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49" r:id="rId3"/>
    <p:sldId id="350" r:id="rId4"/>
    <p:sldId id="351" r:id="rId5"/>
    <p:sldId id="259" r:id="rId6"/>
    <p:sldId id="260" r:id="rId7"/>
    <p:sldId id="280" r:id="rId8"/>
    <p:sldId id="281" r:id="rId9"/>
    <p:sldId id="257" r:id="rId10"/>
    <p:sldId id="258" r:id="rId11"/>
    <p:sldId id="307" r:id="rId12"/>
    <p:sldId id="321" r:id="rId13"/>
    <p:sldId id="322" r:id="rId14"/>
    <p:sldId id="320" r:id="rId15"/>
    <p:sldId id="310" r:id="rId16"/>
    <p:sldId id="325" r:id="rId17"/>
    <p:sldId id="323" r:id="rId18"/>
    <p:sldId id="324" r:id="rId19"/>
    <p:sldId id="309" r:id="rId20"/>
    <p:sldId id="327" r:id="rId21"/>
    <p:sldId id="328" r:id="rId22"/>
    <p:sldId id="330" r:id="rId23"/>
    <p:sldId id="331" r:id="rId24"/>
    <p:sldId id="345" r:id="rId25"/>
    <p:sldId id="347" r:id="rId26"/>
    <p:sldId id="346" r:id="rId27"/>
    <p:sldId id="329" r:id="rId28"/>
    <p:sldId id="332" r:id="rId29"/>
    <p:sldId id="312" r:id="rId30"/>
    <p:sldId id="333" r:id="rId31"/>
    <p:sldId id="311" r:id="rId32"/>
    <p:sldId id="334" r:id="rId33"/>
    <p:sldId id="308" r:id="rId34"/>
    <p:sldId id="335" r:id="rId35"/>
    <p:sldId id="336" r:id="rId36"/>
    <p:sldId id="337" r:id="rId37"/>
    <p:sldId id="338" r:id="rId38"/>
    <p:sldId id="339" r:id="rId39"/>
    <p:sldId id="313" r:id="rId40"/>
    <p:sldId id="341" r:id="rId41"/>
    <p:sldId id="342" r:id="rId42"/>
    <p:sldId id="343" r:id="rId43"/>
    <p:sldId id="344" r:id="rId44"/>
    <p:sldId id="316" r:id="rId45"/>
    <p:sldId id="317" r:id="rId46"/>
    <p:sldId id="294" r:id="rId47"/>
    <p:sldId id="295" r:id="rId48"/>
    <p:sldId id="296" r:id="rId49"/>
    <p:sldId id="297" r:id="rId50"/>
    <p:sldId id="290" r:id="rId51"/>
    <p:sldId id="291" r:id="rId52"/>
    <p:sldId id="292" r:id="rId53"/>
    <p:sldId id="293" r:id="rId54"/>
    <p:sldId id="261" r:id="rId55"/>
    <p:sldId id="262" r:id="rId56"/>
    <p:sldId id="263" r:id="rId57"/>
    <p:sldId id="348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E0A4E-0E70-42E3-A45B-073ED1B09B29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85AA2-9A52-4A4F-AD66-0CE206E313E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64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368B4-98DE-4FFC-B83F-54D8A0E3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DFB021-6CE8-4863-98C5-34A89BDDC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246FC1-C35E-49AA-8D89-61E28F20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069BF2-D947-44DB-A6AF-5DA60780C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50D4FD-E4B9-483F-A080-CB16CB3F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040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38378-A5D1-4477-AE78-BAE123A9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2AA29C-4B4D-43DB-B456-BA16692E9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A6132C-2218-4A7D-87A2-BF3ACAF5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F4D796-00E6-4343-991A-A4DB90B1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39827-461D-4D16-A755-015716495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459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45465C7-585D-469E-8C60-003394FA2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6FA17D-3435-432A-8DDC-8854EF4EB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57B45A-FE3A-4518-BB29-09696E780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654195-FE11-4C29-A48E-A9A202E94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5A2BC7-9C5B-427F-9A34-F1B37E1F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265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2A148-313E-4D93-BFD3-61646626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82C988-A432-430F-94CA-9DCF24502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E9AF65-3CE8-4FF4-927E-C5F6E336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5EE01D-0E2F-4377-A2FD-C616D435E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22A2DA-6E86-4DAE-9077-F5DE0769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572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86B81F-7403-46A2-A770-2A43C2C5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BE89A3-584E-4910-9D88-31634E837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4E263D-3018-487A-81ED-A0A83921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FF20F1-D0F8-44FF-84BB-D2E1F907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43B6BA-82DD-4903-894C-1CDFCE00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342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CF29F9-244E-4E48-BFFE-766F9121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A22EE7-0C83-4195-BEA4-3362FC3C4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D348DC-A504-46C3-8DD1-A1989535C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41E789-6F2A-49E2-ACCF-3717DD91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3E4FBA-F628-4787-BF52-16A1EC1D5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8438B3-A809-4EF0-9AD0-DBBCA70D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916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54F52-171C-4A9E-83DC-F8A1AF2D8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FC2EF5-6709-4478-918C-426FEF978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424928-EDE9-4313-9BAB-CC937B66A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572682-3439-4A73-8D7C-E3E710D04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144683-0A09-4174-AB5A-D8435CDFA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76BFAC-E139-44E8-8559-E42FFC48A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E9DB609-7B4E-4224-8D69-B9E26C07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A4F357-FA6C-42FD-AA46-77FCD645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086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C51B15-ADE0-4032-8C32-1EE171E3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196C25F-FD94-46D3-9A47-2DAD2FE2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D47DD3-F87E-4C0A-A85D-BABD9FFE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1314B1-C400-4490-A8C8-77E91161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374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4B0D5ED-5627-4289-A4D1-14253DFD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798A303-0CE3-441E-8905-EF89F0AA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B432C6-1C4B-4BF5-9AAF-821B7483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834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38566-E935-4B5A-8EE9-14CE4BB8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7177A4-604C-4B53-A78B-D75648D47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27FD62-2C0A-4372-8766-F77EFC52E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18E3E-116E-46C2-A113-5174A32F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038923-E3D9-4E45-9E5C-5F78000E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93968D-F7C2-4FC8-B40C-2B68E936B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784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505FA-14E2-41FE-87A4-BE8FE073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4077E3-5C75-463C-85B6-62DC72E79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1FCA4C-4770-48EF-9993-8407F0BAD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6279AC-A915-4344-9B6D-904B9F04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2CD0DE-5016-43DC-8923-E760D18E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05E3D5-1F6C-4331-8A74-B13A57E7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268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4FD1DF-5EDA-407C-9FFD-6C960594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07DC9C-4EC9-436C-BA1D-1BF6704FA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32AE29-F615-41EE-989F-C5A1FDD77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E39E4-CB2A-4945-954C-BAE168A64F6C}" type="datetimeFigureOut">
              <a:rPr lang="en-IN" smtClean="0"/>
              <a:t>17-08-2020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6DB01B-5ED7-4050-8B8F-65DCF692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5345B9-E806-4217-AFC0-435B47E13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DD946-B47B-41DC-83DE-0C4D2F0395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817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08862-0989-487F-9B83-739F68D6F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02" y="1648496"/>
            <a:ext cx="5950998" cy="1895259"/>
          </a:xfrm>
        </p:spPr>
        <p:txBody>
          <a:bodyPr/>
          <a:lstStyle/>
          <a:p>
            <a:r>
              <a:rPr lang="en-IN" b="1" dirty="0"/>
              <a:t>PATTERNS OF INFLAMMATION</a:t>
            </a:r>
          </a:p>
        </p:txBody>
      </p:sp>
      <p:pic>
        <p:nvPicPr>
          <p:cNvPr id="4" name="Picture 2" descr="Cytology | Free Vectors, Stock Photos &amp; PSD">
            <a:extLst>
              <a:ext uri="{FF2B5EF4-FFF2-40B4-BE49-F238E27FC236}">
                <a16:creationId xmlns:a16="http://schemas.microsoft.com/office/drawing/2014/main" xmlns="" id="{0756EFF7-2012-4388-AB64-F13596EC2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12" y="1072471"/>
            <a:ext cx="5304314" cy="401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10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324763-0557-4BA8-9AA8-0C967C7B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085"/>
            <a:ext cx="10515600" cy="6196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C] DERMAL - granulomas</a:t>
            </a:r>
          </a:p>
          <a:p>
            <a:pPr marL="0" indent="0">
              <a:buNone/>
            </a:pPr>
            <a:r>
              <a:rPr lang="en-IN" dirty="0"/>
              <a:t>                     - vasculitis</a:t>
            </a:r>
          </a:p>
          <a:p>
            <a:pPr marL="0" indent="0">
              <a:buNone/>
            </a:pPr>
            <a:r>
              <a:rPr lang="en-IN" dirty="0"/>
              <a:t>                     - fibrosing reactions</a:t>
            </a:r>
          </a:p>
          <a:p>
            <a:pPr marL="0" indent="0">
              <a:buNone/>
            </a:pPr>
            <a:r>
              <a:rPr lang="en-IN" dirty="0"/>
              <a:t>                     - subepidermal bullous diseases</a:t>
            </a:r>
          </a:p>
          <a:p>
            <a:pPr marL="0" indent="0">
              <a:buNone/>
            </a:pPr>
            <a:r>
              <a:rPr lang="en-IN" dirty="0"/>
              <a:t>                     - superficial perivascular inflammations</a:t>
            </a:r>
          </a:p>
          <a:p>
            <a:pPr marL="0" indent="0">
              <a:buNone/>
            </a:pPr>
            <a:r>
              <a:rPr lang="en-IN" dirty="0"/>
              <a:t>                     - superficial and deep perivascular inflammations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D] SUBCUTIS - septal panniculitis</a:t>
            </a:r>
          </a:p>
          <a:p>
            <a:pPr marL="0" indent="0">
              <a:buNone/>
            </a:pPr>
            <a:r>
              <a:rPr lang="en-IN" dirty="0"/>
              <a:t>                        - lobular panniculitis 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E] APPENDAGEAL - folliculitis</a:t>
            </a:r>
          </a:p>
          <a:p>
            <a:pPr marL="0" indent="0">
              <a:buNone/>
            </a:pPr>
            <a:r>
              <a:rPr lang="en-IN" dirty="0"/>
              <a:t>                                - </a:t>
            </a:r>
            <a:r>
              <a:rPr lang="en-IN" dirty="0" err="1"/>
              <a:t>perifolliculitis</a:t>
            </a: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72919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2554FB-3BA2-4DA8-9439-39771D3EC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PSORIASIFORM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B0D7C6-855B-4A22-9A59-80EA4B358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221" cy="4351338"/>
          </a:xfrm>
        </p:spPr>
        <p:txBody>
          <a:bodyPr/>
          <a:lstStyle/>
          <a:p>
            <a:r>
              <a:rPr lang="en-US" dirty="0"/>
              <a:t>Parakeratosis</a:t>
            </a:r>
          </a:p>
          <a:p>
            <a:r>
              <a:rPr lang="en-US" dirty="0"/>
              <a:t>Acanthosis</a:t>
            </a:r>
          </a:p>
          <a:p>
            <a:r>
              <a:rPr lang="en-US" dirty="0"/>
              <a:t>Regular and club shaped elongation of rete ridges</a:t>
            </a:r>
          </a:p>
          <a:p>
            <a:r>
              <a:rPr lang="en-US" dirty="0" err="1"/>
              <a:t>Suprapapillary</a:t>
            </a:r>
            <a:r>
              <a:rPr lang="en-US" dirty="0"/>
              <a:t> thinning of      stratum </a:t>
            </a:r>
            <a:r>
              <a:rPr lang="en-US" dirty="0" err="1"/>
              <a:t>malpighii</a:t>
            </a:r>
            <a:r>
              <a:rPr lang="en-US" dirty="0"/>
              <a:t>                      </a:t>
            </a:r>
          </a:p>
          <a:p>
            <a:r>
              <a:rPr lang="en-US" dirty="0"/>
              <a:t>Dilated and tortuous blood vessels in dermal papilla</a:t>
            </a:r>
            <a:endParaRPr lang="en-IN" dirty="0"/>
          </a:p>
        </p:txBody>
      </p:sp>
      <p:sp>
        <p:nvSpPr>
          <p:cNvPr id="4" name="Right Bracket 3">
            <a:extLst>
              <a:ext uri="{FF2B5EF4-FFF2-40B4-BE49-F238E27FC236}">
                <a16:creationId xmlns:a16="http://schemas.microsoft.com/office/drawing/2014/main" xmlns="" id="{31EED13A-762A-449D-8496-92EF16A4354C}"/>
              </a:ext>
            </a:extLst>
          </p:cNvPr>
          <p:cNvSpPr/>
          <p:nvPr/>
        </p:nvSpPr>
        <p:spPr>
          <a:xfrm>
            <a:off x="4927107" y="3666477"/>
            <a:ext cx="372862" cy="188206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77EEEA-A713-446D-A00B-0D5EACC7701D}"/>
              </a:ext>
            </a:extLst>
          </p:cNvPr>
          <p:cNvSpPr txBox="1"/>
          <p:nvPr/>
        </p:nvSpPr>
        <p:spPr>
          <a:xfrm>
            <a:off x="5299969" y="3973937"/>
            <a:ext cx="287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IN" sz="2800" dirty="0"/>
              <a:t>- </a:t>
            </a:r>
            <a:r>
              <a:rPr lang="en-IN" sz="2800" dirty="0" err="1"/>
              <a:t>Auspitz</a:t>
            </a:r>
            <a:r>
              <a:rPr lang="en-IN" sz="2800" dirty="0"/>
              <a:t> sign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175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8D22D6-46BA-4939-A99E-D8B566D8F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86" y="365125"/>
            <a:ext cx="587701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prototype disease of this pattern is  </a:t>
            </a:r>
            <a:r>
              <a:rPr lang="en-US" b="1" dirty="0"/>
              <a:t>psoriasis</a:t>
            </a:r>
            <a:r>
              <a:rPr lang="en-US" dirty="0"/>
              <a:t>..</a:t>
            </a:r>
            <a:br>
              <a:rPr lang="en-US" dirty="0"/>
            </a:b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99431C7-05CF-460D-9101-C7D2D17E0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08" y="24455"/>
            <a:ext cx="4190259" cy="65505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2C57F5-6C98-4B05-B9B4-51FBCF5DE000}"/>
              </a:ext>
            </a:extLst>
          </p:cNvPr>
          <p:cNvSpPr txBox="1"/>
          <p:nvPr/>
        </p:nvSpPr>
        <p:spPr>
          <a:xfrm>
            <a:off x="284086" y="3622090"/>
            <a:ext cx="62410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Psoriasis: </a:t>
            </a:r>
            <a:r>
              <a:rPr lang="en-US" sz="2800" dirty="0"/>
              <a:t>Regular hyperplasia of the epidermis with </a:t>
            </a:r>
            <a:r>
              <a:rPr lang="en-US" sz="2800" dirty="0" err="1"/>
              <a:t>suprapapillary</a:t>
            </a:r>
            <a:r>
              <a:rPr lang="en-US" sz="2800" dirty="0"/>
              <a:t> thinning and dilated tortuous vessels in the papillary dermis.</a:t>
            </a:r>
          </a:p>
          <a:p>
            <a:r>
              <a:rPr lang="en-US" sz="2800" dirty="0"/>
              <a:t>Neutrophilic collections are seen in the </a:t>
            </a:r>
            <a:r>
              <a:rPr lang="en-IN" sz="2800" dirty="0"/>
              <a:t>foci of parakeratosis. </a:t>
            </a:r>
          </a:p>
        </p:txBody>
      </p:sp>
    </p:spTree>
    <p:extLst>
      <p:ext uri="{BB962C8B-B14F-4D97-AF65-F5344CB8AC3E}">
        <p14:creationId xmlns:p14="http://schemas.microsoft.com/office/powerpoint/2010/main" val="317130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0E2D48-16BE-46FF-94F1-AC748E096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208"/>
            <a:ext cx="5518212" cy="6147921"/>
          </a:xfrm>
        </p:spPr>
        <p:txBody>
          <a:bodyPr>
            <a:normAutofit/>
          </a:bodyPr>
          <a:lstStyle/>
          <a:p>
            <a:r>
              <a:rPr lang="en-US" b="1" dirty="0"/>
              <a:t>Munro’s </a:t>
            </a:r>
            <a:r>
              <a:rPr lang="en-US" b="1" dirty="0" err="1"/>
              <a:t>microabscess</a:t>
            </a:r>
            <a:r>
              <a:rPr lang="en-US" b="1" dirty="0"/>
              <a:t> :</a:t>
            </a:r>
          </a:p>
          <a:p>
            <a:pPr marL="0" indent="0">
              <a:buNone/>
            </a:pPr>
            <a:r>
              <a:rPr lang="en-US" dirty="0"/>
              <a:t>Accumulation of polymorphonuclear cells in stratum corneum.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 err="1"/>
              <a:t>Kogoj’s</a:t>
            </a:r>
            <a:r>
              <a:rPr lang="en-US" b="1" dirty="0"/>
              <a:t> pustules 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Accumulation of polymorphonuclear cells in a sponge like network of degenerated keratinocytes in stratum granulosum.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D40AC5-80DC-40B9-83CE-2A487673E83A}"/>
              </a:ext>
            </a:extLst>
          </p:cNvPr>
          <p:cNvSpPr txBox="1"/>
          <p:nvPr/>
        </p:nvSpPr>
        <p:spPr>
          <a:xfrm>
            <a:off x="7448365" y="1553592"/>
            <a:ext cx="309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DA3CAE-74DC-465B-A817-3E9CE6F42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599" y="3393685"/>
            <a:ext cx="4149838" cy="30294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C08528-2368-456D-B9DB-3D631831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599" y="213064"/>
            <a:ext cx="4085712" cy="302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6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61171B-4619-42C9-8E47-1CEA6BE4C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97"/>
            <a:ext cx="10515600" cy="5937266"/>
          </a:xfrm>
        </p:spPr>
        <p:txBody>
          <a:bodyPr/>
          <a:lstStyle/>
          <a:p>
            <a:r>
              <a:rPr lang="en-US" dirty="0"/>
              <a:t>This pattern is also seen in </a:t>
            </a:r>
          </a:p>
          <a:p>
            <a:pPr>
              <a:buFontTx/>
              <a:buChar char="-"/>
            </a:pPr>
            <a:r>
              <a:rPr lang="en-US" dirty="0"/>
              <a:t>Lichen simplex </a:t>
            </a:r>
            <a:r>
              <a:rPr lang="en-US" dirty="0" err="1"/>
              <a:t>chronicus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Prurigo </a:t>
            </a:r>
            <a:r>
              <a:rPr lang="en-US" dirty="0" err="1"/>
              <a:t>nodularis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Chronic dermatitis</a:t>
            </a:r>
          </a:p>
          <a:p>
            <a:pPr>
              <a:buFontTx/>
              <a:buChar char="-"/>
            </a:pPr>
            <a:r>
              <a:rPr lang="en-US" dirty="0"/>
              <a:t>Secondary syphilis</a:t>
            </a:r>
          </a:p>
          <a:p>
            <a:pPr>
              <a:buFontTx/>
              <a:buChar char="-"/>
            </a:pPr>
            <a:r>
              <a:rPr lang="en-US" dirty="0"/>
              <a:t>Sarcoidosis</a:t>
            </a:r>
          </a:p>
          <a:p>
            <a:pPr>
              <a:buFontTx/>
              <a:buChar char="-"/>
            </a:pPr>
            <a:r>
              <a:rPr lang="en-US" dirty="0"/>
              <a:t>Pityriasis rubra pilaris</a:t>
            </a:r>
          </a:p>
          <a:p>
            <a:pPr>
              <a:buFontTx/>
              <a:buChar char="-"/>
            </a:pPr>
            <a:r>
              <a:rPr lang="en-US" dirty="0"/>
              <a:t>Erythroderma</a:t>
            </a:r>
          </a:p>
          <a:p>
            <a:pPr>
              <a:buFontTx/>
              <a:buChar char="-"/>
            </a:pPr>
            <a:r>
              <a:rPr lang="en-US" dirty="0"/>
              <a:t>Seborrheic dermatitis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8632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4A336-D42D-4AE1-8945-23A0396C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SPONGIOTIC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852670-C4C2-4CB1-8855-BA118A2B9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eczematous tissue reaction is characterized by :</a:t>
            </a:r>
          </a:p>
          <a:p>
            <a:pPr marL="0" indent="0">
              <a:buNone/>
            </a:pPr>
            <a:r>
              <a:rPr lang="en-US" dirty="0"/>
              <a:t> - </a:t>
            </a:r>
            <a:r>
              <a:rPr lang="en-US" b="1" dirty="0"/>
              <a:t>Intercellular</a:t>
            </a:r>
            <a:r>
              <a:rPr lang="en-US" dirty="0"/>
              <a:t> edema between keratinocytes of the spinous layer    leading to stretching of their intercellular bridges </a:t>
            </a:r>
          </a:p>
          <a:p>
            <a:pPr marL="0" indent="0">
              <a:buNone/>
            </a:pPr>
            <a:r>
              <a:rPr lang="en-US" dirty="0"/>
              <a:t> - Spongiotic vesicles</a:t>
            </a:r>
          </a:p>
          <a:p>
            <a:pPr marL="0" indent="0">
              <a:buNone/>
            </a:pPr>
            <a:r>
              <a:rPr lang="en-US" dirty="0"/>
              <a:t> - Exocytosis of inflammatory cells</a:t>
            </a:r>
          </a:p>
          <a:p>
            <a:pPr marL="0" indent="0">
              <a:buNone/>
            </a:pPr>
            <a:r>
              <a:rPr lang="en-US" dirty="0"/>
              <a:t> - Parakeratosis</a:t>
            </a:r>
          </a:p>
          <a:p>
            <a:pPr marL="0" indent="0">
              <a:buNone/>
            </a:pPr>
            <a:r>
              <a:rPr lang="en-US" dirty="0"/>
              <a:t> - Dilated blood vessels in upper dermis (erythema 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24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F2CD96-E656-4054-8DA0-095D673C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07" y="5532437"/>
            <a:ext cx="5672093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Subacute spongiotic dermatitis: </a:t>
            </a:r>
            <a:r>
              <a:rPr lang="en-US" sz="2800" dirty="0">
                <a:latin typeface="+mn-lt"/>
              </a:rPr>
              <a:t>Separation of keratinocytes from each other due to intercellular edema</a:t>
            </a:r>
            <a:endParaRPr lang="en-IN" sz="2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5B7CB2-9832-4F66-93F5-27CC31024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743" y="5914663"/>
            <a:ext cx="7044640" cy="1684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dirty="0"/>
              <a:t>Nummular eczema </a:t>
            </a:r>
            <a:r>
              <a:rPr lang="en-IN" dirty="0"/>
              <a:t>Epidermis shows hyperplasia and intercellular </a:t>
            </a:r>
            <a:r>
              <a:rPr lang="en-IN" dirty="0" err="1"/>
              <a:t>edema</a:t>
            </a:r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0EA3EA-7B3D-41A6-9425-B911798DC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51" y="128037"/>
            <a:ext cx="4698407" cy="5242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FEE1B7-866A-4CE7-B3F0-5FB89C955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9" y="128036"/>
            <a:ext cx="5447644" cy="52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37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E3175D-7999-4BEF-9CEE-58B6276F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as per the cell type associated with spongiosis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36935C-63A2-47F3-BA23-AAE422B55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1. Lymphocytic spongiosis</a:t>
            </a:r>
          </a:p>
          <a:p>
            <a:pPr marL="0" indent="0">
              <a:buNone/>
            </a:pPr>
            <a:r>
              <a:rPr lang="en-IN" dirty="0"/>
              <a:t>       - all forms of dermatitis</a:t>
            </a:r>
          </a:p>
          <a:p>
            <a:pPr marL="0" indent="0">
              <a:buNone/>
            </a:pPr>
            <a:r>
              <a:rPr lang="en-IN" dirty="0"/>
              <a:t>       - pityriasis </a:t>
            </a:r>
            <a:r>
              <a:rPr lang="en-IN" dirty="0" err="1"/>
              <a:t>rosea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- </a:t>
            </a:r>
            <a:r>
              <a:rPr lang="en-IN" dirty="0" err="1"/>
              <a:t>pleva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- insect bit reactions</a:t>
            </a:r>
          </a:p>
          <a:p>
            <a:pPr marL="0" indent="0">
              <a:buNone/>
            </a:pPr>
            <a:r>
              <a:rPr lang="en-IN" dirty="0"/>
              <a:t> 2. Eosinophilic spongiosis</a:t>
            </a:r>
          </a:p>
          <a:p>
            <a:pPr marL="0" indent="0">
              <a:buNone/>
            </a:pPr>
            <a:r>
              <a:rPr lang="en-IN" dirty="0"/>
              <a:t>     - pemphigus  </a:t>
            </a:r>
          </a:p>
          <a:p>
            <a:pPr marL="0" indent="0">
              <a:buNone/>
            </a:pPr>
            <a:r>
              <a:rPr lang="en-IN" dirty="0"/>
              <a:t>     - insect bite reaction</a:t>
            </a:r>
          </a:p>
          <a:p>
            <a:pPr marL="0" indent="0">
              <a:buNone/>
            </a:pPr>
            <a:r>
              <a:rPr lang="en-IN" dirty="0"/>
              <a:t>     - pemphigoid</a:t>
            </a:r>
          </a:p>
        </p:txBody>
      </p:sp>
    </p:spTree>
    <p:extLst>
      <p:ext uri="{BB962C8B-B14F-4D97-AF65-F5344CB8AC3E}">
        <p14:creationId xmlns:p14="http://schemas.microsoft.com/office/powerpoint/2010/main" val="2319212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3B7A27-E6F4-4A91-BB7B-406D7E106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3984"/>
            <a:ext cx="10515600" cy="5812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3. Spongiform pustules : spongiosis with polymorphs</a:t>
            </a:r>
          </a:p>
          <a:p>
            <a:pPr marL="0" indent="0">
              <a:buNone/>
            </a:pPr>
            <a:r>
              <a:rPr lang="en-IN" dirty="0"/>
              <a:t>      - Psoriasis</a:t>
            </a:r>
          </a:p>
          <a:p>
            <a:pPr marL="0" indent="0">
              <a:buNone/>
            </a:pPr>
            <a:r>
              <a:rPr lang="en-IN" dirty="0"/>
              <a:t>      - candidiasis</a:t>
            </a:r>
          </a:p>
          <a:p>
            <a:pPr marL="0" indent="0">
              <a:buNone/>
            </a:pPr>
            <a:r>
              <a:rPr lang="en-IN" dirty="0"/>
              <a:t>4. Miliarial spongiosis : spongiosis in acrosyringium</a:t>
            </a:r>
          </a:p>
          <a:p>
            <a:pPr marL="0" indent="0">
              <a:buNone/>
            </a:pPr>
            <a:r>
              <a:rPr lang="en-IN" dirty="0"/>
              <a:t>      - Miliaria rubra</a:t>
            </a:r>
          </a:p>
          <a:p>
            <a:pPr marL="0" indent="0">
              <a:buNone/>
            </a:pPr>
            <a:r>
              <a:rPr lang="en-IN" dirty="0"/>
              <a:t>5 . Follicular spongiosis : spongiosis in hair follicle</a:t>
            </a:r>
          </a:p>
          <a:p>
            <a:pPr marL="0" indent="0">
              <a:buNone/>
            </a:pPr>
            <a:r>
              <a:rPr lang="en-IN" dirty="0"/>
              <a:t>    - eosinophilic pustular folliculitis</a:t>
            </a:r>
          </a:p>
          <a:p>
            <a:pPr marL="0" indent="0">
              <a:buNone/>
            </a:pPr>
            <a:r>
              <a:rPr lang="en-IN" dirty="0"/>
              <a:t>    - seborrheic dermatitis</a:t>
            </a:r>
          </a:p>
          <a:p>
            <a:pPr marL="0" indent="0">
              <a:buNone/>
            </a:pPr>
            <a:r>
              <a:rPr lang="en-IN" dirty="0"/>
              <a:t>    - follicular eczema</a:t>
            </a:r>
          </a:p>
        </p:txBody>
      </p:sp>
    </p:spTree>
    <p:extLst>
      <p:ext uri="{BB962C8B-B14F-4D97-AF65-F5344CB8AC3E}">
        <p14:creationId xmlns:p14="http://schemas.microsoft.com/office/powerpoint/2010/main" val="2529465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ECE562-598F-4FAB-8542-D0A5724B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IN" b="1" dirty="0"/>
              <a:t>VESICULOBULLOUS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636C9-514A-4B8C-B1A1-D44C3E353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90688"/>
            <a:ext cx="11049000" cy="4351338"/>
          </a:xfrm>
        </p:spPr>
        <p:txBody>
          <a:bodyPr>
            <a:normAutofit lnSpcReduction="10000"/>
          </a:bodyPr>
          <a:lstStyle/>
          <a:p>
            <a:r>
              <a:rPr lang="en-IN" dirty="0"/>
              <a:t>Depending on the level of bulla</a:t>
            </a:r>
          </a:p>
          <a:p>
            <a:pPr marL="0" indent="0">
              <a:buNone/>
            </a:pPr>
            <a:r>
              <a:rPr lang="en-IN" dirty="0"/>
              <a:t>1.Intraepidermal bullous disease</a:t>
            </a:r>
          </a:p>
          <a:p>
            <a:pPr marL="0" indent="0">
              <a:buNone/>
            </a:pPr>
            <a:r>
              <a:rPr lang="en-IN" dirty="0"/>
              <a:t>    - </a:t>
            </a:r>
            <a:r>
              <a:rPr lang="en-IN" dirty="0" err="1"/>
              <a:t>Suprabasal</a:t>
            </a:r>
            <a:r>
              <a:rPr lang="en-IN" dirty="0"/>
              <a:t> (above basal layer) : Pemphigus vulgaris</a:t>
            </a:r>
          </a:p>
          <a:p>
            <a:pPr marL="0" indent="0">
              <a:buNone/>
            </a:pPr>
            <a:r>
              <a:rPr lang="en-IN" dirty="0"/>
              <a:t>    - </a:t>
            </a:r>
            <a:r>
              <a:rPr lang="en-IN" dirty="0" err="1"/>
              <a:t>Subcorneal</a:t>
            </a:r>
            <a:r>
              <a:rPr lang="en-IN" dirty="0"/>
              <a:t> (below stratum corneum) : Pemphigus foliaceous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                    : </a:t>
            </a:r>
            <a:r>
              <a:rPr lang="en-IN" dirty="0" err="1"/>
              <a:t>Subcorneal</a:t>
            </a:r>
            <a:r>
              <a:rPr lang="en-IN" dirty="0"/>
              <a:t> pustular dermatoses </a:t>
            </a:r>
          </a:p>
          <a:p>
            <a:pPr marL="0" indent="0">
              <a:buNone/>
            </a:pPr>
            <a:r>
              <a:rPr lang="en-IN" dirty="0"/>
              <a:t>2. Subepidermal bullous disease  :</a:t>
            </a:r>
          </a:p>
          <a:p>
            <a:pPr marL="0" indent="0">
              <a:buNone/>
            </a:pPr>
            <a:r>
              <a:rPr lang="en-IN" dirty="0"/>
              <a:t>  - Bullous pemphigoid</a:t>
            </a:r>
          </a:p>
          <a:p>
            <a:pPr marL="0" indent="0">
              <a:buNone/>
            </a:pPr>
            <a:r>
              <a:rPr lang="en-IN" dirty="0"/>
              <a:t>  - Herpes </a:t>
            </a:r>
            <a:r>
              <a:rPr lang="en-IN" dirty="0" err="1"/>
              <a:t>gestationis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- Dermatitis herpetiformis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16415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5E4AB6-3B60-4C9F-B7DA-0B4209D76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54205" y="776133"/>
            <a:ext cx="9144000" cy="2387600"/>
          </a:xfrm>
        </p:spPr>
        <p:txBody>
          <a:bodyPr/>
          <a:lstStyle/>
          <a:p>
            <a:r>
              <a:rPr lang="en-IN" b="1" dirty="0"/>
              <a:t>CELLS</a:t>
            </a:r>
          </a:p>
        </p:txBody>
      </p:sp>
      <p:pic>
        <p:nvPicPr>
          <p:cNvPr id="1026" name="Picture 2" descr="Best Pathology Lab in Greater Kailash, New Delhi | Offering Wide ...">
            <a:extLst>
              <a:ext uri="{FF2B5EF4-FFF2-40B4-BE49-F238E27FC236}">
                <a16:creationId xmlns:a16="http://schemas.microsoft.com/office/drawing/2014/main" xmlns="" id="{97B5C7E0-AC0A-4213-BC7E-7186B9A68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78" y="1732716"/>
            <a:ext cx="4774317" cy="357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65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028FA-D3D3-4CAF-AE71-319BAF85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365125"/>
            <a:ext cx="6400800" cy="1792149"/>
          </a:xfrm>
        </p:spPr>
        <p:txBody>
          <a:bodyPr>
            <a:normAutofit/>
          </a:bodyPr>
          <a:lstStyle/>
          <a:p>
            <a:r>
              <a:rPr lang="en-IN" b="1" dirty="0"/>
              <a:t>SUBEPIDERMAL VESICULAR</a:t>
            </a:r>
            <a:br>
              <a:rPr lang="en-IN" b="1" dirty="0"/>
            </a:br>
            <a:r>
              <a:rPr lang="en-IN" b="1" dirty="0"/>
              <a:t>DEMATITIS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835B84D-4D04-4C80-8212-E8BF8604E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6" y="5591"/>
            <a:ext cx="4822752" cy="65816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7A012E-0BC9-4ECF-85ED-4CBCAF2624E1}"/>
              </a:ext>
            </a:extLst>
          </p:cNvPr>
          <p:cNvSpPr txBox="1"/>
          <p:nvPr/>
        </p:nvSpPr>
        <p:spPr>
          <a:xfrm>
            <a:off x="533442" y="4696289"/>
            <a:ext cx="5823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Bullous pemphigoid: </a:t>
            </a:r>
            <a:r>
              <a:rPr lang="en-US" sz="2800" dirty="0"/>
              <a:t>Subepidermal blister containing </a:t>
            </a:r>
            <a:r>
              <a:rPr lang="en-IN" sz="2800" dirty="0"/>
              <a:t>multiple eosinophils</a:t>
            </a:r>
          </a:p>
        </p:txBody>
      </p:sp>
    </p:spTree>
    <p:extLst>
      <p:ext uri="{BB962C8B-B14F-4D97-AF65-F5344CB8AC3E}">
        <p14:creationId xmlns:p14="http://schemas.microsoft.com/office/powerpoint/2010/main" val="3459696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328F0-9DB3-4856-B744-72E575A4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IN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72A963-C985-47B0-9EE6-32EDFE84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2600"/>
            <a:ext cx="10232254" cy="5379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No infiltrate</a:t>
            </a:r>
            <a:r>
              <a:rPr lang="en-US" sz="2400" dirty="0"/>
              <a:t> :</a:t>
            </a:r>
          </a:p>
          <a:p>
            <a:r>
              <a:rPr lang="en-US" sz="2400" dirty="0"/>
              <a:t>Toxic epidermal necrolysis and Stevens–Johnson syndrome</a:t>
            </a:r>
          </a:p>
          <a:p>
            <a:r>
              <a:rPr lang="en-IN" sz="2400" dirty="0"/>
              <a:t>Epidermolysis bullosa</a:t>
            </a:r>
          </a:p>
          <a:p>
            <a:r>
              <a:rPr lang="en-US" sz="2400" dirty="0"/>
              <a:t>Blister due to physical causes, e.g. suction, pressure, burns</a:t>
            </a:r>
          </a:p>
          <a:p>
            <a:pPr marL="0" indent="0">
              <a:buNone/>
            </a:pPr>
            <a:r>
              <a:rPr lang="en-IN" sz="2400" b="1" dirty="0"/>
              <a:t>Lymphocytes</a:t>
            </a:r>
            <a:r>
              <a:rPr lang="en-IN" sz="2400" dirty="0"/>
              <a:t> prominent:</a:t>
            </a:r>
          </a:p>
          <a:p>
            <a:r>
              <a:rPr lang="en-IN" sz="2400" dirty="0"/>
              <a:t>Erythema multiforme </a:t>
            </a:r>
          </a:p>
          <a:p>
            <a:r>
              <a:rPr lang="en-IN" sz="2400" dirty="0"/>
              <a:t>Epidermolysis bullosa </a:t>
            </a:r>
            <a:r>
              <a:rPr lang="en-IN" sz="2400" dirty="0" err="1"/>
              <a:t>acquisita</a:t>
            </a:r>
            <a:endParaRPr lang="en-IN" sz="2400" dirty="0"/>
          </a:p>
          <a:p>
            <a:pPr marL="0" indent="0">
              <a:buNone/>
            </a:pPr>
            <a:r>
              <a:rPr lang="en-IN" sz="2400" b="1" dirty="0"/>
              <a:t>Eosinophils</a:t>
            </a:r>
            <a:r>
              <a:rPr lang="en-IN" sz="2400" dirty="0"/>
              <a:t> prominent:</a:t>
            </a:r>
          </a:p>
          <a:p>
            <a:r>
              <a:rPr lang="en-IN" sz="2400" dirty="0"/>
              <a:t>Bullous pemphigoid, herpes </a:t>
            </a:r>
            <a:r>
              <a:rPr lang="en-IN" sz="2400" dirty="0" err="1"/>
              <a:t>gestationis</a:t>
            </a:r>
            <a:endParaRPr lang="en-IN" sz="2400" dirty="0"/>
          </a:p>
          <a:p>
            <a:r>
              <a:rPr lang="en-IN" sz="2400" dirty="0"/>
              <a:t>Insect bite reaction</a:t>
            </a:r>
          </a:p>
          <a:p>
            <a:pPr marL="0" indent="0">
              <a:buNone/>
            </a:pPr>
            <a:r>
              <a:rPr lang="en-IN" sz="2400" b="1" dirty="0"/>
              <a:t>Neutrophils</a:t>
            </a:r>
            <a:r>
              <a:rPr lang="en-IN" sz="2400" dirty="0"/>
              <a:t> prominent:</a:t>
            </a:r>
          </a:p>
          <a:p>
            <a:r>
              <a:rPr lang="en-IN" sz="2400" dirty="0"/>
              <a:t>Dermatitis herpetiformis, linear IgA disease</a:t>
            </a:r>
          </a:p>
          <a:p>
            <a:r>
              <a:rPr lang="en-IN" sz="2400" dirty="0"/>
              <a:t>Cicatricial pemphigoid</a:t>
            </a:r>
          </a:p>
        </p:txBody>
      </p:sp>
    </p:spTree>
    <p:extLst>
      <p:ext uri="{BB962C8B-B14F-4D97-AF65-F5344CB8AC3E}">
        <p14:creationId xmlns:p14="http://schemas.microsoft.com/office/powerpoint/2010/main" val="262294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8716C-C653-4499-ABF0-4758F7F3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543187"/>
            <a:ext cx="6867015" cy="1325563"/>
          </a:xfrm>
        </p:spPr>
        <p:txBody>
          <a:bodyPr>
            <a:noAutofit/>
          </a:bodyPr>
          <a:lstStyle/>
          <a:p>
            <a:r>
              <a:rPr lang="en-IN" sz="4000" b="1" dirty="0"/>
              <a:t>INTRAEPIDERMAL VESICULAR AND PUSTULAR DERMATITIS (ACANTHOLYTIC = TZANCK CELLS)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EF9F917-4818-48EA-9205-B422E29A0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89" y="80577"/>
            <a:ext cx="4802819" cy="665757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4D96DE-6C1B-4E96-895E-9FB652727A42}"/>
              </a:ext>
            </a:extLst>
          </p:cNvPr>
          <p:cNvSpPr txBox="1"/>
          <p:nvPr/>
        </p:nvSpPr>
        <p:spPr>
          <a:xfrm>
            <a:off x="221942" y="2146176"/>
            <a:ext cx="61699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Blister within the epidermis containing acantholytic cells with or </a:t>
            </a:r>
            <a:r>
              <a:rPr lang="en-IN" sz="2800" dirty="0"/>
              <a:t>without inflammatory cells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Periphery of blister shows spongiosis or acantholytic dyskeratosis</a:t>
            </a:r>
            <a:endParaRPr lang="en-I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E2E183-34B9-469C-8E83-821C07A6A09D}"/>
              </a:ext>
            </a:extLst>
          </p:cNvPr>
          <p:cNvSpPr txBox="1"/>
          <p:nvPr/>
        </p:nvSpPr>
        <p:spPr>
          <a:xfrm>
            <a:off x="435005" y="4670372"/>
            <a:ext cx="6214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/>
              <a:t>Pemphigus vulgaris :</a:t>
            </a:r>
            <a:endParaRPr lang="en-IN" sz="2800" dirty="0"/>
          </a:p>
          <a:p>
            <a:r>
              <a:rPr lang="en-IN" sz="2800" dirty="0" err="1"/>
              <a:t>Suprabasal</a:t>
            </a:r>
            <a:r>
              <a:rPr lang="en-IN" sz="2800" dirty="0"/>
              <a:t> cleft with acantholytic cells. Tombstone appearance of basal cells .</a:t>
            </a:r>
          </a:p>
        </p:txBody>
      </p:sp>
    </p:spTree>
    <p:extLst>
      <p:ext uri="{BB962C8B-B14F-4D97-AF65-F5344CB8AC3E}">
        <p14:creationId xmlns:p14="http://schemas.microsoft.com/office/powerpoint/2010/main" val="788020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89997-1005-42B1-B635-99E9DF597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            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3FFE5B-C2A2-4717-BFEA-76621BDB0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  Upper epidermal                                                       </a:t>
            </a:r>
            <a:r>
              <a:rPr lang="en-IN" dirty="0" err="1"/>
              <a:t>Suprabasal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- Pemphigus foliaceus                                       - Pemphigus vulgaris </a:t>
            </a:r>
          </a:p>
          <a:p>
            <a:pPr>
              <a:buFontTx/>
              <a:buChar char="-"/>
            </a:pPr>
            <a:r>
              <a:rPr lang="en-US" dirty="0"/>
              <a:t>Impetigo                                                           - </a:t>
            </a:r>
            <a:r>
              <a:rPr lang="en-IN" dirty="0"/>
              <a:t>Pemphigus </a:t>
            </a:r>
            <a:r>
              <a:rPr lang="en-IN" dirty="0" err="1"/>
              <a:t>vegetans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Bullous impetigo                                             - </a:t>
            </a:r>
            <a:r>
              <a:rPr lang="en-IN" dirty="0"/>
              <a:t>Hailey–Hailey disease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Staphylococcal </a:t>
            </a:r>
            <a:r>
              <a:rPr lang="en-IN" dirty="0"/>
              <a:t>scalded skin syndrome       - Darier’s disease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                      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FAE06530-9CF4-4D17-ADCC-5A0660C435B6}"/>
              </a:ext>
            </a:extLst>
          </p:cNvPr>
          <p:cNvCxnSpPr/>
          <p:nvPr/>
        </p:nvCxnSpPr>
        <p:spPr>
          <a:xfrm flipH="1">
            <a:off x="2867487" y="1287262"/>
            <a:ext cx="3228513" cy="417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25834F48-E4F2-4DB2-8EAC-AE4DDD2E9EB4}"/>
              </a:ext>
            </a:extLst>
          </p:cNvPr>
          <p:cNvCxnSpPr>
            <a:cxnSpLocks/>
          </p:cNvCxnSpPr>
          <p:nvPr/>
        </p:nvCxnSpPr>
        <p:spPr>
          <a:xfrm>
            <a:off x="6096000" y="1287262"/>
            <a:ext cx="3003612" cy="417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95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6EFFC-D05B-4FA0-B5F3-F9141D163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2" y="133165"/>
            <a:ext cx="7910004" cy="1557523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INTRAEPIDERMAL VESICULAR AND PUSTULAR DERMATITIS (BALLOONING)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12C141-D689-4277-8F25-C1086F106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49" y="1974774"/>
            <a:ext cx="6769963" cy="4486275"/>
          </a:xfrm>
        </p:spPr>
        <p:txBody>
          <a:bodyPr>
            <a:normAutofit/>
          </a:bodyPr>
          <a:lstStyle/>
          <a:p>
            <a:r>
              <a:rPr lang="en-US" dirty="0"/>
              <a:t>Superficial perivascular and intraepidermal infiltration of </a:t>
            </a:r>
            <a:r>
              <a:rPr lang="en-IN" dirty="0"/>
              <a:t>inflammatory cells</a:t>
            </a:r>
          </a:p>
          <a:p>
            <a:r>
              <a:rPr lang="en-US" dirty="0"/>
              <a:t>Intracellular edema of keratinocytes of the spinous layer leading to swollen and pale spinous cells (ballooning)</a:t>
            </a:r>
          </a:p>
          <a:p>
            <a:r>
              <a:rPr lang="en-US" dirty="0"/>
              <a:t>Rupture of the ballooned keratinocytes forming large spaces lined by their walls or later leading to intraepidermal vesicle or pustule </a:t>
            </a:r>
            <a:r>
              <a:rPr lang="en-IN" dirty="0"/>
              <a:t>containing inflammatory cells</a:t>
            </a:r>
          </a:p>
        </p:txBody>
      </p:sp>
    </p:spTree>
    <p:extLst>
      <p:ext uri="{BB962C8B-B14F-4D97-AF65-F5344CB8AC3E}">
        <p14:creationId xmlns:p14="http://schemas.microsoft.com/office/powerpoint/2010/main" val="299906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EC0FEF-CB0D-4B34-9655-7D4D3704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3" y="1412690"/>
            <a:ext cx="5837808" cy="1325563"/>
          </a:xfrm>
        </p:spPr>
        <p:txBody>
          <a:bodyPr>
            <a:noAutofit/>
          </a:bodyPr>
          <a:lstStyle/>
          <a:p>
            <a:r>
              <a:rPr lang="fr-FR" sz="2800" b="1" dirty="0">
                <a:latin typeface="+mn-lt"/>
              </a:rPr>
              <a:t>Herpes virus infection</a:t>
            </a:r>
            <a:r>
              <a:rPr lang="fr-FR" sz="2800" dirty="0">
                <a:latin typeface="+mn-lt"/>
              </a:rPr>
              <a:t>: </a:t>
            </a:r>
            <a:r>
              <a:rPr lang="fr-FR" sz="2800" dirty="0" err="1">
                <a:latin typeface="+mn-lt"/>
              </a:rPr>
              <a:t>Intraepidermal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vesicle</a:t>
            </a:r>
            <a:r>
              <a:rPr lang="fr-FR" sz="28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containing ballooned keratinocytes and a few multinucleated </a:t>
            </a:r>
            <a:r>
              <a:rPr lang="en-IN" sz="2800" dirty="0">
                <a:latin typeface="+mn-lt"/>
              </a:rPr>
              <a:t>epithelial giant cells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4BE3EFC-0CB9-426D-BB3F-1468E0161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28" y="431830"/>
            <a:ext cx="4768108" cy="62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35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E35E1-CCDA-4295-BE59-7E115416C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80E7DC-00D8-471D-9B4E-011AFC739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Herpes virus infections</a:t>
            </a:r>
          </a:p>
          <a:p>
            <a:r>
              <a:rPr lang="en-IN" dirty="0"/>
              <a:t>Irritant contact dermatitis</a:t>
            </a:r>
          </a:p>
          <a:p>
            <a:r>
              <a:rPr lang="en-IN" dirty="0"/>
              <a:t>Phototoxic dermatitis</a:t>
            </a:r>
          </a:p>
          <a:p>
            <a:r>
              <a:rPr lang="en-IN" dirty="0"/>
              <a:t>Pityriasis </a:t>
            </a:r>
            <a:r>
              <a:rPr lang="en-IN" dirty="0" err="1"/>
              <a:t>lichenoides</a:t>
            </a:r>
            <a:r>
              <a:rPr lang="en-IN" dirty="0"/>
              <a:t> et </a:t>
            </a:r>
            <a:r>
              <a:rPr lang="en-IN" dirty="0" err="1"/>
              <a:t>varioliformis</a:t>
            </a:r>
            <a:r>
              <a:rPr lang="en-IN" dirty="0"/>
              <a:t> </a:t>
            </a:r>
            <a:r>
              <a:rPr lang="en-IN" dirty="0" err="1"/>
              <a:t>acuta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5269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8DEA2-1F22-4F8E-B13D-0DE015AC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INTERFACE DERMATITIS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49F1E1-15E4-4348-ABDD-14E72726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4666" cy="4351338"/>
          </a:xfrm>
        </p:spPr>
        <p:txBody>
          <a:bodyPr/>
          <a:lstStyle/>
          <a:p>
            <a:r>
              <a:rPr lang="en-IN" dirty="0"/>
              <a:t>It is a term used to denote cellular and tissue changes at the </a:t>
            </a:r>
            <a:r>
              <a:rPr lang="en-IN" dirty="0" err="1"/>
              <a:t>dermoepidermal</a:t>
            </a:r>
            <a:r>
              <a:rPr lang="en-IN" dirty="0"/>
              <a:t> junction. Primary changes of which include :</a:t>
            </a:r>
          </a:p>
          <a:p>
            <a:pPr>
              <a:buFontTx/>
              <a:buChar char="-"/>
            </a:pPr>
            <a:r>
              <a:rPr lang="en-IN" dirty="0"/>
              <a:t>Basal cell vacuolation</a:t>
            </a:r>
          </a:p>
          <a:p>
            <a:pPr>
              <a:buFontTx/>
              <a:buChar char="-"/>
            </a:pPr>
            <a:r>
              <a:rPr lang="en-IN" dirty="0"/>
              <a:t>Apoptosis of cells resulting in colloid bodies and necrotic keratinocytes</a:t>
            </a:r>
          </a:p>
          <a:p>
            <a:pPr>
              <a:buFontTx/>
              <a:buChar char="-"/>
            </a:pPr>
            <a:r>
              <a:rPr lang="en-IN" dirty="0"/>
              <a:t>Infiltrate at </a:t>
            </a:r>
            <a:r>
              <a:rPr lang="en-IN" dirty="0" err="1"/>
              <a:t>dermoepidermal</a:t>
            </a:r>
            <a:r>
              <a:rPr lang="en-IN" dirty="0"/>
              <a:t> junction which often obscures it.</a:t>
            </a:r>
          </a:p>
        </p:txBody>
      </p:sp>
    </p:spTree>
    <p:extLst>
      <p:ext uri="{BB962C8B-B14F-4D97-AF65-F5344CB8AC3E}">
        <p14:creationId xmlns:p14="http://schemas.microsoft.com/office/powerpoint/2010/main" val="2219667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820AA-6133-4848-8BAF-93E40BD5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Interface dermatitis is classified into two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27E175-2106-4A8A-8070-281151360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IN" dirty="0"/>
              <a:t>Lichenoid type : </a:t>
            </a:r>
          </a:p>
          <a:p>
            <a:pPr marL="0" indent="0">
              <a:buNone/>
            </a:pPr>
            <a:r>
              <a:rPr lang="en-IN" dirty="0"/>
              <a:t>      Band like infiltrate is predominant. </a:t>
            </a:r>
            <a:r>
              <a:rPr lang="en-IN" dirty="0" err="1"/>
              <a:t>Eg</a:t>
            </a:r>
            <a:r>
              <a:rPr lang="en-IN" dirty="0"/>
              <a:t> lichen planus</a:t>
            </a:r>
          </a:p>
          <a:p>
            <a:pPr marL="0" indent="0">
              <a:buNone/>
            </a:pPr>
            <a:r>
              <a:rPr lang="en-IN" dirty="0"/>
              <a:t>2.  </a:t>
            </a:r>
            <a:r>
              <a:rPr lang="en-IN" dirty="0" err="1"/>
              <a:t>Vacuolar</a:t>
            </a:r>
            <a:r>
              <a:rPr lang="en-IN" dirty="0"/>
              <a:t> type :</a:t>
            </a:r>
          </a:p>
          <a:p>
            <a:pPr marL="0" indent="0">
              <a:buNone/>
            </a:pPr>
            <a:r>
              <a:rPr lang="en-IN" dirty="0"/>
              <a:t>     vacuolation of keratinocytes is predominant . </a:t>
            </a:r>
          </a:p>
          <a:p>
            <a:pPr marL="0" indent="0">
              <a:buNone/>
            </a:pPr>
            <a:r>
              <a:rPr lang="en-IN" dirty="0"/>
              <a:t>    </a:t>
            </a:r>
            <a:r>
              <a:rPr lang="en-IN" dirty="0" err="1"/>
              <a:t>Eg</a:t>
            </a:r>
            <a:r>
              <a:rPr lang="en-IN" dirty="0"/>
              <a:t> erythema multiforme , PLEVA </a:t>
            </a:r>
          </a:p>
        </p:txBody>
      </p:sp>
    </p:spTree>
    <p:extLst>
      <p:ext uri="{BB962C8B-B14F-4D97-AF65-F5344CB8AC3E}">
        <p14:creationId xmlns:p14="http://schemas.microsoft.com/office/powerpoint/2010/main" val="111577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97E210-8FE9-4DB8-B0AA-9CF0BA67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LICHENOID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BC08F8-1900-4DB0-A75B-9E2EC0A69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906"/>
            <a:ext cx="5678010" cy="4351338"/>
          </a:xfrm>
        </p:spPr>
        <p:txBody>
          <a:bodyPr/>
          <a:lstStyle/>
          <a:p>
            <a:r>
              <a:rPr lang="en-US" dirty="0"/>
              <a:t>Dense band-like collection of inflammatory cells hugging the interface</a:t>
            </a:r>
          </a:p>
          <a:p>
            <a:r>
              <a:rPr lang="en-US" dirty="0" err="1"/>
              <a:t>Dermoepidermal</a:t>
            </a:r>
            <a:r>
              <a:rPr lang="en-US" dirty="0"/>
              <a:t> junction may be obscured 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275D31-91ED-49C8-8438-AFEE13339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400" y="354783"/>
            <a:ext cx="4793943" cy="63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7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5E907F-1885-4845-B4A9-C8DD02BC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6229"/>
            <a:ext cx="10515600" cy="5830734"/>
          </a:xfrm>
        </p:spPr>
        <p:txBody>
          <a:bodyPr>
            <a:normAutofit lnSpcReduction="10000"/>
          </a:bodyPr>
          <a:lstStyle/>
          <a:p>
            <a:r>
              <a:rPr lang="en-IN" b="1" dirty="0"/>
              <a:t>LYMPHOCYTES</a:t>
            </a:r>
          </a:p>
          <a:p>
            <a:pPr marL="0" indent="0">
              <a:buNone/>
            </a:pPr>
            <a:r>
              <a:rPr lang="en-IN" dirty="0"/>
              <a:t>   large round cells + large dark nucleus filling the entire cell leaving a rim of cytoplasm in periphery</a:t>
            </a:r>
          </a:p>
          <a:p>
            <a:pPr marL="0" indent="0">
              <a:buNone/>
            </a:pPr>
            <a:r>
              <a:rPr lang="en-IN" dirty="0"/>
              <a:t>“ a blue cell is a lymphocyte “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b="1" dirty="0"/>
              <a:t>MACROPHAGE</a:t>
            </a:r>
            <a:r>
              <a:rPr lang="en-IN" dirty="0"/>
              <a:t> </a:t>
            </a:r>
          </a:p>
          <a:p>
            <a:pPr marL="0" indent="0">
              <a:buNone/>
            </a:pPr>
            <a:r>
              <a:rPr lang="en-IN" dirty="0"/>
              <a:t>  Cell with large pale and clear nucleus with abundant cytoplasm.</a:t>
            </a:r>
          </a:p>
          <a:p>
            <a:pPr marL="0" indent="0">
              <a:buNone/>
            </a:pPr>
            <a:r>
              <a:rPr lang="en-IN" dirty="0"/>
              <a:t>  Derived from monocyte.</a:t>
            </a:r>
          </a:p>
          <a:p>
            <a:pPr marL="0" indent="0">
              <a:buNone/>
            </a:pPr>
            <a:r>
              <a:rPr lang="en-IN" dirty="0"/>
              <a:t>  Hallmark is its motility and phagocytic function.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b="1" dirty="0"/>
              <a:t>HISTIOCYTE</a:t>
            </a:r>
          </a:p>
          <a:p>
            <a:pPr marL="0" indent="0">
              <a:buNone/>
            </a:pPr>
            <a:r>
              <a:rPr lang="en-IN" dirty="0"/>
              <a:t> In granuloma these macrophages are fixed to the tissue </a:t>
            </a:r>
          </a:p>
        </p:txBody>
      </p:sp>
    </p:spTree>
    <p:extLst>
      <p:ext uri="{BB962C8B-B14F-4D97-AF65-F5344CB8AC3E}">
        <p14:creationId xmlns:p14="http://schemas.microsoft.com/office/powerpoint/2010/main" val="3232252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A7532-7C54-4FCB-B400-5CB0A76E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145813-B1F1-492F-92C6-67FE4FF9E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IN" dirty="0"/>
              <a:t>Lichen planus</a:t>
            </a:r>
          </a:p>
          <a:p>
            <a:pPr>
              <a:buFontTx/>
              <a:buChar char="-"/>
            </a:pPr>
            <a:r>
              <a:rPr lang="en-IN" dirty="0"/>
              <a:t>Drug induced lichenoid eruptions</a:t>
            </a:r>
          </a:p>
          <a:p>
            <a:pPr>
              <a:buFontTx/>
              <a:buChar char="-"/>
            </a:pPr>
            <a:r>
              <a:rPr lang="en-IN" dirty="0"/>
              <a:t>Lichen </a:t>
            </a:r>
            <a:r>
              <a:rPr lang="en-IN" dirty="0" err="1"/>
              <a:t>striatus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Lichen </a:t>
            </a:r>
            <a:r>
              <a:rPr lang="en-IN" dirty="0" err="1"/>
              <a:t>nitidus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Dermatomyositis</a:t>
            </a:r>
          </a:p>
          <a:p>
            <a:pPr>
              <a:buFontTx/>
              <a:buChar char="-"/>
            </a:pPr>
            <a:r>
              <a:rPr lang="en-IN" dirty="0"/>
              <a:t>Graft versus host disease</a:t>
            </a:r>
          </a:p>
        </p:txBody>
      </p:sp>
    </p:spTree>
    <p:extLst>
      <p:ext uri="{BB962C8B-B14F-4D97-AF65-F5344CB8AC3E}">
        <p14:creationId xmlns:p14="http://schemas.microsoft.com/office/powerpoint/2010/main" val="3294563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695574-6A6F-43A2-90D8-2640452A6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VACUOLAR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382DF3-398D-45C3-8E81-1A1E6A6C3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025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Vacuolization of basal cell layer, colloid bodies</a:t>
            </a:r>
          </a:p>
          <a:p>
            <a:r>
              <a:rPr lang="en-IN" dirty="0"/>
              <a:t>Pigment incontinence</a:t>
            </a:r>
          </a:p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r>
              <a:rPr lang="en-IN" b="1" dirty="0"/>
              <a:t>Pityriasis </a:t>
            </a:r>
            <a:r>
              <a:rPr lang="en-IN" b="1" dirty="0" err="1"/>
              <a:t>lichenoides</a:t>
            </a:r>
            <a:r>
              <a:rPr lang="en-IN" b="1" dirty="0"/>
              <a:t> </a:t>
            </a:r>
            <a:r>
              <a:rPr lang="en-IN" b="1" dirty="0" err="1"/>
              <a:t>chronica</a:t>
            </a:r>
            <a:r>
              <a:rPr lang="en-IN" b="1" dirty="0"/>
              <a:t>: </a:t>
            </a:r>
            <a:r>
              <a:rPr lang="en-IN" dirty="0"/>
              <a:t>Superficial perivascular lymphocytic infiltrate. </a:t>
            </a:r>
            <a:r>
              <a:rPr lang="en-IN" dirty="0" err="1"/>
              <a:t>Vacuolar</a:t>
            </a:r>
            <a:r>
              <a:rPr lang="en-IN" dirty="0"/>
              <a:t> interface is seen at </a:t>
            </a:r>
            <a:r>
              <a:rPr lang="en-IN" dirty="0" err="1"/>
              <a:t>dermoepidermal</a:t>
            </a:r>
            <a:r>
              <a:rPr lang="en-IN" dirty="0"/>
              <a:t> junction</a:t>
            </a:r>
            <a:r>
              <a:rPr lang="en-IN" b="1" dirty="0"/>
              <a:t>.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CBA37D-8016-4AA0-916B-42E0D2BF0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7" y="68289"/>
            <a:ext cx="4616389" cy="62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98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F92259-B7A4-4743-9E2F-CB3179388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1B51EB-BF7A-4DE7-9461-2B46153A8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Erythema multiforme</a:t>
            </a:r>
          </a:p>
          <a:p>
            <a:r>
              <a:rPr lang="en-US" dirty="0"/>
              <a:t> Stevens–Johnson syndrome </a:t>
            </a:r>
          </a:p>
          <a:p>
            <a:r>
              <a:rPr lang="en-US" dirty="0"/>
              <a:t>Toxic </a:t>
            </a:r>
            <a:r>
              <a:rPr lang="en-IN" dirty="0"/>
              <a:t>epidermal necrolysis</a:t>
            </a:r>
          </a:p>
          <a:p>
            <a:r>
              <a:rPr lang="en-US" dirty="0"/>
              <a:t>Pityriasis </a:t>
            </a:r>
            <a:r>
              <a:rPr lang="en-US" dirty="0" err="1"/>
              <a:t>lichenoides</a:t>
            </a:r>
            <a:r>
              <a:rPr lang="en-US" dirty="0"/>
              <a:t> </a:t>
            </a:r>
            <a:r>
              <a:rPr lang="en-US" dirty="0" err="1"/>
              <a:t>acuta</a:t>
            </a:r>
            <a:r>
              <a:rPr lang="en-US" dirty="0"/>
              <a:t> and </a:t>
            </a:r>
            <a:r>
              <a:rPr lang="en-US" dirty="0" err="1"/>
              <a:t>chronica</a:t>
            </a:r>
            <a:endParaRPr lang="en-US" dirty="0"/>
          </a:p>
          <a:p>
            <a:r>
              <a:rPr lang="en-IN" dirty="0"/>
              <a:t>Drug eruption</a:t>
            </a:r>
          </a:p>
          <a:p>
            <a:r>
              <a:rPr lang="en-IN" dirty="0"/>
              <a:t>Viral exanthem</a:t>
            </a:r>
          </a:p>
        </p:txBody>
      </p:sp>
    </p:spTree>
    <p:extLst>
      <p:ext uri="{BB962C8B-B14F-4D97-AF65-F5344CB8AC3E}">
        <p14:creationId xmlns:p14="http://schemas.microsoft.com/office/powerpoint/2010/main" val="3554193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B8494-975E-492A-9F4D-B32718AE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GRANULOMA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966D0E-3574-43E0-A043-97EEAE750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38155" cy="4351338"/>
          </a:xfrm>
        </p:spPr>
        <p:txBody>
          <a:bodyPr>
            <a:normAutofit lnSpcReduction="10000"/>
          </a:bodyPr>
          <a:lstStyle/>
          <a:p>
            <a:r>
              <a:rPr lang="en-IN" dirty="0"/>
              <a:t>Granuloma is a biological response of the mononuclear phagocytic system to partially soluble antigen (micro organism , foreign body).</a:t>
            </a:r>
          </a:p>
          <a:p>
            <a:r>
              <a:rPr lang="en-IN" dirty="0"/>
              <a:t>Morphologically, it is seen as </a:t>
            </a:r>
          </a:p>
          <a:p>
            <a:pPr marL="0" indent="0">
              <a:buNone/>
            </a:pPr>
            <a:r>
              <a:rPr lang="en-IN" dirty="0"/>
              <a:t>    a focal accumulation of macrophages (or its derivative – </a:t>
            </a:r>
            <a:r>
              <a:rPr lang="en-IN" dirty="0" err="1"/>
              <a:t>epitheloid</a:t>
            </a:r>
            <a:r>
              <a:rPr lang="en-IN" dirty="0"/>
              <a:t> cell , giant cell , foam cell) </a:t>
            </a:r>
          </a:p>
          <a:p>
            <a:pPr marL="0" indent="0">
              <a:buNone/>
            </a:pPr>
            <a:r>
              <a:rPr lang="en-IN" dirty="0"/>
              <a:t>    with other inflammatory cells (lymphocytes,  eosinophils , plasma cells , polymorphs) and</a:t>
            </a:r>
          </a:p>
          <a:p>
            <a:pPr marL="0" indent="0">
              <a:buNone/>
            </a:pPr>
            <a:r>
              <a:rPr lang="en-IN" dirty="0"/>
              <a:t>   connective tissue elements (blood vessels , connective tissue changes)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74B09E-513F-43BE-B0D9-F250A47A5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66" y="2641425"/>
            <a:ext cx="4061824" cy="27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86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17291-3BAE-414B-8366-41C4B9E9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Classification of granuloma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7F7512-49F2-4BCA-9E07-9D61020CD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673225"/>
            <a:ext cx="6662696" cy="4819650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IN" sz="3900" dirty="0"/>
              <a:t>EPITHELOID CELL GRANULOMA</a:t>
            </a:r>
          </a:p>
          <a:p>
            <a:pPr marL="0" indent="0">
              <a:buNone/>
            </a:pPr>
            <a:r>
              <a:rPr lang="en-IN" dirty="0"/>
              <a:t>    1] Tuberculoid granuloma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Leprosy (TT and BT)</a:t>
            </a:r>
          </a:p>
          <a:p>
            <a:r>
              <a:rPr lang="pt-BR" dirty="0"/>
              <a:t>Tuberculosis (lupus vulgaris, tuberculosis verrucosa cutis, and </a:t>
            </a:r>
            <a:r>
              <a:rPr lang="en-IN" dirty="0" err="1"/>
              <a:t>scrofuloderma</a:t>
            </a:r>
            <a:r>
              <a:rPr lang="en-IN" dirty="0"/>
              <a:t>)</a:t>
            </a:r>
          </a:p>
          <a:p>
            <a:r>
              <a:rPr lang="en-US" dirty="0"/>
              <a:t>Syphilis (late secondary and tertiary)</a:t>
            </a: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138BE3-97E0-4F77-B398-A0292FB7A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450" y="3073570"/>
            <a:ext cx="4005305" cy="2768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D1C564-DE12-4AF4-A00B-713779D36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31" y="209310"/>
            <a:ext cx="4061824" cy="27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3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EDE681-6DD8-414C-9F63-EB1CED7A5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59" y="49651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N" sz="3200" dirty="0"/>
              <a:t>2] Sarcoid granuloma 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Sarcoidosis</a:t>
            </a:r>
          </a:p>
          <a:p>
            <a:r>
              <a:rPr lang="en-IN" dirty="0"/>
              <a:t>Foreign body granuloma (late)</a:t>
            </a:r>
          </a:p>
          <a:p>
            <a:r>
              <a:rPr lang="en-IN" dirty="0"/>
              <a:t>Tuberculoid leprosy</a:t>
            </a:r>
          </a:p>
          <a:p>
            <a:r>
              <a:rPr lang="en-IN" dirty="0"/>
              <a:t>Syphilis (secondary)</a:t>
            </a:r>
          </a:p>
          <a:p>
            <a:pPr marL="0" indent="0">
              <a:buNone/>
            </a:pPr>
            <a:r>
              <a:rPr lang="en-IN" dirty="0"/>
              <a:t>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677EF6-8322-44C4-B037-6CA78C966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150" y="985422"/>
            <a:ext cx="4355183" cy="4916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1BB339-483E-415A-B944-EBD766338B03}"/>
              </a:ext>
            </a:extLst>
          </p:cNvPr>
          <p:cNvSpPr txBox="1"/>
          <p:nvPr/>
        </p:nvSpPr>
        <p:spPr>
          <a:xfrm>
            <a:off x="509047" y="4600280"/>
            <a:ext cx="6796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Sarcoidosis</a:t>
            </a:r>
            <a:r>
              <a:rPr lang="en-US" sz="2800" dirty="0"/>
              <a:t>: Nodular collections of epithelioid cells without a mantle of lymphocytes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990305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8678D-0B28-40A1-BF0D-FB5CAF8CC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>
                <a:latin typeface="+mn-lt"/>
              </a:rPr>
              <a:t>B.MACROPHAGE GRANULOMA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7D8472-7230-4D44-B5F5-DD1A641B7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911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1] Diffuse macrophage infiltration </a:t>
            </a:r>
          </a:p>
          <a:p>
            <a:pPr marL="0" indent="0">
              <a:buNone/>
            </a:pPr>
            <a:r>
              <a:rPr lang="en-IN" dirty="0"/>
              <a:t> - cutaneous </a:t>
            </a:r>
            <a:r>
              <a:rPr lang="en-IN" dirty="0" err="1"/>
              <a:t>leshmaniasis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- lepromatous leprosy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12F54D-A1F5-444D-876C-F286C59FF68D}"/>
              </a:ext>
            </a:extLst>
          </p:cNvPr>
          <p:cNvSpPr txBox="1"/>
          <p:nvPr/>
        </p:nvSpPr>
        <p:spPr>
          <a:xfrm>
            <a:off x="838200" y="4166647"/>
            <a:ext cx="5830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2] Suppurative granuloma </a:t>
            </a:r>
            <a:r>
              <a:rPr lang="en-US" sz="2800" dirty="0"/>
              <a:t>: consisting of lymphocytes, epithelioid histiocytes mixed with neutrophils</a:t>
            </a:r>
            <a:endParaRPr lang="en-IN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DC0DAB-42ED-42F8-8986-F8AFECFF1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841" y="1671128"/>
            <a:ext cx="4360956" cy="43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5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554A14-CD39-4B79-B340-812EFA67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14" y="442742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3] </a:t>
            </a:r>
            <a:r>
              <a:rPr lang="en-IN" dirty="0" err="1"/>
              <a:t>Xanthogranulomas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- Infective : lepromatous leprosy</a:t>
            </a:r>
          </a:p>
          <a:p>
            <a:pPr marL="0" indent="0">
              <a:buNone/>
            </a:pPr>
            <a:r>
              <a:rPr lang="en-IN" dirty="0"/>
              <a:t>   - Non infective : Juvenile </a:t>
            </a:r>
            <a:r>
              <a:rPr lang="en-IN" dirty="0" err="1"/>
              <a:t>xanthogranuloma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               Necrobiotic </a:t>
            </a:r>
            <a:r>
              <a:rPr lang="en-IN" dirty="0" err="1"/>
              <a:t>xanthogranuloma</a:t>
            </a:r>
            <a:r>
              <a:rPr lang="en-IN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69FF90-42E7-4762-972D-2F7D54C1C283}"/>
              </a:ext>
            </a:extLst>
          </p:cNvPr>
          <p:cNvSpPr txBox="1"/>
          <p:nvPr/>
        </p:nvSpPr>
        <p:spPr>
          <a:xfrm>
            <a:off x="556181" y="245097"/>
            <a:ext cx="55398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 - Infections:</a:t>
            </a:r>
          </a:p>
          <a:p>
            <a:r>
              <a:rPr lang="en-IN" sz="2800" dirty="0"/>
              <a:t>Bacterial: </a:t>
            </a:r>
            <a:r>
              <a:rPr lang="en-IN" sz="2800" dirty="0" err="1"/>
              <a:t>Scrofuloderma</a:t>
            </a:r>
            <a:endParaRPr lang="en-IN" sz="2800" dirty="0"/>
          </a:p>
          <a:p>
            <a:r>
              <a:rPr lang="en-IN" sz="2800" dirty="0"/>
              <a:t>                 Atypical </a:t>
            </a:r>
            <a:r>
              <a:rPr lang="en-IN" sz="2800" dirty="0" err="1"/>
              <a:t>mycobacteriosis</a:t>
            </a:r>
            <a:endParaRPr lang="en-IN" sz="2800" dirty="0"/>
          </a:p>
          <a:p>
            <a:r>
              <a:rPr lang="en-IN" sz="2800" dirty="0"/>
              <a:t>                 </a:t>
            </a:r>
            <a:r>
              <a:rPr lang="en-IN" sz="2800" dirty="0" err="1"/>
              <a:t>Actinomycetoma</a:t>
            </a:r>
            <a:endParaRPr lang="en-IN" sz="2800" dirty="0"/>
          </a:p>
          <a:p>
            <a:r>
              <a:rPr lang="en-IN" sz="2800" dirty="0"/>
              <a:t>Fungal: Chromoblastomycosis</a:t>
            </a:r>
          </a:p>
          <a:p>
            <a:r>
              <a:rPr lang="en-IN" sz="2800" dirty="0"/>
              <a:t>              Sporotrichosis</a:t>
            </a:r>
          </a:p>
          <a:p>
            <a:r>
              <a:rPr lang="en-IN" sz="2800" dirty="0"/>
              <a:t>              </a:t>
            </a:r>
            <a:r>
              <a:rPr lang="en-IN" sz="2800" dirty="0" err="1"/>
              <a:t>Rhinosporidiosis</a:t>
            </a:r>
            <a:r>
              <a:rPr lang="en-IN" sz="2800" dirty="0"/>
              <a:t>          Foreign body granuloma (early)</a:t>
            </a:r>
          </a:p>
        </p:txBody>
      </p:sp>
    </p:spTree>
    <p:extLst>
      <p:ext uri="{BB962C8B-B14F-4D97-AF65-F5344CB8AC3E}">
        <p14:creationId xmlns:p14="http://schemas.microsoft.com/office/powerpoint/2010/main" val="1408261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5C258A-B514-4226-9325-1A3FCB39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44" y="18255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dirty="0">
                <a:latin typeface="+mn-lt"/>
              </a:rPr>
              <a:t>C. PALISADING (NECROBIOTIC) GRANULOMA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5A6B53-E6A8-4657-88B7-6CFD8ACD6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r>
              <a:rPr lang="en-US" dirty="0"/>
              <a:t>Nodular collection of histiocytes forming a ring around some </a:t>
            </a:r>
            <a:r>
              <a:rPr lang="en-IN" dirty="0"/>
              <a:t>extracellular material</a:t>
            </a:r>
          </a:p>
          <a:p>
            <a:pPr marL="0" indent="0">
              <a:buNone/>
            </a:pPr>
            <a:r>
              <a:rPr lang="en-IN" dirty="0"/>
              <a:t>1.Granuloma annulare</a:t>
            </a:r>
          </a:p>
          <a:p>
            <a:pPr marL="0" indent="0">
              <a:buNone/>
            </a:pPr>
            <a:r>
              <a:rPr lang="en-IN" dirty="0"/>
              <a:t>2.Necrobiosis </a:t>
            </a:r>
            <a:r>
              <a:rPr lang="en-IN" dirty="0" err="1"/>
              <a:t>lipoidica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3.Rheumatoid nodule</a:t>
            </a:r>
          </a:p>
          <a:p>
            <a:pPr marL="0" indent="0">
              <a:buNone/>
            </a:pPr>
            <a:r>
              <a:rPr lang="en-IN" dirty="0"/>
              <a:t>4.Syphilis</a:t>
            </a:r>
          </a:p>
          <a:p>
            <a:pPr marL="0" indent="0">
              <a:buNone/>
            </a:pPr>
            <a:r>
              <a:rPr lang="en-IN" dirty="0"/>
              <a:t>5.Foreign body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FA92CE-C874-4E99-9B89-1ED588AF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904" y="1998482"/>
            <a:ext cx="4470398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83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E0B00-AB28-4B26-867F-D0AC40CD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VASCULITIS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2FC8B7-5EDF-4630-BB87-B5C3B26F1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IN" dirty="0"/>
              <a:t>Damage to vessel wall leading to hyalinization of vessel wall</a:t>
            </a:r>
          </a:p>
          <a:p>
            <a:pPr marL="514350" indent="-514350">
              <a:buAutoNum type="arabicPeriod"/>
            </a:pPr>
            <a:r>
              <a:rPr lang="en-IN" dirty="0"/>
              <a:t>Focal infiltration of vessel wall by inflammatory cells</a:t>
            </a:r>
          </a:p>
          <a:p>
            <a:pPr marL="514350" indent="-514350">
              <a:buAutoNum type="arabicPeriod"/>
            </a:pPr>
            <a:r>
              <a:rPr lang="en-IN" dirty="0"/>
              <a:t>Deposition of fibrinoid (fibrin , complements and immunoglobulins) in and around vessel</a:t>
            </a:r>
          </a:p>
          <a:p>
            <a:pPr marL="514350" indent="-514350">
              <a:buAutoNum type="arabicPeriod"/>
            </a:pPr>
            <a:r>
              <a:rPr lang="en-IN" dirty="0"/>
              <a:t>Extravasation of RBCs</a:t>
            </a:r>
          </a:p>
          <a:p>
            <a:pPr marL="514350" indent="-514350">
              <a:buAutoNum type="arabicPeriod"/>
            </a:pPr>
            <a:r>
              <a:rPr lang="en-IN" dirty="0"/>
              <a:t>Presence of nuclear dust (remnants of nuclei seen as bluish particles scattered in dermis)</a:t>
            </a:r>
          </a:p>
        </p:txBody>
      </p:sp>
    </p:spTree>
    <p:extLst>
      <p:ext uri="{BB962C8B-B14F-4D97-AF65-F5344CB8AC3E}">
        <p14:creationId xmlns:p14="http://schemas.microsoft.com/office/powerpoint/2010/main" val="1088395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F74907-5F29-439A-B8CF-866EAF6BF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0718"/>
            <a:ext cx="10515600" cy="5866245"/>
          </a:xfrm>
        </p:spPr>
        <p:txBody>
          <a:bodyPr/>
          <a:lstStyle/>
          <a:p>
            <a:r>
              <a:rPr lang="en-IN" b="1" dirty="0"/>
              <a:t>EPITHELOID CELLS </a:t>
            </a:r>
          </a:p>
          <a:p>
            <a:pPr marL="0" indent="0">
              <a:buNone/>
            </a:pPr>
            <a:r>
              <a:rPr lang="en-IN" dirty="0"/>
              <a:t>   These macrophages – influence of lymphokines – transformed into </a:t>
            </a:r>
            <a:r>
              <a:rPr lang="en-IN" dirty="0" err="1"/>
              <a:t>epitheloid</a:t>
            </a:r>
            <a:r>
              <a:rPr lang="en-IN" dirty="0"/>
              <a:t> cells .</a:t>
            </a:r>
          </a:p>
          <a:p>
            <a:pPr marL="0" indent="0">
              <a:buNone/>
            </a:pPr>
            <a:r>
              <a:rPr lang="en-IN" dirty="0"/>
              <a:t>   Greater phagocytic activity and less motility.</a:t>
            </a:r>
          </a:p>
        </p:txBody>
      </p:sp>
    </p:spTree>
    <p:extLst>
      <p:ext uri="{BB962C8B-B14F-4D97-AF65-F5344CB8AC3E}">
        <p14:creationId xmlns:p14="http://schemas.microsoft.com/office/powerpoint/2010/main" val="1027221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7E10F72-65FE-4C87-B71E-2E8545684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83" y="260723"/>
            <a:ext cx="4622589" cy="61115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8E08A4-17B8-4689-8BC5-96800292A88C}"/>
              </a:ext>
            </a:extLst>
          </p:cNvPr>
          <p:cNvSpPr txBox="1"/>
          <p:nvPr/>
        </p:nvSpPr>
        <p:spPr>
          <a:xfrm>
            <a:off x="838200" y="2481817"/>
            <a:ext cx="57135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sz="2800" b="1" dirty="0" err="1"/>
              <a:t>Leukocytoclastic</a:t>
            </a:r>
            <a:r>
              <a:rPr lang="en-IN" sz="2800" b="1" dirty="0"/>
              <a:t> vasculitis: </a:t>
            </a:r>
            <a:r>
              <a:rPr lang="en-IN" sz="2800" dirty="0"/>
              <a:t>Perivascular and</a:t>
            </a:r>
          </a:p>
          <a:p>
            <a:r>
              <a:rPr lang="en-US" sz="2800" dirty="0"/>
              <a:t>interstitial neutrophilic infiltrate along with fibrin deposition </a:t>
            </a:r>
            <a:r>
              <a:rPr lang="en-IN" sz="2800" dirty="0"/>
              <a:t>and extravasation of RBC’s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8EA21F-84F7-4404-A763-5B6E048F79B9}"/>
              </a:ext>
            </a:extLst>
          </p:cNvPr>
          <p:cNvSpPr/>
          <p:nvPr/>
        </p:nvSpPr>
        <p:spPr>
          <a:xfrm>
            <a:off x="730926" y="294929"/>
            <a:ext cx="50129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400" b="1" dirty="0">
                <a:solidFill>
                  <a:srgbClr val="231F20"/>
                </a:solidFill>
                <a:latin typeface="+mj-lt"/>
              </a:rPr>
              <a:t>Small vessel vasculitis</a:t>
            </a:r>
            <a:endParaRPr lang="en-IN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4149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5515D7-A323-4498-947A-CDE462A9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Differential diagnosis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B56B28-1306-4C4B-8B61-700CC014C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- Erythema nodosum </a:t>
            </a:r>
            <a:r>
              <a:rPr lang="en-IN" dirty="0" err="1"/>
              <a:t>leprosum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- Hypersensitivity vasculitis</a:t>
            </a:r>
          </a:p>
          <a:p>
            <a:pPr marL="0" indent="0">
              <a:buNone/>
            </a:pPr>
            <a:r>
              <a:rPr lang="en-IN" dirty="0"/>
              <a:t>- Septic vasculitis</a:t>
            </a:r>
          </a:p>
          <a:p>
            <a:pPr marL="0" indent="0">
              <a:buNone/>
            </a:pPr>
            <a:r>
              <a:rPr lang="en-IN" dirty="0"/>
              <a:t>- Urticarial vasculitis</a:t>
            </a:r>
          </a:p>
          <a:p>
            <a:pPr marL="0" indent="0">
              <a:buNone/>
            </a:pPr>
            <a:r>
              <a:rPr lang="en-IN" dirty="0"/>
              <a:t>- Erythema </a:t>
            </a:r>
            <a:r>
              <a:rPr lang="en-IN" dirty="0" err="1"/>
              <a:t>elevatum</a:t>
            </a:r>
            <a:r>
              <a:rPr lang="en-IN" dirty="0"/>
              <a:t> </a:t>
            </a:r>
            <a:r>
              <a:rPr lang="en-IN" dirty="0" err="1"/>
              <a:t>diutinum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8253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8A29F5-B63D-4D37-B1C6-4BE3F4F2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70973" cy="1325563"/>
          </a:xfrm>
        </p:spPr>
        <p:txBody>
          <a:bodyPr/>
          <a:lstStyle/>
          <a:p>
            <a:r>
              <a:rPr lang="en-IN" b="1" dirty="0"/>
              <a:t>Medium-sized vessel vasculitis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A5345C1-2F21-4DC0-881B-4AE2C710C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28" y="227644"/>
            <a:ext cx="4868689" cy="65528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11FFA7-1324-4ED0-9CE2-BF9A30378E8C}"/>
              </a:ext>
            </a:extLst>
          </p:cNvPr>
          <p:cNvSpPr txBox="1"/>
          <p:nvPr/>
        </p:nvSpPr>
        <p:spPr>
          <a:xfrm>
            <a:off x="630314" y="4070421"/>
            <a:ext cx="52999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Erythema </a:t>
            </a:r>
            <a:r>
              <a:rPr lang="en-US" sz="2800" b="1" dirty="0" err="1"/>
              <a:t>induratum</a:t>
            </a:r>
            <a:r>
              <a:rPr lang="en-US" sz="2800" b="1" dirty="0"/>
              <a:t>: </a:t>
            </a:r>
            <a:r>
              <a:rPr lang="en-US" sz="2800" dirty="0"/>
              <a:t>A medium sized vessel in the subcutaneous tissue infiltrated by neutrophils with fibrin </a:t>
            </a:r>
            <a:r>
              <a:rPr lang="en-IN" sz="2800" dirty="0"/>
              <a:t>deposition in the wall</a:t>
            </a:r>
          </a:p>
        </p:txBody>
      </p:sp>
    </p:spTree>
    <p:extLst>
      <p:ext uri="{BB962C8B-B14F-4D97-AF65-F5344CB8AC3E}">
        <p14:creationId xmlns:p14="http://schemas.microsoft.com/office/powerpoint/2010/main" val="2727122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C21A3-5C75-4D31-884E-B52C6AB6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Differential diagnosis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FD948E-E5A9-4AB4-BBD9-3FA0A9A47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Erythema </a:t>
            </a:r>
            <a:r>
              <a:rPr lang="en-IN" dirty="0" err="1"/>
              <a:t>induratum</a:t>
            </a:r>
            <a:endParaRPr lang="en-IN" dirty="0"/>
          </a:p>
          <a:p>
            <a:r>
              <a:rPr lang="en-IN" dirty="0"/>
              <a:t>Erythema nodosum </a:t>
            </a:r>
            <a:r>
              <a:rPr lang="en-IN" dirty="0" err="1"/>
              <a:t>leprosum</a:t>
            </a:r>
            <a:endParaRPr lang="en-IN" dirty="0"/>
          </a:p>
          <a:p>
            <a:r>
              <a:rPr lang="en-IN" dirty="0"/>
              <a:t>Thrombophlebitis</a:t>
            </a:r>
          </a:p>
          <a:p>
            <a:r>
              <a:rPr lang="en-IN" dirty="0"/>
              <a:t>Polyarteritis nodosa</a:t>
            </a:r>
          </a:p>
          <a:p>
            <a:r>
              <a:rPr lang="en-IN" dirty="0"/>
              <a:t>Wegener’s granulomatosis</a:t>
            </a:r>
          </a:p>
        </p:txBody>
      </p:sp>
    </p:spTree>
    <p:extLst>
      <p:ext uri="{BB962C8B-B14F-4D97-AF65-F5344CB8AC3E}">
        <p14:creationId xmlns:p14="http://schemas.microsoft.com/office/powerpoint/2010/main" val="3780508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C1232E-6C0E-4192-92AE-AA35733B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FIBROSING DERMATITIS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A0721B-1588-4B3F-9F7A-CAB79B80D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38313" cy="4351338"/>
          </a:xfrm>
        </p:spPr>
        <p:txBody>
          <a:bodyPr>
            <a:normAutofit/>
          </a:bodyPr>
          <a:lstStyle/>
          <a:p>
            <a:r>
              <a:rPr lang="en-IN" dirty="0"/>
              <a:t>Hallmark features are changes in connective tissue</a:t>
            </a:r>
          </a:p>
          <a:p>
            <a:pPr marL="0" indent="0">
              <a:buNone/>
            </a:pPr>
            <a:r>
              <a:rPr lang="en-IN" dirty="0"/>
              <a:t> - collagen fibres</a:t>
            </a:r>
          </a:p>
          <a:p>
            <a:pPr marL="0" indent="0">
              <a:buNone/>
            </a:pPr>
            <a:r>
              <a:rPr lang="en-IN" dirty="0"/>
              <a:t> - elastic fibres</a:t>
            </a:r>
          </a:p>
          <a:p>
            <a:pPr marL="0" indent="0">
              <a:buNone/>
            </a:pPr>
            <a:r>
              <a:rPr lang="en-IN" dirty="0"/>
              <a:t> - fibroblast.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Scar</a:t>
            </a:r>
            <a:r>
              <a:rPr lang="en-US" dirty="0"/>
              <a:t>: Dense diffuse infiltrate of fibrocytes throughout </a:t>
            </a:r>
            <a:r>
              <a:rPr lang="en-IN" dirty="0"/>
              <a:t>the dermis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BD9F5D-BC23-41F3-8860-DAE8BF3F7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91" y="105590"/>
            <a:ext cx="4724809" cy="3170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392E90-B46C-428F-A2CA-9513B8D71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87" y="3322680"/>
            <a:ext cx="4671465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29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842886-5775-411A-AA89-0DB88E88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065"/>
            <a:ext cx="10515600" cy="1325563"/>
          </a:xfrm>
        </p:spPr>
        <p:txBody>
          <a:bodyPr/>
          <a:lstStyle/>
          <a:p>
            <a:r>
              <a:rPr lang="en-IN" dirty="0"/>
              <a:t>FIBROSIS                                       SCLEROSIS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EC614B-0E61-41E2-B60D-0167A85FA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17675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Proliferation of fibroblasts                         Proliferation of collagen fibres</a:t>
            </a:r>
          </a:p>
          <a:p>
            <a:pPr marL="0" indent="0">
              <a:buNone/>
            </a:pPr>
            <a:r>
              <a:rPr lang="en-IN" dirty="0"/>
              <a:t> + collagen fibres                                          + decrease in number of fibro</a:t>
            </a:r>
          </a:p>
          <a:p>
            <a:pPr marL="0" indent="0">
              <a:buNone/>
            </a:pPr>
            <a:r>
              <a:rPr lang="en-IN" dirty="0"/>
              <a:t> + loss of elastic fibres                                   blasts .</a:t>
            </a:r>
          </a:p>
          <a:p>
            <a:pPr marL="0" indent="0">
              <a:buNone/>
            </a:pPr>
            <a:r>
              <a:rPr lang="en-IN" dirty="0" err="1"/>
              <a:t>Eg</a:t>
            </a:r>
            <a:r>
              <a:rPr lang="en-IN" dirty="0"/>
              <a:t> : scar                                                          </a:t>
            </a:r>
            <a:r>
              <a:rPr lang="en-IN" dirty="0" err="1"/>
              <a:t>eg</a:t>
            </a:r>
            <a:r>
              <a:rPr lang="en-IN" dirty="0"/>
              <a:t> : striae</a:t>
            </a:r>
          </a:p>
          <a:p>
            <a:pPr marL="0" indent="0">
              <a:buNone/>
            </a:pPr>
            <a:r>
              <a:rPr lang="en-IN" dirty="0"/>
              <a:t>       hypertrophic scar                                          systemic sclerosis / </a:t>
            </a:r>
          </a:p>
          <a:p>
            <a:pPr marL="0" indent="0">
              <a:buNone/>
            </a:pPr>
            <a:r>
              <a:rPr lang="en-IN" dirty="0"/>
              <a:t>       keloid                                                              </a:t>
            </a:r>
            <a:r>
              <a:rPr lang="en-IN" dirty="0" err="1"/>
              <a:t>morphea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dermatofibroma                                            lichen </a:t>
            </a:r>
            <a:r>
              <a:rPr lang="en-IN" dirty="0" err="1"/>
              <a:t>sclerosus</a:t>
            </a:r>
            <a:r>
              <a:rPr lang="en-IN" dirty="0"/>
              <a:t> et </a:t>
            </a:r>
            <a:r>
              <a:rPr lang="en-IN" dirty="0" err="1"/>
              <a:t>atrophicus</a:t>
            </a:r>
            <a:r>
              <a:rPr lang="en-IN" dirty="0"/>
              <a:t> 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                           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361ED4E-A5D7-4F16-B778-5D54916ADAB7}"/>
              </a:ext>
            </a:extLst>
          </p:cNvPr>
          <p:cNvCxnSpPr>
            <a:cxnSpLocks/>
          </p:cNvCxnSpPr>
          <p:nvPr/>
        </p:nvCxnSpPr>
        <p:spPr>
          <a:xfrm>
            <a:off x="1882066" y="1225119"/>
            <a:ext cx="0" cy="414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B7301E5-5B6C-4838-B5F0-4722EA867029}"/>
              </a:ext>
            </a:extLst>
          </p:cNvPr>
          <p:cNvCxnSpPr>
            <a:cxnSpLocks/>
          </p:cNvCxnSpPr>
          <p:nvPr/>
        </p:nvCxnSpPr>
        <p:spPr>
          <a:xfrm>
            <a:off x="8967927" y="1209706"/>
            <a:ext cx="0" cy="429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765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6058FB-24BE-414B-BA82-DB9DD713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PANNICULITIS (SEPTAL)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A2D25D-166F-4873-AC89-2E018EF58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9778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Inflammatory infiltrate involving the </a:t>
            </a:r>
            <a:r>
              <a:rPr lang="en-US" dirty="0" err="1"/>
              <a:t>septae</a:t>
            </a:r>
            <a:r>
              <a:rPr lang="en-US" dirty="0"/>
              <a:t> which may get thickened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IN" b="1" dirty="0"/>
              <a:t>Erythema nodosum : </a:t>
            </a:r>
            <a:r>
              <a:rPr lang="en-IN" dirty="0"/>
              <a:t>Inflammatory </a:t>
            </a:r>
            <a:r>
              <a:rPr lang="en-US" dirty="0"/>
              <a:t>infiltrate in the </a:t>
            </a:r>
            <a:r>
              <a:rPr lang="en-US" dirty="0" err="1"/>
              <a:t>septae</a:t>
            </a:r>
            <a:r>
              <a:rPr lang="en-US" dirty="0"/>
              <a:t> of subcutaneous fat and thickening of </a:t>
            </a:r>
            <a:r>
              <a:rPr lang="en-IN" dirty="0"/>
              <a:t>the septa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259390-9FC6-4130-A57D-0F929C9B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60" y="15314"/>
            <a:ext cx="4470439" cy="684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7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B8BA1-F809-493A-8DE4-FAAD2ECB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                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A4925C-A949-4C09-A89A-D045C4872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     Without vasculitis                                                     with vasculitis</a:t>
            </a:r>
          </a:p>
          <a:p>
            <a:pPr marL="0" indent="0">
              <a:buNone/>
            </a:pPr>
            <a:r>
              <a:rPr lang="en-IN" dirty="0"/>
              <a:t>- Erythema nodosum                                            - Erythema nodosum      </a:t>
            </a:r>
          </a:p>
          <a:p>
            <a:pPr marL="0" indent="0">
              <a:buNone/>
            </a:pPr>
            <a:r>
              <a:rPr lang="en-IN" dirty="0"/>
              <a:t>- Scleroderma                                                             </a:t>
            </a:r>
            <a:r>
              <a:rPr lang="en-IN" dirty="0" err="1"/>
              <a:t>leprosum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Necrobiosis </a:t>
            </a:r>
            <a:r>
              <a:rPr lang="en-IN" dirty="0" err="1"/>
              <a:t>lipoidica</a:t>
            </a:r>
            <a:r>
              <a:rPr lang="en-IN" dirty="0"/>
              <a:t>                                          - Periarteritis nodosa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                           - Thrombophlebitis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C21C2C8-D8EF-4078-A124-0D08534278CC}"/>
              </a:ext>
            </a:extLst>
          </p:cNvPr>
          <p:cNvCxnSpPr/>
          <p:nvPr/>
        </p:nvCxnSpPr>
        <p:spPr>
          <a:xfrm flipH="1">
            <a:off x="2867487" y="1287262"/>
            <a:ext cx="3228513" cy="417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5B84945-B8BF-4C09-BE4C-9F2F56B601C2}"/>
              </a:ext>
            </a:extLst>
          </p:cNvPr>
          <p:cNvCxnSpPr>
            <a:cxnSpLocks/>
          </p:cNvCxnSpPr>
          <p:nvPr/>
        </p:nvCxnSpPr>
        <p:spPr>
          <a:xfrm>
            <a:off x="6096000" y="1287262"/>
            <a:ext cx="2897080" cy="417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111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D0ECC-212B-4E45-8695-54086DBD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PANNICULITIS (LOBULAR)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B34F5B-61CA-4EC6-BD46-CF9653C31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447190" cy="48178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Inflammatory infiltrates involve the fat lobules with or without </a:t>
            </a:r>
            <a:r>
              <a:rPr lang="en-IN" dirty="0"/>
              <a:t>fat necrosis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endParaRPr lang="en-IN" b="1" dirty="0"/>
          </a:p>
          <a:p>
            <a:pPr marL="0" indent="0">
              <a:buNone/>
            </a:pPr>
            <a:r>
              <a:rPr lang="en-IN" sz="3000" b="1" dirty="0"/>
              <a:t>Erythema </a:t>
            </a:r>
            <a:r>
              <a:rPr lang="en-IN" sz="3000" b="1" dirty="0" err="1"/>
              <a:t>induratum</a:t>
            </a:r>
            <a:r>
              <a:rPr lang="en-IN" sz="3000" b="1" dirty="0"/>
              <a:t>: </a:t>
            </a:r>
            <a:r>
              <a:rPr lang="en-IN" sz="3000" dirty="0"/>
              <a:t>Inflammatory infiltrate </a:t>
            </a:r>
            <a:r>
              <a:rPr lang="en-US" sz="3000" dirty="0"/>
              <a:t>predominantly in the fat lobules, though there is sparse infiltrate in the </a:t>
            </a:r>
            <a:r>
              <a:rPr lang="en-US" sz="3000" dirty="0" err="1"/>
              <a:t>septae</a:t>
            </a:r>
            <a:r>
              <a:rPr lang="en-US" sz="3000" dirty="0"/>
              <a:t> and septal thickening</a:t>
            </a:r>
            <a:endParaRPr lang="en-IN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C17634-BF5B-4277-99A5-F25A0526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38" y="365125"/>
            <a:ext cx="4860853" cy="62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2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B8BA1-F809-493A-8DE4-FAAD2ECB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                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A4925C-A949-4C09-A89A-D045C4872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584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     Without vasculitis                                                     With vasculitis</a:t>
            </a:r>
          </a:p>
          <a:p>
            <a:pPr marL="0" indent="0">
              <a:buNone/>
            </a:pPr>
            <a:r>
              <a:rPr lang="en-IN" dirty="0"/>
              <a:t>- Pancreatic panniculitis, factitial panniculitis           - Erythema nodosum </a:t>
            </a:r>
          </a:p>
          <a:p>
            <a:pPr marL="0" indent="0">
              <a:buNone/>
            </a:pPr>
            <a:r>
              <a:rPr lang="en-IN" dirty="0"/>
              <a:t>- Lupus panniculitis, lupus </a:t>
            </a:r>
            <a:r>
              <a:rPr lang="en-IN" dirty="0" err="1"/>
              <a:t>profundus</a:t>
            </a:r>
            <a:r>
              <a:rPr lang="en-IN" dirty="0"/>
              <a:t>                             </a:t>
            </a:r>
            <a:r>
              <a:rPr lang="en-IN" dirty="0" err="1"/>
              <a:t>leprosum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- Tuberculous </a:t>
            </a:r>
            <a:r>
              <a:rPr lang="en-IN" dirty="0" err="1"/>
              <a:t>gumma</a:t>
            </a:r>
            <a:r>
              <a:rPr lang="en-IN" dirty="0"/>
              <a:t>, syphilitic </a:t>
            </a:r>
            <a:r>
              <a:rPr lang="en-IN" dirty="0" err="1"/>
              <a:t>gumma</a:t>
            </a:r>
            <a:r>
              <a:rPr lang="en-IN" dirty="0"/>
              <a:t>                    - Erythema </a:t>
            </a:r>
            <a:r>
              <a:rPr lang="en-IN" dirty="0" err="1"/>
              <a:t>induratum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- Traumatic panniculitis                                                 - Nodular vasculitis</a:t>
            </a:r>
          </a:p>
          <a:p>
            <a:pPr marL="0" indent="0">
              <a:buNone/>
            </a:pPr>
            <a:r>
              <a:rPr lang="en-IN" dirty="0"/>
              <a:t>- Cold panniculitis</a:t>
            </a:r>
          </a:p>
          <a:p>
            <a:pPr marL="0" indent="0">
              <a:buNone/>
            </a:pPr>
            <a:r>
              <a:rPr lang="en-IN" dirty="0"/>
              <a:t>- Abscesses</a:t>
            </a:r>
          </a:p>
          <a:p>
            <a:pPr marL="0" indent="0">
              <a:buNone/>
            </a:pPr>
            <a:r>
              <a:rPr lang="en-IN" dirty="0"/>
              <a:t>- Sarcoidosis (subcutaneous nodules)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C21C2C8-D8EF-4078-A124-0D08534278CC}"/>
              </a:ext>
            </a:extLst>
          </p:cNvPr>
          <p:cNvCxnSpPr/>
          <p:nvPr/>
        </p:nvCxnSpPr>
        <p:spPr>
          <a:xfrm flipH="1">
            <a:off x="2867487" y="1287262"/>
            <a:ext cx="3228513" cy="417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5B84945-B8BF-4C09-BE4C-9F2F56B601C2}"/>
              </a:ext>
            </a:extLst>
          </p:cNvPr>
          <p:cNvCxnSpPr>
            <a:cxnSpLocks/>
          </p:cNvCxnSpPr>
          <p:nvPr/>
        </p:nvCxnSpPr>
        <p:spPr>
          <a:xfrm>
            <a:off x="6096000" y="1287262"/>
            <a:ext cx="2897080" cy="417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01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95434A-5D07-49DF-A7F1-0962B919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600EE-3798-4F9F-AF66-1E3A206B7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331781" cy="4317724"/>
          </a:xfrm>
        </p:spPr>
        <p:txBody>
          <a:bodyPr>
            <a:normAutofit/>
          </a:bodyPr>
          <a:lstStyle/>
          <a:p>
            <a:r>
              <a:rPr lang="en-IN" b="1" dirty="0"/>
              <a:t>PARAKERATOSIS</a:t>
            </a:r>
            <a:r>
              <a:rPr lang="en-IN" dirty="0"/>
              <a:t> :</a:t>
            </a:r>
          </a:p>
          <a:p>
            <a:pPr marL="0" indent="0">
              <a:buNone/>
            </a:pPr>
            <a:r>
              <a:rPr lang="en-IN" dirty="0"/>
              <a:t>   </a:t>
            </a:r>
            <a:r>
              <a:rPr lang="en-US" dirty="0"/>
              <a:t>refers to retention of nuclei by the cells of the stratum </a:t>
            </a:r>
            <a:r>
              <a:rPr lang="en-IN" dirty="0"/>
              <a:t>corneum.</a:t>
            </a:r>
          </a:p>
          <a:p>
            <a:pPr marL="0" indent="0">
              <a:buNone/>
            </a:pPr>
            <a:r>
              <a:rPr lang="en-IN" dirty="0"/>
              <a:t>   associated with absence of granular layer</a:t>
            </a:r>
          </a:p>
          <a:p>
            <a:pPr marL="0" indent="0">
              <a:buNone/>
            </a:pPr>
            <a:r>
              <a:rPr lang="en-IN" dirty="0"/>
              <a:t>   due to delayed maturation process and altered process of keratinization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22EE8B-97A0-4286-B99A-3F1D383C3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748" y="1968939"/>
            <a:ext cx="4304052" cy="323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83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D3540-5BCA-4105-9370-95868EE1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SUPPURATIVE FOLLICULITIS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F7E489C-BA90-4C9E-958C-985E54E24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64" y="77901"/>
            <a:ext cx="4963911" cy="66158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D3EA65-CA22-427D-97F9-70AEC963471C}"/>
              </a:ext>
            </a:extLst>
          </p:cNvPr>
          <p:cNvSpPr txBox="1"/>
          <p:nvPr/>
        </p:nvSpPr>
        <p:spPr>
          <a:xfrm>
            <a:off x="577048" y="1690688"/>
            <a:ext cx="60545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Collection of neutrophils or eosinophils </a:t>
            </a:r>
            <a:r>
              <a:rPr lang="en-US" sz="2800" b="1" dirty="0"/>
              <a:t>in and/or around</a:t>
            </a:r>
            <a:r>
              <a:rPr lang="en-US" sz="2800" dirty="0"/>
              <a:t> the follicular </a:t>
            </a:r>
            <a:r>
              <a:rPr lang="en-IN" sz="2800" dirty="0"/>
              <a:t>infundibulum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Spongiosis of the infundibular wall</a:t>
            </a:r>
            <a:endParaRPr lang="en-IN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BE2CB3-F853-4E0C-9405-241EE000651A}"/>
              </a:ext>
            </a:extLst>
          </p:cNvPr>
          <p:cNvSpPr txBox="1"/>
          <p:nvPr/>
        </p:nvSpPr>
        <p:spPr>
          <a:xfrm>
            <a:off x="639192" y="5521012"/>
            <a:ext cx="6045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Folliculitis</a:t>
            </a:r>
            <a:r>
              <a:rPr lang="en-US" sz="2800" dirty="0"/>
              <a:t>: Collection of neutrophils in the follicular </a:t>
            </a:r>
            <a:r>
              <a:rPr lang="en-IN" sz="2800" dirty="0"/>
              <a:t>infundibulum</a:t>
            </a:r>
          </a:p>
        </p:txBody>
      </p:sp>
    </p:spTree>
    <p:extLst>
      <p:ext uri="{BB962C8B-B14F-4D97-AF65-F5344CB8AC3E}">
        <p14:creationId xmlns:p14="http://schemas.microsoft.com/office/powerpoint/2010/main" val="1779522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D8766-25A3-4EDE-8653-70734BD5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              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AC1885-9112-4FC9-94C0-D9657EADE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9821"/>
            <a:ext cx="10515600" cy="42771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Superficial                                                                      Deep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IN" dirty="0"/>
              <a:t>Bacterial folliculitis                                            - Furuncle</a:t>
            </a:r>
          </a:p>
          <a:p>
            <a:pPr marL="0" indent="0">
              <a:buNone/>
            </a:pPr>
            <a:r>
              <a:rPr lang="en-IN" dirty="0"/>
              <a:t>- </a:t>
            </a:r>
            <a:r>
              <a:rPr lang="en-IN" dirty="0" err="1"/>
              <a:t>Dermatophytic</a:t>
            </a:r>
            <a:r>
              <a:rPr lang="en-IN" dirty="0"/>
              <a:t> folliculitis                                 - </a:t>
            </a:r>
            <a:r>
              <a:rPr lang="en-IN" dirty="0" err="1"/>
              <a:t>Dermatophytic</a:t>
            </a:r>
            <a:r>
              <a:rPr lang="en-IN" dirty="0"/>
              <a:t> folliculitis</a:t>
            </a:r>
          </a:p>
          <a:p>
            <a:pPr marL="0" indent="0">
              <a:buNone/>
            </a:pPr>
            <a:r>
              <a:rPr lang="en-IN" dirty="0"/>
              <a:t>- Eosinophilic pustular folliculitis                      - Nodulocystic acne</a:t>
            </a:r>
          </a:p>
          <a:p>
            <a:pPr marL="0" indent="0">
              <a:buNone/>
            </a:pPr>
            <a:r>
              <a:rPr lang="en-IN" dirty="0"/>
              <a:t>- Acne vulgaris                                                      - Hidradenitis suppurativa</a:t>
            </a:r>
          </a:p>
          <a:p>
            <a:pPr marL="0" indent="0">
              <a:buNone/>
            </a:pPr>
            <a:r>
              <a:rPr lang="en-IN" dirty="0"/>
              <a:t>- Rosacea</a:t>
            </a:r>
          </a:p>
          <a:p>
            <a:pPr marL="0" indent="0">
              <a:buNone/>
            </a:pPr>
            <a:r>
              <a:rPr lang="en-IN" dirty="0"/>
              <a:t>- Eosinophilic pustular folliculitis</a:t>
            </a: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DBA2B09-1F0F-47AF-83E1-A7F42B3E6018}"/>
              </a:ext>
            </a:extLst>
          </p:cNvPr>
          <p:cNvCxnSpPr>
            <a:cxnSpLocks/>
          </p:cNvCxnSpPr>
          <p:nvPr/>
        </p:nvCxnSpPr>
        <p:spPr>
          <a:xfrm flipH="1">
            <a:off x="2707689" y="1260629"/>
            <a:ext cx="3178206" cy="564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D2B52EA-1F35-489B-9FBD-CD050F453009}"/>
              </a:ext>
            </a:extLst>
          </p:cNvPr>
          <p:cNvCxnSpPr>
            <a:cxnSpLocks/>
          </p:cNvCxnSpPr>
          <p:nvPr/>
        </p:nvCxnSpPr>
        <p:spPr>
          <a:xfrm>
            <a:off x="5885895" y="1262864"/>
            <a:ext cx="3471169" cy="562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3679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4E119-3B91-4EC5-9C64-43857A05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PERIFOLLICULITIS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17EFE8-6B58-408A-A929-C5DA4982B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445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Inflammatory infiltrate is present </a:t>
            </a:r>
            <a:r>
              <a:rPr lang="en-US" b="1" dirty="0"/>
              <a:t>around</a:t>
            </a:r>
            <a:r>
              <a:rPr lang="en-US" dirty="0"/>
              <a:t> the follicular infundibulum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IN" b="1" dirty="0"/>
              <a:t>Lichen </a:t>
            </a:r>
            <a:r>
              <a:rPr lang="en-IN" b="1" dirty="0" err="1"/>
              <a:t>plano</a:t>
            </a:r>
            <a:r>
              <a:rPr lang="en-IN" b="1" dirty="0"/>
              <a:t> pilaris</a:t>
            </a:r>
            <a:r>
              <a:rPr lang="en-IN" dirty="0"/>
              <a:t>: </a:t>
            </a:r>
          </a:p>
          <a:p>
            <a:pPr marL="0" indent="0">
              <a:buNone/>
            </a:pPr>
            <a:r>
              <a:rPr lang="en-IN" dirty="0"/>
              <a:t>Dense lymphocytic infiltrate around hair follicles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EA13B8-8F5F-4C75-BEFB-6365C03B1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59" y="58983"/>
            <a:ext cx="5134458" cy="67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83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512F3-8BC5-421F-B140-AEE22709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365AE8-1590-4948-B452-36E25607A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Lymphocytes predominate : </a:t>
            </a:r>
            <a:r>
              <a:rPr lang="en-IN" dirty="0"/>
              <a:t>Keratosis pilaris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Phrynoderma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Follicular lichen planus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Discoid lupus erythematosus</a:t>
            </a:r>
          </a:p>
          <a:p>
            <a:r>
              <a:rPr lang="en-IN" dirty="0"/>
              <a:t>Histiocytes predominate     : Rosacea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Secondary syphilis (acneiform)</a:t>
            </a:r>
          </a:p>
          <a:p>
            <a:r>
              <a:rPr lang="en-IN" dirty="0"/>
              <a:t>Fibrocytes predominate      : Follicular lichen planus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Keratosis pilaris atrophicans</a:t>
            </a:r>
          </a:p>
        </p:txBody>
      </p:sp>
    </p:spTree>
    <p:extLst>
      <p:ext uri="{BB962C8B-B14F-4D97-AF65-F5344CB8AC3E}">
        <p14:creationId xmlns:p14="http://schemas.microsoft.com/office/powerpoint/2010/main" val="3499307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0221E0-8056-40A3-BCBF-9B0250DDD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ALOPECIA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78ECF9-243D-41FC-B6B3-28DFF28D4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381"/>
            <a:ext cx="10515600" cy="4351338"/>
          </a:xfrm>
        </p:spPr>
        <p:txBody>
          <a:bodyPr/>
          <a:lstStyle/>
          <a:p>
            <a:r>
              <a:rPr lang="en-US" dirty="0"/>
              <a:t>Reduction in the number or absence of the hair follicles</a:t>
            </a:r>
          </a:p>
          <a:p>
            <a:r>
              <a:rPr lang="en-US" dirty="0"/>
              <a:t>Fibrotic tracts which indicate earlier presence of the </a:t>
            </a:r>
            <a:r>
              <a:rPr lang="en-IN" dirty="0"/>
              <a:t>hair follicle</a:t>
            </a:r>
          </a:p>
          <a:p>
            <a:r>
              <a:rPr lang="en-US" dirty="0"/>
              <a:t>Arrector </a:t>
            </a:r>
            <a:r>
              <a:rPr lang="en-US" dirty="0" err="1"/>
              <a:t>pilori</a:t>
            </a:r>
            <a:r>
              <a:rPr lang="en-US" dirty="0"/>
              <a:t> muscles are more in number than the number of the hair follicle</a:t>
            </a:r>
          </a:p>
          <a:p>
            <a:r>
              <a:rPr lang="en-US" dirty="0"/>
              <a:t>Reduced number of sebaceous units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81582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AAD64D-0421-4FFA-B090-15575519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5387A1-9153-490B-A98E-71C7EB1B4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7" y="1825625"/>
            <a:ext cx="11452195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     Non inflammatory                                           </a:t>
            </a:r>
            <a:r>
              <a:rPr lang="en-IN" dirty="0" err="1"/>
              <a:t>Inflammatory</a:t>
            </a:r>
            <a:endParaRPr lang="en-IN" dirty="0"/>
          </a:p>
          <a:p>
            <a:pPr>
              <a:buFontTx/>
              <a:buChar char="-"/>
            </a:pPr>
            <a:r>
              <a:rPr lang="en-IN" dirty="0"/>
              <a:t>Androgenetic alopecia                                 </a:t>
            </a:r>
          </a:p>
          <a:p>
            <a:pPr>
              <a:buFontTx/>
              <a:buChar char="-"/>
            </a:pPr>
            <a:r>
              <a:rPr lang="en-IN" dirty="0"/>
              <a:t>Telogen effluvium                Lymphocytes                                          Neutrophils</a:t>
            </a:r>
          </a:p>
          <a:p>
            <a:pPr>
              <a:buFontTx/>
              <a:buChar char="-"/>
            </a:pPr>
            <a:r>
              <a:rPr lang="en-IN" dirty="0"/>
              <a:t>Trichotillomania                   predominant                                          predominate</a:t>
            </a:r>
          </a:p>
          <a:p>
            <a:pPr>
              <a:buFontTx/>
              <a:buChar char="-"/>
            </a:pPr>
            <a:r>
              <a:rPr lang="en-IN" dirty="0"/>
              <a:t>Traction alopecia                  - alopecia areata                                - Tinea capitis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- Follicular lichen planus                   - Folliculitis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- DLE                                                        </a:t>
            </a:r>
            <a:r>
              <a:rPr lang="en-IN" dirty="0" err="1"/>
              <a:t>decalvans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2651542-50D8-4A90-95DE-EEAA4A7A6807}"/>
              </a:ext>
            </a:extLst>
          </p:cNvPr>
          <p:cNvCxnSpPr/>
          <p:nvPr/>
        </p:nvCxnSpPr>
        <p:spPr>
          <a:xfrm>
            <a:off x="7901126" y="2361460"/>
            <a:ext cx="0" cy="346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AAAE798-6840-45AD-9331-0DD3007947E6}"/>
              </a:ext>
            </a:extLst>
          </p:cNvPr>
          <p:cNvCxnSpPr>
            <a:cxnSpLocks/>
          </p:cNvCxnSpPr>
          <p:nvPr/>
        </p:nvCxnSpPr>
        <p:spPr>
          <a:xfrm flipH="1">
            <a:off x="5592932" y="2726924"/>
            <a:ext cx="50336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B0F9CE3-FD44-4C09-B865-1BCBB22C7F2D}"/>
              </a:ext>
            </a:extLst>
          </p:cNvPr>
          <p:cNvCxnSpPr>
            <a:cxnSpLocks/>
          </p:cNvCxnSpPr>
          <p:nvPr/>
        </p:nvCxnSpPr>
        <p:spPr>
          <a:xfrm>
            <a:off x="5585534" y="2726924"/>
            <a:ext cx="0" cy="193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9DD4EA8-8385-429A-94A1-64F48D356A0D}"/>
              </a:ext>
            </a:extLst>
          </p:cNvPr>
          <p:cNvCxnSpPr>
            <a:cxnSpLocks/>
          </p:cNvCxnSpPr>
          <p:nvPr/>
        </p:nvCxnSpPr>
        <p:spPr>
          <a:xfrm>
            <a:off x="10626571" y="2726924"/>
            <a:ext cx="0" cy="193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241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258882A3-E699-4590-A8E7-03D95C5AD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21" y="263154"/>
            <a:ext cx="4790592" cy="6395097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7AB41A-8FDB-41BB-B92D-9A5F610FA998}"/>
              </a:ext>
            </a:extLst>
          </p:cNvPr>
          <p:cNvSpPr txBox="1"/>
          <p:nvPr/>
        </p:nvSpPr>
        <p:spPr>
          <a:xfrm>
            <a:off x="603682" y="470516"/>
            <a:ext cx="5353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/>
              <a:t>Alopecia areata </a:t>
            </a:r>
            <a:r>
              <a:rPr lang="en-IN" sz="3600" b="1" dirty="0"/>
              <a:t>: </a:t>
            </a:r>
            <a:r>
              <a:rPr lang="en-US" sz="3200" dirty="0"/>
              <a:t>Several follicles in catagen and</a:t>
            </a:r>
          </a:p>
          <a:p>
            <a:r>
              <a:rPr lang="en-US" sz="3200" dirty="0"/>
              <a:t>sparse lymphocytic infiltrate within their fibrous tracts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192026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lephone Cartoon clipart - Child, Cartoon, Job, transparent clip art">
            <a:extLst>
              <a:ext uri="{FF2B5EF4-FFF2-40B4-BE49-F238E27FC236}">
                <a16:creationId xmlns:a16="http://schemas.microsoft.com/office/drawing/2014/main" xmlns="" id="{24DF6681-337C-4FA1-988E-2FA563802B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80" y="2026763"/>
            <a:ext cx="5153882" cy="45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6B53A5-6C36-427A-8439-CC071CA31F63}"/>
              </a:ext>
            </a:extLst>
          </p:cNvPr>
          <p:cNvSpPr txBox="1"/>
          <p:nvPr/>
        </p:nvSpPr>
        <p:spPr>
          <a:xfrm>
            <a:off x="4043389" y="790073"/>
            <a:ext cx="4836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48638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0CB665-D49A-4AB6-A14E-CA7E4A8E2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0617"/>
            <a:ext cx="10515600" cy="5786346"/>
          </a:xfrm>
        </p:spPr>
        <p:txBody>
          <a:bodyPr/>
          <a:lstStyle/>
          <a:p>
            <a:r>
              <a:rPr lang="en-IN" b="1" dirty="0"/>
              <a:t>ACANTHOSIS</a:t>
            </a:r>
            <a:r>
              <a:rPr lang="en-IN" dirty="0"/>
              <a:t> : thickening of the stratum </a:t>
            </a:r>
            <a:r>
              <a:rPr lang="en-IN" dirty="0" err="1"/>
              <a:t>malpighii</a:t>
            </a:r>
            <a:r>
              <a:rPr lang="en-IN" dirty="0"/>
              <a:t> layer </a:t>
            </a:r>
          </a:p>
          <a:p>
            <a:pPr marL="0" indent="0">
              <a:buNone/>
            </a:pPr>
            <a:r>
              <a:rPr lang="en-IN" dirty="0"/>
              <a:t>                               (str. spinosum + str. Basale)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b="1" dirty="0"/>
              <a:t>ACANTHOLYSIS</a:t>
            </a:r>
            <a:r>
              <a:rPr lang="en-IN" dirty="0"/>
              <a:t> : loss of cohesion of keratinocytes due to breakdown of intercellular bridges (clefts, vesicles and bullae)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AD5E8D-F819-4C30-9C57-778BA995B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94" y="3020997"/>
            <a:ext cx="3193988" cy="26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4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1628D4-36C1-4449-9B2F-F6ED94FD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C8598C-0976-4DF6-B131-1D6F37E8C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5777" cy="4351338"/>
          </a:xfrm>
        </p:spPr>
        <p:txBody>
          <a:bodyPr/>
          <a:lstStyle/>
          <a:p>
            <a:r>
              <a:rPr lang="en-US" dirty="0"/>
              <a:t>The concept of reaction patterns in dermatopathology helps in formulation of algorithms for diagnosis</a:t>
            </a:r>
            <a:r>
              <a:rPr lang="en-IN" dirty="0"/>
              <a:t>.</a:t>
            </a:r>
          </a:p>
          <a:p>
            <a:r>
              <a:rPr lang="en-IN" dirty="0" err="1"/>
              <a:t>Pinkus</a:t>
            </a:r>
            <a:r>
              <a:rPr lang="en-IN" dirty="0"/>
              <a:t> – first to suggest an approach based on tissue reactions.</a:t>
            </a:r>
          </a:p>
          <a:p>
            <a:r>
              <a:rPr lang="en-IN" dirty="0"/>
              <a:t>Finally it was perfected by Ackerman.</a:t>
            </a:r>
          </a:p>
        </p:txBody>
      </p:sp>
      <p:pic>
        <p:nvPicPr>
          <p:cNvPr id="4" name="Picture 2" descr="Pathologist Stock Illustrations – 512 Pathologist Stock ...">
            <a:extLst>
              <a:ext uri="{FF2B5EF4-FFF2-40B4-BE49-F238E27FC236}">
                <a16:creationId xmlns:a16="http://schemas.microsoft.com/office/drawing/2014/main" xmlns="" id="{29FE172C-3E51-40C4-AF6A-AF77BECC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97" y="998098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03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DBBC23-6EC8-4DC3-99AE-249D6366C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668" y="653773"/>
            <a:ext cx="10515600" cy="4351338"/>
          </a:xfrm>
        </p:spPr>
        <p:txBody>
          <a:bodyPr/>
          <a:lstStyle/>
          <a:p>
            <a:r>
              <a:rPr lang="en-IN" dirty="0"/>
              <a:t>Weedon’s scheme -  major patterns</a:t>
            </a:r>
          </a:p>
          <a:p>
            <a:pPr marL="0" indent="0">
              <a:buNone/>
            </a:pPr>
            <a:r>
              <a:rPr lang="en-IN" dirty="0"/>
              <a:t>                                    - minor patterns</a:t>
            </a:r>
          </a:p>
          <a:p>
            <a:pPr marL="0" indent="0">
              <a:buNone/>
            </a:pPr>
            <a:r>
              <a:rPr lang="en-IN" dirty="0"/>
              <a:t>                                    - cellular patterns</a:t>
            </a:r>
          </a:p>
          <a:p>
            <a:r>
              <a:rPr lang="en-IN" dirty="0"/>
              <a:t>Ackerman’s scheme – divided into nine types of reaction patterns</a:t>
            </a:r>
          </a:p>
          <a:p>
            <a:r>
              <a:rPr lang="en-IN" dirty="0"/>
              <a:t>By Maize et al - another scheme - based on anatomical levels </a:t>
            </a:r>
          </a:p>
        </p:txBody>
      </p:sp>
    </p:spTree>
    <p:extLst>
      <p:ext uri="{BB962C8B-B14F-4D97-AF65-F5344CB8AC3E}">
        <p14:creationId xmlns:p14="http://schemas.microsoft.com/office/powerpoint/2010/main" val="1089834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6DB7C-5658-49BF-A11A-207B36B7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Combining al the schemes ..following </a:t>
            </a:r>
            <a:r>
              <a:rPr lang="en-IN" b="1" dirty="0" err="1"/>
              <a:t>sceme</a:t>
            </a:r>
            <a:r>
              <a:rPr lang="en-IN" b="1" dirty="0"/>
              <a:t> is proposed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0CB41F-63F4-4532-8EF9-67A8F5427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82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dirty="0"/>
              <a:t>A] EPIDERMAL REACTIONS</a:t>
            </a:r>
          </a:p>
          <a:p>
            <a:pPr marL="0" indent="0">
              <a:buNone/>
            </a:pPr>
            <a:r>
              <a:rPr lang="en-IN" dirty="0"/>
              <a:t>                     major                                   minor</a:t>
            </a:r>
          </a:p>
          <a:p>
            <a:pPr marL="0" indent="0">
              <a:buNone/>
            </a:pPr>
            <a:r>
              <a:rPr lang="en-IN" dirty="0"/>
              <a:t>         - psoriasiform                                 - </a:t>
            </a:r>
            <a:r>
              <a:rPr lang="en-IN" dirty="0" err="1"/>
              <a:t>epidermolytic</a:t>
            </a:r>
            <a:r>
              <a:rPr lang="en-IN" dirty="0"/>
              <a:t> hyperkeratosis</a:t>
            </a:r>
          </a:p>
          <a:p>
            <a:pPr marL="0" indent="0">
              <a:buNone/>
            </a:pPr>
            <a:r>
              <a:rPr lang="en-IN" dirty="0"/>
              <a:t>         - spongiotic                                     - acantholytic dyskeratosis</a:t>
            </a:r>
          </a:p>
          <a:p>
            <a:pPr marL="0" indent="0">
              <a:buNone/>
            </a:pPr>
            <a:r>
              <a:rPr lang="en-IN" dirty="0"/>
              <a:t>         - vesiculobullous                            - </a:t>
            </a:r>
            <a:r>
              <a:rPr lang="en-IN" dirty="0" err="1"/>
              <a:t>cornoid</a:t>
            </a:r>
            <a:r>
              <a:rPr lang="en-IN" dirty="0"/>
              <a:t> lamella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             - papillomatosis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             - atrophy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B] DERMOEPIDERMAL JUNCTION (INTERFACE DERMATITIS) - lichenoid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                                                    - </a:t>
            </a:r>
            <a:r>
              <a:rPr lang="en-IN" dirty="0" err="1"/>
              <a:t>vacuolar</a:t>
            </a:r>
            <a:endParaRPr lang="en-IN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ACC809F3-A1C2-49B5-9222-14F644A51FC9}"/>
              </a:ext>
            </a:extLst>
          </p:cNvPr>
          <p:cNvCxnSpPr>
            <a:cxnSpLocks/>
          </p:cNvCxnSpPr>
          <p:nvPr/>
        </p:nvCxnSpPr>
        <p:spPr>
          <a:xfrm flipH="1">
            <a:off x="3657600" y="2334827"/>
            <a:ext cx="1216242" cy="159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54D119F-DCAE-4557-B408-86D42E7530CC}"/>
              </a:ext>
            </a:extLst>
          </p:cNvPr>
          <p:cNvCxnSpPr>
            <a:cxnSpLocks/>
          </p:cNvCxnSpPr>
          <p:nvPr/>
        </p:nvCxnSpPr>
        <p:spPr>
          <a:xfrm>
            <a:off x="4873841" y="2334827"/>
            <a:ext cx="1305017" cy="230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145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1868</Words>
  <Application>Microsoft Office PowerPoint</Application>
  <PresentationFormat>Widescreen</PresentationFormat>
  <Paragraphs>358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PATTERNS OF INFLAMMATION</vt:lpstr>
      <vt:lpstr>CELLS</vt:lpstr>
      <vt:lpstr>PowerPoint Presentation</vt:lpstr>
      <vt:lpstr>PowerPoint Presentation</vt:lpstr>
      <vt:lpstr>DEFINITIONS</vt:lpstr>
      <vt:lpstr>PowerPoint Presentation</vt:lpstr>
      <vt:lpstr>INTRODUCTION</vt:lpstr>
      <vt:lpstr>PowerPoint Presentation</vt:lpstr>
      <vt:lpstr>Combining al the schemes ..following sceme is proposed </vt:lpstr>
      <vt:lpstr>PowerPoint Presentation</vt:lpstr>
      <vt:lpstr>PSORIASIFORM</vt:lpstr>
      <vt:lpstr>The prototype disease of this pattern is  psoriasis.. </vt:lpstr>
      <vt:lpstr>PowerPoint Presentation</vt:lpstr>
      <vt:lpstr>PowerPoint Presentation</vt:lpstr>
      <vt:lpstr>SPONGIOTIC</vt:lpstr>
      <vt:lpstr>Subacute spongiotic dermatitis: Separation of keratinocytes from each other due to intercellular edema</vt:lpstr>
      <vt:lpstr>Classification as per the cell type associated with spongiosis</vt:lpstr>
      <vt:lpstr>PowerPoint Presentation</vt:lpstr>
      <vt:lpstr>VESICULOBULLOUS</vt:lpstr>
      <vt:lpstr>SUBEPIDERMAL VESICULAR DEMATITIS</vt:lpstr>
      <vt:lpstr>Differential diagnosis</vt:lpstr>
      <vt:lpstr>INTRAEPIDERMAL VESICULAR AND PUSTULAR DERMATITIS (ACANTHOLYTIC = TZANCK CELLS)</vt:lpstr>
      <vt:lpstr>                 Differential diagnosis</vt:lpstr>
      <vt:lpstr>INTRAEPIDERMAL VESICULAR AND PUSTULAR DERMATITIS (BALLOONING)</vt:lpstr>
      <vt:lpstr>Herpes virus infection: Intraepidermal vesicle containing ballooned keratinocytes and a few multinucleated epithelial giant cells</vt:lpstr>
      <vt:lpstr>Differential diagnosis</vt:lpstr>
      <vt:lpstr>INTERFACE DERMATITIS</vt:lpstr>
      <vt:lpstr>Interface dermatitis is classified into two types</vt:lpstr>
      <vt:lpstr>LICHENOID</vt:lpstr>
      <vt:lpstr>Differential diagnosis</vt:lpstr>
      <vt:lpstr>VACUOLAR</vt:lpstr>
      <vt:lpstr>Differential diagnosis</vt:lpstr>
      <vt:lpstr>GRANULOMA</vt:lpstr>
      <vt:lpstr>Classification of granuloma</vt:lpstr>
      <vt:lpstr>PowerPoint Presentation</vt:lpstr>
      <vt:lpstr>B.MACROPHAGE GRANULOMA</vt:lpstr>
      <vt:lpstr>PowerPoint Presentation</vt:lpstr>
      <vt:lpstr>C. PALISADING (NECROBIOTIC) GRANULOMA</vt:lpstr>
      <vt:lpstr>VASCULITIS</vt:lpstr>
      <vt:lpstr>PowerPoint Presentation</vt:lpstr>
      <vt:lpstr>Differential diagnosis</vt:lpstr>
      <vt:lpstr>Medium-sized vessel vasculitis</vt:lpstr>
      <vt:lpstr>Differential diagnosis</vt:lpstr>
      <vt:lpstr>FIBROSING DERMATITIS</vt:lpstr>
      <vt:lpstr>FIBROSIS                                       SCLEROSIS</vt:lpstr>
      <vt:lpstr>PANNICULITIS (SEPTAL)</vt:lpstr>
      <vt:lpstr>                     Differential diagnosis</vt:lpstr>
      <vt:lpstr>PANNICULITIS (LOBULAR)</vt:lpstr>
      <vt:lpstr>                     Differential diagnosis</vt:lpstr>
      <vt:lpstr>SUPPURATIVE FOLLICULITIS</vt:lpstr>
      <vt:lpstr>                   Differential diagnosis</vt:lpstr>
      <vt:lpstr>PERIFOLLICULITIS</vt:lpstr>
      <vt:lpstr>Differential diagnosis</vt:lpstr>
      <vt:lpstr>ALOPECIA</vt:lpstr>
      <vt:lpstr>Differential diagnosis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PATTERNS OF INFLAMMATION</dc:title>
  <dc:creator>DRV APEXA JAIN</dc:creator>
  <cp:lastModifiedBy>vinaykumar biyani</cp:lastModifiedBy>
  <cp:revision>92</cp:revision>
  <dcterms:created xsi:type="dcterms:W3CDTF">2020-05-11T11:03:15Z</dcterms:created>
  <dcterms:modified xsi:type="dcterms:W3CDTF">2020-08-17T05:56:21Z</dcterms:modified>
</cp:coreProperties>
</file>