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12" r:id="rId9"/>
    <p:sldId id="315" r:id="rId10"/>
    <p:sldId id="317" r:id="rId11"/>
    <p:sldId id="318" r:id="rId12"/>
    <p:sldId id="319" r:id="rId13"/>
    <p:sldId id="316" r:id="rId14"/>
    <p:sldId id="320" r:id="rId15"/>
    <p:sldId id="321" r:id="rId16"/>
    <p:sldId id="322" r:id="rId17"/>
    <p:sldId id="323" r:id="rId18"/>
    <p:sldId id="326" r:id="rId19"/>
    <p:sldId id="324" r:id="rId20"/>
    <p:sldId id="325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5" r:id="rId29"/>
    <p:sldId id="334" r:id="rId30"/>
    <p:sldId id="336" r:id="rId31"/>
    <p:sldId id="337" r:id="rId32"/>
    <p:sldId id="338" r:id="rId33"/>
    <p:sldId id="339" r:id="rId34"/>
    <p:sldId id="299" r:id="rId35"/>
    <p:sldId id="301" r:id="rId36"/>
    <p:sldId id="297" r:id="rId37"/>
    <p:sldId id="264" r:id="rId38"/>
    <p:sldId id="266" r:id="rId39"/>
    <p:sldId id="262" r:id="rId40"/>
    <p:sldId id="270" r:id="rId41"/>
    <p:sldId id="273" r:id="rId42"/>
    <p:sldId id="271" r:id="rId43"/>
    <p:sldId id="272" r:id="rId44"/>
    <p:sldId id="274" r:id="rId45"/>
    <p:sldId id="276" r:id="rId46"/>
    <p:sldId id="277" r:id="rId47"/>
    <p:sldId id="279" r:id="rId48"/>
    <p:sldId id="280" r:id="rId49"/>
    <p:sldId id="283" r:id="rId50"/>
    <p:sldId id="284" r:id="rId51"/>
    <p:sldId id="285" r:id="rId52"/>
    <p:sldId id="286" r:id="rId53"/>
    <p:sldId id="287" r:id="rId54"/>
    <p:sldId id="304" r:id="rId55"/>
    <p:sldId id="292" r:id="rId56"/>
    <p:sldId id="291" r:id="rId57"/>
    <p:sldId id="302" r:id="rId58"/>
    <p:sldId id="305" r:id="rId59"/>
    <p:sldId id="306" r:id="rId60"/>
    <p:sldId id="31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8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6861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206862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686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8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1AEDC98-BC35-470C-9846-8202DBA1F2C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2058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58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B4D87D-D164-4FC2-83A0-7A1FD6DC5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ermnetnz.org/common/image.php?path=/doctors/phototherapy/images/nbuvb-bur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dermnetnz.org/common/image.php?path=/doctors/phototherapy/images/nbuvb-blisters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html:file://C:\Documents%20and%20Settings\Administrator\Desktop\UV%20Damage%20and%20Carcinogenesis.mht!http://www.clinuvel.com/images/stories/DNAdimer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in/imgres?imgurl=http://sunspaeverett.tripod.com/sitebuildercontent/sitebuilderpictures/.pond/pink_goggles.jpg.w180h180.jpg&amp;imgrefurl=http://sunspaeverett.tripod.com/id2.html&amp;usg=__afewwJQi00iTcFEKeRtcu8-KG9w=&amp;h=180&amp;w=180&amp;sz=6&amp;hl=en&amp;start=36&amp;zoom=1&amp;um=1&amp;itbs=1&amp;tbnid=fwS3rIiijfjM8M:&amp;tbnh=101&amp;tbnw=101&amp;prev=/search?q=EFFECT+OF+PUVA+THERAPY+ON+EYES&amp;start=20&amp;um=1&amp;hl=en&amp;sa=N&amp;rls=com.microsoft:en-us:IE-SearchBox&amp;rlz=1I7ADFA_en&amp;biw=1280&amp;bih=614&amp;ndsp=20&amp;tbm=isch&amp;prmd=ivnsb&amp;ei=2I1bTv3eDYvxrQfU2vXNC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latin typeface="Monotype Corsiva" pitchFamily="66" charset="0"/>
              </a:rPr>
              <a:t>PHOTOTHERAPY</a:t>
            </a:r>
            <a:endParaRPr lang="en-US" sz="8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7070725" y="6548438"/>
            <a:ext cx="19050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 rtl="0"/>
            <a:fld id="{D617F5A1-BFDA-C84B-AA44-8DC7DDE53EB5}" type="slidenum">
              <a:rPr lang="he-IL" sz="1100">
                <a:solidFill>
                  <a:schemeClr val="tx2"/>
                </a:solidFill>
              </a:rPr>
              <a:pPr rtl="0"/>
              <a:t>10</a:t>
            </a:fld>
            <a:r>
              <a:rPr lang="en-US" sz="1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7223" name="AutoShape 7" descr="AJ-LOGO-2"/>
          <p:cNvSpPr>
            <a:spLocks noChangeAspect="1" noChangeArrowheads="1"/>
          </p:cNvSpPr>
          <p:nvPr/>
        </p:nvSpPr>
        <p:spPr bwMode="auto">
          <a:xfrm>
            <a:off x="0" y="6184900"/>
            <a:ext cx="1371600" cy="6731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206375" y="0"/>
            <a:ext cx="893762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l" rtl="0"/>
            <a:r>
              <a:rPr lang="en-US" sz="3600" dirty="0">
                <a:solidFill>
                  <a:srgbClr val="FFFF00"/>
                </a:solidFill>
              </a:rPr>
              <a:t>UVB Broadband (Conventional UVB</a:t>
            </a:r>
            <a:r>
              <a:rPr lang="en-US" sz="3600" dirty="0">
                <a:solidFill>
                  <a:srgbClr val="000000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457200" y="1031875"/>
          <a:ext cx="7467600" cy="52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Chart" r:id="rId4" imgW="5838825" imgH="4076598" progId="Excel.Chart.8">
                  <p:embed/>
                </p:oleObj>
              </mc:Choice>
              <mc:Fallback>
                <p:oleObj name="Chart" r:id="rId4" imgW="5838825" imgH="4076598" progId="Excel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31875"/>
                        <a:ext cx="7467600" cy="521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5791200" y="1752600"/>
            <a:ext cx="3200400" cy="175432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The blue line is the typical broadband UVB spectra. Notice that a lot of the BB UVB spectrum overlaps our </a:t>
            </a:r>
            <a:r>
              <a:rPr lang="en-US" dirty="0" err="1">
                <a:solidFill>
                  <a:srgbClr val="FF0000"/>
                </a:solidFill>
              </a:rPr>
              <a:t>erythemal</a:t>
            </a:r>
            <a:r>
              <a:rPr lang="en-US" dirty="0">
                <a:solidFill>
                  <a:srgbClr val="FF0000"/>
                </a:solidFill>
              </a:rPr>
              <a:t> response curve and hence causes significant undesired burning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7070725" y="6548438"/>
            <a:ext cx="19050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 rtl="0"/>
            <a:fld id="{9373C1F4-9421-DB4A-812E-B7CD9A0061F5}" type="slidenum">
              <a:rPr lang="he-IL" sz="1100">
                <a:solidFill>
                  <a:schemeClr val="tx2"/>
                </a:solidFill>
              </a:rPr>
              <a:pPr rtl="0"/>
              <a:t>11</a:t>
            </a:fld>
            <a:r>
              <a:rPr lang="en-US" sz="1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5177" name="AutoShape 9" descr="AJ-LOGO-2"/>
          <p:cNvSpPr>
            <a:spLocks noChangeAspect="1" noChangeArrowheads="1"/>
          </p:cNvSpPr>
          <p:nvPr/>
        </p:nvSpPr>
        <p:spPr bwMode="auto">
          <a:xfrm>
            <a:off x="0" y="6184900"/>
            <a:ext cx="1371600" cy="6731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206375" y="0"/>
            <a:ext cx="893762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l" rtl="0"/>
            <a:r>
              <a:rPr lang="en-US" sz="3600" dirty="0">
                <a:solidFill>
                  <a:srgbClr val="FFFF00"/>
                </a:solidFill>
              </a:rPr>
              <a:t>UVB Narrow Band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5547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5943600" y="1143000"/>
            <a:ext cx="3200400" cy="175432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The green line is UVB Narrow Band. Note that very little of it’s output overlaps with our </a:t>
            </a:r>
            <a:r>
              <a:rPr lang="en-US" dirty="0" err="1">
                <a:solidFill>
                  <a:srgbClr val="FF0000"/>
                </a:solidFill>
              </a:rPr>
              <a:t>erythemal</a:t>
            </a:r>
            <a:r>
              <a:rPr lang="en-US" dirty="0">
                <a:solidFill>
                  <a:srgbClr val="FF0000"/>
                </a:solidFill>
              </a:rPr>
              <a:t> response curve and therefore</a:t>
            </a:r>
            <a:r>
              <a:rPr lang="en-US" dirty="0" smtClean="0">
                <a:solidFill>
                  <a:srgbClr val="FF0000"/>
                </a:solidFill>
              </a:rPr>
              <a:t> cause very </a:t>
            </a:r>
            <a:r>
              <a:rPr lang="en-US" dirty="0">
                <a:solidFill>
                  <a:srgbClr val="FF0000"/>
                </a:solidFill>
              </a:rPr>
              <a:t>little burning.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 descr="UVB Narrow Band UVB is fast becoming the defacto standard in UV Phototherapy for Psoriasis, Vitiligo and Ecz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99" y="609600"/>
            <a:ext cx="7219513" cy="60198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86200" y="2362200"/>
            <a:ext cx="1447800" cy="3581400"/>
            <a:chOff x="1920" y="912"/>
            <a:chExt cx="1104" cy="2496"/>
          </a:xfrm>
        </p:grpSpPr>
        <p:sp>
          <p:nvSpPr>
            <p:cNvPr id="146437" name="Line 5"/>
            <p:cNvSpPr>
              <a:spLocks noChangeShapeType="1"/>
            </p:cNvSpPr>
            <p:nvPr/>
          </p:nvSpPr>
          <p:spPr bwMode="auto">
            <a:xfrm flipV="1">
              <a:off x="1920" y="912"/>
              <a:ext cx="0" cy="2496"/>
            </a:xfrm>
            <a:prstGeom prst="line">
              <a:avLst/>
            </a:prstGeom>
            <a:noFill/>
            <a:ln w="57150">
              <a:solidFill>
                <a:srgbClr val="CC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38" name="Line 6"/>
            <p:cNvSpPr>
              <a:spLocks noChangeShapeType="1"/>
            </p:cNvSpPr>
            <p:nvPr/>
          </p:nvSpPr>
          <p:spPr bwMode="auto">
            <a:xfrm>
              <a:off x="1920" y="912"/>
              <a:ext cx="1104" cy="0"/>
            </a:xfrm>
            <a:prstGeom prst="line">
              <a:avLst/>
            </a:prstGeom>
            <a:noFill/>
            <a:ln w="57150">
              <a:solidFill>
                <a:srgbClr val="CC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39" name="Line 7"/>
            <p:cNvSpPr>
              <a:spLocks noChangeShapeType="1"/>
            </p:cNvSpPr>
            <p:nvPr/>
          </p:nvSpPr>
          <p:spPr bwMode="auto">
            <a:xfrm>
              <a:off x="3024" y="912"/>
              <a:ext cx="0" cy="2496"/>
            </a:xfrm>
            <a:prstGeom prst="line">
              <a:avLst/>
            </a:prstGeom>
            <a:noFill/>
            <a:ln w="57150">
              <a:solidFill>
                <a:srgbClr val="CC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Philips model TL-01 fluorescent bulbs are used which emit UVB in the range of 310 to 315 nm with a peak at 312nm</a:t>
            </a:r>
          </a:p>
          <a:p>
            <a:r>
              <a:rPr lang="en-US" dirty="0" smtClean="0"/>
              <a:t>Reduction in the </a:t>
            </a:r>
            <a:r>
              <a:rPr lang="en-US" dirty="0" err="1" smtClean="0"/>
              <a:t>erythmogenic</a:t>
            </a:r>
            <a:r>
              <a:rPr lang="en-US" dirty="0" smtClean="0"/>
              <a:t> </a:t>
            </a:r>
            <a:r>
              <a:rPr lang="en-US" dirty="0" err="1" smtClean="0"/>
              <a:t>wavelenghts</a:t>
            </a:r>
            <a:r>
              <a:rPr lang="en-US" dirty="0" smtClean="0"/>
              <a:t> (290-305nm)</a:t>
            </a:r>
          </a:p>
          <a:p>
            <a:r>
              <a:rPr lang="en-US" dirty="0" smtClean="0"/>
              <a:t>5-6 folds increased emission of longer UVB wavelength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NBUVB radiation is absorbed by DNA and </a:t>
            </a:r>
            <a:r>
              <a:rPr lang="en-US" dirty="0" err="1" smtClean="0"/>
              <a:t>urocanic</a:t>
            </a:r>
            <a:r>
              <a:rPr lang="en-US" dirty="0" smtClean="0"/>
              <a:t> acid in the skin and lowers antigen presenting cell activity.</a:t>
            </a:r>
          </a:p>
          <a:p>
            <a:r>
              <a:rPr lang="en-US" dirty="0" smtClean="0"/>
              <a:t>In psoriasis it lowers peripheral </a:t>
            </a:r>
            <a:r>
              <a:rPr lang="en-US" dirty="0" err="1" smtClean="0"/>
              <a:t>natiral</a:t>
            </a:r>
            <a:r>
              <a:rPr lang="en-US" dirty="0" smtClean="0"/>
              <a:t> killer cell activity, lymphocyte proliferation and immune regulatory cytokine production by Th1 ( IL-2, IFN-</a:t>
            </a:r>
            <a:r>
              <a:rPr lang="en-US" dirty="0" err="1" smtClean="0"/>
              <a:t>g</a:t>
            </a:r>
            <a:r>
              <a:rPr lang="en-US" dirty="0" smtClean="0"/>
              <a:t>) and Th2 (IL-10) cells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 </a:t>
            </a:r>
            <a:r>
              <a:rPr lang="en-US" dirty="0" err="1" smtClean="0"/>
              <a:t>vitiligo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Stabilization of the </a:t>
            </a:r>
            <a:r>
              <a:rPr lang="en-US" dirty="0" err="1" smtClean="0"/>
              <a:t>depigmenting</a:t>
            </a:r>
            <a:r>
              <a:rPr lang="en-US" dirty="0" smtClean="0"/>
              <a:t> process.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Stimulation of residual follicular </a:t>
            </a:r>
            <a:r>
              <a:rPr lang="en-US" dirty="0" err="1" smtClean="0"/>
              <a:t>melanocytes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Stimulates </a:t>
            </a:r>
            <a:r>
              <a:rPr lang="en-US" dirty="0" err="1" smtClean="0"/>
              <a:t>dopa</a:t>
            </a:r>
            <a:r>
              <a:rPr lang="en-US" dirty="0" smtClean="0"/>
              <a:t>-negative, </a:t>
            </a:r>
            <a:r>
              <a:rPr lang="en-US" dirty="0" err="1" smtClean="0"/>
              <a:t>amelanotic</a:t>
            </a:r>
            <a:r>
              <a:rPr lang="en-US" dirty="0" smtClean="0"/>
              <a:t> </a:t>
            </a:r>
            <a:r>
              <a:rPr lang="en-US" dirty="0" err="1" smtClean="0"/>
              <a:t>melanocytes</a:t>
            </a:r>
            <a:r>
              <a:rPr lang="en-US" dirty="0" smtClean="0"/>
              <a:t> in the outer hair root sheath to proliferate, produce melanin and migrate outward to adjacent </a:t>
            </a:r>
            <a:r>
              <a:rPr lang="en-US" dirty="0" err="1" smtClean="0"/>
              <a:t>depigmented</a:t>
            </a:r>
            <a:r>
              <a:rPr lang="en-US" dirty="0" smtClean="0"/>
              <a:t> skin resulting in </a:t>
            </a:r>
            <a:r>
              <a:rPr lang="en-US" dirty="0" err="1" smtClean="0"/>
              <a:t>perifollicular</a:t>
            </a:r>
            <a:r>
              <a:rPr lang="en-US" dirty="0" smtClean="0"/>
              <a:t> </a:t>
            </a:r>
            <a:r>
              <a:rPr lang="en-US" dirty="0" err="1" smtClean="0"/>
              <a:t>repigmentation</a:t>
            </a:r>
            <a:r>
              <a:rPr lang="en-US" dirty="0" smtClean="0"/>
              <a:t>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NBUVB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body chambers</a:t>
            </a:r>
          </a:p>
          <a:p>
            <a:pPr lvl="1"/>
            <a:r>
              <a:rPr lang="en-US" dirty="0" smtClean="0"/>
              <a:t>TL-01 tubes</a:t>
            </a:r>
          </a:p>
          <a:p>
            <a:pPr lvl="1"/>
            <a:r>
              <a:rPr lang="en-US" dirty="0" smtClean="0"/>
              <a:t>Tl-o1 tubes in combination with UVA tubes</a:t>
            </a:r>
          </a:p>
          <a:p>
            <a:r>
              <a:rPr lang="en-US" dirty="0" smtClean="0"/>
              <a:t>Small area treatment equipment</a:t>
            </a:r>
          </a:p>
          <a:p>
            <a:pPr lvl="1"/>
            <a:r>
              <a:rPr lang="en-US" dirty="0" smtClean="0"/>
              <a:t>Hand and foot unit</a:t>
            </a:r>
          </a:p>
          <a:p>
            <a:pPr lvl="1"/>
            <a:r>
              <a:rPr lang="en-US" dirty="0" smtClean="0"/>
              <a:t>NBUVB comb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685800"/>
            <a:ext cx="2438400" cy="4730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33400"/>
            <a:ext cx="3810000" cy="574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phototherapy?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‘Phototherapy’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/>
              <a:t>is the therapeutic use of ultraviolet radiation without exogenous </a:t>
            </a:r>
            <a:r>
              <a:rPr lang="en-US" dirty="0" err="1" smtClean="0"/>
              <a:t>photosensitiser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FF00"/>
                </a:solidFill>
              </a:rPr>
              <a:t>‘</a:t>
            </a:r>
            <a:r>
              <a:rPr lang="en-US" b="1" dirty="0" err="1" smtClean="0">
                <a:solidFill>
                  <a:srgbClr val="00FF00"/>
                </a:solidFill>
              </a:rPr>
              <a:t>Photochemotherapy</a:t>
            </a:r>
            <a:r>
              <a:rPr lang="en-US" b="1" dirty="0" smtClean="0">
                <a:solidFill>
                  <a:srgbClr val="00FF00"/>
                </a:solidFill>
              </a:rPr>
              <a:t>’ </a:t>
            </a:r>
            <a:r>
              <a:rPr lang="en-US" dirty="0" smtClean="0"/>
              <a:t>is the combined use of drug </a:t>
            </a:r>
            <a:r>
              <a:rPr lang="en-US" dirty="0" err="1" smtClean="0"/>
              <a:t>psoralen</a:t>
            </a:r>
            <a:r>
              <a:rPr lang="en-US" dirty="0" smtClean="0"/>
              <a:t> and UVA radiation to achieve an effect not achieved by individual components alone</a:t>
            </a:r>
            <a:endParaRPr lang="en-US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615860"/>
            <a:ext cx="6172200" cy="51642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VITILIGO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Westerhorf</a:t>
            </a:r>
            <a:r>
              <a:rPr lang="en-US" dirty="0" smtClean="0"/>
              <a:t> and </a:t>
            </a:r>
            <a:r>
              <a:rPr lang="en-US" dirty="0" err="1" smtClean="0"/>
              <a:t>Krobotova</a:t>
            </a:r>
            <a:r>
              <a:rPr lang="en-US" dirty="0" smtClean="0"/>
              <a:t> in 1997 first reported the use of </a:t>
            </a:r>
            <a:r>
              <a:rPr lang="en-US" dirty="0" err="1" smtClean="0"/>
              <a:t>nbuvb</a:t>
            </a:r>
            <a:r>
              <a:rPr lang="en-US" dirty="0" smtClean="0"/>
              <a:t> in the treatment of </a:t>
            </a:r>
            <a:r>
              <a:rPr lang="en-US" dirty="0" err="1" smtClean="0"/>
              <a:t>vitiligo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their study, 67% of pts undergoing </a:t>
            </a:r>
            <a:r>
              <a:rPr lang="en-US" dirty="0" err="1" smtClean="0"/>
              <a:t>nbuvb</a:t>
            </a:r>
            <a:r>
              <a:rPr lang="en-US" dirty="0" smtClean="0"/>
              <a:t> showed </a:t>
            </a:r>
            <a:r>
              <a:rPr lang="en-US" dirty="0" err="1" smtClean="0"/>
              <a:t>repigmentation</a:t>
            </a:r>
            <a:r>
              <a:rPr lang="en-US" dirty="0" smtClean="0"/>
              <a:t> compared with 46% of pts receiving topical PUVA </a:t>
            </a:r>
            <a:r>
              <a:rPr lang="en-US" dirty="0" err="1" smtClean="0"/>
              <a:t>aftre</a:t>
            </a:r>
            <a:r>
              <a:rPr lang="en-US" dirty="0" smtClean="0"/>
              <a:t> 4 months of therapy.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open trial conducted in 2000, 51 children with generalized </a:t>
            </a:r>
            <a:r>
              <a:rPr lang="en-US" dirty="0" err="1" smtClean="0"/>
              <a:t>vitiligo</a:t>
            </a:r>
            <a:r>
              <a:rPr lang="en-US" dirty="0" smtClean="0"/>
              <a:t> were treated twice weekly with </a:t>
            </a:r>
            <a:r>
              <a:rPr lang="en-US" dirty="0" err="1" smtClean="0"/>
              <a:t>nbuvb</a:t>
            </a:r>
            <a:r>
              <a:rPr lang="en-US" dirty="0" smtClean="0"/>
              <a:t> for a maximum period of 1 year</a:t>
            </a:r>
          </a:p>
          <a:p>
            <a:r>
              <a:rPr lang="en-US" dirty="0" smtClean="0"/>
              <a:t> In 53% of pts, there was more than 75% overall </a:t>
            </a:r>
            <a:r>
              <a:rPr lang="en-US" dirty="0" err="1" smtClean="0"/>
              <a:t>repigmentation</a:t>
            </a:r>
            <a:r>
              <a:rPr lang="en-US" dirty="0" smtClean="0"/>
              <a:t> and stabilization of the disease in 80% of pts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meta-analysis of non surgical therapies in generalized </a:t>
            </a:r>
            <a:r>
              <a:rPr lang="en-US" dirty="0" err="1" smtClean="0"/>
              <a:t>vitiligo</a:t>
            </a:r>
            <a:r>
              <a:rPr lang="en-US" dirty="0" smtClean="0"/>
              <a:t> by </a:t>
            </a:r>
            <a:r>
              <a:rPr lang="en-US" dirty="0" err="1" smtClean="0"/>
              <a:t>Njoo</a:t>
            </a:r>
            <a:r>
              <a:rPr lang="en-US" dirty="0" smtClean="0"/>
              <a:t> et al, higher success rates were observed with </a:t>
            </a:r>
            <a:r>
              <a:rPr lang="en-US" dirty="0" err="1" smtClean="0"/>
              <a:t>nbuvb</a:t>
            </a:r>
            <a:r>
              <a:rPr lang="en-US" dirty="0" smtClean="0"/>
              <a:t> (63%) as compared to oral PUVA (51%).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over PUVA</a:t>
            </a:r>
          </a:p>
          <a:p>
            <a:pPr lvl="1"/>
            <a:r>
              <a:rPr lang="en-US" dirty="0" smtClean="0"/>
              <a:t>Lack of </a:t>
            </a:r>
            <a:r>
              <a:rPr lang="en-US" dirty="0" err="1" smtClean="0"/>
              <a:t>psoralen</a:t>
            </a:r>
            <a:r>
              <a:rPr lang="en-US" dirty="0" smtClean="0"/>
              <a:t> related side effects</a:t>
            </a:r>
          </a:p>
          <a:p>
            <a:pPr lvl="1"/>
            <a:r>
              <a:rPr lang="en-US" dirty="0" smtClean="0"/>
              <a:t>No need </a:t>
            </a:r>
            <a:r>
              <a:rPr lang="en-US" dirty="0" err="1" smtClean="0"/>
              <a:t>fo</a:t>
            </a:r>
            <a:r>
              <a:rPr lang="en-US" dirty="0" smtClean="0"/>
              <a:t> day long eye protection</a:t>
            </a:r>
          </a:p>
          <a:p>
            <a:pPr lvl="1"/>
            <a:r>
              <a:rPr lang="en-US" dirty="0" smtClean="0"/>
              <a:t>Cosmetically better </a:t>
            </a:r>
            <a:r>
              <a:rPr lang="en-US" dirty="0" err="1" smtClean="0"/>
              <a:t>colour</a:t>
            </a:r>
            <a:r>
              <a:rPr lang="en-US" dirty="0" smtClean="0"/>
              <a:t> match</a:t>
            </a:r>
          </a:p>
          <a:p>
            <a:pPr lvl="1"/>
            <a:r>
              <a:rPr lang="en-US" dirty="0" smtClean="0"/>
              <a:t>Safe in children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the relative stability of </a:t>
            </a:r>
            <a:r>
              <a:rPr lang="en-US" dirty="0" err="1" smtClean="0"/>
              <a:t>nbuvb</a:t>
            </a:r>
            <a:r>
              <a:rPr lang="en-US" dirty="0" smtClean="0"/>
              <a:t> over PUVA , maximum safe duration and cumulative dose remain to be determined.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PSORIASIS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Nbuvb</a:t>
            </a:r>
            <a:r>
              <a:rPr lang="en-US" dirty="0" smtClean="0"/>
              <a:t> has a higher ratio of therapeutic to </a:t>
            </a:r>
            <a:r>
              <a:rPr lang="en-US" dirty="0" err="1" smtClean="0"/>
              <a:t>erythmogenic</a:t>
            </a:r>
            <a:r>
              <a:rPr lang="en-US" dirty="0" smtClean="0"/>
              <a:t> activity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Benefits of narrowband UVB treatment when compared to broadband UVB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lvl="8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5791200"/>
            <a:ext cx="4343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    </a:t>
            </a:r>
            <a:r>
              <a:rPr lang="en-US" b="1" dirty="0" err="1" smtClean="0"/>
              <a:t>Minimises</a:t>
            </a:r>
            <a:r>
              <a:rPr lang="en-US" b="1" dirty="0" smtClean="0"/>
              <a:t> potential side effects like 	    redness and itching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953000"/>
            <a:ext cx="4191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        Lower cumulative dose </a:t>
            </a:r>
          </a:p>
          <a:p>
            <a:r>
              <a:rPr lang="en-US" b="1" dirty="0" smtClean="0"/>
              <a:t>                     of UVB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4114800"/>
            <a:ext cx="4343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        Longer periods of remission from    	       symptoms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2438400"/>
            <a:ext cx="4267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    More complete clinical response of     	psoriatic plaques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276600"/>
            <a:ext cx="4267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        Shorter period of exposure</a:t>
            </a:r>
          </a:p>
          <a:p>
            <a:r>
              <a:rPr lang="en-US" b="1" dirty="0" smtClean="0"/>
              <a:t>	      needed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676400"/>
            <a:ext cx="4267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       Faster clinical response</a:t>
            </a:r>
          </a:p>
          <a:p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0" y="0"/>
            <a:ext cx="685800" cy="685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Sun 13"/>
          <p:cNvSpPr/>
          <p:nvPr/>
        </p:nvSpPr>
        <p:spPr>
          <a:xfrm>
            <a:off x="228600" y="228600"/>
            <a:ext cx="685800" cy="685800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Sun 14"/>
          <p:cNvSpPr/>
          <p:nvPr/>
        </p:nvSpPr>
        <p:spPr>
          <a:xfrm>
            <a:off x="0" y="6172200"/>
            <a:ext cx="685800" cy="685800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Nbuvb</a:t>
            </a:r>
            <a:r>
              <a:rPr lang="en-US" dirty="0" smtClean="0"/>
              <a:t> is equivalent or nearly equivalent to </a:t>
            </a:r>
            <a:r>
              <a:rPr lang="en-US" dirty="0" err="1" smtClean="0"/>
              <a:t>Puva</a:t>
            </a:r>
            <a:r>
              <a:rPr lang="en-US" dirty="0" smtClean="0"/>
              <a:t> without the inconvenience and toxicity of </a:t>
            </a:r>
            <a:r>
              <a:rPr lang="en-US" dirty="0" err="1" smtClean="0"/>
              <a:t>psoralens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>
                <a:latin typeface="Monotype Corsiva" pitchFamily="66" charset="0"/>
              </a:rPr>
              <a:t>HISTORY</a:t>
            </a:r>
            <a:endParaRPr lang="en-US" sz="7200" b="1" dirty="0">
              <a:latin typeface="Monotype Corsiva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Autofit/>
          </a:bodyPr>
          <a:lstStyle/>
          <a:p>
            <a:r>
              <a:rPr lang="en-US" sz="4200" b="1" dirty="0">
                <a:latin typeface="Consolas" pitchFamily="49" charset="0"/>
                <a:cs typeface="Consolas" pitchFamily="49" charset="0"/>
              </a:rPr>
              <a:t>Advantages of </a:t>
            </a:r>
            <a:r>
              <a:rPr lang="en-US" sz="4200" b="1" dirty="0" smtClean="0">
                <a:latin typeface="Consolas" pitchFamily="49" charset="0"/>
                <a:cs typeface="Consolas" pitchFamily="49" charset="0"/>
              </a:rPr>
              <a:t>NBUVB compared to PUVA therapy</a:t>
            </a:r>
            <a:endParaRPr lang="en-US" sz="42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482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228600" y="228600"/>
            <a:ext cx="685800" cy="685800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0" y="0"/>
            <a:ext cx="685800" cy="685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un 6"/>
          <p:cNvSpPr/>
          <p:nvPr/>
        </p:nvSpPr>
        <p:spPr>
          <a:xfrm>
            <a:off x="0" y="6172200"/>
            <a:ext cx="685800" cy="685800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990600" y="4953000"/>
            <a:ext cx="7315200" cy="914400"/>
          </a:xfrm>
          <a:prstGeom prst="flowChartPunchedTap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	DOES NOT REQUIRE PHOTOPROTECTIVE SPECTACLE USE 		POST-TREATMENT</a:t>
            </a:r>
          </a:p>
          <a:p>
            <a:endParaRPr lang="en-US" dirty="0"/>
          </a:p>
        </p:txBody>
      </p:sp>
      <p:sp>
        <p:nvSpPr>
          <p:cNvPr id="12" name="Flowchart: Punched Tape 11"/>
          <p:cNvSpPr/>
          <p:nvPr/>
        </p:nvSpPr>
        <p:spPr>
          <a:xfrm>
            <a:off x="914400" y="3810000"/>
            <a:ext cx="7391400" cy="804672"/>
          </a:xfrm>
          <a:prstGeom prst="flowChartPunchedTap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		DEVOID OF DRUG RELATED SIDE EFFECTS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990600" y="2895600"/>
            <a:ext cx="7315200" cy="804672"/>
          </a:xfrm>
          <a:prstGeom prst="flowChartPunchedTap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		SAFETY IN CHILDREN AND PREGNANCY AND    LACTATION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990600" y="1981200"/>
            <a:ext cx="7315200" cy="804672"/>
          </a:xfrm>
          <a:prstGeom prst="flowChartPunchedTap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		NO OR MINIMAL RISK OF CARCINOGENESIS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Goal of the therapy is to achieve persistent asymptomatic </a:t>
            </a:r>
            <a:r>
              <a:rPr lang="en-US" dirty="0" err="1" smtClean="0"/>
              <a:t>erythema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4936"/>
            <a:ext cx="5562600" cy="668083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 six 1 cm2 areas of skin on the inner aspect of forearm or lower back to gradually increasing amounts of UV radiation</a:t>
            </a:r>
          </a:p>
          <a:p>
            <a:r>
              <a:rPr lang="en-US" dirty="0" smtClean="0"/>
              <a:t>24 hrs later, these areas are examined and the smallest UV dose that results in uniform </a:t>
            </a:r>
            <a:r>
              <a:rPr lang="en-US" dirty="0" err="1" smtClean="0"/>
              <a:t>erythema</a:t>
            </a:r>
            <a:r>
              <a:rPr lang="en-US" dirty="0" smtClean="0"/>
              <a:t> is considered as the MED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477125" cy="685800"/>
          </a:xfrm>
        </p:spPr>
        <p:txBody>
          <a:bodyPr/>
          <a:lstStyle/>
          <a:p>
            <a:r>
              <a:rPr lang="en-US" sz="3600" b="1">
                <a:latin typeface="Elephant" pitchFamily="18" charset="0"/>
              </a:rPr>
              <a:t>Complications of treatment</a:t>
            </a:r>
            <a:br>
              <a:rPr lang="en-US" sz="3600" b="1">
                <a:latin typeface="Elephant" pitchFamily="18" charset="0"/>
              </a:rPr>
            </a:br>
            <a:endParaRPr lang="en-US" sz="3600" b="1">
              <a:latin typeface="Elephant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7386638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/>
              <a:t>Acute complications include: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Acute sunburn effect: tender </a:t>
            </a:r>
            <a:r>
              <a:rPr lang="en-US" sz="2800" dirty="0" err="1"/>
              <a:t>erythema</a:t>
            </a:r>
            <a:r>
              <a:rPr lang="en-US" sz="2800" dirty="0"/>
              <a:t> &amp; /or </a:t>
            </a:r>
            <a:r>
              <a:rPr lang="en-US" sz="2800" dirty="0" err="1"/>
              <a:t>pruritus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Ocular </a:t>
            </a:r>
            <a:r>
              <a:rPr lang="en-US" sz="2800" dirty="0"/>
              <a:t>toxicity: </a:t>
            </a:r>
            <a:r>
              <a:rPr lang="en-US" sz="2800" dirty="0" err="1"/>
              <a:t>photokeratitis</a:t>
            </a:r>
            <a:r>
              <a:rPr lang="en-US" sz="2800" dirty="0"/>
              <a:t> causing grittiness, pain, photophobia, tearing &amp; </a:t>
            </a:r>
            <a:r>
              <a:rPr lang="en-US" sz="2800" dirty="0" err="1" smtClean="0"/>
              <a:t>blepharospasm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Polymorphous light eruption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Blisters: NB-UVB may rarely cause </a:t>
            </a:r>
            <a:r>
              <a:rPr lang="en-US" sz="2800" dirty="0" err="1" smtClean="0"/>
              <a:t>lesional</a:t>
            </a:r>
            <a:r>
              <a:rPr lang="en-US" sz="2800" dirty="0" smtClean="0"/>
              <a:t> </a:t>
            </a:r>
            <a:r>
              <a:rPr lang="en-US" sz="2800" dirty="0" err="1" smtClean="0"/>
              <a:t>bullae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Herpes simplex (treat with </a:t>
            </a:r>
            <a:r>
              <a:rPr lang="en-US" sz="2800" dirty="0" err="1" smtClean="0"/>
              <a:t>aciclovir</a:t>
            </a:r>
            <a:r>
              <a:rPr lang="en-US" sz="2800" dirty="0" smtClean="0"/>
              <a:t> and cover affected area)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4" name="Picture 4" descr="NBUVB burn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67300"/>
            <a:ext cx="2743200" cy="1790700"/>
          </a:xfrm>
          <a:prstGeom prst="rect">
            <a:avLst/>
          </a:prstGeom>
          <a:noFill/>
        </p:spPr>
      </p:pic>
      <p:pic>
        <p:nvPicPr>
          <p:cNvPr id="5" name="Picture 5" descr="NBUVB blister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876800"/>
            <a:ext cx="2362200" cy="1828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4400" y="6488668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Localised</a:t>
            </a:r>
            <a:r>
              <a:rPr lang="en-US" dirty="0" smtClean="0">
                <a:solidFill>
                  <a:schemeClr val="bg2"/>
                </a:solidFill>
              </a:rPr>
              <a:t> burn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624840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Lesional</a:t>
            </a:r>
            <a:r>
              <a:rPr lang="en-US" dirty="0" smtClean="0">
                <a:solidFill>
                  <a:schemeClr val="bg2"/>
                </a:solidFill>
              </a:rPr>
              <a:t> blisters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609600"/>
            <a:ext cx="7386638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Worsening skin disease 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Koebnerisation</a:t>
            </a:r>
            <a:r>
              <a:rPr lang="en-US" sz="2400" dirty="0"/>
              <a:t> from </a:t>
            </a:r>
            <a:r>
              <a:rPr lang="en-US" sz="2400" dirty="0" err="1"/>
              <a:t>erythema</a:t>
            </a:r>
            <a:r>
              <a:rPr lang="en-US" sz="2400" dirty="0"/>
              <a:t> is treated with more UVB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due to photo-aggravation, UVB may have to be discontinued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Long-term complications include: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Photo-ageing: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Wrinkling, freckling, </a:t>
            </a:r>
            <a:r>
              <a:rPr lang="en-US" sz="2000" dirty="0" err="1"/>
              <a:t>xerosis</a:t>
            </a:r>
            <a:r>
              <a:rPr lang="en-US" sz="2000" dirty="0"/>
              <a:t>, </a:t>
            </a:r>
            <a:r>
              <a:rPr lang="en-US" sz="2000" dirty="0" err="1"/>
              <a:t>telangiectasia</a:t>
            </a:r>
            <a:r>
              <a:rPr lang="en-US" sz="2000" dirty="0"/>
              <a:t>, </a:t>
            </a:r>
            <a:r>
              <a:rPr lang="en-US" sz="2000" dirty="0" err="1"/>
              <a:t>elastosis</a:t>
            </a:r>
            <a:r>
              <a:rPr lang="en-US" sz="2000" dirty="0"/>
              <a:t> &amp; atrophy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Skin cancer: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Solar </a:t>
            </a:r>
            <a:r>
              <a:rPr lang="en-US" sz="2000" dirty="0" err="1"/>
              <a:t>keratoses</a:t>
            </a:r>
            <a:r>
              <a:rPr lang="en-US" sz="2000" dirty="0"/>
              <a:t>, </a:t>
            </a:r>
            <a:r>
              <a:rPr lang="en-US" sz="2000" dirty="0" err="1"/>
              <a:t>squamous</a:t>
            </a:r>
            <a:r>
              <a:rPr lang="en-US" sz="2000" dirty="0"/>
              <a:t> cell carcinoma, basal cell carcinoma &amp; melanoma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Elephant" pitchFamily="18" charset="0"/>
              </a:rPr>
              <a:t>Combination regimens with NBUVB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Topical corticosteroids</a:t>
            </a:r>
          </a:p>
          <a:p>
            <a:r>
              <a:rPr lang="en-US"/>
              <a:t>Calcipotriol</a:t>
            </a:r>
          </a:p>
          <a:p>
            <a:r>
              <a:rPr lang="en-US"/>
              <a:t>Tazarotene</a:t>
            </a:r>
          </a:p>
          <a:p>
            <a:r>
              <a:rPr lang="en-US"/>
              <a:t>Psoralens</a:t>
            </a:r>
          </a:p>
          <a:p>
            <a:r>
              <a:rPr lang="en-US"/>
              <a:t>Methotrexate</a:t>
            </a:r>
          </a:p>
          <a:p>
            <a:r>
              <a:rPr lang="en-US"/>
              <a:t>Acitretin</a:t>
            </a:r>
          </a:p>
          <a:p>
            <a:r>
              <a:rPr lang="en-US"/>
              <a:t>Emollients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PUVA THERAPY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ORAL</a:t>
            </a:r>
          </a:p>
          <a:p>
            <a:r>
              <a:rPr lang="en-US" dirty="0" smtClean="0"/>
              <a:t>TOPICAL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Elephant" pitchFamily="18" charset="0"/>
              </a:rPr>
              <a:t>PUVA Phototherapy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219200"/>
            <a:ext cx="7386638" cy="4876800"/>
          </a:xfrm>
        </p:spPr>
        <p:txBody>
          <a:bodyPr/>
          <a:lstStyle/>
          <a:p>
            <a:r>
              <a:rPr lang="en-US" dirty="0" err="1" smtClean="0"/>
              <a:t>Psoralen</a:t>
            </a:r>
            <a:r>
              <a:rPr lang="en-US" dirty="0" smtClean="0"/>
              <a:t> </a:t>
            </a:r>
            <a:r>
              <a:rPr lang="en-US" dirty="0"/>
              <a:t>plus UVA photo chemotherapy is the photochemical interaction between a </a:t>
            </a:r>
            <a:r>
              <a:rPr lang="en-US" dirty="0" err="1"/>
              <a:t>psoralen</a:t>
            </a:r>
            <a:r>
              <a:rPr lang="en-US" dirty="0"/>
              <a:t> medication and UVA </a:t>
            </a:r>
            <a:r>
              <a:rPr lang="en-US" dirty="0" smtClean="0"/>
              <a:t>radiation</a:t>
            </a:r>
          </a:p>
          <a:p>
            <a:r>
              <a:rPr lang="en-US" dirty="0" smtClean="0"/>
              <a:t>The drug </a:t>
            </a:r>
            <a:r>
              <a:rPr lang="en-US" dirty="0" err="1" smtClean="0"/>
              <a:t>psoralen</a:t>
            </a:r>
            <a:r>
              <a:rPr lang="en-US" dirty="0" smtClean="0"/>
              <a:t> has no therapeutic effect by itself and produces an effect only when the patient is exposed to UVA radiation</a:t>
            </a:r>
          </a:p>
          <a:p>
            <a:r>
              <a:rPr lang="en-US" dirty="0" smtClean="0"/>
              <a:t>Beneficial </a:t>
            </a:r>
            <a:r>
              <a:rPr lang="en-US" dirty="0"/>
              <a:t>therapeutic effect </a:t>
            </a:r>
            <a:r>
              <a:rPr lang="en-US" dirty="0" smtClean="0"/>
              <a:t>is seen in Psoriasis, </a:t>
            </a:r>
            <a:r>
              <a:rPr lang="en-US" dirty="0" err="1" smtClean="0"/>
              <a:t>vitiligo</a:t>
            </a:r>
            <a:r>
              <a:rPr lang="en-US" dirty="0" smtClean="0"/>
              <a:t> </a:t>
            </a:r>
            <a:r>
              <a:rPr lang="en-US" dirty="0"/>
              <a:t>and many other </a:t>
            </a:r>
            <a:r>
              <a:rPr lang="en-US" dirty="0" err="1" smtClean="0"/>
              <a:t>dermatoses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br>
              <a:rPr lang="en-US" dirty="0" smtClean="0"/>
            </a:br>
            <a:r>
              <a:rPr lang="en-US" dirty="0" smtClean="0"/>
              <a:t>(in Psoriasis)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 In the normal skin or in the skin of psoriatic patients, </a:t>
            </a:r>
            <a:r>
              <a:rPr lang="en-US" dirty="0" err="1" smtClean="0"/>
              <a:t>psoralen</a:t>
            </a:r>
            <a:r>
              <a:rPr lang="en-US" dirty="0" smtClean="0"/>
              <a:t> induced skin photosensitization involves two distinct types of reactions occurring independently of each other and concurrently when </a:t>
            </a:r>
            <a:r>
              <a:rPr lang="en-US" dirty="0" err="1" smtClean="0"/>
              <a:t>psoralen</a:t>
            </a:r>
            <a:r>
              <a:rPr lang="en-US" dirty="0" smtClean="0"/>
              <a:t> treated skin is exposed to 320 - 400nm radiation.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Indians and Egyptians  in 2000 BC used the pigment stimulating properties of </a:t>
            </a:r>
            <a:r>
              <a:rPr lang="en-US" i="1" dirty="0" err="1" smtClean="0"/>
              <a:t>Bayachee</a:t>
            </a:r>
            <a:r>
              <a:rPr lang="en-US" dirty="0" smtClean="0"/>
              <a:t> (</a:t>
            </a:r>
            <a:r>
              <a:rPr lang="en-US" dirty="0" err="1" smtClean="0"/>
              <a:t>Psorilia</a:t>
            </a:r>
            <a:r>
              <a:rPr lang="en-US" dirty="0" smtClean="0"/>
              <a:t> </a:t>
            </a:r>
            <a:r>
              <a:rPr lang="en-US" dirty="0" err="1" smtClean="0"/>
              <a:t>corylifolia</a:t>
            </a:r>
            <a:r>
              <a:rPr lang="en-US" dirty="0" smtClean="0"/>
              <a:t>) and </a:t>
            </a:r>
            <a:r>
              <a:rPr lang="en-US" dirty="0" err="1" smtClean="0"/>
              <a:t>Ammi</a:t>
            </a:r>
            <a:r>
              <a:rPr lang="en-US" dirty="0" smtClean="0"/>
              <a:t> </a:t>
            </a:r>
            <a:r>
              <a:rPr lang="en-US" dirty="0" err="1" smtClean="0"/>
              <a:t>majus</a:t>
            </a:r>
            <a:r>
              <a:rPr lang="en-US" dirty="0" smtClean="0"/>
              <a:t> respectively for the treatment of </a:t>
            </a:r>
            <a:r>
              <a:rPr lang="en-US" dirty="0" err="1" smtClean="0"/>
              <a:t>vitiligo</a:t>
            </a:r>
            <a:endParaRPr lang="en-US" dirty="0" smtClean="0"/>
          </a:p>
          <a:p>
            <a:r>
              <a:rPr lang="en-US" dirty="0" smtClean="0"/>
              <a:t>In 1895 modern phototherapy began when    </a:t>
            </a:r>
            <a:r>
              <a:rPr lang="en-US" dirty="0" err="1" smtClean="0"/>
              <a:t>Niel</a:t>
            </a:r>
            <a:r>
              <a:rPr lang="en-US" dirty="0" smtClean="0"/>
              <a:t> Finsen used carbon arc source to treat lupus </a:t>
            </a:r>
            <a:r>
              <a:rPr lang="en-US" dirty="0" err="1" smtClean="0"/>
              <a:t>vulgaris</a:t>
            </a:r>
            <a:r>
              <a:rPr lang="en-US" dirty="0" smtClean="0"/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Mechanism of action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-152400" y="2057400"/>
            <a:ext cx="2819400" cy="426720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Type 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</a:rPr>
              <a:t>(Major 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-Anoxic reaction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-damages DNA by formation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photoadducts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with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pyrmidine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basesand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 cross linking of adjacent strands</a:t>
            </a:r>
          </a:p>
        </p:txBody>
      </p:sp>
      <p:sp>
        <p:nvSpPr>
          <p:cNvPr id="7" name="Left-Right Arrow Callout 6"/>
          <p:cNvSpPr/>
          <p:nvPr/>
        </p:nvSpPr>
        <p:spPr bwMode="auto">
          <a:xfrm>
            <a:off x="2590800" y="1447800"/>
            <a:ext cx="3657600" cy="1600200"/>
          </a:xfrm>
          <a:prstGeom prst="leftRightArrow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Two types of reactions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 bwMode="auto">
          <a:xfrm>
            <a:off x="6172200" y="1828800"/>
            <a:ext cx="2971800" cy="457200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400" dirty="0" smtClean="0"/>
              <a:t>    Type 2</a:t>
            </a:r>
          </a:p>
          <a:p>
            <a:pPr>
              <a:buNone/>
            </a:pPr>
            <a:r>
              <a:rPr lang="en-US" sz="2400" dirty="0" smtClean="0"/>
              <a:t>      (Minor)</a:t>
            </a:r>
          </a:p>
          <a:p>
            <a:pPr>
              <a:buNone/>
            </a:pPr>
            <a:r>
              <a:rPr lang="en-US" sz="2400" dirty="0" smtClean="0"/>
              <a:t>The formation of O2 reactive species  which bring about oxidation of cellular lipoproteins and membrane lipids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DNAdimer">
            <a:hlinkClick r:id="rId2" tooltip="&quot;Dimer caused by UV radiation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37528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CPD photoprodu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05000"/>
            <a:ext cx="354871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of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a) Cell nuclei (DNA and chromatin)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b) Cell membrane of the epidermal, dermal and endothelial cells </a:t>
            </a:r>
          </a:p>
          <a:p>
            <a:pPr lvl="0"/>
            <a:r>
              <a:rPr lang="en-US" sz="2400" dirty="0" smtClean="0"/>
              <a:t>c)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constituents (enzymes, RNA, </a:t>
            </a:r>
            <a:r>
              <a:rPr lang="en-US" sz="2400" dirty="0" err="1" smtClean="0"/>
              <a:t>lysosomes</a:t>
            </a:r>
            <a:r>
              <a:rPr lang="en-US" sz="2400" dirty="0" smtClean="0"/>
              <a:t> etc.)</a:t>
            </a:r>
          </a:p>
          <a:p>
            <a:pPr lvl="0">
              <a:buNone/>
            </a:pPr>
            <a:r>
              <a:rPr lang="en-US" sz="2400" dirty="0" smtClean="0"/>
              <a:t> </a:t>
            </a:r>
          </a:p>
          <a:p>
            <a:pPr lvl="0"/>
            <a:r>
              <a:rPr lang="en-US" sz="2400" dirty="0" smtClean="0"/>
              <a:t>d) Membrane lipids involving a photodynamic reaction and the production of reactive oxygen species.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, PUVA </a:t>
            </a:r>
            <a:r>
              <a:rPr lang="en-US" dirty="0" err="1" smtClean="0"/>
              <a:t>Photochemotherapy</a:t>
            </a:r>
            <a:r>
              <a:rPr lang="en-US" dirty="0" smtClean="0"/>
              <a:t>  causes </a:t>
            </a:r>
            <a:r>
              <a:rPr lang="en-US" dirty="0" err="1" smtClean="0"/>
              <a:t>immunosuppression</a:t>
            </a:r>
            <a:r>
              <a:rPr lang="en-US" dirty="0" smtClean="0"/>
              <a:t> by</a:t>
            </a:r>
          </a:p>
          <a:p>
            <a:pPr>
              <a:buFontTx/>
              <a:buChar char="-"/>
            </a:pPr>
            <a:r>
              <a:rPr lang="en-US" dirty="0" smtClean="0"/>
              <a:t>Decreasing the </a:t>
            </a:r>
            <a:r>
              <a:rPr lang="en-US" dirty="0" err="1" smtClean="0"/>
              <a:t>langerhans</a:t>
            </a:r>
            <a:r>
              <a:rPr lang="en-US" dirty="0" smtClean="0"/>
              <a:t> cells in the skin</a:t>
            </a:r>
          </a:p>
          <a:p>
            <a:pPr>
              <a:buFontTx/>
              <a:buChar char="-"/>
            </a:pPr>
            <a:r>
              <a:rPr lang="en-US" dirty="0" smtClean="0"/>
              <a:t>Decreasing the natural killer cells </a:t>
            </a:r>
          </a:p>
          <a:p>
            <a:pPr>
              <a:buFontTx/>
              <a:buChar char="-"/>
            </a:pPr>
            <a:r>
              <a:rPr lang="en-US" dirty="0" smtClean="0"/>
              <a:t>Decreased activated T lymphocytes and the cytokines produced by Th1 and Th2 cells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 </a:t>
            </a:r>
            <a:br>
              <a:rPr lang="en-US" dirty="0" smtClean="0"/>
            </a:br>
            <a:r>
              <a:rPr lang="en-US" dirty="0" smtClean="0"/>
              <a:t>(in </a:t>
            </a:r>
            <a:r>
              <a:rPr lang="en-US" dirty="0" err="1" smtClean="0"/>
              <a:t>vititligo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Increases the number of functional </a:t>
            </a:r>
            <a:r>
              <a:rPr lang="en-US" sz="2800" dirty="0" err="1" smtClean="0"/>
              <a:t>melanocytes</a:t>
            </a:r>
            <a:r>
              <a:rPr lang="en-US" sz="2800" dirty="0" smtClean="0"/>
              <a:t> by activating the dormant </a:t>
            </a:r>
            <a:r>
              <a:rPr lang="en-US" sz="2800" dirty="0" err="1" smtClean="0"/>
              <a:t>melanocytes</a:t>
            </a:r>
            <a:endParaRPr lang="en-US" sz="2800" dirty="0" smtClean="0"/>
          </a:p>
          <a:p>
            <a:r>
              <a:rPr lang="en-US" sz="2800" dirty="0" smtClean="0"/>
              <a:t>Causes hypertrophy of the existing </a:t>
            </a:r>
            <a:r>
              <a:rPr lang="en-US" sz="2800" dirty="0" err="1" smtClean="0"/>
              <a:t>melanocytes</a:t>
            </a:r>
            <a:r>
              <a:rPr lang="en-US" sz="2800" dirty="0" smtClean="0"/>
              <a:t> and increases their </a:t>
            </a:r>
            <a:r>
              <a:rPr lang="en-US" sz="2800" dirty="0" err="1" smtClean="0"/>
              <a:t>arborization</a:t>
            </a:r>
            <a:endParaRPr lang="en-US" sz="2800" dirty="0" smtClean="0"/>
          </a:p>
          <a:p>
            <a:r>
              <a:rPr lang="en-US" sz="2800" dirty="0" smtClean="0"/>
              <a:t>Augments the development of </a:t>
            </a:r>
            <a:r>
              <a:rPr lang="en-US" sz="2800" dirty="0" err="1" smtClean="0"/>
              <a:t>melanosomes</a:t>
            </a:r>
            <a:r>
              <a:rPr lang="en-US" sz="2800" dirty="0" smtClean="0"/>
              <a:t> and increases their transfer to </a:t>
            </a:r>
            <a:r>
              <a:rPr lang="en-US" sz="2800" dirty="0" err="1" smtClean="0"/>
              <a:t>melanocytes</a:t>
            </a:r>
            <a:endParaRPr lang="en-US" sz="2800" dirty="0" smtClean="0"/>
          </a:p>
          <a:p>
            <a:r>
              <a:rPr lang="en-US" sz="2800" dirty="0" smtClean="0"/>
              <a:t>Stimulates of </a:t>
            </a:r>
            <a:r>
              <a:rPr lang="en-US" sz="2800" dirty="0" err="1" smtClean="0"/>
              <a:t>tyrosinase</a:t>
            </a:r>
            <a:r>
              <a:rPr lang="en-US" sz="2800" dirty="0" smtClean="0"/>
              <a:t> activity</a:t>
            </a:r>
          </a:p>
          <a:p>
            <a:r>
              <a:rPr lang="en-US" sz="2800" dirty="0" smtClean="0"/>
              <a:t>Enhances migration of activated </a:t>
            </a:r>
            <a:r>
              <a:rPr lang="en-US" sz="2800" dirty="0" err="1" smtClean="0"/>
              <a:t>melanocytes</a:t>
            </a:r>
            <a:r>
              <a:rPr lang="en-US" sz="2800" dirty="0" smtClean="0"/>
              <a:t> fro skin appendages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ORAL PUVA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 Oral PUVA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0292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The source of UVA are fluorescent lamps or high pressure halide metal lamps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UVA doses are given in J/</a:t>
            </a:r>
            <a:r>
              <a:rPr lang="en-US" dirty="0" err="1" smtClean="0"/>
              <a:t>sqcm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8 MOP  in dose of 0.6 mg/kg given followed by UVA exposure after 2 hours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dermnetnz.org/procedures/img/puv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4572000"/>
          </a:xfrm>
          <a:prstGeom prst="rect">
            <a:avLst/>
          </a:prstGeom>
          <a:noFill/>
        </p:spPr>
      </p:pic>
      <p:pic>
        <p:nvPicPr>
          <p:cNvPr id="5" name="Picture 2" descr="PUVA hand un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3429000" cy="2819400"/>
          </a:xfrm>
          <a:prstGeom prst="rect">
            <a:avLst/>
          </a:prstGeom>
          <a:noFill/>
        </p:spPr>
      </p:pic>
      <p:sp>
        <p:nvSpPr>
          <p:cNvPr id="7" name="Sun 6"/>
          <p:cNvSpPr/>
          <p:nvPr/>
        </p:nvSpPr>
        <p:spPr>
          <a:xfrm>
            <a:off x="0" y="0"/>
            <a:ext cx="685800" cy="685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0" y="6172200"/>
            <a:ext cx="685800" cy="685800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3400" y="609600"/>
            <a:ext cx="4114800" cy="7921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FF00"/>
                </a:solidFill>
              </a:rPr>
              <a:t>Clearance Schedule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221163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Treatments are given 2-3 times weekly at least 48 hours apart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 err="1" smtClean="0"/>
              <a:t>erythema</a:t>
            </a:r>
            <a:r>
              <a:rPr lang="en-US" dirty="0" smtClean="0"/>
              <a:t> is present and is widespread , treatment should be stopped until it clears</a:t>
            </a:r>
          </a:p>
          <a:p>
            <a:r>
              <a:rPr lang="en-US" dirty="0" smtClean="0"/>
              <a:t>When </a:t>
            </a:r>
            <a:r>
              <a:rPr lang="en-US" dirty="0" smtClean="0">
                <a:solidFill>
                  <a:srgbClr val="00FF00"/>
                </a:solidFill>
              </a:rPr>
              <a:t>95% </a:t>
            </a:r>
            <a:r>
              <a:rPr lang="en-US" dirty="0" smtClean="0"/>
              <a:t>or more of the original area of psoriasis has cleared the </a:t>
            </a:r>
            <a:r>
              <a:rPr lang="en-US" dirty="0" err="1" smtClean="0"/>
              <a:t>the</a:t>
            </a:r>
            <a:r>
              <a:rPr lang="en-US" dirty="0" smtClean="0"/>
              <a:t> patient is changed to a maintenance schedule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724400" y="685800"/>
            <a:ext cx="4419600" cy="715962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FF00"/>
                </a:solidFill>
              </a:rPr>
              <a:t>Maintenance Schedule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49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un 13"/>
          <p:cNvSpPr/>
          <p:nvPr/>
        </p:nvSpPr>
        <p:spPr>
          <a:xfrm>
            <a:off x="228600" y="228600"/>
            <a:ext cx="685800" cy="685800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Sun 14"/>
          <p:cNvSpPr/>
          <p:nvPr/>
        </p:nvSpPr>
        <p:spPr>
          <a:xfrm>
            <a:off x="0" y="0"/>
            <a:ext cx="685800" cy="685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0" y="6172200"/>
            <a:ext cx="685800" cy="685800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1676400"/>
            <a:ext cx="9906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Recommendations regarding</a:t>
            </a:r>
            <a:br>
              <a:rPr lang="en-US" dirty="0" smtClean="0"/>
            </a:br>
            <a:r>
              <a:rPr lang="en-US" dirty="0" smtClean="0"/>
              <a:t> PUVA Therapy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Treatment is given for 2-3 times/week for 12-24 months</a:t>
            </a:r>
          </a:p>
          <a:p>
            <a:r>
              <a:rPr lang="en-US" dirty="0" smtClean="0"/>
              <a:t>Maximum number of sittings : 150-200</a:t>
            </a:r>
          </a:p>
          <a:p>
            <a:r>
              <a:rPr lang="en-US" dirty="0" smtClean="0"/>
              <a:t>Maximum safe </a:t>
            </a:r>
            <a:r>
              <a:rPr lang="en-US" dirty="0" err="1" smtClean="0"/>
              <a:t>cummulative</a:t>
            </a:r>
            <a:r>
              <a:rPr lang="en-US" dirty="0" smtClean="0"/>
              <a:t> dose proposed : 1000-1500 J/sq.cm</a:t>
            </a:r>
          </a:p>
          <a:p>
            <a:r>
              <a:rPr lang="en-US" dirty="0" smtClean="0"/>
              <a:t>Beyond 200 treatment sessions, there is approximately 10 fold increase in risk of </a:t>
            </a:r>
            <a:r>
              <a:rPr lang="en-US" dirty="0" err="1" smtClean="0"/>
              <a:t>squamous</a:t>
            </a:r>
            <a:r>
              <a:rPr lang="en-US" dirty="0" smtClean="0"/>
              <a:t> cell carcinoma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0" y="0"/>
            <a:ext cx="685800" cy="685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Sun 10"/>
          <p:cNvSpPr/>
          <p:nvPr/>
        </p:nvSpPr>
        <p:spPr>
          <a:xfrm>
            <a:off x="228600" y="228600"/>
            <a:ext cx="685800" cy="685800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Sun 11"/>
          <p:cNvSpPr/>
          <p:nvPr/>
        </p:nvSpPr>
        <p:spPr>
          <a:xfrm>
            <a:off x="0" y="6172200"/>
            <a:ext cx="685800" cy="685800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114800"/>
          </a:xfrm>
        </p:spPr>
        <p:txBody>
          <a:bodyPr/>
          <a:lstStyle/>
          <a:p>
            <a:r>
              <a:rPr lang="en-US" dirty="0" smtClean="0"/>
              <a:t>In 1923, </a:t>
            </a:r>
            <a:r>
              <a:rPr lang="en-US" dirty="0" err="1" smtClean="0"/>
              <a:t>Goeckerman</a:t>
            </a:r>
            <a:r>
              <a:rPr lang="en-US" dirty="0" smtClean="0"/>
              <a:t> and in 1953, Ingram introduced their regimes of phototherapy using Broad band UVB and coal tar and </a:t>
            </a:r>
            <a:r>
              <a:rPr lang="en-US" dirty="0" err="1" smtClean="0"/>
              <a:t>dithranol</a:t>
            </a:r>
            <a:r>
              <a:rPr lang="en-US" dirty="0" smtClean="0"/>
              <a:t> respectively.</a:t>
            </a:r>
          </a:p>
          <a:p>
            <a:r>
              <a:rPr lang="en-US" dirty="0" smtClean="0"/>
              <a:t>In 1947, </a:t>
            </a:r>
            <a:r>
              <a:rPr lang="en-US" dirty="0" err="1" smtClean="0"/>
              <a:t>Fahmy</a:t>
            </a:r>
            <a:r>
              <a:rPr lang="en-US" dirty="0" smtClean="0"/>
              <a:t> , an Egyptian pharmacologist isolated </a:t>
            </a:r>
            <a:r>
              <a:rPr lang="en-US" dirty="0" err="1" smtClean="0"/>
              <a:t>psoralen</a:t>
            </a:r>
            <a:r>
              <a:rPr lang="en-US" dirty="0" smtClean="0"/>
              <a:t> from seeds of </a:t>
            </a:r>
            <a:r>
              <a:rPr lang="en-US" dirty="0" err="1" smtClean="0"/>
              <a:t>Ammi</a:t>
            </a:r>
            <a:r>
              <a:rPr lang="en-US" dirty="0" smtClean="0"/>
              <a:t> </a:t>
            </a:r>
            <a:r>
              <a:rPr lang="en-US" dirty="0" err="1" smtClean="0"/>
              <a:t>majus</a:t>
            </a:r>
            <a:endParaRPr lang="en-US" dirty="0" smtClean="0"/>
          </a:p>
          <a:p>
            <a:r>
              <a:rPr lang="en-US" dirty="0" smtClean="0"/>
              <a:t>Parish, in 1970’s used </a:t>
            </a:r>
            <a:r>
              <a:rPr lang="en-US" dirty="0" err="1" smtClean="0"/>
              <a:t>psoralens</a:t>
            </a:r>
            <a:r>
              <a:rPr lang="en-US" dirty="0" smtClean="0"/>
              <a:t> plus artificial source of  UVA light in treatment  skin 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477125" cy="838200"/>
          </a:xfrm>
        </p:spPr>
        <p:txBody>
          <a:bodyPr/>
          <a:lstStyle/>
          <a:p>
            <a:r>
              <a:rPr lang="en-US" sz="3600">
                <a:latin typeface="Elephant" pitchFamily="18" charset="0"/>
              </a:rPr>
              <a:t>Short term side effects of PUVA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Phototoxic reactions</a:t>
            </a:r>
          </a:p>
          <a:p>
            <a:pPr lvl="1">
              <a:lnSpc>
                <a:spcPct val="90000"/>
              </a:lnSpc>
            </a:pPr>
            <a:r>
              <a:rPr lang="en-US"/>
              <a:t>Symptomatic erythema</a:t>
            </a:r>
          </a:p>
          <a:p>
            <a:pPr lvl="1">
              <a:lnSpc>
                <a:spcPct val="90000"/>
              </a:lnSpc>
            </a:pPr>
            <a:r>
              <a:rPr lang="en-US"/>
              <a:t>Pruritus</a:t>
            </a:r>
          </a:p>
          <a:p>
            <a:pPr lvl="1">
              <a:lnSpc>
                <a:spcPct val="90000"/>
              </a:lnSpc>
            </a:pPr>
            <a:r>
              <a:rPr lang="en-US"/>
              <a:t>Subacute phototoxicity</a:t>
            </a:r>
          </a:p>
          <a:p>
            <a:pPr lvl="1">
              <a:lnSpc>
                <a:spcPct val="90000"/>
              </a:lnSpc>
            </a:pPr>
            <a:r>
              <a:rPr lang="en-US"/>
              <a:t>Photoonycholysis</a:t>
            </a:r>
          </a:p>
          <a:p>
            <a:pPr lvl="1">
              <a:lnSpc>
                <a:spcPct val="90000"/>
              </a:lnSpc>
            </a:pPr>
            <a:r>
              <a:rPr lang="en-US"/>
              <a:t>Koebner phenomenon</a:t>
            </a:r>
          </a:p>
          <a:p>
            <a:pPr lvl="1">
              <a:lnSpc>
                <a:spcPct val="90000"/>
              </a:lnSpc>
            </a:pPr>
            <a:r>
              <a:rPr lang="en-US"/>
              <a:t>Friction blisters on hands and feet</a:t>
            </a:r>
          </a:p>
          <a:p>
            <a:pPr lvl="1">
              <a:lnSpc>
                <a:spcPct val="90000"/>
              </a:lnSpc>
            </a:pPr>
            <a:r>
              <a:rPr lang="en-US"/>
              <a:t>Ankle edema</a:t>
            </a:r>
          </a:p>
          <a:p>
            <a:pPr lvl="1">
              <a:lnSpc>
                <a:spcPct val="90000"/>
              </a:lnSpc>
            </a:pPr>
            <a:r>
              <a:rPr lang="en-US"/>
              <a:t>Hypertrichosis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01001" cy="5791200"/>
          </a:xfrm>
        </p:spPr>
        <p:txBody>
          <a:bodyPr/>
          <a:lstStyle/>
          <a:p>
            <a:r>
              <a:rPr lang="en-US" dirty="0"/>
              <a:t>Due to </a:t>
            </a:r>
            <a:r>
              <a:rPr lang="en-US" dirty="0" err="1"/>
              <a:t>Methoxsalen</a:t>
            </a:r>
            <a:r>
              <a:rPr lang="en-US" dirty="0"/>
              <a:t> alone</a:t>
            </a:r>
          </a:p>
          <a:p>
            <a:pPr lvl="1"/>
            <a:r>
              <a:rPr lang="en-US" dirty="0"/>
              <a:t>Gastrointestinal disturbances</a:t>
            </a:r>
          </a:p>
          <a:p>
            <a:pPr lvl="1"/>
            <a:r>
              <a:rPr lang="en-US" dirty="0"/>
              <a:t>CNS disturbances</a:t>
            </a:r>
          </a:p>
          <a:p>
            <a:pPr lvl="1"/>
            <a:r>
              <a:rPr lang="en-US" dirty="0"/>
              <a:t>Bronchoconstriction</a:t>
            </a:r>
          </a:p>
          <a:p>
            <a:pPr lvl="1"/>
            <a:r>
              <a:rPr lang="en-US" dirty="0"/>
              <a:t>Hepatic toxicity</a:t>
            </a:r>
          </a:p>
          <a:p>
            <a:pPr lvl="1"/>
            <a:r>
              <a:rPr lang="en-US" dirty="0"/>
              <a:t>Drug fever</a:t>
            </a:r>
          </a:p>
          <a:p>
            <a:pPr lvl="1"/>
            <a:r>
              <a:rPr lang="en-US" dirty="0" err="1"/>
              <a:t>Exanthems</a:t>
            </a:r>
            <a:endParaRPr lang="en-US" dirty="0"/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Cardiovascular stress</a:t>
            </a:r>
          </a:p>
          <a:p>
            <a:pPr lvl="1"/>
            <a:r>
              <a:rPr lang="en-US" dirty="0"/>
              <a:t>Herpes simplex recurrence</a:t>
            </a:r>
          </a:p>
          <a:p>
            <a:pPr lvl="1"/>
            <a:r>
              <a:rPr lang="en-US" dirty="0"/>
              <a:t>Photosensitive eruptions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Elephant" pitchFamily="18" charset="0"/>
              </a:rPr>
              <a:t>Long term side effects of PUVA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Photoageing</a:t>
            </a:r>
            <a:r>
              <a:rPr lang="en-US" dirty="0"/>
              <a:t> :Wrinkling, freckling, </a:t>
            </a:r>
            <a:r>
              <a:rPr lang="en-US" dirty="0" err="1"/>
              <a:t>xerosis</a:t>
            </a:r>
            <a:r>
              <a:rPr lang="en-US" dirty="0"/>
              <a:t>, </a:t>
            </a:r>
          </a:p>
          <a:p>
            <a:r>
              <a:rPr lang="en-US" dirty="0"/>
              <a:t>Skin cancer: Solar </a:t>
            </a:r>
            <a:r>
              <a:rPr lang="en-US" dirty="0" err="1"/>
              <a:t>keratoses</a:t>
            </a:r>
            <a:r>
              <a:rPr lang="en-US" dirty="0"/>
              <a:t>, </a:t>
            </a:r>
            <a:r>
              <a:rPr lang="en-US" dirty="0" err="1"/>
              <a:t>squamous</a:t>
            </a:r>
            <a:r>
              <a:rPr lang="en-US" dirty="0"/>
              <a:t> cell carcinoma, basal cell carcinoma &amp; melanoma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9637" name="Picture 5" descr="PUVA age spo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0"/>
            <a:ext cx="2362200" cy="2286000"/>
          </a:xfrm>
          <a:prstGeom prst="rect">
            <a:avLst/>
          </a:prstGeom>
          <a:noFill/>
        </p:spPr>
      </p:pic>
      <p:pic>
        <p:nvPicPr>
          <p:cNvPr id="69639" name="Picture 7" descr="jdt_a_468630_o_f0001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648200"/>
            <a:ext cx="1981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228600"/>
            <a:ext cx="7386638" cy="5867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err="1"/>
              <a:t>Generalised</a:t>
            </a:r>
            <a:r>
              <a:rPr lang="en-US" dirty="0"/>
              <a:t> </a:t>
            </a:r>
            <a:r>
              <a:rPr lang="en-US" dirty="0" err="1"/>
              <a:t>erythema</a:t>
            </a:r>
            <a:r>
              <a:rPr lang="en-US" dirty="0"/>
              <a:t> should result in changes to the schedule. </a:t>
            </a:r>
          </a:p>
          <a:p>
            <a:pPr>
              <a:lnSpc>
                <a:spcPct val="90000"/>
              </a:lnSpc>
            </a:pPr>
            <a:r>
              <a:rPr lang="en-US" dirty="0"/>
              <a:t>No </a:t>
            </a:r>
            <a:r>
              <a:rPr lang="en-US" dirty="0" err="1"/>
              <a:t>erythema</a:t>
            </a:r>
            <a:r>
              <a:rPr lang="en-US" dirty="0"/>
              <a:t>: dose according to schedule </a:t>
            </a:r>
          </a:p>
          <a:p>
            <a:pPr>
              <a:lnSpc>
                <a:spcPct val="90000"/>
              </a:lnSpc>
            </a:pPr>
            <a:r>
              <a:rPr lang="en-US" dirty="0"/>
              <a:t>Asymptomatic </a:t>
            </a:r>
            <a:r>
              <a:rPr lang="en-US" dirty="0" err="1"/>
              <a:t>erythema</a:t>
            </a:r>
            <a:r>
              <a:rPr lang="en-US" dirty="0"/>
              <a:t> (pink): hold at previous dose </a:t>
            </a:r>
          </a:p>
          <a:p>
            <a:pPr>
              <a:lnSpc>
                <a:spcPct val="90000"/>
              </a:lnSpc>
            </a:pPr>
            <a:r>
              <a:rPr lang="en-US" dirty="0"/>
              <a:t>Symptomatic but subsided </a:t>
            </a:r>
            <a:r>
              <a:rPr lang="en-US" dirty="0" err="1"/>
              <a:t>erythema</a:t>
            </a:r>
            <a:r>
              <a:rPr lang="en-US" dirty="0"/>
              <a:t> (red): reduce by 10%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Erythema</a:t>
            </a:r>
            <a:r>
              <a:rPr lang="en-US" dirty="0"/>
              <a:t> and tenderness still present: withhold treatment </a:t>
            </a:r>
            <a:r>
              <a:rPr lang="en-US" dirty="0" smtClean="0"/>
              <a:t> and then reduce by 10%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Marked pain or blistering: withhold, and then reduce by 25%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to Eye with PUVA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Eye protection with UVA-blocking solar shields is recommended on the day of PUVA treatment </a:t>
            </a:r>
            <a:r>
              <a:rPr lang="en-US" b="1" i="1" dirty="0" smtClean="0"/>
              <a:t>(</a:t>
            </a:r>
            <a:r>
              <a:rPr lang="en-US" sz="2600" b="1" i="1" dirty="0" smtClean="0"/>
              <a:t>1)</a:t>
            </a:r>
            <a:endParaRPr lang="en-US" b="1" i="1" dirty="0" smtClean="0"/>
          </a:p>
          <a:p>
            <a:r>
              <a:rPr lang="en-US" b="1" dirty="0" smtClean="0">
                <a:solidFill>
                  <a:srgbClr val="00FF00"/>
                </a:solidFill>
              </a:rPr>
              <a:t>A recent study suggests :</a:t>
            </a:r>
          </a:p>
          <a:p>
            <a:pPr lvl="1"/>
            <a:r>
              <a:rPr lang="en-US" dirty="0" err="1" smtClean="0"/>
              <a:t>Psoralen</a:t>
            </a:r>
            <a:r>
              <a:rPr lang="en-US" dirty="0" smtClean="0"/>
              <a:t> plus ultraviolet A does not increase the risk of cataracts. </a:t>
            </a:r>
          </a:p>
          <a:p>
            <a:pPr lvl="1"/>
            <a:r>
              <a:rPr lang="en-US" i="1" dirty="0" smtClean="0">
                <a:solidFill>
                  <a:srgbClr val="00FF00"/>
                </a:solidFill>
              </a:rPr>
              <a:t>There is no significant increase in risk of either visual impairment or cataract with exposure to increasing numbers of PUVA therapy sessions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b="1" i="1" dirty="0" smtClean="0"/>
              <a:t>(2)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(2)J AM ACAD DERMATOL ,AUGUST 2007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0" y="0"/>
            <a:ext cx="685800" cy="685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un 6"/>
          <p:cNvSpPr/>
          <p:nvPr/>
        </p:nvSpPr>
        <p:spPr>
          <a:xfrm>
            <a:off x="228600" y="152400"/>
            <a:ext cx="685800" cy="685800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0" y="6172200"/>
            <a:ext cx="685800" cy="685800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6019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(1) INT J DERMATOL 1995 NOV</a:t>
            </a:r>
            <a:endParaRPr lang="en-US" b="1" i="1" dirty="0"/>
          </a:p>
        </p:txBody>
      </p:sp>
      <p:pic>
        <p:nvPicPr>
          <p:cNvPr id="18434" name="Picture 2" descr="http://t3.gstatic.com/images?q=tbn:ANd9GcRhMVy0WU_77EZyqDzb2gRuoW8LVNRbLmJepyiPEK6uwiD_50IOjPOiP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"/>
            <a:ext cx="1981200" cy="134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Elephant" pitchFamily="18" charset="0"/>
              </a:rPr>
              <a:t>Topical PUVA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585075" cy="5259387"/>
          </a:xfrm>
        </p:spPr>
        <p:txBody>
          <a:bodyPr/>
          <a:lstStyle/>
          <a:p>
            <a:r>
              <a:rPr lang="en-US" dirty="0"/>
              <a:t>Application of 8 MOP cream or lotion for half an hour followed by UV rays for 2-5 minutes</a:t>
            </a:r>
          </a:p>
          <a:p>
            <a:endParaRPr lang="en-US" dirty="0" smtClean="0"/>
          </a:p>
          <a:p>
            <a:r>
              <a:rPr lang="en-US" dirty="0" err="1" smtClean="0"/>
              <a:t>Indication:BSA</a:t>
            </a:r>
            <a:r>
              <a:rPr lang="en-US" dirty="0" smtClean="0"/>
              <a:t> </a:t>
            </a:r>
            <a:r>
              <a:rPr lang="en-US" dirty="0"/>
              <a:t>&lt;10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Mechanism :- </a:t>
            </a:r>
            <a:r>
              <a:rPr lang="en-US" dirty="0" err="1" smtClean="0"/>
              <a:t>psoralens</a:t>
            </a:r>
            <a:r>
              <a:rPr lang="en-US" dirty="0" smtClean="0"/>
              <a:t> penetrate into the skin and form </a:t>
            </a:r>
            <a:r>
              <a:rPr lang="en-US" dirty="0" err="1" smtClean="0"/>
              <a:t>photoadducts</a:t>
            </a:r>
            <a:r>
              <a:rPr lang="en-US" dirty="0" smtClean="0"/>
              <a:t> with DNA and inhibit epidermal DNA synthesis</a:t>
            </a: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Advantages: </a:t>
            </a:r>
          </a:p>
          <a:p>
            <a:pPr lvl="1"/>
            <a:r>
              <a:rPr lang="en-US" sz="2800" dirty="0" smtClean="0"/>
              <a:t>Side effects of oral intake of drugs avoided</a:t>
            </a:r>
          </a:p>
          <a:p>
            <a:pPr lvl="1"/>
            <a:r>
              <a:rPr lang="en-US" sz="2800" dirty="0" smtClean="0"/>
              <a:t>Eye protection not required</a:t>
            </a:r>
          </a:p>
          <a:p>
            <a:r>
              <a:rPr lang="en-US" sz="2800" dirty="0" smtClean="0"/>
              <a:t>Disadvantages:</a:t>
            </a:r>
          </a:p>
          <a:p>
            <a:pPr lvl="1"/>
            <a:r>
              <a:rPr lang="en-US" sz="2800" dirty="0" smtClean="0"/>
              <a:t>Irregular patches of unacceptable </a:t>
            </a:r>
            <a:r>
              <a:rPr lang="en-US" sz="2800" dirty="0" err="1" smtClean="0"/>
              <a:t>hyperpigmentation</a:t>
            </a:r>
            <a:endParaRPr lang="en-US" sz="2800" dirty="0" smtClean="0"/>
          </a:p>
          <a:p>
            <a:pPr lvl="1"/>
            <a:r>
              <a:rPr lang="en-US" sz="2800" dirty="0" smtClean="0"/>
              <a:t>Tedious application if patches are many in number</a:t>
            </a:r>
          </a:p>
          <a:p>
            <a:pPr lvl="1"/>
            <a:r>
              <a:rPr lang="en-US" sz="2800" dirty="0" smtClean="0"/>
              <a:t>Phototoxic reactions like </a:t>
            </a:r>
            <a:r>
              <a:rPr lang="en-US" sz="2800" dirty="0" err="1" smtClean="0"/>
              <a:t>erythema</a:t>
            </a:r>
            <a:r>
              <a:rPr lang="en-US" sz="2800" dirty="0" smtClean="0"/>
              <a:t> and  blistering are more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Targeted Phototherapy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0292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Targeted UV therapy results in</a:t>
            </a:r>
          </a:p>
          <a:p>
            <a:pPr>
              <a:buNone/>
            </a:pPr>
            <a:r>
              <a:rPr lang="en-US" dirty="0" smtClean="0"/>
              <a:t>	 less toxicity, fewer treatments, </a:t>
            </a:r>
          </a:p>
          <a:p>
            <a:pPr>
              <a:buNone/>
            </a:pPr>
            <a:r>
              <a:rPr lang="en-US" dirty="0" smtClean="0"/>
              <a:t>	and a lower cumulative UV dose</a:t>
            </a:r>
          </a:p>
          <a:p>
            <a:pPr>
              <a:buNone/>
            </a:pPr>
            <a:r>
              <a:rPr lang="en-US" dirty="0" smtClean="0"/>
              <a:t>	 when compared with whole-body phototherapy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The </a:t>
            </a:r>
            <a:r>
              <a:rPr lang="en-US" b="1" dirty="0" err="1" smtClean="0">
                <a:solidFill>
                  <a:srgbClr val="00FF00"/>
                </a:solidFill>
              </a:rPr>
              <a:t>Excimer</a:t>
            </a:r>
            <a:r>
              <a:rPr lang="en-US" b="1" dirty="0" smtClean="0">
                <a:solidFill>
                  <a:srgbClr val="00FF00"/>
                </a:solidFill>
              </a:rPr>
              <a:t> laser </a:t>
            </a:r>
            <a:r>
              <a:rPr lang="en-US" dirty="0" smtClean="0"/>
              <a:t>is an example of a targeted phototherapy unit available for psoriasis treatment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Particularly useful in: </a:t>
            </a:r>
          </a:p>
          <a:p>
            <a:pPr lvl="1"/>
            <a:r>
              <a:rPr lang="en-US" dirty="0" smtClean="0"/>
              <a:t>Localized lesions involving less than 10% of body surface area</a:t>
            </a:r>
          </a:p>
          <a:p>
            <a:pPr lvl="1"/>
            <a:r>
              <a:rPr lang="en-US" dirty="0" smtClean="0"/>
              <a:t>Small children</a:t>
            </a:r>
          </a:p>
          <a:p>
            <a:pPr lvl="1"/>
            <a:r>
              <a:rPr lang="en-US" dirty="0" smtClean="0"/>
              <a:t>Non-exposed sites (scalp, ears, </a:t>
            </a:r>
            <a:r>
              <a:rPr lang="en-US" dirty="0" err="1" smtClean="0"/>
              <a:t>axillae</a:t>
            </a:r>
            <a:r>
              <a:rPr lang="en-US" dirty="0" smtClean="0"/>
              <a:t>, groin, </a:t>
            </a:r>
            <a:r>
              <a:rPr lang="en-US" dirty="0" err="1" smtClean="0"/>
              <a:t>intergluteal</a:t>
            </a:r>
            <a:r>
              <a:rPr lang="en-US" dirty="0" smtClean="0"/>
              <a:t> cleft)</a:t>
            </a:r>
          </a:p>
          <a:p>
            <a:pPr lvl="1"/>
            <a:r>
              <a:rPr lang="en-US" dirty="0" smtClean="0"/>
              <a:t>Resistant sites (elbows and knees, lower legs and ankles, chronic lesions induced by trauma known as </a:t>
            </a:r>
            <a:r>
              <a:rPr lang="en-US" dirty="0" err="1" smtClean="0"/>
              <a:t>koebner</a:t>
            </a:r>
            <a:r>
              <a:rPr lang="en-US" dirty="0" smtClean="0"/>
              <a:t> lesions, palms with thin lesions)</a:t>
            </a:r>
          </a:p>
          <a:p>
            <a:pPr lvl="1"/>
            <a:r>
              <a:rPr lang="en-US" dirty="0" smtClean="0"/>
              <a:t>Situations in which more accurate </a:t>
            </a:r>
            <a:r>
              <a:rPr lang="en-US" dirty="0" err="1" smtClean="0"/>
              <a:t>dosimetry</a:t>
            </a:r>
            <a:r>
              <a:rPr lang="en-US" dirty="0" smtClean="0"/>
              <a:t> is important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324600" y="6488668"/>
            <a:ext cx="270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 smtClean="0"/>
              <a:t>J Am Acad Dermatol 2011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0" y="0"/>
            <a:ext cx="685800" cy="685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un 6"/>
          <p:cNvSpPr/>
          <p:nvPr/>
        </p:nvSpPr>
        <p:spPr>
          <a:xfrm>
            <a:off x="0" y="6172200"/>
            <a:ext cx="685800" cy="685800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228600" y="228600"/>
            <a:ext cx="685800" cy="685800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82" name="AutoShape 2" descr="data:image/jpg;base64,/9j/4AAQSkZJRgABAQAAAQABAAD/2wCEAAkGBhQSEBQUEhQWFRQVFBQUFxQUFRQYFBUUFBQVFBgVFBQXHSYeFxojGRUUHy8gIycpLCwsFR4xNTAqNSYsLCkBCQoKDgwOGg8PGikiHCQpKSkpKSwpKSkpKSkpLCkpKSkpKSwpLCkpKSkpKSksKSwsLCkpLCksLCksKSwsKSwpKf/AABEIALcBEwMBIgACEQEDEQH/xAAcAAABBQEBAQAAAAAAAAAAAAADAAIEBQYBBwj/xABBEAABAwEGAwUGBAQEBgMAAAABAAIDEQQFEiExQQZRYRMicYGRMqGxwdHwBxRCUiNicuFTgpKiFTNDRGPxFiQm/8QAGAEBAAMBAAAAAAAAAAAAAAAAAAECAwT/xAAhEQEBAAIDAQEAAgMAAAAAAAAAAQIRAyExQRIT8VHR8P/aAAwDAQACEQMRAD8AvRM2SJkjTiqBU9CMTa9aZeSHVVfB8mOxHPJha3D5kg+horIqqXapVXF1AqrtVxJB1JKi7RSEnBcATw1EOtRQExrUVrVI61qI1q61qK1qDjWojWpzWIrWIGtYnhiI1iI1iAQjThGjiNO7NBHEa72akiNd7NBF7NOjs9UfskYCmQQDZZgEQp1EN8wBQOoo9rgqOqkYwnUqgy1rqw1Cm2e+mMjc+R2FrQXOPID4nopF52KoJ+/FeRcU8RYhhjdWMHLk9w/V/SDp1zQM4gvaW8LWI4wcUhwtZtHGDUNJ9XOP0Xo913SyxWdsTNhVzt3vOrj96AKq/DThgQRGeQVnlG+scZzw/wBRyJ8hzVxf8/eDR4oK21W0l3ROa+oUCVdhtNMigl1SXBIElIyvAVpLe1YTk5oNOoOq1awfAUh7Z+dQWelD7lvVRJLtEl1Byi6AugJwCkNATg1ODU8NRBgaiNYnNYiBqkMaxPc4NBLjQDUlZmbiV/aHD7ANBlqOZR2XiZAMWZ5bBZ3kjacN+r+x2xjzRp9clOY1Z+yStB5K2hkDhnmomdWvFPiwaxEDFCxkEAEqTY3mtHK36UvHUljEVrE5jEUMV2QYaiBie1iK1iAIjXSyikBii2x2yBCiaZgg9kuPjCAhlQpRVIRdSmUQRxKQUeO1KO+LcLOcVcRCBpYw0kLaud/hMP6j/MdGjzQB/EDjABjoWHujKVw1cT/0Gnnu47DLcrD8M8PvtLnWp4pFG7IUyc7WgHIZV8lGu2732+0Boq2JmbjrhaTmer3H3+C9WZaI44BBGwBjW4QOQ59SczXclBHua8MJoUO9ZcTyVXuq0noivfUAoGYaoZs4J1p80Zv39VOst2hwDneQ6bVUis/LEZVKSv8AsByCSgYPhzhCazWmrmkA1Z3sh/K4HQtNDTfI5LWzQOYKvBaNKnT10Uw8UWTsuzc+ScbOcwYhTfFQAkc6VyPJcuziGyzR0ZM3ERhHaUJc0aCRp9rfOm6hOqhLoVnbbtayLu5UOQqO612eAn9WE6HkRyVaAg6AnAJNCIAiCAT2tSa1Fa1SONaol+zYLNK4a4aD/MQ35qxa1AvWzB8EjT+wnzAqPeFF8TPWAg2VjE4hVlmdmrAOXK71xCQQCp0Dy01Gm4+9FT3axznBrRXI5eAqaVV/FdcgANWitPa69FMqlsnqWzMg1y+Cl2fJyq58UVS0ig1Dufj5K4u51QMQo/duWWTXD3OCtj2pbFlGaEDnopIYoL56Fv8AUPjRWYat4wznZjWojWpwYntapUMOQqq46kp1+Xo2IBuriK4RyHM7Z/BZ+fiBxbRrcJO9akDplRVuUjTHjyy8XhQXFY433MHEteT0cag+qK3ih/6o/SvzSZSpy4so1LnID5gFWWe/GSZNOf7TkR9fJV998RNgbpjecwwct3OOzRzVmSRf3EnYto2hkcDhB0AGr38mj36Ly6btLdOIoyXVcXPedzvI87AaAeACdedvktM3ZRnHJIe84aGn6RyjaPqtzw/crLJFhbm91C9+7jyHJo2HmgLYLqbZYhHHpqXbvdu4/TZOkloEa0PqFXWiTvAckD5xv0RGjIJ/ZYmBdhhc4hrRUnIDqgPd9ixupsM3eHJXjo0ex3eImBup1J5n6JSMQQyxJGLEkHhbZgwOJyzNBSor0GnJQBbXNoRqDXXfwU69wI2NjoQ8guIpQBriSKb5jpor27rMySzR/mQXPxO7PFVrwwDMYtSMgQNqquvq22uuy9JpbC2Tsy4iMGhP6mgguA3GpyzKykV4SvfUyPr/AFEegGQXpHDsAjhYz0bWm+QBKwMETRNINAJH0/1HZVyF9dF4uPdkz5O0PgVdtaszJKBQjmD8lo7FJiY09PgpxqB2tRWtXGhEaFdDrWqHfV5shiOPVwLWtGriRTLpnqp7WrG8fRESRu2LCB4g5/EKuV1FsJu6ZxklCPf6KULRRQGPXZLRRpJ2+wud27WVmvQsc1wkDC0uFXZgA74dxn90VtauKas7s8RfXvUa5rSBu2oHyWTsthDzikGInnpXoFZ/8BaQCIwB4Z+ii6UmO/U21cXxANBJleMVQKu721BSlNNUe5+LJsQBjc1hIIJdUYgW6imWQprTMptguZradweenuWksUFQWuZ3SDUBWxvyIuC6szu2kjLdK4jnoGnP3haYBZjgizUa+v6HFg66Or8FqgFvj45872QCHbLUIoy87bcycgEYKj4utWGJjebq+TR9XBTbqIxm7pn7wtRe8vfSp5aADIAKontWdBv8E60yOdUjQKudPn9Vg7/IPkBWv3zUG328UyUW123OlfeqmaQ4gBmToPvZWkVuWk4XgaACpkr3KHOvOuw5qnve9HOcYoyZJHkCR4zLzsxlNGhAt94FtY4zie7Jzxr/AEN5BT7lu/saPr/F1rsP5fPdaeOS7zvTRcK8OizMLnZyvHepo0a4QfiVeOKj2O1CRgcN9uRGoRCVZm685KqtGqs5Dkq5zalBJs0xw0WzuG5uzZjcO+4b/padvE7+ipeE7q7WUEjuM7zup/SPX4LdvYgrZI1GkYrKSNRJWIIJYkjFqSDxG57D27nzynEGY3uqK1PUuyOeQHVay5LrNokMxyaDgAGQwtNc27fPzVYLoa2JsERNC896pLnGMd540IZU4RpoVtLusjooWMBAzFRShdXWpqcz4Kq66MjQw1NGgUrl65/BeQ2O1l4cXGrxI8Oypiq4kOHlRenXhbS2F5yGBmKla1bhOlRnmvLmljXZ0BOoG+Ww96rUVYTuq0HPLktpdMBbCwO1w1Pic6e9Z7hmxslcXk1awgtbTUkVBPTLRa5oU4z6inNCK0JjQitCug9jUG87qZaIjG8a6HdrtiFIajtCDye9+H5bOSHtJbtIBVh89vAqntB0HNw+q90wAihFQdjp6LBcc8LwxsM0QLDlVo9jMgafp12yyWVw13G+PJvqs7d8lKbK+s84NM/p6LL2U+aubPF5aBc9dMX9nNd1d2SM05+73LNWU0+6+9Xt3zkeB9FbGoyi/wCGGU7Xq5p/20+Sv1muH5qSubpUV+S0oXVj448/XJJA1pc7IAEk9AvPL4tT5n43uNBWjdgOQC1nE9spGIxq/M/0g/M/ArIvArTl8VTOtuHH67BHhYBvqfFZi+5AMRJ0qclobZasLTTzWI79qtccEebnvFeQa01cXdKAqjW3U3QLbd0kYa5wOJ5o1gG5zo4kqtt1vwVYw4pHZPeNB/Izp13XpHHlritQEbRhDci5uzhliFNlgbXwsIYXOL8Ti5uFwy7udR4n5Lbxx7uXqvscODPVx1PLoFcQTVCpIbFQ5Vr4lWtnhpvmqVvjNRo+F7Zi7Zn7XAjoHNHzCuqLK8LNLbS807rm0J/m1HuqtY7JXnjHP0yZvdQbDY3SODWCrnGgH3srCyQGRwYwVc40A+Z5Bby4rgZZmUFHPPtPp7hyClQ657pbZ4gwZnVzubvpsFKc1GITXBBEkYokrFYPao0rUFeWJIxakg844Wubs6ueKuIqagmnQHbyK0dpnwg1qMWWXT3D1XLusdBnSpNT0BpTUHnVVl72rCC92lSGtOpOgApWh8CNFn409VnF8pmb2ENS+oxEEANjIBo/lXLLooNzcAMFTM8kmlMBoWmoNcR+CsbtiJq5wzccRpzKt43U/tssrk6Jxwrn4djgrgc6h2dQgUNcqDqrPsSFGZKfgpTJclMz0rlxyk1FamBwKcHLWZSscuOwZgRmKM2RHikBV2Y7VlPxElpZSBl3mA9amvyWqD159xzeQfSMGvexZaEAquXi2E7ZiwNzV/Z2KusdkpmVbWcbU9+YXHXfEuzgq7sTSqmz0VzZW8lbGK5VLjkwSsftUB3QHIrXOkAaXHQAknoM1iLbItDJbMVhLtyzD5khq6Mb65s8d2Mxel6F73SOFOQ5AaBUd1XnjklHItPuKkX/AC4WAdCqrg+AmWZ4ro1vuc76Kl7dkkkGvmWjT1WRuYOZO97MsWIEjkciPctBxHaSZMDeiq2yBhDGDE8+g6nomN+sOXvpKltDmtOIjU0w102qSq2edzwA4mg0Gw8lY/lnvwxta58jq5NFT6BX938NCEB0gDnnza3oOZ6q87Z9YztiRCAr67uHpJBiLSxn73Aiv9IOZ+C3l0WRtS4gZb0FfVCvq1ZGqt+VbyMxBE1sjWtFGivmeZ6rQ3ZdT7Q/CzT9Tj7LR169EfhrhF8p7SUFkZpQHJzh05Dr6LfWezNjaGsaGtGgCmM6iXVcsdnbRgq46vPtH6Dop66uKUEmkJy4UAnBRpQpbgo8oQQi1cRCEkFDGaMfIdCaN0ypU1+yscZTapf/ABscaHUOdpl0GY81ecb3gR2dmh1ccPUN3d980277IyJrYxqBVc+d+Orjx+miz4QuhikUOfRLCsm4IdzRBN9/23QXDOvlVDJ2RCUJq7+q6+WuX3RQBOntloPep2aSTK4b1HIhPbedMtDTqQoL7Qor5OvipnJYreKUa+eI+7gAzzFc6FUEd3VOImp6/LoriuLwH39+CaxvuyyTLO5Jw45ihwwDT4g09+SO6z6fLpsjFmv3kuTmmXp4HoqyLWi2Z/hT3hWUNppl8FQfm6VOy6686fX71V5Va0s8wITmW49g2HICuIknUD2R8FSXfK+YhrMz18Vurr4bZHETaKPc4d7FoByHJa4y2bYZZyZR5nxReLRhbUEgGpHMnIKosk74gcBIdJQmnTQUWs4rFlLgIoYxgdiDg3vYuddSfFUUce5/9KZjr0z5f14j2ezkkl2Z1JKm3Tczox2kraGZolYf5DkPPLTqOak3BZhaZxA0+2SHOGZa1oq7zp7yF63aLoikjbG9gcxoAaD+kAUFCMxkEuO4pjnq7rI/hpF3rQ6n+G0O3/US2vofRae9bibKCR3Xc9j4j5qXYLujhZgiYGNqTQbk7knMnqVIV8ZqaUzy/V2zd33DJhwuo3M1OtfABWtmuOJhrhDnfufmfLYeSsElKpJJJIEkkkg4kUkkDHKPIFIcgSIIjgknkLiDzK5CZ7TNaHDUljQdA1vLzzWhEFc9/JMu2xCGNrANN+fipRNfRcld0BLaA1TT1yRJG5a+9CndQa/VQkItQHrsktN0F01RyUJdMQTaBN7RdVUmPOv0QhX71RwhvGfTdQsjF2y5iz1RXRBAexByS00UGa3p07DqoEjc1fatjstoqUW7bvMrqZ0Hv6KPh06/RbDgYNjkxzUEZo0FxoA+vdpz6+KvhN1lyZanTS3Hw/8Al2Cc6tFcPNlM/PcLO2+/HtY9hnMwdI54cQRRp0HTLYZa81Y8W8XYqxxHujInmsPLLl8l03pyHtOI1cevgPqrfh7h99skoKthae+/5Dm4+7U9ScP8CS2lgke7sY3EUoKyOaN2gigB2J8aL1Cw2JkMbY42hrGigA+JO5PNRIINx8LWeyFzoWHE/IvcS51NcIJ0HQK3UG+L5hssLpp3iONurjudmtAzc47AZlFivGN0ImD2mIs7QSV7uDDixV5UzVkJKSomcdWF0L5haYzExzWOkBOEOf7La01PJRm/iXdp/wC8h/1H5hBp0lnbX+Id3xNjc+1RhsrS6M94h7WuLCRQaYgR5KyufiCz2ppdZpo5QKVwOBLa6YhqPNBYJKDfF+QWWMSWiVsTC4MDnmgxGpA9x9FNBQce6gqnLOX9x1YrM7BNaYmvBGJlcThTZwaDh80rv4mZaGF9nlZICaGQOBZGORGuLeh6K0x2i3TQ4s6brpVNHerRVsDXzv8A1O0aTzc85DyUhllmfnLJhH+HDUf6pD3j5YVNw16r+t+JpOdEGVPihawUaAB0+Z380OUqq6MSuphXVAyzbQPpouOk5FU8N5NcAQQR0NaIhtg1/wDa43csXzZfeSGZFDFuB3XPzI0RIswBGRUKUfYqpTpdEPVRUwMVqj4a6IJZQ1NU5r8lVZ0k7/281xxql2nqlRQBOTCzlWqJPkm1yqiUKdiA2zqfI3mhVopQrrTBQh2mF1dK6a5IN8X72pGHJgyDRWgHKinWmSqoLZZqGrfTZaY1nnjtaWB5e3M5jnutPwTw020SOlmIc2N1OzGYc7I94/tHLfdYJtqcG0GR3I+XJepfhVFSyPd+6V3+1rfqt8buubLHU23DU9DBTwVoyQ76uaK1wPgmbiY8UPMHZzTs4GhB5heD2u026z9pcQe1wfaGMY/EB/DkOLDX9LHVa4jUd4Z1XtHGfFLbBZHzOGJ/sxM/fIRkMthqTyBXl92fhXNbLuktkrnfnp3fmIqkiozdR3J0lag/pozqg9MsPAFkZYYrHJE2WOMh5xV78tDWV1DmTU+GXJefXBwhZH8QW6zPgY6COEOZGQcLT/AzGda953qtj+FvF77dZXNna4T2d3ZSOc0gPI0dXQPyo5uxFdwqfhkf/qLxP/gGe3/bIIPGl0Qtvq6IBGzsBG5nZkAswNc6jSDqPFCscMEXE8LbuwiN0LvzDYTWIHC8kZZDSI0GhpuVJ/Eawia/buidiwSRvY4tJBAeZGmjhoVH4Jf/AMFtz7DaYQRKHPitkbO8+JgLqSU0YADWnsnWoIKBn4vOkt1tjsEHe7CCW0yDP2sBIaab4QAOswR5OP3jhhs0biJxhshePaa4ZF45OMQxA83BVHC/Bcl8SWq3vtEtm7SdzWYAcTmUBoTiBwtGBvi08lGsvCL2TW+5i6pkbHaLM9wo18sQDgDsMbC5p5YCiWz4S/C+yxWSN00LJ55IxJI6XvAF4xYWAmgArSupNTVHu3hWz2N0hgjDRK4Ehzi5oAGTW1NcIJJpnqs9dP4q/lIW2a8rPOyeFojxNa04w0UaSHObnQDMEg67q34V4jltj5ZH2d9nswLRDK7Mk74wR3udWig0zW3FZtlnLpoo7woKOtOAftiiaPeQfgpUFvs+8sjz/OZT/tADfcjNtbonNa8RyY64TGWtkcBmSI3Uxf5SrKGcO0qOYILSPEHNWyyn9a/0rjjf+/sGO3Md7JJ/yvHxCbMUeRyiTvWF02Ry9JBc5JQPDLMyhrjIPQ0Utt+ubqQ74rEWOZzg4OJIDSdTXxHNGdbAwtDhiFMnDXXULH8Oj+Wf4b+xcQNkIGYPIj57qyFrFfv4Kg4fZE5uJ3eI0BFCRuD9VprEBICyQVc32XHUsOmfMKP49n8ujRaPNJ1pppn0PyR5bo/aSOhzChT2R7TmKjmMwqXCxpjySpjLYDnuF3ta7/VVfalOMrqrNrtYmROdIFXdrz/skJ1CVhtmuudQKD+ZXHWrr99UEl7lGmkQ3WjVRZLRVSOTSKvnejyuUOYq0Voa9q4IsHY2GFp1cO0PjIcXwI9F43YLMZJGMH63tb/qIHzXvkbQAAMgAAByAyC6OOOblvwcFPBQgU8FaMBF0FMBTkGa474gksFmZJZ2sxSWhkZDmFw/iYy52Frm4nVHMVVXxhxxPYzZAw2cm0xtDu0Dx2Li6MGd+Fx/gjGQQc6072q2Vuu6KdmCaNkrK1wyNa9tRvhcKVzKDaLogwvJhiNYuyNY2GsTRURmozYKezogoJOJ5nXm6zMdZo44RZ8fbYhNaO3BP/1wDQAab55KuvbjyaOyzTMijkmZeMtiibhPejaau3riLGO0yyGWyrHcVRvuez2oNglt47KzxuELHvhtDzWjY2tJbhjq/C0bDLNAvXi4i67LaGdhDKLRKbQDHCJu3iY9sr4I5gG9qTQkGjiHUGqCzsv4nyy2O8LQyJjfy/ZSWcPa7vwTGjHyDFqcLjlTZN4n/ES02WyWOUNiMk7Zy/HFIBWOmBoaJP4dSaFxcQK1XJ7zBvaz2UNibZp7JZy6J0Nma6QfxMMbw/vENAFGNrh8FWcM36+Wa1wytsvY2eC3GBksETI2YZnx/wALCO9FhBEmXLWqD1CdhfE1zmgOwgkZOAJAJAO9DunMhDqPGYe0B7ToeviCsz+GF+PtNjcJHY3RSdkS1sIhoI2HDA6HuvYK5HUVodFqbK3CC3kcv6TmPmPJWl6RrtXPuoRyNkDO0aypA1fFi1Mf7h/LryVo2UEAg1BGRTiUI0FabmvnzS3fpJoyVyg2h6kTvVfPIoSCXpKO56SgfODbC9heHt1jcRzNN2n5cka5LRq3CXECraUJ6jwqarUdkyeNzTUEVYTTNpoCaeaorsul0drczk15B2/lPwVNraaO7Xdyrg5lMiHa6+/yV5w3e7Z5HFugJA6t2KoL6tn8NrRk/DQgaVLaGh6Z+5WnANzmKMvcDV+Q8BukTa2NV0BNBXQVZQGe7mP2oeYyP91Xy3S8ad4e/wBCrkFOCrcJV8c7GbbyIoeqWAcloZrK147wB67+qr7Rch1jd5O+TgscuK/HRjzS+qp8Y0QJYVKniez22kddR6jJAdOFlrTaWXxFMBpqUPsiiSWwKFJeGYAzPIZn03UyHQ0seSrrQ5Xdn4ftcoq2IgHd5DB6Oz9ytrt/DVxcDaJAB+2OpcemMgAehWsxrLLkxiP+Hd1GW0iWnch7xO2MijQOv6vJertcq277GyFgZG0NY3QD4k7nqVNa9byajlyy/V2ktKeCo4enh6lUcOTg5AxJwcpBw5KqEHJ2NA5rANAPQa80nRtOrQc65ga8/Hqm413GgeWitaCvOmfquYByG+w31TcS5iQPY0NFAAByAAHoEi5DL0x0qAjnoEkqY+ZRpZkCmlUCaROmmUKWRQOFySAZEkHlVriwyiRpwihxjnTenPIDwUG2X03MsHeDaYzyOdAkks4vTbvZ2pDnEnLfoaUryW9F5iCwtkpWkmGnQpJKfp8Sbqvxk47tQeRHzVkEklZQ8JwKSSkOBTgUkkD2lAmuuJ/tRtPWlD6hJJDekf8A+LWY/wDT/wBz/qrGw3XFD/yo2sPMDvf6jmkko1E7tT2uRmOSSUoFa5ED0kkD2vTxIkkgcHp4kSSQOEq6JFxJSHCRd7RJJBztFwyriSBrpUJ8ySSAD5VGllSSUCLI9RZHLqSCOSkkkg//2Q=="/>
          <p:cNvSpPr>
            <a:spLocks noChangeAspect="1" noChangeArrowheads="1"/>
          </p:cNvSpPr>
          <p:nvPr/>
        </p:nvSpPr>
        <p:spPr bwMode="auto">
          <a:xfrm>
            <a:off x="120650" y="-9794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g;base64,/9j/4AAQSkZJRgABAQAAAQABAAD/2wCEAAkGBhQSEBQUEhQWFRQVFBQUFxQUFRQYFBUUFBQVFBgVFBQXHSYeFxojGRUUHy8gIycpLCwsFR4xNTAqNSYsLCkBCQoKDgwOGg8PGikiHCQpKSkpKSwpKSkpKSkpLCkpKSkpKSwpLCkpKSkpKSksKSwsLCkpLCksLCksKSwsKSwpKf/AABEIALcBEwMBIgACEQEDEQH/xAAcAAABBQEBAQAAAAAAAAAAAAADAAIEBQYBBwj/xABBEAABAwEGAwUGBAQEBgMAAAABAAIDEQQFEiExQQZRYRMicYGRMqGxwdHwBxRCUiNicuFTgpKiFTNDRGPxFiQm/8QAGAEBAAMBAAAAAAAAAAAAAAAAAAECAwT/xAAhEQEBAAIDAQEAAgMAAAAAAAAAAQIRAyExQRIT8VHR8P/aAAwDAQACEQMRAD8AvRM2SJkjTiqBU9CMTa9aZeSHVVfB8mOxHPJha3D5kg+horIqqXapVXF1AqrtVxJB1JKi7RSEnBcATw1EOtRQExrUVrVI61qI1q61qK1qDjWojWpzWIrWIGtYnhiI1iI1iAQjThGjiNO7NBHEa72akiNd7NBF7NOjs9UfskYCmQQDZZgEQp1EN8wBQOoo9rgqOqkYwnUqgy1rqw1Cm2e+mMjc+R2FrQXOPID4nopF52KoJ+/FeRcU8RYhhjdWMHLk9w/V/SDp1zQM4gvaW8LWI4wcUhwtZtHGDUNJ9XOP0Xo913SyxWdsTNhVzt3vOrj96AKq/DThgQRGeQVnlG+scZzw/wBRyJ8hzVxf8/eDR4oK21W0l3ROa+oUCVdhtNMigl1SXBIElIyvAVpLe1YTk5oNOoOq1awfAUh7Z+dQWelD7lvVRJLtEl1Byi6AugJwCkNATg1ODU8NRBgaiNYnNYiBqkMaxPc4NBLjQDUlZmbiV/aHD7ANBlqOZR2XiZAMWZ5bBZ3kjacN+r+x2xjzRp9clOY1Z+yStB5K2hkDhnmomdWvFPiwaxEDFCxkEAEqTY3mtHK36UvHUljEVrE5jEUMV2QYaiBie1iK1iAIjXSyikBii2x2yBCiaZgg9kuPjCAhlQpRVIRdSmUQRxKQUeO1KO+LcLOcVcRCBpYw0kLaud/hMP6j/MdGjzQB/EDjABjoWHujKVw1cT/0Gnnu47DLcrD8M8PvtLnWp4pFG7IUyc7WgHIZV8lGu2732+0Boq2JmbjrhaTmer3H3+C9WZaI44BBGwBjW4QOQ59SczXclBHua8MJoUO9ZcTyVXuq0noivfUAoGYaoZs4J1p80Zv39VOst2hwDneQ6bVUis/LEZVKSv8AsByCSgYPhzhCazWmrmkA1Z3sh/K4HQtNDTfI5LWzQOYKvBaNKnT10Uw8UWTsuzc+ScbOcwYhTfFQAkc6VyPJcuziGyzR0ZM3ERhHaUJc0aCRp9rfOm6hOqhLoVnbbtayLu5UOQqO612eAn9WE6HkRyVaAg6AnAJNCIAiCAT2tSa1Fa1SONaol+zYLNK4a4aD/MQ35qxa1AvWzB8EjT+wnzAqPeFF8TPWAg2VjE4hVlmdmrAOXK71xCQQCp0Dy01Gm4+9FT3axznBrRXI5eAqaVV/FdcgANWitPa69FMqlsnqWzMg1y+Cl2fJyq58UVS0ig1Dufj5K4u51QMQo/duWWTXD3OCtj2pbFlGaEDnopIYoL56Fv8AUPjRWYat4wznZjWojWpwYntapUMOQqq46kp1+Xo2IBuriK4RyHM7Z/BZ+fiBxbRrcJO9akDplRVuUjTHjyy8XhQXFY433MHEteT0cag+qK3ih/6o/SvzSZSpy4so1LnID5gFWWe/GSZNOf7TkR9fJV998RNgbpjecwwct3OOzRzVmSRf3EnYto2hkcDhB0AGr38mj36Ly6btLdOIoyXVcXPedzvI87AaAeACdedvktM3ZRnHJIe84aGn6RyjaPqtzw/crLJFhbm91C9+7jyHJo2HmgLYLqbZYhHHpqXbvdu4/TZOkloEa0PqFXWiTvAckD5xv0RGjIJ/ZYmBdhhc4hrRUnIDqgPd9ixupsM3eHJXjo0ex3eImBup1J5n6JSMQQyxJGLEkHhbZgwOJyzNBSor0GnJQBbXNoRqDXXfwU69wI2NjoQ8guIpQBriSKb5jpor27rMySzR/mQXPxO7PFVrwwDMYtSMgQNqquvq22uuy9JpbC2Tsy4iMGhP6mgguA3GpyzKykV4SvfUyPr/AFEegGQXpHDsAjhYz0bWm+QBKwMETRNINAJH0/1HZVyF9dF4uPdkz5O0PgVdtaszJKBQjmD8lo7FJiY09PgpxqB2tRWtXGhEaFdDrWqHfV5shiOPVwLWtGriRTLpnqp7WrG8fRESRu2LCB4g5/EKuV1FsJu6ZxklCPf6KULRRQGPXZLRRpJ2+wud27WVmvQsc1wkDC0uFXZgA74dxn90VtauKas7s8RfXvUa5rSBu2oHyWTsthDzikGInnpXoFZ/8BaQCIwB4Z+ii6UmO/U21cXxANBJleMVQKu721BSlNNUe5+LJsQBjc1hIIJdUYgW6imWQprTMptguZradweenuWksUFQWuZ3SDUBWxvyIuC6szu2kjLdK4jnoGnP3haYBZjgizUa+v6HFg66Or8FqgFvj45872QCHbLUIoy87bcycgEYKj4utWGJjebq+TR9XBTbqIxm7pn7wtRe8vfSp5aADIAKontWdBv8E60yOdUjQKudPn9Vg7/IPkBWv3zUG328UyUW123OlfeqmaQ4gBmToPvZWkVuWk4XgaACpkr3KHOvOuw5qnve9HOcYoyZJHkCR4zLzsxlNGhAt94FtY4zie7Jzxr/AEN5BT7lu/saPr/F1rsP5fPdaeOS7zvTRcK8OizMLnZyvHepo0a4QfiVeOKj2O1CRgcN9uRGoRCVZm685KqtGqs5Dkq5zalBJs0xw0WzuG5uzZjcO+4b/padvE7+ipeE7q7WUEjuM7zup/SPX4LdvYgrZI1GkYrKSNRJWIIJYkjFqSDxG57D27nzynEGY3uqK1PUuyOeQHVay5LrNokMxyaDgAGQwtNc27fPzVYLoa2JsERNC896pLnGMd540IZU4RpoVtLusjooWMBAzFRShdXWpqcz4Kq66MjQw1NGgUrl65/BeQ2O1l4cXGrxI8Oypiq4kOHlRenXhbS2F5yGBmKla1bhOlRnmvLmljXZ0BOoG+Ww96rUVYTuq0HPLktpdMBbCwO1w1Pic6e9Z7hmxslcXk1awgtbTUkVBPTLRa5oU4z6inNCK0JjQitCug9jUG87qZaIjG8a6HdrtiFIajtCDye9+H5bOSHtJbtIBVh89vAqntB0HNw+q90wAihFQdjp6LBcc8LwxsM0QLDlVo9jMgafp12yyWVw13G+PJvqs7d8lKbK+s84NM/p6LL2U+aubPF5aBc9dMX9nNd1d2SM05+73LNWU0+6+9Xt3zkeB9FbGoyi/wCGGU7Xq5p/20+Sv1muH5qSubpUV+S0oXVj448/XJJA1pc7IAEk9AvPL4tT5n43uNBWjdgOQC1nE9spGIxq/M/0g/M/ArIvArTl8VTOtuHH67BHhYBvqfFZi+5AMRJ0qclobZasLTTzWI79qtccEebnvFeQa01cXdKAqjW3U3QLbd0kYa5wOJ5o1gG5zo4kqtt1vwVYw4pHZPeNB/Izp13XpHHlritQEbRhDci5uzhliFNlgbXwsIYXOL8Ti5uFwy7udR4n5Lbxx7uXqvscODPVx1PLoFcQTVCpIbFQ5Vr4lWtnhpvmqVvjNRo+F7Zi7Zn7XAjoHNHzCuqLK8LNLbS807rm0J/m1HuqtY7JXnjHP0yZvdQbDY3SODWCrnGgH3srCyQGRwYwVc40A+Z5Bby4rgZZmUFHPPtPp7hyClQ657pbZ4gwZnVzubvpsFKc1GITXBBEkYokrFYPao0rUFeWJIxakg844Wubs6ueKuIqagmnQHbyK0dpnwg1qMWWXT3D1XLusdBnSpNT0BpTUHnVVl72rCC92lSGtOpOgApWh8CNFn409VnF8pmb2ENS+oxEEANjIBo/lXLLooNzcAMFTM8kmlMBoWmoNcR+CsbtiJq5wzccRpzKt43U/tssrk6Jxwrn4djgrgc6h2dQgUNcqDqrPsSFGZKfgpTJclMz0rlxyk1FamBwKcHLWZSscuOwZgRmKM2RHikBV2Y7VlPxElpZSBl3mA9amvyWqD159xzeQfSMGvexZaEAquXi2E7ZiwNzV/Z2KusdkpmVbWcbU9+YXHXfEuzgq7sTSqmz0VzZW8lbGK5VLjkwSsftUB3QHIrXOkAaXHQAknoM1iLbItDJbMVhLtyzD5khq6Mb65s8d2Mxel6F73SOFOQ5AaBUd1XnjklHItPuKkX/AC4WAdCqrg+AmWZ4ro1vuc76Kl7dkkkGvmWjT1WRuYOZO97MsWIEjkciPctBxHaSZMDeiq2yBhDGDE8+g6nomN+sOXvpKltDmtOIjU0w102qSq2edzwA4mg0Gw8lY/lnvwxta58jq5NFT6BX938NCEB0gDnnza3oOZ6q87Z9YztiRCAr67uHpJBiLSxn73Aiv9IOZ+C3l0WRtS4gZb0FfVCvq1ZGqt+VbyMxBE1sjWtFGivmeZ6rQ3ZdT7Q/CzT9Tj7LR169EfhrhF8p7SUFkZpQHJzh05Dr6LfWezNjaGsaGtGgCmM6iXVcsdnbRgq46vPtH6Dop66uKUEmkJy4UAnBRpQpbgo8oQQi1cRCEkFDGaMfIdCaN0ypU1+yscZTapf/ABscaHUOdpl0GY81ecb3gR2dmh1ccPUN3d980277IyJrYxqBVc+d+Orjx+miz4QuhikUOfRLCsm4IdzRBN9/23QXDOvlVDJ2RCUJq7+q6+WuX3RQBOntloPep2aSTK4b1HIhPbedMtDTqQoL7Qor5OvipnJYreKUa+eI+7gAzzFc6FUEd3VOImp6/LoriuLwH39+CaxvuyyTLO5Jw45ihwwDT4g09+SO6z6fLpsjFmv3kuTmmXp4HoqyLWi2Z/hT3hWUNppl8FQfm6VOy6686fX71V5Va0s8wITmW49g2HICuIknUD2R8FSXfK+YhrMz18Vurr4bZHETaKPc4d7FoByHJa4y2bYZZyZR5nxReLRhbUEgGpHMnIKosk74gcBIdJQmnTQUWs4rFlLgIoYxgdiDg3vYuddSfFUUce5/9KZjr0z5f14j2ezkkl2Z1JKm3Tczox2kraGZolYf5DkPPLTqOak3BZhaZxA0+2SHOGZa1oq7zp7yF63aLoikjbG9gcxoAaD+kAUFCMxkEuO4pjnq7rI/hpF3rQ6n+G0O3/US2vofRae9bibKCR3Xc9j4j5qXYLujhZgiYGNqTQbk7knMnqVIV8ZqaUzy/V2zd33DJhwuo3M1OtfABWtmuOJhrhDnfufmfLYeSsElKpJJJIEkkkg4kUkkDHKPIFIcgSIIjgknkLiDzK5CZ7TNaHDUljQdA1vLzzWhEFc9/JMu2xCGNrANN+fipRNfRcld0BLaA1TT1yRJG5a+9CndQa/VQkItQHrsktN0F01RyUJdMQTaBN7RdVUmPOv0QhX71RwhvGfTdQsjF2y5iz1RXRBAexByS00UGa3p07DqoEjc1fatjstoqUW7bvMrqZ0Hv6KPh06/RbDgYNjkxzUEZo0FxoA+vdpz6+KvhN1lyZanTS3Hw/8Al2Cc6tFcPNlM/PcLO2+/HtY9hnMwdI54cQRRp0HTLYZa81Y8W8XYqxxHujInmsPLLl8l03pyHtOI1cevgPqrfh7h99skoKthae+/5Dm4+7U9ScP8CS2lgke7sY3EUoKyOaN2gigB2J8aL1Cw2JkMbY42hrGigA+JO5PNRIINx8LWeyFzoWHE/IvcS51NcIJ0HQK3UG+L5hssLpp3iONurjudmtAzc47AZlFivGN0ImD2mIs7QSV7uDDixV5UzVkJKSomcdWF0L5haYzExzWOkBOEOf7La01PJRm/iXdp/wC8h/1H5hBp0lnbX+Id3xNjc+1RhsrS6M94h7WuLCRQaYgR5KyufiCz2ppdZpo5QKVwOBLa6YhqPNBYJKDfF+QWWMSWiVsTC4MDnmgxGpA9x9FNBQce6gqnLOX9x1YrM7BNaYmvBGJlcThTZwaDh80rv4mZaGF9nlZICaGQOBZGORGuLeh6K0x2i3TQ4s6brpVNHerRVsDXzv8A1O0aTzc85DyUhllmfnLJhH+HDUf6pD3j5YVNw16r+t+JpOdEGVPihawUaAB0+Z380OUqq6MSuphXVAyzbQPpouOk5FU8N5NcAQQR0NaIhtg1/wDa43csXzZfeSGZFDFuB3XPzI0RIswBGRUKUfYqpTpdEPVRUwMVqj4a6IJZQ1NU5r8lVZ0k7/281xxql2nqlRQBOTCzlWqJPkm1yqiUKdiA2zqfI3mhVopQrrTBQh2mF1dK6a5IN8X72pGHJgyDRWgHKinWmSqoLZZqGrfTZaY1nnjtaWB5e3M5jnutPwTw020SOlmIc2N1OzGYc7I94/tHLfdYJtqcG0GR3I+XJepfhVFSyPd+6V3+1rfqt8buubLHU23DU9DBTwVoyQ76uaK1wPgmbiY8UPMHZzTs4GhB5heD2u026z9pcQe1wfaGMY/EB/DkOLDX9LHVa4jUd4Z1XtHGfFLbBZHzOGJ/sxM/fIRkMthqTyBXl92fhXNbLuktkrnfnp3fmIqkiozdR3J0lag/pozqg9MsPAFkZYYrHJE2WOMh5xV78tDWV1DmTU+GXJefXBwhZH8QW6zPgY6COEOZGQcLT/AzGda953qtj+FvF77dZXNna4T2d3ZSOc0gPI0dXQPyo5uxFdwqfhkf/qLxP/gGe3/bIIPGl0Qtvq6IBGzsBG5nZkAswNc6jSDqPFCscMEXE8LbuwiN0LvzDYTWIHC8kZZDSI0GhpuVJ/Eawia/buidiwSRvY4tJBAeZGmjhoVH4Jf/AMFtz7DaYQRKHPitkbO8+JgLqSU0YADWnsnWoIKBn4vOkt1tjsEHe7CCW0yDP2sBIaab4QAOswR5OP3jhhs0biJxhshePaa4ZF45OMQxA83BVHC/Bcl8SWq3vtEtm7SdzWYAcTmUBoTiBwtGBvi08lGsvCL2TW+5i6pkbHaLM9wo18sQDgDsMbC5p5YCiWz4S/C+yxWSN00LJ55IxJI6XvAF4xYWAmgArSupNTVHu3hWz2N0hgjDRK4Ehzi5oAGTW1NcIJJpnqs9dP4q/lIW2a8rPOyeFojxNa04w0UaSHObnQDMEg67q34V4jltj5ZH2d9nswLRDK7Mk74wR3udWig0zW3FZtlnLpoo7woKOtOAftiiaPeQfgpUFvs+8sjz/OZT/tADfcjNtbonNa8RyY64TGWtkcBmSI3Uxf5SrKGcO0qOYILSPEHNWyyn9a/0rjjf+/sGO3Md7JJ/yvHxCbMUeRyiTvWF02Ry9JBc5JQPDLMyhrjIPQ0Utt+ubqQ74rEWOZzg4OJIDSdTXxHNGdbAwtDhiFMnDXXULH8Oj+Wf4b+xcQNkIGYPIj57qyFrFfv4Kg4fZE5uJ3eI0BFCRuD9VprEBICyQVc32XHUsOmfMKP49n8ujRaPNJ1pppn0PyR5bo/aSOhzChT2R7TmKjmMwqXCxpjySpjLYDnuF3ta7/VVfalOMrqrNrtYmROdIFXdrz/skJ1CVhtmuudQKD+ZXHWrr99UEl7lGmkQ3WjVRZLRVSOTSKvnejyuUOYq0Voa9q4IsHY2GFp1cO0PjIcXwI9F43YLMZJGMH63tb/qIHzXvkbQAAMgAAByAyC6OOOblvwcFPBQgU8FaMBF0FMBTkGa474gksFmZJZ2sxSWhkZDmFw/iYy52Frm4nVHMVVXxhxxPYzZAw2cm0xtDu0Dx2Li6MGd+Fx/gjGQQc6072q2Vuu6KdmCaNkrK1wyNa9tRvhcKVzKDaLogwvJhiNYuyNY2GsTRURmozYKezogoJOJ5nXm6zMdZo44RZ8fbYhNaO3BP/1wDQAab55KuvbjyaOyzTMijkmZeMtiibhPejaau3riLGO0yyGWyrHcVRvuez2oNglt47KzxuELHvhtDzWjY2tJbhjq/C0bDLNAvXi4i67LaGdhDKLRKbQDHCJu3iY9sr4I5gG9qTQkGjiHUGqCzsv4nyy2O8LQyJjfy/ZSWcPa7vwTGjHyDFqcLjlTZN4n/ES02WyWOUNiMk7Zy/HFIBWOmBoaJP4dSaFxcQK1XJ7zBvaz2UNibZp7JZy6J0Nma6QfxMMbw/vENAFGNrh8FWcM36+Wa1wytsvY2eC3GBksETI2YZnx/wALCO9FhBEmXLWqD1CdhfE1zmgOwgkZOAJAJAO9DunMhDqPGYe0B7ToeviCsz+GF+PtNjcJHY3RSdkS1sIhoI2HDA6HuvYK5HUVodFqbK3CC3kcv6TmPmPJWl6RrtXPuoRyNkDO0aypA1fFi1Mf7h/LryVo2UEAg1BGRTiUI0FabmvnzS3fpJoyVyg2h6kTvVfPIoSCXpKO56SgfODbC9heHt1jcRzNN2n5cka5LRq3CXECraUJ6jwqarUdkyeNzTUEVYTTNpoCaeaorsul0drczk15B2/lPwVNraaO7Xdyrg5lMiHa6+/yV5w3e7Z5HFugJA6t2KoL6tn8NrRk/DQgaVLaGh6Z+5WnANzmKMvcDV+Q8BukTa2NV0BNBXQVZQGe7mP2oeYyP91Xy3S8ad4e/wBCrkFOCrcJV8c7GbbyIoeqWAcloZrK147wB67+qr7Rch1jd5O+TgscuK/HRjzS+qp8Y0QJYVKniez22kddR6jJAdOFlrTaWXxFMBpqUPsiiSWwKFJeGYAzPIZn03UyHQ0seSrrQ5Xdn4ftcoq2IgHd5DB6Oz9ytrt/DVxcDaJAB+2OpcemMgAehWsxrLLkxiP+Hd1GW0iWnch7xO2MijQOv6vJertcq277GyFgZG0NY3QD4k7nqVNa9byajlyy/V2ktKeCo4enh6lUcOTg5AxJwcpBw5KqEHJ2NA5rANAPQa80nRtOrQc65ga8/Hqm413GgeWitaCvOmfquYByG+w31TcS5iQPY0NFAAByAAHoEi5DL0x0qAjnoEkqY+ZRpZkCmlUCaROmmUKWRQOFySAZEkHlVriwyiRpwihxjnTenPIDwUG2X03MsHeDaYzyOdAkks4vTbvZ2pDnEnLfoaUryW9F5iCwtkpWkmGnQpJKfp8Sbqvxk47tQeRHzVkEklZQ8JwKSSkOBTgUkkD2lAmuuJ/tRtPWlD6hJJDekf8A+LWY/wDT/wBz/qrGw3XFD/yo2sPMDvf6jmkko1E7tT2uRmOSSUoFa5ED0kkD2vTxIkkgcHp4kSSQOEq6JFxJSHCRd7RJJBztFwyriSBrpUJ8ySSAD5VGllSSUCLI9RZHLqSCOSkkkg//2Q=="/>
          <p:cNvSpPr>
            <a:spLocks noChangeAspect="1" noChangeArrowheads="1"/>
          </p:cNvSpPr>
          <p:nvPr/>
        </p:nvSpPr>
        <p:spPr bwMode="auto">
          <a:xfrm>
            <a:off x="120650" y="-9794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www.riverchasedermatology.com/images/camisa/XTRAC-Tx-Elbo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253365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620000" y="1752600"/>
            <a:ext cx="1295400" cy="228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Elephant" pitchFamily="18" charset="0"/>
              </a:rPr>
              <a:t>Advantages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Exposure of involved area only hence less phototoxic side effects</a:t>
            </a:r>
          </a:p>
          <a:p>
            <a:pPr>
              <a:lnSpc>
                <a:spcPct val="90000"/>
              </a:lnSpc>
            </a:pPr>
            <a:r>
              <a:rPr lang="en-US" sz="2800"/>
              <a:t>Quick delivery of energy and shortened duration of treatment</a:t>
            </a:r>
          </a:p>
          <a:p>
            <a:pPr>
              <a:lnSpc>
                <a:spcPct val="90000"/>
              </a:lnSpc>
            </a:pPr>
            <a:r>
              <a:rPr lang="en-US" sz="2800"/>
              <a:t>Maeuverable hand piece allows treatment of difficult areas</a:t>
            </a:r>
          </a:p>
          <a:p>
            <a:pPr>
              <a:lnSpc>
                <a:spcPct val="90000"/>
              </a:lnSpc>
            </a:pPr>
            <a:r>
              <a:rPr lang="en-US" sz="2800"/>
              <a:t> Limits unsightly tanning of normal skin</a:t>
            </a:r>
          </a:p>
          <a:p>
            <a:pPr>
              <a:lnSpc>
                <a:spcPct val="90000"/>
              </a:lnSpc>
            </a:pPr>
            <a:r>
              <a:rPr lang="en-US" sz="2800"/>
              <a:t>Induced rates of repigmentation seem to be  higher than NBUVB</a:t>
            </a:r>
          </a:p>
          <a:p>
            <a:pPr>
              <a:lnSpc>
                <a:spcPct val="90000"/>
              </a:lnSpc>
            </a:pPr>
            <a:r>
              <a:rPr lang="en-US" sz="2800"/>
              <a:t>Machine occupies less space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0"/>
            <a:ext cx="7477125" cy="1143000"/>
          </a:xfrm>
        </p:spPr>
        <p:txBody>
          <a:bodyPr/>
          <a:lstStyle/>
          <a:p>
            <a:r>
              <a:rPr lang="en-US">
                <a:latin typeface="Elephant" pitchFamily="18" charset="0"/>
              </a:rPr>
              <a:t>Disadvantages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7386638" cy="1752600"/>
          </a:xfrm>
        </p:spPr>
        <p:txBody>
          <a:bodyPr/>
          <a:lstStyle/>
          <a:p>
            <a:r>
              <a:rPr lang="en-US"/>
              <a:t>Higher cost of machine</a:t>
            </a:r>
          </a:p>
          <a:p>
            <a:r>
              <a:rPr lang="en-US"/>
              <a:t>Large areas cannot be treated</a:t>
            </a:r>
          </a:p>
        </p:txBody>
      </p:sp>
      <p:pic>
        <p:nvPicPr>
          <p:cNvPr id="65541" name="Picture 5" descr="Lumera Complete 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64008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of electromagnetic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2047875"/>
            <a:ext cx="90868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219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Elephant" pitchFamily="18" charset="0"/>
              </a:rPr>
              <a:t>Various Phototherapeutic Modalities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600200"/>
            <a:ext cx="8305801" cy="525780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Narrow band UV B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Broad </a:t>
            </a:r>
            <a:r>
              <a:rPr lang="en-US" dirty="0"/>
              <a:t>band UV B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PUVA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UV A-1 Phototherapy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Targeted Phototherapy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Photodynamic therapy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0" y="0"/>
            <a:ext cx="685800" cy="685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0" y="6172200"/>
            <a:ext cx="685800" cy="685800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un 6"/>
          <p:cNvSpPr/>
          <p:nvPr/>
        </p:nvSpPr>
        <p:spPr>
          <a:xfrm>
            <a:off x="228600" y="228600"/>
            <a:ext cx="685800" cy="685800"/>
          </a:xfrm>
          <a:prstGeom prst="su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NBUVB THERAPY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7070725" y="6548438"/>
            <a:ext cx="19050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>
            <a:prstTxWarp prst="textNoShape">
              <a:avLst/>
            </a:prstTxWarp>
          </a:bodyPr>
          <a:lstStyle/>
          <a:p>
            <a:pPr rtl="0"/>
            <a:fld id="{37BF849A-CAA8-5046-936F-FD752238503B}" type="slidenum">
              <a:rPr lang="he-IL" sz="1100">
                <a:solidFill>
                  <a:schemeClr val="tx2"/>
                </a:solidFill>
              </a:rPr>
              <a:pPr rtl="0"/>
              <a:t>9</a:t>
            </a:fld>
            <a:r>
              <a:rPr lang="en-US" sz="1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6199" name="AutoShape 7" descr="AJ-LOGO-2"/>
          <p:cNvSpPr>
            <a:spLocks noChangeAspect="1" noChangeArrowheads="1"/>
          </p:cNvSpPr>
          <p:nvPr/>
        </p:nvSpPr>
        <p:spPr bwMode="auto">
          <a:xfrm>
            <a:off x="0" y="6184900"/>
            <a:ext cx="1371600" cy="6731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06375" y="0"/>
            <a:ext cx="893762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6" rIns="91436" bIns="45716" anchor="ctr">
            <a:prstTxWarp prst="textNoShape">
              <a:avLst/>
            </a:prstTxWarp>
          </a:bodyPr>
          <a:lstStyle/>
          <a:p>
            <a:pPr algn="l" rtl="0"/>
            <a:r>
              <a:rPr lang="en-US" sz="3600" dirty="0" err="1">
                <a:solidFill>
                  <a:srgbClr val="FFFF00"/>
                </a:solidFill>
              </a:rPr>
              <a:t>Erythemal</a:t>
            </a:r>
            <a:r>
              <a:rPr lang="en-US" sz="3600" dirty="0">
                <a:solidFill>
                  <a:srgbClr val="FFFF00"/>
                </a:solidFill>
              </a:rPr>
              <a:t> Response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545263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4572000" y="2667000"/>
            <a:ext cx="3200400" cy="120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This red line represents our skin’s </a:t>
            </a:r>
            <a:r>
              <a:rPr lang="en-US" dirty="0" err="1">
                <a:solidFill>
                  <a:srgbClr val="FF0000"/>
                </a:solidFill>
              </a:rPr>
              <a:t>erythemal</a:t>
            </a:r>
            <a:r>
              <a:rPr lang="en-US" dirty="0">
                <a:solidFill>
                  <a:srgbClr val="FF0000"/>
                </a:solidFill>
              </a:rPr>
              <a:t> response (sun burning response) to Ultraviolet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6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</Template>
  <TotalTime>475</TotalTime>
  <Words>1610</Words>
  <Application>Microsoft Office PowerPoint</Application>
  <PresentationFormat>On-screen Show (4:3)</PresentationFormat>
  <Paragraphs>251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Consolas</vt:lpstr>
      <vt:lpstr>Elephant</vt:lpstr>
      <vt:lpstr>Monotype Corsiva</vt:lpstr>
      <vt:lpstr>Times New Roman</vt:lpstr>
      <vt:lpstr>Wingdings</vt:lpstr>
      <vt:lpstr>Theme6</vt:lpstr>
      <vt:lpstr>Chart</vt:lpstr>
      <vt:lpstr>PHOTOTHERAPY</vt:lpstr>
      <vt:lpstr>What is phototherapy?</vt:lpstr>
      <vt:lpstr>HISTORY</vt:lpstr>
      <vt:lpstr>HISTORY</vt:lpstr>
      <vt:lpstr>PowerPoint Presentation</vt:lpstr>
      <vt:lpstr>Spectrum of electromagnetic radiation</vt:lpstr>
      <vt:lpstr>Various Phototherapeutic Modalities</vt:lpstr>
      <vt:lpstr>NBUVB THERAPY</vt:lpstr>
      <vt:lpstr>PowerPoint Presentation</vt:lpstr>
      <vt:lpstr>PowerPoint Presentation</vt:lpstr>
      <vt:lpstr>PowerPoint Presentation</vt:lpstr>
      <vt:lpstr>PowerPoint Presentation</vt:lpstr>
      <vt:lpstr>THERAPEUTIC SPECTRUM</vt:lpstr>
      <vt:lpstr>MECHANISM OF ACTION</vt:lpstr>
      <vt:lpstr>In vitiligo</vt:lpstr>
      <vt:lpstr>PowerPoint Presentation</vt:lpstr>
      <vt:lpstr>NBUVB UNIT</vt:lpstr>
      <vt:lpstr>PowerPoint Presentation</vt:lpstr>
      <vt:lpstr>PowerPoint Presentation</vt:lpstr>
      <vt:lpstr>PowerPoint Presentation</vt:lpstr>
      <vt:lpstr>INDICATIONS</vt:lpstr>
      <vt:lpstr>VITILIGO</vt:lpstr>
      <vt:lpstr>PowerPoint Presentation</vt:lpstr>
      <vt:lpstr>PowerPoint Presentation</vt:lpstr>
      <vt:lpstr>PowerPoint Presentation</vt:lpstr>
      <vt:lpstr>PowerPoint Presentation</vt:lpstr>
      <vt:lpstr>PSORIASIS</vt:lpstr>
      <vt:lpstr>Benefits of narrowband UVB treatment when compared to broadband UVB </vt:lpstr>
      <vt:lpstr>PowerPoint Presentation</vt:lpstr>
      <vt:lpstr>Advantages of NBUVB compared to PUVA therapy</vt:lpstr>
      <vt:lpstr>DOSING SCHEDULE</vt:lpstr>
      <vt:lpstr>PowerPoint Presentation</vt:lpstr>
      <vt:lpstr>MED</vt:lpstr>
      <vt:lpstr>Complications of treatment </vt:lpstr>
      <vt:lpstr>PowerPoint Presentation</vt:lpstr>
      <vt:lpstr>Combination regimens with NBUVB</vt:lpstr>
      <vt:lpstr>PUVA THERAPY</vt:lpstr>
      <vt:lpstr>PUVA Phototherapy</vt:lpstr>
      <vt:lpstr>Mechanism of Action (in Psoriasis)</vt:lpstr>
      <vt:lpstr>Mechanism of action</vt:lpstr>
      <vt:lpstr>PowerPoint Presentation</vt:lpstr>
      <vt:lpstr>Sites of reaction</vt:lpstr>
      <vt:lpstr>PowerPoint Presentation</vt:lpstr>
      <vt:lpstr>Mechanism of action  (in vititligo)</vt:lpstr>
      <vt:lpstr>ORAL PUVA</vt:lpstr>
      <vt:lpstr> Oral PUVA</vt:lpstr>
      <vt:lpstr>PowerPoint Presentation</vt:lpstr>
      <vt:lpstr>Recommendations regarding  PUVA Therapy</vt:lpstr>
      <vt:lpstr>SIDE EFFECTS</vt:lpstr>
      <vt:lpstr>Short term side effects of PUVA</vt:lpstr>
      <vt:lpstr>PowerPoint Presentation</vt:lpstr>
      <vt:lpstr>Long term side effects of PUVA</vt:lpstr>
      <vt:lpstr>PowerPoint Presentation</vt:lpstr>
      <vt:lpstr>Risk to Eye with PUVA therapy</vt:lpstr>
      <vt:lpstr>Topical PUVA</vt:lpstr>
      <vt:lpstr>PowerPoint Presentation</vt:lpstr>
      <vt:lpstr>Targeted Phototherapy</vt:lpstr>
      <vt:lpstr>Advantages</vt:lpstr>
      <vt:lpstr>Disadvantages </vt:lpstr>
      <vt:lpstr>THANK YOU!!!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PHOTOTHERAPY</dc:title>
  <dc:creator>user</dc:creator>
  <cp:lastModifiedBy>vinaykumar biyani</cp:lastModifiedBy>
  <cp:revision>70</cp:revision>
  <dcterms:created xsi:type="dcterms:W3CDTF">2013-07-04T23:12:08Z</dcterms:created>
  <dcterms:modified xsi:type="dcterms:W3CDTF">2020-08-17T05:54:14Z</dcterms:modified>
</cp:coreProperties>
</file>