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29" r:id="rId2"/>
    <p:sldId id="339" r:id="rId3"/>
    <p:sldId id="261" r:id="rId4"/>
    <p:sldId id="262" r:id="rId5"/>
    <p:sldId id="263" r:id="rId6"/>
    <p:sldId id="264" r:id="rId7"/>
    <p:sldId id="265" r:id="rId8"/>
    <p:sldId id="308" r:id="rId9"/>
    <p:sldId id="330" r:id="rId10"/>
    <p:sldId id="331" r:id="rId11"/>
    <p:sldId id="332" r:id="rId12"/>
    <p:sldId id="309" r:id="rId13"/>
    <p:sldId id="310" r:id="rId14"/>
    <p:sldId id="312" r:id="rId15"/>
    <p:sldId id="311" r:id="rId16"/>
    <p:sldId id="333" r:id="rId17"/>
    <p:sldId id="334" r:id="rId18"/>
    <p:sldId id="335" r:id="rId19"/>
    <p:sldId id="336" r:id="rId20"/>
    <p:sldId id="337" r:id="rId21"/>
    <p:sldId id="314" r:id="rId22"/>
    <p:sldId id="315" r:id="rId23"/>
    <p:sldId id="316" r:id="rId24"/>
    <p:sldId id="317" r:id="rId25"/>
    <p:sldId id="318" r:id="rId26"/>
    <p:sldId id="320" r:id="rId27"/>
    <p:sldId id="321" r:id="rId28"/>
    <p:sldId id="322" r:id="rId29"/>
    <p:sldId id="323" r:id="rId30"/>
    <p:sldId id="324" r:id="rId31"/>
    <p:sldId id="325" r:id="rId32"/>
    <p:sldId id="326" r:id="rId33"/>
    <p:sldId id="327" r:id="rId34"/>
    <p:sldId id="328" r:id="rId35"/>
    <p:sldId id="270" r:id="rId36"/>
    <p:sldId id="271" r:id="rId37"/>
    <p:sldId id="272" r:id="rId38"/>
    <p:sldId id="273" r:id="rId39"/>
    <p:sldId id="274" r:id="rId40"/>
    <p:sldId id="275" r:id="rId41"/>
    <p:sldId id="276" r:id="rId42"/>
    <p:sldId id="313" r:id="rId43"/>
    <p:sldId id="277" r:id="rId44"/>
    <p:sldId id="278" r:id="rId45"/>
    <p:sldId id="279" r:id="rId46"/>
    <p:sldId id="280" r:id="rId47"/>
    <p:sldId id="281" r:id="rId48"/>
    <p:sldId id="282" r:id="rId49"/>
    <p:sldId id="283" r:id="rId50"/>
    <p:sldId id="284" r:id="rId51"/>
    <p:sldId id="286" r:id="rId52"/>
    <p:sldId id="287" r:id="rId53"/>
    <p:sldId id="288" r:id="rId54"/>
    <p:sldId id="289" r:id="rId55"/>
    <p:sldId id="290" r:id="rId56"/>
    <p:sldId id="291" r:id="rId57"/>
    <p:sldId id="292" r:id="rId58"/>
    <p:sldId id="293" r:id="rId59"/>
    <p:sldId id="294" r:id="rId60"/>
    <p:sldId id="296" r:id="rId61"/>
    <p:sldId id="297" r:id="rId62"/>
    <p:sldId id="298" r:id="rId63"/>
    <p:sldId id="299" r:id="rId64"/>
    <p:sldId id="302" r:id="rId65"/>
    <p:sldId id="303" r:id="rId66"/>
    <p:sldId id="304" r:id="rId67"/>
    <p:sldId id="305" r:id="rId68"/>
    <p:sldId id="338"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37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C4BB9C-7D82-4A88-AEDD-FFB55D2D84EE}" type="datetimeFigureOut">
              <a:rPr lang="en-US" smtClean="0"/>
              <a:pPr/>
              <a:t>12/20/2013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EC074-9AC0-42A3-84DF-2B9640331DC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0EC074-9AC0-42A3-84DF-2B9640331DC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6EC2E701-4628-41AE-85E9-B58764E8F13D}" type="slidenum">
              <a:rPr lang="en-US"/>
              <a:pPr/>
              <a:t>16</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1192365-192E-43EB-ADEF-936F2D880C9B}" type="slidenum">
              <a:rPr lang="en-US"/>
              <a:pPr/>
              <a:t>17</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F4E7EB5-D73F-41C1-96B3-15607E466AE9}" type="slidenum">
              <a:rPr lang="en-US"/>
              <a:pPr/>
              <a:t>18</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7135278-7D96-47E7-A99B-55F2A43E793D}" type="slidenum">
              <a:rPr lang="en-US"/>
              <a:pPr/>
              <a:t>19</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64EF161-2492-43D3-9604-D7FF1CB629B0}" type="slidenum">
              <a:rPr lang="en-US"/>
              <a:pPr/>
              <a:t>20</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D4432C-F8C6-4248-AE15-CCAB6F32A06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0EC074-9AC0-42A3-84DF-2B9640331DCD}"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0EC074-9AC0-42A3-84DF-2B9640331DCD}"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0EC074-9AC0-42A3-84DF-2B9640331DC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2547E9-3374-4E73-9381-A810D97EE81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F277EE-4153-4802-A435-9B98CF3CD33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E443F4-210F-46F8-8CA5-FF027149BB03}" type="datetimeFigureOut">
              <a:rPr lang="en-US" smtClean="0"/>
              <a:pPr/>
              <a:t>12/20/2013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9389E-F492-40CB-AF70-3BA06B2DCC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443F4-210F-46F8-8CA5-FF027149BB03}" type="datetimeFigureOut">
              <a:rPr lang="en-US" smtClean="0"/>
              <a:pPr/>
              <a:t>12/20/2013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9389E-F492-40CB-AF70-3BA06B2DCC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latin typeface="Monotype Corsiva" pitchFamily="66" charset="0"/>
              </a:rPr>
              <a:t>PSYCHOCUTANEOUS DISORDERS</a:t>
            </a:r>
            <a:endParaRPr lang="en-US" b="1" dirty="0">
              <a:latin typeface="Monotype Corsiva" pitchFamily="66"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3124200" cy="4525963"/>
          </a:xfrm>
        </p:spPr>
        <p:txBody>
          <a:bodyPr>
            <a:noAutofit/>
          </a:bodyPr>
          <a:lstStyle/>
          <a:p>
            <a:pPr>
              <a:buNone/>
            </a:pPr>
            <a:r>
              <a:rPr lang="en-US" sz="2000" b="1" i="1" dirty="0" smtClean="0"/>
              <a:t>Cardiovascular disorders</a:t>
            </a:r>
            <a:endParaRPr lang="en-US" sz="2000" dirty="0" smtClean="0"/>
          </a:p>
          <a:p>
            <a:r>
              <a:rPr lang="en-US" sz="2000" dirty="0" smtClean="0"/>
              <a:t>Arrhythmias</a:t>
            </a:r>
          </a:p>
          <a:p>
            <a:r>
              <a:rPr lang="en-US" sz="2000" dirty="0" smtClean="0"/>
              <a:t>Heart failure </a:t>
            </a:r>
          </a:p>
          <a:p>
            <a:r>
              <a:rPr lang="en-US" sz="2000" dirty="0" smtClean="0"/>
              <a:t>Coronary artery bypass</a:t>
            </a:r>
          </a:p>
          <a:p>
            <a:pPr>
              <a:buNone/>
            </a:pPr>
            <a:r>
              <a:rPr lang="en-US" sz="2000" dirty="0" smtClean="0"/>
              <a:t> </a:t>
            </a:r>
          </a:p>
          <a:p>
            <a:pPr>
              <a:buNone/>
            </a:pPr>
            <a:r>
              <a:rPr lang="en-US" sz="2000" b="1" i="1" dirty="0" smtClean="0"/>
              <a:t>Renal disease </a:t>
            </a:r>
            <a:endParaRPr lang="en-US" sz="2000" dirty="0" smtClean="0"/>
          </a:p>
          <a:p>
            <a:r>
              <a:rPr lang="en-US" sz="2000" dirty="0" smtClean="0"/>
              <a:t>Chronic renal failure </a:t>
            </a:r>
          </a:p>
          <a:p>
            <a:r>
              <a:rPr lang="en-US" sz="2000" dirty="0" smtClean="0"/>
              <a:t>Dialysis </a:t>
            </a:r>
          </a:p>
          <a:p>
            <a:pPr>
              <a:buNone/>
            </a:pPr>
            <a:r>
              <a:rPr lang="en-US" sz="2000" dirty="0" smtClean="0"/>
              <a:t> </a:t>
            </a:r>
          </a:p>
          <a:p>
            <a:pPr>
              <a:buNone/>
            </a:pPr>
            <a:r>
              <a:rPr lang="en-US" sz="2000" b="1" i="1" dirty="0" smtClean="0"/>
              <a:t>Liver disease </a:t>
            </a:r>
            <a:endParaRPr lang="en-US" sz="2000" dirty="0" smtClean="0"/>
          </a:p>
          <a:p>
            <a:r>
              <a:rPr lang="en-US" sz="2000" dirty="0" smtClean="0"/>
              <a:t>Hepatitis </a:t>
            </a:r>
          </a:p>
          <a:p>
            <a:pPr>
              <a:buNone/>
            </a:pPr>
            <a:r>
              <a:rPr lang="en-US" sz="2000" dirty="0" smtClean="0"/>
              <a:t> </a:t>
            </a:r>
          </a:p>
          <a:p>
            <a:pPr>
              <a:buNone/>
            </a:pPr>
            <a:r>
              <a:rPr lang="en-US" sz="2000" b="1" i="1" dirty="0" smtClean="0"/>
              <a:t>Endocrine disease </a:t>
            </a:r>
            <a:endParaRPr lang="en-US" sz="2000" dirty="0" smtClean="0"/>
          </a:p>
          <a:p>
            <a:r>
              <a:rPr lang="en-US" sz="2000" dirty="0" smtClean="0"/>
              <a:t>Diabetes mellitus </a:t>
            </a:r>
          </a:p>
          <a:p>
            <a:r>
              <a:rPr lang="en-US" sz="2000" dirty="0" smtClean="0"/>
              <a:t>Hypothyroidism</a:t>
            </a:r>
          </a:p>
          <a:p>
            <a:r>
              <a:rPr lang="en-US" sz="2000" dirty="0" err="1" smtClean="0"/>
              <a:t>Panhypopituitarism</a:t>
            </a:r>
            <a:endParaRPr lang="en-US" sz="2000" dirty="0" smtClean="0"/>
          </a:p>
          <a:p>
            <a:r>
              <a:rPr lang="en-US" sz="2000" dirty="0" err="1" smtClean="0"/>
              <a:t>Hypoparathyroidism</a:t>
            </a:r>
            <a:endParaRPr lang="en-US" sz="2000" dirty="0" smtClean="0"/>
          </a:p>
          <a:p>
            <a:r>
              <a:rPr lang="en-US" sz="2000" dirty="0" err="1" smtClean="0"/>
              <a:t>Acromegaly</a:t>
            </a:r>
            <a:endParaRPr lang="en-US" sz="2000" dirty="0" smtClean="0"/>
          </a:p>
          <a:p>
            <a:endParaRPr lang="en-US" sz="2000" dirty="0"/>
          </a:p>
        </p:txBody>
      </p:sp>
      <p:sp>
        <p:nvSpPr>
          <p:cNvPr id="4" name="Content Placeholder 2"/>
          <p:cNvSpPr txBox="1">
            <a:spLocks/>
          </p:cNvSpPr>
          <p:nvPr/>
        </p:nvSpPr>
        <p:spPr>
          <a:xfrm>
            <a:off x="4800600" y="152400"/>
            <a:ext cx="3733800" cy="4525963"/>
          </a:xfrm>
          <a:prstGeom prst="rect">
            <a:avLst/>
          </a:prstGeom>
        </p:spPr>
        <p:txBody>
          <a:bodyPr vert="horz" lIns="91440" tIns="45720" rIns="91440" bIns="45720" rtlCol="0">
            <a:noAutofit/>
          </a:bodyPr>
          <a:lstStyle/>
          <a:p>
            <a:pPr marL="457200" indent="-457200">
              <a:spcBef>
                <a:spcPts val="200"/>
              </a:spcBef>
              <a:spcAft>
                <a:spcPts val="200"/>
              </a:spcAft>
            </a:pPr>
            <a:r>
              <a:rPr lang="en-US" sz="2000" b="1" i="1" dirty="0" smtClean="0"/>
              <a:t>Nutritional disorders </a:t>
            </a:r>
            <a:endParaRPr lang="en-US" sz="2000" dirty="0" smtClean="0"/>
          </a:p>
          <a:p>
            <a:pPr marL="457200" indent="-457200">
              <a:spcBef>
                <a:spcPts val="200"/>
              </a:spcBef>
              <a:spcAft>
                <a:spcPts val="200"/>
              </a:spcAft>
              <a:buFont typeface="Arial" pitchFamily="34" charset="0"/>
              <a:buChar char="•"/>
            </a:pPr>
            <a:r>
              <a:rPr lang="en-US" sz="2000" dirty="0" smtClean="0"/>
              <a:t>Pellagra</a:t>
            </a:r>
          </a:p>
          <a:p>
            <a:pPr marL="457200" indent="-457200">
              <a:spcBef>
                <a:spcPts val="200"/>
              </a:spcBef>
              <a:spcAft>
                <a:spcPts val="200"/>
              </a:spcAft>
              <a:buFont typeface="Arial" pitchFamily="34" charset="0"/>
              <a:buChar char="•"/>
            </a:pPr>
            <a:r>
              <a:rPr lang="en-US" sz="2000" dirty="0" err="1" smtClean="0"/>
              <a:t>Folate</a:t>
            </a:r>
            <a:r>
              <a:rPr lang="en-US" sz="2000" dirty="0" smtClean="0"/>
              <a:t> deficiency</a:t>
            </a:r>
          </a:p>
          <a:p>
            <a:pPr marL="457200" indent="-457200">
              <a:spcBef>
                <a:spcPts val="200"/>
              </a:spcBef>
              <a:spcAft>
                <a:spcPts val="200"/>
              </a:spcAft>
              <a:buFont typeface="Arial" pitchFamily="34" charset="0"/>
              <a:buChar char="•"/>
            </a:pPr>
            <a:r>
              <a:rPr lang="en-US" sz="2000" dirty="0" smtClean="0"/>
              <a:t>Vitamin B</a:t>
            </a:r>
            <a:r>
              <a:rPr lang="en-US" sz="2000" baseline="-25000" dirty="0" smtClean="0"/>
              <a:t>12</a:t>
            </a:r>
            <a:r>
              <a:rPr lang="en-US" sz="2000" dirty="0" smtClean="0"/>
              <a:t> deficiency</a:t>
            </a:r>
          </a:p>
          <a:p>
            <a:pPr marL="457200" indent="-457200">
              <a:spcBef>
                <a:spcPts val="200"/>
              </a:spcBef>
              <a:spcAft>
                <a:spcPts val="200"/>
              </a:spcAft>
              <a:buFont typeface="Arial" pitchFamily="34" charset="0"/>
              <a:buChar char="•"/>
            </a:pPr>
            <a:r>
              <a:rPr lang="en-US" sz="2000" dirty="0" smtClean="0"/>
              <a:t>Anorexia nervosa </a:t>
            </a:r>
          </a:p>
          <a:p>
            <a:pPr marL="457200" indent="-457200">
              <a:spcBef>
                <a:spcPts val="200"/>
              </a:spcBef>
              <a:spcAft>
                <a:spcPts val="200"/>
              </a:spcAft>
            </a:pPr>
            <a:endParaRPr lang="en-US" sz="2000" b="1" i="1" dirty="0" smtClean="0"/>
          </a:p>
          <a:p>
            <a:pPr marL="457200" indent="-457200">
              <a:spcBef>
                <a:spcPts val="200"/>
              </a:spcBef>
              <a:spcAft>
                <a:spcPts val="200"/>
              </a:spcAft>
            </a:pPr>
            <a:r>
              <a:rPr lang="en-US" sz="2000" b="1" i="1" dirty="0" smtClean="0"/>
              <a:t>Infectious diseases </a:t>
            </a:r>
            <a:endParaRPr lang="en-US" sz="2000" dirty="0" smtClean="0"/>
          </a:p>
          <a:p>
            <a:pPr marL="457200" indent="-457200">
              <a:spcBef>
                <a:spcPts val="200"/>
              </a:spcBef>
              <a:spcAft>
                <a:spcPts val="200"/>
              </a:spcAft>
              <a:buFont typeface="Arial" pitchFamily="34" charset="0"/>
              <a:buChar char="•"/>
            </a:pPr>
            <a:r>
              <a:rPr lang="en-US" sz="2000" dirty="0" smtClean="0"/>
              <a:t>Syphilis</a:t>
            </a:r>
          </a:p>
          <a:p>
            <a:pPr marL="457200" indent="-457200">
              <a:spcBef>
                <a:spcPts val="200"/>
              </a:spcBef>
              <a:spcAft>
                <a:spcPts val="200"/>
              </a:spcAft>
              <a:buFont typeface="Arial" pitchFamily="34" charset="0"/>
              <a:buChar char="•"/>
            </a:pPr>
            <a:r>
              <a:rPr lang="en-US" sz="2000" dirty="0" smtClean="0"/>
              <a:t>AIDS</a:t>
            </a:r>
          </a:p>
          <a:p>
            <a:pPr marL="457200" indent="-457200">
              <a:spcBef>
                <a:spcPts val="200"/>
              </a:spcBef>
              <a:spcAft>
                <a:spcPts val="200"/>
              </a:spcAft>
              <a:buFont typeface="Arial" pitchFamily="34" charset="0"/>
              <a:buChar char="•"/>
            </a:pPr>
            <a:r>
              <a:rPr lang="en-US" sz="2000" dirty="0" smtClean="0"/>
              <a:t>Tuberculosis (pulmonary) </a:t>
            </a:r>
          </a:p>
          <a:p>
            <a:pPr marL="457200" indent="-457200">
              <a:spcBef>
                <a:spcPts val="200"/>
              </a:spcBef>
              <a:spcAft>
                <a:spcPts val="200"/>
              </a:spcAft>
              <a:buFont typeface="Arial" pitchFamily="34" charset="0"/>
              <a:buChar char="•"/>
            </a:pPr>
            <a:r>
              <a:rPr lang="en-US" sz="2000" dirty="0" smtClean="0"/>
              <a:t>Leprosy </a:t>
            </a:r>
          </a:p>
          <a:p>
            <a:pPr marL="457200" indent="-457200">
              <a:spcBef>
                <a:spcPts val="200"/>
              </a:spcBef>
              <a:spcAft>
                <a:spcPts val="200"/>
              </a:spcAft>
            </a:pPr>
            <a:endParaRPr lang="en-US" sz="2000" b="1" i="1" dirty="0" smtClean="0"/>
          </a:p>
          <a:p>
            <a:pPr marL="457200" indent="-457200">
              <a:spcBef>
                <a:spcPts val="200"/>
              </a:spcBef>
              <a:spcAft>
                <a:spcPts val="200"/>
              </a:spcAft>
            </a:pPr>
            <a:r>
              <a:rPr lang="en-US" sz="2000" b="1" i="1" dirty="0" smtClean="0"/>
              <a:t>Malignancy</a:t>
            </a:r>
            <a:endParaRPr lang="en-US" sz="2000" dirty="0" smtClean="0"/>
          </a:p>
          <a:p>
            <a:pPr marL="457200" indent="-457200">
              <a:spcBef>
                <a:spcPts val="200"/>
              </a:spcBef>
              <a:spcAft>
                <a:spcPts val="200"/>
              </a:spcAft>
              <a:buFont typeface="Arial" pitchFamily="34" charset="0"/>
              <a:buChar char="•"/>
            </a:pPr>
            <a:r>
              <a:rPr lang="en-US" sz="2000" dirty="0" smtClean="0"/>
              <a:t>Breast cancer </a:t>
            </a:r>
          </a:p>
          <a:p>
            <a:pPr marL="457200" indent="-457200">
              <a:spcBef>
                <a:spcPts val="200"/>
              </a:spcBef>
              <a:spcAft>
                <a:spcPts val="200"/>
              </a:spcAft>
              <a:buFont typeface="Arial" pitchFamily="34" charset="0"/>
              <a:buChar char="•"/>
            </a:pPr>
            <a:r>
              <a:rPr lang="en-US" sz="2000" dirty="0" smtClean="0"/>
              <a:t>Colon cancer </a:t>
            </a:r>
          </a:p>
          <a:p>
            <a:pPr marL="457200" indent="-457200">
              <a:spcBef>
                <a:spcPts val="200"/>
              </a:spcBef>
              <a:spcAft>
                <a:spcPts val="200"/>
              </a:spcAft>
              <a:buFont typeface="Arial" pitchFamily="34" charset="0"/>
              <a:buChar char="•"/>
            </a:pPr>
            <a:r>
              <a:rPr lang="en-US" sz="2000" dirty="0" smtClean="0"/>
              <a:t>Lung cancer </a:t>
            </a:r>
          </a:p>
          <a:p>
            <a:pPr marL="457200" indent="-457200">
              <a:spcBef>
                <a:spcPts val="200"/>
              </a:spcBef>
              <a:spcAft>
                <a:spcPts val="200"/>
              </a:spcAft>
              <a:buFont typeface="Arial" pitchFamily="34" charset="0"/>
              <a:buChar char="•"/>
            </a:pPr>
            <a:r>
              <a:rPr lang="en-US" sz="2000" dirty="0" smtClean="0"/>
              <a:t>Lymphoma </a:t>
            </a:r>
          </a:p>
          <a:p>
            <a:pPr marL="457200" indent="-457200">
              <a:spcBef>
                <a:spcPts val="200"/>
              </a:spcBef>
              <a:spcAft>
                <a:spcPts val="200"/>
              </a:spcAft>
              <a:buFont typeface="Arial" pitchFamily="34" charset="0"/>
              <a:buChar char="•"/>
            </a:pPr>
            <a:r>
              <a:rPr lang="en-US" sz="2000" dirty="0" smtClean="0"/>
              <a:t>Chronic lymphatic </a:t>
            </a:r>
            <a:r>
              <a:rPr lang="en-US" sz="2000" dirty="0" err="1" smtClean="0"/>
              <a:t>leukaemia</a:t>
            </a:r>
            <a:endParaRPr lang="en-US" sz="2000" dirty="0" smtClean="0"/>
          </a:p>
          <a:p>
            <a:pPr marL="457200" indent="-457200">
              <a:spcBef>
                <a:spcPts val="200"/>
              </a:spcBef>
              <a:spcAft>
                <a:spcPts val="200"/>
              </a:spcAft>
              <a:buFont typeface="Arial" pitchFamily="34" charset="0"/>
              <a:buChar cha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533400"/>
            <a:ext cx="4343400" cy="4525963"/>
          </a:xfrm>
        </p:spPr>
        <p:txBody>
          <a:bodyPr>
            <a:noAutofit/>
          </a:bodyPr>
          <a:lstStyle/>
          <a:p>
            <a:pPr>
              <a:buNone/>
            </a:pPr>
            <a:r>
              <a:rPr lang="en-US" sz="2400" b="1" i="1" dirty="0" smtClean="0"/>
              <a:t>Substance abuse </a:t>
            </a:r>
            <a:endParaRPr lang="en-US" sz="2400" dirty="0" smtClean="0"/>
          </a:p>
          <a:p>
            <a:r>
              <a:rPr lang="en-US" sz="2400" dirty="0" smtClean="0"/>
              <a:t>Amphetamines </a:t>
            </a:r>
          </a:p>
          <a:p>
            <a:r>
              <a:rPr lang="en-US" sz="2400" dirty="0" smtClean="0"/>
              <a:t>Cannabis</a:t>
            </a:r>
          </a:p>
          <a:p>
            <a:r>
              <a:rPr lang="en-US" sz="2400" dirty="0" smtClean="0"/>
              <a:t>Cocaine</a:t>
            </a:r>
          </a:p>
          <a:p>
            <a:r>
              <a:rPr lang="en-US" sz="2400" dirty="0" smtClean="0"/>
              <a:t>Ecstasy</a:t>
            </a:r>
          </a:p>
          <a:p>
            <a:r>
              <a:rPr lang="en-US" sz="2400" dirty="0" smtClean="0"/>
              <a:t>Opiates </a:t>
            </a:r>
          </a:p>
          <a:p>
            <a:pPr>
              <a:buNone/>
            </a:pPr>
            <a:endParaRPr lang="en-US" sz="2400" b="1" i="1" dirty="0" smtClean="0"/>
          </a:p>
          <a:p>
            <a:pPr>
              <a:buNone/>
            </a:pPr>
            <a:r>
              <a:rPr lang="en-US" sz="2400" b="1" i="1" dirty="0" smtClean="0"/>
              <a:t>Medicines </a:t>
            </a:r>
            <a:endParaRPr lang="en-US" sz="2400" dirty="0" smtClean="0"/>
          </a:p>
          <a:p>
            <a:r>
              <a:rPr lang="en-US" sz="2400" dirty="0" smtClean="0"/>
              <a:t>Corticosteroids</a:t>
            </a:r>
          </a:p>
          <a:p>
            <a:r>
              <a:rPr lang="en-US" sz="2400" dirty="0" smtClean="0"/>
              <a:t>Ciprofloxacin </a:t>
            </a:r>
          </a:p>
          <a:p>
            <a:r>
              <a:rPr lang="en-US" sz="2400" dirty="0" err="1" smtClean="0"/>
              <a:t>Mefloquine</a:t>
            </a:r>
            <a:endParaRPr lang="en-US" sz="2400" dirty="0" smtClean="0"/>
          </a:p>
          <a:p>
            <a:r>
              <a:rPr lang="en-US" sz="2400" dirty="0" err="1" smtClean="0"/>
              <a:t>Pemoline</a:t>
            </a:r>
            <a:endParaRPr lang="en-US" sz="2400" dirty="0" smtClean="0"/>
          </a:p>
          <a:p>
            <a:r>
              <a:rPr lang="en-US" sz="2400" dirty="0" err="1" smtClean="0"/>
              <a:t>Phenelzine</a:t>
            </a:r>
            <a:endParaRPr lang="en-US" sz="2400" dirty="0" smtClean="0"/>
          </a:p>
          <a:p>
            <a:r>
              <a:rPr lang="en-US" sz="2400" dirty="0" err="1" smtClean="0"/>
              <a:t>Pargyline</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Clinical findings </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sz="2800" dirty="0" smtClean="0"/>
              <a:t>Patients present in an anxious ruminative, overwhelmed state, with history of visits to multiple physicians without satisfaction </a:t>
            </a:r>
          </a:p>
          <a:p>
            <a:pPr algn="just"/>
            <a:r>
              <a:rPr lang="en-US" sz="2800" dirty="0" smtClean="0"/>
              <a:t>A long and detailed history that includes visual or tactile hallucinations of the organisms</a:t>
            </a:r>
          </a:p>
          <a:p>
            <a:pPr algn="just"/>
            <a:r>
              <a:rPr lang="en-US" sz="2800" dirty="0" smtClean="0"/>
              <a:t>Provides evidence of the parasitic infection in the form of clothing lint, skin crusts, or other </a:t>
            </a:r>
            <a:r>
              <a:rPr lang="en-US" sz="2800" dirty="0" err="1" smtClean="0"/>
              <a:t>debries</a:t>
            </a:r>
            <a:r>
              <a:rPr lang="en-US" sz="2800" dirty="0" smtClean="0"/>
              <a:t>, the so called “</a:t>
            </a:r>
            <a:r>
              <a:rPr lang="en-US" sz="2800" b="1" dirty="0" smtClean="0"/>
              <a:t>matchbox sign</a:t>
            </a:r>
            <a:r>
              <a:rPr lang="en-US" sz="2800" dirty="0" smtClean="0"/>
              <a:t>”, which is </a:t>
            </a:r>
            <a:r>
              <a:rPr lang="en-US" sz="2800" dirty="0" err="1" smtClean="0"/>
              <a:t>delusionally</a:t>
            </a:r>
            <a:r>
              <a:rPr lang="en-US" sz="2800" dirty="0" smtClean="0"/>
              <a:t> misinterpreted as entire organisms, body parts, larvae, or ova.</a:t>
            </a:r>
          </a:p>
          <a:p>
            <a:pPr algn="just"/>
            <a:r>
              <a:rPr lang="en-US" sz="2800" dirty="0" smtClean="0"/>
              <a:t>Lesions ranging from mild excoriations to large ulcers may reflect patients unsuccessful attempts at treating the perceived infestation.   </a:t>
            </a:r>
          </a:p>
          <a:p>
            <a:pPr algn="just"/>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Dr. Sanjay Yadav\Desktop\index.jpg"/>
          <p:cNvPicPr>
            <a:picLocks noGrp="1" noChangeAspect="1" noChangeArrowheads="1"/>
          </p:cNvPicPr>
          <p:nvPr>
            <p:ph idx="1"/>
          </p:nvPr>
        </p:nvPicPr>
        <p:blipFill>
          <a:blip r:embed="rId3" cstate="print"/>
          <a:srcRect/>
          <a:stretch>
            <a:fillRect/>
          </a:stretch>
        </p:blipFill>
        <p:spPr bwMode="auto">
          <a:xfrm>
            <a:off x="-1" y="-1"/>
            <a:ext cx="5105401" cy="3281767"/>
          </a:xfrm>
          <a:prstGeom prst="rect">
            <a:avLst/>
          </a:prstGeom>
          <a:noFill/>
        </p:spPr>
      </p:pic>
      <p:pic>
        <p:nvPicPr>
          <p:cNvPr id="2051" name="Picture 3" descr="C:\Users\Dr. Sanjay Yadav\Desktop\images5.jpg"/>
          <p:cNvPicPr>
            <a:picLocks noChangeAspect="1" noChangeArrowheads="1"/>
          </p:cNvPicPr>
          <p:nvPr/>
        </p:nvPicPr>
        <p:blipFill>
          <a:blip r:embed="rId4" cstate="print"/>
          <a:srcRect/>
          <a:stretch>
            <a:fillRect/>
          </a:stretch>
        </p:blipFill>
        <p:spPr bwMode="auto">
          <a:xfrm>
            <a:off x="3751385" y="3352800"/>
            <a:ext cx="5392615" cy="35052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Differential diagnosis of delusions </a:t>
            </a:r>
            <a:r>
              <a:rPr lang="en-US" b="1" smtClean="0"/>
              <a:t>of </a:t>
            </a:r>
            <a:r>
              <a:rPr lang="en-US" b="1" dirty="0" err="1" smtClean="0"/>
              <a:t>parasitosis</a:t>
            </a:r>
            <a:r>
              <a:rPr lang="en-US" b="1" dirty="0" smtClean="0"/>
              <a:t>   </a:t>
            </a:r>
            <a:endParaRPr lang="en-US" b="1" dirty="0"/>
          </a:p>
        </p:txBody>
      </p:sp>
      <p:graphicFrame>
        <p:nvGraphicFramePr>
          <p:cNvPr id="4" name="Table 3"/>
          <p:cNvGraphicFramePr>
            <a:graphicFrameLocks noGrp="1"/>
          </p:cNvGraphicFramePr>
          <p:nvPr/>
        </p:nvGraphicFramePr>
        <p:xfrm>
          <a:off x="693420" y="1981200"/>
          <a:ext cx="7840980" cy="3681984"/>
        </p:xfrm>
        <a:graphic>
          <a:graphicData uri="http://schemas.openxmlformats.org/drawingml/2006/table">
            <a:tbl>
              <a:tblPr/>
              <a:tblGrid>
                <a:gridCol w="2613660"/>
                <a:gridCol w="2613660"/>
                <a:gridCol w="2613660"/>
              </a:tblGrid>
              <a:tr h="579120">
                <a:tc>
                  <a:txBody>
                    <a:bodyPr/>
                    <a:lstStyle/>
                    <a:p>
                      <a:pPr marL="0" marR="0">
                        <a:lnSpc>
                          <a:spcPct val="115000"/>
                        </a:lnSpc>
                        <a:spcBef>
                          <a:spcPts val="0"/>
                        </a:spcBef>
                        <a:spcAft>
                          <a:spcPts val="0"/>
                        </a:spcAft>
                      </a:pPr>
                      <a:r>
                        <a:rPr lang="en-US" sz="2400" b="1" dirty="0">
                          <a:latin typeface="Calibri"/>
                          <a:ea typeface="Calibri"/>
                          <a:cs typeface="Mangal"/>
                        </a:rPr>
                        <a:t>Dermatologic</a:t>
                      </a:r>
                      <a:endParaRPr lang="en-US" sz="2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Mangal"/>
                        </a:rPr>
                        <a:t>Systemic </a:t>
                      </a:r>
                      <a:endParaRPr lang="en-US" sz="2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b="1">
                          <a:latin typeface="Calibri"/>
                          <a:ea typeface="Calibri"/>
                          <a:cs typeface="Mangal"/>
                        </a:rPr>
                        <a:t>Psychiatric </a:t>
                      </a:r>
                      <a:endParaRPr lang="en-US" sz="24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0">
                <a:tc>
                  <a:txBody>
                    <a:bodyPr/>
                    <a:lstStyle/>
                    <a:p>
                      <a:pPr marL="0" marR="0">
                        <a:lnSpc>
                          <a:spcPct val="115000"/>
                        </a:lnSpc>
                        <a:spcBef>
                          <a:spcPts val="0"/>
                        </a:spcBef>
                        <a:spcAft>
                          <a:spcPts val="0"/>
                        </a:spcAft>
                      </a:pPr>
                      <a:r>
                        <a:rPr lang="en-US" sz="2400">
                          <a:latin typeface="Calibri"/>
                          <a:ea typeface="Calibri"/>
                          <a:cs typeface="Mangal"/>
                        </a:rPr>
                        <a:t>Chronic folliculitis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Calibri"/>
                          <a:cs typeface="Mangal"/>
                        </a:rPr>
                        <a:t>Dementia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Calibri"/>
                          <a:cs typeface="Mangal"/>
                        </a:rPr>
                        <a:t>Cocaine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0">
                <a:tc>
                  <a:txBody>
                    <a:bodyPr/>
                    <a:lstStyle/>
                    <a:p>
                      <a:pPr marL="0" marR="0">
                        <a:lnSpc>
                          <a:spcPct val="115000"/>
                        </a:lnSpc>
                        <a:spcBef>
                          <a:spcPts val="0"/>
                        </a:spcBef>
                        <a:spcAft>
                          <a:spcPts val="0"/>
                        </a:spcAft>
                      </a:pPr>
                      <a:r>
                        <a:rPr lang="en-US" sz="2400">
                          <a:latin typeface="Calibri"/>
                          <a:ea typeface="Calibri"/>
                          <a:cs typeface="Mangal"/>
                        </a:rPr>
                        <a:t>Insect bite reactions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Calibri"/>
                          <a:cs typeface="Mangal"/>
                        </a:rPr>
                        <a:t>Malignancy (brain)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Calibri"/>
                          <a:cs typeface="Mangal"/>
                        </a:rPr>
                        <a:t>Amphetamine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0">
                <a:tc>
                  <a:txBody>
                    <a:bodyPr/>
                    <a:lstStyle/>
                    <a:p>
                      <a:pPr marL="0" marR="0">
                        <a:lnSpc>
                          <a:spcPct val="115000"/>
                        </a:lnSpc>
                        <a:spcBef>
                          <a:spcPts val="0"/>
                        </a:spcBef>
                        <a:spcAft>
                          <a:spcPts val="0"/>
                        </a:spcAft>
                      </a:pPr>
                      <a:r>
                        <a:rPr lang="en-US" sz="2400">
                          <a:latin typeface="Calibri"/>
                          <a:ea typeface="Calibri"/>
                          <a:cs typeface="Mangal"/>
                        </a:rPr>
                        <a:t>Dermatitis artefacta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Calibri"/>
                          <a:cs typeface="Mangal"/>
                        </a:rPr>
                        <a:t>Cerebrovascular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smtClean="0">
                          <a:latin typeface="Calibri"/>
                          <a:ea typeface="Calibri"/>
                          <a:cs typeface="Mangal"/>
                        </a:rPr>
                        <a:t>Psychotic-spectrum </a:t>
                      </a:r>
                      <a:r>
                        <a:rPr lang="en-US" sz="2400" dirty="0">
                          <a:latin typeface="Calibri"/>
                          <a:ea typeface="Calibri"/>
                          <a:cs typeface="Mangal"/>
                        </a:rPr>
                        <a:t>illness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120">
                <a:tc>
                  <a:txBody>
                    <a:bodyPr/>
                    <a:lstStyle/>
                    <a:p>
                      <a:pPr marL="0" marR="0">
                        <a:lnSpc>
                          <a:spcPct val="115000"/>
                        </a:lnSpc>
                        <a:spcBef>
                          <a:spcPts val="0"/>
                        </a:spcBef>
                        <a:spcAft>
                          <a:spcPts val="0"/>
                        </a:spcAft>
                      </a:pPr>
                      <a:r>
                        <a:rPr lang="en-US" sz="2400" dirty="0">
                          <a:latin typeface="Calibri"/>
                          <a:ea typeface="Calibri"/>
                          <a:cs typeface="Mangal"/>
                        </a:rPr>
                        <a:t>Dermatitis </a:t>
                      </a:r>
                      <a:r>
                        <a:rPr lang="en-US" sz="2400" dirty="0" smtClean="0">
                          <a:latin typeface="Calibri"/>
                          <a:ea typeface="Calibri"/>
                          <a:cs typeface="Mangal"/>
                        </a:rPr>
                        <a:t>  </a:t>
                      </a:r>
                      <a:r>
                        <a:rPr lang="en-US" sz="2400" dirty="0" err="1" smtClean="0">
                          <a:latin typeface="Calibri"/>
                          <a:ea typeface="Calibri"/>
                          <a:cs typeface="Mangal"/>
                        </a:rPr>
                        <a:t>para-artefacta</a:t>
                      </a:r>
                      <a:endParaRPr lang="en-US" sz="24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latin typeface="Calibri"/>
                          <a:ea typeface="Calibri"/>
                          <a:cs typeface="Mangal"/>
                        </a:rPr>
                        <a:t>Vitamin B12 deficiency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latin typeface="Calibri"/>
                          <a:ea typeface="Calibri"/>
                          <a:cs typeface="Mangal"/>
                        </a:rPr>
                        <a:t>Affective disorder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a:t>
            </a:r>
            <a:endParaRPr lang="en-US" b="1" dirty="0"/>
          </a:p>
        </p:txBody>
      </p:sp>
      <p:sp>
        <p:nvSpPr>
          <p:cNvPr id="3" name="Content Placeholder 2"/>
          <p:cNvSpPr>
            <a:spLocks noGrp="1"/>
          </p:cNvSpPr>
          <p:nvPr>
            <p:ph idx="1"/>
          </p:nvPr>
        </p:nvSpPr>
        <p:spPr/>
        <p:txBody>
          <a:bodyPr>
            <a:normAutofit fontScale="92500" lnSpcReduction="20000"/>
          </a:bodyPr>
          <a:lstStyle/>
          <a:p>
            <a:pPr algn="just"/>
            <a:r>
              <a:rPr lang="en-US" dirty="0" smtClean="0"/>
              <a:t>The critical tenet of treatment is to keep the patient engaged. </a:t>
            </a:r>
          </a:p>
          <a:p>
            <a:pPr algn="just"/>
            <a:r>
              <a:rPr lang="en-US" dirty="0" err="1" smtClean="0"/>
              <a:t>Pimozide</a:t>
            </a:r>
            <a:r>
              <a:rPr lang="en-US" dirty="0" smtClean="0"/>
              <a:t> has been used historically as the drug of choice, although it is now being replaced by atypical antipsychotics, which are associated with a more favorable side effect profile.</a:t>
            </a:r>
          </a:p>
          <a:p>
            <a:pPr algn="just"/>
            <a:r>
              <a:rPr lang="en-US" dirty="0" smtClean="0"/>
              <a:t>The clinician needs to be aware of the need for monitoring for metabolic syndrome characterized by abdominal obesity, insulin resistance and impaired glucose tolerance, disturbance in lipid metabolism, hypertension and weight gain.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ctrTitle"/>
          </p:nvPr>
        </p:nvSpPr>
        <p:spPr>
          <a:xfrm>
            <a:off x="685800" y="914400"/>
            <a:ext cx="7772400" cy="1676400"/>
          </a:xfrm>
        </p:spPr>
        <p:txBody>
          <a:bodyPr/>
          <a:lstStyle/>
          <a:p>
            <a:pPr eaLnBrk="1" hangingPunct="1">
              <a:defRPr/>
            </a:pPr>
            <a:r>
              <a:rPr lang="en-US" sz="4300" dirty="0" smtClean="0">
                <a:solidFill>
                  <a:schemeClr val="tx1"/>
                </a:solidFill>
                <a:effectLst>
                  <a:outerShdw blurRad="38100" dist="38100" dir="2700000" algn="tl">
                    <a:srgbClr val="000000"/>
                  </a:outerShdw>
                </a:effectLst>
                <a:latin typeface="Papyrus" pitchFamily="1" charset="0"/>
              </a:rPr>
              <a:t>Body </a:t>
            </a:r>
            <a:r>
              <a:rPr lang="en-US" sz="4300" dirty="0" err="1" smtClean="0">
                <a:solidFill>
                  <a:schemeClr val="tx1"/>
                </a:solidFill>
                <a:effectLst>
                  <a:outerShdw blurRad="38100" dist="38100" dir="2700000" algn="tl">
                    <a:srgbClr val="000000"/>
                  </a:outerShdw>
                </a:effectLst>
                <a:latin typeface="Papyrus" pitchFamily="1" charset="0"/>
              </a:rPr>
              <a:t>Dysmorphic</a:t>
            </a:r>
            <a:r>
              <a:rPr lang="en-US" sz="4300" dirty="0" smtClean="0">
                <a:solidFill>
                  <a:schemeClr val="tx1"/>
                </a:solidFill>
                <a:effectLst>
                  <a:outerShdw blurRad="38100" dist="38100" dir="2700000" algn="tl">
                    <a:srgbClr val="000000"/>
                  </a:outerShdw>
                </a:effectLst>
                <a:latin typeface="Papyrus" pitchFamily="1" charset="0"/>
              </a:rPr>
              <a:t> Disorder</a:t>
            </a:r>
            <a:br>
              <a:rPr lang="en-US" sz="4300" dirty="0" smtClean="0">
                <a:solidFill>
                  <a:schemeClr val="tx1"/>
                </a:solidFill>
                <a:effectLst>
                  <a:outerShdw blurRad="38100" dist="38100" dir="2700000" algn="tl">
                    <a:srgbClr val="000000"/>
                  </a:outerShdw>
                </a:effectLst>
                <a:latin typeface="Papyrus" pitchFamily="1" charset="0"/>
              </a:rPr>
            </a:br>
            <a:endParaRPr lang="en-US" dirty="0" smtClean="0">
              <a:effectLst>
                <a:outerShdw blurRad="38100" dist="38100" dir="2700000" algn="tl">
                  <a:srgbClr val="000000"/>
                </a:outerShdw>
              </a:effectLst>
              <a:latin typeface="Copperplate Gothic Light" pitchFamily="1" charset="0"/>
            </a:endParaRPr>
          </a:p>
        </p:txBody>
      </p:sp>
      <p:sp>
        <p:nvSpPr>
          <p:cNvPr id="13" name="Rectangle 4"/>
          <p:cNvSpPr>
            <a:spLocks noGrp="1" noChangeArrowheads="1"/>
          </p:cNvSpPr>
          <p:nvPr>
            <p:ph type="dt" sz="half" idx="10"/>
          </p:nvPr>
        </p:nvSpPr>
        <p:spPr/>
        <p:txBody>
          <a:bodyPr/>
          <a:lstStyle/>
          <a:p>
            <a:pPr>
              <a:defRPr/>
            </a:pPr>
            <a:endParaRPr lang="en-US"/>
          </a:p>
        </p:txBody>
      </p:sp>
      <p:sp>
        <p:nvSpPr>
          <p:cNvPr id="14" name="Rectangle 5"/>
          <p:cNvSpPr>
            <a:spLocks noGrp="1" noChangeArrowheads="1"/>
          </p:cNvSpPr>
          <p:nvPr>
            <p:ph type="ftr" sz="quarter" idx="11"/>
          </p:nvPr>
        </p:nvSpPr>
        <p:spPr/>
        <p:txBody>
          <a:bodyPr/>
          <a:lstStyle/>
          <a:p>
            <a:pPr>
              <a:defRPr/>
            </a:pPr>
            <a:endParaRPr lang="en-US"/>
          </a:p>
        </p:txBody>
      </p:sp>
      <p:sp>
        <p:nvSpPr>
          <p:cNvPr id="2052" name="Rectangle 4"/>
          <p:cNvSpPr>
            <a:spLocks noChangeArrowheads="1"/>
          </p:cNvSpPr>
          <p:nvPr/>
        </p:nvSpPr>
        <p:spPr bwMode="auto">
          <a:xfrm>
            <a:off x="4427538" y="4148138"/>
            <a:ext cx="184150" cy="457200"/>
          </a:xfrm>
          <a:prstGeom prst="rect">
            <a:avLst/>
          </a:prstGeom>
          <a:noFill/>
          <a:ln w="9525">
            <a:noFill/>
            <a:miter lim="800000"/>
            <a:headEnd/>
            <a:tailEnd/>
          </a:ln>
        </p:spPr>
        <p:txBody>
          <a:bodyPr wrap="none">
            <a:spAutoFit/>
          </a:bodyPr>
          <a:lstStyle/>
          <a:p>
            <a:pPr>
              <a:defRPr/>
            </a:pPr>
            <a:endParaRPr lang="en-US">
              <a:effectLst>
                <a:outerShdw blurRad="38100" dist="38100" dir="2700000" algn="tl">
                  <a:srgbClr val="000000"/>
                </a:outerShdw>
              </a:effectLst>
            </a:endParaRPr>
          </a:p>
        </p:txBody>
      </p:sp>
      <p:pic>
        <p:nvPicPr>
          <p:cNvPr id="3077" name="Picture 5" descr="Photo_42"/>
          <p:cNvPicPr>
            <a:picLocks noChangeAspect="1" noChangeArrowheads="1"/>
          </p:cNvPicPr>
          <p:nvPr/>
        </p:nvPicPr>
        <p:blipFill>
          <a:blip r:embed="rId3" cstate="print"/>
          <a:srcRect/>
          <a:stretch>
            <a:fillRect/>
          </a:stretch>
        </p:blipFill>
        <p:spPr bwMode="auto">
          <a:xfrm>
            <a:off x="381000" y="2438400"/>
            <a:ext cx="3048000" cy="2286000"/>
          </a:xfrm>
          <a:prstGeom prst="rect">
            <a:avLst/>
          </a:prstGeom>
          <a:noFill/>
          <a:ln w="12700">
            <a:solidFill>
              <a:schemeClr val="accent1"/>
            </a:solidFill>
            <a:miter lim="800000"/>
            <a:headEnd/>
            <a:tailEnd/>
          </a:ln>
        </p:spPr>
      </p:pic>
      <p:sp>
        <p:nvSpPr>
          <p:cNvPr id="2057" name="Rectangle 9"/>
          <p:cNvSpPr>
            <a:spLocks noChangeArrowheads="1"/>
          </p:cNvSpPr>
          <p:nvPr/>
        </p:nvSpPr>
        <p:spPr bwMode="auto">
          <a:xfrm>
            <a:off x="5156200" y="4090988"/>
            <a:ext cx="184150" cy="457200"/>
          </a:xfrm>
          <a:prstGeom prst="rect">
            <a:avLst/>
          </a:prstGeom>
          <a:noFill/>
          <a:ln w="9525">
            <a:noFill/>
            <a:miter lim="800000"/>
            <a:headEnd/>
            <a:tailEnd/>
          </a:ln>
        </p:spPr>
        <p:txBody>
          <a:bodyPr wrap="none">
            <a:spAutoFit/>
          </a:bodyPr>
          <a:lstStyle/>
          <a:p>
            <a:pPr>
              <a:defRPr/>
            </a:pPr>
            <a:endParaRPr lang="en-US">
              <a:effectLst>
                <a:outerShdw blurRad="38100" dist="38100" dir="2700000" algn="tl">
                  <a:srgbClr val="000000"/>
                </a:outerShdw>
              </a:effectLst>
            </a:endParaRPr>
          </a:p>
        </p:txBody>
      </p:sp>
      <p:pic>
        <p:nvPicPr>
          <p:cNvPr id="3080" name="Picture 10" descr="Photo_38"/>
          <p:cNvPicPr>
            <a:picLocks noChangeAspect="1" noChangeArrowheads="1"/>
          </p:cNvPicPr>
          <p:nvPr/>
        </p:nvPicPr>
        <p:blipFill>
          <a:blip r:embed="rId4" cstate="print"/>
          <a:srcRect/>
          <a:stretch>
            <a:fillRect/>
          </a:stretch>
        </p:blipFill>
        <p:spPr bwMode="auto">
          <a:xfrm>
            <a:off x="6019800" y="2133600"/>
            <a:ext cx="2944813" cy="2208213"/>
          </a:xfrm>
          <a:prstGeom prst="rect">
            <a:avLst/>
          </a:prstGeom>
          <a:noFill/>
          <a:ln w="12700">
            <a:solidFill>
              <a:schemeClr val="accent1"/>
            </a:solidFill>
            <a:miter lim="800000"/>
            <a:headEnd/>
            <a:tailEnd/>
          </a:ln>
        </p:spPr>
      </p:pic>
      <p:sp>
        <p:nvSpPr>
          <p:cNvPr id="2059" name="Rectangle 11"/>
          <p:cNvSpPr>
            <a:spLocks noChangeArrowheads="1"/>
          </p:cNvSpPr>
          <p:nvPr/>
        </p:nvSpPr>
        <p:spPr bwMode="auto">
          <a:xfrm>
            <a:off x="4419600" y="4876800"/>
            <a:ext cx="184150" cy="457200"/>
          </a:xfrm>
          <a:prstGeom prst="rect">
            <a:avLst/>
          </a:prstGeom>
          <a:noFill/>
          <a:ln w="9525">
            <a:noFill/>
            <a:miter lim="800000"/>
            <a:headEnd/>
            <a:tailEnd/>
          </a:ln>
        </p:spPr>
        <p:txBody>
          <a:bodyPr wrap="none">
            <a:spAutoFit/>
          </a:bodyPr>
          <a:lstStyle/>
          <a:p>
            <a:pPr>
              <a:defRPr/>
            </a:pPr>
            <a:endParaRPr lang="en-US">
              <a:effectLst>
                <a:outerShdw blurRad="38100" dist="38100" dir="2700000" algn="tl">
                  <a:srgbClr val="000000"/>
                </a:outerShdw>
              </a:effectLst>
            </a:endParaRPr>
          </a:p>
        </p:txBody>
      </p:sp>
      <p:pic>
        <p:nvPicPr>
          <p:cNvPr id="3082" name="Picture 12" descr="Photo_39"/>
          <p:cNvPicPr>
            <a:picLocks noChangeAspect="1" noChangeArrowheads="1"/>
          </p:cNvPicPr>
          <p:nvPr/>
        </p:nvPicPr>
        <p:blipFill>
          <a:blip r:embed="rId5" cstate="print"/>
          <a:srcRect/>
          <a:stretch>
            <a:fillRect/>
          </a:stretch>
        </p:blipFill>
        <p:spPr bwMode="auto">
          <a:xfrm>
            <a:off x="4800600" y="3962400"/>
            <a:ext cx="3021013" cy="2265363"/>
          </a:xfrm>
          <a:prstGeom prst="rect">
            <a:avLst/>
          </a:prstGeom>
          <a:noFill/>
          <a:ln w="12700">
            <a:solidFill>
              <a:schemeClr val="accent1"/>
            </a:solidFill>
            <a:miter lim="800000"/>
            <a:headEnd/>
            <a:tailEnd/>
          </a:ln>
        </p:spPr>
      </p:pic>
      <p:sp>
        <p:nvSpPr>
          <p:cNvPr id="2061" name="Rectangle 13"/>
          <p:cNvSpPr>
            <a:spLocks noChangeArrowheads="1"/>
          </p:cNvSpPr>
          <p:nvPr/>
        </p:nvSpPr>
        <p:spPr bwMode="auto">
          <a:xfrm>
            <a:off x="1774825" y="5548313"/>
            <a:ext cx="184150" cy="457200"/>
          </a:xfrm>
          <a:prstGeom prst="rect">
            <a:avLst/>
          </a:prstGeom>
          <a:noFill/>
          <a:ln w="9525">
            <a:noFill/>
            <a:miter lim="800000"/>
            <a:headEnd/>
            <a:tailEnd/>
          </a:ln>
        </p:spPr>
        <p:txBody>
          <a:bodyPr wrap="none">
            <a:spAutoFit/>
          </a:bodyPr>
          <a:lstStyle/>
          <a:p>
            <a:pPr>
              <a:defRPr/>
            </a:pPr>
            <a:endParaRPr lang="en-US">
              <a:effectLst>
                <a:outerShdw blurRad="38100" dist="38100" dir="2700000" algn="tl">
                  <a:srgbClr val="000000"/>
                </a:outerShdw>
              </a:effectLst>
            </a:endParaRPr>
          </a:p>
        </p:txBody>
      </p:sp>
      <p:pic>
        <p:nvPicPr>
          <p:cNvPr id="3084" name="Picture 14" descr="Photo_44"/>
          <p:cNvPicPr>
            <a:picLocks noChangeAspect="1" noChangeArrowheads="1"/>
          </p:cNvPicPr>
          <p:nvPr/>
        </p:nvPicPr>
        <p:blipFill>
          <a:blip r:embed="rId6" cstate="print"/>
          <a:srcRect/>
          <a:stretch>
            <a:fillRect/>
          </a:stretch>
        </p:blipFill>
        <p:spPr bwMode="auto">
          <a:xfrm>
            <a:off x="1752600" y="4876800"/>
            <a:ext cx="2182813" cy="1636713"/>
          </a:xfrm>
          <a:prstGeom prst="rect">
            <a:avLst/>
          </a:prstGeom>
          <a:noFill/>
          <a:ln w="12700">
            <a:solidFill>
              <a:schemeClr val="accent1">
                <a:alpha val="85097"/>
              </a:schemeClr>
            </a:solidFill>
            <a:miter lim="800000"/>
            <a:headEnd/>
            <a:tailEnd/>
          </a:ln>
        </p:spPr>
      </p:pic>
      <p:sp>
        <p:nvSpPr>
          <p:cNvPr id="2063" name="Rectangle 15"/>
          <p:cNvSpPr>
            <a:spLocks noChangeArrowheads="1"/>
          </p:cNvSpPr>
          <p:nvPr/>
        </p:nvSpPr>
        <p:spPr bwMode="auto">
          <a:xfrm>
            <a:off x="4278313" y="2989263"/>
            <a:ext cx="184150" cy="457200"/>
          </a:xfrm>
          <a:prstGeom prst="rect">
            <a:avLst/>
          </a:prstGeom>
          <a:noFill/>
          <a:ln w="9525">
            <a:noFill/>
            <a:miter lim="800000"/>
            <a:headEnd/>
            <a:tailEnd/>
          </a:ln>
        </p:spPr>
        <p:txBody>
          <a:bodyPr wrap="none">
            <a:spAutoFit/>
          </a:bodyPr>
          <a:lstStyle/>
          <a:p>
            <a:pPr>
              <a:defRPr/>
            </a:pPr>
            <a:endParaRPr lang="en-US">
              <a:effectLst>
                <a:outerShdw blurRad="38100" dist="38100" dir="2700000" algn="tl">
                  <a:srgbClr val="000000"/>
                </a:outerShdw>
              </a:effectLst>
            </a:endParaRPr>
          </a:p>
        </p:txBody>
      </p:sp>
      <p:pic>
        <p:nvPicPr>
          <p:cNvPr id="3086" name="Picture 16" descr="Photo_37"/>
          <p:cNvPicPr>
            <a:picLocks noChangeAspect="1" noChangeArrowheads="1"/>
          </p:cNvPicPr>
          <p:nvPr/>
        </p:nvPicPr>
        <p:blipFill>
          <a:blip r:embed="rId7" cstate="print"/>
          <a:srcRect/>
          <a:stretch>
            <a:fillRect/>
          </a:stretch>
        </p:blipFill>
        <p:spPr bwMode="auto">
          <a:xfrm>
            <a:off x="3276600" y="2971800"/>
            <a:ext cx="1954213" cy="1465263"/>
          </a:xfrm>
          <a:prstGeom prst="rect">
            <a:avLst/>
          </a:prstGeom>
          <a:noFill/>
          <a:ln w="12700">
            <a:solidFill>
              <a:schemeClr val="accent1"/>
            </a:solid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rmAutofit fontScale="90000"/>
          </a:bodyPr>
          <a:lstStyle/>
          <a:p>
            <a:pPr eaLnBrk="1" hangingPunct="1">
              <a:defRPr/>
            </a:pPr>
            <a:r>
              <a:rPr lang="en-US" b="1" smtClean="0">
                <a:solidFill>
                  <a:schemeClr val="tx1"/>
                </a:solidFill>
                <a:effectLst>
                  <a:outerShdw blurRad="38100" dist="38100" dir="2700000" algn="tl">
                    <a:srgbClr val="000000"/>
                  </a:outerShdw>
                </a:effectLst>
                <a:latin typeface="Papyrus" pitchFamily="1" charset="0"/>
              </a:rPr>
              <a:t>DSM-IV-TR </a:t>
            </a:r>
            <a:br>
              <a:rPr lang="en-US" b="1" smtClean="0">
                <a:solidFill>
                  <a:schemeClr val="tx1"/>
                </a:solidFill>
                <a:effectLst>
                  <a:outerShdw blurRad="38100" dist="38100" dir="2700000" algn="tl">
                    <a:srgbClr val="000000"/>
                  </a:outerShdw>
                </a:effectLst>
                <a:latin typeface="Papyrus" pitchFamily="1" charset="0"/>
              </a:rPr>
            </a:br>
            <a:r>
              <a:rPr lang="en-US" b="1" smtClean="0">
                <a:solidFill>
                  <a:schemeClr val="tx1"/>
                </a:solidFill>
                <a:effectLst>
                  <a:outerShdw blurRad="38100" dist="38100" dir="2700000" algn="tl">
                    <a:srgbClr val="000000"/>
                  </a:outerShdw>
                </a:effectLst>
                <a:latin typeface="Papyrus" pitchFamily="1" charset="0"/>
              </a:rPr>
              <a:t>Diagnostic Criteria</a:t>
            </a:r>
            <a:r>
              <a:rPr lang="en-US" sz="1500" smtClean="0">
                <a:solidFill>
                  <a:schemeClr val="tx1"/>
                </a:solidFill>
                <a:latin typeface="Century Gothic" pitchFamily="1" charset="0"/>
              </a:rPr>
              <a:t/>
            </a:r>
            <a:br>
              <a:rPr lang="en-US" sz="1500" smtClean="0">
                <a:solidFill>
                  <a:schemeClr val="tx1"/>
                </a:solidFill>
                <a:latin typeface="Century Gothic" pitchFamily="1" charset="0"/>
              </a:rPr>
            </a:br>
            <a:endParaRPr lang="en-US" smtClean="0">
              <a:solidFill>
                <a:schemeClr val="tx1"/>
              </a:solidFill>
              <a:latin typeface="Times New Roman" pitchFamily="1" charset="0"/>
            </a:endParaRPr>
          </a:p>
        </p:txBody>
      </p:sp>
      <p:sp>
        <p:nvSpPr>
          <p:cNvPr id="188419" name="Rectangle 3"/>
          <p:cNvSpPr>
            <a:spLocks noGrp="1" noChangeArrowheads="1"/>
          </p:cNvSpPr>
          <p:nvPr>
            <p:ph idx="1"/>
          </p:nvPr>
        </p:nvSpPr>
        <p:spPr>
          <a:xfrm>
            <a:off x="609600" y="1981200"/>
            <a:ext cx="7772400" cy="4114800"/>
          </a:xfrm>
        </p:spPr>
        <p:txBody>
          <a:bodyPr/>
          <a:lstStyle/>
          <a:p>
            <a:pPr eaLnBrk="1" hangingPunct="1">
              <a:buFont typeface="Wingdings" pitchFamily="1" charset="2"/>
              <a:buChar char="ü"/>
              <a:defRPr/>
            </a:pPr>
            <a:r>
              <a:rPr lang="en-US" sz="2000" smtClean="0">
                <a:latin typeface="Tahoma" pitchFamily="1" charset="0"/>
              </a:rPr>
              <a:t>Preoccupation with an imagined defect in appearance.  </a:t>
            </a:r>
            <a:br>
              <a:rPr lang="en-US" sz="2000" smtClean="0">
                <a:latin typeface="Tahoma" pitchFamily="1" charset="0"/>
              </a:rPr>
            </a:br>
            <a:r>
              <a:rPr lang="en-US" sz="2000" smtClean="0">
                <a:latin typeface="Tahoma" pitchFamily="1" charset="0"/>
              </a:rPr>
              <a:t>If a slight physical anomaly is present, the person’s concern is markedly excessive.</a:t>
            </a:r>
            <a:br>
              <a:rPr lang="en-US" sz="2000" smtClean="0">
                <a:latin typeface="Tahoma" pitchFamily="1" charset="0"/>
              </a:rPr>
            </a:br>
            <a:endParaRPr lang="en-US" sz="2000" smtClean="0">
              <a:latin typeface="Tahoma" pitchFamily="1" charset="0"/>
            </a:endParaRPr>
          </a:p>
          <a:p>
            <a:pPr eaLnBrk="1" hangingPunct="1">
              <a:buFont typeface="Wingdings" pitchFamily="1" charset="2"/>
              <a:buChar char="ü"/>
              <a:defRPr/>
            </a:pPr>
            <a:r>
              <a:rPr lang="en-US" sz="2000" smtClean="0">
                <a:latin typeface="Tahoma" pitchFamily="1" charset="0"/>
              </a:rPr>
              <a:t>The preoccupation causes clinically significant distress or impairment in social, occupational, or other important areas of functioning. </a:t>
            </a:r>
            <a:br>
              <a:rPr lang="en-US" sz="2000" smtClean="0">
                <a:latin typeface="Tahoma" pitchFamily="1" charset="0"/>
              </a:rPr>
            </a:br>
            <a:endParaRPr lang="en-US" sz="2000" smtClean="0">
              <a:latin typeface="Tahoma" pitchFamily="1" charset="0"/>
            </a:endParaRPr>
          </a:p>
          <a:p>
            <a:pPr eaLnBrk="1" hangingPunct="1">
              <a:buFont typeface="Wingdings" pitchFamily="1" charset="2"/>
              <a:buChar char="ü"/>
              <a:defRPr/>
            </a:pPr>
            <a:r>
              <a:rPr lang="en-US" sz="2000" smtClean="0">
                <a:latin typeface="Tahoma" pitchFamily="1" charset="0"/>
              </a:rPr>
              <a:t>The preoccupation is not better accounted for by another mental disorder (e.g., anorexia nervosa).</a:t>
            </a:r>
            <a:endParaRPr lang="en-US" smtClean="0">
              <a:latin typeface="Tahoma" pitchFamily="1" charset="0"/>
            </a:endParaRPr>
          </a:p>
          <a:p>
            <a:pPr eaLnBrk="1" hangingPunct="1">
              <a:buFont typeface="Wingdings" pitchFamily="1" charset="2"/>
              <a:buNone/>
              <a:defRPr/>
            </a:pPr>
            <a:endParaRPr lang="en-US" sz="1000" smtClean="0">
              <a:effectLst>
                <a:outerShdw blurRad="38100" dist="38100" dir="2700000" algn="tl">
                  <a:srgbClr val="000000"/>
                </a:outerShdw>
              </a:effectLst>
              <a:latin typeface="Copperplate Gothic Bold" pitchFamily="1" charset="0"/>
            </a:endParaRPr>
          </a:p>
          <a:p>
            <a:pPr eaLnBrk="1" hangingPunct="1">
              <a:buFont typeface="Wingdings" pitchFamily="1" charset="2"/>
              <a:buNone/>
              <a:defRPr/>
            </a:pPr>
            <a:endParaRPr lang="en-US" sz="1000" smtClean="0">
              <a:effectLst>
                <a:outerShdw blurRad="38100" dist="38100" dir="2700000" algn="tl">
                  <a:srgbClr val="000000"/>
                </a:outerShdw>
              </a:effectLst>
              <a:latin typeface="Copperplate Gothic Bold" pitchFamily="1" charset="0"/>
            </a:endParaRPr>
          </a:p>
          <a:p>
            <a:pPr algn="ctr" eaLnBrk="1" hangingPunct="1">
              <a:buFont typeface="Wingdings" pitchFamily="1" charset="2"/>
              <a:buNone/>
              <a:defRPr/>
            </a:pPr>
            <a:r>
              <a:rPr lang="en-US" sz="2000" smtClean="0">
                <a:effectLst>
                  <a:outerShdw blurRad="38100" dist="38100" dir="2700000" algn="tl">
                    <a:srgbClr val="000000"/>
                  </a:outerShdw>
                </a:effectLst>
                <a:latin typeface="Papyrus" pitchFamily="1" charset="0"/>
              </a:rPr>
              <a:t>Body Dysmorphic Disorder is classified as a somatoform disorder</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000000"/>
                  </a:outerShdw>
                </a:effectLst>
                <a:latin typeface="Papyrus" pitchFamily="1" charset="0"/>
              </a:rPr>
              <a:t>Associated Features</a:t>
            </a:r>
            <a:br>
              <a:rPr lang="en-US" smtClean="0">
                <a:effectLst>
                  <a:outerShdw blurRad="38100" dist="38100" dir="2700000" algn="tl">
                    <a:srgbClr val="000000"/>
                  </a:outerShdw>
                </a:effectLst>
                <a:latin typeface="Papyrus" pitchFamily="1" charset="0"/>
              </a:rPr>
            </a:br>
            <a:r>
              <a:rPr lang="en-US" sz="2500" smtClean="0">
                <a:effectLst>
                  <a:outerShdw blurRad="38100" dist="38100" dir="2700000" algn="tl">
                    <a:srgbClr val="000000"/>
                  </a:outerShdw>
                </a:effectLst>
                <a:latin typeface="Papyrus" pitchFamily="1" charset="0"/>
              </a:rPr>
              <a:t>These behaviors may consume many hours a day:</a:t>
            </a:r>
            <a:endParaRPr lang="en-US" u="sng" smtClean="0">
              <a:solidFill>
                <a:schemeClr val="tx1"/>
              </a:solidFill>
              <a:latin typeface="Times New Roman" pitchFamily="1" charset="0"/>
            </a:endParaRPr>
          </a:p>
        </p:txBody>
      </p:sp>
      <p:graphicFrame>
        <p:nvGraphicFramePr>
          <p:cNvPr id="193890" name="Group 354"/>
          <p:cNvGraphicFramePr>
            <a:graphicFrameLocks noGrp="1"/>
          </p:cNvGraphicFramePr>
          <p:nvPr>
            <p:ph type="tbl" idx="1"/>
          </p:nvPr>
        </p:nvGraphicFramePr>
        <p:xfrm>
          <a:off x="685800" y="1828800"/>
          <a:ext cx="7772400" cy="3085211"/>
        </p:xfrm>
        <a:graphic>
          <a:graphicData uri="http://schemas.openxmlformats.org/drawingml/2006/table">
            <a:tbl>
              <a:tblPr/>
              <a:tblGrid>
                <a:gridCol w="1943100"/>
                <a:gridCol w="1943100"/>
                <a:gridCol w="1943100"/>
                <a:gridCol w="1943100"/>
              </a:tblGrid>
              <a:tr h="838200">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500" b="1" i="1" u="none" strike="noStrike" cap="none" normalizeH="0" baseline="0" dirty="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Frequent checking</a:t>
                      </a:r>
                    </a:p>
                  </a:txBody>
                  <a:tcPr horzOverflow="overflow">
                    <a:lnL cap="flat">
                      <a:noFill/>
                    </a:lnL>
                    <a:lnR w="9525" cap="flat" cmpd="sng" algn="ctr">
                      <a:solidFill>
                        <a:schemeClr val="accent1"/>
                      </a:solidFill>
                      <a:prstDash val="solid"/>
                      <a:round/>
                      <a:headEnd type="none" w="med" len="med"/>
                      <a:tailEnd type="none" w="med" len="med"/>
                    </a:lnR>
                    <a:lnT cap="flat">
                      <a:noFill/>
                    </a:lnT>
                    <a:lnB w="571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Checking in mirrors </a:t>
                      </a:r>
                      <a:b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br>
                      <a: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or windows</a:t>
                      </a: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 </a:t>
                      </a:r>
                    </a:p>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(or avoiding them)</a:t>
                      </a:r>
                    </a:p>
                  </a:txBody>
                  <a:tcPr horzOverflow="overflow">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cap="flat">
                      <a:noFill/>
                    </a:lnT>
                    <a:lnB w="571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Using a magnifying glass to scrutinize</a:t>
                      </a:r>
                      <a:b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br>
                      <a: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 the defect</a:t>
                      </a: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 </a:t>
                      </a:r>
                    </a:p>
                  </a:txBody>
                  <a:tcPr horzOverflow="overflow">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cap="flat">
                      <a:noFill/>
                    </a:lnT>
                    <a:lnB w="571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Constant requests</a:t>
                      </a:r>
                      <a:b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br>
                      <a:r>
                        <a:rPr kumimoji="0" lang="en-US" sz="1200" b="0"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 for reassurance</a:t>
                      </a: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 </a:t>
                      </a:r>
                    </a:p>
                  </a:txBody>
                  <a:tcPr horzOverflow="overflow">
                    <a:lnL w="9525" cap="flat" cmpd="sng" algn="ctr">
                      <a:solidFill>
                        <a:schemeClr val="accent1"/>
                      </a:solidFill>
                      <a:prstDash val="solid"/>
                      <a:round/>
                      <a:headEnd type="none" w="med" len="med"/>
                      <a:tailEnd type="none" w="med" len="med"/>
                    </a:lnL>
                    <a:lnR cap="flat">
                      <a:noFill/>
                    </a:lnR>
                    <a:lnT cap="flat">
                      <a:noFill/>
                    </a:lnT>
                    <a:lnB w="57150" cap="flat" cmpd="sng" algn="ctr">
                      <a:solidFill>
                        <a:schemeClr val="accent1"/>
                      </a:solidFill>
                      <a:prstDash val="solid"/>
                      <a:round/>
                      <a:headEnd type="none" w="med" len="med"/>
                      <a:tailEnd type="none" w="med" len="med"/>
                    </a:lnB>
                    <a:lnTlToBr>
                      <a:noFill/>
                    </a:lnTlToBr>
                    <a:lnBlToTr>
                      <a:noFill/>
                    </a:lnBlToTr>
                    <a:noFill/>
                  </a:tcPr>
                </a:tc>
              </a:tr>
              <a:tr h="701675">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500" b="1"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Excessive grooming</a:t>
                      </a:r>
                    </a:p>
                  </a:txBody>
                  <a:tcPr horzOverflow="overflow">
                    <a:lnL cap="flat">
                      <a:noFill/>
                    </a:lnL>
                    <a:lnR w="9525"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Hair combing or </a:t>
                      </a:r>
                      <a:br>
                        <a:rPr kumimoji="0" lang="en-US" sz="1200" b="0" i="0" u="none" strike="noStrike" cap="none" normalizeH="0" baseline="0" smtClean="0">
                          <a:ln>
                            <a:noFill/>
                          </a:ln>
                          <a:solidFill>
                            <a:schemeClr val="tx1"/>
                          </a:solidFill>
                          <a:effectLst/>
                          <a:latin typeface="Tahoma" pitchFamily="1" charset="0"/>
                          <a:ea typeface="ＭＳ Ｐゴシック" pitchFamily="1" charset="-128"/>
                        </a:rPr>
                      </a:b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Hair removing</a:t>
                      </a:r>
                    </a:p>
                  </a:txBody>
                  <a:tcPr horzOverflow="overflow">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Skin picking</a:t>
                      </a:r>
                    </a:p>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  </a:t>
                      </a:r>
                    </a:p>
                  </a:txBody>
                  <a:tcPr horzOverflow="overflow">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Ritualized makeup application</a:t>
                      </a:r>
                    </a:p>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 </a:t>
                      </a:r>
                    </a:p>
                  </a:txBody>
                  <a:tcPr horzOverflow="overflow">
                    <a:lnL w="9525" cap="flat" cmpd="sng" algn="ctr">
                      <a:solidFill>
                        <a:schemeClr val="accent1"/>
                      </a:solidFill>
                      <a:prstDash val="solid"/>
                      <a:round/>
                      <a:headEnd type="none" w="med" len="med"/>
                      <a:tailEnd type="none" w="med" len="med"/>
                    </a:lnL>
                    <a:lnR cap="flat">
                      <a:noFill/>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500" b="1"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Behaviors aimed at improving </a:t>
                      </a:r>
                      <a:br>
                        <a:rPr kumimoji="0" lang="en-US" sz="1500" b="1"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br>
                      <a:r>
                        <a:rPr kumimoji="0" lang="en-US" sz="1500" b="1" i="1" u="none" strike="noStrike" cap="none" normalizeH="0" baseline="0" smtClean="0">
                          <a:ln>
                            <a:noFill/>
                          </a:ln>
                          <a:solidFill>
                            <a:schemeClr val="tx1"/>
                          </a:solidFill>
                          <a:effectLst>
                            <a:outerShdw blurRad="38100" dist="38100" dir="2700000" algn="tl">
                              <a:srgbClr val="000000"/>
                            </a:outerShdw>
                          </a:effectLst>
                          <a:latin typeface="Tahoma" pitchFamily="1" charset="0"/>
                          <a:ea typeface="ＭＳ Ｐゴシック" pitchFamily="1" charset="-128"/>
                        </a:rPr>
                        <a:t>the defect</a:t>
                      </a:r>
                    </a:p>
                  </a:txBody>
                  <a:tcPr horzOverflow="overflow">
                    <a:lnL cap="flat">
                      <a:noFill/>
                    </a:lnL>
                    <a:lnR w="9525"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
                      </a:r>
                      <a:br>
                        <a:rPr kumimoji="0" lang="en-US" sz="1200" b="0" i="0" u="none" strike="noStrike" cap="none" normalizeH="0" baseline="0" smtClean="0">
                          <a:ln>
                            <a:noFill/>
                          </a:ln>
                          <a:solidFill>
                            <a:schemeClr val="tx1"/>
                          </a:solidFill>
                          <a:effectLst/>
                          <a:latin typeface="Tahoma" pitchFamily="1" charset="0"/>
                          <a:ea typeface="ＭＳ Ｐゴシック" pitchFamily="1" charset="-128"/>
                        </a:rPr>
                      </a:b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Excessive exercise </a:t>
                      </a:r>
                    </a:p>
                  </a:txBody>
                  <a:tcPr horzOverflow="overflow">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
                      </a:r>
                      <a:br>
                        <a:rPr kumimoji="0" lang="en-US" sz="1200" b="0" i="0" u="none" strike="noStrike" cap="none" normalizeH="0" baseline="0" smtClean="0">
                          <a:ln>
                            <a:noFill/>
                          </a:ln>
                          <a:solidFill>
                            <a:schemeClr val="tx1"/>
                          </a:solidFill>
                          <a:effectLst/>
                          <a:latin typeface="Tahoma" pitchFamily="1" charset="0"/>
                          <a:ea typeface="ＭＳ Ｐゴシック" pitchFamily="1" charset="-128"/>
                        </a:rPr>
                      </a:b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Dieting </a:t>
                      </a:r>
                    </a:p>
                  </a:txBody>
                  <a:tcPr horzOverflow="overflow">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
                      </a:r>
                      <a:br>
                        <a:rPr kumimoji="0" lang="en-US" sz="1200" b="0" i="0" u="none" strike="noStrike" cap="none" normalizeH="0" baseline="0" smtClean="0">
                          <a:ln>
                            <a:noFill/>
                          </a:ln>
                          <a:solidFill>
                            <a:schemeClr val="tx1"/>
                          </a:solidFill>
                          <a:effectLst/>
                          <a:latin typeface="Tahoma" pitchFamily="1" charset="0"/>
                          <a:ea typeface="ＭＳ Ｐゴシック" pitchFamily="1" charset="-128"/>
                        </a:rPr>
                      </a:b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Frequent changing </a:t>
                      </a:r>
                      <a:br>
                        <a:rPr kumimoji="0" lang="en-US" sz="1200" b="0" i="0" u="none" strike="noStrike" cap="none" normalizeH="0" baseline="0" smtClean="0">
                          <a:ln>
                            <a:noFill/>
                          </a:ln>
                          <a:solidFill>
                            <a:schemeClr val="tx1"/>
                          </a:solidFill>
                          <a:effectLst/>
                          <a:latin typeface="Tahoma" pitchFamily="1" charset="0"/>
                          <a:ea typeface="ＭＳ Ｐゴシック" pitchFamily="1" charset="-128"/>
                        </a:rPr>
                      </a:br>
                      <a:r>
                        <a:rPr kumimoji="0" lang="en-US" sz="1200" b="0" i="0" u="none" strike="noStrike" cap="none" normalizeH="0" baseline="0" smtClean="0">
                          <a:ln>
                            <a:noFill/>
                          </a:ln>
                          <a:solidFill>
                            <a:schemeClr val="tx1"/>
                          </a:solidFill>
                          <a:effectLst/>
                          <a:latin typeface="Tahoma" pitchFamily="1" charset="0"/>
                          <a:ea typeface="ＭＳ Ｐゴシック" pitchFamily="1" charset="-128"/>
                        </a:rPr>
                        <a:t>of clothes</a:t>
                      </a:r>
                    </a:p>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endParaRPr kumimoji="0" lang="en-US" sz="1200" b="0" i="0" u="none" strike="noStrike" cap="none" normalizeH="0" baseline="0" smtClean="0">
                        <a:ln>
                          <a:noFill/>
                        </a:ln>
                        <a:solidFill>
                          <a:schemeClr val="tx1"/>
                        </a:solidFill>
                        <a:effectLst/>
                        <a:latin typeface="Tahoma" pitchFamily="1" charset="0"/>
                        <a:ea typeface="ＭＳ Ｐゴシック" pitchFamily="1" charset="-128"/>
                      </a:endParaRPr>
                    </a:p>
                  </a:txBody>
                  <a:tcPr horzOverflow="overflow">
                    <a:lnL w="9525" cap="flat" cmpd="sng" algn="ctr">
                      <a:solidFill>
                        <a:schemeClr val="accent1"/>
                      </a:solidFill>
                      <a:prstDash val="solid"/>
                      <a:round/>
                      <a:headEnd type="none" w="med" len="med"/>
                      <a:tailEnd type="none" w="med" len="med"/>
                    </a:lnL>
                    <a:lnR cap="flat">
                      <a:noFill/>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1" u="none" strike="noStrike" cap="none" normalizeH="0" baseline="0" dirty="0" smtClean="0">
                        <a:ln>
                          <a:noFill/>
                        </a:ln>
                        <a:solidFill>
                          <a:schemeClr val="tx1"/>
                        </a:solidFill>
                        <a:effectLst>
                          <a:outerShdw blurRad="38100" dist="38100" dir="2700000" algn="tl">
                            <a:srgbClr val="000000"/>
                          </a:outerShdw>
                        </a:effectLst>
                        <a:latin typeface="Tahoma" pitchFamily="1" charset="0"/>
                        <a:ea typeface="ＭＳ Ｐゴシック" pitchFamily="1" charset="-128"/>
                      </a:endParaRPr>
                    </a:p>
                  </a:txBody>
                  <a:tcPr horzOverflow="overflow">
                    <a:lnL cap="flat">
                      <a:noFill/>
                    </a:lnL>
                    <a:lnR w="9525"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endParaRPr kumimoji="0" lang="en-US" sz="1200" b="0" i="0" u="none" strike="noStrike" cap="none" normalizeH="0" baseline="0" dirty="0" smtClean="0">
                        <a:ln>
                          <a:noFill/>
                        </a:ln>
                        <a:solidFill>
                          <a:schemeClr val="tx1"/>
                        </a:solidFill>
                        <a:effectLst/>
                        <a:latin typeface="Tahoma" pitchFamily="1" charset="0"/>
                        <a:ea typeface="ＭＳ Ｐゴシック" pitchFamily="1" charset="-128"/>
                      </a:endParaRPr>
                    </a:p>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endParaRPr kumimoji="0" lang="en-US" sz="1200" b="0" i="0" u="none" strike="noStrike" cap="none" normalizeH="0" baseline="0" dirty="0" smtClean="0">
                        <a:ln>
                          <a:noFill/>
                        </a:ln>
                        <a:solidFill>
                          <a:schemeClr val="tx1"/>
                        </a:solidFill>
                        <a:effectLst/>
                        <a:latin typeface="Tahoma" pitchFamily="1" charset="0"/>
                        <a:ea typeface="ＭＳ Ｐゴシック" pitchFamily="1" charset="-128"/>
                      </a:endParaRPr>
                    </a:p>
                  </a:txBody>
                  <a:tcPr horzOverflow="overflow">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endParaRPr kumimoji="0" lang="en-US" sz="1200" b="0" i="0" u="none" strike="noStrike" cap="none" normalizeH="0" baseline="0" dirty="0" smtClean="0">
                        <a:ln>
                          <a:noFill/>
                        </a:ln>
                        <a:solidFill>
                          <a:schemeClr val="tx1"/>
                        </a:solidFill>
                        <a:effectLst/>
                        <a:latin typeface="Tahoma" pitchFamily="1" charset="0"/>
                        <a:ea typeface="ＭＳ Ｐゴシック" pitchFamily="1" charset="-128"/>
                      </a:endParaRPr>
                    </a:p>
                  </a:txBody>
                  <a:tcPr horzOverflow="overflow">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Monotype Sorts" pitchFamily="1" charset="2"/>
                        <a:buNone/>
                        <a:tabLst/>
                      </a:pPr>
                      <a:endParaRPr kumimoji="0" lang="en-US" sz="1200" b="0" i="0" u="none" strike="noStrike" cap="none" normalizeH="0" baseline="0" dirty="0" smtClean="0">
                        <a:ln>
                          <a:noFill/>
                        </a:ln>
                        <a:solidFill>
                          <a:schemeClr val="tx1"/>
                        </a:solidFill>
                        <a:effectLst/>
                        <a:latin typeface="Tahoma" pitchFamily="1" charset="0"/>
                        <a:ea typeface="ＭＳ Ｐゴシック" pitchFamily="1" charset="-128"/>
                      </a:endParaRPr>
                    </a:p>
                  </a:txBody>
                  <a:tcPr horzOverflow="overflow">
                    <a:lnL w="9525" cap="flat" cmpd="sng" algn="ctr">
                      <a:solidFill>
                        <a:schemeClr val="accent1"/>
                      </a:solidFill>
                      <a:prstDash val="solid"/>
                      <a:round/>
                      <a:headEnd type="none" w="med" len="med"/>
                      <a:tailEnd type="none" w="med" len="med"/>
                    </a:lnL>
                    <a:lnR cap="flat">
                      <a:noFill/>
                    </a:lnR>
                    <a:lnT w="57150" cap="flat" cmpd="sng" algn="ctr">
                      <a:solidFill>
                        <a:schemeClr val="accent1"/>
                      </a:solidFill>
                      <a:prstDash val="solid"/>
                      <a:round/>
                      <a:headEnd type="none" w="med" len="med"/>
                      <a:tailEnd type="none" w="med" len="med"/>
                    </a:lnT>
                    <a:lnB cap="flat">
                      <a:noFill/>
                    </a:lnB>
                    <a:lnTlToBr>
                      <a:noFill/>
                    </a:lnTlToBr>
                    <a:lnBlToTr>
                      <a:noFill/>
                    </a:lnBlToTr>
                    <a:noFill/>
                  </a:tcPr>
                </a:tc>
              </a:tr>
            </a:tbl>
          </a:graphicData>
        </a:graphic>
      </p:graphicFrame>
      <p:sp>
        <p:nvSpPr>
          <p:cNvPr id="33" name="Date Placeholder 3"/>
          <p:cNvSpPr>
            <a:spLocks noGrp="1"/>
          </p:cNvSpPr>
          <p:nvPr>
            <p:ph type="dt" sz="half" idx="10"/>
          </p:nvPr>
        </p:nvSpPr>
        <p:spPr/>
        <p:txBody>
          <a:bodyPr/>
          <a:lstStyle/>
          <a:p>
            <a:pPr>
              <a:defRPr/>
            </a:pPr>
            <a:endParaRPr lang="en-US"/>
          </a:p>
        </p:txBody>
      </p:sp>
      <p:sp>
        <p:nvSpPr>
          <p:cNvPr id="34" name="Footer Placeholder 4"/>
          <p:cNvSpPr>
            <a:spLocks noGrp="1"/>
          </p:cNvSpPr>
          <p:nvPr>
            <p:ph type="ftr" sz="quarter" idx="11"/>
          </p:nvPr>
        </p:nvSpPr>
        <p:spPr/>
        <p:txBody>
          <a:bodyPr/>
          <a:lstStyle/>
          <a:p>
            <a:pPr>
              <a:defRPr/>
            </a:pPr>
            <a:endParaRPr lang="en-US"/>
          </a:p>
        </p:txBody>
      </p:sp>
      <p:sp>
        <p:nvSpPr>
          <p:cNvPr id="193775" name="Rectangle 239"/>
          <p:cNvSpPr>
            <a:spLocks noChangeArrowheads="1"/>
          </p:cNvSpPr>
          <p:nvPr/>
        </p:nvSpPr>
        <p:spPr bwMode="auto">
          <a:xfrm>
            <a:off x="4572000" y="5486400"/>
            <a:ext cx="184150" cy="457200"/>
          </a:xfrm>
          <a:prstGeom prst="rect">
            <a:avLst/>
          </a:prstGeom>
          <a:noFill/>
          <a:ln w="9525">
            <a:noFill/>
            <a:miter lim="800000"/>
            <a:headEnd/>
            <a:tailEnd/>
          </a:ln>
        </p:spPr>
        <p:txBody>
          <a:bodyPr wrap="none">
            <a:spAutoFit/>
          </a:bodyPr>
          <a:lstStyle/>
          <a:p>
            <a:pPr>
              <a:defRPr/>
            </a:pPr>
            <a:endParaRPr lang="en-US">
              <a:effectLst>
                <a:outerShdw blurRad="38100" dist="38100" dir="2700000" algn="tl">
                  <a:srgbClr val="000000"/>
                </a:outerShdw>
              </a:effectLst>
            </a:endParaRPr>
          </a:p>
        </p:txBody>
      </p:sp>
      <p:pic>
        <p:nvPicPr>
          <p:cNvPr id="6173" name="Picture 240" descr="bddmirrorgrl3amber"/>
          <p:cNvPicPr>
            <a:picLocks noChangeAspect="1" noChangeArrowheads="1"/>
          </p:cNvPicPr>
          <p:nvPr/>
        </p:nvPicPr>
        <p:blipFill>
          <a:blip r:embed="rId3" cstate="print"/>
          <a:srcRect/>
          <a:stretch>
            <a:fillRect/>
          </a:stretch>
        </p:blipFill>
        <p:spPr bwMode="auto">
          <a:xfrm>
            <a:off x="3352800" y="5029200"/>
            <a:ext cx="2362200" cy="1611313"/>
          </a:xfrm>
          <a:prstGeom prst="rect">
            <a:avLst/>
          </a:prstGeom>
          <a:solidFill>
            <a:schemeClr val="accent1"/>
          </a:solidFill>
          <a:ln w="63500" cmpd="thinThick">
            <a:solidFill>
              <a:schemeClr val="tx1"/>
            </a:solidFill>
            <a:miter lim="800000"/>
            <a:headEnd/>
            <a:tailEnd/>
          </a:ln>
        </p:spPr>
      </p:pic>
      <p:sp>
        <p:nvSpPr>
          <p:cNvPr id="193786" name="Rectangle 250"/>
          <p:cNvSpPr>
            <a:spLocks noChangeArrowheads="1"/>
          </p:cNvSpPr>
          <p:nvPr/>
        </p:nvSpPr>
        <p:spPr bwMode="auto">
          <a:xfrm>
            <a:off x="1616075" y="5118100"/>
            <a:ext cx="184150" cy="457200"/>
          </a:xfrm>
          <a:prstGeom prst="rect">
            <a:avLst/>
          </a:prstGeom>
          <a:noFill/>
          <a:ln w="9525">
            <a:noFill/>
            <a:miter lim="800000"/>
            <a:headEnd/>
            <a:tailEnd/>
          </a:ln>
        </p:spPr>
        <p:txBody>
          <a:bodyPr wrap="none">
            <a:spAutoFit/>
          </a:bodyPr>
          <a:lstStyle/>
          <a:p>
            <a:pPr>
              <a:defRPr/>
            </a:pPr>
            <a:endParaRPr lang="en-US">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defRPr/>
            </a:pPr>
            <a:r>
              <a:rPr lang="en-US" i="1" smtClean="0">
                <a:effectLst>
                  <a:outerShdw blurRad="38100" dist="38100" dir="2700000" algn="tl">
                    <a:srgbClr val="000000"/>
                  </a:outerShdw>
                </a:effectLst>
                <a:latin typeface="Lucida Sans" pitchFamily="1" charset="0"/>
              </a:rPr>
              <a:t>Co-morbid Disorders</a:t>
            </a:r>
            <a:r>
              <a:rPr lang="en-US" smtClean="0">
                <a:effectLst>
                  <a:outerShdw blurRad="38100" dist="38100" dir="2700000" algn="tl">
                    <a:srgbClr val="000000"/>
                  </a:outerShdw>
                </a:effectLst>
                <a:latin typeface="Bradley Hand ITC TT-Bold" pitchFamily="1" charset="0"/>
              </a:rPr>
              <a:t> </a:t>
            </a:r>
          </a:p>
        </p:txBody>
      </p:sp>
      <p:sp>
        <p:nvSpPr>
          <p:cNvPr id="200708" name="Rectangle 4"/>
          <p:cNvSpPr>
            <a:spLocks noGrp="1" noChangeArrowheads="1"/>
          </p:cNvSpPr>
          <p:nvPr>
            <p:ph idx="1"/>
          </p:nvPr>
        </p:nvSpPr>
        <p:spPr/>
        <p:txBody>
          <a:bodyPr/>
          <a:lstStyle/>
          <a:p>
            <a:pPr eaLnBrk="1" hangingPunct="1">
              <a:buFont typeface="Times" pitchFamily="1" charset="0"/>
              <a:buNone/>
              <a:defRPr/>
            </a:pPr>
            <a:r>
              <a:rPr lang="en-US" sz="2000" smtClean="0">
                <a:latin typeface="Lucida Sans" pitchFamily="1" charset="0"/>
              </a:rPr>
              <a:t>    </a:t>
            </a:r>
            <a:r>
              <a:rPr lang="en-US" sz="1600" smtClean="0">
                <a:latin typeface="Lucida Sans" pitchFamily="1" charset="0"/>
              </a:rPr>
              <a:t>Body dysmorphic disorder is related to other psychiatric disorders, but because of the lack of studies preformed, it is not clear whether the following disorders </a:t>
            </a:r>
            <a:r>
              <a:rPr lang="en-US" sz="1600" i="1" smtClean="0">
                <a:latin typeface="Lucida Sans" pitchFamily="1" charset="0"/>
              </a:rPr>
              <a:t>predispose</a:t>
            </a:r>
            <a:r>
              <a:rPr lang="en-US" sz="1600" smtClean="0">
                <a:latin typeface="Lucida Sans" pitchFamily="1" charset="0"/>
              </a:rPr>
              <a:t>, </a:t>
            </a:r>
            <a:r>
              <a:rPr lang="en-US" sz="1600" i="1" smtClean="0">
                <a:latin typeface="Lucida Sans" pitchFamily="1" charset="0"/>
              </a:rPr>
              <a:t>cause</a:t>
            </a:r>
            <a:r>
              <a:rPr lang="en-US" sz="1600" smtClean="0">
                <a:latin typeface="Lucida Sans" pitchFamily="1" charset="0"/>
              </a:rPr>
              <a:t>, or </a:t>
            </a:r>
            <a:r>
              <a:rPr lang="en-US" sz="1600" i="1" smtClean="0">
                <a:latin typeface="Lucida Sans" pitchFamily="1" charset="0"/>
              </a:rPr>
              <a:t>coexist</a:t>
            </a:r>
            <a:r>
              <a:rPr lang="en-US" sz="1600" smtClean="0">
                <a:latin typeface="Lucida Sans" pitchFamily="1" charset="0"/>
              </a:rPr>
              <a:t> with BDD.</a:t>
            </a:r>
            <a:br>
              <a:rPr lang="en-US" sz="1600" smtClean="0">
                <a:latin typeface="Lucida Sans" pitchFamily="1" charset="0"/>
              </a:rPr>
            </a:br>
            <a:endParaRPr lang="en-US" sz="2000" smtClean="0">
              <a:latin typeface="Lucida Sans" pitchFamily="1" charset="0"/>
            </a:endParaRPr>
          </a:p>
          <a:p>
            <a:pPr eaLnBrk="1" hangingPunct="1">
              <a:buFont typeface="Times" pitchFamily="1" charset="0"/>
              <a:buChar char="•"/>
              <a:defRPr/>
            </a:pPr>
            <a:r>
              <a:rPr lang="en-US" sz="2000" smtClean="0">
                <a:latin typeface="Lucida Sans" pitchFamily="1" charset="0"/>
              </a:rPr>
              <a:t>Major depressive disorder</a:t>
            </a:r>
            <a:br>
              <a:rPr lang="en-US" sz="2000" smtClean="0">
                <a:latin typeface="Lucida Sans" pitchFamily="1" charset="0"/>
              </a:rPr>
            </a:br>
            <a:endParaRPr lang="en-US" sz="2000" smtClean="0">
              <a:latin typeface="Lucida Sans" pitchFamily="1" charset="0"/>
            </a:endParaRPr>
          </a:p>
          <a:p>
            <a:pPr eaLnBrk="1" hangingPunct="1">
              <a:buFont typeface="Times" pitchFamily="1" charset="0"/>
              <a:buChar char="•"/>
              <a:defRPr/>
            </a:pPr>
            <a:r>
              <a:rPr lang="en-US" sz="2000" smtClean="0">
                <a:latin typeface="Lucida Sans" pitchFamily="1" charset="0"/>
              </a:rPr>
              <a:t>Obsessive-compulsive disorder</a:t>
            </a:r>
            <a:br>
              <a:rPr lang="en-US" sz="2000" smtClean="0">
                <a:latin typeface="Lucida Sans" pitchFamily="1" charset="0"/>
              </a:rPr>
            </a:br>
            <a:endParaRPr lang="en-US" sz="2000" smtClean="0">
              <a:latin typeface="Lucida Sans" pitchFamily="1" charset="0"/>
            </a:endParaRPr>
          </a:p>
          <a:p>
            <a:pPr eaLnBrk="1" hangingPunct="1">
              <a:buFont typeface="Times" pitchFamily="1" charset="0"/>
              <a:buChar char="•"/>
              <a:defRPr/>
            </a:pPr>
            <a:r>
              <a:rPr lang="en-US" sz="2000" smtClean="0">
                <a:latin typeface="Lucida Sans" pitchFamily="1" charset="0"/>
              </a:rPr>
              <a:t>Anxiety disorders, especially social phobia</a:t>
            </a:r>
            <a:br>
              <a:rPr lang="en-US" sz="2000" smtClean="0">
                <a:latin typeface="Lucida Sans" pitchFamily="1" charset="0"/>
              </a:rPr>
            </a:br>
            <a:endParaRPr lang="en-US" sz="2000" smtClean="0">
              <a:latin typeface="Lucida Sans" pitchFamily="1" charset="0"/>
            </a:endParaRPr>
          </a:p>
          <a:p>
            <a:pPr eaLnBrk="1" hangingPunct="1">
              <a:buFont typeface="Times" pitchFamily="1" charset="0"/>
              <a:buChar char="•"/>
              <a:defRPr/>
            </a:pPr>
            <a:r>
              <a:rPr lang="en-US" sz="2000" smtClean="0">
                <a:latin typeface="Lucida Sans" pitchFamily="1" charset="0"/>
              </a:rPr>
              <a:t>Eating disorders </a:t>
            </a:r>
          </a:p>
          <a:p>
            <a:pPr lvl="1" eaLnBrk="1" hangingPunct="1">
              <a:buFont typeface="Times" pitchFamily="1" charset="0"/>
              <a:buNone/>
              <a:defRPr/>
            </a:pPr>
            <a:endParaRPr lang="en-US" sz="1800" smtClean="0">
              <a:latin typeface="Lucida Sans" pitchFamily="1" charset="0"/>
            </a:endParaRPr>
          </a:p>
        </p:txBody>
      </p:sp>
      <p:sp>
        <p:nvSpPr>
          <p:cNvPr id="5" name="Date Placeholder 3"/>
          <p:cNvSpPr>
            <a:spLocks noGrp="1"/>
          </p:cNvSpPr>
          <p:nvPr>
            <p:ph type="dt" sz="half" idx="10"/>
          </p:nvPr>
        </p:nvSpPr>
        <p:spPr/>
        <p:txBody>
          <a:bodyPr/>
          <a:lstStyle/>
          <a:p>
            <a:pPr>
              <a:defRPr/>
            </a:pPr>
            <a:endParaRPr lang="en-US"/>
          </a:p>
        </p:txBody>
      </p:sp>
      <p:sp>
        <p:nvSpPr>
          <p:cNvPr id="6" name="Footer Placeholder 4"/>
          <p:cNvSpPr>
            <a:spLocks noGrp="1"/>
          </p:cNvSpPr>
          <p:nvPr>
            <p:ph type="ftr" sz="quarter" idx="11"/>
          </p:nvPr>
        </p:nvSpPr>
        <p:spPr/>
        <p:txBody>
          <a:bodyPr/>
          <a:lstStyle/>
          <a:p>
            <a:pPr>
              <a:defRPr/>
            </a:pPr>
            <a:endParaRPr lang="en-US"/>
          </a:p>
        </p:txBody>
      </p:sp>
      <p:sp>
        <p:nvSpPr>
          <p:cNvPr id="200710" name="Rectangle 6"/>
          <p:cNvSpPr>
            <a:spLocks noChangeArrowheads="1"/>
          </p:cNvSpPr>
          <p:nvPr/>
        </p:nvSpPr>
        <p:spPr bwMode="auto">
          <a:xfrm>
            <a:off x="8788400" y="5762625"/>
            <a:ext cx="184150" cy="457200"/>
          </a:xfrm>
          <a:prstGeom prst="rect">
            <a:avLst/>
          </a:prstGeom>
          <a:noFill/>
          <a:ln w="9525">
            <a:noFill/>
            <a:miter lim="800000"/>
            <a:headEnd/>
            <a:tailEnd/>
          </a:ln>
        </p:spPr>
        <p:txBody>
          <a:bodyPr wrap="none">
            <a:spAutoFit/>
          </a:bodyPr>
          <a:lstStyle/>
          <a:p>
            <a:pPr>
              <a:defRPr/>
            </a:pPr>
            <a:endParaRPr lang="en-US">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latin typeface="Monotype Corsiva" pitchFamily="66" charset="0"/>
              </a:rPr>
              <a:t>CLASSIFICATION</a:t>
            </a:r>
            <a:endParaRPr lang="en-US" b="1" dirty="0">
              <a:latin typeface="Monotype Corsiva" pitchFamily="66" charset="0"/>
            </a:endParaRPr>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304800" y="381000"/>
            <a:ext cx="7772400" cy="914400"/>
          </a:xfrm>
        </p:spPr>
        <p:txBody>
          <a:bodyPr/>
          <a:lstStyle/>
          <a:p>
            <a:pPr eaLnBrk="1" hangingPunct="1">
              <a:defRPr/>
            </a:pPr>
            <a:r>
              <a:rPr lang="en-US" sz="5400" b="1" dirty="0" smtClean="0">
                <a:effectLst>
                  <a:outerShdw blurRad="38100" dist="38100" dir="2700000" algn="tl">
                    <a:srgbClr val="000000"/>
                  </a:outerShdw>
                </a:effectLst>
                <a:latin typeface="Papyrus" pitchFamily="1" charset="0"/>
              </a:rPr>
              <a:t>Treatment</a:t>
            </a:r>
            <a:endParaRPr lang="en-US" sz="4000" dirty="0" smtClean="0"/>
          </a:p>
        </p:txBody>
      </p:sp>
      <p:sp>
        <p:nvSpPr>
          <p:cNvPr id="247811" name="Rectangle 3"/>
          <p:cNvSpPr>
            <a:spLocks noGrp="1" noChangeArrowheads="1"/>
          </p:cNvSpPr>
          <p:nvPr>
            <p:ph type="body" sz="half" idx="2"/>
          </p:nvPr>
        </p:nvSpPr>
        <p:spPr>
          <a:xfrm>
            <a:off x="609600" y="1524000"/>
            <a:ext cx="7391400" cy="5105400"/>
          </a:xfrm>
        </p:spPr>
        <p:txBody>
          <a:bodyPr>
            <a:normAutofit lnSpcReduction="10000"/>
          </a:bodyPr>
          <a:lstStyle/>
          <a:p>
            <a:pPr eaLnBrk="1" hangingPunct="1">
              <a:lnSpc>
                <a:spcPct val="80000"/>
              </a:lnSpc>
              <a:buFont typeface="Times" pitchFamily="1" charset="0"/>
              <a:buChar char="•"/>
              <a:defRPr/>
            </a:pPr>
            <a:r>
              <a:rPr lang="en-US" sz="2400" u="sng" dirty="0" smtClean="0">
                <a:effectLst>
                  <a:outerShdw blurRad="38100" dist="38100" dir="2700000" algn="tl">
                    <a:srgbClr val="000000"/>
                  </a:outerShdw>
                </a:effectLst>
                <a:latin typeface="Calibri" pitchFamily="34" charset="0"/>
                <a:cs typeface="Calibri" pitchFamily="34" charset="0"/>
              </a:rPr>
              <a:t>Cognitive-Behavioral Therapy</a:t>
            </a:r>
          </a:p>
          <a:p>
            <a:pPr lvl="1" eaLnBrk="1" hangingPunct="1">
              <a:lnSpc>
                <a:spcPct val="80000"/>
              </a:lnSpc>
              <a:buFont typeface="Times" pitchFamily="1" charset="0"/>
              <a:buChar char="•"/>
              <a:defRPr/>
            </a:pPr>
            <a:r>
              <a:rPr lang="en-US" sz="2400" dirty="0" smtClean="0">
                <a:latin typeface="Calibri" pitchFamily="34" charset="0"/>
                <a:cs typeface="Calibri" pitchFamily="34" charset="0"/>
              </a:rPr>
              <a:t>Individuals identify their negative thoughts and replace them with alternative beliefs</a:t>
            </a:r>
          </a:p>
          <a:p>
            <a:pPr lvl="1" eaLnBrk="1" hangingPunct="1">
              <a:lnSpc>
                <a:spcPct val="80000"/>
              </a:lnSpc>
              <a:buFont typeface="Times" pitchFamily="1" charset="0"/>
              <a:buChar char="•"/>
              <a:defRPr/>
            </a:pPr>
            <a:r>
              <a:rPr lang="en-US" sz="2400" dirty="0" smtClean="0">
                <a:latin typeface="Calibri" pitchFamily="34" charset="0"/>
                <a:cs typeface="Calibri" pitchFamily="34" charset="0"/>
              </a:rPr>
              <a:t>Exposure and response prevention</a:t>
            </a:r>
          </a:p>
          <a:p>
            <a:pPr eaLnBrk="1" hangingPunct="1">
              <a:lnSpc>
                <a:spcPct val="80000"/>
              </a:lnSpc>
              <a:buFont typeface="Times" pitchFamily="1" charset="0"/>
              <a:buNone/>
              <a:defRPr/>
            </a:pPr>
            <a:r>
              <a:rPr lang="en-US" sz="2400" u="sng" dirty="0" smtClean="0">
                <a:effectLst>
                  <a:outerShdw blurRad="38100" dist="38100" dir="2700000" algn="tl">
                    <a:srgbClr val="000000"/>
                  </a:outerShdw>
                </a:effectLst>
                <a:latin typeface="Calibri" pitchFamily="34" charset="0"/>
                <a:cs typeface="Calibri" pitchFamily="34" charset="0"/>
              </a:rPr>
              <a:t/>
            </a:r>
            <a:br>
              <a:rPr lang="en-US" sz="2400" u="sng" dirty="0" smtClean="0">
                <a:effectLst>
                  <a:outerShdw blurRad="38100" dist="38100" dir="2700000" algn="tl">
                    <a:srgbClr val="000000"/>
                  </a:outerShdw>
                </a:effectLst>
                <a:latin typeface="Calibri" pitchFamily="34" charset="0"/>
                <a:cs typeface="Calibri" pitchFamily="34" charset="0"/>
              </a:rPr>
            </a:br>
            <a:endParaRPr lang="en-US" sz="2400" u="sng" dirty="0" smtClean="0">
              <a:effectLst>
                <a:outerShdw blurRad="38100" dist="38100" dir="2700000" algn="tl">
                  <a:srgbClr val="000000"/>
                </a:outerShdw>
              </a:effectLst>
              <a:latin typeface="Calibri" pitchFamily="34" charset="0"/>
              <a:cs typeface="Calibri" pitchFamily="34" charset="0"/>
            </a:endParaRPr>
          </a:p>
          <a:p>
            <a:pPr eaLnBrk="1" hangingPunct="1">
              <a:lnSpc>
                <a:spcPct val="80000"/>
              </a:lnSpc>
              <a:buFont typeface="Times" pitchFamily="1" charset="0"/>
              <a:buChar char="•"/>
              <a:defRPr/>
            </a:pPr>
            <a:r>
              <a:rPr lang="en-US" sz="2400" u="sng" dirty="0" smtClean="0">
                <a:effectLst>
                  <a:outerShdw blurRad="38100" dist="38100" dir="2700000" algn="tl">
                    <a:srgbClr val="000000"/>
                  </a:outerShdw>
                </a:effectLst>
                <a:latin typeface="Calibri" pitchFamily="34" charset="0"/>
                <a:cs typeface="Calibri" pitchFamily="34" charset="0"/>
              </a:rPr>
              <a:t>Selective Serotonin-Reuptake Inhibitors:</a:t>
            </a:r>
          </a:p>
          <a:p>
            <a:pPr lvl="1" eaLnBrk="1" hangingPunct="1">
              <a:lnSpc>
                <a:spcPct val="80000"/>
              </a:lnSpc>
              <a:buFont typeface="Times" pitchFamily="1" charset="0"/>
              <a:buChar char="•"/>
              <a:defRPr/>
            </a:pPr>
            <a:r>
              <a:rPr lang="en-US" sz="2400" dirty="0" smtClean="0">
                <a:latin typeface="Calibri" pitchFamily="34" charset="0"/>
                <a:cs typeface="Calibri" pitchFamily="34" charset="0"/>
              </a:rPr>
              <a:t>Selective Serotonin-Reuptake Inhibitors (SSRI’s) or antidepressant medications reduce the obsessive </a:t>
            </a:r>
            <a:r>
              <a:rPr lang="en-US" sz="2400" dirty="0" err="1" smtClean="0">
                <a:latin typeface="Calibri" pitchFamily="34" charset="0"/>
                <a:cs typeface="Calibri" pitchFamily="34" charset="0"/>
              </a:rPr>
              <a:t>dysmorphic</a:t>
            </a:r>
            <a:r>
              <a:rPr lang="en-US" sz="2400" dirty="0" smtClean="0">
                <a:latin typeface="Calibri" pitchFamily="34" charset="0"/>
                <a:cs typeface="Calibri" pitchFamily="34" charset="0"/>
              </a:rPr>
              <a:t> thoughts, the emotional distress, and the associated ritualistic behavior. </a:t>
            </a:r>
          </a:p>
          <a:p>
            <a:pPr eaLnBrk="1" hangingPunct="1">
              <a:lnSpc>
                <a:spcPct val="80000"/>
              </a:lnSpc>
              <a:buFont typeface="Monotype Sorts" pitchFamily="1" charset="2"/>
              <a:buNone/>
              <a:defRPr/>
            </a:pPr>
            <a:r>
              <a:rPr lang="en-US" sz="2400" dirty="0" smtClean="0">
                <a:latin typeface="Calibri" pitchFamily="34" charset="0"/>
                <a:cs typeface="Calibri" pitchFamily="34" charset="0"/>
              </a:rPr>
              <a:t/>
            </a:r>
            <a:br>
              <a:rPr lang="en-US" sz="2400" dirty="0" smtClean="0">
                <a:latin typeface="Calibri" pitchFamily="34" charset="0"/>
                <a:cs typeface="Calibri" pitchFamily="34" charset="0"/>
              </a:rPr>
            </a:br>
            <a:endParaRPr lang="en-US" sz="2400" dirty="0" smtClean="0">
              <a:latin typeface="Calibri" pitchFamily="34" charset="0"/>
              <a:cs typeface="Calibri" pitchFamily="34" charset="0"/>
            </a:endParaRPr>
          </a:p>
          <a:p>
            <a:pPr eaLnBrk="1" hangingPunct="1">
              <a:lnSpc>
                <a:spcPct val="80000"/>
              </a:lnSpc>
              <a:buFont typeface="Monotype Sorts" pitchFamily="1" charset="2"/>
              <a:buNone/>
              <a:defRPr/>
            </a:pPr>
            <a:r>
              <a:rPr lang="en-US" sz="2400" dirty="0" smtClean="0">
                <a:latin typeface="Calibri" pitchFamily="34" charset="0"/>
                <a:cs typeface="Calibri" pitchFamily="34" charset="0"/>
              </a:rPr>
              <a:t>Treatment with </a:t>
            </a:r>
            <a:r>
              <a:rPr lang="en-US" sz="2400" i="1" u="sng" dirty="0" smtClean="0">
                <a:latin typeface="Calibri" pitchFamily="34" charset="0"/>
                <a:cs typeface="Calibri" pitchFamily="34" charset="0"/>
              </a:rPr>
              <a:t>only</a:t>
            </a:r>
            <a:r>
              <a:rPr lang="en-US" sz="2400" dirty="0" smtClean="0">
                <a:latin typeface="Calibri" pitchFamily="34" charset="0"/>
                <a:cs typeface="Calibri" pitchFamily="34" charset="0"/>
              </a:rPr>
              <a:t> medicine proves to be ineffective, because nearly all patients who quit the medicine relapse.</a:t>
            </a:r>
          </a:p>
          <a:p>
            <a:pPr eaLnBrk="1" hangingPunct="1">
              <a:lnSpc>
                <a:spcPct val="80000"/>
              </a:lnSpc>
              <a:buFont typeface="Monotype Sorts" pitchFamily="1" charset="2"/>
              <a:buNone/>
              <a:defRPr/>
            </a:pPr>
            <a:endParaRPr lang="en-US" sz="2400" dirty="0" smtClean="0">
              <a:latin typeface="Calibri" pitchFamily="34" charset="0"/>
              <a:cs typeface="Calibri" pitchFamily="34" charset="0"/>
            </a:endParaRPr>
          </a:p>
          <a:p>
            <a:pPr eaLnBrk="1" hangingPunct="1">
              <a:lnSpc>
                <a:spcPct val="80000"/>
              </a:lnSpc>
              <a:buFont typeface="Monotype Sorts" pitchFamily="1" charset="2"/>
              <a:buNone/>
              <a:defRPr/>
            </a:pPr>
            <a:endParaRPr lang="en-US" sz="2400" dirty="0" smtClean="0">
              <a:effectLst>
                <a:outerShdw blurRad="38100" dist="38100" dir="2700000" algn="tl">
                  <a:srgbClr val="000000"/>
                </a:outerShdw>
              </a:effectLst>
              <a:latin typeface="Calibri" pitchFamily="34" charset="0"/>
              <a:cs typeface="Calibri" pitchFamily="34" charset="0"/>
            </a:endParaRPr>
          </a:p>
          <a:p>
            <a:pPr eaLnBrk="1" hangingPunct="1">
              <a:lnSpc>
                <a:spcPct val="80000"/>
              </a:lnSpc>
              <a:buFont typeface="Monotype Sorts" pitchFamily="1" charset="2"/>
              <a:buNone/>
              <a:defRPr/>
            </a:pPr>
            <a:endParaRPr lang="en-US" sz="2400" dirty="0" smtClean="0">
              <a:latin typeface="Calibri" pitchFamily="34" charset="0"/>
              <a:cs typeface="Calibri" pitchFamily="34" charset="0"/>
            </a:endParaRPr>
          </a:p>
        </p:txBody>
      </p:sp>
      <p:sp>
        <p:nvSpPr>
          <p:cNvPr id="8" name="Date Placeholder 4"/>
          <p:cNvSpPr>
            <a:spLocks noGrp="1"/>
          </p:cNvSpPr>
          <p:nvPr>
            <p:ph type="dt" sz="half" idx="10"/>
          </p:nvPr>
        </p:nvSpPr>
        <p:spPr/>
        <p:txBody>
          <a:bodyPr/>
          <a:lstStyle/>
          <a:p>
            <a:pPr>
              <a:defRPr/>
            </a:pPr>
            <a:endParaRPr lang="en-US"/>
          </a:p>
        </p:txBody>
      </p:sp>
      <p:sp>
        <p:nvSpPr>
          <p:cNvPr id="9" name="Footer Placeholder 5"/>
          <p:cNvSpPr>
            <a:spLocks noGrp="1"/>
          </p:cNvSpPr>
          <p:nvPr>
            <p:ph type="ftr" sz="quarter" idx="11"/>
          </p:nvPr>
        </p:nvSpPr>
        <p:spPr/>
        <p:txBody>
          <a:bodyPr/>
          <a:lstStyle/>
          <a:p>
            <a:pPr>
              <a:defRPr/>
            </a:pPr>
            <a:endParaRPr lang="en-US"/>
          </a:p>
        </p:txBody>
      </p:sp>
      <p:sp>
        <p:nvSpPr>
          <p:cNvPr id="247818" name="Text Box 10"/>
          <p:cNvSpPr txBox="1">
            <a:spLocks noChangeArrowheads="1"/>
          </p:cNvSpPr>
          <p:nvPr/>
        </p:nvSpPr>
        <p:spPr bwMode="auto">
          <a:xfrm>
            <a:off x="3124200" y="1143000"/>
            <a:ext cx="4745038" cy="366713"/>
          </a:xfrm>
          <a:prstGeom prst="rect">
            <a:avLst/>
          </a:prstGeom>
          <a:noFill/>
          <a:ln w="9525">
            <a:noFill/>
            <a:miter lim="800000"/>
            <a:headEnd/>
            <a:tailEnd/>
          </a:ln>
          <a:effectLst/>
        </p:spPr>
        <p:txBody>
          <a:bodyPr wrap="none">
            <a:spAutoFit/>
          </a:bodyPr>
          <a:lstStyle/>
          <a:p>
            <a:pPr>
              <a:defRPr/>
            </a:pPr>
            <a:r>
              <a:rPr lang="en-US" sz="1800">
                <a:effectLst>
                  <a:outerShdw blurRad="38100" dist="38100" dir="2700000" algn="tl">
                    <a:srgbClr val="000000"/>
                  </a:outerShdw>
                </a:effectLst>
                <a:latin typeface="Comic Sans MS" pitchFamily="1" charset="0"/>
              </a:rPr>
              <a:t>The most common forms of treatment are: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PSYCHOGENIC PRURITUS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Represents those with intractable and </a:t>
            </a:r>
            <a:r>
              <a:rPr lang="en-US" dirty="0" err="1" smtClean="0"/>
              <a:t>persistant</a:t>
            </a:r>
            <a:r>
              <a:rPr lang="en-US" dirty="0" smtClean="0"/>
              <a:t> itch for which no </a:t>
            </a:r>
            <a:r>
              <a:rPr lang="en-US" dirty="0" err="1" smtClean="0"/>
              <a:t>pruritic</a:t>
            </a:r>
            <a:r>
              <a:rPr lang="en-US" dirty="0" smtClean="0"/>
              <a:t> physical illness or dermatological illness can be </a:t>
            </a:r>
            <a:r>
              <a:rPr lang="en-US" dirty="0" err="1" smtClean="0"/>
              <a:t>found.The</a:t>
            </a:r>
            <a:r>
              <a:rPr lang="en-US" dirty="0" smtClean="0"/>
              <a:t> psychological parameters of itch should be considered as ;</a:t>
            </a:r>
          </a:p>
          <a:p>
            <a:pPr marL="514350" indent="-514350">
              <a:buAutoNum type="arabicParenBoth"/>
            </a:pPr>
            <a:r>
              <a:rPr lang="en-US" dirty="0" smtClean="0"/>
              <a:t> Predominant psychological </a:t>
            </a:r>
            <a:r>
              <a:rPr lang="en-US" dirty="0" err="1" smtClean="0"/>
              <a:t>pruritus</a:t>
            </a:r>
            <a:r>
              <a:rPr lang="en-US" dirty="0" smtClean="0"/>
              <a:t> classified as a somatoform or dissociative disorder.</a:t>
            </a:r>
          </a:p>
          <a:p>
            <a:pPr marL="514350" indent="-514350">
              <a:buAutoNum type="arabicParenBoth"/>
            </a:pPr>
            <a:r>
              <a:rPr lang="en-US" dirty="0" err="1" smtClean="0"/>
              <a:t>Pruritus</a:t>
            </a:r>
            <a:r>
              <a:rPr lang="en-US" dirty="0" smtClean="0"/>
              <a:t> in dermatological illness for which psychological factors play a role in the development or course.</a:t>
            </a:r>
          </a:p>
          <a:p>
            <a:pPr marL="514350" indent="-514350">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(3) Problems in coping with chronic </a:t>
            </a:r>
            <a:r>
              <a:rPr lang="en-US" dirty="0" err="1" smtClean="0"/>
              <a:t>pruritus</a:t>
            </a:r>
            <a:r>
              <a:rPr lang="en-US" dirty="0" smtClean="0"/>
              <a:t> in the sense of an adjustment </a:t>
            </a:r>
            <a:r>
              <a:rPr lang="en-US" dirty="0" err="1" smtClean="0"/>
              <a:t>disorder,so</a:t>
            </a:r>
            <a:r>
              <a:rPr lang="en-US" dirty="0" smtClean="0"/>
              <a:t> called helpless/hopelessness reactions.</a:t>
            </a:r>
          </a:p>
          <a:p>
            <a:pPr>
              <a:buNone/>
            </a:pPr>
            <a:r>
              <a:rPr lang="en-US" dirty="0" smtClean="0"/>
              <a:t>(4) Co-morbidity with other psychiatric conditions ,particularly substance </a:t>
            </a:r>
            <a:r>
              <a:rPr lang="en-US" dirty="0" err="1" smtClean="0"/>
              <a:t>abuse,anxiety</a:t>
            </a:r>
            <a:r>
              <a:rPr lang="en-US" dirty="0" smtClean="0"/>
              <a:t> reactions and depression.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Pruritus</a:t>
            </a:r>
            <a:r>
              <a:rPr lang="en-US" dirty="0" smtClean="0"/>
              <a:t> is a </a:t>
            </a:r>
            <a:r>
              <a:rPr lang="en-US" dirty="0" err="1" smtClean="0"/>
              <a:t>multifactorial</a:t>
            </a:r>
            <a:r>
              <a:rPr lang="en-US" dirty="0" smtClean="0"/>
              <a:t> symptom. Dermatological, neurological, iatrogenic illness and internal disease are well </a:t>
            </a:r>
            <a:r>
              <a:rPr lang="en-US" dirty="0" err="1" smtClean="0"/>
              <a:t>recognised</a:t>
            </a:r>
            <a:r>
              <a:rPr lang="en-US" dirty="0" smtClean="0"/>
              <a:t> causes.</a:t>
            </a:r>
          </a:p>
          <a:p>
            <a:r>
              <a:rPr lang="en-US" dirty="0" smtClean="0"/>
              <a:t>Diagnostic criteria for psychological </a:t>
            </a:r>
            <a:r>
              <a:rPr lang="en-US" dirty="0" err="1" smtClean="0"/>
              <a:t>pruritus</a:t>
            </a:r>
            <a:endParaRPr lang="en-US" dirty="0" smtClean="0"/>
          </a:p>
          <a:p>
            <a:pPr marL="514350" indent="-514350">
              <a:buAutoNum type="arabicParenBoth"/>
            </a:pPr>
            <a:r>
              <a:rPr lang="en-US" dirty="0" err="1" smtClean="0"/>
              <a:t>Localised</a:t>
            </a:r>
            <a:r>
              <a:rPr lang="en-US" dirty="0" smtClean="0"/>
              <a:t> or </a:t>
            </a:r>
            <a:r>
              <a:rPr lang="en-US" dirty="0" err="1" smtClean="0"/>
              <a:t>generalised</a:t>
            </a:r>
            <a:r>
              <a:rPr lang="en-US" dirty="0" smtClean="0"/>
              <a:t> </a:t>
            </a:r>
            <a:r>
              <a:rPr lang="en-US" dirty="0" err="1" smtClean="0"/>
              <a:t>pruritus</a:t>
            </a:r>
            <a:endParaRPr lang="en-US" dirty="0"/>
          </a:p>
          <a:p>
            <a:pPr marL="514350" indent="-514350">
              <a:buAutoNum type="arabicParenBoth"/>
            </a:pPr>
            <a:r>
              <a:rPr lang="en-US" dirty="0" smtClean="0"/>
              <a:t>Chronic </a:t>
            </a:r>
            <a:r>
              <a:rPr lang="en-US" dirty="0" err="1" smtClean="0"/>
              <a:t>pruritus</a:t>
            </a:r>
            <a:r>
              <a:rPr lang="en-US" dirty="0" smtClean="0"/>
              <a:t> (&gt;6weeks)</a:t>
            </a:r>
          </a:p>
          <a:p>
            <a:pPr marL="514350" indent="-514350">
              <a:buAutoNum type="arabicParenBoth"/>
            </a:pPr>
            <a:r>
              <a:rPr lang="en-US" dirty="0" smtClean="0"/>
              <a:t>The absence of a somatic cause.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Three additional criteria from the following seven;</a:t>
            </a:r>
          </a:p>
          <a:p>
            <a:pPr>
              <a:buNone/>
            </a:pPr>
            <a:r>
              <a:rPr lang="en-US" dirty="0"/>
              <a:t> </a:t>
            </a:r>
            <a:r>
              <a:rPr lang="en-US" dirty="0" smtClean="0"/>
              <a:t>.   A chronological relationship of </a:t>
            </a:r>
            <a:r>
              <a:rPr lang="en-US" dirty="0" err="1" smtClean="0"/>
              <a:t>pruritus</a:t>
            </a:r>
            <a:r>
              <a:rPr lang="en-US" dirty="0" smtClean="0"/>
              <a:t> with one or several life events that could have psychological repercussions.</a:t>
            </a:r>
          </a:p>
          <a:p>
            <a:pPr>
              <a:buNone/>
            </a:pPr>
            <a:r>
              <a:rPr lang="en-US" dirty="0"/>
              <a:t> </a:t>
            </a:r>
            <a:r>
              <a:rPr lang="en-US" dirty="0" smtClean="0"/>
              <a:t>.  Variations of intensity associated with stress.</a:t>
            </a:r>
          </a:p>
          <a:p>
            <a:pPr>
              <a:buNone/>
            </a:pPr>
            <a:r>
              <a:rPr lang="en-US" dirty="0"/>
              <a:t> </a:t>
            </a:r>
            <a:r>
              <a:rPr lang="en-US" dirty="0" smtClean="0"/>
              <a:t>.  Nocturnal variations.</a:t>
            </a:r>
          </a:p>
          <a:p>
            <a:pPr>
              <a:buNone/>
            </a:pPr>
            <a:r>
              <a:rPr lang="en-US" dirty="0"/>
              <a:t> </a:t>
            </a:r>
            <a:r>
              <a:rPr lang="en-US" dirty="0" smtClean="0"/>
              <a:t>.  Predominance during rest of inactions.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pPr>
              <a:buNone/>
            </a:pPr>
            <a:r>
              <a:rPr lang="en-US" dirty="0" smtClean="0"/>
              <a:t> . </a:t>
            </a:r>
            <a:r>
              <a:rPr lang="en-US" dirty="0" err="1" smtClean="0"/>
              <a:t>Pruritus</a:t>
            </a:r>
            <a:r>
              <a:rPr lang="en-US" dirty="0" smtClean="0"/>
              <a:t> that is improved by psychogenic drugs.</a:t>
            </a:r>
          </a:p>
          <a:p>
            <a:pPr>
              <a:buNone/>
            </a:pPr>
            <a:r>
              <a:rPr lang="en-US" dirty="0"/>
              <a:t> </a:t>
            </a:r>
            <a:r>
              <a:rPr lang="en-US" dirty="0" smtClean="0"/>
              <a:t>. </a:t>
            </a:r>
            <a:r>
              <a:rPr lang="en-US" dirty="0" err="1" smtClean="0"/>
              <a:t>Pruritus</a:t>
            </a:r>
            <a:r>
              <a:rPr lang="en-US" dirty="0" smtClean="0"/>
              <a:t> that is improved by psychotherapy.</a:t>
            </a:r>
          </a:p>
          <a:p>
            <a:r>
              <a:rPr lang="en-US" b="1" u="sng" dirty="0" smtClean="0"/>
              <a:t>Treatment</a:t>
            </a:r>
            <a:r>
              <a:rPr lang="en-US" b="1" dirty="0" smtClean="0"/>
              <a:t> :-</a:t>
            </a:r>
          </a:p>
          <a:p>
            <a:pPr>
              <a:buNone/>
            </a:pPr>
            <a:r>
              <a:rPr lang="en-US" dirty="0"/>
              <a:t> </a:t>
            </a:r>
            <a:r>
              <a:rPr lang="en-US" dirty="0" smtClean="0"/>
              <a:t>-  Antihistamines .</a:t>
            </a:r>
          </a:p>
          <a:p>
            <a:pPr>
              <a:buNone/>
            </a:pPr>
            <a:r>
              <a:rPr lang="en-US" dirty="0"/>
              <a:t> </a:t>
            </a:r>
            <a:r>
              <a:rPr lang="en-US" dirty="0" smtClean="0"/>
              <a:t>-  </a:t>
            </a:r>
            <a:r>
              <a:rPr lang="en-US" dirty="0" err="1" smtClean="0"/>
              <a:t>Doxepin</a:t>
            </a:r>
            <a:r>
              <a:rPr lang="en-US" dirty="0" smtClean="0"/>
              <a:t> – </a:t>
            </a:r>
            <a:r>
              <a:rPr lang="en-US" dirty="0" err="1" smtClean="0"/>
              <a:t>upto</a:t>
            </a:r>
            <a:r>
              <a:rPr lang="en-US" dirty="0" smtClean="0"/>
              <a:t> 125 mg/day</a:t>
            </a:r>
          </a:p>
          <a:p>
            <a:pPr>
              <a:buNone/>
            </a:pPr>
            <a:r>
              <a:rPr lang="en-US" dirty="0"/>
              <a:t> </a:t>
            </a:r>
            <a:r>
              <a:rPr lang="en-US" dirty="0" smtClean="0"/>
              <a:t>                       combined effect of both </a:t>
            </a:r>
            <a:r>
              <a:rPr lang="en-US" dirty="0" err="1" smtClean="0"/>
              <a:t>antipruritic</a:t>
            </a:r>
            <a:r>
              <a:rPr lang="en-US" dirty="0" smtClean="0"/>
              <a:t> and antidepressants actions.</a:t>
            </a:r>
          </a:p>
          <a:p>
            <a:pPr>
              <a:buNone/>
            </a:pPr>
            <a:r>
              <a:rPr lang="en-US" dirty="0" smtClean="0"/>
              <a:t>- SSRI’s – </a:t>
            </a:r>
            <a:r>
              <a:rPr lang="en-US" dirty="0" err="1" smtClean="0"/>
              <a:t>paroxetine</a:t>
            </a:r>
            <a:r>
              <a:rPr lang="en-US" dirty="0" smtClean="0"/>
              <a:t> (20-40mg/day)</a:t>
            </a:r>
          </a:p>
          <a:p>
            <a:pPr>
              <a:buNone/>
            </a:pPr>
            <a:r>
              <a:rPr lang="en-US" dirty="0" smtClean="0"/>
              <a:t>                   </a:t>
            </a:r>
            <a:r>
              <a:rPr lang="en-US" dirty="0" err="1" smtClean="0"/>
              <a:t>fluvoximine</a:t>
            </a:r>
            <a:r>
              <a:rPr lang="en-US" dirty="0" smtClean="0"/>
              <a:t> (100-200mg/day)</a:t>
            </a:r>
          </a:p>
          <a:p>
            <a:pPr>
              <a:buNone/>
            </a:pPr>
            <a:r>
              <a:rPr lang="en-US" dirty="0" smtClean="0"/>
              <a:t>                   </a:t>
            </a:r>
            <a:r>
              <a:rPr lang="en-US" dirty="0" err="1" smtClean="0"/>
              <a:t>citalopram</a:t>
            </a:r>
            <a:r>
              <a:rPr lang="en-US" dirty="0" smtClean="0"/>
              <a:t>  (20-40mg/day)</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err="1" smtClean="0"/>
              <a:t>Trichotillomania</a:t>
            </a:r>
            <a:endParaRPr lang="en-US" b="1" dirty="0"/>
          </a:p>
        </p:txBody>
      </p:sp>
      <p:sp>
        <p:nvSpPr>
          <p:cNvPr id="3" name="Content Placeholder 2"/>
          <p:cNvSpPr>
            <a:spLocks noGrp="1"/>
          </p:cNvSpPr>
          <p:nvPr>
            <p:ph idx="1"/>
          </p:nvPr>
        </p:nvSpPr>
        <p:spPr>
          <a:xfrm>
            <a:off x="457200" y="1600200"/>
            <a:ext cx="4800600" cy="4525963"/>
          </a:xfrm>
        </p:spPr>
        <p:txBody>
          <a:bodyPr>
            <a:normAutofit fontScale="92500" lnSpcReduction="20000"/>
          </a:bodyPr>
          <a:lstStyle/>
          <a:p>
            <a:pPr>
              <a:buNone/>
            </a:pPr>
            <a:r>
              <a:rPr lang="en-US" dirty="0"/>
              <a:t> </a:t>
            </a:r>
            <a:r>
              <a:rPr lang="en-US" dirty="0" smtClean="0"/>
              <a:t> - morbid craving to pull out hair.</a:t>
            </a:r>
          </a:p>
          <a:p>
            <a:pPr>
              <a:buNone/>
            </a:pPr>
            <a:r>
              <a:rPr lang="en-US" dirty="0"/>
              <a:t> </a:t>
            </a:r>
            <a:r>
              <a:rPr lang="en-US" dirty="0" smtClean="0"/>
              <a:t>- Diagnostic criteria :-</a:t>
            </a:r>
          </a:p>
          <a:p>
            <a:pPr>
              <a:buNone/>
            </a:pPr>
            <a:r>
              <a:rPr lang="en-US" dirty="0"/>
              <a:t> </a:t>
            </a:r>
            <a:r>
              <a:rPr lang="en-US" dirty="0" smtClean="0"/>
              <a:t>A) Recurrent pulling out of ones own hair resulting in hair loss.</a:t>
            </a:r>
          </a:p>
          <a:p>
            <a:pPr>
              <a:buNone/>
            </a:pPr>
            <a:r>
              <a:rPr lang="en-US" dirty="0"/>
              <a:t> </a:t>
            </a:r>
            <a:r>
              <a:rPr lang="en-US" dirty="0" smtClean="0"/>
              <a:t>B) An increasing sense of tension immediately before pulling out the hair or when attempting to resist the </a:t>
            </a:r>
            <a:r>
              <a:rPr lang="en-US" dirty="0" err="1" smtClean="0"/>
              <a:t>behaviour</a:t>
            </a:r>
            <a:r>
              <a:rPr lang="en-US" dirty="0" smtClean="0"/>
              <a:t> .</a:t>
            </a:r>
            <a:endParaRPr lang="en-US" dirty="0"/>
          </a:p>
        </p:txBody>
      </p:sp>
      <p:pic>
        <p:nvPicPr>
          <p:cNvPr id="5" name="Picture 32" descr="image24"/>
          <p:cNvPicPr>
            <a:picLocks noChangeAspect="1" noChangeArrowheads="1"/>
          </p:cNvPicPr>
          <p:nvPr/>
        </p:nvPicPr>
        <p:blipFill>
          <a:blip r:embed="rId3" cstate="print"/>
          <a:srcRect/>
          <a:stretch>
            <a:fillRect/>
          </a:stretch>
        </p:blipFill>
        <p:spPr bwMode="auto">
          <a:xfrm>
            <a:off x="5638800" y="1676400"/>
            <a:ext cx="35052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5715000" cy="6172200"/>
          </a:xfrm>
        </p:spPr>
        <p:txBody>
          <a:bodyPr>
            <a:normAutofit fontScale="92500" lnSpcReduction="10000"/>
          </a:bodyPr>
          <a:lstStyle/>
          <a:p>
            <a:pPr>
              <a:buNone/>
            </a:pPr>
            <a:r>
              <a:rPr lang="en-US" dirty="0" smtClean="0"/>
              <a:t> C) Pleasure ,gratification or relief when pulling out the hair.</a:t>
            </a:r>
          </a:p>
          <a:p>
            <a:pPr>
              <a:buNone/>
            </a:pPr>
            <a:r>
              <a:rPr lang="en-US" dirty="0"/>
              <a:t> </a:t>
            </a:r>
            <a:r>
              <a:rPr lang="en-US" dirty="0" smtClean="0"/>
              <a:t>D) The disturbance is not better accounted for by another mental disorder.</a:t>
            </a:r>
          </a:p>
          <a:p>
            <a:pPr>
              <a:buNone/>
            </a:pPr>
            <a:r>
              <a:rPr lang="en-US" dirty="0"/>
              <a:t> </a:t>
            </a:r>
            <a:r>
              <a:rPr lang="en-US" dirty="0" smtClean="0"/>
              <a:t>E) The disturbance provokes clinically marked distress and impairment in </a:t>
            </a:r>
            <a:r>
              <a:rPr lang="en-US" dirty="0" err="1" smtClean="0"/>
              <a:t>occupations,social</a:t>
            </a:r>
            <a:r>
              <a:rPr lang="en-US" dirty="0" smtClean="0"/>
              <a:t> or other areas of functioning.</a:t>
            </a:r>
          </a:p>
          <a:p>
            <a:pPr>
              <a:buNone/>
            </a:pPr>
            <a:r>
              <a:rPr lang="en-US" dirty="0"/>
              <a:t> </a:t>
            </a:r>
            <a:r>
              <a:rPr lang="en-US" dirty="0" smtClean="0"/>
              <a:t>- Associated with –depression in 14%</a:t>
            </a:r>
          </a:p>
          <a:p>
            <a:pPr>
              <a:buNone/>
            </a:pPr>
            <a:r>
              <a:rPr lang="en-US" dirty="0"/>
              <a:t> </a:t>
            </a:r>
            <a:r>
              <a:rPr lang="en-US" dirty="0" smtClean="0"/>
              <a:t>                                  anxiety disorder in 15%</a:t>
            </a:r>
          </a:p>
        </p:txBody>
      </p:sp>
      <p:pic>
        <p:nvPicPr>
          <p:cNvPr id="4" name="Picture 8" descr="image14"/>
          <p:cNvPicPr>
            <a:picLocks noChangeAspect="1" noChangeArrowheads="1"/>
          </p:cNvPicPr>
          <p:nvPr/>
        </p:nvPicPr>
        <p:blipFill>
          <a:blip r:embed="rId3" cstate="print"/>
          <a:srcRect/>
          <a:stretch>
            <a:fillRect/>
          </a:stretch>
        </p:blipFill>
        <p:spPr bwMode="auto">
          <a:xfrm>
            <a:off x="6400800" y="381000"/>
            <a:ext cx="2743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buNone/>
            </a:pPr>
            <a:r>
              <a:rPr lang="en-US" dirty="0" smtClean="0"/>
              <a:t> - Commonest from scalp mostly from vertex.</a:t>
            </a:r>
          </a:p>
          <a:p>
            <a:pPr>
              <a:buNone/>
            </a:pPr>
            <a:r>
              <a:rPr lang="en-US" dirty="0"/>
              <a:t> </a:t>
            </a:r>
            <a:r>
              <a:rPr lang="en-US" dirty="0" smtClean="0"/>
              <a:t>- Typically the hairs are short ,</a:t>
            </a:r>
            <a:r>
              <a:rPr lang="en-US" dirty="0" err="1" smtClean="0"/>
              <a:t>irregular,broken</a:t>
            </a:r>
            <a:r>
              <a:rPr lang="en-US" dirty="0" smtClean="0"/>
              <a:t> and </a:t>
            </a:r>
            <a:r>
              <a:rPr lang="en-US" dirty="0" err="1" smtClean="0"/>
              <a:t>disorted</a:t>
            </a:r>
            <a:r>
              <a:rPr lang="en-US" dirty="0" smtClean="0"/>
              <a:t>.</a:t>
            </a:r>
          </a:p>
          <a:p>
            <a:pPr>
              <a:buNone/>
            </a:pPr>
            <a:r>
              <a:rPr lang="en-US" dirty="0"/>
              <a:t> </a:t>
            </a:r>
            <a:r>
              <a:rPr lang="en-US" dirty="0" smtClean="0"/>
              <a:t>- Patients use </a:t>
            </a:r>
            <a:r>
              <a:rPr lang="en-US" dirty="0" err="1" smtClean="0"/>
              <a:t>wigs,semipermanent</a:t>
            </a:r>
            <a:r>
              <a:rPr lang="en-US" dirty="0" smtClean="0"/>
              <a:t> use of hats and scarves to disguise the defects.</a:t>
            </a:r>
          </a:p>
          <a:p>
            <a:pPr>
              <a:buNone/>
            </a:pPr>
            <a:r>
              <a:rPr lang="en-US" dirty="0"/>
              <a:t> </a:t>
            </a:r>
            <a:r>
              <a:rPr lang="en-US" dirty="0" smtClean="0"/>
              <a:t>- Chronic </a:t>
            </a:r>
            <a:r>
              <a:rPr lang="en-US" dirty="0" err="1" smtClean="0"/>
              <a:t>folliculitis</a:t>
            </a:r>
            <a:r>
              <a:rPr lang="en-US" dirty="0" smtClean="0"/>
              <a:t> of neck, chin, chest, pubic areas or thighs may be the presenting complaints.</a:t>
            </a:r>
          </a:p>
          <a:p>
            <a:pPr>
              <a:buNone/>
            </a:pPr>
            <a:r>
              <a:rPr lang="en-US" dirty="0" smtClean="0"/>
              <a:t>- </a:t>
            </a:r>
            <a:r>
              <a:rPr lang="en-US" dirty="0" err="1" smtClean="0"/>
              <a:t>Trichorhizophagia</a:t>
            </a:r>
            <a:r>
              <a:rPr lang="en-US" dirty="0" smtClean="0"/>
              <a:t> –hair root alone is eaten.</a:t>
            </a:r>
          </a:p>
          <a:p>
            <a:pPr>
              <a:buNone/>
            </a:pPr>
            <a:r>
              <a:rPr lang="en-US" dirty="0" smtClean="0"/>
              <a:t> - </a:t>
            </a:r>
            <a:r>
              <a:rPr lang="en-US" dirty="0" err="1" smtClean="0"/>
              <a:t>Trichophagia</a:t>
            </a:r>
            <a:r>
              <a:rPr lang="en-US" dirty="0" smtClean="0"/>
              <a:t> –whole hair is eaten.</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5181600" cy="5516563"/>
          </a:xfrm>
        </p:spPr>
        <p:txBody>
          <a:bodyPr>
            <a:normAutofit lnSpcReduction="10000"/>
          </a:bodyPr>
          <a:lstStyle/>
          <a:p>
            <a:pPr>
              <a:buNone/>
            </a:pPr>
            <a:r>
              <a:rPr lang="en-US" dirty="0" smtClean="0"/>
              <a:t>TRICHOBEZOAR</a:t>
            </a:r>
          </a:p>
          <a:p>
            <a:r>
              <a:rPr lang="en-US" dirty="0" smtClean="0"/>
              <a:t>Bezoars -ball like aggregations of vegetable or </a:t>
            </a:r>
            <a:r>
              <a:rPr lang="en-US" dirty="0" err="1" smtClean="0"/>
              <a:t>fibre</a:t>
            </a:r>
            <a:r>
              <a:rPr lang="en-US" dirty="0" smtClean="0"/>
              <a:t> like materials in stomach and small intestine.</a:t>
            </a:r>
          </a:p>
          <a:p>
            <a:r>
              <a:rPr lang="en-US" dirty="0" smtClean="0"/>
              <a:t>Almost exclusively seen in gills and young women.</a:t>
            </a:r>
          </a:p>
          <a:p>
            <a:r>
              <a:rPr lang="en-US" dirty="0" smtClean="0"/>
              <a:t>Swallowed hair is retained within folds of gastric mucosa.</a:t>
            </a:r>
            <a:endParaRPr lang="en-US" dirty="0"/>
          </a:p>
        </p:txBody>
      </p:sp>
      <p:pic>
        <p:nvPicPr>
          <p:cNvPr id="86017" name="Picture 1" descr="C:\Users\Dr. Sanjay Yadav\Desktop\indexHUK.jpg"/>
          <p:cNvPicPr>
            <a:picLocks noChangeAspect="1" noChangeArrowheads="1"/>
          </p:cNvPicPr>
          <p:nvPr/>
        </p:nvPicPr>
        <p:blipFill>
          <a:blip r:embed="rId3" cstate="print"/>
          <a:srcRect/>
          <a:stretch>
            <a:fillRect/>
          </a:stretch>
        </p:blipFill>
        <p:spPr bwMode="auto">
          <a:xfrm>
            <a:off x="5715000" y="1066800"/>
            <a:ext cx="2895600" cy="4572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2800" b="1" dirty="0" smtClean="0"/>
              <a:t>Psychiatric disorders without significant dermatological disease </a:t>
            </a:r>
            <a:endParaRPr lang="en-US" sz="2800" b="1" dirty="0"/>
          </a:p>
        </p:txBody>
      </p:sp>
      <p:sp>
        <p:nvSpPr>
          <p:cNvPr id="3" name="Content Placeholder 2"/>
          <p:cNvSpPr>
            <a:spLocks noGrp="1"/>
          </p:cNvSpPr>
          <p:nvPr>
            <p:ph idx="1"/>
          </p:nvPr>
        </p:nvSpPr>
        <p:spPr>
          <a:xfrm>
            <a:off x="76200" y="1219200"/>
            <a:ext cx="8991600" cy="4525963"/>
          </a:xfrm>
        </p:spPr>
        <p:txBody>
          <a:bodyPr>
            <a:noAutofit/>
          </a:bodyPr>
          <a:lstStyle/>
          <a:p>
            <a:pPr>
              <a:buNone/>
            </a:pPr>
            <a:r>
              <a:rPr lang="en-US" sz="2000" b="1" dirty="0" smtClean="0"/>
              <a:t>1.1. Delusional syndromes</a:t>
            </a:r>
          </a:p>
          <a:p>
            <a:pPr>
              <a:buNone/>
            </a:pPr>
            <a:r>
              <a:rPr lang="en-US" sz="2000" dirty="0" err="1" smtClean="0"/>
              <a:t>Parasitosis</a:t>
            </a:r>
            <a:endParaRPr lang="en-US" sz="2000" dirty="0" smtClean="0"/>
          </a:p>
          <a:p>
            <a:pPr>
              <a:buNone/>
            </a:pPr>
            <a:r>
              <a:rPr lang="en-US" sz="2000" dirty="0" smtClean="0"/>
              <a:t>Smell</a:t>
            </a:r>
          </a:p>
          <a:p>
            <a:pPr>
              <a:buNone/>
            </a:pPr>
            <a:r>
              <a:rPr lang="en-US" sz="2000" dirty="0" smtClean="0"/>
              <a:t>Impregnation and contamination </a:t>
            </a:r>
          </a:p>
          <a:p>
            <a:pPr>
              <a:buNone/>
            </a:pPr>
            <a:r>
              <a:rPr lang="en-US" sz="2000" b="1" dirty="0" smtClean="0"/>
              <a:t>1.2 Disorders of awareness of the body </a:t>
            </a:r>
          </a:p>
          <a:p>
            <a:pPr>
              <a:buNone/>
            </a:pPr>
            <a:r>
              <a:rPr lang="en-US" sz="2000" dirty="0" smtClean="0"/>
              <a:t>Phobias and obsessive compulsive disorders </a:t>
            </a:r>
          </a:p>
          <a:p>
            <a:pPr algn="just">
              <a:buNone/>
            </a:pPr>
            <a:r>
              <a:rPr lang="en-US" sz="2000" dirty="0" smtClean="0"/>
              <a:t>	Disorders of body image: body </a:t>
            </a:r>
            <a:r>
              <a:rPr lang="en-US" sz="2000" dirty="0" err="1" smtClean="0"/>
              <a:t>dysmorphic</a:t>
            </a:r>
            <a:r>
              <a:rPr lang="en-US" sz="2000" dirty="0" smtClean="0"/>
              <a:t> disorder (BDD)</a:t>
            </a:r>
          </a:p>
          <a:p>
            <a:pPr algn="just">
              <a:buNone/>
            </a:pPr>
            <a:r>
              <a:rPr lang="en-US" sz="2000" dirty="0"/>
              <a:t>	</a:t>
            </a:r>
            <a:r>
              <a:rPr lang="en-US" sz="2000" dirty="0" smtClean="0"/>
              <a:t>Disturbance of body size and eating, e.g. anorexia nervosa, bulimia</a:t>
            </a:r>
          </a:p>
          <a:p>
            <a:pPr algn="just">
              <a:buNone/>
            </a:pPr>
            <a:r>
              <a:rPr lang="en-US" sz="2000" dirty="0" smtClean="0"/>
              <a:t>	Phobias, e.g. mole phobia, </a:t>
            </a:r>
            <a:r>
              <a:rPr lang="en-US" sz="2000" dirty="0" err="1" smtClean="0"/>
              <a:t>venereophobia</a:t>
            </a:r>
            <a:r>
              <a:rPr lang="en-US" sz="2000" dirty="0" smtClean="0"/>
              <a:t>, wart phobia, and steroid phobia.  </a:t>
            </a:r>
          </a:p>
          <a:p>
            <a:pPr algn="just">
              <a:buNone/>
            </a:pPr>
            <a:r>
              <a:rPr lang="en-US" sz="2000" dirty="0"/>
              <a:t>	</a:t>
            </a:r>
            <a:r>
              <a:rPr lang="en-US" sz="2000" dirty="0" smtClean="0"/>
              <a:t>Obsessive – compulsive </a:t>
            </a:r>
            <a:r>
              <a:rPr lang="en-US" sz="2000" dirty="0" err="1" smtClean="0"/>
              <a:t>behaviours</a:t>
            </a:r>
            <a:r>
              <a:rPr lang="en-US" sz="2000" dirty="0" smtClean="0"/>
              <a:t>, e.g. hand washing, hair plucking</a:t>
            </a:r>
          </a:p>
          <a:p>
            <a:pPr algn="just">
              <a:buNone/>
            </a:pPr>
            <a:r>
              <a:rPr lang="en-US" sz="2000" dirty="0"/>
              <a:t>	</a:t>
            </a:r>
            <a:r>
              <a:rPr lang="en-US" sz="2000" dirty="0" smtClean="0"/>
              <a:t>Atypical pain disorders, e.g. </a:t>
            </a:r>
            <a:r>
              <a:rPr lang="en-US" sz="2000" dirty="0" err="1" smtClean="0"/>
              <a:t>glossodynia</a:t>
            </a:r>
            <a:r>
              <a:rPr lang="en-US" sz="2000" dirty="0" smtClean="0"/>
              <a:t>, </a:t>
            </a:r>
            <a:r>
              <a:rPr lang="en-US" sz="2000" dirty="0" err="1" smtClean="0"/>
              <a:t>vulvodynia</a:t>
            </a:r>
            <a:r>
              <a:rPr lang="en-US" sz="2000" dirty="0" smtClean="0"/>
              <a:t> and </a:t>
            </a:r>
            <a:r>
              <a:rPr lang="en-US" sz="2000" dirty="0" err="1" smtClean="0"/>
              <a:t>scrotodynia</a:t>
            </a:r>
            <a:endParaRPr lang="en-US" sz="2000" dirty="0" smtClean="0"/>
          </a:p>
          <a:p>
            <a:pPr algn="just">
              <a:buNone/>
            </a:pPr>
            <a:r>
              <a:rPr lang="en-US" sz="2000" dirty="0"/>
              <a:t>	</a:t>
            </a:r>
            <a:r>
              <a:rPr lang="en-US" sz="2000" dirty="0" smtClean="0"/>
              <a:t>Other dermatologic </a:t>
            </a:r>
            <a:r>
              <a:rPr lang="en-US" sz="2000" dirty="0" err="1" smtClean="0"/>
              <a:t>hypochondriases</a:t>
            </a:r>
            <a:r>
              <a:rPr lang="en-US" sz="2000" dirty="0" smtClean="0"/>
              <a:t>: </a:t>
            </a:r>
            <a:r>
              <a:rPr lang="en-US" sz="2000" dirty="0" err="1" smtClean="0"/>
              <a:t>botoxophilia</a:t>
            </a:r>
            <a:r>
              <a:rPr lang="en-US" sz="2000" dirty="0" smtClean="0"/>
              <a:t>, </a:t>
            </a:r>
            <a:r>
              <a:rPr lang="en-US" sz="2000" dirty="0" err="1" smtClean="0"/>
              <a:t>tanorexia</a:t>
            </a:r>
            <a:r>
              <a:rPr lang="en-US" sz="2000" dirty="0" smtClean="0"/>
              <a:t>, </a:t>
            </a:r>
            <a:r>
              <a:rPr lang="en-US" sz="2000" dirty="0" err="1" smtClean="0"/>
              <a:t>cyberchondria</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5562600" cy="5364163"/>
          </a:xfrm>
        </p:spPr>
        <p:txBody>
          <a:bodyPr/>
          <a:lstStyle/>
          <a:p>
            <a:r>
              <a:rPr lang="en-US" dirty="0" smtClean="0"/>
              <a:t>Leads to nausea</a:t>
            </a:r>
            <a:r>
              <a:rPr lang="en-US" dirty="0" smtClean="0"/>
              <a:t>, vomiting, abdominal </a:t>
            </a:r>
            <a:r>
              <a:rPr lang="en-US" dirty="0" smtClean="0"/>
              <a:t>pain</a:t>
            </a:r>
            <a:r>
              <a:rPr lang="en-US" dirty="0" smtClean="0"/>
              <a:t>, anorexia, weight </a:t>
            </a:r>
            <a:r>
              <a:rPr lang="en-US" dirty="0" smtClean="0"/>
              <a:t>loss</a:t>
            </a:r>
            <a:r>
              <a:rPr lang="en-US" dirty="0" smtClean="0"/>
              <a:t>, foul </a:t>
            </a:r>
            <a:r>
              <a:rPr lang="en-US" dirty="0" smtClean="0"/>
              <a:t>breath.</a:t>
            </a:r>
          </a:p>
          <a:p>
            <a:r>
              <a:rPr lang="en-US" dirty="0"/>
              <a:t> </a:t>
            </a:r>
            <a:r>
              <a:rPr lang="en-US" dirty="0" smtClean="0"/>
              <a:t>Complications –</a:t>
            </a:r>
          </a:p>
          <a:p>
            <a:pPr>
              <a:buNone/>
            </a:pPr>
            <a:r>
              <a:rPr lang="en-US" dirty="0"/>
              <a:t> </a:t>
            </a:r>
            <a:r>
              <a:rPr lang="en-US" dirty="0" smtClean="0"/>
              <a:t>1. intestinal bleeding.</a:t>
            </a:r>
          </a:p>
          <a:p>
            <a:pPr>
              <a:buNone/>
            </a:pPr>
            <a:r>
              <a:rPr lang="en-US" dirty="0"/>
              <a:t> </a:t>
            </a:r>
            <a:r>
              <a:rPr lang="en-US" dirty="0" smtClean="0"/>
              <a:t>2. pancreatitis</a:t>
            </a:r>
          </a:p>
          <a:p>
            <a:pPr>
              <a:buNone/>
            </a:pPr>
            <a:r>
              <a:rPr lang="en-US" dirty="0"/>
              <a:t> </a:t>
            </a:r>
            <a:r>
              <a:rPr lang="en-US" dirty="0" smtClean="0"/>
              <a:t>3. obstructive symptoms</a:t>
            </a:r>
          </a:p>
          <a:p>
            <a:pPr>
              <a:buNone/>
            </a:pPr>
            <a:endParaRPr lang="en-US" dirty="0"/>
          </a:p>
        </p:txBody>
      </p:sp>
      <p:pic>
        <p:nvPicPr>
          <p:cNvPr id="83969" name="Picture 1" descr="C:\Users\Dr. Sanjay Yadav\Desktop\indexMK.jpg"/>
          <p:cNvPicPr>
            <a:picLocks noChangeAspect="1" noChangeArrowheads="1"/>
          </p:cNvPicPr>
          <p:nvPr/>
        </p:nvPicPr>
        <p:blipFill>
          <a:blip r:embed="rId3" cstate="print"/>
          <a:srcRect/>
          <a:stretch>
            <a:fillRect/>
          </a:stretch>
        </p:blipFill>
        <p:spPr bwMode="auto">
          <a:xfrm>
            <a:off x="5638800" y="762000"/>
            <a:ext cx="3276600" cy="4953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686800" cy="5364163"/>
          </a:xfrm>
        </p:spPr>
        <p:txBody>
          <a:bodyPr>
            <a:normAutofit/>
          </a:bodyPr>
          <a:lstStyle/>
          <a:p>
            <a:r>
              <a:rPr lang="en-US" dirty="0" err="1" smtClean="0"/>
              <a:t>Rapunzel</a:t>
            </a:r>
            <a:r>
              <a:rPr lang="en-US" dirty="0" smtClean="0"/>
              <a:t> syndrome</a:t>
            </a:r>
          </a:p>
          <a:p>
            <a:pPr>
              <a:buNone/>
            </a:pPr>
            <a:r>
              <a:rPr lang="en-US" dirty="0"/>
              <a:t> </a:t>
            </a:r>
            <a:r>
              <a:rPr lang="en-US" dirty="0" smtClean="0"/>
              <a:t>1.those with </a:t>
            </a:r>
            <a:r>
              <a:rPr lang="en-US" dirty="0" err="1" smtClean="0"/>
              <a:t>tricobezoar</a:t>
            </a:r>
            <a:r>
              <a:rPr lang="en-US" dirty="0" smtClean="0"/>
              <a:t> with a tail that extends </a:t>
            </a:r>
            <a:r>
              <a:rPr lang="en-US" dirty="0" err="1" smtClean="0"/>
              <a:t>atleast</a:t>
            </a:r>
            <a:r>
              <a:rPr lang="en-US" dirty="0" smtClean="0"/>
              <a:t> to the jejunum.</a:t>
            </a:r>
          </a:p>
          <a:p>
            <a:pPr>
              <a:buNone/>
            </a:pPr>
            <a:r>
              <a:rPr lang="en-US" dirty="0"/>
              <a:t> </a:t>
            </a:r>
            <a:r>
              <a:rPr lang="en-US" dirty="0" smtClean="0"/>
              <a:t>2.gastrointestinal obstructive symptoms more likely.</a:t>
            </a:r>
          </a:p>
          <a:p>
            <a:pPr>
              <a:buNone/>
            </a:pPr>
            <a:r>
              <a:rPr lang="en-US" dirty="0" smtClean="0"/>
              <a:t>INVESTIGATIONS</a:t>
            </a:r>
          </a:p>
          <a:p>
            <a:pPr marL="514350" indent="-514350">
              <a:buFont typeface="+mj-lt"/>
              <a:buAutoNum type="arabicPeriod"/>
            </a:pPr>
            <a:r>
              <a:rPr lang="en-US" dirty="0" smtClean="0"/>
              <a:t>Scalp biopsy-most useful</a:t>
            </a:r>
          </a:p>
          <a:p>
            <a:pPr marL="514350" indent="-514350">
              <a:buFont typeface="+mj-lt"/>
              <a:buAutoNum type="arabicPeriod"/>
            </a:pPr>
            <a:r>
              <a:rPr lang="en-US" dirty="0" smtClean="0"/>
              <a:t>Normal growing hair </a:t>
            </a:r>
            <a:r>
              <a:rPr lang="en-US" dirty="0" err="1" smtClean="0"/>
              <a:t>amongest</a:t>
            </a:r>
            <a:r>
              <a:rPr lang="en-US" dirty="0" smtClean="0"/>
              <a:t> empty hair follicles .</a:t>
            </a:r>
          </a:p>
          <a:p>
            <a:pPr marL="514350" indent="-514350">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5410200" cy="5287963"/>
          </a:xfrm>
        </p:spPr>
        <p:txBody>
          <a:bodyPr>
            <a:normAutofit fontScale="92500"/>
          </a:bodyPr>
          <a:lstStyle/>
          <a:p>
            <a:pPr>
              <a:buNone/>
            </a:pPr>
            <a:r>
              <a:rPr lang="en-US" dirty="0" smtClean="0"/>
              <a:t>3)Hair shafts are often broken or reduced to little dark bodies.</a:t>
            </a:r>
          </a:p>
          <a:p>
            <a:pPr>
              <a:buNone/>
            </a:pPr>
            <a:r>
              <a:rPr lang="en-US" dirty="0"/>
              <a:t> </a:t>
            </a:r>
            <a:r>
              <a:rPr lang="en-US" dirty="0" smtClean="0"/>
              <a:t>4)Clinically ,GI bezoars –palpated as </a:t>
            </a:r>
            <a:r>
              <a:rPr lang="en-US" dirty="0" err="1" smtClean="0"/>
              <a:t>nontender</a:t>
            </a:r>
            <a:r>
              <a:rPr lang="en-US" dirty="0" smtClean="0"/>
              <a:t>, mobile mass in upper abdomen.</a:t>
            </a:r>
          </a:p>
          <a:p>
            <a:pPr>
              <a:buNone/>
            </a:pPr>
            <a:r>
              <a:rPr lang="en-US" dirty="0"/>
              <a:t> </a:t>
            </a:r>
            <a:r>
              <a:rPr lang="en-US" dirty="0" smtClean="0"/>
              <a:t>5)Barium contrast –filling defect in a lace-like, mottled pattern.</a:t>
            </a:r>
          </a:p>
          <a:p>
            <a:pPr>
              <a:buNone/>
            </a:pPr>
            <a:r>
              <a:rPr lang="en-US" dirty="0"/>
              <a:t> </a:t>
            </a:r>
            <a:r>
              <a:rPr lang="en-US" dirty="0" smtClean="0"/>
              <a:t>6)CT Scan – most accurate.</a:t>
            </a:r>
          </a:p>
          <a:p>
            <a:pPr>
              <a:buNone/>
            </a:pPr>
            <a:r>
              <a:rPr lang="en-US" dirty="0"/>
              <a:t> </a:t>
            </a:r>
            <a:r>
              <a:rPr lang="en-US" dirty="0" smtClean="0"/>
              <a:t>7)Gastric endoscopy-used for removal.</a:t>
            </a:r>
            <a:endParaRPr lang="en-US" dirty="0"/>
          </a:p>
        </p:txBody>
      </p:sp>
      <p:pic>
        <p:nvPicPr>
          <p:cNvPr id="79873" name="Picture 1" descr="C:\Users\Dr. Sanjay Yadav\Desktop\indexKI.jpg"/>
          <p:cNvPicPr>
            <a:picLocks noChangeAspect="1" noChangeArrowheads="1"/>
          </p:cNvPicPr>
          <p:nvPr/>
        </p:nvPicPr>
        <p:blipFill>
          <a:blip r:embed="rId3" cstate="print"/>
          <a:srcRect/>
          <a:stretch>
            <a:fillRect/>
          </a:stretch>
        </p:blipFill>
        <p:spPr bwMode="auto">
          <a:xfrm>
            <a:off x="6096001" y="838200"/>
            <a:ext cx="3048000" cy="4876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3810000" cy="5745163"/>
          </a:xfrm>
        </p:spPr>
        <p:txBody>
          <a:bodyPr/>
          <a:lstStyle/>
          <a:p>
            <a:pPr>
              <a:buNone/>
            </a:pPr>
            <a:r>
              <a:rPr lang="en-US" dirty="0" smtClean="0"/>
              <a:t> - TREATMENT</a:t>
            </a:r>
          </a:p>
          <a:p>
            <a:r>
              <a:rPr lang="en-US" dirty="0"/>
              <a:t> </a:t>
            </a:r>
            <a:r>
              <a:rPr lang="en-US" dirty="0" err="1" smtClean="0"/>
              <a:t>Behavioural</a:t>
            </a:r>
            <a:r>
              <a:rPr lang="en-US" dirty="0" smtClean="0"/>
              <a:t> therapy.</a:t>
            </a:r>
          </a:p>
          <a:p>
            <a:r>
              <a:rPr lang="en-US" dirty="0"/>
              <a:t> </a:t>
            </a:r>
            <a:r>
              <a:rPr lang="en-US" dirty="0" smtClean="0"/>
              <a:t>pharmacotherapy-</a:t>
            </a:r>
            <a:r>
              <a:rPr lang="en-US" dirty="0" err="1" smtClean="0"/>
              <a:t>Tricyclic</a:t>
            </a:r>
            <a:r>
              <a:rPr lang="en-US" dirty="0" smtClean="0"/>
              <a:t> antidepressants</a:t>
            </a:r>
          </a:p>
          <a:p>
            <a:pPr>
              <a:buNone/>
            </a:pPr>
            <a:r>
              <a:rPr lang="en-US" dirty="0"/>
              <a:t> </a:t>
            </a:r>
            <a:r>
              <a:rPr lang="en-US" dirty="0" smtClean="0"/>
              <a:t>    SSRI</a:t>
            </a:r>
          </a:p>
          <a:p>
            <a:pPr>
              <a:buNone/>
            </a:pPr>
            <a:endParaRPr lang="en-US" dirty="0"/>
          </a:p>
        </p:txBody>
      </p:sp>
      <p:pic>
        <p:nvPicPr>
          <p:cNvPr id="4" name="Picture 5" descr="image1"/>
          <p:cNvPicPr>
            <a:picLocks noChangeAspect="1" noChangeArrowheads="1"/>
          </p:cNvPicPr>
          <p:nvPr/>
        </p:nvPicPr>
        <p:blipFill>
          <a:blip r:embed="rId3" cstate="print"/>
          <a:srcRect/>
          <a:stretch>
            <a:fillRect/>
          </a:stretch>
        </p:blipFill>
        <p:spPr bwMode="auto">
          <a:xfrm>
            <a:off x="4724400" y="457200"/>
            <a:ext cx="4125913" cy="476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mtClean="0"/>
              <a:t>ONYCHOTILLOMANIA  </a:t>
            </a:r>
            <a:r>
              <a:rPr lang="en-US" dirty="0" smtClean="0"/>
              <a:t>&amp; ONYCHOPHAGIA</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FontTx/>
              <a:buChar char="-"/>
            </a:pPr>
            <a:r>
              <a:rPr lang="en-US" dirty="0" smtClean="0"/>
              <a:t>Compulsive habits of nail picking &amp; nail biting.</a:t>
            </a:r>
          </a:p>
          <a:p>
            <a:pPr>
              <a:buFontTx/>
              <a:buChar char="-"/>
            </a:pPr>
            <a:r>
              <a:rPr lang="en-US" dirty="0" smtClean="0"/>
              <a:t>Nail biting -usually confined to finger nails.</a:t>
            </a:r>
          </a:p>
          <a:p>
            <a:pPr>
              <a:buFontTx/>
              <a:buChar char="-"/>
            </a:pPr>
            <a:r>
              <a:rPr lang="en-US" dirty="0" smtClean="0"/>
              <a:t>Nail picking -may involve all digits.</a:t>
            </a:r>
          </a:p>
          <a:p>
            <a:pPr>
              <a:buFontTx/>
              <a:buChar char="-"/>
            </a:pPr>
            <a:r>
              <a:rPr lang="en-US" dirty="0" smtClean="0"/>
              <a:t>Damage to cuticle causes </a:t>
            </a:r>
            <a:r>
              <a:rPr lang="en-US" dirty="0" err="1" smtClean="0"/>
              <a:t>paronychia,nail</a:t>
            </a:r>
            <a:r>
              <a:rPr lang="en-US" dirty="0" smtClean="0"/>
              <a:t> dystrophy&amp; longitudinal </a:t>
            </a:r>
            <a:r>
              <a:rPr lang="en-US" dirty="0" err="1" smtClean="0"/>
              <a:t>melanonychia</a:t>
            </a:r>
            <a:r>
              <a:rPr lang="en-US" dirty="0" smtClean="0"/>
              <a:t>.</a:t>
            </a:r>
          </a:p>
          <a:p>
            <a:pPr>
              <a:buFontTx/>
              <a:buChar char="-"/>
            </a:pPr>
            <a:r>
              <a:rPr lang="en-US" dirty="0" smtClean="0"/>
              <a:t>In chronic cases-associated with </a:t>
            </a:r>
            <a:r>
              <a:rPr lang="en-US" dirty="0" err="1" smtClean="0"/>
              <a:t>trichotillomania</a:t>
            </a:r>
            <a:r>
              <a:rPr lang="en-US" dirty="0" smtClean="0"/>
              <a:t>.</a:t>
            </a:r>
          </a:p>
          <a:p>
            <a:r>
              <a:rPr lang="en-US" dirty="0" smtClean="0"/>
              <a:t>TREATMENT</a:t>
            </a:r>
          </a:p>
          <a:p>
            <a:r>
              <a:rPr lang="en-US" dirty="0" err="1" smtClean="0"/>
              <a:t>Clomipramine</a:t>
            </a:r>
            <a:endParaRPr lang="en-US" dirty="0" smtClean="0"/>
          </a:p>
          <a:p>
            <a:r>
              <a:rPr lang="en-US" dirty="0" err="1" smtClean="0"/>
              <a:t>Pimozide</a:t>
            </a:r>
            <a:endParaRPr lang="en-US" dirty="0" smtClean="0"/>
          </a:p>
          <a:p>
            <a:pPr>
              <a:buFontTx/>
              <a:buChar cha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smtClean="0"/>
              <a:t>Lichen simplex </a:t>
            </a:r>
            <a:r>
              <a:rPr lang="en-US" b="1" smtClean="0"/>
              <a:t>and </a:t>
            </a:r>
            <a:r>
              <a:rPr lang="en-US" b="1" dirty="0" err="1" smtClean="0"/>
              <a:t>neurodermatitis</a:t>
            </a:r>
            <a:r>
              <a:rPr lang="en-US" b="1" dirty="0" smtClean="0"/>
              <a:t> </a:t>
            </a:r>
            <a:endParaRPr lang="en-US" b="1" dirty="0"/>
          </a:p>
        </p:txBody>
      </p:sp>
      <p:sp>
        <p:nvSpPr>
          <p:cNvPr id="3" name="Content Placeholder 2"/>
          <p:cNvSpPr>
            <a:spLocks noGrp="1"/>
          </p:cNvSpPr>
          <p:nvPr>
            <p:ph idx="1"/>
          </p:nvPr>
        </p:nvSpPr>
        <p:spPr>
          <a:xfrm>
            <a:off x="381000" y="1371600"/>
            <a:ext cx="4343400" cy="4525963"/>
          </a:xfrm>
        </p:spPr>
        <p:txBody>
          <a:bodyPr>
            <a:noAutofit/>
          </a:bodyPr>
          <a:lstStyle/>
          <a:p>
            <a:pPr algn="just"/>
            <a:r>
              <a:rPr lang="en-US" sz="1800" dirty="0" smtClean="0"/>
              <a:t>Response of the predisposed skin to repeated rubbing</a:t>
            </a:r>
          </a:p>
          <a:p>
            <a:pPr algn="just"/>
            <a:r>
              <a:rPr lang="en-US" sz="1800" dirty="0" smtClean="0"/>
              <a:t>Minor initiating event, such as trauma, infection or insect bite, precipitates episodic insistent scratching and rubbing. Irritability itching is the major complaint.  </a:t>
            </a:r>
          </a:p>
          <a:p>
            <a:pPr algn="just"/>
            <a:r>
              <a:rPr lang="en-US" sz="1800" dirty="0" smtClean="0"/>
              <a:t>Prolonged spasms of uncontrollable self-damage which proceeds with increasing rapidity until the </a:t>
            </a:r>
            <a:r>
              <a:rPr lang="en-US" sz="1800" dirty="0" err="1" smtClean="0"/>
              <a:t>pruritus</a:t>
            </a:r>
            <a:r>
              <a:rPr lang="en-US" sz="1800" dirty="0" smtClean="0"/>
              <a:t> is relieved to be replaced by soreness and pain. The change from itch to pain is quite sudden and this abrupt cessation has been described as </a:t>
            </a:r>
            <a:r>
              <a:rPr lang="en-US" sz="1800" b="1" dirty="0" smtClean="0"/>
              <a:t>orgasm </a:t>
            </a:r>
            <a:r>
              <a:rPr lang="en-US" sz="1800" b="1" dirty="0" err="1" smtClean="0"/>
              <a:t>cutanee</a:t>
            </a:r>
            <a:r>
              <a:rPr lang="en-US" sz="1800" dirty="0" smtClean="0"/>
              <a:t>. </a:t>
            </a:r>
          </a:p>
          <a:p>
            <a:pPr algn="just"/>
            <a:r>
              <a:rPr lang="en-US" sz="1800" dirty="0" smtClean="0"/>
              <a:t>Characteristic thickened, coarsely grained papules and nodules with </a:t>
            </a:r>
            <a:r>
              <a:rPr lang="en-US" sz="1800" dirty="0" err="1" smtClean="0"/>
              <a:t>hyperpigmentation</a:t>
            </a:r>
            <a:r>
              <a:rPr lang="en-US" sz="1800" dirty="0" smtClean="0"/>
              <a:t>.</a:t>
            </a:r>
          </a:p>
          <a:p>
            <a:pPr algn="just">
              <a:buNone/>
            </a:pPr>
            <a:endParaRPr lang="en-US" sz="1800" dirty="0"/>
          </a:p>
        </p:txBody>
      </p:sp>
      <p:pic>
        <p:nvPicPr>
          <p:cNvPr id="3074" name="Picture 2" descr="H:\ \claaass\neuro.jpg"/>
          <p:cNvPicPr>
            <a:picLocks noChangeAspect="1" noChangeArrowheads="1"/>
          </p:cNvPicPr>
          <p:nvPr/>
        </p:nvPicPr>
        <p:blipFill>
          <a:blip r:embed="rId3" cstate="print"/>
          <a:srcRect/>
          <a:stretch>
            <a:fillRect/>
          </a:stretch>
        </p:blipFill>
        <p:spPr bwMode="auto">
          <a:xfrm>
            <a:off x="5029200" y="1447800"/>
            <a:ext cx="3886200" cy="4953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5791200" cy="6096000"/>
          </a:xfrm>
        </p:spPr>
        <p:txBody>
          <a:bodyPr>
            <a:noAutofit/>
          </a:bodyPr>
          <a:lstStyle/>
          <a:p>
            <a:pPr algn="just"/>
            <a:r>
              <a:rPr lang="en-US" sz="2000" dirty="0" smtClean="0"/>
              <a:t>Classic sites of involvement are within easy reach, particularly on the nape and sides of the neck, elbows, thighs, knees and ankles.</a:t>
            </a:r>
          </a:p>
          <a:p>
            <a:pPr algn="just"/>
            <a:r>
              <a:rPr lang="en-US" sz="2000" dirty="0" smtClean="0"/>
              <a:t>Early small </a:t>
            </a:r>
            <a:r>
              <a:rPr lang="en-US" sz="2000" dirty="0" err="1" smtClean="0"/>
              <a:t>violaceous</a:t>
            </a:r>
            <a:r>
              <a:rPr lang="en-US" sz="2000" dirty="0" smtClean="0"/>
              <a:t> papules with surface excoriations to chronic areas that present as </a:t>
            </a:r>
            <a:r>
              <a:rPr lang="en-US" sz="2000" dirty="0" err="1" smtClean="0"/>
              <a:t>hyperkeratotic</a:t>
            </a:r>
            <a:r>
              <a:rPr lang="en-US" sz="2000" dirty="0" smtClean="0"/>
              <a:t> plaques with pigment changes.</a:t>
            </a:r>
          </a:p>
          <a:p>
            <a:pPr algn="just"/>
            <a:r>
              <a:rPr lang="en-US" sz="2000" dirty="0" smtClean="0"/>
              <a:t>Dermatological worry beads. </a:t>
            </a:r>
          </a:p>
          <a:p>
            <a:pPr algn="just">
              <a:buNone/>
            </a:pPr>
            <a:r>
              <a:rPr lang="en-US" sz="2000" b="1" dirty="0" smtClean="0"/>
              <a:t>Treatment</a:t>
            </a:r>
          </a:p>
          <a:p>
            <a:pPr algn="just"/>
            <a:r>
              <a:rPr lang="en-US" sz="2000" dirty="0" smtClean="0"/>
              <a:t>Antihistamines is helpful, but antidepressants</a:t>
            </a:r>
            <a:r>
              <a:rPr lang="en-US" sz="2000" b="1" dirty="0" smtClean="0"/>
              <a:t> </a:t>
            </a:r>
            <a:r>
              <a:rPr lang="en-US" sz="2000" dirty="0" smtClean="0"/>
              <a:t> particularly </a:t>
            </a:r>
            <a:r>
              <a:rPr lang="en-US" sz="2000" dirty="0" err="1" smtClean="0"/>
              <a:t>tricyclic</a:t>
            </a:r>
            <a:r>
              <a:rPr lang="en-US" sz="2000" dirty="0" smtClean="0"/>
              <a:t> compounds such as </a:t>
            </a:r>
            <a:r>
              <a:rPr lang="en-US" sz="2000" dirty="0" err="1" smtClean="0"/>
              <a:t>doxepin</a:t>
            </a:r>
            <a:r>
              <a:rPr lang="en-US" sz="2000" dirty="0" smtClean="0"/>
              <a:t> in doses as low as 25-50 mg/day may be more effective. </a:t>
            </a:r>
          </a:p>
          <a:p>
            <a:pPr algn="just"/>
            <a:r>
              <a:rPr lang="en-US" sz="2000" dirty="0" smtClean="0"/>
              <a:t>Non psychotropic medication is also sometimes effectives using thalidomide 50-100 mg daily for up to 2 months at a time.</a:t>
            </a:r>
            <a:endParaRPr lang="en-US" sz="2000" dirty="0"/>
          </a:p>
        </p:txBody>
      </p:sp>
      <p:pic>
        <p:nvPicPr>
          <p:cNvPr id="4" name="Picture 5" descr="22320080"/>
          <p:cNvPicPr>
            <a:picLocks noChangeAspect="1" noChangeArrowheads="1"/>
          </p:cNvPicPr>
          <p:nvPr/>
        </p:nvPicPr>
        <p:blipFill>
          <a:blip r:embed="rId3" cstate="print"/>
          <a:srcRect/>
          <a:stretch>
            <a:fillRect/>
          </a:stretch>
        </p:blipFill>
        <p:spPr>
          <a:xfrm>
            <a:off x="6400800" y="381000"/>
            <a:ext cx="2438400" cy="6084888"/>
          </a:xfrm>
          <a:prstGeom prst="rect">
            <a:avLst/>
          </a:prstGeo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Pathological skin picking </a:t>
            </a:r>
            <a:endParaRPr lang="en-US" b="1" dirty="0"/>
          </a:p>
        </p:txBody>
      </p:sp>
      <p:sp>
        <p:nvSpPr>
          <p:cNvPr id="3" name="Content Placeholder 2"/>
          <p:cNvSpPr>
            <a:spLocks noGrp="1"/>
          </p:cNvSpPr>
          <p:nvPr>
            <p:ph idx="1"/>
          </p:nvPr>
        </p:nvSpPr>
        <p:spPr>
          <a:xfrm>
            <a:off x="457200" y="1600200"/>
            <a:ext cx="5334000" cy="4876800"/>
          </a:xfrm>
        </p:spPr>
        <p:txBody>
          <a:bodyPr>
            <a:noAutofit/>
          </a:bodyPr>
          <a:lstStyle/>
          <a:p>
            <a:pPr algn="just"/>
            <a:r>
              <a:rPr lang="en-US" sz="1800" dirty="0" smtClean="0"/>
              <a:t>Recurrent picking accompanied by visible tissue damage and functional impairment. </a:t>
            </a:r>
          </a:p>
          <a:p>
            <a:pPr algn="just">
              <a:buNone/>
            </a:pPr>
            <a:r>
              <a:rPr lang="en-US" sz="1800" b="1" dirty="0" smtClean="0"/>
              <a:t>Clinical features </a:t>
            </a:r>
          </a:p>
          <a:p>
            <a:pPr algn="just"/>
            <a:r>
              <a:rPr lang="en-US" sz="1800" dirty="0" smtClean="0"/>
              <a:t>Lesions can be seen in all stages of development.</a:t>
            </a:r>
          </a:p>
          <a:p>
            <a:pPr algn="just"/>
            <a:r>
              <a:rPr lang="en-US" sz="1800" dirty="0" smtClean="0"/>
              <a:t>Clinically, the lesions are polymorphic, the newer lesions are angular excoriated erosions with a </a:t>
            </a:r>
            <a:r>
              <a:rPr lang="en-US" sz="1800" dirty="0" err="1" smtClean="0"/>
              <a:t>serosanguinous</a:t>
            </a:r>
            <a:r>
              <a:rPr lang="en-US" sz="1800" dirty="0" smtClean="0"/>
              <a:t> crust found predominantly on the face, hair margins, sides of the neck, chin, upper chest, shoulders, upper arms and thighs.   </a:t>
            </a:r>
          </a:p>
          <a:p>
            <a:pPr algn="just"/>
            <a:r>
              <a:rPr lang="en-US" sz="1800" dirty="0" smtClean="0"/>
              <a:t>The healing lesions are </a:t>
            </a:r>
            <a:r>
              <a:rPr lang="en-US" sz="1800" dirty="0" err="1" smtClean="0"/>
              <a:t>erythematous</a:t>
            </a:r>
            <a:r>
              <a:rPr lang="en-US" sz="1800" dirty="0" smtClean="0"/>
              <a:t>, eventually becoming white and atrophic centrally and commonly hypertrophic and hyper pigmented at the periphery. </a:t>
            </a:r>
          </a:p>
          <a:p>
            <a:pPr algn="just"/>
            <a:r>
              <a:rPr lang="en-US" sz="1800" dirty="0" smtClean="0"/>
              <a:t>They may be quite deep, extending into dermis, and are distributed symmetrically within reach of the hands. </a:t>
            </a:r>
            <a:endParaRPr lang="en-US" sz="1800" dirty="0"/>
          </a:p>
        </p:txBody>
      </p:sp>
      <p:pic>
        <p:nvPicPr>
          <p:cNvPr id="4098" name="Picture 2" descr="C:\Users\Dr. Sanjay Yadav\Desktop\index4.jpg"/>
          <p:cNvPicPr>
            <a:picLocks noChangeAspect="1" noChangeArrowheads="1"/>
          </p:cNvPicPr>
          <p:nvPr/>
        </p:nvPicPr>
        <p:blipFill>
          <a:blip r:embed="rId3" cstate="print"/>
          <a:srcRect/>
          <a:stretch>
            <a:fillRect/>
          </a:stretch>
        </p:blipFill>
        <p:spPr bwMode="auto">
          <a:xfrm>
            <a:off x="6019800" y="1752600"/>
            <a:ext cx="3124200" cy="43434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4419600" cy="4525963"/>
          </a:xfrm>
        </p:spPr>
        <p:txBody>
          <a:bodyPr>
            <a:noAutofit/>
          </a:bodyPr>
          <a:lstStyle/>
          <a:p>
            <a:pPr algn="just"/>
            <a:r>
              <a:rPr lang="en-US" sz="2400" dirty="0" smtClean="0"/>
              <a:t>Significant bouts of </a:t>
            </a:r>
            <a:r>
              <a:rPr lang="en-US" sz="2400" dirty="0" err="1" smtClean="0"/>
              <a:t>cellulitis</a:t>
            </a:r>
            <a:r>
              <a:rPr lang="en-US" sz="2400" dirty="0" smtClean="0"/>
              <a:t> and ulceration are common, leading to hospitalization. </a:t>
            </a:r>
          </a:p>
          <a:p>
            <a:pPr algn="just"/>
            <a:r>
              <a:rPr lang="en-US" sz="2400" dirty="0" smtClean="0"/>
              <a:t>Older lesions show pink or red scars, some of which may be hypertrophic. Chronic lesions may also show atrophic scars, which merge and are eventually seen as linear, coalescent areas.</a:t>
            </a:r>
          </a:p>
          <a:p>
            <a:pPr algn="just"/>
            <a:r>
              <a:rPr lang="en-US" sz="2400" dirty="0" smtClean="0"/>
              <a:t>Lesions appear at all stages of development and may number from a few to several hundred.</a:t>
            </a:r>
          </a:p>
          <a:p>
            <a:pPr algn="just"/>
            <a:r>
              <a:rPr lang="en-US" sz="2400" dirty="0" smtClean="0"/>
              <a:t>Characteristically, these lesions appear as discrete islands in a seas of normal skin.  </a:t>
            </a:r>
            <a:endParaRPr lang="en-US" sz="2400" dirty="0"/>
          </a:p>
        </p:txBody>
      </p:sp>
      <p:pic>
        <p:nvPicPr>
          <p:cNvPr id="1026" name="Picture 2" descr="C:\Users\Dr. Sanjay Yadav\Desktop\index8.jpg"/>
          <p:cNvPicPr>
            <a:picLocks noChangeAspect="1" noChangeArrowheads="1"/>
          </p:cNvPicPr>
          <p:nvPr/>
        </p:nvPicPr>
        <p:blipFill>
          <a:blip r:embed="rId3" cstate="print"/>
          <a:srcRect/>
          <a:stretch>
            <a:fillRect/>
          </a:stretch>
        </p:blipFill>
        <p:spPr bwMode="auto">
          <a:xfrm>
            <a:off x="5181600" y="685800"/>
            <a:ext cx="3733800" cy="58674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Differential diagnosis </a:t>
            </a:r>
          </a:p>
          <a:p>
            <a:pPr>
              <a:buNone/>
            </a:pPr>
            <a:r>
              <a:rPr lang="en-US" dirty="0" smtClean="0"/>
              <a:t>It is important to exclude excoriations caused by  </a:t>
            </a:r>
          </a:p>
          <a:p>
            <a:r>
              <a:rPr lang="en-US" dirty="0" smtClean="0"/>
              <a:t>Generalized </a:t>
            </a:r>
            <a:r>
              <a:rPr lang="en-US" dirty="0" err="1" smtClean="0"/>
              <a:t>pruritus</a:t>
            </a:r>
            <a:endParaRPr lang="en-US" dirty="0" smtClean="0"/>
          </a:p>
          <a:p>
            <a:r>
              <a:rPr lang="en-US" dirty="0" err="1" smtClean="0"/>
              <a:t>Bullous</a:t>
            </a:r>
            <a:r>
              <a:rPr lang="en-US" dirty="0" smtClean="0"/>
              <a:t> </a:t>
            </a:r>
            <a:r>
              <a:rPr lang="en-US" dirty="0" err="1" smtClean="0"/>
              <a:t>diorders</a:t>
            </a:r>
            <a:r>
              <a:rPr lang="en-US" dirty="0" smtClean="0"/>
              <a:t> </a:t>
            </a:r>
          </a:p>
          <a:p>
            <a:r>
              <a:rPr lang="en-US" dirty="0" smtClean="0"/>
              <a:t>Excoriated lesions</a:t>
            </a:r>
          </a:p>
          <a:p>
            <a:pPr lvl="1"/>
            <a:r>
              <a:rPr lang="en-US" dirty="0" smtClean="0"/>
              <a:t>Lichen </a:t>
            </a:r>
            <a:r>
              <a:rPr lang="en-US" dirty="0" err="1" smtClean="0"/>
              <a:t>planus</a:t>
            </a:r>
            <a:endParaRPr lang="en-US" dirty="0" smtClean="0"/>
          </a:p>
          <a:p>
            <a:pPr lvl="1"/>
            <a:r>
              <a:rPr lang="en-US" dirty="0" smtClean="0"/>
              <a:t>Lupus </a:t>
            </a:r>
            <a:r>
              <a:rPr lang="en-US" dirty="0" err="1" smtClean="0"/>
              <a:t>erythematous</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noAutofit/>
          </a:bodyPr>
          <a:lstStyle/>
          <a:p>
            <a:pPr>
              <a:buNone/>
            </a:pPr>
            <a:r>
              <a:rPr lang="en-US" sz="2400" b="1" dirty="0" smtClean="0"/>
              <a:t>2. Mental disorders and dermatological disorders </a:t>
            </a:r>
          </a:p>
          <a:p>
            <a:pPr algn="just">
              <a:buNone/>
            </a:pPr>
            <a:r>
              <a:rPr lang="en-US" sz="2400" b="1" dirty="0" smtClean="0"/>
              <a:t>2.1 Classical psychosomatic disorders </a:t>
            </a:r>
          </a:p>
          <a:p>
            <a:pPr algn="just">
              <a:buNone/>
            </a:pPr>
            <a:r>
              <a:rPr lang="en-US" sz="2400" dirty="0" err="1" smtClean="0"/>
              <a:t>Dermatoses</a:t>
            </a:r>
            <a:r>
              <a:rPr lang="en-US" sz="2400" dirty="0" smtClean="0"/>
              <a:t> in which emotional precipitating or perpetuating factors may be important </a:t>
            </a:r>
          </a:p>
          <a:p>
            <a:pPr algn="just">
              <a:buNone/>
            </a:pPr>
            <a:r>
              <a:rPr lang="en-US" sz="2400" dirty="0" smtClean="0"/>
              <a:t>      Vesicular eczema of the palms and soles</a:t>
            </a:r>
          </a:p>
          <a:p>
            <a:pPr algn="just">
              <a:buNone/>
            </a:pPr>
            <a:r>
              <a:rPr lang="en-US" sz="2400" dirty="0" smtClean="0"/>
              <a:t>	Atopic dermatitis </a:t>
            </a:r>
          </a:p>
          <a:p>
            <a:pPr algn="just">
              <a:buNone/>
            </a:pPr>
            <a:r>
              <a:rPr lang="en-US" sz="2400" dirty="0" smtClean="0"/>
              <a:t>	</a:t>
            </a:r>
            <a:r>
              <a:rPr lang="en-US" sz="2400" dirty="0" err="1" smtClean="0"/>
              <a:t>Seborrhoeic</a:t>
            </a:r>
            <a:r>
              <a:rPr lang="en-US" sz="2400" dirty="0" smtClean="0"/>
              <a:t> dermatitis </a:t>
            </a:r>
          </a:p>
          <a:p>
            <a:pPr algn="just">
              <a:buNone/>
            </a:pPr>
            <a:r>
              <a:rPr lang="en-US" sz="2400" dirty="0" smtClean="0"/>
              <a:t>	Psoriasis</a:t>
            </a:r>
          </a:p>
          <a:p>
            <a:pPr algn="just">
              <a:buNone/>
            </a:pPr>
            <a:r>
              <a:rPr lang="en-US" sz="2400" dirty="0" smtClean="0"/>
              <a:t>	Some cases of localized or generalized </a:t>
            </a:r>
            <a:r>
              <a:rPr lang="en-US" sz="2400" dirty="0" err="1" smtClean="0"/>
              <a:t>pruritus</a:t>
            </a:r>
            <a:endParaRPr lang="en-US" sz="2400" dirty="0" smtClean="0"/>
          </a:p>
          <a:p>
            <a:pPr algn="just">
              <a:buNone/>
            </a:pPr>
            <a:r>
              <a:rPr lang="en-US" sz="2400" dirty="0" smtClean="0"/>
              <a:t>	Alopecia </a:t>
            </a:r>
            <a:r>
              <a:rPr lang="en-US" sz="2400" dirty="0" err="1" smtClean="0"/>
              <a:t>areata</a:t>
            </a:r>
            <a:r>
              <a:rPr lang="en-US" sz="2400" dirty="0" smtClean="0"/>
              <a:t> </a:t>
            </a:r>
          </a:p>
          <a:p>
            <a:pPr algn="just">
              <a:buNone/>
            </a:pPr>
            <a:r>
              <a:rPr lang="en-US" sz="2400" dirty="0" smtClean="0"/>
              <a:t>	</a:t>
            </a:r>
            <a:r>
              <a:rPr lang="en-US" sz="2400" dirty="0" err="1" smtClean="0"/>
              <a:t>Aphthosis</a:t>
            </a:r>
            <a:endParaRPr lang="en-US" sz="2400" dirty="0" smtClean="0"/>
          </a:p>
          <a:p>
            <a:pPr algn="just">
              <a:buNone/>
            </a:pPr>
            <a:r>
              <a:rPr lang="en-US" sz="2400" dirty="0" smtClean="0"/>
              <a:t>	Flushing reactions and </a:t>
            </a:r>
            <a:r>
              <a:rPr lang="en-US" sz="2400" dirty="0" err="1" smtClean="0"/>
              <a:t>rosacea</a:t>
            </a:r>
            <a:endParaRPr lang="en-US" sz="2400" dirty="0" smtClean="0"/>
          </a:p>
          <a:p>
            <a:pPr algn="just">
              <a:buNone/>
            </a:pPr>
            <a:r>
              <a:rPr lang="en-US" sz="2400" dirty="0" smtClean="0"/>
              <a:t>	</a:t>
            </a:r>
            <a:r>
              <a:rPr lang="en-US" sz="2400" dirty="0" err="1" smtClean="0"/>
              <a:t>Hyperhidrosis</a:t>
            </a:r>
            <a:r>
              <a:rPr lang="en-US" sz="2400" dirty="0" smtClean="0"/>
              <a:t> </a:t>
            </a:r>
          </a:p>
          <a:p>
            <a:pPr algn="just">
              <a:buNone/>
            </a:pPr>
            <a:r>
              <a:rPr lang="en-US" sz="2400" dirty="0" smtClean="0"/>
              <a:t>	</a:t>
            </a:r>
            <a:r>
              <a:rPr lang="en-US" sz="2400" dirty="0" err="1" smtClean="0"/>
              <a:t>Urticarias</a:t>
            </a: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5638800" cy="5638800"/>
          </a:xfrm>
        </p:spPr>
        <p:txBody>
          <a:bodyPr>
            <a:normAutofit fontScale="85000" lnSpcReduction="20000"/>
          </a:bodyPr>
          <a:lstStyle/>
          <a:p>
            <a:pPr>
              <a:buNone/>
            </a:pPr>
            <a:r>
              <a:rPr lang="en-US" b="1" dirty="0" smtClean="0"/>
              <a:t>Treatment </a:t>
            </a:r>
            <a:r>
              <a:rPr lang="en-US" dirty="0" smtClean="0"/>
              <a:t> </a:t>
            </a:r>
          </a:p>
          <a:p>
            <a:pPr algn="just"/>
            <a:r>
              <a:rPr lang="en-US" dirty="0" smtClean="0"/>
              <a:t>Cognitive </a:t>
            </a:r>
            <a:r>
              <a:rPr lang="en-US" dirty="0" err="1" smtClean="0"/>
              <a:t>behavioural</a:t>
            </a:r>
            <a:r>
              <a:rPr lang="en-US" dirty="0" smtClean="0"/>
              <a:t> therapy alone has improved some patients, although the management of underlying personality difficulties may require the specific skills of a psychotherapist. Habit reversal </a:t>
            </a:r>
            <a:r>
              <a:rPr lang="en-US" dirty="0" err="1" smtClean="0"/>
              <a:t>programmes</a:t>
            </a:r>
            <a:r>
              <a:rPr lang="en-US" dirty="0" smtClean="0"/>
              <a:t> may also help. </a:t>
            </a:r>
          </a:p>
          <a:p>
            <a:pPr algn="just"/>
            <a:r>
              <a:rPr lang="en-US" dirty="0" smtClean="0"/>
              <a:t>The compulsive nature of this disorder responds well to antidepressants and in particular to serotonin re-uptake inhibitor drugs, such as </a:t>
            </a:r>
            <a:r>
              <a:rPr lang="en-US" dirty="0" err="1" smtClean="0"/>
              <a:t>fluoxetine</a:t>
            </a:r>
            <a:r>
              <a:rPr lang="en-US" dirty="0" smtClean="0"/>
              <a:t>, </a:t>
            </a:r>
            <a:r>
              <a:rPr lang="en-US" dirty="0" err="1" smtClean="0"/>
              <a:t>fuvoxamine</a:t>
            </a:r>
            <a:r>
              <a:rPr lang="en-US" dirty="0" smtClean="0"/>
              <a:t> and </a:t>
            </a:r>
            <a:r>
              <a:rPr lang="en-US" dirty="0" err="1" smtClean="0"/>
              <a:t>citalopram</a:t>
            </a:r>
            <a:r>
              <a:rPr lang="en-US" dirty="0" smtClean="0"/>
              <a:t>.</a:t>
            </a:r>
          </a:p>
          <a:p>
            <a:pPr algn="just"/>
            <a:r>
              <a:rPr lang="en-US" dirty="0" err="1" smtClean="0"/>
              <a:t>Clomipramine</a:t>
            </a:r>
            <a:r>
              <a:rPr lang="en-US" dirty="0" smtClean="0"/>
              <a:t> and </a:t>
            </a:r>
            <a:r>
              <a:rPr lang="en-US" dirty="0" err="1" smtClean="0"/>
              <a:t>dexepin</a:t>
            </a:r>
            <a:r>
              <a:rPr lang="en-US" dirty="0" smtClean="0"/>
              <a:t> have been reported to work well. </a:t>
            </a:r>
            <a:endParaRPr lang="en-US" dirty="0"/>
          </a:p>
        </p:txBody>
      </p:sp>
      <p:pic>
        <p:nvPicPr>
          <p:cNvPr id="4" name="Picture 4" descr="psy2"/>
          <p:cNvPicPr>
            <a:picLocks noChangeAspect="1" noChangeArrowheads="1"/>
          </p:cNvPicPr>
          <p:nvPr/>
        </p:nvPicPr>
        <p:blipFill>
          <a:blip r:embed="rId3" cstate="print"/>
          <a:srcRect/>
          <a:stretch>
            <a:fillRect/>
          </a:stretch>
        </p:blipFill>
        <p:spPr>
          <a:xfrm>
            <a:off x="6172200" y="1066800"/>
            <a:ext cx="2971800" cy="48006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Acne </a:t>
            </a:r>
            <a:r>
              <a:rPr lang="en-US" b="1" dirty="0" err="1" smtClean="0"/>
              <a:t>excoriee</a:t>
            </a:r>
            <a:r>
              <a:rPr lang="en-US" b="1" dirty="0" smtClean="0"/>
              <a:t> </a:t>
            </a:r>
            <a:endParaRPr lang="en-US" b="1" dirty="0"/>
          </a:p>
        </p:txBody>
      </p:sp>
      <p:sp>
        <p:nvSpPr>
          <p:cNvPr id="3" name="Content Placeholder 2"/>
          <p:cNvSpPr>
            <a:spLocks noGrp="1"/>
          </p:cNvSpPr>
          <p:nvPr>
            <p:ph idx="1"/>
          </p:nvPr>
        </p:nvSpPr>
        <p:spPr>
          <a:xfrm>
            <a:off x="304800" y="1219200"/>
            <a:ext cx="8229600" cy="4525963"/>
          </a:xfrm>
        </p:spPr>
        <p:txBody>
          <a:bodyPr>
            <a:noAutofit/>
          </a:bodyPr>
          <a:lstStyle/>
          <a:p>
            <a:pPr algn="just"/>
            <a:r>
              <a:rPr lang="en-US" sz="2200" dirty="0" smtClean="0"/>
              <a:t>Particularly in adolescent girls under emotional stress who picked and squeezed acne lesions.</a:t>
            </a:r>
          </a:p>
          <a:p>
            <a:pPr algn="just"/>
            <a:r>
              <a:rPr lang="en-US" sz="2200" dirty="0" smtClean="0"/>
              <a:t>Although some patients develop these lesions after picking acne, most had no acne at all.</a:t>
            </a:r>
          </a:p>
          <a:p>
            <a:pPr algn="just"/>
            <a:r>
              <a:rPr lang="en-US" sz="2200" dirty="0" smtClean="0"/>
              <a:t>The condition should be considered a variant of psychogenic (neurotic) excoriation, with the lesions largely confined to the face. </a:t>
            </a:r>
          </a:p>
          <a:p>
            <a:pPr algn="just">
              <a:buNone/>
            </a:pPr>
            <a:r>
              <a:rPr lang="en-US" sz="2200" dirty="0" smtClean="0"/>
              <a:t>.    </a:t>
            </a:r>
            <a:endParaRPr lang="en-US" sz="2200" dirty="0"/>
          </a:p>
        </p:txBody>
      </p:sp>
      <p:pic>
        <p:nvPicPr>
          <p:cNvPr id="4" name="Picture 5" descr="8FF7"/>
          <p:cNvPicPr>
            <a:picLocks noChangeAspect="1" noChangeArrowheads="1"/>
          </p:cNvPicPr>
          <p:nvPr/>
        </p:nvPicPr>
        <p:blipFill>
          <a:blip r:embed="rId3" cstate="print"/>
          <a:srcRect/>
          <a:stretch>
            <a:fillRect/>
          </a:stretch>
        </p:blipFill>
        <p:spPr bwMode="auto">
          <a:xfrm>
            <a:off x="838200" y="3682745"/>
            <a:ext cx="7467600" cy="313715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lgn="just"/>
            <a:r>
              <a:rPr lang="en-US" dirty="0" smtClean="0"/>
              <a:t>Clinical lesions resemble those of chronic excoriations. They are found predominantly around the hairline, forehead, </a:t>
            </a:r>
            <a:r>
              <a:rPr lang="en-US" dirty="0" err="1" smtClean="0"/>
              <a:t>preauricular</a:t>
            </a:r>
            <a:r>
              <a:rPr lang="en-US" dirty="0" smtClean="0"/>
              <a:t> cheek and chin areas. </a:t>
            </a:r>
          </a:p>
          <a:p>
            <a:pPr algn="just"/>
            <a:r>
              <a:rPr lang="en-US" dirty="0" smtClean="0"/>
              <a:t>Extension to the neck and occipital hairline is common. </a:t>
            </a:r>
          </a:p>
          <a:p>
            <a:pPr algn="just"/>
            <a:r>
              <a:rPr lang="en-US" dirty="0" smtClean="0"/>
              <a:t>Chronic lesions characteristically show white, atrophic scarring with peripheral </a:t>
            </a:r>
            <a:r>
              <a:rPr lang="en-US" dirty="0" err="1" smtClean="0"/>
              <a:t>hyperpigmentation</a:t>
            </a:r>
            <a:r>
              <a:rPr lang="en-US" dirty="0" smtClean="0"/>
              <a:t>. </a:t>
            </a:r>
          </a:p>
          <a:p>
            <a:pPr algn="just"/>
            <a:r>
              <a:rPr lang="en-US" dirty="0" smtClean="0"/>
              <a:t>Lesions are picked as a ritual, apparently as a response to itch or throbbing. The lesions are excoriated until emptied</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pPr algn="just"/>
            <a:r>
              <a:rPr lang="en-US" sz="2800" dirty="0" smtClean="0"/>
              <a:t>Although patients with acne </a:t>
            </a:r>
            <a:r>
              <a:rPr lang="en-US" sz="2800" dirty="0" err="1" smtClean="0"/>
              <a:t>excoriee</a:t>
            </a:r>
            <a:r>
              <a:rPr lang="en-US" sz="2800" dirty="0" smtClean="0"/>
              <a:t> sometimes respond to simple acne therapy, most require systemic antibiotics and </a:t>
            </a:r>
            <a:r>
              <a:rPr lang="en-US" sz="2800" dirty="0" err="1" smtClean="0"/>
              <a:t>isotretinoin</a:t>
            </a:r>
            <a:r>
              <a:rPr lang="en-US" sz="2800" dirty="0" smtClean="0"/>
              <a:t>. </a:t>
            </a:r>
          </a:p>
          <a:p>
            <a:pPr algn="just"/>
            <a:r>
              <a:rPr lang="en-US" sz="2800" dirty="0" smtClean="0"/>
              <a:t>The </a:t>
            </a:r>
            <a:r>
              <a:rPr lang="en-US" sz="2800" dirty="0" err="1" smtClean="0"/>
              <a:t>tetracyclines</a:t>
            </a:r>
            <a:r>
              <a:rPr lang="en-US" sz="2800" dirty="0" smtClean="0"/>
              <a:t>, in particular </a:t>
            </a:r>
            <a:r>
              <a:rPr lang="en-US" sz="2800" dirty="0" err="1" smtClean="0"/>
              <a:t>doxycycline</a:t>
            </a:r>
            <a:r>
              <a:rPr lang="en-US" sz="2800" dirty="0" smtClean="0"/>
              <a:t>, are better than the other antibiotics and topically the patients prefer antibiotic roll-on preparations to the </a:t>
            </a:r>
            <a:r>
              <a:rPr lang="en-US" sz="2800" dirty="0" err="1" smtClean="0"/>
              <a:t>benzoyl</a:t>
            </a:r>
            <a:r>
              <a:rPr lang="en-US" sz="2800" dirty="0" smtClean="0"/>
              <a:t> peroxide creams, which are too irritant. </a:t>
            </a:r>
          </a:p>
          <a:p>
            <a:pPr algn="just"/>
            <a:r>
              <a:rPr lang="en-US" sz="2800" dirty="0" smtClean="0"/>
              <a:t>Habit-reversal therapy and hypnosis has worked well but combined laser resurfacing and cognitive psychotherapy had prolonged success.  </a:t>
            </a: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Dermatitis </a:t>
            </a:r>
            <a:r>
              <a:rPr lang="en-US" b="1" dirty="0" err="1" smtClean="0"/>
              <a:t>factitia</a:t>
            </a:r>
            <a:r>
              <a:rPr lang="en-US" b="1" dirty="0" smtClean="0"/>
              <a:t> </a:t>
            </a:r>
            <a:endParaRPr lang="en-US" b="1" dirty="0"/>
          </a:p>
        </p:txBody>
      </p:sp>
      <p:sp>
        <p:nvSpPr>
          <p:cNvPr id="3" name="Content Placeholder 2"/>
          <p:cNvSpPr>
            <a:spLocks noGrp="1"/>
          </p:cNvSpPr>
          <p:nvPr>
            <p:ph idx="1"/>
          </p:nvPr>
        </p:nvSpPr>
        <p:spPr>
          <a:xfrm>
            <a:off x="304800" y="1447800"/>
            <a:ext cx="5715000" cy="4525963"/>
          </a:xfrm>
        </p:spPr>
        <p:txBody>
          <a:bodyPr>
            <a:noAutofit/>
          </a:bodyPr>
          <a:lstStyle/>
          <a:p>
            <a:pPr algn="just"/>
            <a:r>
              <a:rPr lang="en-US" sz="2200" dirty="0" smtClean="0"/>
              <a:t>Caused entirely by the actions of the fully aware (i.e. not consciously impaired) patient on the skin, hair, nails or </a:t>
            </a:r>
            <a:r>
              <a:rPr lang="en-US" sz="2200" dirty="0" err="1" smtClean="0"/>
              <a:t>mucosae</a:t>
            </a:r>
            <a:r>
              <a:rPr lang="en-US" sz="2200" dirty="0" smtClean="0"/>
              <a:t>. </a:t>
            </a:r>
          </a:p>
          <a:p>
            <a:pPr algn="just"/>
            <a:r>
              <a:rPr lang="en-US" sz="2200" dirty="0" smtClean="0"/>
              <a:t>Female to male ratio varying from 20:1 to 4:1.</a:t>
            </a:r>
          </a:p>
          <a:p>
            <a:pPr algn="just"/>
            <a:r>
              <a:rPr lang="en-US" sz="2200" dirty="0" smtClean="0"/>
              <a:t>The psychopathology underlying the production of factitious lesions suggested that the patient wants the sickness role as the essential pathology since the primary gain of being a patient is usually to be suspected of all illness. </a:t>
            </a:r>
          </a:p>
          <a:p>
            <a:pPr algn="just"/>
            <a:r>
              <a:rPr lang="en-US" sz="2200" dirty="0" smtClean="0"/>
              <a:t>Bleaches, soaps and household cleaners are most commonly employed by women; industrial acids and automotive fluids by men</a:t>
            </a:r>
            <a:r>
              <a:rPr lang="en-US" sz="2200" dirty="0" smtClean="0"/>
              <a:t>.</a:t>
            </a:r>
          </a:p>
        </p:txBody>
      </p:sp>
      <p:pic>
        <p:nvPicPr>
          <p:cNvPr id="4" name="Picture 4" descr="psy5"/>
          <p:cNvPicPr>
            <a:picLocks noChangeAspect="1" noChangeArrowheads="1"/>
          </p:cNvPicPr>
          <p:nvPr/>
        </p:nvPicPr>
        <p:blipFill>
          <a:blip r:embed="rId3" cstate="print"/>
          <a:srcRect/>
          <a:stretch>
            <a:fillRect/>
          </a:stretch>
        </p:blipFill>
        <p:spPr bwMode="auto">
          <a:xfrm>
            <a:off x="6248400" y="1600200"/>
            <a:ext cx="2895600" cy="4876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5867400" cy="5440363"/>
          </a:xfrm>
        </p:spPr>
        <p:txBody>
          <a:bodyPr>
            <a:noAutofit/>
          </a:bodyPr>
          <a:lstStyle/>
          <a:p>
            <a:pPr algn="just"/>
            <a:r>
              <a:rPr lang="en-US" sz="2400" dirty="0" smtClean="0"/>
              <a:t>Children produce </a:t>
            </a:r>
            <a:r>
              <a:rPr lang="en-US" sz="2400" dirty="0" err="1" smtClean="0"/>
              <a:t>purpura</a:t>
            </a:r>
            <a:r>
              <a:rPr lang="en-US" sz="2400" dirty="0" smtClean="0"/>
              <a:t> on the chin by sucking on cups and on limbs by direct mouth suction or with the use of a toy or tool. </a:t>
            </a:r>
          </a:p>
          <a:p>
            <a:pPr algn="just"/>
            <a:r>
              <a:rPr lang="en-US" sz="2400" dirty="0" smtClean="0"/>
              <a:t>Shearing stress also produces </a:t>
            </a:r>
            <a:r>
              <a:rPr lang="en-US" sz="2400" dirty="0" err="1" smtClean="0"/>
              <a:t>purpura</a:t>
            </a:r>
            <a:r>
              <a:rPr lang="en-US" sz="2400" dirty="0" smtClean="0"/>
              <a:t>, tending to present as linear limb lesions.</a:t>
            </a:r>
          </a:p>
          <a:p>
            <a:pPr algn="just"/>
            <a:r>
              <a:rPr lang="en-US" sz="2400" dirty="0" smtClean="0"/>
              <a:t>Careful examination of an acute lesion may reveal the presence of a needle track where milk, air, </a:t>
            </a:r>
            <a:r>
              <a:rPr lang="en-US" sz="2400" dirty="0" err="1" smtClean="0"/>
              <a:t>faeces</a:t>
            </a:r>
            <a:r>
              <a:rPr lang="en-US" sz="2400" dirty="0" smtClean="0"/>
              <a:t>, urine, cooking oil, silicone, grease or engine oil has been injected. .   </a:t>
            </a:r>
          </a:p>
          <a:p>
            <a:pPr algn="just"/>
            <a:r>
              <a:rPr lang="en-US" sz="2400" dirty="0" smtClean="0"/>
              <a:t>May present with a non-healing, post surgical wound. </a:t>
            </a:r>
          </a:p>
          <a:p>
            <a:pPr algn="just"/>
            <a:r>
              <a:rPr lang="en-US" sz="2400" dirty="0" smtClean="0"/>
              <a:t>Makeup, skin painting and application of glue have been skillfully used to simulate port-wine stains, other </a:t>
            </a:r>
            <a:r>
              <a:rPr lang="en-US" sz="2400" dirty="0" err="1" smtClean="0"/>
              <a:t>naevi</a:t>
            </a:r>
            <a:r>
              <a:rPr lang="en-US" sz="2400" dirty="0" smtClean="0"/>
              <a:t>, scaly </a:t>
            </a:r>
            <a:r>
              <a:rPr lang="en-US" sz="2400" dirty="0" err="1" smtClean="0"/>
              <a:t>dermatoses</a:t>
            </a:r>
            <a:r>
              <a:rPr lang="en-US" sz="2400" dirty="0" smtClean="0"/>
              <a:t>. </a:t>
            </a:r>
            <a:endParaRPr lang="en-US" sz="2400" dirty="0" smtClean="0"/>
          </a:p>
        </p:txBody>
      </p:sp>
      <p:pic>
        <p:nvPicPr>
          <p:cNvPr id="4" name="Picture 3" descr="psy8"/>
          <p:cNvPicPr>
            <a:picLocks noChangeAspect="1" noChangeArrowheads="1"/>
          </p:cNvPicPr>
          <p:nvPr/>
        </p:nvPicPr>
        <p:blipFill>
          <a:blip r:embed="rId3" cstate="print"/>
          <a:srcRect/>
          <a:stretch>
            <a:fillRect/>
          </a:stretch>
        </p:blipFill>
        <p:spPr bwMode="auto">
          <a:xfrm>
            <a:off x="6477000" y="0"/>
            <a:ext cx="2666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08037"/>
            <a:ext cx="8686800" cy="4525963"/>
          </a:xfrm>
        </p:spPr>
        <p:txBody>
          <a:bodyPr>
            <a:noAutofit/>
          </a:bodyPr>
          <a:lstStyle/>
          <a:p>
            <a:pPr>
              <a:buNone/>
            </a:pPr>
            <a:r>
              <a:rPr lang="en-US" sz="2400" b="1" dirty="0" smtClean="0"/>
              <a:t>Differential diagnosis </a:t>
            </a:r>
          </a:p>
          <a:p>
            <a:pPr algn="just"/>
            <a:r>
              <a:rPr lang="en-US" sz="2400" dirty="0" smtClean="0"/>
              <a:t>Blistering, crusty lesions may simulate </a:t>
            </a:r>
            <a:r>
              <a:rPr lang="en-US" sz="2400" b="1" dirty="0" err="1" smtClean="0"/>
              <a:t>ecthyma</a:t>
            </a:r>
            <a:r>
              <a:rPr lang="en-US" sz="2400" b="1" dirty="0" smtClean="0"/>
              <a:t>, herpes simplex and </a:t>
            </a:r>
            <a:r>
              <a:rPr lang="en-US" sz="2400" b="1" dirty="0" err="1" smtClean="0"/>
              <a:t>bullous</a:t>
            </a:r>
            <a:r>
              <a:rPr lang="en-US" sz="2400" b="1" dirty="0" smtClean="0"/>
              <a:t> disorders.</a:t>
            </a:r>
          </a:p>
          <a:p>
            <a:pPr algn="just"/>
            <a:r>
              <a:rPr lang="en-US" sz="2400" dirty="0" smtClean="0"/>
              <a:t>Facial blisters may simulate </a:t>
            </a:r>
            <a:r>
              <a:rPr lang="en-US" sz="2400" b="1" dirty="0" err="1" smtClean="0"/>
              <a:t>porphyria</a:t>
            </a:r>
            <a:r>
              <a:rPr lang="en-US" sz="2400" b="1" dirty="0" smtClean="0"/>
              <a:t> </a:t>
            </a:r>
            <a:r>
              <a:rPr lang="en-US" sz="2400" b="1" dirty="0" err="1" smtClean="0"/>
              <a:t>cutanea</a:t>
            </a:r>
            <a:r>
              <a:rPr lang="en-US" sz="2400" b="1" dirty="0" smtClean="0"/>
              <a:t> </a:t>
            </a:r>
            <a:r>
              <a:rPr lang="en-US" sz="2400" b="1" dirty="0" err="1" smtClean="0"/>
              <a:t>tarda</a:t>
            </a:r>
            <a:r>
              <a:rPr lang="en-US" sz="2400" dirty="0" smtClean="0"/>
              <a:t>.</a:t>
            </a:r>
          </a:p>
          <a:p>
            <a:pPr algn="just"/>
            <a:r>
              <a:rPr lang="en-US" sz="2400" dirty="0" smtClean="0"/>
              <a:t>The collagen-vascular diseases included </a:t>
            </a:r>
            <a:r>
              <a:rPr lang="en-US" sz="2400" b="1" dirty="0" err="1" smtClean="0"/>
              <a:t>vasculitis</a:t>
            </a:r>
            <a:r>
              <a:rPr lang="en-US" sz="2400" dirty="0" smtClean="0"/>
              <a:t> and </a:t>
            </a:r>
            <a:r>
              <a:rPr lang="en-US" sz="2400" b="1" dirty="0" err="1" smtClean="0"/>
              <a:t>pyoderma</a:t>
            </a:r>
            <a:r>
              <a:rPr lang="en-US" sz="2400" b="1" dirty="0" smtClean="0"/>
              <a:t> </a:t>
            </a:r>
            <a:r>
              <a:rPr lang="en-US" sz="2400" b="1" dirty="0" err="1" smtClean="0"/>
              <a:t>gangrenosum</a:t>
            </a:r>
            <a:r>
              <a:rPr lang="en-US" sz="2400" b="1" dirty="0" smtClean="0"/>
              <a:t> </a:t>
            </a:r>
            <a:r>
              <a:rPr lang="en-US" sz="2400" dirty="0" smtClean="0"/>
              <a:t>must be excluded in non-healing wounds as must </a:t>
            </a:r>
            <a:r>
              <a:rPr lang="en-US" sz="2400" b="1" dirty="0" smtClean="0"/>
              <a:t>atypical </a:t>
            </a:r>
            <a:r>
              <a:rPr lang="en-US" sz="2400" b="1" dirty="0" err="1" smtClean="0"/>
              <a:t>mycobacterial</a:t>
            </a:r>
            <a:r>
              <a:rPr lang="en-US" sz="2400" b="1" dirty="0" smtClean="0"/>
              <a:t> infections and imported tropical infections</a:t>
            </a:r>
            <a:r>
              <a:rPr lang="en-US" sz="2400" dirty="0" smtClean="0"/>
              <a:t>..</a:t>
            </a:r>
          </a:p>
          <a:p>
            <a:pPr algn="just"/>
            <a:r>
              <a:rPr lang="en-US" sz="2400" dirty="0" smtClean="0"/>
              <a:t>Diverse </a:t>
            </a:r>
            <a:r>
              <a:rPr lang="en-US" sz="2400" b="1" dirty="0" smtClean="0"/>
              <a:t>hereditary sensory neuropathies </a:t>
            </a:r>
            <a:r>
              <a:rPr lang="en-US" sz="2400" dirty="0" smtClean="0"/>
              <a:t>can show chronic non-healing ulcers and be mistaken for factitious wounds as can the coetaneous changes of reflex sympathetic dystrophy.</a:t>
            </a:r>
          </a:p>
          <a:p>
            <a:pPr algn="just"/>
            <a:r>
              <a:rPr lang="en-US" sz="2400" b="1" dirty="0" smtClean="0"/>
              <a:t>Drug addicts </a:t>
            </a:r>
            <a:r>
              <a:rPr lang="en-US" sz="2400" dirty="0" smtClean="0"/>
              <a:t>develop extensive ulceration and scarring at injection sites after </a:t>
            </a:r>
            <a:r>
              <a:rPr lang="en-US" sz="2400" dirty="0" err="1" smtClean="0"/>
              <a:t>extravasation</a:t>
            </a:r>
            <a:r>
              <a:rPr lang="en-US" sz="2400" dirty="0" smtClean="0"/>
              <a:t> of drug ‘cocktails’ into the skin.  </a:t>
            </a:r>
            <a:endParaRPr lang="en-U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lstStyle/>
          <a:p>
            <a:r>
              <a:rPr lang="en-US" b="1" dirty="0" smtClean="0"/>
              <a:t>Factitious cheilitis </a:t>
            </a:r>
            <a:endParaRPr lang="en-US" b="1" dirty="0"/>
          </a:p>
        </p:txBody>
      </p:sp>
      <p:sp>
        <p:nvSpPr>
          <p:cNvPr id="3" name="Content Placeholder 2"/>
          <p:cNvSpPr>
            <a:spLocks noGrp="1"/>
          </p:cNvSpPr>
          <p:nvPr>
            <p:ph idx="1"/>
          </p:nvPr>
        </p:nvSpPr>
        <p:spPr>
          <a:xfrm>
            <a:off x="457200" y="1219200"/>
            <a:ext cx="8382000" cy="3763963"/>
          </a:xfrm>
        </p:spPr>
        <p:txBody>
          <a:bodyPr>
            <a:noAutofit/>
          </a:bodyPr>
          <a:lstStyle/>
          <a:p>
            <a:r>
              <a:rPr lang="en-US" sz="2400" dirty="0" smtClean="0"/>
              <a:t>Commonest in girls and young women.</a:t>
            </a:r>
          </a:p>
          <a:p>
            <a:pPr algn="just"/>
            <a:r>
              <a:rPr lang="en-US" sz="2400" dirty="0" smtClean="0"/>
              <a:t>Simulation of cheilitis by applying a crust of paper, glue and colorant. </a:t>
            </a:r>
          </a:p>
          <a:p>
            <a:pPr algn="just"/>
            <a:r>
              <a:rPr lang="en-US" sz="2400" dirty="0" smtClean="0"/>
              <a:t>Role of factitious </a:t>
            </a:r>
            <a:r>
              <a:rPr lang="en-US" sz="2400" dirty="0" err="1" smtClean="0"/>
              <a:t>behaviour</a:t>
            </a:r>
            <a:r>
              <a:rPr lang="en-US" sz="2400" dirty="0" smtClean="0"/>
              <a:t> in the pathogenesis of </a:t>
            </a:r>
            <a:r>
              <a:rPr lang="en-US" sz="2400" dirty="0" err="1" smtClean="0"/>
              <a:t>exfoliative</a:t>
            </a:r>
            <a:r>
              <a:rPr lang="en-US" sz="2400" dirty="0" smtClean="0"/>
              <a:t> cheilitis</a:t>
            </a:r>
          </a:p>
          <a:p>
            <a:pPr algn="just"/>
            <a:r>
              <a:rPr lang="en-US" sz="2400" dirty="0" smtClean="0"/>
              <a:t>Reactions of the lips are limited and appear particularly as persistent inflammation with crusting and variable </a:t>
            </a:r>
            <a:r>
              <a:rPr lang="en-US" sz="2400" dirty="0" err="1" smtClean="0"/>
              <a:t>haemorrahge</a:t>
            </a:r>
            <a:r>
              <a:rPr lang="en-US" sz="2400" dirty="0" smtClean="0"/>
              <a:t>. </a:t>
            </a:r>
          </a:p>
          <a:p>
            <a:pPr algn="just"/>
            <a:r>
              <a:rPr lang="en-US" sz="2400" dirty="0" smtClean="0"/>
              <a:t>The crusts may be very thick with a succession of layers of congealed </a:t>
            </a:r>
            <a:r>
              <a:rPr lang="en-US" sz="2400" dirty="0" err="1" smtClean="0"/>
              <a:t>haemorrhagic</a:t>
            </a:r>
            <a:r>
              <a:rPr lang="en-US" sz="2400" dirty="0" smtClean="0"/>
              <a:t> exudates resembling a carapace or oyster shell.</a:t>
            </a:r>
          </a:p>
          <a:p>
            <a:pPr algn="just"/>
            <a:r>
              <a:rPr lang="en-US" sz="2400" dirty="0" smtClean="0"/>
              <a:t>The </a:t>
            </a:r>
            <a:r>
              <a:rPr lang="en-US" sz="2400" dirty="0" err="1" smtClean="0"/>
              <a:t>haemorrhage</a:t>
            </a:r>
            <a:r>
              <a:rPr lang="en-US" sz="2400" dirty="0" smtClean="0"/>
              <a:t> can also be impressive with coagulated blood and serum extruding over the lips. This is caused by picking, biting, rubbing and licking.   </a:t>
            </a:r>
          </a:p>
          <a:p>
            <a:pPr algn="just"/>
            <a:endParaRPr lang="en-US" sz="2400" dirty="0" smtClean="0"/>
          </a:p>
        </p:txBody>
      </p:sp>
      <p:pic>
        <p:nvPicPr>
          <p:cNvPr id="2050" name="Picture 2" descr="C:\Users\Dr. Sanjay Yadav\Desktop\stacks_image_2043.png"/>
          <p:cNvPicPr>
            <a:picLocks noChangeAspect="1" noChangeArrowheads="1"/>
          </p:cNvPicPr>
          <p:nvPr/>
        </p:nvPicPr>
        <p:blipFill>
          <a:blip r:embed="rId3" cstate="print"/>
          <a:srcRect/>
          <a:stretch>
            <a:fillRect/>
          </a:stretch>
        </p:blipFill>
        <p:spPr bwMode="auto">
          <a:xfrm>
            <a:off x="6096000" y="0"/>
            <a:ext cx="3048000" cy="18288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Differential diagnosis </a:t>
            </a:r>
          </a:p>
          <a:p>
            <a:pPr algn="just"/>
            <a:r>
              <a:rPr lang="en-US" dirty="0" smtClean="0"/>
              <a:t>Includes contact dermatitis actinic damage, chronic lip-licking habit and causes of </a:t>
            </a:r>
            <a:r>
              <a:rPr lang="en-US" dirty="0" err="1" smtClean="0"/>
              <a:t>granulomatous</a:t>
            </a:r>
            <a:r>
              <a:rPr lang="en-US" dirty="0" smtClean="0"/>
              <a:t> cheilitis. </a:t>
            </a:r>
          </a:p>
          <a:p>
            <a:pPr algn="just"/>
            <a:r>
              <a:rPr lang="en-US" dirty="0" smtClean="0"/>
              <a:t>Secondary </a:t>
            </a:r>
            <a:r>
              <a:rPr lang="en-US" dirty="0" err="1" smtClean="0"/>
              <a:t>candidiasis</a:t>
            </a:r>
            <a:r>
              <a:rPr lang="en-US" dirty="0" smtClean="0"/>
              <a:t> is common and treatment containing an antifungal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Factitious nail disease </a:t>
            </a:r>
            <a:endParaRPr lang="en-US" b="1" dirty="0"/>
          </a:p>
        </p:txBody>
      </p:sp>
      <p:sp>
        <p:nvSpPr>
          <p:cNvPr id="3" name="Content Placeholder 2"/>
          <p:cNvSpPr>
            <a:spLocks noGrp="1"/>
          </p:cNvSpPr>
          <p:nvPr>
            <p:ph idx="1"/>
          </p:nvPr>
        </p:nvSpPr>
        <p:spPr/>
        <p:txBody>
          <a:bodyPr>
            <a:normAutofit fontScale="92500" lnSpcReduction="10000"/>
          </a:bodyPr>
          <a:lstStyle/>
          <a:p>
            <a:pPr algn="just"/>
            <a:r>
              <a:rPr lang="en-US" dirty="0" smtClean="0"/>
              <a:t>Traumatic and chemical damage to both the nail and nail fold have been seen in children and adults.</a:t>
            </a:r>
          </a:p>
          <a:p>
            <a:pPr algn="just"/>
            <a:r>
              <a:rPr lang="en-US" dirty="0" smtClean="0"/>
              <a:t>Children show chronic </a:t>
            </a:r>
            <a:r>
              <a:rPr lang="en-US" dirty="0" err="1" smtClean="0"/>
              <a:t>paronychia</a:t>
            </a:r>
            <a:r>
              <a:rPr lang="en-US" dirty="0" smtClean="0"/>
              <a:t> caused by the insertion of nails, pins or splinters.</a:t>
            </a:r>
          </a:p>
          <a:p>
            <a:pPr algn="just"/>
            <a:r>
              <a:rPr lang="en-US" dirty="0" smtClean="0"/>
              <a:t>Soldiers avoiding duty have habitually used caustics to damage their fingers.</a:t>
            </a:r>
          </a:p>
          <a:p>
            <a:pPr algn="just"/>
            <a:r>
              <a:rPr lang="en-US" dirty="0" smtClean="0"/>
              <a:t>The  characteristic lesions show </a:t>
            </a:r>
            <a:r>
              <a:rPr lang="en-US" dirty="0" err="1" smtClean="0"/>
              <a:t>purpura</a:t>
            </a:r>
            <a:r>
              <a:rPr lang="en-US" dirty="0" smtClean="0"/>
              <a:t> and </a:t>
            </a:r>
            <a:r>
              <a:rPr lang="en-US" dirty="0" err="1" smtClean="0"/>
              <a:t>haemorrhage</a:t>
            </a:r>
            <a:r>
              <a:rPr lang="en-US" dirty="0" smtClean="0"/>
              <a:t> around the nail fold but also </a:t>
            </a:r>
            <a:r>
              <a:rPr lang="en-US" dirty="0" err="1" smtClean="0"/>
              <a:t>subungual</a:t>
            </a:r>
            <a:r>
              <a:rPr lang="en-US" dirty="0" smtClean="0"/>
              <a:t> </a:t>
            </a:r>
            <a:r>
              <a:rPr lang="en-US" dirty="0" err="1" smtClean="0"/>
              <a:t>haemorrhage</a:t>
            </a:r>
            <a:r>
              <a:rPr lang="en-US" dirty="0" smtClean="0"/>
              <a:t> and pustules.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237"/>
            <a:ext cx="8534400" cy="4525963"/>
          </a:xfrm>
        </p:spPr>
        <p:txBody>
          <a:bodyPr>
            <a:noAutofit/>
          </a:bodyPr>
          <a:lstStyle/>
          <a:p>
            <a:pPr>
              <a:buNone/>
            </a:pPr>
            <a:r>
              <a:rPr lang="en-US" sz="2400" b="1" dirty="0" smtClean="0"/>
              <a:t>2.2. </a:t>
            </a:r>
            <a:r>
              <a:rPr lang="en-US" sz="2400" b="1" dirty="0" err="1" smtClean="0"/>
              <a:t>Dermatoses</a:t>
            </a:r>
            <a:r>
              <a:rPr lang="en-US" sz="2400" b="1" dirty="0" smtClean="0"/>
              <a:t> primarily factitious in origin </a:t>
            </a:r>
          </a:p>
          <a:p>
            <a:pPr>
              <a:buNone/>
            </a:pPr>
            <a:r>
              <a:rPr lang="en-US" sz="2400" dirty="0" smtClean="0"/>
              <a:t>Dermatitis </a:t>
            </a:r>
            <a:r>
              <a:rPr lang="en-US" sz="2400" dirty="0" err="1" smtClean="0"/>
              <a:t>factitia</a:t>
            </a:r>
            <a:endParaRPr lang="en-US" sz="2400" dirty="0" smtClean="0"/>
          </a:p>
          <a:p>
            <a:pPr>
              <a:buNone/>
            </a:pPr>
            <a:r>
              <a:rPr lang="en-US" sz="2400" dirty="0" err="1" smtClean="0"/>
              <a:t>Artefact</a:t>
            </a:r>
            <a:r>
              <a:rPr lang="en-US" sz="2400" dirty="0" smtClean="0"/>
              <a:t> by proxy </a:t>
            </a:r>
          </a:p>
          <a:p>
            <a:pPr>
              <a:buNone/>
            </a:pPr>
            <a:r>
              <a:rPr lang="en-US" sz="2400" dirty="0" smtClean="0"/>
              <a:t>Witchcraft syndrome</a:t>
            </a:r>
          </a:p>
          <a:p>
            <a:pPr>
              <a:buNone/>
            </a:pPr>
            <a:r>
              <a:rPr lang="en-US" sz="2400" dirty="0" smtClean="0"/>
              <a:t>Dermatological </a:t>
            </a:r>
            <a:r>
              <a:rPr lang="en-US" sz="2400" dirty="0" err="1" smtClean="0"/>
              <a:t>pathomimicry</a:t>
            </a:r>
            <a:endParaRPr lang="en-US" sz="2400" dirty="0" smtClean="0"/>
          </a:p>
          <a:p>
            <a:pPr>
              <a:buNone/>
            </a:pPr>
            <a:r>
              <a:rPr lang="en-US" sz="2400" dirty="0" smtClean="0"/>
              <a:t>Dermatitis </a:t>
            </a:r>
            <a:r>
              <a:rPr lang="en-US" sz="2400" dirty="0" err="1" smtClean="0"/>
              <a:t>simulata</a:t>
            </a:r>
            <a:r>
              <a:rPr lang="en-US" sz="2400" dirty="0" smtClean="0"/>
              <a:t> </a:t>
            </a:r>
          </a:p>
          <a:p>
            <a:pPr>
              <a:buNone/>
            </a:pPr>
            <a:r>
              <a:rPr lang="en-US" sz="2400" dirty="0" smtClean="0"/>
              <a:t>Malingering </a:t>
            </a:r>
          </a:p>
          <a:p>
            <a:pPr>
              <a:buNone/>
            </a:pPr>
            <a:r>
              <a:rPr lang="en-US" sz="2400" dirty="0" smtClean="0"/>
              <a:t>Compensation neurosis</a:t>
            </a:r>
          </a:p>
          <a:p>
            <a:pPr>
              <a:buNone/>
            </a:pPr>
            <a:r>
              <a:rPr lang="en-US" sz="2400" dirty="0" smtClean="0"/>
              <a:t>Munchausen’s syndrome </a:t>
            </a:r>
          </a:p>
          <a:p>
            <a:pPr>
              <a:buNone/>
            </a:pPr>
            <a:r>
              <a:rPr lang="en-US" sz="2400" dirty="0" smtClean="0"/>
              <a:t>Fabricated and induced illness (Munchausen’s syndrome by proxy) </a:t>
            </a:r>
          </a:p>
          <a:p>
            <a:pPr>
              <a:buNone/>
            </a:pPr>
            <a:r>
              <a:rPr lang="en-US" sz="2400" dirty="0" smtClean="0"/>
              <a:t>Deliberate self-cutting </a:t>
            </a:r>
          </a:p>
          <a:p>
            <a:pPr>
              <a:buNone/>
            </a:pPr>
            <a:r>
              <a:rPr lang="en-US" sz="2400" dirty="0" smtClean="0"/>
              <a:t>Self-mutilation </a:t>
            </a:r>
            <a:endParaRPr lang="en-US" sz="2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6324600" cy="4525963"/>
          </a:xfrm>
        </p:spPr>
        <p:txBody>
          <a:bodyPr>
            <a:noAutofit/>
          </a:bodyPr>
          <a:lstStyle/>
          <a:p>
            <a:pPr>
              <a:buNone/>
            </a:pPr>
            <a:r>
              <a:rPr lang="en-US" sz="2400" b="1" dirty="0" smtClean="0"/>
              <a:t>Investigations </a:t>
            </a:r>
            <a:r>
              <a:rPr lang="en-US" sz="2400" b="1" dirty="0" smtClean="0"/>
              <a:t> of factitious dermatitis</a:t>
            </a:r>
            <a:endParaRPr lang="en-US" sz="2400" b="1" dirty="0" smtClean="0"/>
          </a:p>
          <a:p>
            <a:pPr algn="just"/>
            <a:r>
              <a:rPr lang="en-US" sz="2400" dirty="0" smtClean="0"/>
              <a:t>The primary suspicion of factitious dermatitis is clinical.</a:t>
            </a:r>
          </a:p>
          <a:p>
            <a:pPr algn="just"/>
            <a:r>
              <a:rPr lang="en-US" sz="2400" dirty="0" smtClean="0"/>
              <a:t>Clinical evidence is based on the physical appearance, distribution and evolution of lesions. Other clinical diagnostic clues may be seen such as the sparing of decorative marks and the areas of skin on the back.</a:t>
            </a:r>
          </a:p>
          <a:p>
            <a:pPr algn="just"/>
            <a:r>
              <a:rPr lang="en-US" sz="2400" dirty="0" smtClean="0"/>
              <a:t>Suspicions are aroused by the presence of physiologically impossible symptoms, observably incompatible lesions, contradictory objective evidence and non-response to reasonable treatment. </a:t>
            </a:r>
          </a:p>
          <a:p>
            <a:pPr algn="just"/>
            <a:r>
              <a:rPr lang="en-US" sz="2400" dirty="0" smtClean="0"/>
              <a:t>A skin biopsy will provide essential supportive information but may not be necessary in all cases such as suction </a:t>
            </a:r>
            <a:r>
              <a:rPr lang="en-US" sz="2400" dirty="0" err="1" smtClean="0"/>
              <a:t>purpura</a:t>
            </a:r>
            <a:r>
              <a:rPr lang="en-US" sz="2400" dirty="0" smtClean="0"/>
              <a:t> on the skin. </a:t>
            </a:r>
            <a:r>
              <a:rPr lang="en-US" sz="2400" dirty="0" smtClean="0"/>
              <a:t> </a:t>
            </a:r>
            <a:endParaRPr lang="en-US" sz="2400" dirty="0" smtClean="0"/>
          </a:p>
        </p:txBody>
      </p:sp>
      <p:pic>
        <p:nvPicPr>
          <p:cNvPr id="5" name="Picture 5" descr="psy16"/>
          <p:cNvPicPr>
            <a:picLocks noChangeAspect="1" noChangeArrowheads="1"/>
          </p:cNvPicPr>
          <p:nvPr/>
        </p:nvPicPr>
        <p:blipFill>
          <a:blip r:embed="rId3" cstate="print"/>
          <a:srcRect/>
          <a:stretch>
            <a:fillRect/>
          </a:stretch>
        </p:blipFill>
        <p:spPr>
          <a:xfrm>
            <a:off x="7010400" y="0"/>
            <a:ext cx="2133600"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228600"/>
            <a:ext cx="8229600" cy="4525963"/>
          </a:xfrm>
        </p:spPr>
        <p:txBody>
          <a:bodyPr>
            <a:noAutofit/>
          </a:bodyPr>
          <a:lstStyle/>
          <a:p>
            <a:pPr algn="just"/>
            <a:r>
              <a:rPr lang="en-US" sz="2400" dirty="0" smtClean="0"/>
              <a:t>Lesions produced by injection into subcutaneous tissues produce deeper lesions which show as </a:t>
            </a:r>
            <a:r>
              <a:rPr lang="en-US" sz="2400" dirty="0" err="1" smtClean="0"/>
              <a:t>vasculitis</a:t>
            </a:r>
            <a:r>
              <a:rPr lang="en-US" sz="2400" dirty="0" smtClean="0"/>
              <a:t> or an odd </a:t>
            </a:r>
            <a:r>
              <a:rPr lang="en-US" sz="2400" dirty="0" err="1" smtClean="0"/>
              <a:t>panniculitis</a:t>
            </a:r>
            <a:r>
              <a:rPr lang="en-US" sz="2400" dirty="0" smtClean="0"/>
              <a:t>.</a:t>
            </a:r>
          </a:p>
          <a:p>
            <a:pPr algn="just"/>
            <a:r>
              <a:rPr lang="en-US" sz="2400" dirty="0" smtClean="0"/>
              <a:t>Careful examination may show injection tracts and foreign material. </a:t>
            </a:r>
          </a:p>
          <a:p>
            <a:pPr algn="just"/>
            <a:r>
              <a:rPr lang="en-US" sz="2400" dirty="0" smtClean="0"/>
              <a:t>Ink </a:t>
            </a:r>
            <a:r>
              <a:rPr lang="en-US" sz="2400" dirty="0" smtClean="0"/>
              <a:t>shows as pigment with limited inflammation, and talc excites a macrophage reaction with giant cells. Injected oils and greases produce deep continuing </a:t>
            </a:r>
            <a:r>
              <a:rPr lang="en-US" sz="2400" dirty="0" err="1" smtClean="0"/>
              <a:t>panniculitis</a:t>
            </a:r>
            <a:r>
              <a:rPr lang="en-US" sz="2400" dirty="0" smtClean="0"/>
              <a:t>. </a:t>
            </a:r>
          </a:p>
          <a:p>
            <a:pPr algn="just"/>
            <a:r>
              <a:rPr lang="en-US" sz="2400" dirty="0" smtClean="0"/>
              <a:t>Examination under polarized light can identify foreign material and further refinement can be found with energy dispersive X-ray analysis and infrared spectrometry.</a:t>
            </a:r>
          </a:p>
          <a:p>
            <a:pPr algn="just"/>
            <a:r>
              <a:rPr lang="en-US" sz="2400" dirty="0" smtClean="0"/>
              <a:t>The histopathology of factitious disease may vary with time and serial biopsy may be diagnostically helpful in sophisticated </a:t>
            </a:r>
            <a:r>
              <a:rPr lang="en-US" sz="2400" dirty="0" err="1" smtClean="0"/>
              <a:t>artefact</a:t>
            </a:r>
            <a:r>
              <a:rPr lang="en-US" sz="2400" dirty="0" smtClean="0"/>
              <a:t> because differing patterns of change may be present on each occasion. </a:t>
            </a:r>
          </a:p>
          <a:p>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Comorbidity </a:t>
            </a:r>
          </a:p>
          <a:p>
            <a:pPr algn="just"/>
            <a:r>
              <a:rPr lang="en-US" dirty="0" smtClean="0"/>
              <a:t>Twenty per cent of patients have a </a:t>
            </a:r>
            <a:r>
              <a:rPr lang="en-US" dirty="0" err="1" smtClean="0"/>
              <a:t>somatization</a:t>
            </a:r>
            <a:r>
              <a:rPr lang="en-US" dirty="0" smtClean="0"/>
              <a:t> disorder and </a:t>
            </a:r>
            <a:r>
              <a:rPr lang="en-US" dirty="0" err="1" smtClean="0"/>
              <a:t>hypochondriasis</a:t>
            </a:r>
            <a:r>
              <a:rPr lang="en-US" dirty="0" smtClean="0"/>
              <a:t>. </a:t>
            </a:r>
          </a:p>
          <a:p>
            <a:pPr algn="just"/>
            <a:r>
              <a:rPr lang="en-US" dirty="0" smtClean="0"/>
              <a:t>These are co-morbid with anxiety, depression and substance abuse.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Treatment </a:t>
            </a:r>
          </a:p>
          <a:p>
            <a:pPr>
              <a:buNone/>
            </a:pPr>
            <a:r>
              <a:rPr lang="en-US" dirty="0" smtClean="0"/>
              <a:t>Three therapeutic aims </a:t>
            </a:r>
          </a:p>
          <a:p>
            <a:pPr algn="just"/>
            <a:r>
              <a:rPr lang="en-US" dirty="0" smtClean="0"/>
              <a:t>First, the skin damage may be extensive, disfiguring and infected. There is always significant skin damage which will be both inflamed and infected with the potential for scarring and residual pigmentation.  </a:t>
            </a:r>
          </a:p>
          <a:p>
            <a:pPr algn="just"/>
            <a:r>
              <a:rPr lang="en-US" dirty="0" smtClean="0"/>
              <a:t>Topical and systemic antibiotics, analgesics and anti </a:t>
            </a:r>
            <a:r>
              <a:rPr lang="en-US" dirty="0" err="1" smtClean="0"/>
              <a:t>inflammatories</a:t>
            </a:r>
            <a:r>
              <a:rPr lang="en-US" dirty="0" smtClean="0"/>
              <a:t> establish the doctor-patient relationship and underline to the patient that the physician has a helpful, non aggressive, sympathetic approach. </a:t>
            </a:r>
            <a:endParaRPr lang="en-US" dirty="0"/>
          </a:p>
        </p:txBody>
      </p:sp>
      <p:pic>
        <p:nvPicPr>
          <p:cNvPr id="4" name="Picture 5" descr="psy22"/>
          <p:cNvPicPr>
            <a:picLocks noChangeAspect="1" noChangeArrowheads="1"/>
          </p:cNvPicPr>
          <p:nvPr/>
        </p:nvPicPr>
        <p:blipFill>
          <a:blip r:embed="rId3" cstate="print"/>
          <a:srcRect/>
          <a:stretch>
            <a:fillRect/>
          </a:stretch>
        </p:blipFill>
        <p:spPr>
          <a:xfrm>
            <a:off x="5791200" y="0"/>
            <a:ext cx="3352800" cy="2498164"/>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lgn="just"/>
            <a:r>
              <a:rPr lang="en-US" dirty="0" smtClean="0"/>
              <a:t>Secondly, time should be taken to identify the nature and extent of the psychological problem. </a:t>
            </a:r>
          </a:p>
          <a:p>
            <a:pPr algn="just"/>
            <a:r>
              <a:rPr lang="en-US" dirty="0" smtClean="0"/>
              <a:t>The psychological problems should be approached in a non intrusive manner, allowing the patient freedom to express their difficulties in a passive, confidential environment.  </a:t>
            </a:r>
          </a:p>
          <a:p>
            <a:pPr algn="just"/>
            <a:r>
              <a:rPr lang="en-US" dirty="0" smtClean="0"/>
              <a:t>Thirdly, it is important to follow up the patient to establish that psychological and social factors were intrinsic to the remission. </a:t>
            </a:r>
          </a:p>
          <a:p>
            <a:pPr algn="just"/>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dirty="0" smtClean="0"/>
              <a:t>The management and prognosis in adults is that of the primary psychological disorder. </a:t>
            </a:r>
          </a:p>
          <a:p>
            <a:pPr algn="just"/>
            <a:r>
              <a:rPr lang="en-US" dirty="0" smtClean="0"/>
              <a:t>Depression responds well to </a:t>
            </a:r>
            <a:r>
              <a:rPr lang="en-US" dirty="0" err="1" smtClean="0"/>
              <a:t>tricyclics</a:t>
            </a:r>
            <a:r>
              <a:rPr lang="en-US" dirty="0" smtClean="0"/>
              <a:t>, or SSRI antidepressants.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r>
              <a:rPr lang="en-US" b="1" dirty="0" smtClean="0"/>
              <a:t>Dermatitis </a:t>
            </a:r>
            <a:r>
              <a:rPr lang="en-US" b="1" dirty="0" err="1" smtClean="0"/>
              <a:t>passivata</a:t>
            </a:r>
            <a:r>
              <a:rPr lang="en-US" b="1" dirty="0" smtClean="0"/>
              <a:t> </a:t>
            </a:r>
            <a:endParaRPr lang="en-US" b="1" dirty="0"/>
          </a:p>
        </p:txBody>
      </p:sp>
      <p:sp>
        <p:nvSpPr>
          <p:cNvPr id="3" name="Content Placeholder 2"/>
          <p:cNvSpPr>
            <a:spLocks noGrp="1"/>
          </p:cNvSpPr>
          <p:nvPr>
            <p:ph idx="1"/>
          </p:nvPr>
        </p:nvSpPr>
        <p:spPr>
          <a:xfrm>
            <a:off x="381000" y="1219200"/>
            <a:ext cx="6781800" cy="4525963"/>
          </a:xfrm>
        </p:spPr>
        <p:txBody>
          <a:bodyPr>
            <a:noAutofit/>
          </a:bodyPr>
          <a:lstStyle/>
          <a:p>
            <a:pPr algn="just"/>
            <a:r>
              <a:rPr lang="en-US" sz="2400" dirty="0" smtClean="0"/>
              <a:t>The cessation of normal skin cleansing will produce an accumulation of keratinous crusts. </a:t>
            </a:r>
          </a:p>
          <a:p>
            <a:pPr algn="just"/>
            <a:r>
              <a:rPr lang="en-US" sz="2400" dirty="0" smtClean="0"/>
              <a:t>Commonly seen in geriatric or demented patients.</a:t>
            </a:r>
          </a:p>
          <a:p>
            <a:pPr algn="just"/>
            <a:r>
              <a:rPr lang="en-US" sz="2400" dirty="0" smtClean="0"/>
              <a:t>The lesions are the result of self neglect and comprise cumulative accretions of keratin and dirty debris which forms a thick carapace with time.</a:t>
            </a:r>
          </a:p>
          <a:p>
            <a:pPr algn="just"/>
            <a:r>
              <a:rPr lang="en-US" sz="2400" dirty="0" smtClean="0"/>
              <a:t>Lesions are usually found on the upper central chest, over the back and accumulated as coagulated </a:t>
            </a:r>
            <a:r>
              <a:rPr lang="en-US" sz="2400" dirty="0" err="1" smtClean="0"/>
              <a:t>debries</a:t>
            </a:r>
            <a:r>
              <a:rPr lang="en-US" sz="2400" dirty="0" smtClean="0"/>
              <a:t> in the groins.</a:t>
            </a:r>
          </a:p>
          <a:p>
            <a:pPr algn="just"/>
            <a:r>
              <a:rPr lang="en-US" sz="2400" dirty="0" smtClean="0"/>
              <a:t>These elderly patients may be paranoid, have mood disorders or have </a:t>
            </a:r>
            <a:r>
              <a:rPr lang="en-US" sz="2400" dirty="0" err="1" smtClean="0"/>
              <a:t>temporofrontal</a:t>
            </a:r>
            <a:r>
              <a:rPr lang="en-US" sz="2400" dirty="0" smtClean="0"/>
              <a:t> dementia. </a:t>
            </a:r>
          </a:p>
          <a:p>
            <a:pPr algn="just"/>
            <a:r>
              <a:rPr lang="en-US" sz="2400" dirty="0" smtClean="0"/>
              <a:t>Alcohol abuse is co-factor.  </a:t>
            </a:r>
            <a:endParaRPr lang="en-US" sz="2400" dirty="0"/>
          </a:p>
        </p:txBody>
      </p:sp>
      <p:pic>
        <p:nvPicPr>
          <p:cNvPr id="3074" name="Picture 2" descr="C:\Users\Dr. Sanjay Yadav\Desktop\595192.fig.002_th.jpg"/>
          <p:cNvPicPr>
            <a:picLocks noChangeAspect="1" noChangeArrowheads="1"/>
          </p:cNvPicPr>
          <p:nvPr/>
        </p:nvPicPr>
        <p:blipFill>
          <a:blip r:embed="rId3" cstate="print"/>
          <a:srcRect/>
          <a:stretch>
            <a:fillRect/>
          </a:stretch>
        </p:blipFill>
        <p:spPr bwMode="auto">
          <a:xfrm>
            <a:off x="7239000" y="0"/>
            <a:ext cx="1905000" cy="183931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6248400" cy="4525963"/>
          </a:xfrm>
        </p:spPr>
        <p:txBody>
          <a:bodyPr>
            <a:normAutofit fontScale="92500" lnSpcReduction="10000"/>
          </a:bodyPr>
          <a:lstStyle/>
          <a:p>
            <a:pPr algn="just"/>
            <a:r>
              <a:rPr lang="en-US" dirty="0" smtClean="0"/>
              <a:t>Significant psychopathology was schizoid thought disorder and social withdrawal.</a:t>
            </a:r>
          </a:p>
          <a:p>
            <a:pPr algn="just"/>
            <a:r>
              <a:rPr lang="en-US" dirty="0" smtClean="0"/>
              <a:t>Occasionally, patients with a dissociative hysterical limb palsy will present with mild but significant hyperkeratosis on the affected limb.</a:t>
            </a:r>
          </a:p>
          <a:p>
            <a:pPr algn="just"/>
            <a:r>
              <a:rPr lang="en-US" dirty="0" smtClean="0"/>
              <a:t>Specialist psychological therapy was usually necessary either as day care or community psychiatric support.  </a:t>
            </a:r>
            <a:endParaRPr lang="en-US" dirty="0"/>
          </a:p>
        </p:txBody>
      </p:sp>
      <p:pic>
        <p:nvPicPr>
          <p:cNvPr id="4098" name="Picture 2" descr="C:\Users\Dr. Sanjay Yadav\Desktop\index45.jpg"/>
          <p:cNvPicPr>
            <a:picLocks noChangeAspect="1" noChangeArrowheads="1"/>
          </p:cNvPicPr>
          <p:nvPr/>
        </p:nvPicPr>
        <p:blipFill>
          <a:blip r:embed="rId3" cstate="print"/>
          <a:srcRect/>
          <a:stretch>
            <a:fillRect/>
          </a:stretch>
        </p:blipFill>
        <p:spPr bwMode="auto">
          <a:xfrm>
            <a:off x="6934200" y="0"/>
            <a:ext cx="2209800" cy="2182178"/>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Malingering </a:t>
            </a:r>
            <a:endParaRPr lang="en-US" b="1" dirty="0"/>
          </a:p>
        </p:txBody>
      </p:sp>
      <p:sp>
        <p:nvSpPr>
          <p:cNvPr id="3" name="Content Placeholder 2"/>
          <p:cNvSpPr>
            <a:spLocks noGrp="1"/>
          </p:cNvSpPr>
          <p:nvPr>
            <p:ph idx="1"/>
          </p:nvPr>
        </p:nvSpPr>
        <p:spPr/>
        <p:txBody>
          <a:bodyPr>
            <a:noAutofit/>
          </a:bodyPr>
          <a:lstStyle/>
          <a:p>
            <a:pPr algn="just"/>
            <a:r>
              <a:rPr lang="en-US" sz="2400" dirty="0" smtClean="0"/>
              <a:t>The intentional production of false or grossly exaggerated physical or psychological symptoms, motivated by external incentives such as avoiding military duty, avoiding work, seeking financial compensation, evading criminal prosecution or obtaining drugs.</a:t>
            </a:r>
          </a:p>
          <a:p>
            <a:pPr algn="just"/>
            <a:r>
              <a:rPr lang="en-US" sz="2400" dirty="0" smtClean="0"/>
              <a:t>Short term and opportunistic </a:t>
            </a:r>
          </a:p>
          <a:p>
            <a:pPr algn="just"/>
            <a:r>
              <a:rPr lang="en-US" sz="2400" dirty="0" smtClean="0"/>
              <a:t>Chronic, non-healing, post-operative scars are manipulated with instruments, or even </a:t>
            </a:r>
            <a:r>
              <a:rPr lang="en-US" sz="2400" dirty="0" err="1" smtClean="0"/>
              <a:t>faecal</a:t>
            </a:r>
            <a:r>
              <a:rPr lang="en-US" sz="2400" dirty="0" smtClean="0"/>
              <a:t> injection to maintain sepsis.</a:t>
            </a:r>
          </a:p>
          <a:p>
            <a:pPr algn="just"/>
            <a:r>
              <a:rPr lang="en-US" sz="2400" dirty="0" smtClean="0"/>
              <a:t>Hand dermatitis, both irritant and allergic contact may be perpetuated to seek higher compensation. </a:t>
            </a:r>
          </a:p>
          <a:p>
            <a:pPr algn="just">
              <a:buNone/>
            </a:pPr>
            <a:endParaRPr lang="en-US" sz="2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600" b="1" dirty="0" err="1" smtClean="0"/>
              <a:t>Cutaneous</a:t>
            </a:r>
            <a:r>
              <a:rPr lang="en-US" sz="3600" b="1" dirty="0" smtClean="0"/>
              <a:t> </a:t>
            </a:r>
            <a:r>
              <a:rPr lang="en-US" sz="3600" b="1" dirty="0" smtClean="0"/>
              <a:t>diseases and alcohol misuse </a:t>
            </a:r>
            <a:endParaRPr lang="en-US" sz="3600" b="1" dirty="0"/>
          </a:p>
        </p:txBody>
      </p:sp>
      <p:sp>
        <p:nvSpPr>
          <p:cNvPr id="3" name="Content Placeholder 2"/>
          <p:cNvSpPr>
            <a:spLocks noGrp="1"/>
          </p:cNvSpPr>
          <p:nvPr>
            <p:ph idx="1"/>
          </p:nvPr>
        </p:nvSpPr>
        <p:spPr>
          <a:xfrm>
            <a:off x="533400" y="1143000"/>
            <a:ext cx="7239000" cy="4525963"/>
          </a:xfrm>
        </p:spPr>
        <p:txBody>
          <a:bodyPr>
            <a:normAutofit fontScale="77500" lnSpcReduction="20000"/>
          </a:bodyPr>
          <a:lstStyle/>
          <a:p>
            <a:pPr algn="just"/>
            <a:r>
              <a:rPr lang="en-US" dirty="0" smtClean="0"/>
              <a:t>Alcohol dependence and alcohol abuse are on the increase. They rank among the three commonest psychiatric disorders in the community.</a:t>
            </a:r>
          </a:p>
          <a:p>
            <a:pPr algn="just"/>
            <a:r>
              <a:rPr lang="en-US" dirty="0" smtClean="0"/>
              <a:t>Discoid dermatitis appears to be more frequent in alcohol abusers. </a:t>
            </a:r>
          </a:p>
          <a:p>
            <a:pPr algn="just"/>
            <a:r>
              <a:rPr lang="en-US" dirty="0" smtClean="0"/>
              <a:t>Atopic dermatitis appears to be unaffected by alcohol to the same degree. </a:t>
            </a:r>
          </a:p>
          <a:p>
            <a:pPr algn="just"/>
            <a:r>
              <a:rPr lang="en-US" dirty="0" err="1" smtClean="0"/>
              <a:t>Seborrhoeic</a:t>
            </a:r>
            <a:r>
              <a:rPr lang="en-US" dirty="0" smtClean="0"/>
              <a:t> dermatitis is twice as common with alcohol abuse. </a:t>
            </a:r>
          </a:p>
          <a:p>
            <a:pPr algn="just"/>
            <a:r>
              <a:rPr lang="en-US" dirty="0" smtClean="0"/>
              <a:t>Alcohol abstinence help to induce remission of psoriasis and relapse was induced by re-consumption. </a:t>
            </a:r>
          </a:p>
        </p:txBody>
      </p:sp>
      <p:pic>
        <p:nvPicPr>
          <p:cNvPr id="5122" name="Picture 2" descr="C:\Users\Dr. Sanjay Yadav\Desktop\indexu.jpg"/>
          <p:cNvPicPr>
            <a:picLocks noChangeAspect="1" noChangeArrowheads="1"/>
          </p:cNvPicPr>
          <p:nvPr/>
        </p:nvPicPr>
        <p:blipFill>
          <a:blip r:embed="rId3" cstate="print"/>
          <a:srcRect/>
          <a:stretch>
            <a:fillRect/>
          </a:stretch>
        </p:blipFill>
        <p:spPr bwMode="auto">
          <a:xfrm>
            <a:off x="6624820" y="5181600"/>
            <a:ext cx="2519180" cy="1676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84237"/>
            <a:ext cx="8686800" cy="4525963"/>
          </a:xfrm>
        </p:spPr>
        <p:txBody>
          <a:bodyPr>
            <a:noAutofit/>
          </a:bodyPr>
          <a:lstStyle/>
          <a:p>
            <a:pPr>
              <a:buNone/>
            </a:pPr>
            <a:r>
              <a:rPr lang="en-US" sz="2400" b="1" dirty="0" smtClean="0"/>
              <a:t>2.3 </a:t>
            </a:r>
            <a:r>
              <a:rPr lang="en-US" sz="2400" b="1" dirty="0" err="1" smtClean="0"/>
              <a:t>Dermatosis</a:t>
            </a:r>
            <a:r>
              <a:rPr lang="en-US" sz="2400" b="1" dirty="0" smtClean="0"/>
              <a:t> in association with harmful habits and compulsions </a:t>
            </a:r>
          </a:p>
          <a:p>
            <a:pPr>
              <a:buNone/>
            </a:pPr>
            <a:r>
              <a:rPr lang="en-US" sz="2400" dirty="0" smtClean="0"/>
              <a:t>	Lichen simplex</a:t>
            </a:r>
          </a:p>
          <a:p>
            <a:pPr>
              <a:buNone/>
            </a:pPr>
            <a:r>
              <a:rPr lang="en-US" sz="2400" dirty="0" smtClean="0"/>
              <a:t>	Neurotic excoriations</a:t>
            </a:r>
          </a:p>
          <a:p>
            <a:pPr>
              <a:buNone/>
            </a:pPr>
            <a:r>
              <a:rPr lang="en-US" sz="2400" dirty="0" smtClean="0"/>
              <a:t>	</a:t>
            </a:r>
            <a:r>
              <a:rPr lang="en-US" sz="2400" dirty="0" err="1" smtClean="0"/>
              <a:t>Prurigo</a:t>
            </a:r>
            <a:r>
              <a:rPr lang="en-US" sz="2400" dirty="0" smtClean="0"/>
              <a:t> </a:t>
            </a:r>
            <a:r>
              <a:rPr lang="en-US" sz="2400" dirty="0" err="1" smtClean="0"/>
              <a:t>nodularis</a:t>
            </a:r>
            <a:r>
              <a:rPr lang="en-US" sz="2400" dirty="0" smtClean="0"/>
              <a:t> </a:t>
            </a:r>
          </a:p>
          <a:p>
            <a:pPr>
              <a:buNone/>
            </a:pPr>
            <a:r>
              <a:rPr lang="en-US" sz="2400" dirty="0" smtClean="0"/>
              <a:t>	Acne </a:t>
            </a:r>
            <a:r>
              <a:rPr lang="en-US" sz="2400" dirty="0" err="1" smtClean="0"/>
              <a:t>excoriee</a:t>
            </a:r>
            <a:endParaRPr lang="en-US" sz="2400" dirty="0" smtClean="0"/>
          </a:p>
          <a:p>
            <a:pPr>
              <a:buNone/>
            </a:pPr>
            <a:r>
              <a:rPr lang="en-US" sz="2400" dirty="0" smtClean="0"/>
              <a:t>	Hair plucking</a:t>
            </a:r>
          </a:p>
          <a:p>
            <a:pPr>
              <a:buNone/>
            </a:pPr>
            <a:r>
              <a:rPr lang="en-US" sz="2400" dirty="0" smtClean="0"/>
              <a:t>	</a:t>
            </a:r>
            <a:r>
              <a:rPr lang="en-US" sz="2400" dirty="0" err="1" smtClean="0"/>
              <a:t>Trichotillomania</a:t>
            </a:r>
            <a:endParaRPr lang="en-US" sz="2400" dirty="0" smtClean="0"/>
          </a:p>
          <a:p>
            <a:pPr>
              <a:buNone/>
            </a:pPr>
            <a:r>
              <a:rPr lang="en-US" sz="2400" dirty="0" smtClean="0"/>
              <a:t>	</a:t>
            </a:r>
            <a:r>
              <a:rPr lang="en-US" sz="2400" dirty="0" err="1" smtClean="0"/>
              <a:t>Trichophagia</a:t>
            </a:r>
            <a:endParaRPr lang="en-US" sz="2400" dirty="0" smtClean="0"/>
          </a:p>
          <a:p>
            <a:pPr>
              <a:buNone/>
            </a:pPr>
            <a:r>
              <a:rPr lang="en-US" sz="2400" dirty="0" smtClean="0"/>
              <a:t>	Nail destruction </a:t>
            </a:r>
          </a:p>
          <a:p>
            <a:pPr>
              <a:buNone/>
            </a:pPr>
            <a:r>
              <a:rPr lang="en-US" sz="2400" dirty="0" smtClean="0"/>
              <a:t>	</a:t>
            </a:r>
            <a:r>
              <a:rPr lang="en-US" sz="2400" dirty="0" err="1" smtClean="0"/>
              <a:t>Onychotillomania</a:t>
            </a:r>
            <a:endParaRPr lang="en-US" sz="2400" dirty="0" smtClean="0"/>
          </a:p>
          <a:p>
            <a:pPr>
              <a:buNone/>
            </a:pPr>
            <a:r>
              <a:rPr lang="en-US" sz="2400" dirty="0" smtClean="0"/>
              <a:t>	Lip-licking cheilitis </a:t>
            </a:r>
          </a:p>
          <a:p>
            <a:pPr>
              <a:buNone/>
            </a:pPr>
            <a:r>
              <a:rPr lang="en-US" sz="2400" dirty="0" smtClean="0"/>
              <a:t>	Knuckle biting </a:t>
            </a:r>
          </a:p>
          <a:p>
            <a:pPr>
              <a:buNone/>
            </a:pPr>
            <a:r>
              <a:rPr lang="en-US" sz="2400" b="1" dirty="0" smtClean="0"/>
              <a:t> </a:t>
            </a:r>
            <a:endParaRPr lang="en-US" sz="24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Suicide in dermatological patients </a:t>
            </a:r>
            <a:endParaRPr lang="en-US" b="1" dirty="0"/>
          </a:p>
        </p:txBody>
      </p:sp>
      <p:sp>
        <p:nvSpPr>
          <p:cNvPr id="3" name="Content Placeholder 2"/>
          <p:cNvSpPr>
            <a:spLocks noGrp="1"/>
          </p:cNvSpPr>
          <p:nvPr>
            <p:ph idx="1"/>
          </p:nvPr>
        </p:nvSpPr>
        <p:spPr>
          <a:xfrm>
            <a:off x="457200" y="1524000"/>
            <a:ext cx="7315200" cy="4525963"/>
          </a:xfrm>
        </p:spPr>
        <p:txBody>
          <a:bodyPr>
            <a:normAutofit fontScale="85000" lnSpcReduction="20000"/>
          </a:bodyPr>
          <a:lstStyle/>
          <a:p>
            <a:pPr algn="just"/>
            <a:r>
              <a:rPr lang="en-US" dirty="0" smtClean="0"/>
              <a:t>Suicide refers to a range of self-destructive behaviors ranging from a non lethal acts, which have been called suicidal gestures, attempted suicide, </a:t>
            </a:r>
            <a:r>
              <a:rPr lang="en-US" dirty="0" err="1" smtClean="0"/>
              <a:t>parasuicide</a:t>
            </a:r>
            <a:r>
              <a:rPr lang="en-US" dirty="0" smtClean="0"/>
              <a:t> and more recently self-injury, to a lethal action in which a patient dies, defined as a completed suicide. </a:t>
            </a:r>
          </a:p>
          <a:p>
            <a:pPr algn="just"/>
            <a:r>
              <a:rPr lang="en-US" dirty="0" smtClean="0"/>
              <a:t>Facial acne associated with significant risk (5.6%) of suicidal ideation.</a:t>
            </a:r>
          </a:p>
          <a:p>
            <a:pPr algn="just"/>
            <a:r>
              <a:rPr lang="en-US" dirty="0" smtClean="0"/>
              <a:t>Suicidal ideation also found in patients with </a:t>
            </a:r>
            <a:r>
              <a:rPr lang="en-US" dirty="0" err="1" smtClean="0"/>
              <a:t>Darier’s</a:t>
            </a:r>
            <a:r>
              <a:rPr lang="en-US" dirty="0" smtClean="0"/>
              <a:t> disease related to the disfigurement the intractability, social exclusion and smell of the </a:t>
            </a:r>
            <a:r>
              <a:rPr lang="en-US" dirty="0" err="1" smtClean="0"/>
              <a:t>dermatosis</a:t>
            </a:r>
            <a:r>
              <a:rPr lang="en-US" dirty="0" smtClean="0"/>
              <a:t>.  </a:t>
            </a:r>
            <a:endParaRPr lang="en-US" dirty="0"/>
          </a:p>
        </p:txBody>
      </p:sp>
      <p:sp>
        <p:nvSpPr>
          <p:cNvPr id="25602" name="AutoShape 2" descr="data:image/jpeg;base64,/9j/4AAQSkZJRgABAQAAAQABAAD/2wCEAAkGBxAQDw8NDw8PDQ8PDwwNDg0NDw8ODQ0MFBEWFhURFBQYHCggGBolGxQUITEhJSkrLi4uFx8zODMtOigtMCsBCgoKDg0OGhAQGCwcHCQsLC8sMCwsLCwsLCwsLCwsLCwsLC0uLCwsKywsLCwsLCwsLywrLSwsLCwsLSwsLC0xLP/AABEIAKgBLAMBIgACEQEDEQH/xAAcAAABBQEBAQAAAAAAAAAAAAAAAQIDBAUGBwj/xAA9EAACAgECBAQDBAcHBQEAAAAAAQIDEQQhBRIxQQYTUWEicYEHFEKRIzIzUqHB0RZygpKx4fBDYoOiwhX/xAAYAQEBAQEBAAAAAAAAAAAAAAAAAQIDBP/EACcRAQEAAgEEAQMEAwAAAAAAAAABAhEDBBIhMVFBYXETIoHBMqGx/9oADAMBAAIRAxEAPwD1GU2mIrCzdUQ+UZ06SwKYjkO8sZKsB8ZDlIgwwyymlpMdkqqbF5mVnSw5IjnckRuuTB6RvqNrqI7NTEr22xexYlw1P1IXw0nludqjKnDyhsi9LStEFumfVE033M3U4wZ8HuP4lc08FeqXc8nP7ejj9LkZFqoo1M0NOjjFyWIxCUSaER0oG9OW2dqK8mdptKo25fqbVkChq6tsrqi4+Ltfc06XSNYWC5DLMDguoysN9Dehakj3Y3ceTKaqeEB+cEHmkc7jTGliVgzzCtzj4sm10s17k5FV0HuRUObGCcw6KKhyAQAFQNgIgFQCNgA1wGupEoENolUL5SJABtH5SE8lehLgAbReQvQVVL0JABs3kQco4AG8onKPACN1ojnp0+xOIVXPcV4PGeXjc5vUaXy3g9BsjscxxvSPqkcObDcd+HksuqxKFuaunRR0tZpQwjyaenKp4DyBWDucrnotiKd5a5iG6OUFjIr13lWGzVxLnaSZyPH8x3GcG4l8STZ1487pOTCe3oiu2G+YZEdamluT0ajJ6NuGmrWy1WUqGWuY1GKs1SHtleiRMispIoc5DcjQH5FGilQ5AAJACDAoAKAAEAAAUAAAAABAYEHAA0BQZQ3ACgAyRmcSsik8l/V2KMWzmtRNybbOXLn2x148d1XUN2/UeojkheU8T1EUQaJMAzWmUEmyOVpLYUrmZrUZXiCvMG/bJwdHEHCz5M9A13xRa9Ucm/C85zc10zk6cF3bE5fUa2n4wnFbnQcH1PNhnEX8Auh0zsa3B9VKnEZ5Xuej04+3o2nkTymYnDOIRmlho0pWGtsWL+mkXIGZo57mimajFObFiMHJlQ7I6I1CgSANTFTKhQEEyBIIApAgCgAmQAAAUQZdaorL+i9WA/BFbqYx936IzbdVKXVtL91bIp6jUJZ7dzneR1x4mhdrZPo+Ve39SHz5dpS/Nmc9ZH16mVqNTqNXOel0clTGG1+unFzhVJ9K4R25579MpLq30TzLtu4zGemhxPx3pdJLy7rPNszh10Rdlkf7zXwr6tDdH9oWjufJDzISfTzYxSf5NnA8b8LrQYs1FkNXXdZ5T1soyhfC2WWozy5cucbNPG2MLbPNazQyqmt+aD/Vmts/0ZbllJuLOPGvcdRfOzdvK6rHTBByHnnhHxo6Jfd9Q3Kvblk3nCPTaJ12wU4NSjJbSicbjvy168KnIO5SWyvA3Bi46NmMinIknIrWSJa1IZOZS1EyW6ZRukYrpIqXyy8e51PCtKuRZXocvTHmsSW+52/D6mor5Ho6fHXly58vUMloIvsijq+AVzT+HB0MIEnIj1ajy7eeW8Auolz1Ntd0Tx4pKO1iaZ3MqMmfrOFQn1ijFx+G+75Z3CtfGUlhnQQkcxbwN1vmreMPODZ0OpeEpbNFiVpj1Ejg8kiZpg7oJkRsTsUK5DoMhciWvoQOABMlRKAAAoCAQKJgUAEMrXapSeFuo9H6v1LfEp4razyuW3+Hv/z3Oe1GsjHbP59WcuTPXh34eO5eViy5GFxK9yk64KU5crajBOUn9ERajWzsuroq+KUm8+kYY3k/ZHRcPqjXGSg8vOJz/FOS659vY4b7vD1dvZ5ee8c4jfXCxKMoai22nRaSuyMq27rGlz4a6dfyO84bVDTVw00ZLFcYrmk1mye/NNv1csv6kHFXVKdMrYqctPOV9Mnu67HCUMr12k/4PsY+t16cZNPLWdujRLnMfEXsud3XR6/hun1VEqdVXG6qTi3CTaW26ez6nlXirRf/AJd8a8+bw/UfsJWtzdLWOemcu+M5Tfb1wz1PS3Jqa9Gl9OVHAfbBSp6BvmUVDV0Sy+y5JRf+p2mV8OVw1bXGcV0KX6epqdXwt4eZQzst+636mt4M8VXaeXKn5teUpVt4f0zsco9VGrS/d46q2bk4S8qH7GMG8vnfV9sRWye5DRdN8sKotZx8T3bee3obsn0cd3b6M0uvrvqVlb9MxaxKD9GhHI80+z7V312+XNN1zhZl8ylFYWd8e6O5lrF6nnzuq6zHa5OZTtmQX8RhFbyS+bMm7jCbxBSm/wDtTZy9ukjStkVZQnY+StZfr6D+HaC695lGUI+6wzsOF8MhUkkt+77nXDit9sZ8sx9Mvgnh/wAvEp7y6nSVVY2JYxwPSPXMZPTy5ZW+zFEXA8DTJMCOI4MAQTrKl2nRouJFOsmjbHWrnXLElmL7+hoV6jPQj1Onyt0Uqk4Sx2M+mvbYjIVsiqlsOyaZIyal7EEmOoluBYyOUQihxUKAAAomAAgAACjE8QOUfi/DhJP0foea8f4m4t4fTJ7HKOVhpNejWUZPEtLTFLFNKk3lyVcObC98Hl5uHf7tvf03VTCdtx25Xw7o5U6ZXW7ai+Kk0+tdPWEPZ937vHYmr1k4c0VhpvO+c5JuJWN53/3MbV6ny652SfJGKcm32S7nmuVnp6J+7zTLr3ZZy5y29yLiun5YJ5wnOCxs+skR+GoSmnfPKc25JPql2Rb48/2Uf3r6F/7oz92sr+7UbEZd08NrfGVkxvFvB/vulekVirdllL8xrmUcTz0ys9+5pTqkkn1WO5j+I7HDTuWcNWUNNPG/mLBuZWOcxmXh574o8BX8Oj5za1OnSi56imOJ074alW28dviTa3WcGLptcpRdaqqjFzfJZurI5SSzJvfp6pbtv0fu9d9d2njzJTjNOFlct1OEotShJfU8Q8S8BloNVOjLdb/Saax/iobff95dH/uj1457eXPjuKfRWW0S54TksNp3Qk41uS6xUnH4vyx7I7jwnCWvm4feoqUYqbqhLM3Ho2tl0eM4Xdbnn/M/IjXmUpzXJTFvPKm95L0z/U637NeHTXEdHODfLXZZXJr8UI6W7zG/bmcY/No5XPHK6rVwywlsr0zSeC6E05qVj9ZybN3TcJprWIQivoi8mOR6ZhJ9HludvumQpS7IkURUKbZJgMDgCGgOABooomADIgoYAZKOSrdRnsXBrQVmuXKOhbks21ZKFuna3i8Gaqy5ApdylHUY2ls/4E8Jk2NKqzPzJcmZGzuizHVLG/U1tNLeRUwEKgYAIAuQEbEyAuTmeI63mk3+XyOkbOQ4vV5c2u2W4+8H0PP1G+16OnkuSrZZl9TmfEmb7KdFDpKStux2qg+n1lj8mbltvKm3st37HNcH1DWu1Nl0XBvy4VqacX5aimtn2bbf1PHHunh1GloUIJLZJJFDiUs36SPrem/flhKX8i9HVw3bey9GYN+qVnENJXF7wV1zXsocv/0PwSOvsksb9jlvtAsS0Fr/AHJUy/KyL/kb11nU5fx/vw+5Z7J/k8/yNT2xJpr+GrIyorl6xTfzM37QeHLU6Oc4QU7tL+nr9XX/ANSP+Xf/AAoyvs94hK3SRjneGYP5o6+hKO73znKe6a9GTdxum7rLz8vHuGQTanzY5tpXST/Rp/hh67d/l8j3TwJ4e+71+fOHJZKtVVVtYlTp8qT5vSU3GLa7KMV1TOM4VwXRaLUVxmpaiU3KVELWnCtKW2Esbpd3l7bNHR6jxvVCUoO1010zjTGcvjd08b/Co9Nu/wAzr08xz5rPrJv7a+f6eTqc7jj9nfJCnKafxrpnSpwm755UZV1qTlF7/E89tv4mlRxOy+qNlHlRcnlRv5l8PTols8+56LzY4492fib15s9vP2ZfH3bORyM3Q62Up+VZGKk03zVtuG3bOWaaOzGygAAIA4AGgOEAQBQAQQcADGhkq8k2BMAUL9IpLDRRlopw/UeV6M3HEa60SxdsZSmusWv4juc1HShnkr0RNLtbAANMgAEAGI0OEwBFNFHXaeNi5ZxUl2z1T9n2NLlGOklm2pdOWnw2qEubynY1ulOXMk/k9jJ8RVx1EMOm6FsU/LujGM+V+kt8uPt+R3M9J7kMtD8mcrxzWo6Tku9vB9XqOJVZX3KyfpKD5k/p1M3wvxW+riUb9bVbVCcJ081lc4wq5mmm2+2Y4z7n0P8AcfYV6CDWJQTXukyThmmrz21xMtRGWGpJrrlNYwcT9oHG6/Jlp4SU5zTXJD4pem6R7E/Deiby9LQ//FD+hPVwLSRXLHS6eK9I0VL/AERjHp9Xdrpl1E14j5++zPVOvzISyvi6PtlI9EWoy9jstX4P0FsueWlrjPGOerNM8emYNZ+pU/sVQpJxsvjD8VfNFxkvTmxlL6k5OC3LcXj58JjqsfSeGqNTKGpujOc4LlrxZOMVFNvOItZ6sTjngDTXxj5dbqmrYWSlz2Pnhn44Yztld13SNvxFxmGgqhywjJuXlxjzKEIpLdt/Lsc5V41tsm/1K44/VjY9sbdcjhyxu/GpNzf4/wBvPbeTknHPNt8T8tDiGm07nDTvT0QqqhFwxUq5V4fRNJOPRbE3h3S1wtubtttisShGxJQg+6TSXN269MkWn43RfOFeorjPmnGEJxm/Mg5bdVvjp3Opp4Np4rlVUWk21zZm8vrvLJM+n4uTp/08Pc+uv+vTyzqenvZy7mN+m/H8fH8OR4jxbzreWmbp3lCPJ8PO139/+eh2HA7Zy09TslzTcctvdtN5WfV4wZ0PCWnV71G6y3LylhVqT67fyN6EEtltjodeDjzwx1lds9Xl097f0Zrx5/KQARSu4goz8tYzlLd43PRrbx70ui4KGuplYkldOpJttVPlcvZvrgw+K6amKirbrWnl/Hd3X95M8uHVYZ5zDDzXW4SYd1unV4EPK6NStNq69VDUZojKWYJRUrIdJQlLOGvfB0Fv2iURf7JtPdNWLp+R1nLjbrflvk6Tn4uP9TPHWLtAKnC+IQ1FNeorzyWLKz1W+Gn9UyLU8TjGzytub4Vvnq+h0k28+2gBF5u3YfGeVk48fPx8l1jdtXGz2cAZEydmQIwyNYUMYK2NyFWMAKIGSiCgwEAUGAgMBQEAAAMBgAAOUOUUUBuA5RQAjlRB9YxfzimH3aH7kP8ALEkAghWjqTyq60+uVCKaZLyoUAttvsnKGAAqFwV7dFXJ80oRcvXG5OAEfkx9ChxDgGl1CxfTG1ZbXM5bP8zUEMY8eGN3jjJfwttrB/sfocJKjCWyxZYv5le3wHw+Ty6rPpdb/U6YCzDGXenXPn5c8e3LK2fFt0r6PRwprhTWuSuuKjGK7Ii1fDK7ZKUuZSW3NGXKy6BqXTjpXhpUu8n82TRSWyFEOeHFhh/jJF3aBAYjZ0CsRjWxCAYxjmRsqxdAQUMkTFYjABUDAQAFEHAIgwCBAGBQAAAAABMigAAAAAgogAAMAAAAAAAAQUBGAoggBQIAAIIKIQIIxWIAyRGySTI2yNRdFADTAGgADkAAAAgAAQAAAKAAIKAAAgAAAAAAAAAwQAAAAAAmQABMhkACkAQAAAABoABA0RsAIpkmRg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4" name="AutoShape 4" descr="data:image/jpeg;base64,/9j/4AAQSkZJRgABAQAAAQABAAD/2wCEAAkGBxAQDw8NDw8PDQ8PDwwNDg0NDw8ODQ0MFBEWFhURFBQYHCggGBolGxQUITEhJSkrLi4uFx8zODMtOigtMCsBCgoKDg0OGhAQGCwcHCQsLC8sMCwsLCwsLCwsLCwsLCwsLC0uLCwsKywsLCwsLCwsLywrLSwsLCwsLSwsLC0xLP/AABEIAKgBLAMBIgACEQEDEQH/xAAcAAABBQEBAQAAAAAAAAAAAAAAAQIDBAUGBwj/xAA9EAACAgECBAQDBAcHBQEAAAAAAQIDEQQhBRIxQQYTUWEicYEHFEKRIzIzUqHB0RZygpKx4fBDYoOiwhX/xAAYAQEBAQEBAAAAAAAAAAAAAAAAAQIDBP/EACcRAQEAAgEEAQMEAwAAAAAAAAABAhEDBBIhMVFBYXETIoHBMqGx/9oADAMBAAIRAxEAPwD1GU2mIrCzdUQ+UZ06SwKYjkO8sZKsB8ZDlIgwwyymlpMdkqqbF5mVnSw5IjnckRuuTB6RvqNrqI7NTEr22xexYlw1P1IXw0nludqjKnDyhsi9LStEFumfVE033M3U4wZ8HuP4lc08FeqXc8nP7ejj9LkZFqoo1M0NOjjFyWIxCUSaER0oG9OW2dqK8mdptKo25fqbVkChq6tsrqi4+Ltfc06XSNYWC5DLMDguoysN9Dehakj3Y3ceTKaqeEB+cEHmkc7jTGliVgzzCtzj4sm10s17k5FV0HuRUObGCcw6KKhyAQAFQNgIgFQCNgA1wGupEoENolUL5SJABtH5SE8lehLgAbReQvQVVL0JABs3kQco4AG8onKPACN1ojnp0+xOIVXPcV4PGeXjc5vUaXy3g9BsjscxxvSPqkcObDcd+HksuqxKFuaunRR0tZpQwjyaenKp4DyBWDucrnotiKd5a5iG6OUFjIr13lWGzVxLnaSZyPH8x3GcG4l8STZ1487pOTCe3oiu2G+YZEdamluT0ajJ6NuGmrWy1WUqGWuY1GKs1SHtleiRMispIoc5DcjQH5FGilQ5AAJACDAoAKAAEAAAUAAAAABAYEHAA0BQZQ3ACgAyRmcSsik8l/V2KMWzmtRNybbOXLn2x148d1XUN2/UeojkheU8T1EUQaJMAzWmUEmyOVpLYUrmZrUZXiCvMG/bJwdHEHCz5M9A13xRa9Ucm/C85zc10zk6cF3bE5fUa2n4wnFbnQcH1PNhnEX8Auh0zsa3B9VKnEZ5Xuej04+3o2nkTymYnDOIRmlho0pWGtsWL+mkXIGZo57mimajFObFiMHJlQ7I6I1CgSANTFTKhQEEyBIIApAgCgAmQAAAUQZdaorL+i9WA/BFbqYx936IzbdVKXVtL91bIp6jUJZ7dzneR1x4mhdrZPo+Ve39SHz5dpS/Nmc9ZH16mVqNTqNXOel0clTGG1+unFzhVJ9K4R25579MpLq30TzLtu4zGemhxPx3pdJLy7rPNszh10Rdlkf7zXwr6tDdH9oWjufJDzISfTzYxSf5NnA8b8LrQYs1FkNXXdZ5T1soyhfC2WWozy5cucbNPG2MLbPNazQyqmt+aD/Vmts/0ZbllJuLOPGvcdRfOzdvK6rHTBByHnnhHxo6Jfd9Q3Kvblk3nCPTaJ12wU4NSjJbSicbjvy168KnIO5SWyvA3Bi46NmMinIknIrWSJa1IZOZS1EyW6ZRukYrpIqXyy8e51PCtKuRZXocvTHmsSW+52/D6mor5Ho6fHXly58vUMloIvsijq+AVzT+HB0MIEnIj1ajy7eeW8Auolz1Ntd0Tx4pKO1iaZ3MqMmfrOFQn1ijFx+G+75Z3CtfGUlhnQQkcxbwN1vmreMPODZ0OpeEpbNFiVpj1Ejg8kiZpg7oJkRsTsUK5DoMhciWvoQOABMlRKAAAoCAQKJgUAEMrXapSeFuo9H6v1LfEp4razyuW3+Hv/z3Oe1GsjHbP59WcuTPXh34eO5eViy5GFxK9yk64KU5crajBOUn9ERajWzsuroq+KUm8+kYY3k/ZHRcPqjXGSg8vOJz/FOS659vY4b7vD1dvZ5ee8c4jfXCxKMoai22nRaSuyMq27rGlz4a6dfyO84bVDTVw00ZLFcYrmk1mye/NNv1csv6kHFXVKdMrYqctPOV9Mnu67HCUMr12k/4PsY+t16cZNPLWdujRLnMfEXsud3XR6/hun1VEqdVXG6qTi3CTaW26ez6nlXirRf/AJd8a8+bw/UfsJWtzdLWOemcu+M5Tfb1wz1PS3Jqa9Gl9OVHAfbBSp6BvmUVDV0Sy+y5JRf+p2mV8OVw1bXGcV0KX6epqdXwt4eZQzst+636mt4M8VXaeXKn5teUpVt4f0zsco9VGrS/d46q2bk4S8qH7GMG8vnfV9sRWye5DRdN8sKotZx8T3bee3obsn0cd3b6M0uvrvqVlb9MxaxKD9GhHI80+z7V312+XNN1zhZl8ylFYWd8e6O5lrF6nnzuq6zHa5OZTtmQX8RhFbyS+bMm7jCbxBSm/wDtTZy9ukjStkVZQnY+StZfr6D+HaC695lGUI+6wzsOF8MhUkkt+77nXDit9sZ8sx9Mvgnh/wAvEp7y6nSVVY2JYxwPSPXMZPTy5ZW+zFEXA8DTJMCOI4MAQTrKl2nRouJFOsmjbHWrnXLElmL7+hoV6jPQj1Onyt0Uqk4Sx2M+mvbYjIVsiqlsOyaZIyal7EEmOoluBYyOUQihxUKAAAomAAgAACjE8QOUfi/DhJP0foea8f4m4t4fTJ7HKOVhpNejWUZPEtLTFLFNKk3lyVcObC98Hl5uHf7tvf03VTCdtx25Xw7o5U6ZXW7ai+Kk0+tdPWEPZ937vHYmr1k4c0VhpvO+c5JuJWN53/3MbV6ny652SfJGKcm32S7nmuVnp6J+7zTLr3ZZy5y29yLiun5YJ5wnOCxs+skR+GoSmnfPKc25JPql2Rb48/2Uf3r6F/7oz92sr+7UbEZd08NrfGVkxvFvB/vulekVirdllL8xrmUcTz0ys9+5pTqkkn1WO5j+I7HDTuWcNWUNNPG/mLBuZWOcxmXh574o8BX8Oj5za1OnSi56imOJ074alW28dviTa3WcGLptcpRdaqqjFzfJZurI5SSzJvfp6pbtv0fu9d9d2njzJTjNOFlct1OEotShJfU8Q8S8BloNVOjLdb/Saax/iobff95dH/uj1457eXPjuKfRWW0S54TksNp3Qk41uS6xUnH4vyx7I7jwnCWvm4feoqUYqbqhLM3Ho2tl0eM4Xdbnn/M/IjXmUpzXJTFvPKm95L0z/U637NeHTXEdHODfLXZZXJr8UI6W7zG/bmcY/No5XPHK6rVwywlsr0zSeC6E05qVj9ZybN3TcJprWIQivoi8mOR6ZhJ9HludvumQpS7IkURUKbZJgMDgCGgOABooomADIgoYAZKOSrdRnsXBrQVmuXKOhbks21ZKFuna3i8Gaqy5ApdylHUY2ls/4E8Jk2NKqzPzJcmZGzuizHVLG/U1tNLeRUwEKgYAIAuQEbEyAuTmeI63mk3+XyOkbOQ4vV5c2u2W4+8H0PP1G+16OnkuSrZZl9TmfEmb7KdFDpKStux2qg+n1lj8mbltvKm3st37HNcH1DWu1Nl0XBvy4VqacX5aimtn2bbf1PHHunh1GloUIJLZJJFDiUs36SPrem/flhKX8i9HVw3bey9GYN+qVnENJXF7wV1zXsocv/0PwSOvsksb9jlvtAsS0Fr/AHJUy/KyL/kb11nU5fx/vw+5Z7J/k8/yNT2xJpr+GrIyorl6xTfzM37QeHLU6Oc4QU7tL+nr9XX/ANSP+Xf/AAoyvs94hK3SRjneGYP5o6+hKO73znKe6a9GTdxum7rLz8vHuGQTanzY5tpXST/Rp/hh67d/l8j3TwJ4e+71+fOHJZKtVVVtYlTp8qT5vSU3GLa7KMV1TOM4VwXRaLUVxmpaiU3KVELWnCtKW2Esbpd3l7bNHR6jxvVCUoO1010zjTGcvjd08b/Co9Nu/wAzr08xz5rPrJv7a+f6eTqc7jj9nfJCnKafxrpnSpwm755UZV1qTlF7/E89tv4mlRxOy+qNlHlRcnlRv5l8PTols8+56LzY4492fib15s9vP2ZfH3bORyM3Q62Up+VZGKk03zVtuG3bOWaaOzGygAAIA4AGgOEAQBQAQQcADGhkq8k2BMAUL9IpLDRRlopw/UeV6M3HEa60SxdsZSmusWv4juc1HShnkr0RNLtbAANMgAEAGI0OEwBFNFHXaeNi5ZxUl2z1T9n2NLlGOklm2pdOWnw2qEubynY1ulOXMk/k9jJ8RVx1EMOm6FsU/LujGM+V+kt8uPt+R3M9J7kMtD8mcrxzWo6Tku9vB9XqOJVZX3KyfpKD5k/p1M3wvxW+riUb9bVbVCcJ081lc4wq5mmm2+2Y4z7n0P8AcfYV6CDWJQTXukyThmmrz21xMtRGWGpJrrlNYwcT9oHG6/Jlp4SU5zTXJD4pem6R7E/Deiby9LQ//FD+hPVwLSRXLHS6eK9I0VL/AERjHp9Xdrpl1E14j5++zPVOvzISyvi6PtlI9EWoy9jstX4P0FsueWlrjPGOerNM8emYNZ+pU/sVQpJxsvjD8VfNFxkvTmxlL6k5OC3LcXj58JjqsfSeGqNTKGpujOc4LlrxZOMVFNvOItZ6sTjngDTXxj5dbqmrYWSlz2Pnhn44Yztld13SNvxFxmGgqhywjJuXlxjzKEIpLdt/Lsc5V41tsm/1K44/VjY9sbdcjhyxu/GpNzf4/wBvPbeTknHPNt8T8tDiGm07nDTvT0QqqhFwxUq5V4fRNJOPRbE3h3S1wtubtttisShGxJQg+6TSXN269MkWn43RfOFeorjPmnGEJxm/Mg5bdVvjp3Opp4Np4rlVUWk21zZm8vrvLJM+n4uTp/08Pc+uv+vTyzqenvZy7mN+m/H8fH8OR4jxbzreWmbp3lCPJ8PO139/+eh2HA7Zy09TslzTcctvdtN5WfV4wZ0PCWnV71G6y3LylhVqT67fyN6EEtltjodeDjzwx1lds9Xl097f0Zrx5/KQARSu4goz8tYzlLd43PRrbx70ui4KGuplYkldOpJttVPlcvZvrgw+K6amKirbrWnl/Hd3X95M8uHVYZ5zDDzXW4SYd1unV4EPK6NStNq69VDUZojKWYJRUrIdJQlLOGvfB0Fv2iURf7JtPdNWLp+R1nLjbrflvk6Tn4uP9TPHWLtAKnC+IQ1FNeorzyWLKz1W+Gn9UyLU8TjGzytub4Vvnq+h0k28+2gBF5u3YfGeVk48fPx8l1jdtXGz2cAZEydmQIwyNYUMYK2NyFWMAKIGSiCgwEAUGAgMBQEAAAMBgAAOUOUUUBuA5RQAjlRB9YxfzimH3aH7kP8ALEkAghWjqTyq60+uVCKaZLyoUAttvsnKGAAqFwV7dFXJ80oRcvXG5OAEfkx9ChxDgGl1CxfTG1ZbXM5bP8zUEMY8eGN3jjJfwttrB/sfocJKjCWyxZYv5le3wHw+Ty6rPpdb/U6YCzDGXenXPn5c8e3LK2fFt0r6PRwprhTWuSuuKjGK7Ii1fDK7ZKUuZSW3NGXKy6BqXTjpXhpUu8n82TRSWyFEOeHFhh/jJF3aBAYjZ0CsRjWxCAYxjmRsqxdAQUMkTFYjABUDAQAFEHAIgwCBAGBQAAAAABMigAAAAAgogAAMAAAAAAAAQUBGAoggBQIAAIIKIQIIxWIAyRGySTI2yNRdFADTAGgADkAAAAgAAQAAAKAAIKAAAgAAAAAAAAAwQAAAAAAmQABMhkACkAQAAAABoABA0RsAIpkmRgA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5" name="Picture 5" descr="C:\Users\Dr. Sanjay Yadav\Desktop\indexhu.jpg"/>
          <p:cNvPicPr>
            <a:picLocks noChangeAspect="1" noChangeArrowheads="1"/>
          </p:cNvPicPr>
          <p:nvPr/>
        </p:nvPicPr>
        <p:blipFill>
          <a:blip r:embed="rId3" cstate="print"/>
          <a:srcRect/>
          <a:stretch>
            <a:fillRect/>
          </a:stretch>
        </p:blipFill>
        <p:spPr bwMode="auto">
          <a:xfrm>
            <a:off x="4343400" y="5410200"/>
            <a:ext cx="4800600" cy="14478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err="1" smtClean="0"/>
              <a:t>Isotretinoin</a:t>
            </a:r>
            <a:r>
              <a:rPr lang="en-US" b="1" dirty="0" smtClean="0"/>
              <a:t> and mood changes </a:t>
            </a:r>
            <a:endParaRPr lang="en-US" b="1" dirty="0"/>
          </a:p>
        </p:txBody>
      </p:sp>
      <p:sp>
        <p:nvSpPr>
          <p:cNvPr id="3" name="Content Placeholder 2"/>
          <p:cNvSpPr>
            <a:spLocks noGrp="1"/>
          </p:cNvSpPr>
          <p:nvPr>
            <p:ph idx="1"/>
          </p:nvPr>
        </p:nvSpPr>
        <p:spPr>
          <a:xfrm>
            <a:off x="457200" y="990600"/>
            <a:ext cx="8229600" cy="4525963"/>
          </a:xfrm>
        </p:spPr>
        <p:txBody>
          <a:bodyPr>
            <a:noAutofit/>
          </a:bodyPr>
          <a:lstStyle/>
          <a:p>
            <a:pPr algn="just"/>
            <a:r>
              <a:rPr lang="en-US" sz="2400" dirty="0" smtClean="0"/>
              <a:t>Psychological effects include aggression, personality changes, poor concentration, tearfulness, depression, ruminations of guilt and psychosis. </a:t>
            </a:r>
          </a:p>
          <a:p>
            <a:pPr algn="just"/>
            <a:r>
              <a:rPr lang="en-US" sz="2400" dirty="0" smtClean="0"/>
              <a:t>Increase in frequency and/or severity with increased dosage, simulating a dose-response relationship. </a:t>
            </a:r>
          </a:p>
          <a:p>
            <a:pPr algn="just"/>
            <a:r>
              <a:rPr lang="en-US" sz="2400" dirty="0" smtClean="0"/>
              <a:t>Should routinely ask about mood change at each clinic visit and if indicated use a depression inventory, for example Beck Depression Inventory (BDI) or Hospital Anxiety and Depression Scale (HAD). Positive scores (BDI &gt; 0) should prompt withdrawal of the drug and referral to the psychiatry team. </a:t>
            </a:r>
            <a:endParaRPr lang="en-US" sz="2400" dirty="0"/>
          </a:p>
        </p:txBody>
      </p:sp>
      <p:pic>
        <p:nvPicPr>
          <p:cNvPr id="23553" name="Picture 1" descr="C:\Users\Dr. Sanjay Yadav\Desktop\indextg.jpg"/>
          <p:cNvPicPr>
            <a:picLocks noChangeAspect="1" noChangeArrowheads="1"/>
          </p:cNvPicPr>
          <p:nvPr/>
        </p:nvPicPr>
        <p:blipFill>
          <a:blip r:embed="rId3" cstate="print"/>
          <a:srcRect/>
          <a:stretch>
            <a:fillRect/>
          </a:stretch>
        </p:blipFill>
        <p:spPr bwMode="auto">
          <a:xfrm>
            <a:off x="4419600" y="4953000"/>
            <a:ext cx="4724400" cy="19050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smtClean="0"/>
              <a:t>Drugs treatments </a:t>
            </a:r>
            <a:endParaRPr lang="en-US" b="1"/>
          </a:p>
        </p:txBody>
      </p:sp>
      <p:sp>
        <p:nvSpPr>
          <p:cNvPr id="3" name="Content Placeholder 2"/>
          <p:cNvSpPr>
            <a:spLocks noGrp="1"/>
          </p:cNvSpPr>
          <p:nvPr>
            <p:ph idx="1"/>
          </p:nvPr>
        </p:nvSpPr>
        <p:spPr>
          <a:xfrm>
            <a:off x="457200" y="1341437"/>
            <a:ext cx="8229600" cy="4525963"/>
          </a:xfrm>
        </p:spPr>
        <p:txBody>
          <a:bodyPr>
            <a:noAutofit/>
          </a:bodyPr>
          <a:lstStyle/>
          <a:p>
            <a:pPr>
              <a:buNone/>
            </a:pPr>
            <a:r>
              <a:rPr lang="en-US" sz="2200" b="1" dirty="0" smtClean="0"/>
              <a:t>Antidepressants </a:t>
            </a:r>
          </a:p>
          <a:p>
            <a:pPr algn="just"/>
            <a:r>
              <a:rPr lang="en-US" sz="2200" dirty="0" smtClean="0"/>
              <a:t>When starting an antidepressant, it is necessary, due to the delay in therapeutic action, to counsel the patient that side effects may appear before response.</a:t>
            </a:r>
          </a:p>
          <a:p>
            <a:pPr algn="just"/>
            <a:r>
              <a:rPr lang="en-US" sz="2200" dirty="0" smtClean="0"/>
              <a:t>Antidepressants do need to be withdrawn gradually, but are not associated with tolerance or craving.</a:t>
            </a:r>
          </a:p>
          <a:p>
            <a:pPr algn="just"/>
            <a:r>
              <a:rPr lang="en-US" sz="2200" dirty="0" smtClean="0"/>
              <a:t>Antidepressants be continued for at least 6 months pas the remission of symptoms, as this helps reduce the risk of relapse. </a:t>
            </a:r>
          </a:p>
          <a:p>
            <a:pPr algn="just"/>
            <a:r>
              <a:rPr lang="en-US" sz="2200" dirty="0" smtClean="0"/>
              <a:t>Serotonin </a:t>
            </a:r>
            <a:r>
              <a:rPr lang="en-US" sz="2200" dirty="0" err="1" smtClean="0"/>
              <a:t>reputake</a:t>
            </a:r>
            <a:r>
              <a:rPr lang="en-US" sz="2200" dirty="0" smtClean="0"/>
              <a:t> inhibitors (SRIs, SSRIs) are now recommended as first-choice due to their relatively low side-effect profile and lower toxicity in over-dosage.</a:t>
            </a:r>
          </a:p>
          <a:p>
            <a:pPr algn="just"/>
            <a:r>
              <a:rPr lang="en-US" sz="2200" dirty="0" smtClean="0"/>
              <a:t>Nausea, dyspepsia and gastrointestinal upset, headache, agitation and anxiety, sweating and rashes, insomnia, and sexual dysfunction.  </a:t>
            </a:r>
            <a:endParaRPr lang="en-US" sz="22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smtClean="0"/>
              <a:t>Tricyclic</a:t>
            </a:r>
            <a:r>
              <a:rPr lang="en-US" b="1" dirty="0" smtClean="0"/>
              <a:t> antidepressants </a:t>
            </a:r>
          </a:p>
          <a:p>
            <a:r>
              <a:rPr lang="en-US" dirty="0" smtClean="0"/>
              <a:t>No longer recommended for first line use in depression.</a:t>
            </a:r>
          </a:p>
          <a:p>
            <a:pPr algn="just"/>
            <a:r>
              <a:rPr lang="en-US" dirty="0" smtClean="0"/>
              <a:t>Side-effects include dry mouth, blurred vision, constipation, sedation, urinary retention and postural hypotension. </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noAutofit/>
          </a:bodyPr>
          <a:lstStyle/>
          <a:p>
            <a:pPr algn="just">
              <a:buNone/>
            </a:pPr>
            <a:r>
              <a:rPr lang="en-US" sz="2800" b="1" dirty="0" smtClean="0"/>
              <a:t>Atypical antipsychotics</a:t>
            </a:r>
            <a:endParaRPr lang="en-US" sz="2800" dirty="0" smtClean="0"/>
          </a:p>
          <a:p>
            <a:pPr algn="just"/>
            <a:r>
              <a:rPr lang="en-US" sz="2800" dirty="0" smtClean="0"/>
              <a:t>The agents of choice are the ‘atypical antipsychotics’, the more recently developed agents, which have a lower incidence of extra-pyramidal side-effects.</a:t>
            </a:r>
          </a:p>
          <a:p>
            <a:pPr algn="just"/>
            <a:r>
              <a:rPr lang="en-US" sz="2800" dirty="0" smtClean="0"/>
              <a:t>Other side-effects are frequent with antipsychotics, such as drowsiness and weight gain, </a:t>
            </a:r>
            <a:r>
              <a:rPr lang="en-US" sz="2800" dirty="0" err="1" smtClean="0"/>
              <a:t>hyperpro-lactinaemia</a:t>
            </a:r>
            <a:r>
              <a:rPr lang="en-US" sz="2800" dirty="0" smtClean="0"/>
              <a:t> and QT interval prolongation. </a:t>
            </a:r>
          </a:p>
          <a:p>
            <a:pPr algn="just"/>
            <a:r>
              <a:rPr lang="en-US" sz="2800" dirty="0" smtClean="0"/>
              <a:t>There is an association with impaired glucose tolerance with antipsychotics, especially the typical 	</a:t>
            </a:r>
            <a:endParaRPr lang="en-U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Typical antipsychotics </a:t>
            </a:r>
          </a:p>
          <a:p>
            <a:pPr algn="just"/>
            <a:r>
              <a:rPr lang="en-US" dirty="0" smtClean="0"/>
              <a:t>Haloperidol has a wide range of uses, not only in psychoses, but also in tic disorders, hiccup and nausea.</a:t>
            </a:r>
          </a:p>
          <a:p>
            <a:pPr algn="just"/>
            <a:r>
              <a:rPr lang="en-US" dirty="0" smtClean="0"/>
              <a:t>Many dermatologists may have used it in the early part of their medical career to treat in the elderly in-patient. </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err="1" smtClean="0"/>
              <a:t>Anxiolytics</a:t>
            </a:r>
            <a:r>
              <a:rPr lang="en-US" b="1" dirty="0" smtClean="0"/>
              <a:t> </a:t>
            </a:r>
          </a:p>
          <a:p>
            <a:pPr algn="just"/>
            <a:r>
              <a:rPr lang="en-US" dirty="0" smtClean="0"/>
              <a:t>The benzodiazepine </a:t>
            </a:r>
            <a:r>
              <a:rPr lang="en-US" dirty="0" err="1" smtClean="0"/>
              <a:t>anxiolytics</a:t>
            </a:r>
            <a:r>
              <a:rPr lang="en-US" dirty="0" smtClean="0"/>
              <a:t> can appear initially very effective in alleviating anxiety symptoms and states, but problems with tolerance and dependence rapidly develop, and they are frequently misused. </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Mood stabilizers </a:t>
            </a:r>
          </a:p>
          <a:p>
            <a:pPr algn="just"/>
            <a:r>
              <a:rPr lang="en-US" dirty="0" smtClean="0"/>
              <a:t>Lithium – effective in acute mania, prophylaxis of bipolar disorder and augmentation of treatment in refractory depression. It has a narrow therapeutic index and a wide array of side effects, especially on the kidneys and thyroid, and requires careful monitoring through blood </a:t>
            </a:r>
            <a:r>
              <a:rPr lang="en-US" dirty="0" err="1" smtClean="0"/>
              <a:t>tests.It</a:t>
            </a:r>
            <a:r>
              <a:rPr lang="en-US" dirty="0" smtClean="0"/>
              <a:t> is also known for causing exacerbations of psoriasis.  </a:t>
            </a:r>
          </a:p>
          <a:p>
            <a:pPr algn="just"/>
            <a:r>
              <a:rPr lang="en-US" dirty="0" err="1" smtClean="0"/>
              <a:t>Valproate</a:t>
            </a:r>
            <a:endParaRPr lang="en-US" dirty="0" smtClean="0"/>
          </a:p>
          <a:p>
            <a:pPr algn="just"/>
            <a:r>
              <a:rPr lang="en-US" dirty="0" err="1" smtClean="0"/>
              <a:t>Carbamazepine</a:t>
            </a:r>
            <a:r>
              <a:rPr lang="en-US" dirty="0" smtClean="0"/>
              <a:t> </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7698" name="Picture 2" descr="C:\Users\Dr. Sanjay Yadav\Desktop\imagesTH.jpg"/>
          <p:cNvPicPr>
            <a:picLocks noGrp="1" noChangeAspect="1" noChangeArrowheads="1"/>
          </p:cNvPicPr>
          <p:nvPr>
            <p:ph idx="1"/>
          </p:nvPr>
        </p:nvPicPr>
        <p:blipFill>
          <a:blip r:embed="rId3" cstate="print"/>
          <a:srcRect/>
          <a:stretch>
            <a:fillRect/>
          </a:stretch>
        </p:blipFill>
        <p:spPr bwMode="auto">
          <a:xfrm>
            <a:off x="838200" y="1447800"/>
            <a:ext cx="7696200" cy="4267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7037"/>
            <a:ext cx="8229600" cy="4525963"/>
          </a:xfrm>
        </p:spPr>
        <p:txBody>
          <a:bodyPr>
            <a:noAutofit/>
          </a:bodyPr>
          <a:lstStyle/>
          <a:p>
            <a:pPr>
              <a:buNone/>
            </a:pPr>
            <a:r>
              <a:rPr lang="en-US" sz="2000" b="1" dirty="0" smtClean="0"/>
              <a:t>2.4 The psychogenic </a:t>
            </a:r>
            <a:r>
              <a:rPr lang="en-US" sz="2000" b="1" dirty="0" err="1" smtClean="0"/>
              <a:t>purpura</a:t>
            </a:r>
            <a:r>
              <a:rPr lang="en-US" sz="2000" b="1" dirty="0" smtClean="0"/>
              <a:t> syndromes </a:t>
            </a:r>
          </a:p>
          <a:p>
            <a:pPr>
              <a:buNone/>
            </a:pPr>
            <a:r>
              <a:rPr lang="en-US" sz="2000" dirty="0" err="1" smtClean="0"/>
              <a:t>Autoerythrocyte</a:t>
            </a:r>
            <a:r>
              <a:rPr lang="en-US" sz="2000" dirty="0" smtClean="0"/>
              <a:t> sensitization (Gardner-Diamond syndrome) </a:t>
            </a:r>
          </a:p>
          <a:p>
            <a:pPr>
              <a:buNone/>
            </a:pPr>
            <a:r>
              <a:rPr lang="en-US" sz="2000" dirty="0" err="1" smtClean="0"/>
              <a:t>Autosensitivity</a:t>
            </a:r>
            <a:r>
              <a:rPr lang="en-US" sz="2000" dirty="0" smtClean="0"/>
              <a:t> to DNA </a:t>
            </a:r>
          </a:p>
          <a:p>
            <a:pPr>
              <a:buNone/>
            </a:pPr>
            <a:r>
              <a:rPr lang="en-US" sz="2000" dirty="0" smtClean="0"/>
              <a:t>Psychogenic </a:t>
            </a:r>
            <a:r>
              <a:rPr lang="en-US" sz="2000" dirty="0" err="1" smtClean="0"/>
              <a:t>purpura</a:t>
            </a:r>
            <a:r>
              <a:rPr lang="en-US" sz="2000" dirty="0" smtClean="0"/>
              <a:t> (idiopathic)</a:t>
            </a:r>
          </a:p>
          <a:p>
            <a:pPr>
              <a:buNone/>
            </a:pPr>
            <a:r>
              <a:rPr lang="en-US" sz="2000" dirty="0" smtClean="0"/>
              <a:t>Stigmata </a:t>
            </a:r>
          </a:p>
          <a:p>
            <a:pPr>
              <a:buNone/>
            </a:pPr>
            <a:r>
              <a:rPr lang="en-US" sz="2000" b="1" dirty="0" smtClean="0"/>
              <a:t>2.5 Disorders of neglect of self-care (synonym Diogenes syndrome) </a:t>
            </a:r>
          </a:p>
          <a:p>
            <a:pPr>
              <a:buNone/>
            </a:pPr>
            <a:r>
              <a:rPr lang="en-US" sz="2000" b="1" dirty="0" smtClean="0"/>
              <a:t>2.6 Drug-dependence syndromes </a:t>
            </a:r>
          </a:p>
          <a:p>
            <a:pPr>
              <a:buNone/>
            </a:pPr>
            <a:r>
              <a:rPr lang="en-US" sz="2000" dirty="0" smtClean="0"/>
              <a:t>	Alcohol-related syndromes </a:t>
            </a:r>
          </a:p>
          <a:p>
            <a:pPr>
              <a:buNone/>
            </a:pPr>
            <a:r>
              <a:rPr lang="en-US" sz="2000" dirty="0" smtClean="0"/>
              <a:t>	Substance abuse </a:t>
            </a:r>
          </a:p>
          <a:p>
            <a:pPr>
              <a:buNone/>
            </a:pPr>
            <a:r>
              <a:rPr lang="en-US" sz="2000" b="1" dirty="0" smtClean="0"/>
              <a:t>2.7 Mental disorders due to dermatological treatment </a:t>
            </a:r>
          </a:p>
          <a:p>
            <a:pPr>
              <a:buNone/>
            </a:pPr>
            <a:r>
              <a:rPr lang="en-US" sz="2000" dirty="0" smtClean="0"/>
              <a:t>Cortisone psychosis</a:t>
            </a:r>
          </a:p>
          <a:p>
            <a:pPr>
              <a:buNone/>
            </a:pPr>
            <a:r>
              <a:rPr lang="en-US" sz="2000" dirty="0" smtClean="0"/>
              <a:t>Interferon depression </a:t>
            </a:r>
          </a:p>
          <a:p>
            <a:pPr>
              <a:buNone/>
            </a:pPr>
            <a:r>
              <a:rPr lang="en-US" sz="2000" b="1" dirty="0" smtClean="0"/>
              <a:t>2.8 Dermatological disorders due to </a:t>
            </a:r>
            <a:r>
              <a:rPr lang="en-US" sz="2000" b="1" dirty="0" err="1" smtClean="0"/>
              <a:t>psychopharmcological</a:t>
            </a:r>
            <a:r>
              <a:rPr lang="en-US" sz="2000" b="1" dirty="0" smtClean="0"/>
              <a:t> treatment </a:t>
            </a:r>
          </a:p>
          <a:p>
            <a:pPr>
              <a:buNone/>
            </a:pPr>
            <a:r>
              <a:rPr lang="en-US" sz="2000" dirty="0" smtClean="0"/>
              <a:t>Lithium-induced psoriasis</a:t>
            </a:r>
          </a:p>
          <a:p>
            <a:pPr>
              <a:buNone/>
            </a:pPr>
            <a:r>
              <a:rPr lang="en-US" sz="2000" dirty="0" smtClean="0"/>
              <a:t>Tranquillizer </a:t>
            </a:r>
            <a:r>
              <a:rPr lang="en-US" sz="2000" dirty="0" err="1" smtClean="0"/>
              <a:t>hyperpigmentation</a:t>
            </a:r>
            <a:r>
              <a:rPr lang="en-US" sz="2000" dirty="0" smtClean="0"/>
              <a:t> </a:t>
            </a:r>
          </a:p>
          <a:p>
            <a:pPr>
              <a:buNone/>
            </a:pPr>
            <a:r>
              <a:rPr lang="en-US" sz="2000" dirty="0" smtClean="0"/>
              <a:t>Anti-depressant </a:t>
            </a:r>
            <a:r>
              <a:rPr lang="en-US" sz="2000" dirty="0" err="1" smtClean="0"/>
              <a:t>hyperhidrosis</a:t>
            </a: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Delusion of </a:t>
            </a:r>
            <a:r>
              <a:rPr lang="en-US" b="1" dirty="0" err="1" smtClean="0"/>
              <a:t>parasitosis</a:t>
            </a:r>
            <a:r>
              <a:rPr lang="en-US" b="1" dirty="0" smtClean="0"/>
              <a:t> </a:t>
            </a:r>
            <a:endParaRPr lang="en-US" b="1" dirty="0"/>
          </a:p>
        </p:txBody>
      </p:sp>
      <p:sp>
        <p:nvSpPr>
          <p:cNvPr id="3" name="Content Placeholder 2"/>
          <p:cNvSpPr>
            <a:spLocks noGrp="1"/>
          </p:cNvSpPr>
          <p:nvPr>
            <p:ph idx="1"/>
          </p:nvPr>
        </p:nvSpPr>
        <p:spPr>
          <a:xfrm>
            <a:off x="457200" y="1600200"/>
            <a:ext cx="3429000" cy="4525963"/>
          </a:xfrm>
        </p:spPr>
        <p:txBody>
          <a:bodyPr>
            <a:normAutofit/>
          </a:bodyPr>
          <a:lstStyle/>
          <a:p>
            <a:r>
              <a:rPr lang="en-US" sz="3600" dirty="0" smtClean="0"/>
              <a:t>Belief of being infested with parasites </a:t>
            </a:r>
          </a:p>
          <a:p>
            <a:r>
              <a:rPr lang="en-US" sz="3600" dirty="0" smtClean="0"/>
              <a:t>Middle aged to elderly females</a:t>
            </a:r>
            <a:endParaRPr lang="en-US" sz="3600" dirty="0"/>
          </a:p>
        </p:txBody>
      </p:sp>
      <p:pic>
        <p:nvPicPr>
          <p:cNvPr id="4" name="Picture 2" descr="C:\Users\Dr. Sanjay Yadav\Desktop\index1.jpg"/>
          <p:cNvPicPr>
            <a:picLocks noChangeAspect="1" noChangeArrowheads="1"/>
          </p:cNvPicPr>
          <p:nvPr/>
        </p:nvPicPr>
        <p:blipFill>
          <a:blip r:embed="rId3" cstate="print"/>
          <a:srcRect/>
          <a:stretch>
            <a:fillRect/>
          </a:stretch>
        </p:blipFill>
        <p:spPr bwMode="auto">
          <a:xfrm>
            <a:off x="4648200" y="1752600"/>
            <a:ext cx="4191000" cy="402907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Delusions </a:t>
            </a:r>
            <a:r>
              <a:rPr lang="en-US" b="1" smtClean="0"/>
              <a:t>of </a:t>
            </a:r>
            <a:r>
              <a:rPr lang="en-US" b="1" dirty="0" err="1" smtClean="0"/>
              <a:t>parasitosis</a:t>
            </a:r>
            <a:r>
              <a:rPr lang="en-US" b="1" dirty="0" smtClean="0"/>
              <a:t> </a:t>
            </a:r>
            <a:endParaRPr lang="en-US" b="1" dirty="0"/>
          </a:p>
        </p:txBody>
      </p:sp>
      <p:sp>
        <p:nvSpPr>
          <p:cNvPr id="3" name="Content Placeholder 2"/>
          <p:cNvSpPr>
            <a:spLocks noGrp="1"/>
          </p:cNvSpPr>
          <p:nvPr>
            <p:ph idx="1"/>
          </p:nvPr>
        </p:nvSpPr>
        <p:spPr/>
        <p:txBody>
          <a:bodyPr>
            <a:normAutofit fontScale="92500" lnSpcReduction="20000"/>
          </a:bodyPr>
          <a:lstStyle/>
          <a:p>
            <a:pPr algn="just">
              <a:buNone/>
            </a:pPr>
            <a:r>
              <a:rPr lang="en-US" sz="2400" dirty="0" smtClean="0"/>
              <a:t>	The patient with delusions of </a:t>
            </a:r>
            <a:r>
              <a:rPr lang="en-US" sz="2400" dirty="0" err="1" smtClean="0"/>
              <a:t>parasitosis</a:t>
            </a:r>
            <a:r>
              <a:rPr lang="en-US" sz="2400" dirty="0" smtClean="0"/>
              <a:t> has an unshakeable conviction that his or her skin is infested by parasites </a:t>
            </a:r>
          </a:p>
          <a:p>
            <a:pPr>
              <a:buNone/>
            </a:pPr>
            <a:r>
              <a:rPr lang="en-US" sz="2400" b="1" i="1" dirty="0" smtClean="0"/>
              <a:t>Neurological </a:t>
            </a:r>
            <a:r>
              <a:rPr lang="en-US" sz="2400" b="1" dirty="0" smtClean="0"/>
              <a:t> </a:t>
            </a:r>
            <a:endParaRPr lang="en-US" sz="2400" dirty="0" smtClean="0"/>
          </a:p>
          <a:p>
            <a:r>
              <a:rPr lang="en-US" sz="2400" dirty="0" err="1" smtClean="0"/>
              <a:t>Cerebrovascular</a:t>
            </a:r>
            <a:r>
              <a:rPr lang="en-US" sz="2400" dirty="0" smtClean="0"/>
              <a:t> disease </a:t>
            </a:r>
          </a:p>
          <a:p>
            <a:r>
              <a:rPr lang="en-US" sz="2400" dirty="0" smtClean="0"/>
              <a:t>Dementia and neurodegenerative diseases </a:t>
            </a:r>
          </a:p>
          <a:p>
            <a:r>
              <a:rPr lang="en-US" sz="2400" dirty="0" smtClean="0"/>
              <a:t>Parkinson’s disease</a:t>
            </a:r>
          </a:p>
          <a:p>
            <a:r>
              <a:rPr lang="en-US" sz="2400" dirty="0" smtClean="0"/>
              <a:t>Huntingdon’s disease </a:t>
            </a:r>
          </a:p>
          <a:p>
            <a:r>
              <a:rPr lang="en-US" sz="2400" dirty="0" smtClean="0"/>
              <a:t>CNS tumours </a:t>
            </a:r>
          </a:p>
          <a:p>
            <a:r>
              <a:rPr lang="en-US" sz="2400" dirty="0" smtClean="0"/>
              <a:t>Head injury</a:t>
            </a:r>
          </a:p>
          <a:p>
            <a:r>
              <a:rPr lang="en-US" sz="2400" dirty="0" smtClean="0"/>
              <a:t>Encephalitis </a:t>
            </a:r>
          </a:p>
          <a:p>
            <a:r>
              <a:rPr lang="en-US" sz="2400" dirty="0" smtClean="0"/>
              <a:t>Meningitis </a:t>
            </a:r>
          </a:p>
          <a:p>
            <a:r>
              <a:rPr lang="en-US" sz="2400" dirty="0" smtClean="0"/>
              <a:t>Multiple sclerosis </a:t>
            </a:r>
          </a:p>
          <a:p>
            <a:r>
              <a:rPr lang="en-US" sz="2400" dirty="0" smtClean="0"/>
              <a:t>Learning disability</a:t>
            </a:r>
          </a:p>
          <a:p>
            <a:pPr algn="just">
              <a:buNone/>
            </a:pP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3629</Words>
  <Application>Microsoft Office PowerPoint</Application>
  <PresentationFormat>On-screen Show (4:3)</PresentationFormat>
  <Paragraphs>493</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PSYCHOCUTANEOUS DISORDERS</vt:lpstr>
      <vt:lpstr>CLASSIFICATION</vt:lpstr>
      <vt:lpstr>Psychiatric disorders without significant dermatological disease </vt:lpstr>
      <vt:lpstr>Slide 4</vt:lpstr>
      <vt:lpstr>Slide 5</vt:lpstr>
      <vt:lpstr>Slide 6</vt:lpstr>
      <vt:lpstr>Slide 7</vt:lpstr>
      <vt:lpstr>Delusion of parasitosis </vt:lpstr>
      <vt:lpstr>Delusions of parasitosis </vt:lpstr>
      <vt:lpstr>Slide 10</vt:lpstr>
      <vt:lpstr>Slide 11</vt:lpstr>
      <vt:lpstr>Clinical findings </vt:lpstr>
      <vt:lpstr>Slide 13</vt:lpstr>
      <vt:lpstr>Differential diagnosis of delusions of parasitosis   </vt:lpstr>
      <vt:lpstr>Treatment </vt:lpstr>
      <vt:lpstr>Body Dysmorphic Disorder </vt:lpstr>
      <vt:lpstr>DSM-IV-TR  Diagnostic Criteria </vt:lpstr>
      <vt:lpstr>Associated Features These behaviors may consume many hours a day:</vt:lpstr>
      <vt:lpstr>Co-morbid Disorders </vt:lpstr>
      <vt:lpstr>Treatment</vt:lpstr>
      <vt:lpstr>PSYCHOGENIC PRURITUS</vt:lpstr>
      <vt:lpstr>Slide 22</vt:lpstr>
      <vt:lpstr>Slide 23</vt:lpstr>
      <vt:lpstr>Slide 24</vt:lpstr>
      <vt:lpstr>Slide 25</vt:lpstr>
      <vt:lpstr>Trichotillomania</vt:lpstr>
      <vt:lpstr>Slide 27</vt:lpstr>
      <vt:lpstr>Slide 28</vt:lpstr>
      <vt:lpstr>Slide 29</vt:lpstr>
      <vt:lpstr>Slide 30</vt:lpstr>
      <vt:lpstr>Slide 31</vt:lpstr>
      <vt:lpstr>Slide 32</vt:lpstr>
      <vt:lpstr>Slide 33</vt:lpstr>
      <vt:lpstr>ONYCHOTILLOMANIA  &amp; ONYCHOPHAGIA </vt:lpstr>
      <vt:lpstr>Lichen simplex and neurodermatitis </vt:lpstr>
      <vt:lpstr>Slide 36</vt:lpstr>
      <vt:lpstr>Pathological skin picking </vt:lpstr>
      <vt:lpstr>Slide 38</vt:lpstr>
      <vt:lpstr>Slide 39</vt:lpstr>
      <vt:lpstr>Slide 40</vt:lpstr>
      <vt:lpstr>Acne excoriee </vt:lpstr>
      <vt:lpstr>Slide 42</vt:lpstr>
      <vt:lpstr>Slide 43</vt:lpstr>
      <vt:lpstr>Dermatitis factitia </vt:lpstr>
      <vt:lpstr>Slide 45</vt:lpstr>
      <vt:lpstr>Slide 46</vt:lpstr>
      <vt:lpstr>Factitious cheilitis </vt:lpstr>
      <vt:lpstr>Slide 48</vt:lpstr>
      <vt:lpstr>Factitious nail disease </vt:lpstr>
      <vt:lpstr>Slide 50</vt:lpstr>
      <vt:lpstr>Slide 51</vt:lpstr>
      <vt:lpstr>Slide 52</vt:lpstr>
      <vt:lpstr>Slide 53</vt:lpstr>
      <vt:lpstr>Slide 54</vt:lpstr>
      <vt:lpstr>Slide 55</vt:lpstr>
      <vt:lpstr>Dermatitis passivata </vt:lpstr>
      <vt:lpstr>Slide 57</vt:lpstr>
      <vt:lpstr>Malingering </vt:lpstr>
      <vt:lpstr>Cutaneous diseases and alcohol misuse </vt:lpstr>
      <vt:lpstr>Suicide in dermatological patients </vt:lpstr>
      <vt:lpstr>Isotretinoin and mood changes </vt:lpstr>
      <vt:lpstr>Drugs treatments </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Delusion of parasitosis</dc:title>
  <dc:creator>india</dc:creator>
  <cp:lastModifiedBy>Dr. Sanjay Yadav</cp:lastModifiedBy>
  <cp:revision>59</cp:revision>
  <dcterms:created xsi:type="dcterms:W3CDTF">2013-12-19T13:31:12Z</dcterms:created>
  <dcterms:modified xsi:type="dcterms:W3CDTF">2013-12-19T21:42:35Z</dcterms:modified>
</cp:coreProperties>
</file>