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5" r:id="rId25"/>
    <p:sldId id="279" r:id="rId26"/>
    <p:sldId id="280" r:id="rId27"/>
    <p:sldId id="281"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8/17/2020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Sweet’s Syndrome</a:t>
            </a:r>
            <a:endParaRPr lang="en-US" dirty="0"/>
          </a:p>
        </p:txBody>
      </p:sp>
    </p:spTree>
    <p:extLst>
      <p:ext uri="{BB962C8B-B14F-4D97-AF65-F5344CB8AC3E}">
        <p14:creationId xmlns:p14="http://schemas.microsoft.com/office/powerpoint/2010/main" val="686631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an ‘Acute Febrile Neutrophilic Dermatoses’.</a:t>
            </a:r>
          </a:p>
          <a:p>
            <a:r>
              <a:rPr lang="en-US" dirty="0" smtClean="0"/>
              <a:t>It was first described by Dr. Robert Douglas Sweet in 1964.</a:t>
            </a:r>
          </a:p>
          <a:p>
            <a:r>
              <a:rPr lang="en-US" dirty="0"/>
              <a:t>It </a:t>
            </a:r>
            <a:r>
              <a:rPr lang="en-US" dirty="0" smtClean="0"/>
              <a:t>was </a:t>
            </a:r>
            <a:r>
              <a:rPr lang="en-US" dirty="0"/>
              <a:t>also known as </a:t>
            </a:r>
            <a:r>
              <a:rPr lang="en-US" dirty="0" err="1"/>
              <a:t>Gomm</a:t>
            </a:r>
            <a:r>
              <a:rPr lang="en-US" dirty="0"/>
              <a:t>-Button disease in </a:t>
            </a:r>
            <a:r>
              <a:rPr lang="en-US" dirty="0" err="1"/>
              <a:t>honour</a:t>
            </a:r>
            <a:r>
              <a:rPr lang="en-US" dirty="0"/>
              <a:t> of the first two patients Dr. Sweet diagnosed with the </a:t>
            </a:r>
            <a:r>
              <a:rPr lang="en-US" dirty="0" smtClean="0"/>
              <a:t>condition.</a:t>
            </a:r>
          </a:p>
          <a:p>
            <a:r>
              <a:rPr lang="en-US" dirty="0" smtClean="0"/>
              <a:t>It is the most frequent ND to occur.</a:t>
            </a:r>
            <a:endParaRPr lang="en-US" dirty="0"/>
          </a:p>
        </p:txBody>
      </p:sp>
      <p:sp>
        <p:nvSpPr>
          <p:cNvPr id="3" name="Title 2"/>
          <p:cNvSpPr>
            <a:spLocks noGrp="1"/>
          </p:cNvSpPr>
          <p:nvPr>
            <p:ph type="title"/>
          </p:nvPr>
        </p:nvSpPr>
        <p:spPr/>
        <p:txBody>
          <a:bodyPr/>
          <a:lstStyle/>
          <a:p>
            <a:r>
              <a:rPr lang="en-US" dirty="0" smtClean="0"/>
              <a:t>Sweet’s Syndrome</a:t>
            </a:r>
            <a:endParaRPr lang="en-US" dirty="0"/>
          </a:p>
        </p:txBody>
      </p:sp>
    </p:spTree>
    <p:extLst>
      <p:ext uri="{BB962C8B-B14F-4D97-AF65-F5344CB8AC3E}">
        <p14:creationId xmlns:p14="http://schemas.microsoft.com/office/powerpoint/2010/main" val="412117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SS is traditionally classified into following groups based upon the underlying etiology:</a:t>
            </a:r>
          </a:p>
          <a:p>
            <a:pPr lvl="1"/>
            <a:r>
              <a:rPr lang="en-US" dirty="0" smtClean="0"/>
              <a:t>Classical/ idiopathic SS</a:t>
            </a:r>
          </a:p>
          <a:p>
            <a:pPr lvl="1"/>
            <a:r>
              <a:rPr lang="en-US" dirty="0" smtClean="0"/>
              <a:t>Malignancy associated SS</a:t>
            </a:r>
          </a:p>
          <a:p>
            <a:pPr lvl="1"/>
            <a:r>
              <a:rPr lang="en-US" dirty="0" smtClean="0"/>
              <a:t>Drug induced SS</a:t>
            </a:r>
            <a:endParaRPr lang="en-US" dirty="0"/>
          </a:p>
        </p:txBody>
      </p:sp>
      <p:sp>
        <p:nvSpPr>
          <p:cNvPr id="3" name="Title 2"/>
          <p:cNvSpPr>
            <a:spLocks noGrp="1"/>
          </p:cNvSpPr>
          <p:nvPr>
            <p:ph type="title"/>
          </p:nvPr>
        </p:nvSpPr>
        <p:spPr/>
        <p:txBody>
          <a:bodyPr/>
          <a:lstStyle/>
          <a:p>
            <a:r>
              <a:rPr lang="en-US" dirty="0" smtClean="0"/>
              <a:t>Etiology and classification</a:t>
            </a:r>
            <a:endParaRPr lang="en-US" dirty="0"/>
          </a:p>
        </p:txBody>
      </p:sp>
    </p:spTree>
    <p:extLst>
      <p:ext uri="{BB962C8B-B14F-4D97-AF65-F5344CB8AC3E}">
        <p14:creationId xmlns:p14="http://schemas.microsoft.com/office/powerpoint/2010/main" val="3816891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Classic/ Idiopathic SS:</a:t>
            </a:r>
          </a:p>
          <a:p>
            <a:pPr lvl="1"/>
            <a:r>
              <a:rPr lang="en-US" dirty="0" smtClean="0"/>
              <a:t>It follows an episode of URTI, tonsillitis or GI tract infection, especially caused by </a:t>
            </a:r>
            <a:r>
              <a:rPr lang="en-US" i="1" dirty="0" smtClean="0"/>
              <a:t>Yersinia </a:t>
            </a:r>
            <a:r>
              <a:rPr lang="en-US" i="1" dirty="0" err="1" smtClean="0"/>
              <a:t>enterocolitica</a:t>
            </a:r>
            <a:r>
              <a:rPr lang="en-US" i="1" dirty="0" smtClean="0"/>
              <a:t>.</a:t>
            </a:r>
          </a:p>
          <a:p>
            <a:pPr lvl="1"/>
            <a:r>
              <a:rPr lang="en-US" dirty="0" smtClean="0"/>
              <a:t>It may be associated with IBD and pregnancy.</a:t>
            </a:r>
          </a:p>
          <a:p>
            <a:pPr lvl="1"/>
            <a:r>
              <a:rPr lang="en-US" dirty="0" smtClean="0"/>
              <a:t>More frequent in women and recurrence is common.</a:t>
            </a:r>
          </a:p>
          <a:p>
            <a:pPr lvl="1"/>
            <a:r>
              <a:rPr lang="en-US" dirty="0" smtClean="0"/>
              <a:t>Initial episode usually occurs between 30-60 years of age.</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11450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Malignancy associated SS:</a:t>
            </a:r>
          </a:p>
          <a:p>
            <a:pPr lvl="1"/>
            <a:r>
              <a:rPr lang="en-US" dirty="0" smtClean="0"/>
              <a:t>Presence of associated malignancies</a:t>
            </a:r>
          </a:p>
          <a:p>
            <a:pPr lvl="1"/>
            <a:r>
              <a:rPr lang="en-US" dirty="0" smtClean="0"/>
              <a:t>Commonly hematological malignancies, and less frequently tumors of other organs.</a:t>
            </a:r>
          </a:p>
          <a:p>
            <a:pPr lvl="1"/>
            <a:r>
              <a:rPr lang="en-US" dirty="0" smtClean="0"/>
              <a:t>The disorder may appear concurrently or precede or follow the diagnosis of malignancy.</a:t>
            </a:r>
          </a:p>
          <a:p>
            <a:pPr lvl="1"/>
            <a:r>
              <a:rPr lang="en-US" dirty="0" smtClean="0"/>
              <a:t>Most common hematological malignancy is acute myelogenous leukemia</a:t>
            </a:r>
          </a:p>
          <a:p>
            <a:pPr lvl="1"/>
            <a:r>
              <a:rPr lang="en-US" dirty="0" smtClean="0"/>
              <a:t>Other common tumors associated with SS are: Ca of genitourinary organs, breast and GI tract.</a:t>
            </a: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871403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Drug induced SS:</a:t>
            </a:r>
          </a:p>
          <a:p>
            <a:pPr lvl="1"/>
            <a:r>
              <a:rPr lang="en-US" dirty="0" smtClean="0"/>
              <a:t>Due to systemic administration of certain drugs</a:t>
            </a:r>
          </a:p>
          <a:p>
            <a:pPr lvl="1"/>
            <a:r>
              <a:rPr lang="en-US" dirty="0" smtClean="0"/>
              <a:t>G-CSF is the most common</a:t>
            </a:r>
          </a:p>
          <a:p>
            <a:pPr lvl="1"/>
            <a:r>
              <a:rPr lang="en-US" dirty="0" smtClean="0"/>
              <a:t>Other drugs are: all-trans retinoic acid, isotretinoin, hydralazine, </a:t>
            </a:r>
            <a:r>
              <a:rPr lang="en-US" dirty="0" err="1" smtClean="0"/>
              <a:t>minocycyline</a:t>
            </a:r>
            <a:r>
              <a:rPr lang="en-US" dirty="0" smtClean="0"/>
              <a:t>, oral contraceptives, furosemide, </a:t>
            </a:r>
            <a:r>
              <a:rPr lang="en-US" dirty="0" err="1" smtClean="0"/>
              <a:t>bortezomib</a:t>
            </a:r>
            <a:r>
              <a:rPr lang="en-US" dirty="0" smtClean="0"/>
              <a:t>, </a:t>
            </a:r>
            <a:r>
              <a:rPr lang="en-US" dirty="0" err="1" smtClean="0"/>
              <a:t>imatinib</a:t>
            </a:r>
            <a:r>
              <a:rPr lang="en-US" dirty="0" smtClean="0"/>
              <a:t>, </a:t>
            </a:r>
            <a:r>
              <a:rPr lang="en-US" dirty="0" err="1" smtClean="0"/>
              <a:t>norfloxacin</a:t>
            </a:r>
            <a:r>
              <a:rPr lang="en-US" dirty="0" smtClean="0"/>
              <a:t>, </a:t>
            </a:r>
            <a:r>
              <a:rPr lang="en-US" dirty="0" err="1" smtClean="0"/>
              <a:t>ofloxacin</a:t>
            </a:r>
            <a:r>
              <a:rPr lang="en-US" dirty="0" smtClean="0"/>
              <a:t> etc.</a:t>
            </a:r>
          </a:p>
          <a:p>
            <a:pPr lvl="1"/>
            <a:r>
              <a:rPr lang="en-US" dirty="0" smtClean="0"/>
              <a:t>Temporal relation between drug ingestion and onset of lesions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21828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For Classical/Idiopathic and malignancy associated SS:</a:t>
            </a:r>
          </a:p>
          <a:p>
            <a:pPr lvl="1"/>
            <a:r>
              <a:rPr lang="en-US" dirty="0" smtClean="0"/>
              <a:t>Major Criteria:</a:t>
            </a:r>
          </a:p>
          <a:p>
            <a:pPr lvl="2"/>
            <a:r>
              <a:rPr lang="en-US" dirty="0" smtClean="0"/>
              <a:t>Abrupt onset of painful erythematous papules, plaques, or nodules</a:t>
            </a:r>
          </a:p>
          <a:p>
            <a:pPr lvl="2"/>
            <a:r>
              <a:rPr lang="en-US" dirty="0" smtClean="0"/>
              <a:t>HP showing dense neutrophilic infiltrate without evidence </a:t>
            </a:r>
            <a:r>
              <a:rPr lang="en-US" dirty="0" err="1" smtClean="0"/>
              <a:t>leukocytoclastic</a:t>
            </a:r>
            <a:r>
              <a:rPr lang="en-US" dirty="0" smtClean="0"/>
              <a:t> vasculitis</a:t>
            </a:r>
          </a:p>
          <a:p>
            <a:pPr lvl="1"/>
            <a:r>
              <a:rPr lang="en-US" dirty="0" smtClean="0"/>
              <a:t>Minor criteria:</a:t>
            </a:r>
          </a:p>
          <a:p>
            <a:pPr lvl="2"/>
            <a:r>
              <a:rPr lang="en-US" dirty="0" smtClean="0"/>
              <a:t>Fever &gt;38˚ C (100˚ F)</a:t>
            </a:r>
          </a:p>
          <a:p>
            <a:pPr lvl="2"/>
            <a:r>
              <a:rPr lang="en-US" dirty="0" smtClean="0"/>
              <a:t>Association with underlying malignancy, inflammatory disease, pregnancy, or preceded by an URTI or GI tract infection or vaccination</a:t>
            </a:r>
          </a:p>
          <a:p>
            <a:pPr lvl="2"/>
            <a:r>
              <a:rPr lang="en-US" dirty="0" smtClean="0"/>
              <a:t>Excellent response to treatment with corticosteroids or KI</a:t>
            </a:r>
          </a:p>
          <a:p>
            <a:pPr lvl="2"/>
            <a:r>
              <a:rPr lang="en-US" dirty="0" smtClean="0"/>
              <a:t>Abnormal lab values of the following (3/4):</a:t>
            </a:r>
          </a:p>
          <a:p>
            <a:pPr lvl="3"/>
            <a:r>
              <a:rPr lang="en-US" dirty="0" smtClean="0"/>
              <a:t>ESR &gt; 20 mm/</a:t>
            </a:r>
            <a:r>
              <a:rPr lang="en-US" dirty="0" err="1" smtClean="0"/>
              <a:t>hr</a:t>
            </a:r>
            <a:endParaRPr lang="en-US" dirty="0" smtClean="0"/>
          </a:p>
          <a:p>
            <a:pPr lvl="3"/>
            <a:r>
              <a:rPr lang="en-US" dirty="0" smtClean="0"/>
              <a:t>Positive CRP</a:t>
            </a:r>
          </a:p>
          <a:p>
            <a:pPr lvl="3"/>
            <a:r>
              <a:rPr lang="en-US" dirty="0" smtClean="0"/>
              <a:t>TLC &lt; 8000/</a:t>
            </a:r>
            <a:r>
              <a:rPr lang="el-GR" dirty="0" smtClean="0"/>
              <a:t>μ</a:t>
            </a:r>
            <a:r>
              <a:rPr lang="en-US" dirty="0" smtClean="0"/>
              <a:t>L</a:t>
            </a:r>
          </a:p>
          <a:p>
            <a:pPr lvl="3"/>
            <a:r>
              <a:rPr lang="en-US" dirty="0" smtClean="0"/>
              <a:t>Neutrophils &gt; 70%</a:t>
            </a:r>
          </a:p>
        </p:txBody>
      </p:sp>
      <p:sp>
        <p:nvSpPr>
          <p:cNvPr id="3" name="Title 2"/>
          <p:cNvSpPr>
            <a:spLocks noGrp="1"/>
          </p:cNvSpPr>
          <p:nvPr>
            <p:ph type="title"/>
          </p:nvPr>
        </p:nvSpPr>
        <p:spPr/>
        <p:txBody>
          <a:bodyPr/>
          <a:lstStyle/>
          <a:p>
            <a:r>
              <a:rPr lang="en-US" dirty="0" smtClean="0"/>
              <a:t>Diagnostic criteria</a:t>
            </a:r>
            <a:endParaRPr lang="en-US" dirty="0"/>
          </a:p>
        </p:txBody>
      </p:sp>
    </p:spTree>
    <p:extLst>
      <p:ext uri="{BB962C8B-B14F-4D97-AF65-F5344CB8AC3E}">
        <p14:creationId xmlns:p14="http://schemas.microsoft.com/office/powerpoint/2010/main" val="3509239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Presence of both the major criteria and any two of the four minor criteria are required for the diagnosis of classical/ idiopathic or Malignancy associated SS.</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96216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Drug induced SS:</a:t>
            </a:r>
          </a:p>
          <a:p>
            <a:pPr lvl="2"/>
            <a:r>
              <a:rPr lang="en-US" dirty="0"/>
              <a:t>Abrupt onset of painful erythematous papules, plaques, or nodules</a:t>
            </a:r>
          </a:p>
          <a:p>
            <a:pPr lvl="2"/>
            <a:r>
              <a:rPr lang="en-US" dirty="0"/>
              <a:t>HP showing dense neutrophilic infiltrate without evidence </a:t>
            </a:r>
            <a:r>
              <a:rPr lang="en-US" dirty="0" err="1"/>
              <a:t>leukocytoclastic</a:t>
            </a:r>
            <a:r>
              <a:rPr lang="en-US" dirty="0"/>
              <a:t> </a:t>
            </a:r>
            <a:r>
              <a:rPr lang="en-US" dirty="0" smtClean="0"/>
              <a:t>vasculitis</a:t>
            </a:r>
          </a:p>
          <a:p>
            <a:pPr lvl="2"/>
            <a:r>
              <a:rPr lang="en-US" dirty="0"/>
              <a:t>Fever &gt;38˚ C (100˚ F)</a:t>
            </a:r>
          </a:p>
          <a:p>
            <a:pPr lvl="2"/>
            <a:r>
              <a:rPr lang="en-US" dirty="0" smtClean="0"/>
              <a:t>Temporal relation between drug ingestion and onset of lesions, or temporally related recurrence after oral challenge</a:t>
            </a:r>
          </a:p>
          <a:p>
            <a:pPr lvl="2"/>
            <a:r>
              <a:rPr lang="en-US" dirty="0" smtClean="0"/>
              <a:t>Temporally related resolution of lesions after drug withdrawal or treatment with corticosteroids</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3240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Presence of all the five criteria are required for the diagnosis of drug induced SS.</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76261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There are a number of hypotheses, but none of them are definitely proved.</a:t>
            </a:r>
          </a:p>
          <a:p>
            <a:r>
              <a:rPr lang="en-US" dirty="0" smtClean="0"/>
              <a:t>It may be caused by hypersensitivity reaction to an infective agent- bacterial or viral.</a:t>
            </a:r>
          </a:p>
          <a:p>
            <a:r>
              <a:rPr lang="en-US" dirty="0" smtClean="0"/>
              <a:t>It may be associated with dysregulation and overexpression of some of the cytokines</a:t>
            </a:r>
          </a:p>
          <a:p>
            <a:r>
              <a:rPr lang="en-US" dirty="0" smtClean="0"/>
              <a:t>A possible role of photosensitivity</a:t>
            </a:r>
          </a:p>
          <a:p>
            <a:r>
              <a:rPr lang="en-US" dirty="0" smtClean="0"/>
              <a:t>Tumor associated production of G-CSF might be a cause in malignancy associated SS</a:t>
            </a:r>
          </a:p>
          <a:p>
            <a:r>
              <a:rPr lang="en-US" dirty="0" smtClean="0"/>
              <a:t>Neutrophil </a:t>
            </a:r>
            <a:r>
              <a:rPr lang="en-US" dirty="0" err="1" smtClean="0"/>
              <a:t>monoclonality</a:t>
            </a:r>
            <a:r>
              <a:rPr lang="en-US" dirty="0" smtClean="0"/>
              <a:t> has been documented in few cases.</a:t>
            </a:r>
            <a:endParaRPr lang="en-US" dirty="0"/>
          </a:p>
        </p:txBody>
      </p:sp>
      <p:sp>
        <p:nvSpPr>
          <p:cNvPr id="3" name="Title 2"/>
          <p:cNvSpPr>
            <a:spLocks noGrp="1"/>
          </p:cNvSpPr>
          <p:nvPr>
            <p:ph type="title"/>
          </p:nvPr>
        </p:nvSpPr>
        <p:spPr/>
        <p:txBody>
          <a:bodyPr/>
          <a:lstStyle/>
          <a:p>
            <a:r>
              <a:rPr lang="en-US" dirty="0" smtClean="0"/>
              <a:t>Pathogenesis</a:t>
            </a:r>
            <a:endParaRPr lang="en-US" dirty="0"/>
          </a:p>
        </p:txBody>
      </p:sp>
    </p:spTree>
    <p:extLst>
      <p:ext uri="{BB962C8B-B14F-4D97-AF65-F5344CB8AC3E}">
        <p14:creationId xmlns:p14="http://schemas.microsoft.com/office/powerpoint/2010/main" val="4276856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Sweet’s syndrome is known as ‘Acute febrile neutrophilic dermatoses’, which has been classified under the heading of ‘neutrophilic dermatoses’. </a:t>
            </a:r>
            <a:endParaRPr lang="en-US" dirty="0"/>
          </a:p>
        </p:txBody>
      </p:sp>
      <p:sp>
        <p:nvSpPr>
          <p:cNvPr id="2" name="Title 1"/>
          <p:cNvSpPr>
            <a:spLocks noGrp="1"/>
          </p:cNvSpPr>
          <p:nvPr>
            <p:ph type="title"/>
          </p:nvPr>
        </p:nvSpPr>
        <p:spPr/>
        <p:txBody>
          <a:bodyPr>
            <a:normAutofit fontScale="90000"/>
          </a:bodyPr>
          <a:lstStyle/>
          <a:p>
            <a:r>
              <a:rPr lang="en-US" dirty="0" smtClean="0"/>
              <a:t>What is Sweet’s syndrome?</a:t>
            </a:r>
            <a:endParaRPr lang="en-US" dirty="0"/>
          </a:p>
        </p:txBody>
      </p:sp>
    </p:spTree>
    <p:extLst>
      <p:ext uri="{BB962C8B-B14F-4D97-AF65-F5344CB8AC3E}">
        <p14:creationId xmlns:p14="http://schemas.microsoft.com/office/powerpoint/2010/main" val="406165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Cytokines that are responsible for SS:</a:t>
            </a:r>
          </a:p>
          <a:p>
            <a:pPr lvl="1"/>
            <a:r>
              <a:rPr lang="en-US" dirty="0" smtClean="0"/>
              <a:t>Dysregulation of: G-CSF, GM-CSF, IFN-</a:t>
            </a:r>
            <a:r>
              <a:rPr lang="el-GR" dirty="0" smtClean="0"/>
              <a:t>α</a:t>
            </a:r>
            <a:r>
              <a:rPr lang="en-US" dirty="0" smtClean="0"/>
              <a:t>, IL-1, IL-3, IL-6, IL-8</a:t>
            </a:r>
          </a:p>
          <a:p>
            <a:pPr lvl="1"/>
            <a:r>
              <a:rPr lang="en-US" dirty="0" smtClean="0"/>
              <a:t>Overexpression of: TNF-</a:t>
            </a:r>
            <a:r>
              <a:rPr lang="el-GR" dirty="0" smtClean="0"/>
              <a:t>α</a:t>
            </a:r>
            <a:r>
              <a:rPr lang="en-US" dirty="0" smtClean="0"/>
              <a:t>, MMPs, VEGF</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9731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General symptoms:</a:t>
            </a:r>
          </a:p>
          <a:p>
            <a:pPr lvl="1"/>
            <a:r>
              <a:rPr lang="en-US" dirty="0" smtClean="0"/>
              <a:t>Fever: commonly present, may precede the appearance of the skin lesions by several weeks to days  or appear concurrently.</a:t>
            </a:r>
          </a:p>
          <a:p>
            <a:pPr lvl="1"/>
            <a:r>
              <a:rPr lang="en-US" dirty="0" smtClean="0"/>
              <a:t>Other constitutional symptoms: arthralgia, myalgia, malaise, and headache </a:t>
            </a:r>
            <a:endParaRPr lang="en-US" dirty="0"/>
          </a:p>
        </p:txBody>
      </p:sp>
      <p:sp>
        <p:nvSpPr>
          <p:cNvPr id="3" name="Title 2"/>
          <p:cNvSpPr>
            <a:spLocks noGrp="1"/>
          </p:cNvSpPr>
          <p:nvPr>
            <p:ph type="title"/>
          </p:nvPr>
        </p:nvSpPr>
        <p:spPr/>
        <p:txBody>
          <a:bodyPr/>
          <a:lstStyle/>
          <a:p>
            <a:r>
              <a:rPr lang="en-US" dirty="0" smtClean="0"/>
              <a:t>Clinical features</a:t>
            </a:r>
            <a:endParaRPr lang="en-US" dirty="0"/>
          </a:p>
        </p:txBody>
      </p:sp>
    </p:spTree>
    <p:extLst>
      <p:ext uri="{BB962C8B-B14F-4D97-AF65-F5344CB8AC3E}">
        <p14:creationId xmlns:p14="http://schemas.microsoft.com/office/powerpoint/2010/main" val="1340871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C</a:t>
            </a:r>
            <a:r>
              <a:rPr lang="en-US" dirty="0" smtClean="0"/>
              <a:t>utaneous manifestations:</a:t>
            </a:r>
          </a:p>
          <a:p>
            <a:pPr lvl="1"/>
            <a:r>
              <a:rPr lang="en-US" dirty="0" smtClean="0"/>
              <a:t>Single or multiple; </a:t>
            </a:r>
            <a:r>
              <a:rPr lang="en-US" dirty="0" err="1" smtClean="0"/>
              <a:t>temder</a:t>
            </a:r>
            <a:r>
              <a:rPr lang="en-US" dirty="0" smtClean="0"/>
              <a:t>; papules, nodules, and/or plaques; red to purple red in </a:t>
            </a:r>
            <a:r>
              <a:rPr lang="en-US" dirty="0" err="1" smtClean="0"/>
              <a:t>colour</a:t>
            </a:r>
            <a:r>
              <a:rPr lang="en-US" dirty="0" smtClean="0"/>
              <a:t>.</a:t>
            </a:r>
          </a:p>
          <a:p>
            <a:pPr lvl="1"/>
            <a:r>
              <a:rPr lang="en-US" dirty="0" smtClean="0"/>
              <a:t>Presence of intense dermal edema gives rise to </a:t>
            </a:r>
            <a:r>
              <a:rPr lang="en-US" dirty="0" err="1" smtClean="0"/>
              <a:t>pseudovesicular</a:t>
            </a:r>
            <a:r>
              <a:rPr lang="en-US" dirty="0" smtClean="0"/>
              <a:t> appearance.</a:t>
            </a:r>
          </a:p>
          <a:p>
            <a:pPr lvl="1"/>
            <a:r>
              <a:rPr lang="en-US" dirty="0" smtClean="0"/>
              <a:t>Sites involved commonly: upper extremities, face and neck; although it may occur anywhere</a:t>
            </a:r>
          </a:p>
          <a:p>
            <a:pPr lvl="1"/>
            <a:r>
              <a:rPr lang="en-US" dirty="0" smtClean="0"/>
              <a:t>Older lesions may show central clearing leading to annular or arcuate formations.</a:t>
            </a:r>
          </a:p>
          <a:p>
            <a:pPr lvl="1"/>
            <a:r>
              <a:rPr lang="en-US" dirty="0" smtClean="0"/>
              <a:t>Uncommon morphological variants: bullous, ulcerative, pustular, necrotic (rare) lesions</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64819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Bullous lesions: in malignancy associated SS</a:t>
            </a:r>
          </a:p>
          <a:p>
            <a:pPr lvl="1"/>
            <a:r>
              <a:rPr lang="en-US" dirty="0" smtClean="0"/>
              <a:t>Pustular lesions: in association with IBD and may include ‘pustular eruption of ulcerative colitis’</a:t>
            </a:r>
          </a:p>
          <a:p>
            <a:pPr lvl="1"/>
            <a:r>
              <a:rPr lang="en-US" dirty="0" smtClean="0"/>
              <a:t>Subcutaneous SS mimics erythema </a:t>
            </a:r>
            <a:r>
              <a:rPr lang="en-US" dirty="0" err="1" smtClean="0"/>
              <a:t>nodosum</a:t>
            </a:r>
            <a:r>
              <a:rPr lang="en-US" dirty="0" smtClean="0"/>
              <a:t> and appears as erythematous, tender nodules on extremities.</a:t>
            </a:r>
          </a:p>
          <a:p>
            <a:pPr lvl="1"/>
            <a:r>
              <a:rPr lang="en-US" dirty="0" smtClean="0"/>
              <a:t>Lesions </a:t>
            </a:r>
            <a:r>
              <a:rPr lang="en-US" dirty="0" err="1" smtClean="0"/>
              <a:t>localised</a:t>
            </a:r>
            <a:r>
              <a:rPr lang="en-US" dirty="0" smtClean="0"/>
              <a:t> to the dorsum of hands and clinical entity known as pustular </a:t>
            </a:r>
            <a:r>
              <a:rPr lang="en-US" dirty="0" err="1" smtClean="0"/>
              <a:t>vascultis</a:t>
            </a:r>
            <a:r>
              <a:rPr lang="en-US" dirty="0" smtClean="0"/>
              <a:t> of dorsum of hands, represent a localized form of SS.</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11862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7872" y="2247900"/>
            <a:ext cx="5948256" cy="3878263"/>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85319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Oral mucosa:</a:t>
            </a:r>
          </a:p>
          <a:p>
            <a:pPr lvl="1"/>
            <a:r>
              <a:rPr lang="en-US" dirty="0" err="1" smtClean="0"/>
              <a:t>Aphthous</a:t>
            </a:r>
            <a:r>
              <a:rPr lang="en-US" dirty="0" smtClean="0"/>
              <a:t> lesions, pustules, papules, nodules, bullae and vesicles </a:t>
            </a:r>
          </a:p>
          <a:p>
            <a:pPr lvl="1"/>
            <a:r>
              <a:rPr lang="en-US" dirty="0" smtClean="0"/>
              <a:t>Periodontitis, swelling of the tongue and ulcers on palate and buccal </a:t>
            </a:r>
            <a:r>
              <a:rPr lang="en-US" dirty="0" err="1" smtClean="0"/>
              <a:t>mucoca</a:t>
            </a:r>
            <a:endParaRPr lang="en-US" dirty="0" smtClean="0"/>
          </a:p>
          <a:p>
            <a:pPr lvl="1"/>
            <a:r>
              <a:rPr lang="en-US" dirty="0" smtClean="0"/>
              <a:t>More common in SS associated with hematological malignancy</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50829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Conjunctiva:</a:t>
            </a:r>
          </a:p>
          <a:p>
            <a:pPr lvl="1"/>
            <a:r>
              <a:rPr lang="en-US" dirty="0" smtClean="0"/>
              <a:t>Congestion, hemorrhage, erythematous lesions</a:t>
            </a:r>
          </a:p>
          <a:p>
            <a:pPr lvl="1"/>
            <a:r>
              <a:rPr lang="en-US" dirty="0" err="1" smtClean="0"/>
              <a:t>Blephartis</a:t>
            </a:r>
            <a:r>
              <a:rPr lang="en-US" dirty="0" smtClean="0"/>
              <a:t> and conjunctivitis along with inflammation of other ocular tissues (</a:t>
            </a:r>
            <a:r>
              <a:rPr lang="en-US" dirty="0" err="1" smtClean="0"/>
              <a:t>episcleritis</a:t>
            </a:r>
            <a:r>
              <a:rPr lang="en-US" dirty="0" smtClean="0"/>
              <a:t>, </a:t>
            </a:r>
            <a:r>
              <a:rPr lang="en-US" dirty="0" err="1" smtClean="0"/>
              <a:t>iridocyclitis</a:t>
            </a:r>
            <a:r>
              <a:rPr lang="en-US" dirty="0" smtClean="0"/>
              <a:t>, retinal vasculitis, keratitis)</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8045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err="1" smtClean="0"/>
              <a:t>Extracutaneous</a:t>
            </a:r>
            <a:r>
              <a:rPr lang="en-US" dirty="0" smtClean="0"/>
              <a:t> manifestations:</a:t>
            </a:r>
          </a:p>
          <a:p>
            <a:pPr lvl="1"/>
            <a:r>
              <a:rPr lang="en-US" dirty="0" smtClean="0"/>
              <a:t>Bones and joints: acute sterile arthritis, sterile osteomyelitis, focal aseptic osteitis</a:t>
            </a:r>
          </a:p>
          <a:p>
            <a:pPr lvl="1"/>
            <a:r>
              <a:rPr lang="en-US" dirty="0" smtClean="0"/>
              <a:t>CNS: encephalitis, meningitis, neuro-sweet disease</a:t>
            </a:r>
          </a:p>
          <a:p>
            <a:pPr lvl="1"/>
            <a:r>
              <a:rPr lang="en-US" dirty="0" smtClean="0"/>
              <a:t>Eyes: blepharitis, </a:t>
            </a:r>
            <a:r>
              <a:rPr lang="en-US" dirty="0" err="1" smtClean="0"/>
              <a:t>iridocyclitis</a:t>
            </a:r>
            <a:r>
              <a:rPr lang="en-US" dirty="0" smtClean="0"/>
              <a:t>, conjunctivitis</a:t>
            </a:r>
          </a:p>
          <a:p>
            <a:pPr lvl="1"/>
            <a:r>
              <a:rPr lang="en-US" dirty="0" smtClean="0"/>
              <a:t>Ears: lesions on TM, </a:t>
            </a:r>
            <a:r>
              <a:rPr lang="en-US" dirty="0" err="1" smtClean="0"/>
              <a:t>ext</a:t>
            </a:r>
            <a:r>
              <a:rPr lang="en-US" dirty="0" smtClean="0"/>
              <a:t> auditory canal</a:t>
            </a:r>
          </a:p>
          <a:p>
            <a:pPr lvl="1"/>
            <a:r>
              <a:rPr lang="en-US" dirty="0" smtClean="0"/>
              <a:t>Kidneys: glomerulonephritis, proteinuria</a:t>
            </a:r>
          </a:p>
          <a:p>
            <a:pPr lvl="1"/>
            <a:r>
              <a:rPr lang="en-US" dirty="0" smtClean="0"/>
              <a:t>Liver: hepatomegaly, abnormal liver enzymes</a:t>
            </a:r>
          </a:p>
          <a:p>
            <a:pPr lvl="1"/>
            <a:r>
              <a:rPr lang="en-US" dirty="0" smtClean="0"/>
              <a:t>Intestines: diffuse neutrophilic infiltration, pan colitis</a:t>
            </a:r>
          </a:p>
          <a:p>
            <a:pPr lvl="1"/>
            <a:r>
              <a:rPr lang="en-US" dirty="0" smtClean="0"/>
              <a:t>Heart: </a:t>
            </a:r>
            <a:r>
              <a:rPr lang="en-US" dirty="0" err="1" smtClean="0"/>
              <a:t>aortitis</a:t>
            </a:r>
            <a:r>
              <a:rPr lang="en-US" dirty="0" smtClean="0"/>
              <a:t>, cardiomegaly, heart failure</a:t>
            </a:r>
          </a:p>
          <a:p>
            <a:pPr lvl="1"/>
            <a:r>
              <a:rPr lang="en-US" dirty="0" smtClean="0"/>
              <a:t>Lung: edema and obstruction, chest </a:t>
            </a:r>
            <a:r>
              <a:rPr lang="en-US" dirty="0" err="1" smtClean="0"/>
              <a:t>skiagram</a:t>
            </a:r>
            <a:r>
              <a:rPr lang="en-US" dirty="0" smtClean="0"/>
              <a:t> abnormalities</a:t>
            </a:r>
          </a:p>
          <a:p>
            <a:pPr lvl="1"/>
            <a:r>
              <a:rPr lang="en-US" dirty="0" smtClean="0"/>
              <a:t>Muscles: neutrophilic myositis, </a:t>
            </a:r>
            <a:r>
              <a:rPr lang="en-US" dirty="0" err="1" smtClean="0"/>
              <a:t>fascitis</a:t>
            </a:r>
            <a:endParaRPr lang="en-US" dirty="0" smtClean="0"/>
          </a:p>
          <a:p>
            <a:pPr lvl="1"/>
            <a:r>
              <a:rPr lang="en-US" dirty="0" smtClean="0"/>
              <a:t>Spleen: splenomegaly</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41774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Associations probably exist between SS and following conditions:</a:t>
            </a:r>
          </a:p>
          <a:p>
            <a:pPr lvl="1"/>
            <a:r>
              <a:rPr lang="en-US" dirty="0" smtClean="0"/>
              <a:t>Other NDs like PG, BD, EED, SCPD, neutrophilic eccrine hidradenitis, neutrophilic vasculitis</a:t>
            </a:r>
          </a:p>
          <a:p>
            <a:pPr lvl="1"/>
            <a:r>
              <a:rPr lang="en-US" dirty="0" smtClean="0"/>
              <a:t>Other conditions such as erythema </a:t>
            </a:r>
            <a:r>
              <a:rPr lang="en-US" dirty="0" err="1" smtClean="0"/>
              <a:t>nodosum</a:t>
            </a:r>
            <a:r>
              <a:rPr lang="en-US" dirty="0" smtClean="0"/>
              <a:t>, relapsing </a:t>
            </a:r>
            <a:r>
              <a:rPr lang="en-US" dirty="0" err="1" smtClean="0"/>
              <a:t>polychondrtis</a:t>
            </a:r>
            <a:r>
              <a:rPr lang="en-US" dirty="0" smtClean="0"/>
              <a:t>, rheumatoid </a:t>
            </a:r>
            <a:r>
              <a:rPr lang="en-US" dirty="0" err="1" smtClean="0"/>
              <a:t>artheritis</a:t>
            </a:r>
            <a:r>
              <a:rPr lang="en-US" dirty="0" smtClean="0"/>
              <a:t>, sarcoidosis, Graves’s disease, </a:t>
            </a:r>
            <a:r>
              <a:rPr lang="en-US" dirty="0" err="1"/>
              <a:t>H</a:t>
            </a:r>
            <a:r>
              <a:rPr lang="en-US" dirty="0" err="1" smtClean="0"/>
              <a:t>ashimotos’s</a:t>
            </a:r>
            <a:r>
              <a:rPr lang="en-US" dirty="0" smtClean="0"/>
              <a:t> thyroiditis</a:t>
            </a:r>
            <a:endParaRPr lang="en-US" dirty="0"/>
          </a:p>
        </p:txBody>
      </p:sp>
      <p:sp>
        <p:nvSpPr>
          <p:cNvPr id="3" name="Title 2"/>
          <p:cNvSpPr>
            <a:spLocks noGrp="1"/>
          </p:cNvSpPr>
          <p:nvPr>
            <p:ph type="title"/>
          </p:nvPr>
        </p:nvSpPr>
        <p:spPr/>
        <p:txBody>
          <a:bodyPr/>
          <a:lstStyle/>
          <a:p>
            <a:r>
              <a:rPr lang="en-US" dirty="0" smtClean="0"/>
              <a:t>Associated conditions</a:t>
            </a:r>
            <a:endParaRPr lang="en-US" dirty="0"/>
          </a:p>
        </p:txBody>
      </p:sp>
    </p:spTree>
    <p:extLst>
      <p:ext uri="{BB962C8B-B14F-4D97-AF65-F5344CB8AC3E}">
        <p14:creationId xmlns:p14="http://schemas.microsoft.com/office/powerpoint/2010/main" val="1636644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HP shows:	</a:t>
            </a:r>
          </a:p>
          <a:p>
            <a:pPr lvl="1"/>
            <a:r>
              <a:rPr lang="en-US" dirty="0" smtClean="0"/>
              <a:t>Dense infiltrate comprising of mature neutrophils throughout the papillary and reticular dermis</a:t>
            </a:r>
          </a:p>
          <a:p>
            <a:pPr lvl="1"/>
            <a:r>
              <a:rPr lang="en-US" dirty="0" smtClean="0"/>
              <a:t>Occasionally, eosinophils may be found</a:t>
            </a:r>
          </a:p>
          <a:p>
            <a:pPr lvl="1"/>
            <a:r>
              <a:rPr lang="en-US" dirty="0" smtClean="0"/>
              <a:t>In later stages, lymphocytes and </a:t>
            </a:r>
            <a:r>
              <a:rPr lang="en-US" dirty="0" err="1" smtClean="0"/>
              <a:t>histiocytes</a:t>
            </a:r>
            <a:r>
              <a:rPr lang="en-US" dirty="0" smtClean="0"/>
              <a:t> predominate</a:t>
            </a:r>
          </a:p>
          <a:p>
            <a:pPr lvl="1"/>
            <a:r>
              <a:rPr lang="en-US" dirty="0" smtClean="0"/>
              <a:t>Prominent edema of upper dermis which may result in </a:t>
            </a:r>
            <a:r>
              <a:rPr lang="en-US" dirty="0" err="1" smtClean="0"/>
              <a:t>subepidermal</a:t>
            </a:r>
            <a:r>
              <a:rPr lang="en-US" dirty="0" smtClean="0"/>
              <a:t> bullae formation.</a:t>
            </a:r>
          </a:p>
          <a:p>
            <a:pPr lvl="1"/>
            <a:r>
              <a:rPr lang="en-US" dirty="0" smtClean="0"/>
              <a:t>Exocytosis of neutrophils may result in neutrophilic </a:t>
            </a:r>
            <a:r>
              <a:rPr lang="en-US" dirty="0" err="1" smtClean="0"/>
              <a:t>spongiotic</a:t>
            </a:r>
            <a:r>
              <a:rPr lang="en-US" dirty="0" smtClean="0"/>
              <a:t> vesicles or </a:t>
            </a:r>
            <a:r>
              <a:rPr lang="en-US" dirty="0" err="1" smtClean="0"/>
              <a:t>subcorneal</a:t>
            </a:r>
            <a:r>
              <a:rPr lang="en-US" dirty="0" smtClean="0"/>
              <a:t> pustules</a:t>
            </a:r>
            <a:endParaRPr lang="en-US" dirty="0"/>
          </a:p>
        </p:txBody>
      </p:sp>
      <p:sp>
        <p:nvSpPr>
          <p:cNvPr id="3" name="Title 2"/>
          <p:cNvSpPr>
            <a:spLocks noGrp="1"/>
          </p:cNvSpPr>
          <p:nvPr>
            <p:ph type="title"/>
          </p:nvPr>
        </p:nvSpPr>
        <p:spPr/>
        <p:txBody>
          <a:bodyPr/>
          <a:lstStyle/>
          <a:p>
            <a:r>
              <a:rPr lang="en-US" dirty="0" smtClean="0"/>
              <a:t>Pathology </a:t>
            </a:r>
            <a:endParaRPr lang="en-US" dirty="0"/>
          </a:p>
        </p:txBody>
      </p:sp>
    </p:spTree>
    <p:extLst>
      <p:ext uri="{BB962C8B-B14F-4D97-AF65-F5344CB8AC3E}">
        <p14:creationId xmlns:p14="http://schemas.microsoft.com/office/powerpoint/2010/main" val="3920767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Neutrophilic dermatoses are heterogeneous but closely linked group of disorders that are characterized by the presence of a noninfectious infiltrate composed predominantly of mature neutrophilic leukocytes in variable depths of skin.</a:t>
            </a:r>
            <a:endParaRPr lang="en-US" dirty="0"/>
          </a:p>
        </p:txBody>
      </p:sp>
      <p:sp>
        <p:nvSpPr>
          <p:cNvPr id="2" name="Title 1"/>
          <p:cNvSpPr>
            <a:spLocks noGrp="1"/>
          </p:cNvSpPr>
          <p:nvPr>
            <p:ph type="title"/>
          </p:nvPr>
        </p:nvSpPr>
        <p:spPr/>
        <p:txBody>
          <a:bodyPr>
            <a:normAutofit fontScale="90000"/>
          </a:bodyPr>
          <a:lstStyle/>
          <a:p>
            <a:r>
              <a:rPr lang="en-US" dirty="0" smtClean="0"/>
              <a:t>Neutrophilic dermatoses (ND)</a:t>
            </a:r>
            <a:endParaRPr lang="en-US" dirty="0"/>
          </a:p>
        </p:txBody>
      </p:sp>
    </p:spTree>
    <p:extLst>
      <p:ext uri="{BB962C8B-B14F-4D97-AF65-F5344CB8AC3E}">
        <p14:creationId xmlns:p14="http://schemas.microsoft.com/office/powerpoint/2010/main" val="553328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2015332"/>
            <a:ext cx="5943599" cy="4110831"/>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5270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Cellulitis</a:t>
            </a:r>
          </a:p>
          <a:p>
            <a:r>
              <a:rPr lang="en-US" dirty="0" smtClean="0"/>
              <a:t>Erysipelas</a:t>
            </a:r>
          </a:p>
          <a:p>
            <a:r>
              <a:rPr lang="en-US" dirty="0" smtClean="0"/>
              <a:t>Leprosy ± reaction</a:t>
            </a:r>
          </a:p>
          <a:p>
            <a:r>
              <a:rPr lang="en-US" dirty="0" smtClean="0"/>
              <a:t>Granuloma </a:t>
            </a:r>
            <a:r>
              <a:rPr lang="en-US" dirty="0" err="1" smtClean="0"/>
              <a:t>faciale</a:t>
            </a:r>
            <a:endParaRPr lang="en-US" dirty="0" smtClean="0"/>
          </a:p>
          <a:p>
            <a:r>
              <a:rPr lang="en-US" dirty="0" smtClean="0"/>
              <a:t>EED</a:t>
            </a:r>
          </a:p>
          <a:p>
            <a:r>
              <a:rPr lang="en-US" dirty="0" smtClean="0"/>
              <a:t>Erythema </a:t>
            </a:r>
            <a:r>
              <a:rPr lang="en-US" dirty="0" err="1" smtClean="0"/>
              <a:t>multiforme</a:t>
            </a:r>
            <a:endParaRPr lang="en-US" dirty="0" smtClean="0"/>
          </a:p>
          <a:p>
            <a:r>
              <a:rPr lang="en-US" dirty="0" smtClean="0"/>
              <a:t>Erythema </a:t>
            </a:r>
            <a:r>
              <a:rPr lang="en-US" dirty="0" err="1" smtClean="0"/>
              <a:t>nodosum</a:t>
            </a:r>
            <a:endParaRPr lang="en-US" dirty="0" smtClean="0"/>
          </a:p>
          <a:p>
            <a:r>
              <a:rPr lang="en-US" dirty="0" smtClean="0"/>
              <a:t>Cutaneous lymphoma</a:t>
            </a:r>
          </a:p>
          <a:p>
            <a:r>
              <a:rPr lang="en-US" dirty="0" smtClean="0"/>
              <a:t>Leukemia cutis</a:t>
            </a:r>
          </a:p>
          <a:p>
            <a:r>
              <a:rPr lang="en-US" dirty="0" smtClean="0"/>
              <a:t>Panniculitis‘</a:t>
            </a:r>
          </a:p>
          <a:p>
            <a:r>
              <a:rPr lang="en-US" dirty="0" smtClean="0"/>
              <a:t>Pyoderma </a:t>
            </a:r>
            <a:r>
              <a:rPr lang="en-US" dirty="0" err="1" smtClean="0"/>
              <a:t>gangrenosum</a:t>
            </a:r>
            <a:endParaRPr lang="en-US" dirty="0" smtClean="0"/>
          </a:p>
          <a:p>
            <a:r>
              <a:rPr lang="en-US" dirty="0" err="1" smtClean="0"/>
              <a:t>Behcet’s</a:t>
            </a:r>
            <a:r>
              <a:rPr lang="en-US" dirty="0" smtClean="0"/>
              <a:t> disease</a:t>
            </a:r>
          </a:p>
          <a:p>
            <a:r>
              <a:rPr lang="en-US" dirty="0" smtClean="0"/>
              <a:t>Bowel bypass </a:t>
            </a:r>
            <a:r>
              <a:rPr lang="en-US" dirty="0" err="1" smtClean="0"/>
              <a:t>syndroma</a:t>
            </a:r>
            <a:endParaRPr lang="en-US" dirty="0" smtClean="0"/>
          </a:p>
          <a:p>
            <a:r>
              <a:rPr lang="en-US" dirty="0" smtClean="0"/>
              <a:t>LE</a:t>
            </a:r>
          </a:p>
          <a:p>
            <a:r>
              <a:rPr lang="en-US" dirty="0" smtClean="0"/>
              <a:t>Sarcoidosis</a:t>
            </a:r>
          </a:p>
          <a:p>
            <a:r>
              <a:rPr lang="en-US" dirty="0" smtClean="0"/>
              <a:t>Cutaneous PAN</a:t>
            </a:r>
          </a:p>
        </p:txBody>
      </p:sp>
      <p:sp>
        <p:nvSpPr>
          <p:cNvPr id="3" name="Title 2"/>
          <p:cNvSpPr>
            <a:spLocks noGrp="1"/>
          </p:cNvSpPr>
          <p:nvPr>
            <p:ph type="title"/>
          </p:nvPr>
        </p:nvSpPr>
        <p:spPr/>
        <p:txBody>
          <a:bodyPr/>
          <a:lstStyle/>
          <a:p>
            <a:r>
              <a:rPr lang="en-US" dirty="0" smtClean="0"/>
              <a:t>Differential diagnosis</a:t>
            </a:r>
            <a:endParaRPr lang="en-US" dirty="0"/>
          </a:p>
        </p:txBody>
      </p:sp>
    </p:spTree>
    <p:extLst>
      <p:ext uri="{BB962C8B-B14F-4D97-AF65-F5344CB8AC3E}">
        <p14:creationId xmlns:p14="http://schemas.microsoft.com/office/powerpoint/2010/main" val="3704731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CBC: increased TLC with neutrophilia, elevated ESR. TLC may not be raise in malignancy associated SS or Drug induced SS. In malignancy associated SS, neutropenia, anemia, thrombocytopenia, blasts may be seen on PS.</a:t>
            </a:r>
          </a:p>
          <a:p>
            <a:r>
              <a:rPr lang="en-US" dirty="0" smtClean="0"/>
              <a:t>CRP: raised </a:t>
            </a:r>
          </a:p>
          <a:p>
            <a:r>
              <a:rPr lang="en-US" dirty="0" err="1" smtClean="0"/>
              <a:t>Lesional</a:t>
            </a:r>
            <a:r>
              <a:rPr lang="en-US" dirty="0" smtClean="0"/>
              <a:t> skin biopsy for HP and culture for bacteria, fungus, mycobacteria</a:t>
            </a:r>
          </a:p>
          <a:p>
            <a:r>
              <a:rPr lang="en-US" dirty="0" smtClean="0"/>
              <a:t>LFT</a:t>
            </a:r>
          </a:p>
          <a:p>
            <a:r>
              <a:rPr lang="en-US" dirty="0" smtClean="0"/>
              <a:t>RFT/ Urinalysis</a:t>
            </a:r>
          </a:p>
          <a:p>
            <a:pPr marL="0" indent="0">
              <a:buNone/>
            </a:pPr>
            <a:endParaRPr lang="en-US" dirty="0" smtClean="0"/>
          </a:p>
        </p:txBody>
      </p:sp>
      <p:sp>
        <p:nvSpPr>
          <p:cNvPr id="3" name="Title 2"/>
          <p:cNvSpPr>
            <a:spLocks noGrp="1"/>
          </p:cNvSpPr>
          <p:nvPr>
            <p:ph type="title"/>
          </p:nvPr>
        </p:nvSpPr>
        <p:spPr/>
        <p:txBody>
          <a:bodyPr/>
          <a:lstStyle/>
          <a:p>
            <a:r>
              <a:rPr lang="en-US" dirty="0" smtClean="0"/>
              <a:t>Diagnostic workup</a:t>
            </a:r>
            <a:endParaRPr lang="en-US" dirty="0"/>
          </a:p>
        </p:txBody>
      </p:sp>
    </p:spTree>
    <p:extLst>
      <p:ext uri="{BB962C8B-B14F-4D97-AF65-F5344CB8AC3E}">
        <p14:creationId xmlns:p14="http://schemas.microsoft.com/office/powerpoint/2010/main" val="3437239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ASO </a:t>
            </a:r>
            <a:r>
              <a:rPr lang="en-US" dirty="0" err="1" smtClean="0"/>
              <a:t>titre</a:t>
            </a:r>
            <a:endParaRPr lang="en-US" dirty="0" smtClean="0"/>
          </a:p>
          <a:p>
            <a:r>
              <a:rPr lang="en-US" dirty="0" smtClean="0"/>
              <a:t>RA factor</a:t>
            </a:r>
          </a:p>
          <a:p>
            <a:r>
              <a:rPr lang="en-US" dirty="0" smtClean="0"/>
              <a:t>Thyroid function tests</a:t>
            </a:r>
          </a:p>
          <a:p>
            <a:r>
              <a:rPr lang="en-US" dirty="0" smtClean="0"/>
              <a:t>Others: CT and MRI scan, EEG, CSF analysis</a:t>
            </a:r>
          </a:p>
          <a:p>
            <a:r>
              <a:rPr lang="en-US" dirty="0" smtClean="0"/>
              <a:t>Chest </a:t>
            </a:r>
            <a:r>
              <a:rPr lang="en-US" dirty="0" err="1" smtClean="0"/>
              <a:t>skiagram</a:t>
            </a:r>
            <a:endParaRPr lang="en-US" dirty="0" smtClean="0"/>
          </a:p>
          <a:p>
            <a:r>
              <a:rPr lang="en-US" dirty="0" smtClean="0"/>
              <a:t>A </a:t>
            </a:r>
            <a:r>
              <a:rPr lang="en-US" dirty="0" err="1" smtClean="0"/>
              <a:t>thourough</a:t>
            </a:r>
            <a:r>
              <a:rPr lang="en-US" dirty="0" smtClean="0"/>
              <a:t> workup for detection of malignancy</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41440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Cutaneous lesions of drug induced SS resolve after the offending drug is stopped.</a:t>
            </a:r>
          </a:p>
          <a:p>
            <a:r>
              <a:rPr lang="en-US" dirty="0" smtClean="0"/>
              <a:t>Regression of underlying malignancy with treatment leads to improvement in malignancy associated SS.</a:t>
            </a:r>
          </a:p>
          <a:p>
            <a:r>
              <a:rPr lang="en-US" dirty="0" smtClean="0"/>
              <a:t>In classical SS, the lesions may persist for weeks to months, but may eventually resolve.</a:t>
            </a:r>
          </a:p>
          <a:p>
            <a:r>
              <a:rPr lang="en-US" dirty="0" smtClean="0"/>
              <a:t>Resolution usually occurs without scarring.</a:t>
            </a:r>
            <a:endParaRPr lang="en-US" dirty="0"/>
          </a:p>
        </p:txBody>
      </p:sp>
      <p:sp>
        <p:nvSpPr>
          <p:cNvPr id="3" name="Title 2"/>
          <p:cNvSpPr>
            <a:spLocks noGrp="1"/>
          </p:cNvSpPr>
          <p:nvPr>
            <p:ph type="title"/>
          </p:nvPr>
        </p:nvSpPr>
        <p:spPr/>
        <p:txBody>
          <a:bodyPr/>
          <a:lstStyle/>
          <a:p>
            <a:r>
              <a:rPr lang="en-US" dirty="0" smtClean="0"/>
              <a:t>Treatment </a:t>
            </a:r>
            <a:endParaRPr lang="en-US" dirty="0"/>
          </a:p>
        </p:txBody>
      </p:sp>
    </p:spTree>
    <p:extLst>
      <p:ext uri="{BB962C8B-B14F-4D97-AF65-F5344CB8AC3E}">
        <p14:creationId xmlns:p14="http://schemas.microsoft.com/office/powerpoint/2010/main" val="1785012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Local therapy:</a:t>
            </a:r>
          </a:p>
          <a:p>
            <a:pPr lvl="1"/>
            <a:r>
              <a:rPr lang="en-US" dirty="0" smtClean="0"/>
              <a:t>Topical or </a:t>
            </a:r>
            <a:r>
              <a:rPr lang="en-US" dirty="0" err="1" smtClean="0"/>
              <a:t>intralesional</a:t>
            </a:r>
            <a:r>
              <a:rPr lang="en-US" dirty="0" smtClean="0"/>
              <a:t> corticosteroids</a:t>
            </a:r>
          </a:p>
          <a:p>
            <a:pPr lvl="1"/>
            <a:r>
              <a:rPr lang="en-US" dirty="0" smtClean="0"/>
              <a:t>Usually high potency topical corticosteroids are needed.</a:t>
            </a:r>
          </a:p>
          <a:p>
            <a:pPr lvl="1"/>
            <a:r>
              <a:rPr lang="en-US" dirty="0" err="1" smtClean="0"/>
              <a:t>Intralesional</a:t>
            </a:r>
            <a:r>
              <a:rPr lang="en-US" dirty="0" smtClean="0"/>
              <a:t> triamcinolone </a:t>
            </a:r>
            <a:r>
              <a:rPr lang="en-US" dirty="0" err="1" smtClean="0"/>
              <a:t>acetonide</a:t>
            </a:r>
            <a:r>
              <a:rPr lang="en-US" dirty="0" smtClean="0"/>
              <a:t> may be used in ranging from 3 to 10 mg/</a:t>
            </a:r>
            <a:r>
              <a:rPr lang="en-US" dirty="0" err="1" smtClean="0"/>
              <a:t>mL.</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23166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Systemic therapy:</a:t>
            </a:r>
          </a:p>
          <a:p>
            <a:pPr lvl="1"/>
            <a:r>
              <a:rPr lang="en-US" dirty="0" smtClean="0"/>
              <a:t>First line Drugs:</a:t>
            </a:r>
          </a:p>
          <a:p>
            <a:pPr lvl="2"/>
            <a:r>
              <a:rPr lang="en-US" dirty="0" smtClean="0"/>
              <a:t>Corticosteroids:</a:t>
            </a:r>
          </a:p>
          <a:p>
            <a:pPr lvl="3"/>
            <a:r>
              <a:rPr lang="en-US" dirty="0" smtClean="0"/>
              <a:t>Gold standard</a:t>
            </a:r>
          </a:p>
          <a:p>
            <a:pPr lvl="3"/>
            <a:r>
              <a:rPr lang="en-US" dirty="0" smtClean="0"/>
              <a:t>Results in prompt improvement of symptoms</a:t>
            </a:r>
          </a:p>
          <a:p>
            <a:pPr lvl="3"/>
            <a:r>
              <a:rPr lang="en-US" dirty="0" smtClean="0"/>
              <a:t>Start with 1 mg/kg/day, can be tapered </a:t>
            </a:r>
            <a:r>
              <a:rPr lang="en-US" dirty="0" err="1" smtClean="0"/>
              <a:t>upo</a:t>
            </a:r>
            <a:r>
              <a:rPr lang="en-US" dirty="0" smtClean="0"/>
              <a:t> 10 mg/day according to the response.</a:t>
            </a:r>
          </a:p>
          <a:p>
            <a:pPr lvl="3"/>
            <a:r>
              <a:rPr lang="en-US" dirty="0" smtClean="0"/>
              <a:t>Symptoms resolve in 4-6 weeks </a:t>
            </a:r>
            <a:endParaRPr lang="en-US" dirty="0"/>
          </a:p>
          <a:p>
            <a:pPr lvl="3"/>
            <a:r>
              <a:rPr lang="en-US" dirty="0" smtClean="0"/>
              <a:t>In cases not responding to oral therapy: daily pulse methyl prednisolone at doses </a:t>
            </a:r>
            <a:r>
              <a:rPr lang="en-US" dirty="0" err="1" smtClean="0"/>
              <a:t>upto</a:t>
            </a:r>
            <a:r>
              <a:rPr lang="en-US" dirty="0" smtClean="0"/>
              <a:t> 1000 mg/day for 3-5 days.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305323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r>
              <a:rPr lang="en-US" dirty="0" smtClean="0"/>
              <a:t>Potassium iodide:</a:t>
            </a:r>
          </a:p>
          <a:p>
            <a:pPr lvl="3"/>
            <a:r>
              <a:rPr lang="en-US" dirty="0" smtClean="0"/>
              <a:t>Enteric coated tablets or as a saturated solution of potassium iodide (1 g/mL)</a:t>
            </a:r>
          </a:p>
          <a:p>
            <a:pPr lvl="3"/>
            <a:r>
              <a:rPr lang="en-US" dirty="0" smtClean="0"/>
              <a:t>The solution is started at the dose of three drops three times a day (one drop equals 0.05 mL)</a:t>
            </a:r>
          </a:p>
          <a:p>
            <a:pPr lvl="3"/>
            <a:r>
              <a:rPr lang="en-US" dirty="0" smtClean="0"/>
              <a:t>The dose is increased by one drop each day to reach the final dose of 21-30 drops TDS</a:t>
            </a:r>
          </a:p>
          <a:p>
            <a:pPr lvl="3"/>
            <a:r>
              <a:rPr lang="en-US" dirty="0" smtClean="0"/>
              <a:t>Side effects: vasculitis and hypothyroidism</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64253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r>
              <a:rPr lang="en-US" dirty="0" smtClean="0"/>
              <a:t>Colchicine:</a:t>
            </a:r>
          </a:p>
          <a:p>
            <a:pPr lvl="3"/>
            <a:r>
              <a:rPr lang="en-US" dirty="0" smtClean="0"/>
              <a:t>Given at a dose of 0.5 mg orally TDS for 10-21 days.</a:t>
            </a:r>
          </a:p>
          <a:p>
            <a:pPr lvl="3"/>
            <a:r>
              <a:rPr lang="en-US" dirty="0" smtClean="0"/>
              <a:t>Side effects: diarrhea, abdominal pain, vomiting</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38667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Second line drugs:</a:t>
            </a:r>
          </a:p>
          <a:p>
            <a:pPr lvl="2"/>
            <a:r>
              <a:rPr lang="en-US" dirty="0" smtClean="0"/>
              <a:t>Have been used alone after first line treatment have failed or as corticosteroid sparing agents.</a:t>
            </a:r>
          </a:p>
          <a:p>
            <a:pPr lvl="2"/>
            <a:r>
              <a:rPr lang="en-US" dirty="0" smtClean="0"/>
              <a:t>Indomethacin: 150 mg/day for 7 days, then 100 mg/day for 14 days</a:t>
            </a:r>
          </a:p>
          <a:p>
            <a:pPr lvl="2"/>
            <a:r>
              <a:rPr lang="en-US" dirty="0" err="1" smtClean="0"/>
              <a:t>Clofazimine</a:t>
            </a:r>
            <a:r>
              <a:rPr lang="en-US" dirty="0" smtClean="0"/>
              <a:t>: 200 mg/day for 4 weeks, then 100 mg/day for 4 weeks</a:t>
            </a:r>
          </a:p>
          <a:p>
            <a:pPr lvl="2"/>
            <a:r>
              <a:rPr lang="en-US" dirty="0" smtClean="0"/>
              <a:t>Cyclosporine: 2-4 mg/kg/day</a:t>
            </a:r>
          </a:p>
          <a:p>
            <a:pPr lvl="2"/>
            <a:r>
              <a:rPr lang="en-US" dirty="0" err="1" smtClean="0"/>
              <a:t>Dapsone</a:t>
            </a:r>
            <a:r>
              <a:rPr lang="en-US" dirty="0" smtClean="0"/>
              <a:t>: 100-200 mg/day</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41227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Common features of ND</a:t>
            </a:r>
          </a:p>
          <a:p>
            <a:pPr lvl="1"/>
            <a:r>
              <a:rPr lang="en-US" dirty="0" smtClean="0"/>
              <a:t>Histologically: sterile mature neutrophilic infiltrates</a:t>
            </a:r>
          </a:p>
          <a:p>
            <a:pPr lvl="1"/>
            <a:r>
              <a:rPr lang="en-US" dirty="0" err="1" smtClean="0"/>
              <a:t>Vasculopathic</a:t>
            </a:r>
            <a:r>
              <a:rPr lang="en-US" dirty="0" smtClean="0"/>
              <a:t> reaction, but not frank vasculitis</a:t>
            </a:r>
          </a:p>
          <a:p>
            <a:pPr lvl="1"/>
            <a:r>
              <a:rPr lang="en-US" dirty="0" smtClean="0"/>
              <a:t>Significant proportion of cases have reactive or systemic origin</a:t>
            </a:r>
          </a:p>
          <a:p>
            <a:pPr lvl="1"/>
            <a:r>
              <a:rPr lang="en-US" dirty="0" smtClean="0"/>
              <a:t>Potential of </a:t>
            </a:r>
            <a:r>
              <a:rPr lang="en-US" dirty="0" err="1" smtClean="0"/>
              <a:t>extracutaneous</a:t>
            </a:r>
            <a:r>
              <a:rPr lang="en-US" dirty="0" smtClean="0"/>
              <a:t> infiltrates (lung, bones, joints, liver, lymph nodes, eyes, nerves, heart)</a:t>
            </a:r>
          </a:p>
          <a:p>
            <a:pPr lvl="1"/>
            <a:r>
              <a:rPr lang="en-US" dirty="0" smtClean="0"/>
              <a:t>Possibility of overlap, coexistence, or sequential occurrence of ND</a:t>
            </a:r>
          </a:p>
          <a:p>
            <a:pPr lvl="1"/>
            <a:r>
              <a:rPr lang="en-US" dirty="0" smtClean="0"/>
              <a:t>Neutrophilic process on its own may lead to systemic manifestations i.e. fever, malaise, arthralgia etc.</a:t>
            </a:r>
          </a:p>
          <a:p>
            <a:pPr lvl="1"/>
            <a:r>
              <a:rPr lang="en-US" dirty="0" smtClean="0"/>
              <a:t>Non contagious; negative skin and blood cultures  for infectious agents; no effects of antibiotics in treatment of the disease</a:t>
            </a:r>
          </a:p>
          <a:p>
            <a:pPr lvl="1"/>
            <a:r>
              <a:rPr lang="en-US" dirty="0" smtClean="0"/>
              <a:t>Response to systemic corticosteroids and other </a:t>
            </a:r>
            <a:r>
              <a:rPr lang="en-US" dirty="0" err="1" smtClean="0"/>
              <a:t>immunosuppressants</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698395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Other drugs:</a:t>
            </a:r>
          </a:p>
          <a:p>
            <a:pPr lvl="1"/>
            <a:r>
              <a:rPr lang="en-US" dirty="0" smtClean="0"/>
              <a:t>Various antimicrobials: metronidazole, doxycycline, minocycline, tetracycline</a:t>
            </a:r>
          </a:p>
          <a:p>
            <a:pPr lvl="1"/>
            <a:r>
              <a:rPr lang="en-US" dirty="0" smtClean="0"/>
              <a:t>Cytotoxic drugs: cyclophosphamide, </a:t>
            </a:r>
            <a:r>
              <a:rPr lang="en-US" dirty="0" err="1" smtClean="0"/>
              <a:t>chlorambucil</a:t>
            </a:r>
            <a:r>
              <a:rPr lang="en-US" dirty="0" smtClean="0"/>
              <a:t>, </a:t>
            </a:r>
            <a:r>
              <a:rPr lang="en-US" dirty="0" err="1" smtClean="0"/>
              <a:t>IVIg</a:t>
            </a:r>
            <a:r>
              <a:rPr lang="en-US" dirty="0" smtClean="0"/>
              <a:t>, IFN- </a:t>
            </a:r>
            <a:r>
              <a:rPr lang="el-GR" dirty="0" smtClean="0"/>
              <a:t>α</a:t>
            </a:r>
            <a:endParaRPr lang="en-US" dirty="0"/>
          </a:p>
          <a:p>
            <a:pPr lvl="1"/>
            <a:r>
              <a:rPr lang="en-US" dirty="0" smtClean="0"/>
              <a:t>TNF antagonists: </a:t>
            </a:r>
            <a:r>
              <a:rPr lang="en-US" dirty="0" err="1" smtClean="0"/>
              <a:t>etanercept</a:t>
            </a:r>
            <a:r>
              <a:rPr lang="en-US" dirty="0" smtClean="0"/>
              <a:t>, infliximab</a:t>
            </a:r>
          </a:p>
          <a:p>
            <a:pPr lvl="1"/>
            <a:r>
              <a:rPr lang="en-US" dirty="0" smtClean="0"/>
              <a:t>Thalidomide</a:t>
            </a:r>
          </a:p>
          <a:p>
            <a:pPr lvl="1"/>
            <a:r>
              <a:rPr lang="en-US" dirty="0" err="1" smtClean="0"/>
              <a:t>Pentoxifylline</a:t>
            </a:r>
            <a:endParaRPr lang="en-US" dirty="0" smtClean="0"/>
          </a:p>
          <a:p>
            <a:pPr marL="411480" lvl="1" indent="0">
              <a:buNone/>
            </a:pP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6905852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766"/>
            <a:ext cx="9144000" cy="6858000"/>
          </a:xfrm>
        </p:spPr>
      </p:pic>
      <p:sp>
        <p:nvSpPr>
          <p:cNvPr id="3" name="Title 2"/>
          <p:cNvSpPr>
            <a:spLocks noGrp="1"/>
          </p:cNvSpPr>
          <p:nvPr>
            <p:ph type="title"/>
          </p:nvPr>
        </p:nvSpPr>
        <p:spPr/>
        <p:txBody>
          <a:bodyPr/>
          <a:lstStyle/>
          <a:p>
            <a:endParaRPr lang="en-US"/>
          </a:p>
        </p:txBody>
      </p:sp>
      <p:sp>
        <p:nvSpPr>
          <p:cNvPr id="5" name="Rectangle 4"/>
          <p:cNvSpPr/>
          <p:nvPr/>
        </p:nvSpPr>
        <p:spPr>
          <a:xfrm>
            <a:off x="-5987182" y="1981200"/>
            <a:ext cx="21155150" cy="1569660"/>
          </a:xfrm>
          <a:prstGeom prst="rect">
            <a:avLst/>
          </a:prstGeom>
          <a:noFill/>
        </p:spPr>
        <p:txBody>
          <a:bodyPr wrap="none" lIns="91440" tIns="45720" rIns="91440" bIns="45720">
            <a:spAutoFit/>
            <a:scene3d>
              <a:camera prst="isometricOffAxis2Righ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rPr>
              <a:t>Everything that sounds sweet, is not always sweet,</a:t>
            </a:r>
          </a:p>
          <a:p>
            <a:pPr algn="ctr"/>
            <a:r>
              <a:rPr 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rPr>
              <a:t>Some things are sweeter, and others might turn out to be </a:t>
            </a:r>
            <a:r>
              <a:rPr lang="en-US" sz="4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rPr>
              <a:t>neutrophilic </a:t>
            </a:r>
            <a:r>
              <a:rPr 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rPr>
              <a:t>also.</a:t>
            </a:r>
          </a:p>
        </p:txBody>
      </p:sp>
    </p:spTree>
    <p:extLst>
      <p:ext uri="{BB962C8B-B14F-4D97-AF65-F5344CB8AC3E}">
        <p14:creationId xmlns:p14="http://schemas.microsoft.com/office/powerpoint/2010/main" val="3168044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endParaRPr lang="en-US"/>
          </a:p>
        </p:txBody>
      </p:sp>
      <p:sp>
        <p:nvSpPr>
          <p:cNvPr id="4" name="Rectangle 3"/>
          <p:cNvSpPr/>
          <p:nvPr/>
        </p:nvSpPr>
        <p:spPr>
          <a:xfrm>
            <a:off x="1710479" y="2967335"/>
            <a:ext cx="5723042" cy="3046988"/>
          </a:xfrm>
          <a:prstGeom prst="rect">
            <a:avLst/>
          </a:prstGeom>
          <a:noFill/>
        </p:spPr>
        <p:txBody>
          <a:bodyPr wrap="none" lIns="91440" tIns="45720" rIns="91440" bIns="45720">
            <a:spAutoFit/>
          </a:bodyPr>
          <a:lstStyle/>
          <a:p>
            <a:pPr algn="ctr"/>
            <a:r>
              <a:rPr lang="en-US" sz="9600" b="1" dirty="0" smtClean="0">
                <a:ln w="17780" cmpd="sng">
                  <a:solidFill>
                    <a:srgbClr val="FFFFFF"/>
                  </a:solidFill>
                  <a:prstDash val="solid"/>
                  <a:miter lim="800000"/>
                </a:ln>
                <a:effectLst>
                  <a:outerShdw blurRad="50800" algn="tl" rotWithShape="0">
                    <a:srgbClr val="000000"/>
                  </a:outerShdw>
                </a:effectLst>
              </a:rPr>
              <a:t>THANKS</a:t>
            </a:r>
          </a:p>
          <a:p>
            <a:pPr algn="ctr"/>
            <a:r>
              <a:rPr lang="en-US" sz="9600" b="1" cap="none" spc="0" dirty="0" smtClean="0">
                <a:ln w="17780" cmpd="sng">
                  <a:solidFill>
                    <a:srgbClr val="FFFFFF"/>
                  </a:solidFill>
                  <a:prstDash val="solid"/>
                  <a:miter lim="800000"/>
                </a:ln>
                <a:effectLst>
                  <a:outerShdw blurRad="50800" algn="tl" rotWithShape="0">
                    <a:srgbClr val="000000"/>
                  </a:outerShdw>
                </a:effectLst>
                <a:sym typeface="Wingdings" panose="05000000000000000000" pitchFamily="2" charset="2"/>
              </a:rPr>
              <a:t></a:t>
            </a:r>
            <a:endParaRPr lang="en-US" sz="9600" b="1" cap="none" spc="0" dirty="0">
              <a:ln w="17780" cmpd="sng">
                <a:solidFill>
                  <a:srgbClr val="FFFFFF"/>
                </a:solidFill>
                <a:prstDash val="solid"/>
                <a:miter lim="800000"/>
              </a:ln>
              <a:effectLst>
                <a:outerShdw blurRad="50800" algn="tl" rotWithShape="0">
                  <a:srgbClr val="000000"/>
                </a:outerShdw>
              </a:effectLst>
            </a:endParaRPr>
          </a:p>
        </p:txBody>
      </p:sp>
    </p:spTree>
    <p:extLst>
      <p:ext uri="{BB962C8B-B14F-4D97-AF65-F5344CB8AC3E}">
        <p14:creationId xmlns:p14="http://schemas.microsoft.com/office/powerpoint/2010/main" val="1637796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History:  </a:t>
            </a:r>
          </a:p>
          <a:p>
            <a:pPr lvl="1"/>
            <a:r>
              <a:rPr lang="en-US" dirty="0" smtClean="0"/>
              <a:t>First to be identified: EED (1894)</a:t>
            </a:r>
          </a:p>
          <a:p>
            <a:pPr lvl="1"/>
            <a:r>
              <a:rPr lang="en-US" dirty="0" smtClean="0"/>
              <a:t>‘Neutrophilic dermatoses’ term first used while describing the case of ‘Acute febrile neutrophilic dermatosis’ (Sweet’s syndrome) by Robert Douglas Sweet.</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482573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Primarily epidermal:</a:t>
            </a:r>
          </a:p>
          <a:p>
            <a:pPr lvl="1"/>
            <a:r>
              <a:rPr lang="en-US" dirty="0" smtClean="0"/>
              <a:t>SCPD</a:t>
            </a:r>
          </a:p>
          <a:p>
            <a:pPr lvl="1"/>
            <a:r>
              <a:rPr lang="en-US" dirty="0" err="1" smtClean="0"/>
              <a:t>Intraepidermal</a:t>
            </a:r>
            <a:r>
              <a:rPr lang="en-US" dirty="0" smtClean="0"/>
              <a:t> neutrophilic IgA dermatosis</a:t>
            </a:r>
          </a:p>
          <a:p>
            <a:pPr lvl="1"/>
            <a:r>
              <a:rPr lang="en-US" dirty="0" smtClean="0"/>
              <a:t>Infantile </a:t>
            </a:r>
            <a:r>
              <a:rPr lang="en-US" dirty="0" err="1" smtClean="0"/>
              <a:t>acropustulosis</a:t>
            </a:r>
            <a:endParaRPr lang="en-US" dirty="0" smtClean="0"/>
          </a:p>
          <a:p>
            <a:pPr lvl="1"/>
            <a:r>
              <a:rPr lang="en-US" dirty="0" smtClean="0"/>
              <a:t>Transient neonatal pustular dermatosis</a:t>
            </a:r>
          </a:p>
          <a:p>
            <a:pPr lvl="1"/>
            <a:r>
              <a:rPr lang="en-US" dirty="0" smtClean="0"/>
              <a:t>Acute generalized </a:t>
            </a:r>
            <a:r>
              <a:rPr lang="en-US" dirty="0" err="1" smtClean="0"/>
              <a:t>exanthematous</a:t>
            </a:r>
            <a:r>
              <a:rPr lang="en-US" dirty="0" smtClean="0"/>
              <a:t> dermatosis</a:t>
            </a:r>
          </a:p>
          <a:p>
            <a:pPr lvl="1"/>
            <a:r>
              <a:rPr lang="en-US" dirty="0" smtClean="0"/>
              <a:t>Neutrophilic </a:t>
            </a:r>
            <a:r>
              <a:rPr lang="en-US" dirty="0" err="1" smtClean="0"/>
              <a:t>spongiosis</a:t>
            </a:r>
            <a:endParaRPr lang="en-US" dirty="0" smtClean="0"/>
          </a:p>
        </p:txBody>
      </p:sp>
      <p:sp>
        <p:nvSpPr>
          <p:cNvPr id="2" name="Title 1"/>
          <p:cNvSpPr>
            <a:spLocks noGrp="1"/>
          </p:cNvSpPr>
          <p:nvPr>
            <p:ph type="title"/>
          </p:nvPr>
        </p:nvSpPr>
        <p:spPr/>
        <p:txBody>
          <a:bodyPr/>
          <a:lstStyle/>
          <a:p>
            <a:r>
              <a:rPr lang="en-US" dirty="0" smtClean="0"/>
              <a:t>Classification of NDs</a:t>
            </a:r>
            <a:endParaRPr lang="en-US" dirty="0"/>
          </a:p>
        </p:txBody>
      </p:sp>
    </p:spTree>
    <p:extLst>
      <p:ext uri="{BB962C8B-B14F-4D97-AF65-F5344CB8AC3E}">
        <p14:creationId xmlns:p14="http://schemas.microsoft.com/office/powerpoint/2010/main" val="150685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Primarily dermal:</a:t>
            </a:r>
          </a:p>
          <a:p>
            <a:pPr lvl="1"/>
            <a:r>
              <a:rPr lang="en-US" dirty="0" smtClean="0"/>
              <a:t>Classical NDs: SS, PG</a:t>
            </a:r>
          </a:p>
          <a:p>
            <a:pPr lvl="1"/>
            <a:r>
              <a:rPr lang="en-US" dirty="0" smtClean="0"/>
              <a:t>Overlap with </a:t>
            </a:r>
            <a:r>
              <a:rPr lang="en-US" dirty="0" err="1" smtClean="0"/>
              <a:t>vascultis</a:t>
            </a:r>
            <a:r>
              <a:rPr lang="en-US" dirty="0" smtClean="0"/>
              <a:t>: BD, pustular vasculitis of hands, EED</a:t>
            </a:r>
          </a:p>
          <a:p>
            <a:pPr lvl="1"/>
            <a:r>
              <a:rPr lang="en-US" dirty="0" err="1" smtClean="0"/>
              <a:t>Asso</a:t>
            </a:r>
            <a:r>
              <a:rPr lang="en-US" dirty="0" smtClean="0"/>
              <a:t>. With GI diseases: BADAS, </a:t>
            </a:r>
            <a:r>
              <a:rPr lang="en-US" dirty="0" err="1" smtClean="0"/>
              <a:t>pyostomatitis</a:t>
            </a:r>
            <a:r>
              <a:rPr lang="en-US" dirty="0" smtClean="0"/>
              <a:t> </a:t>
            </a:r>
            <a:r>
              <a:rPr lang="en-US" dirty="0" err="1" smtClean="0"/>
              <a:t>vegetans</a:t>
            </a:r>
            <a:endParaRPr lang="en-US" dirty="0" smtClean="0"/>
          </a:p>
          <a:p>
            <a:pPr lvl="1"/>
            <a:r>
              <a:rPr lang="en-US" dirty="0" err="1" smtClean="0"/>
              <a:t>Asso</a:t>
            </a:r>
            <a:r>
              <a:rPr lang="en-US" dirty="0" smtClean="0"/>
              <a:t> with acne: SAPHO syndrome</a:t>
            </a:r>
          </a:p>
          <a:p>
            <a:pPr lvl="1"/>
            <a:r>
              <a:rPr lang="en-US" dirty="0" err="1" smtClean="0"/>
              <a:t>Asso</a:t>
            </a:r>
            <a:r>
              <a:rPr lang="en-US" dirty="0" smtClean="0"/>
              <a:t> with granulomatous reaction: rheumatoid ND, SLE </a:t>
            </a:r>
            <a:r>
              <a:rPr lang="en-US" dirty="0" err="1" smtClean="0"/>
              <a:t>asso</a:t>
            </a:r>
            <a:r>
              <a:rPr lang="en-US" dirty="0" smtClean="0"/>
              <a:t> ND, palisaded neutrophilic granulomatous dermatitis, relapsing </a:t>
            </a:r>
            <a:r>
              <a:rPr lang="en-US" dirty="0" err="1" smtClean="0"/>
              <a:t>polychondritis</a:t>
            </a:r>
            <a:r>
              <a:rPr lang="en-US" dirty="0" smtClean="0"/>
              <a:t>, cutaneous Crohn’s disease</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39672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Paraneoplastic: neutrophilic figurate erythema</a:t>
            </a:r>
          </a:p>
          <a:p>
            <a:pPr lvl="1"/>
            <a:r>
              <a:rPr lang="en-US" dirty="0" smtClean="0"/>
              <a:t>Systemic NDs: neuro- SS, neuro- BD, CRMO</a:t>
            </a:r>
          </a:p>
          <a:p>
            <a:pPr lvl="1"/>
            <a:r>
              <a:rPr lang="en-US" dirty="0" err="1" smtClean="0"/>
              <a:t>Autoinflammatory</a:t>
            </a:r>
            <a:r>
              <a:rPr lang="en-US" dirty="0" smtClean="0"/>
              <a:t> diseases: FMF, NOMID, Muckle- Wells Syndrome, FCAS, TRAPS, PAPA syndrome, HIDS, </a:t>
            </a:r>
            <a:r>
              <a:rPr lang="en-US" dirty="0" err="1" smtClean="0"/>
              <a:t>Majeed</a:t>
            </a:r>
            <a:r>
              <a:rPr lang="en-US" dirty="0" smtClean="0"/>
              <a:t> syndrome</a:t>
            </a:r>
          </a:p>
          <a:p>
            <a:pPr lvl="1"/>
            <a:r>
              <a:rPr lang="en-US" dirty="0" err="1" smtClean="0"/>
              <a:t>Miscellanous</a:t>
            </a:r>
            <a:r>
              <a:rPr lang="en-US" dirty="0" smtClean="0"/>
              <a:t>: abscess forming ND, neutrophilic FDR, Marshall’s syndrome, </a:t>
            </a:r>
            <a:r>
              <a:rPr lang="en-US" dirty="0" err="1" smtClean="0"/>
              <a:t>histiocytoid</a:t>
            </a:r>
            <a:r>
              <a:rPr lang="en-US" dirty="0" smtClean="0"/>
              <a:t> SS, Rasheed syndrome</a:t>
            </a:r>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672354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Primary </a:t>
            </a:r>
            <a:r>
              <a:rPr lang="en-US" dirty="0" err="1" smtClean="0"/>
              <a:t>appendageal</a:t>
            </a:r>
            <a:r>
              <a:rPr lang="en-US" dirty="0" smtClean="0"/>
              <a:t>:</a:t>
            </a:r>
          </a:p>
          <a:p>
            <a:pPr lvl="1"/>
            <a:r>
              <a:rPr lang="en-US" dirty="0" smtClean="0"/>
              <a:t>Neutrophilic eccrine hidradenitis</a:t>
            </a:r>
          </a:p>
          <a:p>
            <a:pPr lvl="1"/>
            <a:r>
              <a:rPr lang="en-US" dirty="0" smtClean="0"/>
              <a:t>Idiopathic recurrent palmoplantar hidradenitis</a:t>
            </a:r>
          </a:p>
          <a:p>
            <a:pPr lvl="1"/>
            <a:r>
              <a:rPr lang="en-US" dirty="0" smtClean="0"/>
              <a:t>Neutrophilic sebaceous adenitis</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180671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294</TotalTime>
  <Words>1767</Words>
  <Application>Microsoft Office PowerPoint</Application>
  <PresentationFormat>On-screen Show (4:3)</PresentationFormat>
  <Paragraphs>211</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Book Antiqua</vt:lpstr>
      <vt:lpstr>Times New Roman</vt:lpstr>
      <vt:lpstr>Wingdings</vt:lpstr>
      <vt:lpstr>Hardcover</vt:lpstr>
      <vt:lpstr>Sweet’s Syndrome</vt:lpstr>
      <vt:lpstr>What is Sweet’s syndrome?</vt:lpstr>
      <vt:lpstr>Neutrophilic dermatoses (ND)</vt:lpstr>
      <vt:lpstr>PowerPoint Presentation</vt:lpstr>
      <vt:lpstr>PowerPoint Presentation</vt:lpstr>
      <vt:lpstr>Classification of NDs</vt:lpstr>
      <vt:lpstr>PowerPoint Presentation</vt:lpstr>
      <vt:lpstr>PowerPoint Presentation</vt:lpstr>
      <vt:lpstr>PowerPoint Presentation</vt:lpstr>
      <vt:lpstr>Sweet’s Syndrome</vt:lpstr>
      <vt:lpstr>Etiology and classification</vt:lpstr>
      <vt:lpstr>PowerPoint Presentation</vt:lpstr>
      <vt:lpstr>PowerPoint Presentation</vt:lpstr>
      <vt:lpstr>PowerPoint Presentation</vt:lpstr>
      <vt:lpstr>Diagnostic criteria</vt:lpstr>
      <vt:lpstr>PowerPoint Presentation</vt:lpstr>
      <vt:lpstr>PowerPoint Presentation</vt:lpstr>
      <vt:lpstr>PowerPoint Presentation</vt:lpstr>
      <vt:lpstr>Pathogenesis</vt:lpstr>
      <vt:lpstr>PowerPoint Presentation</vt:lpstr>
      <vt:lpstr>Clinical features</vt:lpstr>
      <vt:lpstr>PowerPoint Presentation</vt:lpstr>
      <vt:lpstr>PowerPoint Presentation</vt:lpstr>
      <vt:lpstr>PowerPoint Presentation</vt:lpstr>
      <vt:lpstr>PowerPoint Presentation</vt:lpstr>
      <vt:lpstr>PowerPoint Presentation</vt:lpstr>
      <vt:lpstr>PowerPoint Presentation</vt:lpstr>
      <vt:lpstr>Associated conditions</vt:lpstr>
      <vt:lpstr>Pathology </vt:lpstr>
      <vt:lpstr>PowerPoint Presentation</vt:lpstr>
      <vt:lpstr>Differential diagnosis</vt:lpstr>
      <vt:lpstr>Diagnostic workup</vt:lpstr>
      <vt:lpstr>PowerPoint Presentation</vt:lpstr>
      <vt:lpstr>Treatment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Sweet’s Syndrome</dc:title>
  <dc:creator>admin</dc:creator>
  <cp:lastModifiedBy>vinaykumar biyani</cp:lastModifiedBy>
  <cp:revision>35</cp:revision>
  <dcterms:created xsi:type="dcterms:W3CDTF">2006-08-16T00:00:00Z</dcterms:created>
  <dcterms:modified xsi:type="dcterms:W3CDTF">2020-08-17T05:24:26Z</dcterms:modified>
</cp:coreProperties>
</file>