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9" r:id="rId8"/>
    <p:sldId id="270" r:id="rId9"/>
    <p:sldId id="274" r:id="rId10"/>
    <p:sldId id="271" r:id="rId11"/>
    <p:sldId id="272" r:id="rId12"/>
    <p:sldId id="273" r:id="rId13"/>
    <p:sldId id="268" r:id="rId14"/>
    <p:sldId id="267" r:id="rId15"/>
    <p:sldId id="275" r:id="rId16"/>
    <p:sldId id="262" r:id="rId17"/>
    <p:sldId id="276" r:id="rId18"/>
    <p:sldId id="277" r:id="rId19"/>
    <p:sldId id="279" r:id="rId20"/>
    <p:sldId id="264" r:id="rId21"/>
    <p:sldId id="265"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51EFE8-4D09-4F6F-9AB3-01EA9A7A1BF0}" type="datetimeFigureOut">
              <a:rPr lang="en-IN" smtClean="0"/>
              <a:t>07-05-2020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AA2148-52CD-43ED-B9DB-091774A357E4}"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80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51EFE8-4D09-4F6F-9AB3-01EA9A7A1BF0}" type="datetimeFigureOut">
              <a:rPr lang="en-IN" smtClean="0"/>
              <a:t>07-05-2020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AA2148-52CD-43ED-B9DB-091774A357E4}" type="slidenum">
              <a:rPr lang="en-IN" smtClean="0"/>
              <a:t>‹#›</a:t>
            </a:fld>
            <a:endParaRPr lang="en-IN"/>
          </a:p>
        </p:txBody>
      </p:sp>
    </p:spTree>
    <p:extLst>
      <p:ext uri="{BB962C8B-B14F-4D97-AF65-F5344CB8AC3E}">
        <p14:creationId xmlns:p14="http://schemas.microsoft.com/office/powerpoint/2010/main" val="291878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51EFE8-4D09-4F6F-9AB3-01EA9A7A1BF0}" type="datetimeFigureOut">
              <a:rPr lang="en-IN" smtClean="0"/>
              <a:t>07-05-2020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AA2148-52CD-43ED-B9DB-091774A357E4}" type="slidenum">
              <a:rPr lang="en-IN" smtClean="0"/>
              <a:t>‹#›</a:t>
            </a:fld>
            <a:endParaRPr lang="en-IN"/>
          </a:p>
        </p:txBody>
      </p:sp>
    </p:spTree>
    <p:extLst>
      <p:ext uri="{BB962C8B-B14F-4D97-AF65-F5344CB8AC3E}">
        <p14:creationId xmlns:p14="http://schemas.microsoft.com/office/powerpoint/2010/main" val="118367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51EFE8-4D09-4F6F-9AB3-01EA9A7A1BF0}" type="datetimeFigureOut">
              <a:rPr lang="en-IN" smtClean="0"/>
              <a:t>07-05-2020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AA2148-52CD-43ED-B9DB-091774A357E4}" type="slidenum">
              <a:rPr lang="en-IN" smtClean="0"/>
              <a:t>‹#›</a:t>
            </a:fld>
            <a:endParaRPr lang="en-IN"/>
          </a:p>
        </p:txBody>
      </p:sp>
    </p:spTree>
    <p:extLst>
      <p:ext uri="{BB962C8B-B14F-4D97-AF65-F5344CB8AC3E}">
        <p14:creationId xmlns:p14="http://schemas.microsoft.com/office/powerpoint/2010/main" val="14413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1EFE8-4D09-4F6F-9AB3-01EA9A7A1BF0}" type="datetimeFigureOut">
              <a:rPr lang="en-IN" smtClean="0"/>
              <a:t>07-05-2020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AA2148-52CD-43ED-B9DB-091774A357E4}"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6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51EFE8-4D09-4F6F-9AB3-01EA9A7A1BF0}" type="datetimeFigureOut">
              <a:rPr lang="en-IN" smtClean="0"/>
              <a:t>07-05-2020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7AA2148-52CD-43ED-B9DB-091774A357E4}" type="slidenum">
              <a:rPr lang="en-IN" smtClean="0"/>
              <a:t>‹#›</a:t>
            </a:fld>
            <a:endParaRPr lang="en-IN"/>
          </a:p>
        </p:txBody>
      </p:sp>
    </p:spTree>
    <p:extLst>
      <p:ext uri="{BB962C8B-B14F-4D97-AF65-F5344CB8AC3E}">
        <p14:creationId xmlns:p14="http://schemas.microsoft.com/office/powerpoint/2010/main" val="277714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51EFE8-4D09-4F6F-9AB3-01EA9A7A1BF0}" type="datetimeFigureOut">
              <a:rPr lang="en-IN" smtClean="0"/>
              <a:t>07-05-2020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7AA2148-52CD-43ED-B9DB-091774A357E4}" type="slidenum">
              <a:rPr lang="en-IN" smtClean="0"/>
              <a:t>‹#›</a:t>
            </a:fld>
            <a:endParaRPr lang="en-IN"/>
          </a:p>
        </p:txBody>
      </p:sp>
    </p:spTree>
    <p:extLst>
      <p:ext uri="{BB962C8B-B14F-4D97-AF65-F5344CB8AC3E}">
        <p14:creationId xmlns:p14="http://schemas.microsoft.com/office/powerpoint/2010/main" val="313188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51EFE8-4D09-4F6F-9AB3-01EA9A7A1BF0}" type="datetimeFigureOut">
              <a:rPr lang="en-IN" smtClean="0"/>
              <a:t>07-05-2020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7AA2148-52CD-43ED-B9DB-091774A357E4}" type="slidenum">
              <a:rPr lang="en-IN" smtClean="0"/>
              <a:t>‹#›</a:t>
            </a:fld>
            <a:endParaRPr lang="en-IN"/>
          </a:p>
        </p:txBody>
      </p:sp>
    </p:spTree>
    <p:extLst>
      <p:ext uri="{BB962C8B-B14F-4D97-AF65-F5344CB8AC3E}">
        <p14:creationId xmlns:p14="http://schemas.microsoft.com/office/powerpoint/2010/main" val="287568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951EFE8-4D09-4F6F-9AB3-01EA9A7A1BF0}" type="datetimeFigureOut">
              <a:rPr lang="en-IN" smtClean="0"/>
              <a:t>07-05-2020</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C7AA2148-52CD-43ED-B9DB-091774A357E4}" type="slidenum">
              <a:rPr lang="en-IN" smtClean="0"/>
              <a:t>‹#›</a:t>
            </a:fld>
            <a:endParaRPr lang="en-IN"/>
          </a:p>
        </p:txBody>
      </p:sp>
    </p:spTree>
    <p:extLst>
      <p:ext uri="{BB962C8B-B14F-4D97-AF65-F5344CB8AC3E}">
        <p14:creationId xmlns:p14="http://schemas.microsoft.com/office/powerpoint/2010/main" val="274644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951EFE8-4D09-4F6F-9AB3-01EA9A7A1BF0}" type="datetimeFigureOut">
              <a:rPr lang="en-IN" smtClean="0"/>
              <a:t>07-05-2020</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AA2148-52CD-43ED-B9DB-091774A357E4}" type="slidenum">
              <a:rPr lang="en-IN" smtClean="0"/>
              <a:t>‹#›</a:t>
            </a:fld>
            <a:endParaRPr lang="en-IN"/>
          </a:p>
        </p:txBody>
      </p:sp>
    </p:spTree>
    <p:extLst>
      <p:ext uri="{BB962C8B-B14F-4D97-AF65-F5344CB8AC3E}">
        <p14:creationId xmlns:p14="http://schemas.microsoft.com/office/powerpoint/2010/main" val="399346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1EFE8-4D09-4F6F-9AB3-01EA9A7A1BF0}" type="datetimeFigureOut">
              <a:rPr lang="en-IN" smtClean="0"/>
              <a:t>07-05-2020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7AA2148-52CD-43ED-B9DB-091774A357E4}" type="slidenum">
              <a:rPr lang="en-IN" smtClean="0"/>
              <a:t>‹#›</a:t>
            </a:fld>
            <a:endParaRPr lang="en-IN"/>
          </a:p>
        </p:txBody>
      </p:sp>
    </p:spTree>
    <p:extLst>
      <p:ext uri="{BB962C8B-B14F-4D97-AF65-F5344CB8AC3E}">
        <p14:creationId xmlns:p14="http://schemas.microsoft.com/office/powerpoint/2010/main" val="115643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951EFE8-4D09-4F6F-9AB3-01EA9A7A1BF0}" type="datetimeFigureOut">
              <a:rPr lang="en-IN" smtClean="0"/>
              <a:t>07-05-2020</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7AA2148-52CD-43ED-B9DB-091774A357E4}"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816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B03E-2B7D-4A4E-8726-B62D26AE3399}"/>
              </a:ext>
            </a:extLst>
          </p:cNvPr>
          <p:cNvSpPr>
            <a:spLocks noGrp="1"/>
          </p:cNvSpPr>
          <p:nvPr>
            <p:ph type="ctrTitle"/>
          </p:nvPr>
        </p:nvSpPr>
        <p:spPr>
          <a:xfrm>
            <a:off x="568171" y="0"/>
            <a:ext cx="11623829" cy="4532139"/>
          </a:xfrm>
        </p:spPr>
        <p:txBody>
          <a:bodyPr>
            <a:normAutofit/>
          </a:bodyPr>
          <a:lstStyle/>
          <a:p>
            <a:pPr algn="ctr"/>
            <a:r>
              <a:rPr lang="en-US" sz="7200" dirty="0">
                <a:latin typeface="+mn-lt"/>
              </a:rPr>
              <a:t>VASCULAR AND LYMPHATIC       SUPPLY OF SKIN</a:t>
            </a:r>
            <a:endParaRPr lang="en-IN" sz="7200" dirty="0">
              <a:latin typeface="+mn-lt"/>
            </a:endParaRPr>
          </a:p>
        </p:txBody>
      </p:sp>
    </p:spTree>
    <p:extLst>
      <p:ext uri="{BB962C8B-B14F-4D97-AF65-F5344CB8AC3E}">
        <p14:creationId xmlns:p14="http://schemas.microsoft.com/office/powerpoint/2010/main" val="182508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5976-C92C-4089-869A-EC0E8AB21D4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52B9886-E792-47AA-A7A8-1FC76F84085E}"/>
              </a:ext>
            </a:extLst>
          </p:cNvPr>
          <p:cNvSpPr>
            <a:spLocks noGrp="1"/>
          </p:cNvSpPr>
          <p:nvPr>
            <p:ph idx="1"/>
          </p:nvPr>
        </p:nvSpPr>
        <p:spPr/>
        <p:txBody>
          <a:bodyPr>
            <a:normAutofit/>
          </a:bodyPr>
          <a:lstStyle/>
          <a:p>
            <a:pPr>
              <a:buFont typeface="Arial" panose="020B0604020202020204" pitchFamily="34" charset="0"/>
              <a:buChar char="•"/>
            </a:pPr>
            <a:r>
              <a:rPr lang="en-US" dirty="0"/>
              <a:t>At the ultrastructural level, endothelial cells possess many of the common cellular organelles, including rough and smooth </a:t>
            </a:r>
            <a:r>
              <a:rPr lang="en-IN" dirty="0"/>
              <a:t>endoplasmic reticula, mitochondria and lysosomes; macropinocytotic </a:t>
            </a:r>
            <a:r>
              <a:rPr lang="en-US" dirty="0"/>
              <a:t>vesicles are also evident. </a:t>
            </a:r>
          </a:p>
          <a:p>
            <a:pPr>
              <a:buFont typeface="Arial" panose="020B0604020202020204" pitchFamily="34" charset="0"/>
              <a:buChar char="•"/>
            </a:pPr>
            <a:r>
              <a:rPr lang="en-US" dirty="0"/>
              <a:t>Intermediate filaments containing vimentin are present and have been reported to be more abundant on the venous than on the arterial site. </a:t>
            </a:r>
          </a:p>
          <a:p>
            <a:pPr>
              <a:buFont typeface="Arial" panose="020B0604020202020204" pitchFamily="34" charset="0"/>
              <a:buChar char="•"/>
            </a:pPr>
            <a:r>
              <a:rPr lang="en-US" dirty="0"/>
              <a:t>Dense bodies associated with actin‐like filaments of 5–6 nm diameter are found in the endothelial cells of the larger arterioles, and they may have a role </a:t>
            </a:r>
            <a:r>
              <a:rPr lang="en-IN" dirty="0"/>
              <a:t>in endothelial contraction.</a:t>
            </a:r>
          </a:p>
          <a:p>
            <a:pPr>
              <a:buFont typeface="Arial" panose="020B0604020202020204" pitchFamily="34" charset="0"/>
              <a:buChar char="•"/>
            </a:pPr>
            <a:r>
              <a:rPr lang="en-US" dirty="0"/>
              <a:t>Weibel–Palade bodies are endothelium‐specific inclusions that occur more frequently in the venous side of the microvasculature. They are not found in dermal lymphatics but have been reported in larger lymph vessels. Weibel–Palade bodies contain factor XIII‐related antigen, von Willebrand factor and GMP‐140, a protein that was first described in platelet α‐granules.</a:t>
            </a:r>
            <a:endParaRPr lang="en-IN" dirty="0"/>
          </a:p>
        </p:txBody>
      </p:sp>
    </p:spTree>
    <p:extLst>
      <p:ext uri="{BB962C8B-B14F-4D97-AF65-F5344CB8AC3E}">
        <p14:creationId xmlns:p14="http://schemas.microsoft.com/office/powerpoint/2010/main" val="165728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CE30-D1A7-4C98-B548-8E1A3C5403B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BEC489D-C5E7-4F48-927F-C6F904C4FC53}"/>
              </a:ext>
            </a:extLst>
          </p:cNvPr>
          <p:cNvSpPr>
            <a:spLocks noGrp="1"/>
          </p:cNvSpPr>
          <p:nvPr>
            <p:ph idx="1"/>
          </p:nvPr>
        </p:nvSpPr>
        <p:spPr/>
        <p:txBody>
          <a:bodyPr/>
          <a:lstStyle/>
          <a:p>
            <a:pPr>
              <a:buFont typeface="Arial" panose="020B0604020202020204" pitchFamily="34" charset="0"/>
              <a:buChar char="•"/>
            </a:pPr>
            <a:r>
              <a:rPr lang="en-US" dirty="0"/>
              <a:t>A major feature distinguishing arterial from venous </a:t>
            </a:r>
            <a:r>
              <a:rPr lang="en-US" dirty="0" err="1"/>
              <a:t>microvessels</a:t>
            </a:r>
            <a:r>
              <a:rPr lang="en-US" dirty="0"/>
              <a:t> is the ultrastructural appearance of the basement membrane.</a:t>
            </a:r>
          </a:p>
          <a:p>
            <a:pPr>
              <a:buFont typeface="Arial" panose="020B0604020202020204" pitchFamily="34" charset="0"/>
              <a:buChar char="•"/>
            </a:pPr>
            <a:r>
              <a:rPr lang="en-US" dirty="0"/>
              <a:t>Venules and venous capillaries have a </a:t>
            </a:r>
            <a:r>
              <a:rPr lang="en-US" dirty="0" err="1"/>
              <a:t>multilaminated</a:t>
            </a:r>
            <a:r>
              <a:rPr lang="en-US" dirty="0"/>
              <a:t> basement membrane, whereas arterioles possess a more homogeneous matrix, lacking the electron‐dense strands.</a:t>
            </a:r>
          </a:p>
          <a:p>
            <a:pPr>
              <a:buFont typeface="Arial" panose="020B0604020202020204" pitchFamily="34" charset="0"/>
              <a:buChar char="•"/>
            </a:pPr>
            <a:r>
              <a:rPr lang="en-IN" dirty="0"/>
              <a:t>Vascular basement membrane contains laminin 111, type IV collagen, fibronectin and heparan sulphate proteoglycans.</a:t>
            </a:r>
          </a:p>
        </p:txBody>
      </p:sp>
    </p:spTree>
    <p:extLst>
      <p:ext uri="{BB962C8B-B14F-4D97-AF65-F5344CB8AC3E}">
        <p14:creationId xmlns:p14="http://schemas.microsoft.com/office/powerpoint/2010/main" val="351163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3B21-9293-4C4F-AF77-DE0B904FA77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3E1FDC9-E547-40C9-B507-6D0724E4240B}"/>
              </a:ext>
            </a:extLst>
          </p:cNvPr>
          <p:cNvSpPr>
            <a:spLocks noGrp="1"/>
          </p:cNvSpPr>
          <p:nvPr>
            <p:ph idx="1"/>
          </p:nvPr>
        </p:nvSpPr>
        <p:spPr/>
        <p:txBody>
          <a:bodyPr>
            <a:normAutofit/>
          </a:bodyPr>
          <a:lstStyle/>
          <a:p>
            <a:pPr>
              <a:buFont typeface="Arial" panose="020B0604020202020204" pitchFamily="34" charset="0"/>
              <a:buChar char="•"/>
            </a:pPr>
            <a:r>
              <a:rPr lang="en-US" dirty="0"/>
              <a:t>A number of endothelium‐specific antigens have been recognized, and they may have a special value in studies of cutaneous pathology. </a:t>
            </a:r>
          </a:p>
          <a:p>
            <a:pPr>
              <a:buFont typeface="Arial" panose="020B0604020202020204" pitchFamily="34" charset="0"/>
              <a:buChar char="•"/>
            </a:pPr>
            <a:r>
              <a:rPr lang="en-US" dirty="0"/>
              <a:t>Endothelial cells are the major source of angiotensin converting enzyme as well as various cytokines and adhesion molecules. </a:t>
            </a:r>
          </a:p>
          <a:p>
            <a:pPr>
              <a:buFont typeface="Arial" panose="020B0604020202020204" pitchFamily="34" charset="0"/>
              <a:buChar char="•"/>
            </a:pPr>
            <a:r>
              <a:rPr lang="en-US" dirty="0"/>
              <a:t>The microvasculature is also a rich source of enzymes that may be involved in cellular processes, such as endocytosis and vesicular transport. </a:t>
            </a:r>
          </a:p>
          <a:p>
            <a:pPr>
              <a:buFont typeface="Arial" panose="020B0604020202020204" pitchFamily="34" charset="0"/>
              <a:buChar char="•"/>
            </a:pPr>
            <a:r>
              <a:rPr lang="en-US" dirty="0"/>
              <a:t>Acid phosphatase has been localized to lysosome‐like structures in the endothelium, and alkaline phosphatase reactivity has been used extensively to map the distribution and arborization of the arterial network in the upper dermis.</a:t>
            </a:r>
            <a:endParaRPr lang="en-IN" dirty="0"/>
          </a:p>
        </p:txBody>
      </p:sp>
    </p:spTree>
    <p:extLst>
      <p:ext uri="{BB962C8B-B14F-4D97-AF65-F5344CB8AC3E}">
        <p14:creationId xmlns:p14="http://schemas.microsoft.com/office/powerpoint/2010/main" val="92008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02CF-6871-449A-B750-B01DE7E68E37}"/>
              </a:ext>
            </a:extLst>
          </p:cNvPr>
          <p:cNvSpPr>
            <a:spLocks noGrp="1"/>
          </p:cNvSpPr>
          <p:nvPr>
            <p:ph type="title"/>
          </p:nvPr>
        </p:nvSpPr>
        <p:spPr/>
        <p:txBody>
          <a:bodyPr/>
          <a:lstStyle/>
          <a:p>
            <a:r>
              <a:rPr lang="en-IN" dirty="0"/>
              <a:t>FUNCTIONS</a:t>
            </a:r>
          </a:p>
        </p:txBody>
      </p:sp>
      <p:sp>
        <p:nvSpPr>
          <p:cNvPr id="3" name="Content Placeholder 2">
            <a:extLst>
              <a:ext uri="{FF2B5EF4-FFF2-40B4-BE49-F238E27FC236}">
                <a16:creationId xmlns:a16="http://schemas.microsoft.com/office/drawing/2014/main" id="{9024366C-1391-4247-86AD-FFE5F940B081}"/>
              </a:ext>
            </a:extLst>
          </p:cNvPr>
          <p:cNvSpPr>
            <a:spLocks noGrp="1"/>
          </p:cNvSpPr>
          <p:nvPr>
            <p:ph idx="1"/>
          </p:nvPr>
        </p:nvSpPr>
        <p:spPr/>
        <p:txBody>
          <a:bodyPr>
            <a:normAutofit fontScale="92500" lnSpcReduction="20000"/>
          </a:bodyPr>
          <a:lstStyle/>
          <a:p>
            <a:pPr>
              <a:lnSpc>
                <a:spcPct val="150000"/>
              </a:lnSpc>
              <a:buFont typeface="Arial" panose="020B0604020202020204" pitchFamily="34" charset="0"/>
              <a:buChar char="•"/>
            </a:pPr>
            <a:r>
              <a:rPr lang="en-US" dirty="0"/>
              <a:t>Providing nutrients and oxygen to the skin </a:t>
            </a:r>
          </a:p>
          <a:p>
            <a:pPr>
              <a:lnSpc>
                <a:spcPct val="150000"/>
              </a:lnSpc>
              <a:buFont typeface="Arial" panose="020B0604020202020204" pitchFamily="34" charset="0"/>
              <a:buChar char="•"/>
            </a:pPr>
            <a:r>
              <a:rPr lang="en-US" dirty="0"/>
              <a:t>Plays a major role in regulating the body temperature.</a:t>
            </a:r>
          </a:p>
          <a:p>
            <a:pPr>
              <a:lnSpc>
                <a:spcPct val="150000"/>
              </a:lnSpc>
              <a:buFont typeface="Arial" panose="020B0604020202020204" pitchFamily="34" charset="0"/>
              <a:buChar char="•"/>
            </a:pPr>
            <a:r>
              <a:rPr lang="en-US" dirty="0"/>
              <a:t>This is accomplished by controlling the blood flow through the capillaries in the upper dermis so that opening blood vessels allows dissipation of excess heat while constriction of blood vessels slows the blood flow to the skin and conserves the core energy.</a:t>
            </a:r>
          </a:p>
          <a:p>
            <a:pPr>
              <a:lnSpc>
                <a:spcPct val="150000"/>
              </a:lnSpc>
              <a:buFont typeface="Arial" panose="020B0604020202020204" pitchFamily="34" charset="0"/>
              <a:buChar char="•"/>
            </a:pPr>
            <a:r>
              <a:rPr lang="en-US" dirty="0"/>
              <a:t>The color of the skin is largely determined by melanin. However, except in very dark skin, the hue is also influenced by the presence of blood in the capillary loops and sub-papillary venous plexus. The color may be red, blue or a shade in between, depending on the degree of oxygenated blood in the cutaneous vasculature.</a:t>
            </a:r>
            <a:endParaRPr lang="en-IN" dirty="0"/>
          </a:p>
        </p:txBody>
      </p:sp>
    </p:spTree>
    <p:extLst>
      <p:ext uri="{BB962C8B-B14F-4D97-AF65-F5344CB8AC3E}">
        <p14:creationId xmlns:p14="http://schemas.microsoft.com/office/powerpoint/2010/main" val="152998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5C5A-205F-4332-97FF-493C44612EAE}"/>
              </a:ext>
            </a:extLst>
          </p:cNvPr>
          <p:cNvSpPr>
            <a:spLocks noGrp="1"/>
          </p:cNvSpPr>
          <p:nvPr>
            <p:ph type="title"/>
          </p:nvPr>
        </p:nvSpPr>
        <p:spPr/>
        <p:txBody>
          <a:bodyPr/>
          <a:lstStyle/>
          <a:p>
            <a:r>
              <a:rPr lang="en-IN" dirty="0"/>
              <a:t>APPLIED ASPECTS</a:t>
            </a:r>
          </a:p>
        </p:txBody>
      </p:sp>
      <p:sp>
        <p:nvSpPr>
          <p:cNvPr id="3" name="Content Placeholder 2">
            <a:extLst>
              <a:ext uri="{FF2B5EF4-FFF2-40B4-BE49-F238E27FC236}">
                <a16:creationId xmlns:a16="http://schemas.microsoft.com/office/drawing/2014/main" id="{692095B2-7BD3-4087-B265-74383094572B}"/>
              </a:ext>
            </a:extLst>
          </p:cNvPr>
          <p:cNvSpPr>
            <a:spLocks noGrp="1"/>
          </p:cNvSpPr>
          <p:nvPr>
            <p:ph idx="1"/>
          </p:nvPr>
        </p:nvSpPr>
        <p:spPr>
          <a:xfrm>
            <a:off x="715540" y="1854610"/>
            <a:ext cx="7957943" cy="4244349"/>
          </a:xfrm>
        </p:spPr>
        <p:txBody>
          <a:bodyPr>
            <a:normAutofit lnSpcReduction="10000"/>
          </a:bodyPr>
          <a:lstStyle/>
          <a:p>
            <a:pPr marL="0" indent="0">
              <a:lnSpc>
                <a:spcPct val="150000"/>
              </a:lnSpc>
              <a:buNone/>
            </a:pPr>
            <a:r>
              <a:rPr lang="en-US" dirty="0">
                <a:solidFill>
                  <a:srgbClr val="231F20"/>
                </a:solidFill>
              </a:rPr>
              <a:t>Defects in vascular development can lead to Klippel–Trenaunay </a:t>
            </a:r>
            <a:r>
              <a:rPr lang="en-IN" dirty="0">
                <a:solidFill>
                  <a:srgbClr val="231F20"/>
                </a:solidFill>
              </a:rPr>
              <a:t>and Sturge–Weber syndrome.</a:t>
            </a:r>
            <a:endParaRPr lang="en-IN" sz="800" dirty="0">
              <a:solidFill>
                <a:srgbClr val="231F20"/>
              </a:solidFill>
            </a:endParaRPr>
          </a:p>
          <a:p>
            <a:pPr>
              <a:lnSpc>
                <a:spcPct val="150000"/>
              </a:lnSpc>
              <a:buFont typeface="Arial" panose="020B0604020202020204" pitchFamily="34" charset="0"/>
              <a:buChar char="•"/>
            </a:pPr>
            <a:r>
              <a:rPr lang="en-IN" dirty="0">
                <a:solidFill>
                  <a:srgbClr val="231F20"/>
                </a:solidFill>
              </a:rPr>
              <a:t> </a:t>
            </a:r>
            <a:r>
              <a:rPr lang="en-IN" b="1" dirty="0">
                <a:solidFill>
                  <a:srgbClr val="231F20"/>
                </a:solidFill>
              </a:rPr>
              <a:t>Klippel–Trenaunay </a:t>
            </a:r>
            <a:r>
              <a:rPr lang="fr-FR" b="1" dirty="0">
                <a:solidFill>
                  <a:srgbClr val="231F20"/>
                </a:solidFill>
              </a:rPr>
              <a:t>syndrome</a:t>
            </a:r>
          </a:p>
          <a:p>
            <a:pPr marL="0" indent="0">
              <a:lnSpc>
                <a:spcPct val="150000"/>
              </a:lnSpc>
              <a:buNone/>
            </a:pPr>
            <a:r>
              <a:rPr lang="fr-FR" dirty="0">
                <a:solidFill>
                  <a:srgbClr val="231F20"/>
                </a:solidFill>
              </a:rPr>
              <a:t>Unilateral cutaneous vascular malformations develop,</a:t>
            </a:r>
            <a:r>
              <a:rPr lang="en-US" dirty="0">
                <a:solidFill>
                  <a:srgbClr val="231F20"/>
                </a:solidFill>
              </a:rPr>
              <a:t>with associated venous varicosities, edema, and  hypertrophy of associated soft tissue and bone. </a:t>
            </a:r>
          </a:p>
          <a:p>
            <a:pPr>
              <a:lnSpc>
                <a:spcPct val="150000"/>
              </a:lnSpc>
              <a:buFont typeface="Arial" panose="020B0604020202020204" pitchFamily="34" charset="0"/>
              <a:buChar char="•"/>
            </a:pPr>
            <a:r>
              <a:rPr lang="en-US" dirty="0">
                <a:solidFill>
                  <a:srgbClr val="231F20"/>
                </a:solidFill>
              </a:rPr>
              <a:t> </a:t>
            </a:r>
            <a:r>
              <a:rPr lang="en-US" b="1" dirty="0">
                <a:solidFill>
                  <a:srgbClr val="231F20"/>
                </a:solidFill>
              </a:rPr>
              <a:t>Sturge–Weber syndrome</a:t>
            </a:r>
          </a:p>
          <a:p>
            <a:pPr marL="0" indent="0">
              <a:lnSpc>
                <a:spcPct val="150000"/>
              </a:lnSpc>
              <a:buNone/>
            </a:pPr>
            <a:r>
              <a:rPr lang="en-US" dirty="0">
                <a:solidFill>
                  <a:srgbClr val="231F20"/>
                </a:solidFill>
              </a:rPr>
              <a:t>Many cutaneous capillary malformations are seen in the lips, tongue, nasal and buccal mucosa.</a:t>
            </a:r>
          </a:p>
        </p:txBody>
      </p:sp>
      <p:pic>
        <p:nvPicPr>
          <p:cNvPr id="4" name="Picture 3">
            <a:extLst>
              <a:ext uri="{FF2B5EF4-FFF2-40B4-BE49-F238E27FC236}">
                <a16:creationId xmlns:a16="http://schemas.microsoft.com/office/drawing/2014/main" id="{65AFCEBB-E0B7-47B8-8AD5-EBCD197E6F63}"/>
              </a:ext>
            </a:extLst>
          </p:cNvPr>
          <p:cNvPicPr>
            <a:picLocks noChangeAspect="1"/>
          </p:cNvPicPr>
          <p:nvPr/>
        </p:nvPicPr>
        <p:blipFill>
          <a:blip r:embed="rId2"/>
          <a:stretch>
            <a:fillRect/>
          </a:stretch>
        </p:blipFill>
        <p:spPr>
          <a:xfrm rot="5400000">
            <a:off x="8511099" y="2429980"/>
            <a:ext cx="3400023" cy="2530699"/>
          </a:xfrm>
          <a:prstGeom prst="rect">
            <a:avLst/>
          </a:prstGeom>
        </p:spPr>
      </p:pic>
    </p:spTree>
    <p:extLst>
      <p:ext uri="{BB962C8B-B14F-4D97-AF65-F5344CB8AC3E}">
        <p14:creationId xmlns:p14="http://schemas.microsoft.com/office/powerpoint/2010/main" val="148432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930A-7357-496A-825A-98E57E1BEAAA}"/>
              </a:ext>
            </a:extLst>
          </p:cNvPr>
          <p:cNvSpPr>
            <a:spLocks noGrp="1"/>
          </p:cNvSpPr>
          <p:nvPr>
            <p:ph type="title"/>
          </p:nvPr>
        </p:nvSpPr>
        <p:spPr/>
        <p:txBody>
          <a:bodyPr/>
          <a:lstStyle/>
          <a:p>
            <a:r>
              <a:rPr lang="en-IN" dirty="0"/>
              <a:t>GLOMUS BODY</a:t>
            </a:r>
          </a:p>
        </p:txBody>
      </p:sp>
      <p:sp>
        <p:nvSpPr>
          <p:cNvPr id="3" name="Content Placeholder 2">
            <a:extLst>
              <a:ext uri="{FF2B5EF4-FFF2-40B4-BE49-F238E27FC236}">
                <a16:creationId xmlns:a16="http://schemas.microsoft.com/office/drawing/2014/main" id="{B988A5FF-394B-42B6-A336-3239A8A20C0E}"/>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dirty="0"/>
              <a:t>Glomus body is a special arteriovenous shunt without the interposition of capillaries that is seen in finger pads, nail bed, </a:t>
            </a:r>
            <a:r>
              <a:rPr lang="en-IN" dirty="0"/>
              <a:t>palms and soles</a:t>
            </a:r>
          </a:p>
          <a:p>
            <a:pPr>
              <a:buFont typeface="Arial" panose="020B0604020202020204" pitchFamily="34" charset="0"/>
              <a:buChar char="•"/>
            </a:pPr>
            <a:r>
              <a:rPr lang="en-IN" dirty="0"/>
              <a:t>When open these shunts cause a great increase in blood flow in the area.</a:t>
            </a:r>
          </a:p>
          <a:p>
            <a:pPr>
              <a:buFont typeface="Arial" panose="020B0604020202020204" pitchFamily="34" charset="0"/>
              <a:buChar char="•"/>
            </a:pPr>
            <a:r>
              <a:rPr lang="en-US" dirty="0"/>
              <a:t>It is located within the reticular dermis and is concerned with temperature regulation</a:t>
            </a:r>
          </a:p>
          <a:p>
            <a:pPr>
              <a:buFont typeface="Arial" panose="020B0604020202020204" pitchFamily="34" charset="0"/>
              <a:buChar char="•"/>
            </a:pPr>
            <a:r>
              <a:rPr lang="en-IN" dirty="0"/>
              <a:t>Each glomus </a:t>
            </a:r>
            <a:r>
              <a:rPr lang="en-US" dirty="0"/>
              <a:t>consists of an arterial and a venous segment.</a:t>
            </a:r>
          </a:p>
          <a:p>
            <a:pPr>
              <a:buFont typeface="Arial" panose="020B0604020202020204" pitchFamily="34" charset="0"/>
              <a:buChar char="•"/>
            </a:pPr>
            <a:r>
              <a:rPr lang="en-IN" dirty="0"/>
              <a:t>The arterial </a:t>
            </a:r>
            <a:r>
              <a:rPr lang="en-US" dirty="0"/>
              <a:t>segment, called the </a:t>
            </a:r>
            <a:r>
              <a:rPr lang="en-US" dirty="0" err="1"/>
              <a:t>Sucquet</a:t>
            </a:r>
            <a:r>
              <a:rPr lang="en-US" dirty="0"/>
              <a:t>–Hoyer canal, branches from an arteriole and has a narrow lumen and a thick wall measuring 20 </a:t>
            </a:r>
            <a:r>
              <a:rPr lang="en-IN" dirty="0"/>
              <a:t>to 40 </a:t>
            </a:r>
            <a:r>
              <a:rPr lang="el-GR" dirty="0"/>
              <a:t>μ</a:t>
            </a:r>
            <a:r>
              <a:rPr lang="en-IN" dirty="0"/>
              <a:t>m in diameter.</a:t>
            </a:r>
          </a:p>
          <a:p>
            <a:pPr>
              <a:buFont typeface="Arial" panose="020B0604020202020204" pitchFamily="34" charset="0"/>
              <a:buChar char="•"/>
            </a:pPr>
            <a:r>
              <a:rPr lang="en-IN" dirty="0"/>
              <a:t>The venous segment is thin walled and has a wide lumen which functions as a reservoir and drains into a dermal venule.</a:t>
            </a:r>
          </a:p>
          <a:p>
            <a:pPr>
              <a:buFont typeface="Arial" panose="020B0604020202020204" pitchFamily="34" charset="0"/>
              <a:buChar char="•"/>
            </a:pPr>
            <a:r>
              <a:rPr lang="en-US" dirty="0"/>
              <a:t>The wall shows a single layer of endothelium, surrounded by a PAS-positive, diastase resistant</a:t>
            </a:r>
          </a:p>
          <a:p>
            <a:r>
              <a:rPr lang="en-US" dirty="0"/>
              <a:t>basement membrane zone, and a media that is densely packed with 4 to 6 layers of glomus cells</a:t>
            </a:r>
          </a:p>
          <a:p>
            <a:pPr>
              <a:buFont typeface="Arial" panose="020B0604020202020204" pitchFamily="34" charset="0"/>
              <a:buChar char="•"/>
            </a:pPr>
            <a:r>
              <a:rPr lang="en-US" dirty="0"/>
              <a:t>Electron microscopy reveals the glomus cells to be vascular </a:t>
            </a:r>
            <a:r>
              <a:rPr lang="en-IN" dirty="0"/>
              <a:t>smooth muscles.</a:t>
            </a:r>
          </a:p>
        </p:txBody>
      </p:sp>
    </p:spTree>
    <p:extLst>
      <p:ext uri="{BB962C8B-B14F-4D97-AF65-F5344CB8AC3E}">
        <p14:creationId xmlns:p14="http://schemas.microsoft.com/office/powerpoint/2010/main" val="228061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CC7C-F27E-4535-B5EC-913282CFC2DD}"/>
              </a:ext>
            </a:extLst>
          </p:cNvPr>
          <p:cNvSpPr>
            <a:spLocks noGrp="1"/>
          </p:cNvSpPr>
          <p:nvPr>
            <p:ph type="title"/>
          </p:nvPr>
        </p:nvSpPr>
        <p:spPr/>
        <p:txBody>
          <a:bodyPr/>
          <a:lstStyle/>
          <a:p>
            <a:r>
              <a:rPr lang="en-IN" dirty="0"/>
              <a:t>THE CUTANEOUS LYMPHATICS</a:t>
            </a:r>
          </a:p>
        </p:txBody>
      </p:sp>
      <p:sp>
        <p:nvSpPr>
          <p:cNvPr id="3" name="Content Placeholder 2">
            <a:extLst>
              <a:ext uri="{FF2B5EF4-FFF2-40B4-BE49-F238E27FC236}">
                <a16:creationId xmlns:a16="http://schemas.microsoft.com/office/drawing/2014/main" id="{9DF42DEC-0226-476B-969F-6C10535598AD}"/>
              </a:ext>
            </a:extLst>
          </p:cNvPr>
          <p:cNvSpPr>
            <a:spLocks noGrp="1"/>
          </p:cNvSpPr>
          <p:nvPr>
            <p:ph idx="1"/>
          </p:nvPr>
        </p:nvSpPr>
        <p:spPr/>
        <p:txBody>
          <a:bodyPr/>
          <a:lstStyle/>
          <a:p>
            <a:r>
              <a:rPr lang="en-US" dirty="0">
                <a:solidFill>
                  <a:srgbClr val="231F20"/>
                </a:solidFill>
              </a:rPr>
              <a:t>In the skin, lymphatic vessels form two horizontally running networks: </a:t>
            </a:r>
          </a:p>
          <a:p>
            <a:pPr>
              <a:buFont typeface="Arial" panose="020B0604020202020204" pitchFamily="34" charset="0"/>
              <a:buChar char="•"/>
            </a:pPr>
            <a:r>
              <a:rPr lang="en-US" dirty="0">
                <a:solidFill>
                  <a:srgbClr val="231F20"/>
                </a:solidFill>
              </a:rPr>
              <a:t> A narrow-meshed superficial network lying </a:t>
            </a:r>
            <a:r>
              <a:rPr lang="en-US" dirty="0" err="1">
                <a:solidFill>
                  <a:srgbClr val="231F20"/>
                </a:solidFill>
              </a:rPr>
              <a:t>subepidermally</a:t>
            </a:r>
            <a:endParaRPr lang="en-US" dirty="0">
              <a:solidFill>
                <a:srgbClr val="231F20"/>
              </a:solidFill>
            </a:endParaRPr>
          </a:p>
          <a:p>
            <a:pPr>
              <a:buFont typeface="Arial" panose="020B0604020202020204" pitchFamily="34" charset="0"/>
              <a:buChar char="•"/>
            </a:pPr>
            <a:r>
              <a:rPr lang="en-US" dirty="0">
                <a:solidFill>
                  <a:srgbClr val="231F20"/>
                </a:solidFill>
              </a:rPr>
              <a:t> A deeper wide-meshed network</a:t>
            </a:r>
          </a:p>
          <a:p>
            <a:pPr marL="0" indent="0">
              <a:buNone/>
            </a:pPr>
            <a:r>
              <a:rPr lang="en-US" dirty="0">
                <a:solidFill>
                  <a:srgbClr val="231F20"/>
                </a:solidFill>
              </a:rPr>
              <a:t> </a:t>
            </a:r>
            <a:r>
              <a:rPr lang="en-IN" dirty="0">
                <a:solidFill>
                  <a:srgbClr val="231F20"/>
                </a:solidFill>
              </a:rPr>
              <a:t>The networks </a:t>
            </a:r>
            <a:r>
              <a:rPr lang="en-US" dirty="0">
                <a:solidFill>
                  <a:srgbClr val="231F20"/>
                </a:solidFill>
              </a:rPr>
              <a:t>are connected to each other through obliquely running vessels.</a:t>
            </a:r>
          </a:p>
          <a:p>
            <a:r>
              <a:rPr lang="en-US" dirty="0">
                <a:solidFill>
                  <a:srgbClr val="231F20"/>
                </a:solidFill>
              </a:rPr>
              <a:t>Lymphatics are essentially of two types: </a:t>
            </a:r>
          </a:p>
          <a:p>
            <a:pPr>
              <a:lnSpc>
                <a:spcPct val="150000"/>
              </a:lnSpc>
            </a:pPr>
            <a:r>
              <a:rPr lang="en-US" dirty="0">
                <a:solidFill>
                  <a:srgbClr val="231F20"/>
                </a:solidFill>
              </a:rPr>
              <a:t>(1) smaller, non-contractile, initial lymphatics which commence or initiate the drainage process within the tissues</a:t>
            </a:r>
          </a:p>
          <a:p>
            <a:pPr marL="0" indent="0">
              <a:buNone/>
            </a:pPr>
            <a:r>
              <a:rPr lang="en-US" dirty="0">
                <a:solidFill>
                  <a:srgbClr val="231F20"/>
                </a:solidFill>
              </a:rPr>
              <a:t> (2) larger, contractile, lymphatic collectors or trunks into which the initial lymphatics drain</a:t>
            </a:r>
            <a:endParaRPr lang="en-IN" dirty="0"/>
          </a:p>
        </p:txBody>
      </p:sp>
    </p:spTree>
    <p:extLst>
      <p:ext uri="{BB962C8B-B14F-4D97-AF65-F5344CB8AC3E}">
        <p14:creationId xmlns:p14="http://schemas.microsoft.com/office/powerpoint/2010/main" val="517266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DB1C-C7A8-423E-B779-0042FE4F8C88}"/>
              </a:ext>
            </a:extLst>
          </p:cNvPr>
          <p:cNvSpPr>
            <a:spLocks noGrp="1"/>
          </p:cNvSpPr>
          <p:nvPr>
            <p:ph type="title"/>
          </p:nvPr>
        </p:nvSpPr>
        <p:spPr/>
        <p:txBody>
          <a:bodyPr/>
          <a:lstStyle/>
          <a:p>
            <a:r>
              <a:rPr lang="en-IN" dirty="0"/>
              <a:t>Embryology</a:t>
            </a:r>
          </a:p>
        </p:txBody>
      </p:sp>
      <p:sp>
        <p:nvSpPr>
          <p:cNvPr id="3" name="Content Placeholder 2">
            <a:extLst>
              <a:ext uri="{FF2B5EF4-FFF2-40B4-BE49-F238E27FC236}">
                <a16:creationId xmlns:a16="http://schemas.microsoft.com/office/drawing/2014/main" id="{DB5AB16A-39D9-4806-913D-09460DBEA71B}"/>
              </a:ext>
            </a:extLst>
          </p:cNvPr>
          <p:cNvSpPr>
            <a:spLocks noGrp="1"/>
          </p:cNvSpPr>
          <p:nvPr>
            <p:ph idx="1"/>
          </p:nvPr>
        </p:nvSpPr>
        <p:spPr/>
        <p:txBody>
          <a:bodyPr/>
          <a:lstStyle/>
          <a:p>
            <a:r>
              <a:rPr lang="en-US" dirty="0"/>
              <a:t>The embryonic development of lymphatics is closely related to the development of the venous system. </a:t>
            </a:r>
          </a:p>
          <a:p>
            <a:r>
              <a:rPr lang="en-US" dirty="0"/>
              <a:t>The endothelial budding that originates from the embryonic veins form the primitive lymph sac. The skin lymphatics develop by endothelial sprouting from these primary lymph sacs. </a:t>
            </a:r>
          </a:p>
          <a:p>
            <a:r>
              <a:rPr lang="en-US" dirty="0"/>
              <a:t>Alternatively, it has been suggested that initial lymph sacs develop from precursor cells </a:t>
            </a:r>
            <a:r>
              <a:rPr lang="en-IN" dirty="0"/>
              <a:t>(</a:t>
            </a:r>
            <a:r>
              <a:rPr lang="en-IN" dirty="0" err="1"/>
              <a:t>lymphangioblasts</a:t>
            </a:r>
            <a:r>
              <a:rPr lang="en-IN" dirty="0"/>
              <a:t>) in the mesenchyme</a:t>
            </a:r>
          </a:p>
        </p:txBody>
      </p:sp>
    </p:spTree>
    <p:extLst>
      <p:ext uri="{BB962C8B-B14F-4D97-AF65-F5344CB8AC3E}">
        <p14:creationId xmlns:p14="http://schemas.microsoft.com/office/powerpoint/2010/main" val="333847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F096-0B14-4F0D-A289-CE5BEEF0CE14}"/>
              </a:ext>
            </a:extLst>
          </p:cNvPr>
          <p:cNvSpPr>
            <a:spLocks noGrp="1"/>
          </p:cNvSpPr>
          <p:nvPr>
            <p:ph type="title"/>
          </p:nvPr>
        </p:nvSpPr>
        <p:spPr/>
        <p:txBody>
          <a:bodyPr/>
          <a:lstStyle/>
          <a:p>
            <a:r>
              <a:rPr lang="en-IN" dirty="0"/>
              <a:t>DRAINAGE OF LYMPH</a:t>
            </a:r>
          </a:p>
        </p:txBody>
      </p:sp>
      <p:sp>
        <p:nvSpPr>
          <p:cNvPr id="3" name="Content Placeholder 2">
            <a:extLst>
              <a:ext uri="{FF2B5EF4-FFF2-40B4-BE49-F238E27FC236}">
                <a16:creationId xmlns:a16="http://schemas.microsoft.com/office/drawing/2014/main" id="{179A3CCE-1B4A-4496-BB76-CD2F7A8A9BE7}"/>
              </a:ext>
            </a:extLst>
          </p:cNvPr>
          <p:cNvSpPr>
            <a:spLocks noGrp="1"/>
          </p:cNvSpPr>
          <p:nvPr>
            <p:ph idx="1"/>
          </p:nvPr>
        </p:nvSpPr>
        <p:spPr>
          <a:xfrm>
            <a:off x="1097280" y="1960034"/>
            <a:ext cx="10058400" cy="4023360"/>
          </a:xfrm>
        </p:spPr>
        <p:txBody>
          <a:bodyPr>
            <a:normAutofit/>
          </a:bodyPr>
          <a:lstStyle/>
          <a:p>
            <a:pPr>
              <a:buFont typeface="Arial" panose="020B0604020202020204" pitchFamily="34" charset="0"/>
              <a:buChar char="•"/>
            </a:pPr>
            <a:r>
              <a:rPr lang="en-US" dirty="0">
                <a:solidFill>
                  <a:srgbClr val="231F20"/>
                </a:solidFill>
              </a:rPr>
              <a:t>Lymphatic vessels are of four types: lymph capillaries (initial lymphatics), </a:t>
            </a:r>
            <a:r>
              <a:rPr lang="en-US" dirty="0" err="1">
                <a:solidFill>
                  <a:srgbClr val="231F20"/>
                </a:solidFill>
              </a:rPr>
              <a:t>precollectors</a:t>
            </a:r>
            <a:r>
              <a:rPr lang="en-US" dirty="0">
                <a:solidFill>
                  <a:srgbClr val="231F20"/>
                </a:solidFill>
              </a:rPr>
              <a:t>, collectors and lymphatic trunk. </a:t>
            </a:r>
          </a:p>
          <a:p>
            <a:pPr>
              <a:buFont typeface="Arial" panose="020B0604020202020204" pitchFamily="34" charset="0"/>
              <a:buChar char="•"/>
            </a:pPr>
            <a:r>
              <a:rPr lang="en-US" dirty="0">
                <a:solidFill>
                  <a:srgbClr val="231F20"/>
                </a:solidFill>
              </a:rPr>
              <a:t>The lymphatic capillaries or the initial lymphatics originate as </a:t>
            </a:r>
            <a:r>
              <a:rPr lang="en-US" dirty="0" err="1">
                <a:solidFill>
                  <a:srgbClr val="231F20"/>
                </a:solidFill>
              </a:rPr>
              <a:t>blindending</a:t>
            </a:r>
            <a:r>
              <a:rPr lang="en-US" dirty="0">
                <a:solidFill>
                  <a:srgbClr val="231F20"/>
                </a:solidFill>
              </a:rPr>
              <a:t> endothelial-lined tubes in the superficial dermis. </a:t>
            </a:r>
          </a:p>
          <a:p>
            <a:pPr>
              <a:buFont typeface="Arial" panose="020B0604020202020204" pitchFamily="34" charset="0"/>
              <a:buChar char="•"/>
            </a:pPr>
            <a:r>
              <a:rPr lang="en-US" dirty="0">
                <a:solidFill>
                  <a:srgbClr val="231F20"/>
                </a:solidFill>
              </a:rPr>
              <a:t>At the junction between papillary and reticular dermis, they form a polygonal meshed network, the superficial sub-papillary lymphatic plexus. </a:t>
            </a:r>
          </a:p>
        </p:txBody>
      </p:sp>
    </p:spTree>
    <p:extLst>
      <p:ext uri="{BB962C8B-B14F-4D97-AF65-F5344CB8AC3E}">
        <p14:creationId xmlns:p14="http://schemas.microsoft.com/office/powerpoint/2010/main" val="177766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70549-55D1-41B0-B5B6-619EF093720C}"/>
              </a:ext>
            </a:extLst>
          </p:cNvPr>
          <p:cNvSpPr>
            <a:spLocks noGrp="1"/>
          </p:cNvSpPr>
          <p:nvPr>
            <p:ph idx="1"/>
          </p:nvPr>
        </p:nvSpPr>
        <p:spPr/>
        <p:txBody>
          <a:bodyPr/>
          <a:lstStyle/>
          <a:p>
            <a:pPr>
              <a:buFont typeface="Arial" panose="020B0604020202020204" pitchFamily="34" charset="0"/>
              <a:buChar char="•"/>
            </a:pPr>
            <a:r>
              <a:rPr lang="en-US" dirty="0">
                <a:solidFill>
                  <a:srgbClr val="231F20"/>
                </a:solidFill>
              </a:rPr>
              <a:t>The post-capillary vessels or pre-collectors form a deep dermal network of lymphatics at the interface between the reticular dermis and the subcutaneous tissue. </a:t>
            </a:r>
          </a:p>
          <a:p>
            <a:pPr>
              <a:buFont typeface="Arial" panose="020B0604020202020204" pitchFamily="34" charset="0"/>
              <a:buChar char="•"/>
            </a:pPr>
            <a:r>
              <a:rPr lang="en-US" dirty="0">
                <a:solidFill>
                  <a:srgbClr val="231F20"/>
                </a:solidFill>
              </a:rPr>
              <a:t>The superficial and deep lymphatic plexus are connected by obliquely running vessels. T</a:t>
            </a:r>
          </a:p>
          <a:p>
            <a:pPr>
              <a:buFont typeface="Arial" panose="020B0604020202020204" pitchFamily="34" charset="0"/>
              <a:buChar char="•"/>
            </a:pPr>
            <a:r>
              <a:rPr lang="en-US" dirty="0">
                <a:solidFill>
                  <a:srgbClr val="231F20"/>
                </a:solidFill>
              </a:rPr>
              <a:t>The lymph is drained from the deep dermal plexus through </a:t>
            </a:r>
            <a:r>
              <a:rPr lang="en-US" dirty="0" err="1">
                <a:solidFill>
                  <a:srgbClr val="231F20"/>
                </a:solidFill>
              </a:rPr>
              <a:t>prefascial</a:t>
            </a:r>
            <a:r>
              <a:rPr lang="en-US" dirty="0">
                <a:solidFill>
                  <a:srgbClr val="231F20"/>
                </a:solidFill>
              </a:rPr>
              <a:t> collectors and collectors to the lymph nodes. The collectors are contractile, large lymphatic vessels which can be demonstrated radiographically. </a:t>
            </a:r>
          </a:p>
          <a:p>
            <a:pPr>
              <a:buFont typeface="Arial" panose="020B0604020202020204" pitchFamily="34" charset="0"/>
              <a:buChar char="•"/>
            </a:pPr>
            <a:r>
              <a:rPr lang="en-US" dirty="0">
                <a:solidFill>
                  <a:srgbClr val="231F20"/>
                </a:solidFill>
              </a:rPr>
              <a:t>Valves can be demonstrated in all lymphatics except the smallest initial lymphatics, and ensure unidirectional flow of lymph. The larger lymphatic trunk connects the lymphatic system to the venous system.</a:t>
            </a:r>
            <a:endParaRPr lang="en-IN" dirty="0"/>
          </a:p>
          <a:p>
            <a:endParaRPr lang="en-IN" dirty="0"/>
          </a:p>
        </p:txBody>
      </p:sp>
    </p:spTree>
    <p:extLst>
      <p:ext uri="{BB962C8B-B14F-4D97-AF65-F5344CB8AC3E}">
        <p14:creationId xmlns:p14="http://schemas.microsoft.com/office/powerpoint/2010/main" val="220207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9692-5DC4-4807-A41A-54DA156FBEAA}"/>
              </a:ext>
            </a:extLst>
          </p:cNvPr>
          <p:cNvSpPr>
            <a:spLocks noGrp="1"/>
          </p:cNvSpPr>
          <p:nvPr>
            <p:ph type="title"/>
          </p:nvPr>
        </p:nvSpPr>
        <p:spPr/>
        <p:txBody>
          <a:bodyPr/>
          <a:lstStyle/>
          <a:p>
            <a:r>
              <a:rPr lang="en-US" dirty="0"/>
              <a:t>BLOOD SUPPLY OF SKIN</a:t>
            </a:r>
            <a:endParaRPr lang="en-IN" dirty="0"/>
          </a:p>
        </p:txBody>
      </p:sp>
      <p:sp>
        <p:nvSpPr>
          <p:cNvPr id="3" name="Content Placeholder 2">
            <a:extLst>
              <a:ext uri="{FF2B5EF4-FFF2-40B4-BE49-F238E27FC236}">
                <a16:creationId xmlns:a16="http://schemas.microsoft.com/office/drawing/2014/main" id="{E80A972A-26F2-453F-9E5A-8315D0E94B3D}"/>
              </a:ext>
            </a:extLst>
          </p:cNvPr>
          <p:cNvSpPr>
            <a:spLocks noGrp="1"/>
          </p:cNvSpPr>
          <p:nvPr>
            <p:ph idx="1"/>
          </p:nvPr>
        </p:nvSpPr>
        <p:spPr/>
        <p:txBody>
          <a:bodyPr/>
          <a:lstStyle/>
          <a:p>
            <a:pPr>
              <a:buFont typeface="Arial" panose="020B0604020202020204" pitchFamily="34" charset="0"/>
              <a:buChar char="•"/>
            </a:pPr>
            <a:r>
              <a:rPr lang="en-US" dirty="0">
                <a:solidFill>
                  <a:srgbClr val="231F20"/>
                </a:solidFill>
              </a:rPr>
              <a:t>The skin has a rich vascular network with distributing and </a:t>
            </a:r>
            <a:r>
              <a:rPr lang="en-IN" dirty="0">
                <a:solidFill>
                  <a:srgbClr val="231F20"/>
                </a:solidFill>
              </a:rPr>
              <a:t>collecting channels.</a:t>
            </a:r>
          </a:p>
          <a:p>
            <a:pPr>
              <a:buFont typeface="Arial" panose="020B0604020202020204" pitchFamily="34" charset="0"/>
              <a:buChar char="•"/>
            </a:pPr>
            <a:r>
              <a:rPr lang="en-IN" dirty="0">
                <a:solidFill>
                  <a:srgbClr val="231F20"/>
                </a:solidFill>
              </a:rPr>
              <a:t>The dermal microcirculation includes :</a:t>
            </a:r>
          </a:p>
          <a:p>
            <a:pPr marL="457200" indent="-457200">
              <a:buFont typeface="+mj-lt"/>
              <a:buAutoNum type="alphaLcPeriod"/>
            </a:pPr>
            <a:r>
              <a:rPr lang="en-US" dirty="0">
                <a:solidFill>
                  <a:srgbClr val="231F20"/>
                </a:solidFill>
              </a:rPr>
              <a:t>Arterioles, terminal arterioles</a:t>
            </a:r>
          </a:p>
          <a:p>
            <a:pPr marL="457200" indent="-457200">
              <a:buFont typeface="+mj-lt"/>
              <a:buAutoNum type="alphaLcPeriod"/>
            </a:pPr>
            <a:r>
              <a:rPr lang="en-US" dirty="0">
                <a:solidFill>
                  <a:srgbClr val="231F20"/>
                </a:solidFill>
              </a:rPr>
              <a:t>Pre-capillary sphincters, arterial and venous capillaries</a:t>
            </a:r>
          </a:p>
          <a:p>
            <a:pPr marL="457200" indent="-457200">
              <a:buFont typeface="+mj-lt"/>
              <a:buAutoNum type="alphaLcPeriod"/>
            </a:pPr>
            <a:r>
              <a:rPr lang="en-US" dirty="0">
                <a:solidFill>
                  <a:srgbClr val="231F20"/>
                </a:solidFill>
              </a:rPr>
              <a:t>Post-capillary venules and collecting </a:t>
            </a:r>
            <a:r>
              <a:rPr lang="en-IN" dirty="0">
                <a:solidFill>
                  <a:srgbClr val="231F20"/>
                </a:solidFill>
              </a:rPr>
              <a:t>venules</a:t>
            </a:r>
            <a:endParaRPr lang="en-IN" dirty="0"/>
          </a:p>
        </p:txBody>
      </p:sp>
    </p:spTree>
    <p:extLst>
      <p:ext uri="{BB962C8B-B14F-4D97-AF65-F5344CB8AC3E}">
        <p14:creationId xmlns:p14="http://schemas.microsoft.com/office/powerpoint/2010/main" val="198710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1FEC-D3E4-48A5-AC7B-4C31B1FFA1C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B919A34-B141-4C3B-B487-2C55BE5C6F23}"/>
              </a:ext>
            </a:extLst>
          </p:cNvPr>
          <p:cNvSpPr>
            <a:spLocks noGrp="1"/>
          </p:cNvSpPr>
          <p:nvPr>
            <p:ph idx="1"/>
          </p:nvPr>
        </p:nvSpPr>
        <p:spPr/>
        <p:txBody>
          <a:bodyPr>
            <a:normAutofit/>
          </a:bodyPr>
          <a:lstStyle/>
          <a:p>
            <a:pPr>
              <a:lnSpc>
                <a:spcPct val="110000"/>
              </a:lnSpc>
              <a:buFont typeface="Arial" panose="020B0604020202020204" pitchFamily="34" charset="0"/>
              <a:buChar char="•"/>
            </a:pPr>
            <a:r>
              <a:rPr lang="en-US" dirty="0"/>
              <a:t>Lymphatic vessels have a larger lumen than blood vessels but a thinner vessel wall, consisting of flattened endothelial cells, discontinuous basal lamina and elastic </a:t>
            </a:r>
            <a:r>
              <a:rPr lang="en-US" dirty="0" err="1"/>
              <a:t>fibres</a:t>
            </a:r>
            <a:r>
              <a:rPr lang="en-US" dirty="0"/>
              <a:t>.</a:t>
            </a:r>
          </a:p>
          <a:p>
            <a:pPr>
              <a:lnSpc>
                <a:spcPct val="110000"/>
              </a:lnSpc>
              <a:buFont typeface="Arial" panose="020B0604020202020204" pitchFamily="34" charset="0"/>
              <a:buChar char="•"/>
            </a:pPr>
            <a:r>
              <a:rPr lang="en-US" dirty="0"/>
              <a:t>The endothelium contains very few pinocytotic vesicles and lacks </a:t>
            </a:r>
            <a:r>
              <a:rPr lang="en-IN" dirty="0"/>
              <a:t>Weibel–Palade bodies and fenestrae.</a:t>
            </a:r>
          </a:p>
          <a:p>
            <a:pPr>
              <a:buFont typeface="Arial" panose="020B0604020202020204" pitchFamily="34" charset="0"/>
              <a:buChar char="•"/>
            </a:pPr>
            <a:r>
              <a:rPr lang="en-US" dirty="0"/>
              <a:t>Attached to the outside of the endothelium is a network of reticulin and elastic fibers which act as anchoring filaments. The elastic fibers form a partial envelope around the dermal lymphatics.</a:t>
            </a:r>
          </a:p>
          <a:p>
            <a:pPr>
              <a:buFont typeface="Arial" panose="020B0604020202020204" pitchFamily="34" charset="0"/>
              <a:buChar char="•"/>
            </a:pPr>
            <a:r>
              <a:rPr lang="en-US" dirty="0"/>
              <a:t>In addition to the flap valves in the lymphatic wall, there are </a:t>
            </a:r>
            <a:r>
              <a:rPr lang="en-US" dirty="0" err="1"/>
              <a:t>bileaflet</a:t>
            </a:r>
            <a:r>
              <a:rPr lang="en-US" dirty="0"/>
              <a:t> </a:t>
            </a:r>
            <a:r>
              <a:rPr lang="en-US" dirty="0" err="1"/>
              <a:t>intralymphatic</a:t>
            </a:r>
            <a:r>
              <a:rPr lang="en-US" dirty="0"/>
              <a:t> valves.</a:t>
            </a:r>
          </a:p>
          <a:p>
            <a:pPr>
              <a:buFont typeface="Arial" panose="020B0604020202020204" pitchFamily="34" charset="0"/>
              <a:buChar char="•"/>
            </a:pPr>
            <a:r>
              <a:rPr lang="en-US" dirty="0"/>
              <a:t>Smooth muscle fibers in the lymphatic vessel wall are present only at the level of subcutaneous tissue. On electron </a:t>
            </a:r>
            <a:r>
              <a:rPr lang="en-IN" dirty="0"/>
              <a:t>microscopy, lymphatic endothelial cells contain cytoplasmic filaments that represent vimentin filaments.</a:t>
            </a:r>
          </a:p>
        </p:txBody>
      </p:sp>
    </p:spTree>
    <p:extLst>
      <p:ext uri="{BB962C8B-B14F-4D97-AF65-F5344CB8AC3E}">
        <p14:creationId xmlns:p14="http://schemas.microsoft.com/office/powerpoint/2010/main" val="4014048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205D-9D4B-4644-81B3-802166BF167C}"/>
              </a:ext>
            </a:extLst>
          </p:cNvPr>
          <p:cNvSpPr>
            <a:spLocks noGrp="1"/>
          </p:cNvSpPr>
          <p:nvPr>
            <p:ph type="title"/>
          </p:nvPr>
        </p:nvSpPr>
        <p:spPr/>
        <p:txBody>
          <a:bodyPr/>
          <a:lstStyle/>
          <a:p>
            <a:r>
              <a:rPr lang="en-IN" dirty="0">
                <a:solidFill>
                  <a:schemeClr val="tx1"/>
                </a:solidFill>
              </a:rPr>
              <a:t>FUNCTION</a:t>
            </a:r>
          </a:p>
        </p:txBody>
      </p:sp>
      <p:sp>
        <p:nvSpPr>
          <p:cNvPr id="3" name="Content Placeholder 2">
            <a:extLst>
              <a:ext uri="{FF2B5EF4-FFF2-40B4-BE49-F238E27FC236}">
                <a16:creationId xmlns:a16="http://schemas.microsoft.com/office/drawing/2014/main" id="{BBA15065-6F67-49D7-B278-6168B3903489}"/>
              </a:ext>
            </a:extLst>
          </p:cNvPr>
          <p:cNvSpPr>
            <a:spLocks noGrp="1"/>
          </p:cNvSpPr>
          <p:nvPr>
            <p:ph idx="1"/>
          </p:nvPr>
        </p:nvSpPr>
        <p:spPr/>
        <p:txBody>
          <a:bodyPr>
            <a:normAutofit/>
          </a:bodyPr>
          <a:lstStyle/>
          <a:p>
            <a:pPr>
              <a:buFont typeface="Arial" panose="020B0604020202020204" pitchFamily="34" charset="0"/>
              <a:buChar char="•"/>
            </a:pPr>
            <a:r>
              <a:rPr lang="en-US" dirty="0"/>
              <a:t>The cutaneous lymphatics regulate the interstitial fluid by resorption of leaked fluid. </a:t>
            </a:r>
          </a:p>
          <a:p>
            <a:pPr>
              <a:buFont typeface="Arial" panose="020B0604020202020204" pitchFamily="34" charset="0"/>
              <a:buChar char="•"/>
            </a:pPr>
            <a:r>
              <a:rPr lang="en-US" dirty="0"/>
              <a:t>They also clear the tissues of unwanted proteins, lipids, organisms, cells and degraded material.</a:t>
            </a:r>
          </a:p>
          <a:p>
            <a:pPr>
              <a:buFont typeface="Arial" panose="020B0604020202020204" pitchFamily="34" charset="0"/>
              <a:buChar char="•"/>
            </a:pPr>
            <a:r>
              <a:rPr lang="en-US" dirty="0"/>
              <a:t>The lymphatics form an integral part of an immune system. They transport antigens to the regional lymph nodes where it is processed and an appropriate immune response is generated. Lymphatics are also a major exit route for T lymphocyte and </a:t>
            </a:r>
            <a:r>
              <a:rPr lang="en-IN" dirty="0"/>
              <a:t>macrophages from the skin.</a:t>
            </a:r>
            <a:endParaRPr lang="en-US" dirty="0"/>
          </a:p>
          <a:p>
            <a:pPr marL="0" indent="0">
              <a:buNone/>
            </a:pPr>
            <a:r>
              <a:rPr lang="en-IN" sz="4800" dirty="0">
                <a:solidFill>
                  <a:schemeClr val="tx1"/>
                </a:solidFill>
                <a:latin typeface="+mj-lt"/>
              </a:rPr>
              <a:t> APPLIED ASPECTS</a:t>
            </a:r>
            <a:endParaRPr lang="en-US" sz="4800" dirty="0">
              <a:solidFill>
                <a:schemeClr val="tx1"/>
              </a:solidFill>
              <a:latin typeface="+mj-lt"/>
            </a:endParaRPr>
          </a:p>
          <a:p>
            <a:pPr marL="0" indent="0">
              <a:buNone/>
            </a:pPr>
            <a:endParaRPr lang="en-US" dirty="0"/>
          </a:p>
          <a:p>
            <a:pPr>
              <a:buFont typeface="Arial" panose="020B0604020202020204" pitchFamily="34" charset="0"/>
              <a:buChar char="•"/>
            </a:pPr>
            <a:r>
              <a:rPr lang="en-US" dirty="0"/>
              <a:t>Patients with hereditary lymphedema have been found to have defects in the VEGF-3 gene.</a:t>
            </a:r>
            <a:endParaRPr lang="en-IN" dirty="0"/>
          </a:p>
          <a:p>
            <a:pPr>
              <a:buFont typeface="Arial" panose="020B0604020202020204" pitchFamily="34" charset="0"/>
              <a:buChar char="•"/>
            </a:pPr>
            <a:endParaRPr lang="en-IN" dirty="0"/>
          </a:p>
        </p:txBody>
      </p:sp>
    </p:spTree>
    <p:extLst>
      <p:ext uri="{BB962C8B-B14F-4D97-AF65-F5344CB8AC3E}">
        <p14:creationId xmlns:p14="http://schemas.microsoft.com/office/powerpoint/2010/main" val="281317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760E-BC9E-4AA2-8B38-9FC441A2D910}"/>
              </a:ext>
            </a:extLst>
          </p:cNvPr>
          <p:cNvSpPr>
            <a:spLocks noGrp="1"/>
          </p:cNvSpPr>
          <p:nvPr>
            <p:ph type="title"/>
          </p:nvPr>
        </p:nvSpPr>
        <p:spPr>
          <a:xfrm>
            <a:off x="3583619" y="2492148"/>
            <a:ext cx="5024761" cy="1450757"/>
          </a:xfrm>
        </p:spPr>
        <p:txBody>
          <a:bodyPr/>
          <a:lstStyle/>
          <a:p>
            <a:r>
              <a:rPr lang="en-IN" b="1" dirty="0"/>
              <a:t>THANK YOU</a:t>
            </a:r>
          </a:p>
        </p:txBody>
      </p:sp>
      <p:pic>
        <p:nvPicPr>
          <p:cNvPr id="1026" name="Picture 2" descr="Healthy Vein And Artery Cartoon Character Isolated On White ...">
            <a:extLst>
              <a:ext uri="{FF2B5EF4-FFF2-40B4-BE49-F238E27FC236}">
                <a16:creationId xmlns:a16="http://schemas.microsoft.com/office/drawing/2014/main" id="{1CD135EF-AA85-4D60-B479-19301D6405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0563" y="1769246"/>
            <a:ext cx="3319507" cy="3319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98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70A0-1624-4203-A1FE-F044C6C39B93}"/>
              </a:ext>
            </a:extLst>
          </p:cNvPr>
          <p:cNvSpPr>
            <a:spLocks noGrp="1"/>
          </p:cNvSpPr>
          <p:nvPr>
            <p:ph type="title"/>
          </p:nvPr>
        </p:nvSpPr>
        <p:spPr/>
        <p:txBody>
          <a:bodyPr/>
          <a:lstStyle/>
          <a:p>
            <a:r>
              <a:rPr lang="en-IN" dirty="0"/>
              <a:t>INTRODUCTION </a:t>
            </a:r>
          </a:p>
        </p:txBody>
      </p:sp>
      <p:sp>
        <p:nvSpPr>
          <p:cNvPr id="3" name="Content Placeholder 2">
            <a:extLst>
              <a:ext uri="{FF2B5EF4-FFF2-40B4-BE49-F238E27FC236}">
                <a16:creationId xmlns:a16="http://schemas.microsoft.com/office/drawing/2014/main" id="{C4FAA817-A22B-43D7-9EA5-3416AFA2E2A9}"/>
              </a:ext>
            </a:extLst>
          </p:cNvPr>
          <p:cNvSpPr>
            <a:spLocks noGrp="1"/>
          </p:cNvSpPr>
          <p:nvPr>
            <p:ph idx="1"/>
          </p:nvPr>
        </p:nvSpPr>
        <p:spPr/>
        <p:txBody>
          <a:bodyPr/>
          <a:lstStyle/>
          <a:p>
            <a:r>
              <a:rPr lang="en-US" dirty="0"/>
              <a:t>The DERMAL VASCULATURE is divided into two important strata :</a:t>
            </a:r>
          </a:p>
          <a:p>
            <a:pPr>
              <a:buFont typeface="Arial" panose="020B0604020202020204" pitchFamily="34" charset="0"/>
              <a:buChar char="•"/>
            </a:pPr>
            <a:r>
              <a:rPr lang="en-US" dirty="0"/>
              <a:t> </a:t>
            </a:r>
            <a:r>
              <a:rPr lang="en-US" b="1" dirty="0"/>
              <a:t>Superficial Vascular Plexus</a:t>
            </a:r>
          </a:p>
          <a:p>
            <a:r>
              <a:rPr lang="en-US" dirty="0"/>
              <a:t>Defines the boundaries between the papillary and the reticular dermis</a:t>
            </a:r>
          </a:p>
          <a:p>
            <a:pPr>
              <a:buFont typeface="Arial" panose="020B0604020202020204" pitchFamily="34" charset="0"/>
              <a:buChar char="•"/>
            </a:pPr>
            <a:r>
              <a:rPr lang="en-US" dirty="0"/>
              <a:t> </a:t>
            </a:r>
            <a:r>
              <a:rPr lang="en-US" b="1" dirty="0"/>
              <a:t>Deep Vascular Plexus</a:t>
            </a:r>
          </a:p>
          <a:p>
            <a:pPr marL="0" indent="0">
              <a:buNone/>
            </a:pPr>
            <a:r>
              <a:rPr lang="en-US" dirty="0"/>
              <a:t>  Connected to the first by vertically oriented reticular dermal vessels and separates the reticular</a:t>
            </a:r>
          </a:p>
          <a:p>
            <a:r>
              <a:rPr lang="en-IN" dirty="0"/>
              <a:t>dermis from subcutaneous fat</a:t>
            </a:r>
          </a:p>
        </p:txBody>
      </p:sp>
    </p:spTree>
    <p:extLst>
      <p:ext uri="{BB962C8B-B14F-4D97-AF65-F5344CB8AC3E}">
        <p14:creationId xmlns:p14="http://schemas.microsoft.com/office/powerpoint/2010/main" val="388378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333A76-75BB-4287-B65E-DC3D53EA2B2F}"/>
              </a:ext>
            </a:extLst>
          </p:cNvPr>
          <p:cNvPicPr>
            <a:picLocks noChangeAspect="1"/>
          </p:cNvPicPr>
          <p:nvPr/>
        </p:nvPicPr>
        <p:blipFill>
          <a:blip r:embed="rId2"/>
          <a:stretch>
            <a:fillRect/>
          </a:stretch>
        </p:blipFill>
        <p:spPr>
          <a:xfrm>
            <a:off x="1249260" y="435006"/>
            <a:ext cx="9693480" cy="5956915"/>
          </a:xfrm>
          <a:prstGeom prst="rect">
            <a:avLst/>
          </a:prstGeom>
        </p:spPr>
      </p:pic>
    </p:spTree>
    <p:extLst>
      <p:ext uri="{BB962C8B-B14F-4D97-AF65-F5344CB8AC3E}">
        <p14:creationId xmlns:p14="http://schemas.microsoft.com/office/powerpoint/2010/main" val="327124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3B00-EFFD-42F4-A79E-D358252A4076}"/>
              </a:ext>
            </a:extLst>
          </p:cNvPr>
          <p:cNvSpPr>
            <a:spLocks noGrp="1"/>
          </p:cNvSpPr>
          <p:nvPr>
            <p:ph type="title"/>
          </p:nvPr>
        </p:nvSpPr>
        <p:spPr>
          <a:xfrm>
            <a:off x="1097280" y="819263"/>
            <a:ext cx="10058400" cy="1450757"/>
          </a:xfrm>
        </p:spPr>
        <p:txBody>
          <a:bodyPr>
            <a:normAutofit fontScale="90000"/>
          </a:bodyPr>
          <a:lstStyle/>
          <a:p>
            <a:br>
              <a:rPr lang="en-US" b="1" dirty="0"/>
            </a:br>
            <a:br>
              <a:rPr lang="en-US" b="1" dirty="0"/>
            </a:br>
            <a:br>
              <a:rPr lang="en-US" b="1" dirty="0"/>
            </a:br>
            <a:br>
              <a:rPr lang="en-US" b="1" dirty="0"/>
            </a:br>
            <a:br>
              <a:rPr lang="en-US" dirty="0"/>
            </a:br>
            <a:r>
              <a:rPr lang="en-US" dirty="0"/>
              <a:t>Superficial Vascular Plexus</a:t>
            </a:r>
            <a:br>
              <a:rPr lang="en-US" b="1" dirty="0"/>
            </a:br>
            <a:endParaRPr lang="en-IN" dirty="0"/>
          </a:p>
        </p:txBody>
      </p:sp>
      <p:sp>
        <p:nvSpPr>
          <p:cNvPr id="3" name="Content Placeholder 2">
            <a:extLst>
              <a:ext uri="{FF2B5EF4-FFF2-40B4-BE49-F238E27FC236}">
                <a16:creationId xmlns:a16="http://schemas.microsoft.com/office/drawing/2014/main" id="{AB8755E9-00D6-4D80-B273-9CDAB2F872BB}"/>
              </a:ext>
            </a:extLst>
          </p:cNvPr>
          <p:cNvSpPr>
            <a:spLocks noGrp="1"/>
          </p:cNvSpPr>
          <p:nvPr>
            <p:ph idx="1"/>
          </p:nvPr>
        </p:nvSpPr>
        <p:spPr>
          <a:xfrm>
            <a:off x="1097280" y="1737360"/>
            <a:ext cx="10058400" cy="4023360"/>
          </a:xfrm>
        </p:spPr>
        <p:txBody>
          <a:bodyPr/>
          <a:lstStyle/>
          <a:p>
            <a:pPr>
              <a:lnSpc>
                <a:spcPct val="150000"/>
              </a:lnSpc>
              <a:buFont typeface="Arial" panose="020B0604020202020204" pitchFamily="34" charset="0"/>
              <a:buChar char="•"/>
            </a:pPr>
            <a:r>
              <a:rPr lang="en-US" dirty="0">
                <a:solidFill>
                  <a:srgbClr val="231F20"/>
                </a:solidFill>
              </a:rPr>
              <a:t>This plexus forms a layer of anastomosing arterioles and venules in close approximation to the   overlying epidermis and is normally surrounded by other cellular components of the dermal microvascular unit. </a:t>
            </a:r>
          </a:p>
          <a:p>
            <a:pPr>
              <a:lnSpc>
                <a:spcPct val="150000"/>
              </a:lnSpc>
              <a:buFont typeface="Arial" panose="020B0604020202020204" pitchFamily="34" charset="0"/>
              <a:buChar char="•"/>
            </a:pPr>
            <a:r>
              <a:rPr lang="en-US" dirty="0">
                <a:solidFill>
                  <a:srgbClr val="231F20"/>
                </a:solidFill>
              </a:rPr>
              <a:t>Small capillary loops emanate from the superficial vascular plexus and extend into each dermal papilla</a:t>
            </a:r>
            <a:endParaRPr lang="en-IN" dirty="0"/>
          </a:p>
        </p:txBody>
      </p:sp>
    </p:spTree>
    <p:extLst>
      <p:ext uri="{BB962C8B-B14F-4D97-AF65-F5344CB8AC3E}">
        <p14:creationId xmlns:p14="http://schemas.microsoft.com/office/powerpoint/2010/main" val="380915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E8D1-744B-4CA9-8A07-47CA46646B51}"/>
              </a:ext>
            </a:extLst>
          </p:cNvPr>
          <p:cNvSpPr>
            <a:spLocks noGrp="1"/>
          </p:cNvSpPr>
          <p:nvPr>
            <p:ph type="title"/>
          </p:nvPr>
        </p:nvSpPr>
        <p:spPr/>
        <p:txBody>
          <a:bodyPr/>
          <a:lstStyle/>
          <a:p>
            <a:r>
              <a:rPr lang="en-IN" dirty="0"/>
              <a:t>Deep Vascular Plexus</a:t>
            </a:r>
          </a:p>
        </p:txBody>
      </p:sp>
      <p:sp>
        <p:nvSpPr>
          <p:cNvPr id="3" name="Content Placeholder 2">
            <a:extLst>
              <a:ext uri="{FF2B5EF4-FFF2-40B4-BE49-F238E27FC236}">
                <a16:creationId xmlns:a16="http://schemas.microsoft.com/office/drawing/2014/main" id="{13824045-18BC-45FE-AEFE-A9F0372DAB2B}"/>
              </a:ext>
            </a:extLst>
          </p:cNvPr>
          <p:cNvSpPr>
            <a:spLocks noGrp="1"/>
          </p:cNvSpPr>
          <p:nvPr>
            <p:ph idx="1"/>
          </p:nvPr>
        </p:nvSpPr>
        <p:spPr/>
        <p:txBody>
          <a:bodyPr>
            <a:normAutofit/>
          </a:bodyPr>
          <a:lstStyle/>
          <a:p>
            <a:pPr>
              <a:lnSpc>
                <a:spcPct val="150000"/>
              </a:lnSpc>
              <a:buFont typeface="Arial" panose="020B0604020202020204" pitchFamily="34" charset="0"/>
              <a:buChar char="•"/>
            </a:pPr>
            <a:r>
              <a:rPr lang="en-US" dirty="0">
                <a:solidFill>
                  <a:schemeClr val="tx1"/>
                </a:solidFill>
                <a:cs typeface="Times New Roman" panose="02020603050405020304" pitchFamily="18" charset="0"/>
              </a:rPr>
              <a:t>Is connected to the first by vertically </a:t>
            </a:r>
            <a:r>
              <a:rPr lang="en-IN" dirty="0">
                <a:solidFill>
                  <a:schemeClr val="tx1"/>
                </a:solidFill>
                <a:cs typeface="Times New Roman" panose="02020603050405020304" pitchFamily="18" charset="0"/>
              </a:rPr>
              <a:t>oriented reticular dermal vessels</a:t>
            </a:r>
            <a:endParaRPr lang="en-IN" dirty="0">
              <a:cs typeface="Times New Roman" panose="02020603050405020304" pitchFamily="18" charset="0"/>
            </a:endParaRPr>
          </a:p>
          <a:p>
            <a:pPr>
              <a:lnSpc>
                <a:spcPct val="150000"/>
              </a:lnSpc>
              <a:buFont typeface="Arial" panose="020B0604020202020204" pitchFamily="34" charset="0"/>
              <a:buChar char="•"/>
            </a:pPr>
            <a:r>
              <a:rPr lang="en-US" dirty="0">
                <a:solidFill>
                  <a:schemeClr val="tx1"/>
                </a:solidFill>
              </a:rPr>
              <a:t>Many of these vessels are of larger caliber and communicate with branches that extend within fibrous </a:t>
            </a:r>
            <a:r>
              <a:rPr lang="en-US" dirty="0" err="1">
                <a:solidFill>
                  <a:schemeClr val="tx1"/>
                </a:solidFill>
              </a:rPr>
              <a:t>septae</a:t>
            </a:r>
            <a:r>
              <a:rPr lang="en-US" dirty="0">
                <a:solidFill>
                  <a:schemeClr val="tx1"/>
                </a:solidFill>
              </a:rPr>
              <a:t> that separate lobules of the underlying subcutaneous fat.</a:t>
            </a:r>
          </a:p>
          <a:p>
            <a:pPr>
              <a:lnSpc>
                <a:spcPct val="150000"/>
              </a:lnSpc>
              <a:buFont typeface="Arial" panose="020B0604020202020204" pitchFamily="34" charset="0"/>
              <a:buChar char="•"/>
            </a:pPr>
            <a:r>
              <a:rPr lang="en-US" dirty="0">
                <a:solidFill>
                  <a:schemeClr val="tx1"/>
                </a:solidFill>
              </a:rPr>
              <a:t>They originate from musculocutaneous arteries that penetrate the subcutaneous tissue to enter the deep </a:t>
            </a:r>
            <a:r>
              <a:rPr lang="en-IN" dirty="0">
                <a:solidFill>
                  <a:schemeClr val="tx1"/>
                </a:solidFill>
              </a:rPr>
              <a:t>reticular dermis.</a:t>
            </a:r>
          </a:p>
        </p:txBody>
      </p:sp>
    </p:spTree>
    <p:extLst>
      <p:ext uri="{BB962C8B-B14F-4D97-AF65-F5344CB8AC3E}">
        <p14:creationId xmlns:p14="http://schemas.microsoft.com/office/powerpoint/2010/main" val="115729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A269-1C07-4CC9-BD45-3E50683A248E}"/>
              </a:ext>
            </a:extLst>
          </p:cNvPr>
          <p:cNvSpPr>
            <a:spLocks noGrp="1"/>
          </p:cNvSpPr>
          <p:nvPr>
            <p:ph type="title"/>
          </p:nvPr>
        </p:nvSpPr>
        <p:spPr>
          <a:xfrm>
            <a:off x="1097279" y="286603"/>
            <a:ext cx="9183063" cy="1450757"/>
          </a:xfrm>
        </p:spPr>
        <p:txBody>
          <a:bodyPr/>
          <a:lstStyle/>
          <a:p>
            <a:r>
              <a:rPr lang="en-IN" dirty="0"/>
              <a:t>STRUCTURE AND ULTRASTRUCTURE</a:t>
            </a:r>
          </a:p>
        </p:txBody>
      </p:sp>
      <p:sp>
        <p:nvSpPr>
          <p:cNvPr id="3" name="Content Placeholder 2">
            <a:extLst>
              <a:ext uri="{FF2B5EF4-FFF2-40B4-BE49-F238E27FC236}">
                <a16:creationId xmlns:a16="http://schemas.microsoft.com/office/drawing/2014/main" id="{2A32FE21-9EE8-445A-8990-56EC7D683D88}"/>
              </a:ext>
            </a:extLst>
          </p:cNvPr>
          <p:cNvSpPr>
            <a:spLocks noGrp="1"/>
          </p:cNvSpPr>
          <p:nvPr>
            <p:ph idx="1"/>
          </p:nvPr>
        </p:nvSpPr>
        <p:spPr>
          <a:xfrm>
            <a:off x="1097280" y="1845734"/>
            <a:ext cx="4809744" cy="4023360"/>
          </a:xfrm>
        </p:spPr>
        <p:txBody>
          <a:bodyPr/>
          <a:lstStyle/>
          <a:p>
            <a:pPr>
              <a:buFont typeface="Arial" panose="020B0604020202020204" pitchFamily="34" charset="0"/>
              <a:buChar char="•"/>
            </a:pPr>
            <a:r>
              <a:rPr lang="en-US" dirty="0"/>
              <a:t>The innermost component of the blood vessels is the endothelium, consisting of adjoining endothelial cells that surround the lumen. </a:t>
            </a:r>
          </a:p>
          <a:p>
            <a:pPr>
              <a:buFont typeface="Arial" panose="020B0604020202020204" pitchFamily="34" charset="0"/>
              <a:buChar char="•"/>
            </a:pPr>
            <a:r>
              <a:rPr lang="en-US" dirty="0"/>
              <a:t>Arterioles are characterized by a subendothelial layer of elastic tissue while venules generally do not have elastic tissue in their walls.</a:t>
            </a:r>
            <a:endParaRPr lang="en-IN" dirty="0"/>
          </a:p>
        </p:txBody>
      </p:sp>
      <p:pic>
        <p:nvPicPr>
          <p:cNvPr id="8" name="Picture 7">
            <a:extLst>
              <a:ext uri="{FF2B5EF4-FFF2-40B4-BE49-F238E27FC236}">
                <a16:creationId xmlns:a16="http://schemas.microsoft.com/office/drawing/2014/main" id="{80B8C1A8-B666-4362-83F1-6768751A5654}"/>
              </a:ext>
            </a:extLst>
          </p:cNvPr>
          <p:cNvPicPr>
            <a:picLocks noChangeAspect="1"/>
          </p:cNvPicPr>
          <p:nvPr/>
        </p:nvPicPr>
        <p:blipFill>
          <a:blip r:embed="rId2"/>
          <a:stretch>
            <a:fillRect/>
          </a:stretch>
        </p:blipFill>
        <p:spPr>
          <a:xfrm>
            <a:off x="6571227" y="1845734"/>
            <a:ext cx="4523493" cy="3054929"/>
          </a:xfrm>
          <a:prstGeom prst="rect">
            <a:avLst/>
          </a:prstGeom>
        </p:spPr>
      </p:pic>
      <p:sp>
        <p:nvSpPr>
          <p:cNvPr id="9" name="Rectangle 8">
            <a:extLst>
              <a:ext uri="{FF2B5EF4-FFF2-40B4-BE49-F238E27FC236}">
                <a16:creationId xmlns:a16="http://schemas.microsoft.com/office/drawing/2014/main" id="{BEAEB097-8717-4F29-9215-81A546D08B91}"/>
              </a:ext>
            </a:extLst>
          </p:cNvPr>
          <p:cNvSpPr/>
          <p:nvPr/>
        </p:nvSpPr>
        <p:spPr>
          <a:xfrm>
            <a:off x="6486144" y="5120641"/>
            <a:ext cx="4608576" cy="400110"/>
          </a:xfrm>
          <a:prstGeom prst="rect">
            <a:avLst/>
          </a:prstGeom>
        </p:spPr>
        <p:txBody>
          <a:bodyPr wrap="square">
            <a:spAutoFit/>
          </a:bodyPr>
          <a:lstStyle/>
          <a:p>
            <a:r>
              <a:rPr lang="en-US" sz="1000" dirty="0">
                <a:latin typeface="FrutigerLTStd-Light"/>
              </a:rPr>
              <a:t>Histology of </a:t>
            </a:r>
            <a:r>
              <a:rPr lang="en-US" sz="1000" dirty="0" err="1">
                <a:latin typeface="FrutigerLTStd-Light"/>
              </a:rPr>
              <a:t>microvessels</a:t>
            </a:r>
            <a:r>
              <a:rPr lang="en-US" sz="1000" dirty="0">
                <a:latin typeface="FrutigerLTStd-Light"/>
              </a:rPr>
              <a:t> in the reticular dermis. Arterioles (A) can be distinguished from venules (V) by the presence of elastic lamina, which stains red</a:t>
            </a:r>
            <a:r>
              <a:rPr lang="en-US" sz="800" dirty="0">
                <a:latin typeface="FrutigerLTStd-Light"/>
              </a:rPr>
              <a:t>.</a:t>
            </a:r>
            <a:endParaRPr lang="en-IN" dirty="0"/>
          </a:p>
        </p:txBody>
      </p:sp>
    </p:spTree>
    <p:extLst>
      <p:ext uri="{BB962C8B-B14F-4D97-AF65-F5344CB8AC3E}">
        <p14:creationId xmlns:p14="http://schemas.microsoft.com/office/powerpoint/2010/main" val="109318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659D21-CD7F-4B3B-AE52-F77259E47775}"/>
              </a:ext>
            </a:extLst>
          </p:cNvPr>
          <p:cNvPicPr>
            <a:picLocks noGrp="1" noChangeAspect="1"/>
          </p:cNvPicPr>
          <p:nvPr>
            <p:ph idx="1"/>
          </p:nvPr>
        </p:nvPicPr>
        <p:blipFill>
          <a:blip r:embed="rId2"/>
          <a:stretch>
            <a:fillRect/>
          </a:stretch>
        </p:blipFill>
        <p:spPr>
          <a:xfrm>
            <a:off x="5430458" y="1158366"/>
            <a:ext cx="3112521" cy="2920311"/>
          </a:xfrm>
          <a:prstGeom prst="rect">
            <a:avLst/>
          </a:prstGeom>
        </p:spPr>
      </p:pic>
      <p:sp>
        <p:nvSpPr>
          <p:cNvPr id="5" name="Rectangle 4">
            <a:extLst>
              <a:ext uri="{FF2B5EF4-FFF2-40B4-BE49-F238E27FC236}">
                <a16:creationId xmlns:a16="http://schemas.microsoft.com/office/drawing/2014/main" id="{307B64C4-1B5A-47E8-8F58-6AFD97EED585}"/>
              </a:ext>
            </a:extLst>
          </p:cNvPr>
          <p:cNvSpPr/>
          <p:nvPr/>
        </p:nvSpPr>
        <p:spPr>
          <a:xfrm>
            <a:off x="5430458" y="4147071"/>
            <a:ext cx="3383828" cy="1015663"/>
          </a:xfrm>
          <a:prstGeom prst="rect">
            <a:avLst/>
          </a:prstGeom>
        </p:spPr>
        <p:txBody>
          <a:bodyPr wrap="square">
            <a:spAutoFit/>
          </a:bodyPr>
          <a:lstStyle/>
          <a:p>
            <a:r>
              <a:rPr lang="en-US" sz="1000" dirty="0">
                <a:latin typeface="FrutigerLTStd-Light"/>
              </a:rPr>
              <a:t>Transmission electron microscopy of a cross‐section through a small </a:t>
            </a:r>
            <a:r>
              <a:rPr lang="en-IN" sz="1000" dirty="0">
                <a:latin typeface="FrutigerLTStd-Light"/>
              </a:rPr>
              <a:t>arteriole in the skin.</a:t>
            </a:r>
            <a:r>
              <a:rPr lang="en-US" sz="1000" dirty="0"/>
              <a:t> smooth surface of the endothelial cell(E) surrounding the lumen (L) and the presence of smooth muscle (SM) with an associated nerve (N). There is a small amount of elastic tissue (el) adjacent to the </a:t>
            </a:r>
            <a:r>
              <a:rPr lang="en-IN" sz="1000" dirty="0"/>
              <a:t>endothelial basement membrane</a:t>
            </a:r>
          </a:p>
        </p:txBody>
      </p:sp>
      <p:pic>
        <p:nvPicPr>
          <p:cNvPr id="6" name="Picture 5">
            <a:extLst>
              <a:ext uri="{FF2B5EF4-FFF2-40B4-BE49-F238E27FC236}">
                <a16:creationId xmlns:a16="http://schemas.microsoft.com/office/drawing/2014/main" id="{C21F546D-6657-4C5B-B9E5-AAC525236173}"/>
              </a:ext>
            </a:extLst>
          </p:cNvPr>
          <p:cNvPicPr>
            <a:picLocks noChangeAspect="1"/>
          </p:cNvPicPr>
          <p:nvPr/>
        </p:nvPicPr>
        <p:blipFill>
          <a:blip r:embed="rId3"/>
          <a:stretch>
            <a:fillRect/>
          </a:stretch>
        </p:blipFill>
        <p:spPr>
          <a:xfrm>
            <a:off x="8906804" y="1158365"/>
            <a:ext cx="3112521" cy="2920311"/>
          </a:xfrm>
          <a:prstGeom prst="rect">
            <a:avLst/>
          </a:prstGeom>
        </p:spPr>
      </p:pic>
      <p:sp>
        <p:nvSpPr>
          <p:cNvPr id="7" name="Rectangle 6">
            <a:extLst>
              <a:ext uri="{FF2B5EF4-FFF2-40B4-BE49-F238E27FC236}">
                <a16:creationId xmlns:a16="http://schemas.microsoft.com/office/drawing/2014/main" id="{18F4E438-D4F1-4058-8028-159F32937BB4}"/>
              </a:ext>
            </a:extLst>
          </p:cNvPr>
          <p:cNvSpPr/>
          <p:nvPr/>
        </p:nvSpPr>
        <p:spPr>
          <a:xfrm>
            <a:off x="8906804" y="4147071"/>
            <a:ext cx="3383828" cy="861774"/>
          </a:xfrm>
          <a:prstGeom prst="rect">
            <a:avLst/>
          </a:prstGeom>
        </p:spPr>
        <p:txBody>
          <a:bodyPr wrap="square">
            <a:spAutoFit/>
          </a:bodyPr>
          <a:lstStyle/>
          <a:p>
            <a:r>
              <a:rPr lang="en-US" sz="1000" dirty="0">
                <a:latin typeface="FrutigerLTStd-Light"/>
              </a:rPr>
              <a:t>The surface of the endothelial cells (E) in the lumen (L) is more convoluted than in its arteriolar counterpart. The endothelial cells are surrounded by pericytes (P), and not smooth muscle cells. The arrowheads indicate</a:t>
            </a:r>
          </a:p>
          <a:p>
            <a:r>
              <a:rPr lang="en-IN" sz="1000" dirty="0">
                <a:latin typeface="FrutigerLTStd-Light"/>
              </a:rPr>
              <a:t>Weibel–Palade bodies.</a:t>
            </a:r>
            <a:endParaRPr lang="en-IN" sz="1000" dirty="0"/>
          </a:p>
        </p:txBody>
      </p:sp>
      <p:sp>
        <p:nvSpPr>
          <p:cNvPr id="8" name="Rectangle 7">
            <a:extLst>
              <a:ext uri="{FF2B5EF4-FFF2-40B4-BE49-F238E27FC236}">
                <a16:creationId xmlns:a16="http://schemas.microsoft.com/office/drawing/2014/main" id="{BA1E5383-4821-4B5C-846E-975B5C3694DE}"/>
              </a:ext>
            </a:extLst>
          </p:cNvPr>
          <p:cNvSpPr/>
          <p:nvPr/>
        </p:nvSpPr>
        <p:spPr>
          <a:xfrm>
            <a:off x="166562" y="1136757"/>
            <a:ext cx="5263896" cy="5324535"/>
          </a:xfrm>
          <a:prstGeom prst="rect">
            <a:avLst/>
          </a:prstGeom>
        </p:spPr>
        <p:txBody>
          <a:bodyPr wrap="square">
            <a:spAutoFit/>
          </a:bodyPr>
          <a:lstStyle/>
          <a:p>
            <a:pPr marL="285750" indent="-285750">
              <a:buFont typeface="Arial" panose="020B0604020202020204" pitchFamily="34" charset="0"/>
              <a:buChar char="•"/>
            </a:pPr>
            <a:r>
              <a:rPr lang="en-US" sz="2000" dirty="0"/>
              <a:t>The endothelium of capillaries and small arterioles and venules is surrounded by pericytes, which appear to share certain characteristics with both endothelial and smooth muscle cells. </a:t>
            </a:r>
          </a:p>
          <a:p>
            <a:pPr marL="285750" indent="-285750">
              <a:buFont typeface="Arial" panose="020B0604020202020204" pitchFamily="34" charset="0"/>
              <a:buChar char="•"/>
            </a:pPr>
            <a:r>
              <a:rPr lang="en-US" sz="2000" dirty="0"/>
              <a:t>Capillaries contain a single discontinuous layer of pericytes, whereas venules may include more than one pericyte layer in their </a:t>
            </a:r>
            <a:r>
              <a:rPr lang="en-US" sz="2000" dirty="0" err="1"/>
              <a:t>periendothelial</a:t>
            </a:r>
            <a:r>
              <a:rPr lang="en-US" sz="2000" dirty="0"/>
              <a:t> investment.</a:t>
            </a:r>
          </a:p>
          <a:p>
            <a:pPr marL="285750" indent="-285750">
              <a:buFont typeface="Arial" panose="020B0604020202020204" pitchFamily="34" charset="0"/>
              <a:buChar char="•"/>
            </a:pPr>
            <a:r>
              <a:rPr lang="en-US" sz="2000" dirty="0"/>
              <a:t>Smooth muscle cells are found chiefly in the walls of ascending arterioles but also within the arterioles of the superficial and deep plexus and in collecting venules.</a:t>
            </a:r>
          </a:p>
          <a:p>
            <a:pPr marL="285750" indent="-285750">
              <a:buFont typeface="Arial" panose="020B0604020202020204" pitchFamily="34" charset="0"/>
              <a:buChar char="•"/>
            </a:pPr>
            <a:r>
              <a:rPr lang="en-US" sz="2000" dirty="0"/>
              <a:t>Smooth muscle cells and pericytes are surrounded by a basement membrane, which also encompasses the outer surface of endothelial cells. </a:t>
            </a:r>
          </a:p>
        </p:txBody>
      </p:sp>
    </p:spTree>
    <p:extLst>
      <p:ext uri="{BB962C8B-B14F-4D97-AF65-F5344CB8AC3E}">
        <p14:creationId xmlns:p14="http://schemas.microsoft.com/office/powerpoint/2010/main" val="135224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1C98-5786-4DDC-BB13-4CACF3122A5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83200A4-25E8-441A-A2B9-AAB0540C28E4}"/>
              </a:ext>
            </a:extLst>
          </p:cNvPr>
          <p:cNvSpPr>
            <a:spLocks noGrp="1"/>
          </p:cNvSpPr>
          <p:nvPr>
            <p:ph idx="1"/>
          </p:nvPr>
        </p:nvSpPr>
        <p:spPr/>
        <p:txBody>
          <a:bodyPr/>
          <a:lstStyle/>
          <a:p>
            <a:pPr>
              <a:lnSpc>
                <a:spcPct val="100000"/>
              </a:lnSpc>
              <a:buFont typeface="Arial" panose="020B0604020202020204" pitchFamily="34" charset="0"/>
              <a:buChar char="•"/>
            </a:pPr>
            <a:r>
              <a:rPr lang="en-US" dirty="0"/>
              <a:t>Veil cells are long, thin cells with an attenuated cytoplasm, and they more closely resemble fibroblasts than pericytes. They do not have a basement membrane investment and are located outside the vessel wall.</a:t>
            </a:r>
          </a:p>
          <a:p>
            <a:pPr>
              <a:lnSpc>
                <a:spcPct val="100000"/>
              </a:lnSpc>
              <a:buFont typeface="Arial" panose="020B0604020202020204" pitchFamily="34" charset="0"/>
              <a:buChar char="•"/>
            </a:pPr>
            <a:r>
              <a:rPr lang="en-US" dirty="0"/>
              <a:t>The capillary loops can be divided into intrapapillary portion and extra papillary portion.</a:t>
            </a:r>
          </a:p>
          <a:p>
            <a:pPr>
              <a:lnSpc>
                <a:spcPct val="100000"/>
              </a:lnSpc>
              <a:buFont typeface="Arial" panose="020B0604020202020204" pitchFamily="34" charset="0"/>
              <a:buChar char="•"/>
            </a:pPr>
            <a:r>
              <a:rPr lang="en-US" dirty="0"/>
              <a:t>The extra papillary ascending limb and intrapapillary portion have the the characteristics of an arterial capillary , that is, homogenous basement membrane, whereas the extra papillary descending limb has venous characteristics, that is a multilayered basement membrane.</a:t>
            </a:r>
            <a:endParaRPr lang="en-IN" dirty="0"/>
          </a:p>
          <a:p>
            <a:endParaRPr lang="en-IN" dirty="0"/>
          </a:p>
        </p:txBody>
      </p:sp>
    </p:spTree>
    <p:extLst>
      <p:ext uri="{BB962C8B-B14F-4D97-AF65-F5344CB8AC3E}">
        <p14:creationId xmlns:p14="http://schemas.microsoft.com/office/powerpoint/2010/main" val="421036180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233</TotalTime>
  <Words>1806</Words>
  <Application>Microsoft Office PowerPoint</Application>
  <PresentationFormat>Widescreen</PresentationFormat>
  <Paragraphs>100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FrutigerLTStd-Light</vt:lpstr>
      <vt:lpstr>Retrospect</vt:lpstr>
      <vt:lpstr>VASCULAR AND LYMPHATIC       SUPPLY OF SKIN</vt:lpstr>
      <vt:lpstr>BLOOD SUPPLY OF SKIN</vt:lpstr>
      <vt:lpstr>INTRODUCTION </vt:lpstr>
      <vt:lpstr>PowerPoint Presentation</vt:lpstr>
      <vt:lpstr>     Superficial Vascular Plexus </vt:lpstr>
      <vt:lpstr>Deep Vascular Plexus</vt:lpstr>
      <vt:lpstr>STRUCTURE AND ULTRASTRUCTURE</vt:lpstr>
      <vt:lpstr>PowerPoint Presentation</vt:lpstr>
      <vt:lpstr>PowerPoint Presentation</vt:lpstr>
      <vt:lpstr>PowerPoint Presentation</vt:lpstr>
      <vt:lpstr>PowerPoint Presentation</vt:lpstr>
      <vt:lpstr>PowerPoint Presentation</vt:lpstr>
      <vt:lpstr>FUNCTIONS</vt:lpstr>
      <vt:lpstr>APPLIED ASPECTS</vt:lpstr>
      <vt:lpstr>GLOMUS BODY</vt:lpstr>
      <vt:lpstr>THE CUTANEOUS LYMPHATICS</vt:lpstr>
      <vt:lpstr>Embryology</vt:lpstr>
      <vt:lpstr>DRAINAGE OF LYMPH</vt:lpstr>
      <vt:lpstr>PowerPoint Presentation</vt:lpstr>
      <vt:lpstr>PowerPoint Presentation</vt:lpstr>
      <vt:lpstr>FUNCTION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AND LYMPHATIC       SUPPLY OF SKIN</dc:title>
  <dc:creator>DRV APEXA JAIN</dc:creator>
  <cp:lastModifiedBy>DRV APEXA JAIN</cp:lastModifiedBy>
  <cp:revision>21</cp:revision>
  <dcterms:created xsi:type="dcterms:W3CDTF">2020-05-05T08:13:07Z</dcterms:created>
  <dcterms:modified xsi:type="dcterms:W3CDTF">2020-05-07T05:59:16Z</dcterms:modified>
</cp:coreProperties>
</file>