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6"/>
  </p:notesMasterIdLst>
  <p:sldIdLst>
    <p:sldId id="300" r:id="rId2"/>
    <p:sldId id="301" r:id="rId3"/>
    <p:sldId id="302" r:id="rId4"/>
    <p:sldId id="305" r:id="rId5"/>
    <p:sldId id="304" r:id="rId6"/>
    <p:sldId id="306" r:id="rId7"/>
    <p:sldId id="30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99" r:id="rId19"/>
    <p:sldId id="271" r:id="rId20"/>
    <p:sldId id="272" r:id="rId21"/>
    <p:sldId id="273" r:id="rId22"/>
    <p:sldId id="274" r:id="rId23"/>
    <p:sldId id="275" r:id="rId24"/>
    <p:sldId id="276" r:id="rId25"/>
    <p:sldId id="29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94" r:id="rId36"/>
    <p:sldId id="287" r:id="rId37"/>
    <p:sldId id="289" r:id="rId38"/>
    <p:sldId id="290" r:id="rId39"/>
    <p:sldId id="291" r:id="rId40"/>
    <p:sldId id="292" r:id="rId41"/>
    <p:sldId id="293" r:id="rId42"/>
    <p:sldId id="307" r:id="rId43"/>
    <p:sldId id="308" r:id="rId44"/>
    <p:sldId id="309" r:id="rId45"/>
    <p:sldId id="310" r:id="rId46"/>
    <p:sldId id="298" r:id="rId47"/>
    <p:sldId id="311" r:id="rId48"/>
    <p:sldId id="312" r:id="rId49"/>
    <p:sldId id="314" r:id="rId50"/>
    <p:sldId id="315" r:id="rId51"/>
    <p:sldId id="316" r:id="rId52"/>
    <p:sldId id="317" r:id="rId53"/>
    <p:sldId id="318" r:id="rId54"/>
    <p:sldId id="31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7C46E0-AF3C-4752-B3DB-0A313C1FF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71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DB49C-CCDF-401C-8FE6-C5137FFD61E4}" type="slidenum">
              <a:rPr lang="en-US"/>
              <a:pPr/>
              <a:t>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D8873-7DE1-4E46-9BFD-13F8990D5CAB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85E66-615C-4B17-8F95-55AF9363EB53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FA4F2-1546-474F-8FE8-A71DE9667950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82DC7-31AC-4694-8D68-B46D74110A33}" type="slidenum">
              <a:rPr lang="en-US"/>
              <a:pPr/>
              <a:t>21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2D83D-96F9-4072-A73B-509D4DFD7C87}" type="slidenum">
              <a:rPr lang="en-US"/>
              <a:pPr/>
              <a:t>22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83831-4D0C-4751-81EB-51E40BB80C0B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2B904-87AB-49B8-AA6A-A76435061034}" type="slidenum">
              <a:rPr lang="en-US"/>
              <a:pPr/>
              <a:t>24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89755-754E-4A56-A0EF-BC83EF12889B}" type="slidenum">
              <a:rPr lang="en-US"/>
              <a:pPr/>
              <a:t>25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9189B-C9D3-48CB-8933-31F175851C5C}" type="slidenum">
              <a:rPr lang="en-US"/>
              <a:pPr/>
              <a:t>26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A82E6-C3CA-4500-8ED5-0C6029F13BF5}" type="slidenum">
              <a:rPr lang="en-US"/>
              <a:pPr/>
              <a:t>27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AC293-B455-433F-9E9F-247FB4D9EEF2}" type="slidenum">
              <a:rPr lang="en-US"/>
              <a:pPr/>
              <a:t>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5C647-3CC5-4B18-8E78-F70B6C1DC218}" type="slidenum">
              <a:rPr lang="en-US"/>
              <a:pPr/>
              <a:t>28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19129-9747-4FA7-9DCA-024DCC55548C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7D33A-34E9-41A8-AED3-30DED450053B}" type="slidenum">
              <a:rPr lang="en-US"/>
              <a:pPr/>
              <a:t>30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202E4-1039-4D82-988C-D90BB327D92E}" type="slidenum">
              <a:rPr lang="en-US"/>
              <a:pPr/>
              <a:t>31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84199-924B-4043-BAE5-4027697D0BC5}" type="slidenum">
              <a:rPr lang="en-US"/>
              <a:pPr/>
              <a:t>32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BD215-AE2E-4586-9395-128B7D7F948F}" type="slidenum">
              <a:rPr lang="en-US"/>
              <a:pPr/>
              <a:t>33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7306C-3593-4273-B77B-1E03A53E4652}" type="slidenum">
              <a:rPr lang="en-US"/>
              <a:pPr/>
              <a:t>34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E4799-BA54-4298-84E9-7AEF81EB1E36}" type="slidenum">
              <a:rPr lang="en-US"/>
              <a:pPr/>
              <a:t>35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127B4-3D57-4601-A989-DD5E0F8AA4A8}" type="slidenum">
              <a:rPr lang="en-US"/>
              <a:pPr/>
              <a:t>36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F2FE6-B963-4BB5-A665-207EBAAB1CB9}" type="slidenum">
              <a:rPr lang="en-US"/>
              <a:pPr/>
              <a:t>37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BE832-56FD-4B31-9516-C284E24535F6}" type="slidenum">
              <a:rPr lang="en-US"/>
              <a:pPr/>
              <a:t>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C4ABA-24BF-49C3-9A80-19DCCC0F765B}" type="slidenum">
              <a:rPr lang="en-US"/>
              <a:pPr/>
              <a:t>38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85AE2-10C7-45AC-A37F-7AF8CE77C40D}" type="slidenum">
              <a:rPr lang="en-US"/>
              <a:pPr/>
              <a:t>39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32BF3-AEF1-444F-A046-F18FCFBEBF8B}" type="slidenum">
              <a:rPr lang="en-US"/>
              <a:pPr/>
              <a:t>40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4A53D-C435-40C1-A6E2-540B2361F2D5}" type="slidenum">
              <a:rPr lang="en-US"/>
              <a:pPr/>
              <a:t>41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3F25D-8D8D-4E73-AB23-71C81A94DD98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DC021-6906-4681-AB61-71EF4BEB5719}" type="slidenum">
              <a:rPr lang="en-US"/>
              <a:pPr/>
              <a:t>12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5E843-5136-4A43-8126-7FB3140F1EDB}" type="slidenum">
              <a:rPr lang="en-US"/>
              <a:pPr/>
              <a:t>13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53C42-3B7F-43DF-93E3-FC8734841D6C}" type="slidenum">
              <a:rPr lang="en-US"/>
              <a:pPr/>
              <a:t>14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1328B-AD6F-47B6-850C-6721C9043B31}" type="slidenum">
              <a:rPr lang="en-US"/>
              <a:pPr/>
              <a:t>15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13811-0F97-4172-8F34-7CF751BED6FD}" type="slidenum">
              <a:rPr lang="en-US"/>
              <a:pPr/>
              <a:t>16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3F4AED-1BD1-4306-B838-8D270802A7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018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82B01-F143-4D87-8EBF-07F0CCCDFA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ABADC-6A20-46F6-9BE5-359F497AEE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ED3E80-5322-4AA2-B956-33C7B8AB49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04C1D1-B4D9-469B-96B5-3D3FE2A38A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F9739D-4207-484B-A17E-5FEC26497C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446DAD-DD69-403A-9231-87148DD7A7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094EA71-D153-48AA-A85A-443F93672E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A0F23C-4458-46C4-B366-784A87EC9A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A03A7-D3D6-4336-98CE-DC643BC8BA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88A42-89FE-4DBC-A202-B2854FAB5C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4ADB5-E0E8-4FB6-8A47-C723C0D4A7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1EEAC-D1DA-4BD2-8867-69E0A9D3D4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A483-2912-4964-8012-7E2045DF50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1AD3A-D244-41FD-A29F-8EA9FAB07F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B2D71-A334-4ADE-825E-32B1270086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3DB4-3D3F-4C9E-90A5-1717EDABB7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4B0A159F-8A2B-42DC-A3D8-F4D27523B8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91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Congenital Laryngeal</a:t>
            </a:r>
            <a:br>
              <a:rPr lang="en-US" dirty="0" smtClean="0"/>
            </a:br>
            <a:r>
              <a:rPr lang="en-US" dirty="0" smtClean="0"/>
              <a:t>Anomalies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Nirali Chauhan</a:t>
            </a:r>
          </a:p>
          <a:p>
            <a:r>
              <a:rPr lang="en-US" dirty="0" smtClean="0"/>
              <a:t>Associate professor </a:t>
            </a:r>
          </a:p>
          <a:p>
            <a:r>
              <a:rPr lang="en-US" dirty="0" smtClean="0"/>
              <a:t>Department of 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8175"/>
          </a:xfrm>
        </p:spPr>
        <p:txBody>
          <a:bodyPr/>
          <a:lstStyle/>
          <a:p>
            <a:r>
              <a:rPr lang="en-US"/>
              <a:t>Laryngomalacia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Most common congenital laryngeal anomaly. </a:t>
            </a:r>
          </a:p>
          <a:p>
            <a:pPr>
              <a:lnSpc>
                <a:spcPct val="90000"/>
              </a:lnSpc>
            </a:pPr>
            <a:r>
              <a:rPr lang="en-US" sz="2600"/>
              <a:t>Accounts for approximately 60 percent of laryngeal problems in the newborn. </a:t>
            </a:r>
          </a:p>
          <a:p>
            <a:pPr>
              <a:lnSpc>
                <a:spcPct val="90000"/>
              </a:lnSpc>
            </a:pPr>
            <a:r>
              <a:rPr lang="en-US" sz="2600"/>
              <a:t>Boys are affected twice as often as girls.  </a:t>
            </a:r>
          </a:p>
          <a:p>
            <a:pPr>
              <a:lnSpc>
                <a:spcPct val="90000"/>
              </a:lnSpc>
            </a:pPr>
            <a:r>
              <a:rPr lang="en-US" sz="2600"/>
              <a:t>It is usually a self-limiting condition, but when severe may produce: </a:t>
            </a:r>
          </a:p>
          <a:p>
            <a:pPr lvl="1">
              <a:lnSpc>
                <a:spcPct val="90000"/>
              </a:lnSpc>
            </a:pPr>
            <a:r>
              <a:rPr lang="en-US" sz="2200" i="1"/>
              <a:t>Life-threatening obstructive apnea, </a:t>
            </a:r>
          </a:p>
          <a:p>
            <a:pPr lvl="1">
              <a:lnSpc>
                <a:spcPct val="90000"/>
              </a:lnSpc>
            </a:pPr>
            <a:r>
              <a:rPr lang="en-US" sz="2200" i="1"/>
              <a:t>Cor pulmonale, </a:t>
            </a:r>
          </a:p>
          <a:p>
            <a:pPr lvl="1">
              <a:lnSpc>
                <a:spcPct val="90000"/>
              </a:lnSpc>
            </a:pPr>
            <a:r>
              <a:rPr lang="en-US" sz="2200" i="1"/>
              <a:t>Failure to thrive.</a:t>
            </a:r>
            <a:r>
              <a:rPr lang="en-US" sz="2200"/>
              <a:t>  </a:t>
            </a:r>
          </a:p>
          <a:p>
            <a:pPr>
              <a:lnSpc>
                <a:spcPct val="90000"/>
              </a:lnSpc>
            </a:pPr>
            <a:r>
              <a:rPr lang="en-US" sz="2600"/>
              <a:t>Fatal outcomes have been described.  </a:t>
            </a:r>
          </a:p>
          <a:p>
            <a:pPr>
              <a:lnSpc>
                <a:spcPct val="90000"/>
              </a:lnSpc>
            </a:pPr>
            <a:r>
              <a:rPr lang="en-US" sz="2600"/>
              <a:t>Severe cases may require intubation or tracheotomy to secure the airway.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2516188"/>
            <a:ext cx="5562600" cy="3429000"/>
          </a:xfrm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28600"/>
            <a:ext cx="3505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867400" y="7620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Normal Larynx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696200" y="3505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505200" y="58674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</a:rPr>
              <a:t>Laryngomalacia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543800" y="2590800"/>
            <a:ext cx="1447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supraglottic structures are pulled into the lumen around a vertical axis with inspiration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04800" y="2590800"/>
            <a:ext cx="1447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Collapse of arytenoid mucosa; shortened aryepiglottic folds; tubular epiglottis with posterior collapse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Stridor</a:t>
            </a:r>
            <a:r>
              <a:rPr lang="en-US" sz="2400" dirty="0" smtClean="0"/>
              <a:t> </a:t>
            </a:r>
            <a:r>
              <a:rPr lang="en-US" sz="2400" dirty="0"/>
              <a:t>is typically noted in the first few weeks of life and is characterized by fluttering, high-pitched </a:t>
            </a:r>
            <a:r>
              <a:rPr lang="en-US" sz="2400" dirty="0" err="1"/>
              <a:t>inspiratory</a:t>
            </a:r>
            <a:r>
              <a:rPr lang="en-US" sz="2400" dirty="0"/>
              <a:t> sounds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Position changes of the infant may help alleviate the </a:t>
            </a:r>
            <a:r>
              <a:rPr lang="en-US" sz="2400" dirty="0" err="1" smtClean="0"/>
              <a:t>stridor</a:t>
            </a:r>
            <a:r>
              <a:rPr lang="en-US" sz="2400" dirty="0" smtClean="0"/>
              <a:t> as it typically worsens in the supine position.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Diagnosis is by flexible </a:t>
            </a:r>
            <a:r>
              <a:rPr lang="en-US" sz="2400" dirty="0" err="1" smtClean="0"/>
              <a:t>laryngoscopy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Reassuring the parents that the prognosis for the child is favorable.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 the past, tracheotomy was the surgical procedure of choice for severe cases.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Supraglottoplasty</a:t>
            </a:r>
            <a:r>
              <a:rPr lang="en-US" sz="2400" dirty="0" smtClean="0"/>
              <a:t> has proven successful for the correction of </a:t>
            </a:r>
            <a:r>
              <a:rPr lang="en-US" sz="2400" dirty="0" err="1" smtClean="0"/>
              <a:t>supraglottic</a:t>
            </a:r>
            <a:r>
              <a:rPr lang="en-US" sz="2400" dirty="0" smtClean="0"/>
              <a:t> obstruction and is now the surgical procedure of choice. 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Stridor</a:t>
            </a:r>
            <a:r>
              <a:rPr lang="en-US" sz="2400" dirty="0" smtClean="0"/>
              <a:t> is usually improved immediately after surgery [ </a:t>
            </a:r>
            <a:r>
              <a:rPr lang="en-US" sz="2400" u="sng" dirty="0" smtClean="0"/>
              <a:t>Grade</a:t>
            </a:r>
            <a:r>
              <a:rPr lang="en-US" sz="2400" dirty="0" smtClean="0"/>
              <a:t> </a:t>
            </a:r>
            <a:r>
              <a:rPr lang="en-US" sz="2400" u="sng" dirty="0" smtClean="0"/>
              <a:t>B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10000" y="6248400"/>
            <a:ext cx="214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Supraglottoplasty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Laryngocoele</a:t>
            </a:r>
            <a:r>
              <a:rPr lang="en-US" dirty="0" smtClean="0"/>
              <a:t> &amp; </a:t>
            </a:r>
            <a:r>
              <a:rPr lang="en-US" dirty="0" err="1" smtClean="0"/>
              <a:t>Saccular</a:t>
            </a:r>
            <a:r>
              <a:rPr lang="en-US" dirty="0" smtClean="0"/>
              <a:t> cyst</a:t>
            </a: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114800" cy="5064125"/>
          </a:xfrm>
        </p:spPr>
        <p:txBody>
          <a:bodyPr/>
          <a:lstStyle/>
          <a:p>
            <a:r>
              <a:rPr lang="en-US" sz="2000" dirty="0" smtClean="0"/>
              <a:t> </a:t>
            </a:r>
            <a:r>
              <a:rPr lang="en-US" sz="2000" dirty="0" err="1" smtClean="0"/>
              <a:t>Saccule</a:t>
            </a:r>
            <a:r>
              <a:rPr lang="en-US" sz="2000" dirty="0" smtClean="0"/>
              <a:t>- </a:t>
            </a:r>
            <a:r>
              <a:rPr lang="en-US" sz="2000" dirty="0" err="1" smtClean="0"/>
              <a:t>cecal</a:t>
            </a:r>
            <a:r>
              <a:rPr lang="en-US" sz="2000" dirty="0" smtClean="0"/>
              <a:t> pouch of mucous membrane in anterior roof of the laryngeal ventricle </a:t>
            </a:r>
          </a:p>
          <a:p>
            <a:r>
              <a:rPr lang="en-US" sz="2000" dirty="0" smtClean="0"/>
              <a:t>Dilated </a:t>
            </a:r>
            <a:r>
              <a:rPr lang="en-US" sz="2000" dirty="0"/>
              <a:t>sac filled with air (ventricle) </a:t>
            </a:r>
            <a:endParaRPr lang="en-US" sz="2000" dirty="0" smtClean="0"/>
          </a:p>
          <a:p>
            <a:r>
              <a:rPr lang="en-US" sz="2000" dirty="0" smtClean="0"/>
              <a:t>Present commonly in trumpet player or glass blower</a:t>
            </a:r>
            <a:endParaRPr lang="en-US" sz="2000" dirty="0"/>
          </a:p>
          <a:p>
            <a:r>
              <a:rPr lang="en-US" sz="2000" dirty="0"/>
              <a:t>Internal vs. external </a:t>
            </a:r>
          </a:p>
          <a:p>
            <a:r>
              <a:rPr lang="en-US" sz="2000" dirty="0"/>
              <a:t>May present at birth– </a:t>
            </a:r>
            <a:r>
              <a:rPr lang="en-US" sz="2000" dirty="0" err="1"/>
              <a:t>stridor</a:t>
            </a:r>
            <a:r>
              <a:rPr lang="en-US" sz="2000" dirty="0"/>
              <a:t>* </a:t>
            </a:r>
          </a:p>
          <a:p>
            <a:r>
              <a:rPr lang="en-US" sz="2000" dirty="0"/>
              <a:t>Difficult to diagnose– CT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Bryce </a:t>
            </a:r>
            <a:r>
              <a:rPr lang="en-US" sz="2000" dirty="0" smtClean="0"/>
              <a:t>sign  </a:t>
            </a:r>
            <a:endParaRPr lang="en-US" sz="2000" dirty="0"/>
          </a:p>
          <a:p>
            <a:r>
              <a:rPr lang="en-US" sz="2000" dirty="0"/>
              <a:t>Endoscopic or open procedures </a:t>
            </a:r>
          </a:p>
          <a:p>
            <a:r>
              <a:rPr lang="en-US" sz="2000" dirty="0"/>
              <a:t>Recurrences low</a:t>
            </a:r>
          </a:p>
        </p:txBody>
      </p:sp>
      <p:pic>
        <p:nvPicPr>
          <p:cNvPr id="3072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295400"/>
            <a:ext cx="403860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4648200" cy="3656013"/>
          </a:xfrm>
        </p:spPr>
      </p:pic>
      <p:sp>
        <p:nvSpPr>
          <p:cNvPr id="32778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114800"/>
            <a:ext cx="8229600" cy="2514600"/>
          </a:xfrm>
          <a:noFill/>
          <a:ln/>
        </p:spPr>
        <p:txBody>
          <a:bodyPr/>
          <a:lstStyle/>
          <a:p>
            <a:r>
              <a:rPr lang="en-US" sz="2200" dirty="0"/>
              <a:t>Internal </a:t>
            </a:r>
            <a:r>
              <a:rPr lang="en-US" sz="2200" dirty="0" err="1"/>
              <a:t>laryngocoeles</a:t>
            </a:r>
            <a:r>
              <a:rPr lang="en-US" sz="2200" dirty="0"/>
              <a:t> are within the larynx itself and do not cross the </a:t>
            </a:r>
            <a:r>
              <a:rPr lang="en-US" sz="2200" dirty="0" err="1"/>
              <a:t>thyrohyoid</a:t>
            </a:r>
            <a:r>
              <a:rPr lang="en-US" sz="2200" dirty="0"/>
              <a:t> membrane. </a:t>
            </a:r>
          </a:p>
          <a:p>
            <a:r>
              <a:rPr lang="en-US" sz="2200" dirty="0"/>
              <a:t>External </a:t>
            </a:r>
            <a:r>
              <a:rPr lang="en-US" sz="2200" dirty="0" err="1"/>
              <a:t>laryngocoeles</a:t>
            </a:r>
            <a:r>
              <a:rPr lang="en-US" sz="2200" dirty="0"/>
              <a:t> penetrate the </a:t>
            </a:r>
            <a:r>
              <a:rPr lang="en-US" sz="2200" dirty="0" err="1"/>
              <a:t>thyrohyoid</a:t>
            </a:r>
            <a:r>
              <a:rPr lang="en-US" sz="2200" dirty="0"/>
              <a:t> membrane at the neurovascular bundle.</a:t>
            </a:r>
          </a:p>
          <a:p>
            <a:r>
              <a:rPr lang="en-US" sz="2200" dirty="0"/>
              <a:t>Mixed </a:t>
            </a:r>
            <a:r>
              <a:rPr lang="en-US" sz="2200" dirty="0" err="1"/>
              <a:t>laryngocoeles</a:t>
            </a:r>
            <a:r>
              <a:rPr lang="en-US" sz="2200" dirty="0"/>
              <a:t> are dilated in both segments. </a:t>
            </a:r>
          </a:p>
        </p:txBody>
      </p:sp>
      <p:pic>
        <p:nvPicPr>
          <p:cNvPr id="32781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344488"/>
            <a:ext cx="3810000" cy="3594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sz="2400" dirty="0"/>
              <a:t>These are rare in infants and can cause intermittent hoarseness and </a:t>
            </a:r>
            <a:r>
              <a:rPr lang="en-US" sz="2400" dirty="0" err="1"/>
              <a:t>dyspnoea</a:t>
            </a:r>
            <a:r>
              <a:rPr lang="en-US" sz="2400" dirty="0"/>
              <a:t> that increases with crying.  </a:t>
            </a:r>
          </a:p>
          <a:p>
            <a:r>
              <a:rPr lang="en-US" sz="2400" dirty="0"/>
              <a:t>Diagnosis may be difficult as these can contract and may not be visualized under anesthesia.  A CT may be valuable in these instances.  </a:t>
            </a:r>
          </a:p>
          <a:p>
            <a:r>
              <a:rPr lang="en-US" sz="2400" dirty="0"/>
              <a:t>Endoscopic and open procedures have been advocated depending on the size and location of the </a:t>
            </a:r>
            <a:r>
              <a:rPr lang="en-US" sz="2400" dirty="0" err="1"/>
              <a:t>laryngocoele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Saccular</a:t>
            </a:r>
            <a:r>
              <a:rPr lang="en-US" dirty="0" smtClean="0"/>
              <a:t> cysts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Congenital cyst of the larynx or laryngeal </a:t>
            </a:r>
            <a:r>
              <a:rPr lang="en-US" sz="2400" dirty="0" err="1" smtClean="0"/>
              <a:t>mucocele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No communication with the laryngeal lumen </a:t>
            </a:r>
          </a:p>
          <a:p>
            <a:r>
              <a:rPr lang="en-US" sz="2400" dirty="0" smtClean="0"/>
              <a:t>Filled with mucous (no air) </a:t>
            </a:r>
          </a:p>
          <a:p>
            <a:r>
              <a:rPr lang="en-US" sz="2400" dirty="0" smtClean="0"/>
              <a:t>Developmental- failure to maintain patency of the </a:t>
            </a:r>
            <a:r>
              <a:rPr lang="en-US" sz="2400" dirty="0" err="1" smtClean="0"/>
              <a:t>saccular</a:t>
            </a:r>
            <a:r>
              <a:rPr lang="en-US" sz="2400" dirty="0" smtClean="0"/>
              <a:t> orifice </a:t>
            </a:r>
          </a:p>
          <a:p>
            <a:r>
              <a:rPr lang="en-US" sz="2400" dirty="0" smtClean="0"/>
              <a:t>Two types-Anterior </a:t>
            </a:r>
            <a:r>
              <a:rPr lang="en-US" sz="2400" dirty="0" err="1" smtClean="0"/>
              <a:t>saccular</a:t>
            </a:r>
            <a:r>
              <a:rPr lang="en-US" sz="2400" dirty="0" smtClean="0"/>
              <a:t> cyst- Protrudes into the 					ventricle </a:t>
            </a:r>
          </a:p>
          <a:p>
            <a:r>
              <a:rPr lang="en-US" sz="2400" dirty="0" smtClean="0"/>
              <a:t>                 -Lateral </a:t>
            </a:r>
            <a:r>
              <a:rPr lang="en-US" sz="2400" dirty="0" err="1" smtClean="0"/>
              <a:t>saccular</a:t>
            </a:r>
            <a:r>
              <a:rPr lang="en-US" sz="2400" dirty="0" smtClean="0"/>
              <a:t> cyst - Extends into the false 			vocal cords and </a:t>
            </a:r>
            <a:r>
              <a:rPr lang="en-US" sz="2400" dirty="0" err="1" smtClean="0"/>
              <a:t>aryepiglottic</a:t>
            </a:r>
            <a:r>
              <a:rPr lang="en-US" sz="2400" dirty="0" smtClean="0"/>
              <a:t> folds </a:t>
            </a:r>
          </a:p>
          <a:p>
            <a:r>
              <a:rPr lang="en-US" sz="2400" dirty="0" smtClean="0"/>
              <a:t>Best treated with initial endoscopy by wide endoscopic </a:t>
            </a:r>
            <a:r>
              <a:rPr lang="en-US" sz="2400" dirty="0" err="1" smtClean="0"/>
              <a:t>marsupialization</a:t>
            </a:r>
            <a:r>
              <a:rPr lang="en-US" sz="2400" dirty="0" smtClean="0"/>
              <a:t>. [</a:t>
            </a:r>
            <a:r>
              <a:rPr lang="en-US" sz="2400" u="sng" dirty="0" smtClean="0"/>
              <a:t>Grade C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5000" b="1"/>
              <a:t>Glottic Anomalies </a:t>
            </a:r>
          </a:p>
        </p:txBody>
      </p:sp>
      <p:pic>
        <p:nvPicPr>
          <p:cNvPr id="36874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511425"/>
            <a:ext cx="2057400" cy="2038350"/>
          </a:xfrm>
          <a:noFill/>
          <a:ln/>
        </p:spPr>
      </p:pic>
      <p:pic>
        <p:nvPicPr>
          <p:cNvPr id="36875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00400" y="2513013"/>
            <a:ext cx="2286000" cy="2112962"/>
          </a:xfrm>
          <a:noFill/>
          <a:ln/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5146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A – Systemic reviews, Meta analyses, RCT</a:t>
            </a:r>
          </a:p>
          <a:p>
            <a:pPr>
              <a:buFont typeface="Arial" charset="0"/>
              <a:buChar char="•"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B – Non-randomized studies</a:t>
            </a:r>
          </a:p>
          <a:p>
            <a:pPr>
              <a:buFont typeface="Arial" charset="0"/>
              <a:buChar char="•"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C – Observational studies</a:t>
            </a:r>
          </a:p>
          <a:p>
            <a:pPr>
              <a:buFontTx/>
              <a:buNone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5105400" cy="5181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500" dirty="0"/>
              <a:t>Failure of </a:t>
            </a:r>
            <a:r>
              <a:rPr lang="en-US" sz="2500" dirty="0" err="1"/>
              <a:t>recanalization</a:t>
            </a:r>
            <a:r>
              <a:rPr lang="en-US" sz="2500" dirty="0"/>
              <a:t> of </a:t>
            </a:r>
            <a:r>
              <a:rPr lang="en-US" sz="2500" b="1" dirty="0"/>
              <a:t>larynx</a:t>
            </a:r>
            <a:r>
              <a:rPr lang="en-US" sz="25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75% at </a:t>
            </a:r>
            <a:r>
              <a:rPr lang="en-US" sz="2500" dirty="0" err="1"/>
              <a:t>glottic</a:t>
            </a:r>
            <a:r>
              <a:rPr lang="en-US" sz="2500" dirty="0"/>
              <a:t> level 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Most anterior with </a:t>
            </a:r>
            <a:r>
              <a:rPr lang="en-US" sz="2500" dirty="0" err="1"/>
              <a:t>subglottic</a:t>
            </a:r>
            <a:r>
              <a:rPr lang="en-US" sz="2500" dirty="0"/>
              <a:t> involvement 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Four types– increasing severity 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May present at birth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Diagnosis: flexible </a:t>
            </a:r>
            <a:r>
              <a:rPr lang="en-US" sz="2500" dirty="0" err="1"/>
              <a:t>laryngoscopy</a:t>
            </a:r>
            <a:r>
              <a:rPr lang="en-US" sz="2500" dirty="0"/>
              <a:t> </a:t>
            </a:r>
          </a:p>
          <a:p>
            <a:pPr lvl="2">
              <a:lnSpc>
                <a:spcPct val="90000"/>
              </a:lnSpc>
              <a:buNone/>
            </a:pPr>
            <a:endParaRPr lang="en-US" sz="25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 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892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304800"/>
            <a:ext cx="3276600" cy="3276600"/>
          </a:xfrm>
        </p:spPr>
      </p:pic>
      <p:pic>
        <p:nvPicPr>
          <p:cNvPr id="38922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62600" y="3733800"/>
            <a:ext cx="3124200" cy="2397125"/>
          </a:xfrm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657600" y="327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533400" y="304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Laryngeal webs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The presentation of laryngeal webs varies with the severity and type of the web.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Type I laryngeal webs involve 35% or less of the glottis.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true vocal cords are visible through the web and there is little or no </a:t>
            </a:r>
            <a:r>
              <a:rPr lang="en-US" sz="1800" dirty="0" err="1"/>
              <a:t>subglottic</a:t>
            </a:r>
            <a:r>
              <a:rPr lang="en-US" sz="1800" dirty="0"/>
              <a:t> extension. 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Symptoms include a mildly abnormal cry with some hoarseness. 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Respiratory distress is usually not a feature.  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600" dirty="0"/>
              <a:t>Type II webs are anterior webs involving 35-50% of the glottis.  </a:t>
            </a:r>
          </a:p>
          <a:p>
            <a:pPr lvl="1">
              <a:lnSpc>
                <a:spcPct val="80000"/>
              </a:lnSpc>
            </a:pPr>
            <a:r>
              <a:rPr lang="en-US" sz="1800" dirty="0" err="1"/>
              <a:t>Subglottis</a:t>
            </a:r>
            <a:r>
              <a:rPr lang="en-US" sz="1800" dirty="0"/>
              <a:t> involvement stems more from thick anterior webbing than from </a:t>
            </a:r>
            <a:r>
              <a:rPr lang="en-US" sz="1800" dirty="0" err="1"/>
              <a:t>cricoid</a:t>
            </a:r>
            <a:r>
              <a:rPr lang="en-US" sz="1800" dirty="0"/>
              <a:t> abnormalities.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Airway symptoms are uncommon except during infection or after intubation trauma.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Type III webs involve 50-75% of the glottis. 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web is thick </a:t>
            </a:r>
            <a:r>
              <a:rPr lang="en-US" sz="1800" dirty="0" err="1"/>
              <a:t>anteriorly</a:t>
            </a:r>
            <a:r>
              <a:rPr lang="en-US" sz="1800" dirty="0"/>
              <a:t> and the true vocal cords may not be visualized.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There may be associated </a:t>
            </a:r>
            <a:r>
              <a:rPr lang="en-US" sz="1800" dirty="0" err="1"/>
              <a:t>cricoid</a:t>
            </a:r>
            <a:r>
              <a:rPr lang="en-US" sz="1800" dirty="0"/>
              <a:t> </a:t>
            </a:r>
            <a:r>
              <a:rPr lang="en-US" sz="1800" dirty="0" smtClean="0"/>
              <a:t> anomalies</a:t>
            </a:r>
            <a:r>
              <a:rPr lang="en-US" sz="1800" dirty="0"/>
              <a:t>. 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Airway symptoms are often severe </a:t>
            </a:r>
            <a:r>
              <a:rPr lang="en-US" sz="1800" dirty="0" smtClean="0"/>
              <a:t>and </a:t>
            </a:r>
            <a:r>
              <a:rPr lang="en-US" sz="1800" dirty="0"/>
              <a:t>marked vocal dysfunction may occur</a:t>
            </a:r>
            <a:r>
              <a:rPr lang="en-US" dirty="0"/>
              <a:t>. 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Type </a:t>
            </a:r>
            <a:r>
              <a:rPr lang="en-US" dirty="0"/>
              <a:t>IV webs occlude 75-90% or more of the glottis. 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 is uniformly thick and the true vocal cord is not identifiable. 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patient is aphonic and immediate airway management is required at birth.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096654"/>
            <a:ext cx="1676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u="sng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Thin </a:t>
            </a:r>
            <a:r>
              <a:rPr lang="en-US" sz="2400" b="1" dirty="0" smtClean="0"/>
              <a:t>membranous type I </a:t>
            </a:r>
            <a:r>
              <a:rPr lang="en-US" sz="2400" dirty="0" smtClean="0"/>
              <a:t>webs </a:t>
            </a:r>
            <a:r>
              <a:rPr lang="en-US" sz="2400" dirty="0"/>
              <a:t>which produce only minimal symptoms can be observed until age 3-4 years and then divided with either </a:t>
            </a:r>
            <a:r>
              <a:rPr lang="en-US" sz="2000" i="1" u="sng" dirty="0"/>
              <a:t>the </a:t>
            </a:r>
            <a:r>
              <a:rPr lang="en-US" sz="2000" i="1" u="sng" dirty="0" smtClean="0"/>
              <a:t>CO2 </a:t>
            </a:r>
            <a:r>
              <a:rPr lang="en-US" sz="2000" i="1" u="sng" dirty="0"/>
              <a:t>laser </a:t>
            </a:r>
            <a:r>
              <a:rPr lang="en-US" sz="2000" i="1" u="sng" dirty="0" smtClean="0"/>
              <a:t>or </a:t>
            </a:r>
            <a:r>
              <a:rPr lang="en-US" sz="2000" i="1" u="sng" dirty="0"/>
              <a:t>cold knife. 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Type II </a:t>
            </a:r>
            <a:r>
              <a:rPr lang="en-US" sz="2400" dirty="0"/>
              <a:t>webs can be managed by </a:t>
            </a:r>
            <a:r>
              <a:rPr lang="en-US" sz="2000" i="1" u="sng" dirty="0"/>
              <a:t>incising</a:t>
            </a:r>
            <a:r>
              <a:rPr lang="en-US" sz="2400" dirty="0"/>
              <a:t> the web along one vocal cord and then proceeding </a:t>
            </a:r>
            <a:r>
              <a:rPr lang="en-US" sz="2400" u="sng" dirty="0"/>
              <a:t>with </a:t>
            </a:r>
            <a:r>
              <a:rPr lang="en-US" sz="2000" i="1" u="sng" dirty="0" smtClean="0"/>
              <a:t>staged </a:t>
            </a:r>
            <a:r>
              <a:rPr lang="en-US" sz="2000" i="1" u="sng" dirty="0"/>
              <a:t>dilations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Treatment of </a:t>
            </a:r>
            <a:r>
              <a:rPr lang="en-US" sz="2400" b="1" dirty="0"/>
              <a:t>type III and IV </a:t>
            </a:r>
            <a:r>
              <a:rPr lang="en-US" sz="2400" dirty="0"/>
              <a:t>webs is usually delayed until the child is 3-4 years old.  Most infants will have a </a:t>
            </a:r>
            <a:r>
              <a:rPr lang="en-US" sz="2000" i="1" u="sng" dirty="0"/>
              <a:t>tracheotomy</a:t>
            </a:r>
            <a:r>
              <a:rPr lang="en-US" sz="2400" dirty="0"/>
              <a:t> in place for airway control until definitive surgery is undertaken. 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standard treatment for these conditions entails a </a:t>
            </a:r>
            <a:r>
              <a:rPr lang="en-US" sz="2400" u="sng" dirty="0"/>
              <a:t>tracheotomy, </a:t>
            </a:r>
            <a:r>
              <a:rPr lang="en-US" sz="2400" u="sng" dirty="0" err="1"/>
              <a:t>laryngotomy</a:t>
            </a:r>
            <a:r>
              <a:rPr lang="en-US" sz="2400" u="sng" dirty="0"/>
              <a:t>, and keel insertion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Congenital Vocal fold paralysis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229600" cy="5064125"/>
          </a:xfrm>
        </p:spPr>
        <p:txBody>
          <a:bodyPr/>
          <a:lstStyle/>
          <a:p>
            <a:r>
              <a:rPr lang="en-US" sz="2400" dirty="0"/>
              <a:t>Vocal fold paralysis has long been recognized as a significant cause of </a:t>
            </a:r>
            <a:r>
              <a:rPr lang="en-US" sz="2400" dirty="0" err="1"/>
              <a:t>stridor</a:t>
            </a:r>
            <a:r>
              <a:rPr lang="en-US" sz="2400" dirty="0"/>
              <a:t> and hoarseness in infants and children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It is the second most common cause of </a:t>
            </a:r>
            <a:r>
              <a:rPr lang="en-US" sz="2400" dirty="0" err="1"/>
              <a:t>stridor</a:t>
            </a:r>
            <a:r>
              <a:rPr lang="en-US" sz="2400" dirty="0"/>
              <a:t> in the newborn behind </a:t>
            </a:r>
            <a:r>
              <a:rPr lang="en-US" sz="2400" dirty="0" err="1"/>
              <a:t>laryngomalacia</a:t>
            </a:r>
            <a:r>
              <a:rPr lang="en-US" sz="2400" dirty="0"/>
              <a:t>.    Laryngeal paralysis may be present at birth or may manifest itself in the first month or two of life.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The neurologic impairment reflects an injury to the </a:t>
            </a:r>
            <a:r>
              <a:rPr lang="en-US" sz="2400" dirty="0" err="1"/>
              <a:t>vagus</a:t>
            </a:r>
            <a:r>
              <a:rPr lang="en-US" sz="2400" dirty="0"/>
              <a:t> nerve.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4800600" cy="3600450"/>
          </a:xfrm>
          <a:noFill/>
          <a:ln/>
        </p:spPr>
      </p:pic>
      <p:pic>
        <p:nvPicPr>
          <p:cNvPr id="8500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1905000"/>
            <a:ext cx="4343400" cy="3638550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7092"/>
            <a:ext cx="5140036" cy="58538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The lesion can occur anywhere from the brain through the neck into the chest and into the larynx. 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Many paralyses are idiopathic in up to 47% of cases, </a:t>
            </a:r>
            <a:endParaRPr lang="en-US" sz="2200" dirty="0" smtClean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The most common </a:t>
            </a:r>
            <a:r>
              <a:rPr lang="en-US" sz="2200" dirty="0" smtClean="0"/>
              <a:t>causative factors: 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Arnold </a:t>
            </a:r>
            <a:r>
              <a:rPr lang="en-US" sz="1800" dirty="0" err="1" smtClean="0"/>
              <a:t>Chiari</a:t>
            </a:r>
            <a:r>
              <a:rPr lang="en-US" sz="1800" dirty="0" smtClean="0"/>
              <a:t> malformations,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Hydrocephalus, neonatal </a:t>
            </a:r>
            <a:r>
              <a:rPr lang="en-US" sz="1800" dirty="0" err="1" smtClean="0"/>
              <a:t>hypotonia</a:t>
            </a:r>
            <a:r>
              <a:rPr lang="en-US" sz="1800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Multiple </a:t>
            </a:r>
            <a:r>
              <a:rPr lang="en-US" sz="1800" dirty="0"/>
              <a:t>peripheral paralysis (myasthenia gravis). 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Other causes include birth trauma and cardiac anomalies. 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Associated </a:t>
            </a:r>
            <a:r>
              <a:rPr lang="en-US" sz="2200" dirty="0"/>
              <a:t>laryngeal lesions such as clefts and </a:t>
            </a:r>
            <a:r>
              <a:rPr lang="en-US" sz="2200" dirty="0" err="1"/>
              <a:t>stenosis</a:t>
            </a:r>
            <a:r>
              <a:rPr lang="en-US" sz="2200" dirty="0"/>
              <a:t> are also commonly often found.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5530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457200"/>
            <a:ext cx="3048000" cy="1697038"/>
          </a:xfrm>
          <a:noFill/>
          <a:ln/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3429000"/>
            <a:ext cx="3225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most common symptom is </a:t>
            </a:r>
            <a:r>
              <a:rPr lang="en-US" sz="2000" dirty="0" err="1"/>
              <a:t>stridor</a:t>
            </a:r>
            <a:r>
              <a:rPr lang="en-US" sz="2000" dirty="0"/>
              <a:t>. 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Ineffective </a:t>
            </a:r>
            <a:r>
              <a:rPr lang="en-US" sz="2000" dirty="0"/>
              <a:t>cough, aspiration, recurrent pneumonia, and feeding difficulties are also commonly reported. 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Consistent </a:t>
            </a:r>
            <a:r>
              <a:rPr lang="en-US" sz="2000" dirty="0" err="1"/>
              <a:t>stridor</a:t>
            </a:r>
            <a:r>
              <a:rPr lang="en-US" sz="2000" dirty="0"/>
              <a:t>, cyanosis, and apnea are frequent.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Voice and cry, however, may be normal particularly in cases of bilateral vocal cord paralysis.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Hoarseness and </a:t>
            </a:r>
            <a:r>
              <a:rPr lang="en-US" sz="2000" dirty="0" err="1"/>
              <a:t>dysphonia</a:t>
            </a:r>
            <a:r>
              <a:rPr lang="en-US" sz="2000" dirty="0"/>
              <a:t> are common in cases of unilateral vocal fold paralysis.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Management strategies depend on the child’s underlying condition.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Children with bilateral vocal fold paralysis frequently require surgical intervention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airway is often markedly compromised and in over 50% of cases </a:t>
            </a:r>
            <a:r>
              <a:rPr lang="en-US" sz="2000" dirty="0" smtClean="0"/>
              <a:t>a </a:t>
            </a:r>
            <a:r>
              <a:rPr lang="en-US" sz="2000" u="sng" dirty="0" smtClean="0"/>
              <a:t>tracheotomy</a:t>
            </a:r>
            <a:r>
              <a:rPr lang="en-US" sz="2000" dirty="0" smtClean="0"/>
              <a:t> </a:t>
            </a:r>
            <a:r>
              <a:rPr lang="en-US" sz="2000" dirty="0"/>
              <a:t>is required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Multiple lateralization options include CO2 laser </a:t>
            </a:r>
            <a:r>
              <a:rPr lang="en-US" sz="2000" dirty="0" err="1"/>
              <a:t>cordotomy</a:t>
            </a:r>
            <a:r>
              <a:rPr lang="en-US" sz="2000" dirty="0"/>
              <a:t> and open </a:t>
            </a:r>
            <a:r>
              <a:rPr lang="en-US" sz="2000" dirty="0" err="1"/>
              <a:t>arytenoidectomy</a:t>
            </a:r>
            <a:r>
              <a:rPr lang="en-US" sz="2000" dirty="0"/>
              <a:t>, </a:t>
            </a:r>
            <a:r>
              <a:rPr lang="en-US" sz="2000" dirty="0" err="1"/>
              <a:t>artenoidpexy</a:t>
            </a:r>
            <a:r>
              <a:rPr lang="en-US" sz="2000" dirty="0"/>
              <a:t>, </a:t>
            </a:r>
            <a:r>
              <a:rPr lang="en-US" sz="2000" dirty="0" err="1"/>
              <a:t>arytenoid</a:t>
            </a:r>
            <a:r>
              <a:rPr lang="en-US" sz="2000" dirty="0"/>
              <a:t> separation with cartilage grafting or laser </a:t>
            </a:r>
            <a:r>
              <a:rPr lang="en-US" sz="2000" dirty="0" err="1"/>
              <a:t>arytenoidectomy</a:t>
            </a:r>
            <a:r>
              <a:rPr lang="en-US" sz="2000" dirty="0"/>
              <a:t> and </a:t>
            </a:r>
            <a:r>
              <a:rPr lang="en-US" sz="2000" dirty="0" err="1" smtClean="0"/>
              <a:t>cordectomy</a:t>
            </a:r>
            <a:r>
              <a:rPr lang="en-US" sz="2000" dirty="0" smtClean="0"/>
              <a:t>- </a:t>
            </a:r>
            <a:r>
              <a:rPr lang="en-US" sz="2000" b="1" dirty="0" err="1" smtClean="0"/>
              <a:t>glottic</a:t>
            </a:r>
            <a:r>
              <a:rPr lang="en-US" sz="2000" b="1" dirty="0" smtClean="0"/>
              <a:t> enlargement surgery</a:t>
            </a:r>
            <a:r>
              <a:rPr lang="en-US" sz="2000" dirty="0" smtClean="0"/>
              <a:t> [ </a:t>
            </a:r>
            <a:r>
              <a:rPr lang="en-US" sz="2000" u="sng" dirty="0" smtClean="0"/>
              <a:t>Grade</a:t>
            </a:r>
            <a:r>
              <a:rPr lang="en-US" sz="2000" dirty="0" smtClean="0"/>
              <a:t> B </a:t>
            </a:r>
            <a:r>
              <a:rPr lang="en-US" sz="2000" dirty="0" smtClean="0"/>
              <a:t>] to avoid </a:t>
            </a:r>
            <a:r>
              <a:rPr lang="en-US" sz="2000" dirty="0" smtClean="0"/>
              <a:t>tracheostomy/ achieve </a:t>
            </a:r>
            <a:r>
              <a:rPr lang="en-US" sz="2000" dirty="0" err="1" smtClean="0"/>
              <a:t>decannulaton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r>
              <a:rPr lang="en-US" sz="2400" dirty="0"/>
              <a:t> The management of unilateral vocal cord paralysis in children is usually less urgent than that of bilateral paralysis.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Children adjust well to persistent unilateral vocal cord paralysis with few </a:t>
            </a:r>
            <a:r>
              <a:rPr lang="en-US" sz="2400" dirty="0" err="1"/>
              <a:t>sequelae</a:t>
            </a:r>
            <a:r>
              <a:rPr lang="en-US" sz="2400" dirty="0"/>
              <a:t>.  A weakened cry may result but an adequate airway is the typically maintained.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b="1"/>
              <a:t>Subglottic anomalies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1148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038600"/>
            <a:ext cx="26670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Subglottic Stenosis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000" dirty="0"/>
              <a:t>May be classified as either acquired or congenital.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Although congenital </a:t>
            </a:r>
            <a:r>
              <a:rPr lang="en-US" sz="2000" dirty="0" err="1"/>
              <a:t>subglottic</a:t>
            </a:r>
            <a:r>
              <a:rPr lang="en-US" sz="2000" dirty="0"/>
              <a:t> </a:t>
            </a:r>
            <a:r>
              <a:rPr lang="en-US" sz="2000" dirty="0" err="1"/>
              <a:t>stenosis</a:t>
            </a:r>
            <a:r>
              <a:rPr lang="en-US" sz="2000" dirty="0"/>
              <a:t> is uncommon, accounting for 5% of all cases, it is the third most common congenital airway problem (after </a:t>
            </a:r>
            <a:r>
              <a:rPr lang="en-US" sz="2000" dirty="0" err="1"/>
              <a:t>laryngomalacia</a:t>
            </a:r>
            <a:r>
              <a:rPr lang="en-US" sz="2000" dirty="0"/>
              <a:t> and vocal cord paralysis).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Congenital SGS is thought to be secondary to failure of the laryngeal lumen to </a:t>
            </a:r>
            <a:r>
              <a:rPr lang="en-US" sz="2000" dirty="0" err="1"/>
              <a:t>recanalize</a:t>
            </a:r>
            <a:r>
              <a:rPr lang="en-US" sz="2000" dirty="0"/>
              <a:t> properly during </a:t>
            </a:r>
            <a:r>
              <a:rPr lang="en-US" sz="2000" dirty="0" smtClean="0"/>
              <a:t>embryogenesis</a:t>
            </a:r>
          </a:p>
          <a:p>
            <a:endParaRPr lang="en-US" sz="2000" dirty="0"/>
          </a:p>
          <a:p>
            <a:r>
              <a:rPr lang="en-US" sz="2000" dirty="0"/>
              <a:t>SGS is considered congenital if there is no history of </a:t>
            </a:r>
            <a:r>
              <a:rPr lang="en-US" sz="2000" dirty="0" err="1"/>
              <a:t>endotracheal</a:t>
            </a:r>
            <a:r>
              <a:rPr lang="en-US" sz="2000" dirty="0"/>
              <a:t> intubation or other forms of laryngeal trauma.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/>
              <a:t>Subglottic</a:t>
            </a:r>
            <a:r>
              <a:rPr lang="en-US" sz="2000" dirty="0"/>
              <a:t> </a:t>
            </a:r>
            <a:r>
              <a:rPr lang="en-US" sz="2000" dirty="0" err="1"/>
              <a:t>stenosis</a:t>
            </a:r>
            <a:r>
              <a:rPr lang="en-US" sz="2000" dirty="0"/>
              <a:t> is defined as a </a:t>
            </a:r>
            <a:r>
              <a:rPr lang="en-US" sz="2000" dirty="0" err="1"/>
              <a:t>subglottic</a:t>
            </a:r>
            <a:r>
              <a:rPr lang="en-US" sz="2000" dirty="0"/>
              <a:t> lumen 4.0 mm in diameter or less at the level of the </a:t>
            </a:r>
            <a:r>
              <a:rPr lang="en-US" sz="2000" dirty="0" err="1"/>
              <a:t>cricoid</a:t>
            </a:r>
            <a:r>
              <a:rPr lang="en-US" sz="2000" dirty="0"/>
              <a:t> in a full term infant. 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normal newborn </a:t>
            </a:r>
            <a:r>
              <a:rPr lang="en-US" sz="2000" dirty="0" err="1"/>
              <a:t>subglottic</a:t>
            </a:r>
            <a:r>
              <a:rPr lang="en-US" sz="2000" dirty="0"/>
              <a:t> diameter is 4.5 – 5.5 mm and in premature neonates around 3.5 mm. 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Congenital </a:t>
            </a:r>
            <a:r>
              <a:rPr lang="en-US" sz="2000" dirty="0"/>
              <a:t>SGS is divided </a:t>
            </a:r>
            <a:r>
              <a:rPr lang="en-US" sz="2000" dirty="0" err="1"/>
              <a:t>histopathologically</a:t>
            </a:r>
            <a:r>
              <a:rPr lang="en-US" sz="2000" dirty="0"/>
              <a:t> into </a:t>
            </a:r>
            <a:r>
              <a:rPr lang="en-US" sz="2000" u="sng" dirty="0"/>
              <a:t>membranous and cartilaginous </a:t>
            </a:r>
            <a:r>
              <a:rPr lang="en-US" sz="2000" dirty="0"/>
              <a:t>types.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Membranous </a:t>
            </a:r>
            <a:r>
              <a:rPr lang="en-US" sz="2000" dirty="0"/>
              <a:t>SGS is usually circumferential and consists of fibrous soft-tissue thickening.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cartilaginous type usually results from a thickened or deformed </a:t>
            </a:r>
            <a:r>
              <a:rPr lang="en-US" sz="2000" dirty="0" err="1"/>
              <a:t>cricoid</a:t>
            </a:r>
            <a:r>
              <a:rPr lang="en-US" sz="2000" dirty="0"/>
              <a:t> cartilage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 sz="2400" dirty="0"/>
              <a:t>The severity of congenital </a:t>
            </a:r>
            <a:r>
              <a:rPr lang="en-US" sz="2400" dirty="0" err="1"/>
              <a:t>subglottic</a:t>
            </a:r>
            <a:r>
              <a:rPr lang="en-US" sz="2400" dirty="0"/>
              <a:t> </a:t>
            </a:r>
            <a:r>
              <a:rPr lang="en-US" sz="2400" dirty="0" err="1"/>
              <a:t>stenosis</a:t>
            </a:r>
            <a:r>
              <a:rPr lang="en-US" sz="2400" dirty="0"/>
              <a:t> depends on the degree of SG narrowing.</a:t>
            </a:r>
          </a:p>
          <a:p>
            <a:r>
              <a:rPr lang="en-US" sz="2400" dirty="0"/>
              <a:t>Children with </a:t>
            </a:r>
            <a:r>
              <a:rPr lang="en-US" sz="2400" dirty="0" err="1"/>
              <a:t>subglottic</a:t>
            </a:r>
            <a:r>
              <a:rPr lang="en-US" sz="2400" dirty="0"/>
              <a:t> </a:t>
            </a:r>
            <a:r>
              <a:rPr lang="en-US" sz="2400" dirty="0" err="1"/>
              <a:t>stenosis</a:t>
            </a:r>
            <a:r>
              <a:rPr lang="en-US" sz="2400" dirty="0"/>
              <a:t> usually present with </a:t>
            </a:r>
            <a:r>
              <a:rPr lang="en-US" sz="2400" dirty="0" err="1"/>
              <a:t>stridor</a:t>
            </a:r>
            <a:r>
              <a:rPr lang="en-US" sz="2400" dirty="0"/>
              <a:t> and/or respiratory distress.</a:t>
            </a:r>
          </a:p>
          <a:p>
            <a:endParaRPr lang="en-US" sz="24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895600"/>
            <a:ext cx="3124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5029200" cy="4876800"/>
          </a:xfrm>
        </p:spPr>
        <p:txBody>
          <a:bodyPr/>
          <a:lstStyle/>
          <a:p>
            <a:r>
              <a:rPr lang="en-US" sz="2000" dirty="0"/>
              <a:t>The McCaffrey system classifies </a:t>
            </a:r>
            <a:r>
              <a:rPr lang="en-US" sz="2000" dirty="0" err="1"/>
              <a:t>laryngotracheal</a:t>
            </a:r>
            <a:r>
              <a:rPr lang="en-US" sz="2000" dirty="0"/>
              <a:t> </a:t>
            </a:r>
            <a:r>
              <a:rPr lang="en-US" sz="2000" dirty="0" err="1"/>
              <a:t>stenosis</a:t>
            </a:r>
            <a:r>
              <a:rPr lang="en-US" sz="2000" dirty="0"/>
              <a:t> based on the </a:t>
            </a:r>
            <a:r>
              <a:rPr lang="en-US" sz="2000" dirty="0" err="1"/>
              <a:t>subsites</a:t>
            </a:r>
            <a:r>
              <a:rPr lang="en-US" sz="2000" dirty="0"/>
              <a:t> involved and the length of the </a:t>
            </a:r>
            <a:r>
              <a:rPr lang="en-US" sz="2000" dirty="0" err="1"/>
              <a:t>stenosis</a:t>
            </a:r>
            <a:r>
              <a:rPr lang="en-US" sz="2000" dirty="0"/>
              <a:t>.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Four </a:t>
            </a:r>
            <a:r>
              <a:rPr lang="en-US" sz="2000" dirty="0"/>
              <a:t>stages are described:  </a:t>
            </a:r>
          </a:p>
          <a:p>
            <a:pPr lvl="1"/>
            <a:r>
              <a:rPr lang="en-US" sz="2000" dirty="0"/>
              <a:t>Stage I lesions are confined to the </a:t>
            </a:r>
            <a:r>
              <a:rPr lang="en-US" sz="2000" dirty="0" err="1"/>
              <a:t>subglottis</a:t>
            </a:r>
            <a:r>
              <a:rPr lang="en-US" sz="2000" dirty="0"/>
              <a:t> or trachea and are less than 1cm </a:t>
            </a:r>
            <a:r>
              <a:rPr lang="en-US" sz="2000" dirty="0" smtClean="0"/>
              <a:t>long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Stage II lesions are isolated to the </a:t>
            </a:r>
            <a:r>
              <a:rPr lang="en-US" sz="2000" dirty="0" err="1"/>
              <a:t>subglottis</a:t>
            </a:r>
            <a:r>
              <a:rPr lang="en-US" sz="2000" dirty="0"/>
              <a:t> and are greater then 1 cm long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57200"/>
            <a:ext cx="2819400" cy="2671763"/>
          </a:xfrm>
        </p:spPr>
      </p:pic>
      <p:pic>
        <p:nvPicPr>
          <p:cNvPr id="706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867400" y="3352800"/>
            <a:ext cx="2819400" cy="252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4495800" cy="5673725"/>
          </a:xfrm>
        </p:spPr>
        <p:txBody>
          <a:bodyPr/>
          <a:lstStyle/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Stage </a:t>
            </a:r>
            <a:r>
              <a:rPr lang="en-US" sz="2000" dirty="0"/>
              <a:t>III are </a:t>
            </a:r>
            <a:r>
              <a:rPr lang="en-US" sz="2000" dirty="0" err="1"/>
              <a:t>subglottic</a:t>
            </a:r>
            <a:r>
              <a:rPr lang="en-US" sz="2000" dirty="0"/>
              <a:t>/tracheal lesions not involving the glottis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Stage IV lesions involve the glottis</a:t>
            </a:r>
          </a:p>
        </p:txBody>
      </p:sp>
      <p:pic>
        <p:nvPicPr>
          <p:cNvPr id="8192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1613" y="381000"/>
            <a:ext cx="3057525" cy="3429000"/>
          </a:xfrm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505200"/>
            <a:ext cx="2895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Treatment of congenital SGS is tailored to the symptoms and grade of the stenosis.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Symptoms are typically less severe in congenital SGS than in the acquired </a:t>
            </a:r>
            <a:r>
              <a:rPr lang="en-US" sz="2000" dirty="0" smtClean="0"/>
              <a:t>form &amp;  </a:t>
            </a:r>
            <a:r>
              <a:rPr lang="en-US" sz="2000" dirty="0"/>
              <a:t>also improves as the child grows, and less than half of children with this disorder will require a tracheotomy.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/>
              <a:t>Mild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(Cotton-Myer </a:t>
            </a:r>
            <a:r>
              <a:rPr lang="en-US" sz="2000" b="1" dirty="0" smtClean="0"/>
              <a:t>grades I and II</a:t>
            </a:r>
            <a:r>
              <a:rPr lang="en-US" sz="2000" dirty="0" smtClean="0"/>
              <a:t>)  can usually be treated conservatively with observation.  In cases that do require surgery, </a:t>
            </a:r>
            <a:r>
              <a:rPr lang="en-US" sz="2000" u="sng" dirty="0" smtClean="0"/>
              <a:t>endoscopic </a:t>
            </a:r>
            <a:r>
              <a:rPr lang="en-US" sz="2000" u="sng" dirty="0" smtClean="0"/>
              <a:t>techniques </a:t>
            </a:r>
            <a:r>
              <a:rPr lang="en-US" sz="2000" dirty="0" smtClean="0"/>
              <a:t>such as CO2 laser resection of a membranous web can be performed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b="1" dirty="0" smtClean="0"/>
              <a:t>Grade III or IV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 may require some form of </a:t>
            </a:r>
            <a:r>
              <a:rPr lang="en-US" sz="2000" u="sng" dirty="0" smtClean="0"/>
              <a:t>open</a:t>
            </a:r>
            <a:r>
              <a:rPr lang="en-US" sz="2000" dirty="0" smtClean="0"/>
              <a:t> </a:t>
            </a:r>
            <a:r>
              <a:rPr lang="en-US" sz="2000" u="sng" dirty="0" smtClean="0"/>
              <a:t>surgical</a:t>
            </a:r>
            <a:r>
              <a:rPr lang="en-US" sz="2000" dirty="0" smtClean="0"/>
              <a:t> procedure, as these typically are the result of a cartilaginous </a:t>
            </a:r>
            <a:r>
              <a:rPr lang="en-US" sz="2000" dirty="0" err="1" smtClean="0"/>
              <a:t>stenosis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Laryngeal Cleft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Rare congenial </a:t>
            </a:r>
            <a:r>
              <a:rPr lang="en-US" sz="2000" dirty="0" smtClean="0"/>
              <a:t>anomaly</a:t>
            </a:r>
          </a:p>
          <a:p>
            <a:endParaRPr lang="en-US" sz="2000" dirty="0"/>
          </a:p>
          <a:p>
            <a:r>
              <a:rPr lang="en-US" sz="2000" dirty="0"/>
              <a:t>congenital laryngeal anomaly occurs in 1 in 2000 live births, less than 0.3% attributable to laryngeal </a:t>
            </a:r>
            <a:r>
              <a:rPr lang="en-US" sz="2000" dirty="0" smtClean="0"/>
              <a:t>cleft</a:t>
            </a:r>
          </a:p>
          <a:p>
            <a:endParaRPr lang="en-US" sz="2000" dirty="0" smtClean="0"/>
          </a:p>
          <a:p>
            <a:r>
              <a:rPr lang="en-US" sz="2000" dirty="0" smtClean="0"/>
              <a:t>Boys</a:t>
            </a:r>
            <a:r>
              <a:rPr lang="en-US" sz="2000" dirty="0"/>
              <a:t>: girls with a ratio of </a:t>
            </a:r>
            <a:r>
              <a:rPr lang="en-US" sz="2000" dirty="0" smtClean="0"/>
              <a:t>5:3</a:t>
            </a:r>
          </a:p>
          <a:p>
            <a:endParaRPr lang="en-US" sz="2000" dirty="0"/>
          </a:p>
          <a:p>
            <a:r>
              <a:rPr lang="en-US" sz="2000" dirty="0"/>
              <a:t>Contributing factors prematurity and </a:t>
            </a:r>
            <a:r>
              <a:rPr lang="en-US" sz="2000" dirty="0" err="1"/>
              <a:t>hydraminos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4343400" cy="5867400"/>
          </a:xfrm>
        </p:spPr>
        <p:txBody>
          <a:bodyPr/>
          <a:lstStyle/>
          <a:p>
            <a:r>
              <a:rPr lang="en-US" sz="2000" dirty="0" err="1"/>
              <a:t>Cricoid</a:t>
            </a:r>
            <a:r>
              <a:rPr lang="en-US" sz="2000" dirty="0"/>
              <a:t> cartilage begins forming at 5 weeks of gestation and is derived from 6th </a:t>
            </a:r>
            <a:r>
              <a:rPr lang="en-US" sz="2000" dirty="0" err="1"/>
              <a:t>branchial</a:t>
            </a:r>
            <a:r>
              <a:rPr lang="en-US" sz="2000" dirty="0"/>
              <a:t> arch. </a:t>
            </a:r>
            <a:r>
              <a:rPr lang="en-US" sz="2000" dirty="0" err="1"/>
              <a:t>Chondrification</a:t>
            </a:r>
            <a:r>
              <a:rPr lang="en-US" sz="2000" dirty="0"/>
              <a:t> completes by 6th week of gestation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Incomplete fusion of </a:t>
            </a:r>
            <a:r>
              <a:rPr lang="en-US" sz="2000" dirty="0" err="1"/>
              <a:t>tracheo</a:t>
            </a:r>
            <a:r>
              <a:rPr lang="en-US" sz="2000" dirty="0"/>
              <a:t>-brachial septum or </a:t>
            </a:r>
            <a:r>
              <a:rPr lang="en-US" sz="2000" dirty="0" err="1"/>
              <a:t>cricoid</a:t>
            </a:r>
            <a:r>
              <a:rPr lang="en-US" sz="2000" dirty="0"/>
              <a:t> cartilage leads to laryngeal cleft or TE fistula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7475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1752600"/>
            <a:ext cx="3752850" cy="3355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/>
              <a:t>Classification of laryngeal cleft</a:t>
            </a:r>
          </a:p>
        </p:txBody>
      </p:sp>
      <p:pic>
        <p:nvPicPr>
          <p:cNvPr id="768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05000"/>
            <a:ext cx="4876800" cy="3000375"/>
          </a:xfrm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953000" y="990600"/>
            <a:ext cx="419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Type I clefts as a </a:t>
            </a:r>
            <a:r>
              <a:rPr lang="en-US" sz="2000" dirty="0" err="1"/>
              <a:t>supraglottic</a:t>
            </a:r>
            <a:r>
              <a:rPr lang="en-US" sz="2000" dirty="0"/>
              <a:t>, </a:t>
            </a:r>
            <a:r>
              <a:rPr lang="en-US" sz="2000" dirty="0" err="1"/>
              <a:t>interarytenoid</a:t>
            </a:r>
            <a:r>
              <a:rPr lang="en-US" sz="2000" dirty="0"/>
              <a:t> clefts</a:t>
            </a:r>
            <a:r>
              <a:rPr lang="en-US" sz="2000" dirty="0" smtClean="0"/>
              <a:t>.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Type II clefts are a partial </a:t>
            </a:r>
            <a:r>
              <a:rPr lang="en-US" sz="2000" dirty="0" err="1"/>
              <a:t>cricoid</a:t>
            </a:r>
            <a:r>
              <a:rPr lang="en-US" sz="2000" dirty="0"/>
              <a:t> cleft. </a:t>
            </a:r>
            <a:endParaRPr lang="en-US" sz="2000" dirty="0" smtClean="0"/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Type III clefts are a complete </a:t>
            </a:r>
            <a:r>
              <a:rPr lang="en-US" sz="2000" dirty="0" err="1"/>
              <a:t>cricoid</a:t>
            </a:r>
            <a:r>
              <a:rPr lang="en-US" sz="2000" dirty="0"/>
              <a:t> cleft with or without </a:t>
            </a:r>
            <a:r>
              <a:rPr lang="en-US" sz="2000" dirty="0" smtClean="0"/>
              <a:t>extension </a:t>
            </a:r>
            <a:r>
              <a:rPr lang="en-US" sz="2000" dirty="0"/>
              <a:t>into the esophagus </a:t>
            </a:r>
            <a:endParaRPr lang="en-US" sz="2000" dirty="0" smtClean="0"/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Type IV cleft are full </a:t>
            </a:r>
            <a:r>
              <a:rPr lang="en-US" sz="2000" dirty="0" err="1"/>
              <a:t>laryngotrachealesophageal</a:t>
            </a:r>
            <a:r>
              <a:rPr lang="en-US" sz="2000" dirty="0"/>
              <a:t> clefts.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Laryngeal 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Laryngeal development </a:t>
            </a:r>
          </a:p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week</a:t>
            </a:r>
          </a:p>
          <a:p>
            <a:pPr>
              <a:buNone/>
            </a:pPr>
            <a:r>
              <a:rPr lang="en-US" sz="2400" dirty="0" smtClean="0"/>
              <a:t>		 Respiratory </a:t>
            </a:r>
            <a:r>
              <a:rPr lang="en-US" sz="2400" dirty="0" err="1" smtClean="0"/>
              <a:t>primordium</a:t>
            </a:r>
            <a:r>
              <a:rPr lang="en-US" sz="2400" dirty="0" smtClean="0"/>
              <a:t> is derived from primitive foregut </a:t>
            </a:r>
          </a:p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-5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weeks 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err="1" smtClean="0"/>
              <a:t>Tracheoesophageal</a:t>
            </a:r>
            <a:r>
              <a:rPr lang="en-US" sz="2400" dirty="0" smtClean="0"/>
              <a:t> (TE) septum forms by fusion of (TE) folds 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Manifestations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Choking/aspiration with feeding</a:t>
            </a:r>
          </a:p>
          <a:p>
            <a:r>
              <a:rPr lang="en-US" sz="2000" dirty="0"/>
              <a:t>Regurgitation</a:t>
            </a:r>
          </a:p>
          <a:p>
            <a:r>
              <a:rPr lang="en-US" sz="2000" dirty="0" err="1"/>
              <a:t>Stridor</a:t>
            </a:r>
            <a:endParaRPr lang="en-US" sz="2000" dirty="0"/>
          </a:p>
          <a:p>
            <a:r>
              <a:rPr lang="en-US" sz="2000" dirty="0"/>
              <a:t>Recurrent pneumonia</a:t>
            </a:r>
          </a:p>
          <a:p>
            <a:r>
              <a:rPr lang="en-US" sz="2000" dirty="0"/>
              <a:t>Chronic Cough</a:t>
            </a:r>
          </a:p>
          <a:p>
            <a:r>
              <a:rPr lang="en-US" sz="2000" dirty="0"/>
              <a:t>Cyanosis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Timing and approach for surgical repair depend upon severity of symptoms, associated abnormalities, type of </a:t>
            </a:r>
            <a:r>
              <a:rPr lang="en-US" sz="2000" dirty="0" smtClean="0"/>
              <a:t>cleft</a:t>
            </a:r>
          </a:p>
          <a:p>
            <a:endParaRPr lang="en-US" sz="2000" dirty="0"/>
          </a:p>
          <a:p>
            <a:r>
              <a:rPr lang="en-US" sz="2000" dirty="0"/>
              <a:t>In small cleft: conservative, positioning and thickened food, if failed surgical repair.</a:t>
            </a:r>
          </a:p>
          <a:p>
            <a:pPr lvl="1"/>
            <a:r>
              <a:rPr lang="en-US" sz="2000" dirty="0"/>
              <a:t>Gel foam injection</a:t>
            </a:r>
          </a:p>
          <a:p>
            <a:pPr lvl="1"/>
            <a:r>
              <a:rPr lang="en-US" sz="2000" dirty="0"/>
              <a:t>Open approach and graft interposition</a:t>
            </a:r>
          </a:p>
          <a:p>
            <a:pPr lvl="1"/>
            <a:r>
              <a:rPr lang="en-US" sz="2000" dirty="0"/>
              <a:t>Endoscopic approach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Haemangioma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00600"/>
          </a:xfrm>
        </p:spPr>
        <p:txBody>
          <a:bodyPr/>
          <a:lstStyle/>
          <a:p>
            <a:r>
              <a:rPr lang="en-US" sz="2000" dirty="0" smtClean="0"/>
              <a:t> 	Benign vascular malformations </a:t>
            </a:r>
          </a:p>
          <a:p>
            <a:endParaRPr lang="en" sz="2000" dirty="0" smtClean="0"/>
          </a:p>
          <a:p>
            <a:r>
              <a:rPr lang="en-US" sz="2000" dirty="0" smtClean="0"/>
              <a:t> 	Histological- endothelial hyperplasia </a:t>
            </a:r>
          </a:p>
          <a:p>
            <a:endParaRPr lang="en" sz="2000" dirty="0" smtClean="0"/>
          </a:p>
          <a:p>
            <a:r>
              <a:rPr lang="en-US" sz="2000" dirty="0" smtClean="0"/>
              <a:t> 	Female predominance 2:1 </a:t>
            </a:r>
          </a:p>
          <a:p>
            <a:endParaRPr lang="en" sz="2000" dirty="0" smtClean="0"/>
          </a:p>
          <a:p>
            <a:r>
              <a:rPr lang="en-US" sz="2000" dirty="0" smtClean="0"/>
              <a:t> 	Asymptomatic at birth </a:t>
            </a:r>
          </a:p>
          <a:p>
            <a:endParaRPr lang="en" sz="2000" dirty="0" smtClean="0"/>
          </a:p>
          <a:p>
            <a:r>
              <a:rPr lang="en-US" sz="2000" dirty="0" smtClean="0"/>
              <a:t> 	</a:t>
            </a:r>
            <a:r>
              <a:rPr lang="en-US" sz="2000" dirty="0" err="1" smtClean="0"/>
              <a:t>Stridor</a:t>
            </a:r>
            <a:r>
              <a:rPr lang="en-US" sz="2000" dirty="0" smtClean="0"/>
              <a:t> presents by 6 months (85%) </a:t>
            </a:r>
          </a:p>
          <a:p>
            <a:endParaRPr lang="en" sz="2000" dirty="0" smtClean="0"/>
          </a:p>
          <a:p>
            <a:r>
              <a:rPr lang="en-US" sz="2000" dirty="0" smtClean="0"/>
              <a:t> 	Associated </a:t>
            </a:r>
            <a:r>
              <a:rPr lang="en-US" sz="2000" dirty="0" err="1" smtClean="0"/>
              <a:t>cutaneous</a:t>
            </a:r>
            <a:r>
              <a:rPr lang="en-US" sz="2000" dirty="0" smtClean="0"/>
              <a:t> </a:t>
            </a:r>
            <a:r>
              <a:rPr lang="en-US" sz="2000" dirty="0" err="1" smtClean="0"/>
              <a:t>hemangioma</a:t>
            </a:r>
            <a:r>
              <a:rPr lang="en-US" sz="2000" dirty="0" smtClean="0"/>
              <a:t>  (50%)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 Diagnosis </a:t>
            </a:r>
          </a:p>
          <a:p>
            <a:r>
              <a:rPr lang="en-US" sz="2000" dirty="0" smtClean="0"/>
              <a:t>Direct </a:t>
            </a:r>
            <a:r>
              <a:rPr lang="en-US" sz="2000" dirty="0" err="1" smtClean="0"/>
              <a:t>laryngoscopy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		Compressible </a:t>
            </a:r>
          </a:p>
          <a:p>
            <a:pPr>
              <a:buNone/>
            </a:pPr>
            <a:r>
              <a:rPr lang="en-US" sz="2000" dirty="0" smtClean="0"/>
              <a:t>		Asymmetric, usually </a:t>
            </a:r>
            <a:r>
              <a:rPr lang="en-US" sz="2000" dirty="0" err="1" smtClean="0"/>
              <a:t>posterolateral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Bluish or reddish discoloration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CT/ MRI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Treatment: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 smtClean="0"/>
              <a:t>Systemic steroids (principal)</a:t>
            </a:r>
            <a:endParaRPr lang="en" sz="2000" dirty="0" smtClean="0"/>
          </a:p>
          <a:p>
            <a:r>
              <a:rPr lang="en-US" sz="2000" dirty="0" smtClean="0"/>
              <a:t> 	Partial regression in most patients (82-97%)</a:t>
            </a:r>
            <a:endParaRPr lang="en" sz="2000" dirty="0" smtClean="0"/>
          </a:p>
          <a:p>
            <a:r>
              <a:rPr lang="en-US" sz="2000" dirty="0" smtClean="0"/>
              <a:t> 	Risk of growth retardation and increase susceptibility to infection </a:t>
            </a:r>
            <a:endParaRPr lang="en" sz="2000" dirty="0" smtClean="0"/>
          </a:p>
          <a:p>
            <a:r>
              <a:rPr lang="en-US" sz="2000" dirty="0" smtClean="0"/>
              <a:t> 	Risk is reduced by alternate-day dosing regimen in the smallest doses </a:t>
            </a:r>
          </a:p>
          <a:p>
            <a:r>
              <a:rPr lang="en-US" sz="2000" dirty="0" smtClean="0"/>
              <a:t> 	Also intra lesion corticosteroids has been employed with successful avoidance of tracheotomy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Interferon alpha-2a - 	It requires prolonged therapy, blocks various steps of angiogenesis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Tracheostomy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Surgical </a:t>
            </a:r>
            <a:r>
              <a:rPr lang="en-US" sz="2400" dirty="0" smtClean="0"/>
              <a:t>excision 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Jani</a:t>
            </a:r>
            <a:r>
              <a:rPr lang="en-US" sz="2000" dirty="0" smtClean="0"/>
              <a:t> P, </a:t>
            </a:r>
            <a:r>
              <a:rPr lang="en-US" sz="2000" dirty="0" err="1" smtClean="0"/>
              <a:t>Koltai</a:t>
            </a:r>
            <a:r>
              <a:rPr lang="en-US" sz="2000" dirty="0" smtClean="0"/>
              <a:t> P, Ochi JW. Surgical treatment of </a:t>
            </a:r>
            <a:r>
              <a:rPr lang="en-US" sz="2000" dirty="0" err="1" smtClean="0"/>
              <a:t>laryngomalacia</a:t>
            </a:r>
            <a:r>
              <a:rPr lang="en-US" sz="2000" dirty="0" smtClean="0"/>
              <a:t>. Journal of Laryngology &amp; otology. 1991;105: 1040-5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Shugar</a:t>
            </a:r>
            <a:r>
              <a:rPr lang="en-US" sz="2000" dirty="0" smtClean="0"/>
              <a:t> MA, Healy GB. Coexistent lesions of the </a:t>
            </a:r>
            <a:r>
              <a:rPr lang="en-US" sz="2000" dirty="0" err="1" smtClean="0"/>
              <a:t>paediatric</a:t>
            </a:r>
            <a:r>
              <a:rPr lang="en-US" sz="2000" dirty="0" smtClean="0"/>
              <a:t> airway. International journal of </a:t>
            </a:r>
            <a:r>
              <a:rPr lang="en-US" sz="2000" dirty="0" err="1" smtClean="0"/>
              <a:t>paediatrics</a:t>
            </a:r>
            <a:r>
              <a:rPr lang="en-US" sz="2000" dirty="0" smtClean="0"/>
              <a:t> otorhinolaryngology. 1980; 2: 323-7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Beily</a:t>
            </a:r>
            <a:r>
              <a:rPr lang="en-US" sz="2000" dirty="0" smtClean="0"/>
              <a:t> CM, Froehlich P, </a:t>
            </a:r>
            <a:r>
              <a:rPr lang="en-US" sz="2000" dirty="0" err="1" smtClean="0"/>
              <a:t>Hoeve</a:t>
            </a:r>
            <a:r>
              <a:rPr lang="en-US" sz="2000" dirty="0" smtClean="0"/>
              <a:t> HLJ. Management of subglottic </a:t>
            </a:r>
            <a:r>
              <a:rPr lang="en-US" sz="2000" dirty="0" err="1" smtClean="0"/>
              <a:t>haemangioma</a:t>
            </a:r>
            <a:r>
              <a:rPr lang="en-US" sz="2000" dirty="0" smtClean="0"/>
              <a:t>. Journal of Laryngology &amp; Otology. 1998; 112: 765-8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Benjimin</a:t>
            </a:r>
            <a:r>
              <a:rPr lang="en-US" sz="2000" dirty="0" smtClean="0"/>
              <a:t> B, </a:t>
            </a:r>
            <a:r>
              <a:rPr lang="en-US" sz="2000" dirty="0" err="1" smtClean="0"/>
              <a:t>Inglis</a:t>
            </a:r>
            <a:r>
              <a:rPr lang="en-US" sz="2000" dirty="0" smtClean="0"/>
              <a:t> A. Minor congenital laryngeal clefts: Diagnosis &amp; classification. Annals of ORL. 1989; 98: 417-20.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61970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MCQ</a:t>
            </a:r>
            <a:endParaRPr lang="en-US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dirty="0" smtClean="0"/>
              <a:t>Infant larynx </a:t>
            </a:r>
            <a:r>
              <a:rPr lang="en-US" sz="2800" dirty="0" smtClean="0"/>
              <a:t>lies at ___.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C2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C6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2. External </a:t>
            </a:r>
            <a:r>
              <a:rPr lang="en-US" sz="2800" dirty="0" err="1" smtClean="0"/>
              <a:t>laryngocoeles</a:t>
            </a:r>
            <a:r>
              <a:rPr lang="en-US" sz="2800" dirty="0" smtClean="0"/>
              <a:t> penetrate the ___________ membrane at the neurovascular bundle.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Crico</a:t>
            </a:r>
            <a:r>
              <a:rPr lang="en-US" dirty="0" smtClean="0"/>
              <a:t> thyroid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Thyrohyoid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Crico</a:t>
            </a:r>
            <a:r>
              <a:rPr lang="en-US" dirty="0" smtClean="0"/>
              <a:t> tracheal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Larynx develops from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&amp;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arches </a:t>
            </a:r>
          </a:p>
          <a:p>
            <a:r>
              <a:rPr lang="en-US" sz="2400" dirty="0" smtClean="0"/>
              <a:t> Primitive laryngeal </a:t>
            </a:r>
            <a:r>
              <a:rPr lang="en-US" sz="2400" dirty="0" err="1" smtClean="0"/>
              <a:t>aditus</a:t>
            </a:r>
            <a:r>
              <a:rPr lang="en-US" sz="2400" dirty="0" smtClean="0"/>
              <a:t> is T-shaped with 3 eminences </a:t>
            </a:r>
          </a:p>
          <a:p>
            <a:r>
              <a:rPr lang="en-US" sz="2400" dirty="0" err="1" smtClean="0"/>
              <a:t>Hypobranchial</a:t>
            </a:r>
            <a:r>
              <a:rPr lang="en-US" sz="2400" dirty="0" smtClean="0"/>
              <a:t> eminence becomes the epiglottis </a:t>
            </a:r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&amp;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eminence develops into the arytenoids </a:t>
            </a:r>
          </a:p>
          <a:p>
            <a:r>
              <a:rPr lang="en-US" sz="2400" dirty="0" smtClean="0"/>
              <a:t>Laryngeal lumen obliterates &amp; then </a:t>
            </a:r>
            <a:r>
              <a:rPr lang="en-US" sz="2400" dirty="0" err="1" smtClean="0"/>
              <a:t>recanalize</a:t>
            </a:r>
            <a:r>
              <a:rPr lang="en-US" sz="2400" dirty="0" smtClean="0"/>
              <a:t> by the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week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3.Brayce sign is seen ________.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Laryngomalacia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Laryngocele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Laeyngeal</a:t>
            </a:r>
            <a:r>
              <a:rPr lang="en-US" dirty="0" smtClean="0"/>
              <a:t> web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4. Which of the following is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most common cause of </a:t>
            </a:r>
            <a:r>
              <a:rPr lang="en-US" sz="2800" dirty="0" err="1" smtClean="0"/>
              <a:t>stridor</a:t>
            </a:r>
            <a:r>
              <a:rPr lang="en-US" sz="2800" dirty="0" smtClean="0"/>
              <a:t> in new born?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Laryngomalacia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Laryngocele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Bilateral vocal cord paralysis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5. Epiglottis is derived from ________.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Hypobranchial</a:t>
            </a:r>
            <a:r>
              <a:rPr lang="en-US" dirty="0" smtClean="0"/>
              <a:t> eminence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 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Laryngeal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Breathing passage</a:t>
            </a:r>
          </a:p>
          <a:p>
            <a:r>
              <a:rPr lang="en-US" dirty="0" smtClean="0"/>
              <a:t>Airway protection</a:t>
            </a:r>
          </a:p>
          <a:p>
            <a:r>
              <a:rPr lang="en-US" dirty="0" smtClean="0"/>
              <a:t>Vocalization </a:t>
            </a:r>
          </a:p>
          <a:p>
            <a:r>
              <a:rPr lang="en-US" dirty="0" smtClean="0"/>
              <a:t>Aid in clearance of secretion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Differences in Adults </a:t>
            </a:r>
            <a:r>
              <a:rPr lang="en-US" sz="4400" dirty="0" err="1" smtClean="0"/>
              <a:t>vs</a:t>
            </a:r>
            <a:r>
              <a:rPr lang="en-US" sz="4400" dirty="0" smtClean="0"/>
              <a:t> Infants 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 	1/3 size at birth </a:t>
            </a:r>
          </a:p>
          <a:p>
            <a:endParaRPr lang="en" sz="2400" dirty="0" smtClean="0"/>
          </a:p>
          <a:p>
            <a:r>
              <a:rPr lang="en-US" sz="2400" dirty="0" smtClean="0"/>
              <a:t> 	Narrow dimensions of </a:t>
            </a:r>
            <a:r>
              <a:rPr lang="en-US" sz="2400" dirty="0" err="1" smtClean="0"/>
              <a:t>subglottis</a:t>
            </a:r>
            <a:r>
              <a:rPr lang="en-US" sz="2400" dirty="0" smtClean="0"/>
              <a:t> and glottis </a:t>
            </a:r>
          </a:p>
          <a:p>
            <a:endParaRPr lang="en" sz="2400" dirty="0" smtClean="0"/>
          </a:p>
          <a:p>
            <a:r>
              <a:rPr lang="en-US" sz="2400" dirty="0" smtClean="0"/>
              <a:t> 	</a:t>
            </a:r>
            <a:r>
              <a:rPr lang="en-US" sz="2400" dirty="0" err="1" smtClean="0"/>
              <a:t>subglottis</a:t>
            </a:r>
            <a:r>
              <a:rPr lang="en-US" sz="2400" dirty="0" smtClean="0"/>
              <a:t> is the narrowest (4-5mm in diameter) </a:t>
            </a:r>
          </a:p>
          <a:p>
            <a:endParaRPr lang="en-US" sz="2400" dirty="0" smtClean="0"/>
          </a:p>
          <a:p>
            <a:r>
              <a:rPr lang="en-US" sz="2400" dirty="0" smtClean="0"/>
              <a:t> 	Higher in the neck </a:t>
            </a:r>
          </a:p>
          <a:p>
            <a:r>
              <a:rPr lang="en-US" sz="2400" dirty="0" smtClean="0"/>
              <a:t> 	C4 at birth </a:t>
            </a:r>
            <a:r>
              <a:rPr lang="en-US" sz="2400" dirty="0" err="1" smtClean="0"/>
              <a:t>vs</a:t>
            </a:r>
            <a:r>
              <a:rPr lang="en-US" sz="2400" dirty="0" smtClean="0"/>
              <a:t> C6-7 at 15 y/o </a:t>
            </a:r>
          </a:p>
          <a:p>
            <a:endParaRPr lang="en" sz="2400" dirty="0" smtClean="0"/>
          </a:p>
          <a:p>
            <a:r>
              <a:rPr lang="en-US" sz="2400" dirty="0" smtClean="0"/>
              <a:t> 	Epiglottis is narrower 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Clinical Manifestations of congenital anomalies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Respiratory obstruction </a:t>
            </a:r>
          </a:p>
          <a:p>
            <a:pPr>
              <a:lnSpc>
                <a:spcPct val="90000"/>
              </a:lnSpc>
            </a:pPr>
            <a:r>
              <a:rPr lang="en-US"/>
              <a:t>Stridor </a:t>
            </a:r>
          </a:p>
          <a:p>
            <a:pPr>
              <a:lnSpc>
                <a:spcPct val="90000"/>
              </a:lnSpc>
            </a:pPr>
            <a:r>
              <a:rPr lang="en-US"/>
              <a:t>Weak cry </a:t>
            </a:r>
          </a:p>
          <a:p>
            <a:pPr>
              <a:lnSpc>
                <a:spcPct val="90000"/>
              </a:lnSpc>
            </a:pPr>
            <a:r>
              <a:rPr lang="en-US"/>
              <a:t>Dyspnoea </a:t>
            </a:r>
          </a:p>
          <a:p>
            <a:pPr>
              <a:lnSpc>
                <a:spcPct val="90000"/>
              </a:lnSpc>
            </a:pPr>
            <a:r>
              <a:rPr lang="en-US"/>
              <a:t>Tachypnea </a:t>
            </a:r>
          </a:p>
          <a:p>
            <a:pPr>
              <a:lnSpc>
                <a:spcPct val="90000"/>
              </a:lnSpc>
            </a:pPr>
            <a:r>
              <a:rPr lang="en-US"/>
              <a:t>Aspiration </a:t>
            </a:r>
          </a:p>
          <a:p>
            <a:pPr>
              <a:lnSpc>
                <a:spcPct val="90000"/>
              </a:lnSpc>
            </a:pPr>
            <a:r>
              <a:rPr lang="en-US"/>
              <a:t>Cyanosis </a:t>
            </a:r>
          </a:p>
          <a:p>
            <a:pPr>
              <a:lnSpc>
                <a:spcPct val="90000"/>
              </a:lnSpc>
            </a:pPr>
            <a:r>
              <a:rPr lang="en-US"/>
              <a:t>Sudden death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5000"/>
              <a:t>Supraglottic Abnormalities</a:t>
            </a:r>
          </a:p>
        </p:txBody>
      </p:sp>
      <p:pic>
        <p:nvPicPr>
          <p:cNvPr id="13326" name="Picture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2362200"/>
            <a:ext cx="2819400" cy="2222500"/>
          </a:xfrm>
        </p:spPr>
      </p:pic>
      <p:pic>
        <p:nvPicPr>
          <p:cNvPr id="13327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57800" y="2362200"/>
            <a:ext cx="2590800" cy="217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2051</TotalTime>
  <Words>2002</Words>
  <Application>Microsoft Macintosh PowerPoint</Application>
  <PresentationFormat>On-screen Show (4:3)</PresentationFormat>
  <Paragraphs>366</Paragraphs>
  <Slides>54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Edge</vt:lpstr>
      <vt:lpstr>Congenital Laryngeal Anomalies</vt:lpstr>
      <vt:lpstr>Levels of Evidence</vt:lpstr>
      <vt:lpstr>Levels of Evidence</vt:lpstr>
      <vt:lpstr>Laryngeal embryology</vt:lpstr>
      <vt:lpstr>Slide 5</vt:lpstr>
      <vt:lpstr>Laryngeal Function</vt:lpstr>
      <vt:lpstr>Differences in Adults vs Infants  </vt:lpstr>
      <vt:lpstr>Clinical Manifestations of congenital anomalies</vt:lpstr>
      <vt:lpstr>Supraglottic Abnormalities</vt:lpstr>
      <vt:lpstr>Laryngomalacia</vt:lpstr>
      <vt:lpstr>Slide 11</vt:lpstr>
      <vt:lpstr>Slide 12</vt:lpstr>
      <vt:lpstr>Slide 13</vt:lpstr>
      <vt:lpstr>Slide 14</vt:lpstr>
      <vt:lpstr>Laryngocoele &amp; Saccular cyst</vt:lpstr>
      <vt:lpstr>Slide 16</vt:lpstr>
      <vt:lpstr>Treatment</vt:lpstr>
      <vt:lpstr>Saccular cysts</vt:lpstr>
      <vt:lpstr>Glottic Anomalies </vt:lpstr>
      <vt:lpstr>Slide 20</vt:lpstr>
      <vt:lpstr>The presentation of laryngeal webs varies with the severity and type of the web. </vt:lpstr>
      <vt:lpstr>Slide 22</vt:lpstr>
      <vt:lpstr>Treatment</vt:lpstr>
      <vt:lpstr>Congenital Vocal fold paralysis</vt:lpstr>
      <vt:lpstr>Slide 25</vt:lpstr>
      <vt:lpstr>Slide 26</vt:lpstr>
      <vt:lpstr>Symptoms</vt:lpstr>
      <vt:lpstr>Management strategies depend on the child’s underlying condition.</vt:lpstr>
      <vt:lpstr>Slide 29</vt:lpstr>
      <vt:lpstr>Subglottic anomalies</vt:lpstr>
      <vt:lpstr>Subglottic Stenosis</vt:lpstr>
      <vt:lpstr>Slide 32</vt:lpstr>
      <vt:lpstr>Slide 33</vt:lpstr>
      <vt:lpstr>Classification</vt:lpstr>
      <vt:lpstr>Slide 35</vt:lpstr>
      <vt:lpstr>Treatment of congenital SGS is tailored to the symptoms and grade of the stenosis.</vt:lpstr>
      <vt:lpstr>Laryngeal Cleft</vt:lpstr>
      <vt:lpstr>Slide 38</vt:lpstr>
      <vt:lpstr>Classification of laryngeal cleft</vt:lpstr>
      <vt:lpstr>Manifestations</vt:lpstr>
      <vt:lpstr>Treatment</vt:lpstr>
      <vt:lpstr>Subglottic Haemangioma</vt:lpstr>
      <vt:lpstr>Slide 43</vt:lpstr>
      <vt:lpstr>Slide 44</vt:lpstr>
      <vt:lpstr>Slide 45</vt:lpstr>
      <vt:lpstr>References </vt:lpstr>
      <vt:lpstr>Slide 47</vt:lpstr>
      <vt:lpstr>1. Infant larynx lies at ___. </vt:lpstr>
      <vt:lpstr>2. External laryngocoeles penetrate the ___________ membrane at the neurovascular bundle.  </vt:lpstr>
      <vt:lpstr>3.Brayce sign is seen ________.</vt:lpstr>
      <vt:lpstr>4. Which of the following is 2nd most common cause of stridor in new born? </vt:lpstr>
      <vt:lpstr>5. Epiglottis is derived from ________.</vt:lpstr>
      <vt:lpstr>Slide 53</vt:lpstr>
      <vt:lpstr>Slide 54</vt:lpstr>
    </vt:vector>
  </TitlesOfParts>
  <Company>GMC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Larynx_Congenital Anomalies of Larynx</dc:title>
  <dc:creator>Dinesh Kumar</dc:creator>
  <cp:lastModifiedBy>user</cp:lastModifiedBy>
  <cp:revision>64</cp:revision>
  <dcterms:created xsi:type="dcterms:W3CDTF">2010-05-02T06:17:05Z</dcterms:created>
  <dcterms:modified xsi:type="dcterms:W3CDTF">2017-01-10T06:15:25Z</dcterms:modified>
</cp:coreProperties>
</file>