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A51C-F126-406A-B33D-CF9DD789C97B}" type="datetimeFigureOut">
              <a:rPr lang="en-US" smtClean="0"/>
              <a:pPr/>
              <a:t>17/08/2020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363A3-B680-4E75-B4CF-31DD184C64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Srinivasan%20M%5bAuthor%5d&amp;cauthor=true&amp;cauthor_uid=23710492" TargetMode="External"/><Relationship Id="rId3" Type="http://schemas.openxmlformats.org/officeDocument/2006/relationships/hyperlink" Target="http://www.ncbi.nlm.nih.gov/pubmed?term=Prajna%20NV%5bAuthor%5d&amp;cauthor=true&amp;cauthor_uid=23710492" TargetMode="External"/><Relationship Id="rId7" Type="http://schemas.openxmlformats.org/officeDocument/2006/relationships/hyperlink" Target="http://www.ncbi.nlm.nih.gov/pubmed?term=Prajna%20L%5bAuthor%5d&amp;cauthor=true&amp;cauthor_uid=23710492" TargetMode="External"/><Relationship Id="rId2" Type="http://schemas.openxmlformats.org/officeDocument/2006/relationships/hyperlink" Target="http://www.ncbi.nlm.nih.gov/pubmed/2371049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cbi.nlm.nih.gov/pubmed?term=Rajaraman%20R%5bAuthor%5d&amp;cauthor=true&amp;cauthor_uid=23710492" TargetMode="External"/><Relationship Id="rId5" Type="http://schemas.openxmlformats.org/officeDocument/2006/relationships/hyperlink" Target="http://www.ncbi.nlm.nih.gov/pubmed?term=Mascarenhas%20J%5bAuthor%5d&amp;cauthor=true&amp;cauthor_uid=23710492" TargetMode="External"/><Relationship Id="rId4" Type="http://schemas.openxmlformats.org/officeDocument/2006/relationships/hyperlink" Target="http://www.ncbi.nlm.nih.gov/pubmed?term=Krishnan%20T%5bAuthor%5d&amp;cauthor=true&amp;cauthor_uid=2371049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Bhattacharya%20SK%5bAuthor%5d&amp;cauthor=true&amp;cauthor_uid=24047020" TargetMode="External"/><Relationship Id="rId3" Type="http://schemas.openxmlformats.org/officeDocument/2006/relationships/hyperlink" Target="http://www.ncbi.nlm.nih.gov/pubmed?term=Amatya%20R%5bAuthor%5d&amp;cauthor=true&amp;cauthor_uid=24047020" TargetMode="External"/><Relationship Id="rId7" Type="http://schemas.openxmlformats.org/officeDocument/2006/relationships/hyperlink" Target="http://www.ncbi.nlm.nih.gov/pubmed?term=Poudyal%20N%5bAuthor%5d&amp;cauthor=true&amp;cauthor_uid=24047020" TargetMode="External"/><Relationship Id="rId2" Type="http://schemas.openxmlformats.org/officeDocument/2006/relationships/hyperlink" Target="http://www.ncbi.nlm.nih.gov/pubmed/2404702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cbi.nlm.nih.gov/pubmed?term=Gurung%20R%5bAuthor%5d&amp;cauthor=true&amp;cauthor_uid=24047020" TargetMode="External"/><Relationship Id="rId5" Type="http://schemas.openxmlformats.org/officeDocument/2006/relationships/hyperlink" Target="http://www.ncbi.nlm.nih.gov/pubmed?term=Khanal%20B%5bAuthor%5d&amp;cauthor=true&amp;cauthor_uid=24047020" TargetMode="External"/><Relationship Id="rId4" Type="http://schemas.openxmlformats.org/officeDocument/2006/relationships/hyperlink" Target="http://www.ncbi.nlm.nih.gov/pubmed?term=Shrestha%20S%5bAuthor%5d&amp;cauthor=true&amp;cauthor_uid=24047020" TargetMode="External"/><Relationship Id="rId9" Type="http://schemas.openxmlformats.org/officeDocument/2006/relationships/hyperlink" Target="http://www.ncbi.nlm.nih.gov/pubmed?term=Badu%20BP%5bAuthor%5d&amp;cauthor=true&amp;cauthor_uid=2404702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514600"/>
            <a:ext cx="7012432" cy="40934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+mn-ea"/>
              </a:rPr>
              <a:t>MYCOTIC CORNEAL</a:t>
            </a:r>
          </a:p>
          <a:p>
            <a:pPr algn="ctr">
              <a:defRPr/>
            </a:pP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+mn-ea"/>
              </a:rPr>
              <a:t>ULCER</a:t>
            </a:r>
          </a:p>
          <a:p>
            <a:pPr algn="ctr"/>
            <a:r>
              <a:rPr lang="en-US" sz="5400" b="1" u="sng" dirty="0" smtClean="0"/>
              <a:t>BY DR. DHARMIL DOSHI</a:t>
            </a:r>
          </a:p>
          <a:p>
            <a:pPr algn="ctr"/>
            <a:endParaRPr lang="en-US" sz="4400" b="1" u="sng" smtClean="0"/>
          </a:p>
          <a:p>
            <a:pPr algn="ctr">
              <a:defRPr/>
            </a:pP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"/>
          <a:ext cx="9144000" cy="698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209800"/>
                <a:gridCol w="2209800"/>
                <a:gridCol w="2819400"/>
              </a:tblGrid>
              <a:tr h="401398">
                <a:tc>
                  <a:txBody>
                    <a:bodyPr/>
                    <a:lstStyle/>
                    <a:p>
                      <a:r>
                        <a:rPr lang="en-US" dirty="0" smtClean="0"/>
                        <a:t>Citation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r>
                        <a:rPr lang="en-US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GB" dirty="0"/>
                    </a:p>
                  </a:txBody>
                  <a:tcPr/>
                </a:tc>
              </a:tr>
              <a:tr h="6304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JAMA ophthalmology."/>
                        </a:rPr>
                        <a:t>JAMA 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JAMA ophthalmology."/>
                        </a:rPr>
                        <a:t>Ophthalmol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JAMA ophthalmology."/>
                        </a:rPr>
                        <a:t>.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2013 Apr;131(4):422-9.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Prajna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NV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Krishnan T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Mascarenhas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J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Rajaraman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R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Prajna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Srinivasan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compare topical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natamycin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voriconazole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the treatment of filamentous fungal 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keratitis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total of 940 patients were screened and 323 were enrolled. Causative organisms included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Fusarium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(128 patients [40%]),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Aspergillus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(54 patients [17%]), and other filamentous fungi (141 patients [43%]).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Natamycintreated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cases had significantly better 3-month best spectacle-corrected visual acuity than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voriconazole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-treated cases (regression coefficient=0.18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logMAR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95% CI, 0.30 to 0.05; P=.006).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Natamycin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-treated cases were less likely to have perforation or require therapeutic penetrating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keratoplasty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(odds ratio=0.42; 95% CI, 0.22 to 0.80; P=.009).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Fusarium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cases fared better with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natamycin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than with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voriconazole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(regression coefficient=0.41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logMAR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95% CI,0.61 to 0.20; P&lt;.001; odds ratio for perforation=0.06; 95% CI, 0.01 to 0.28; P&lt;.001), while non-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Fusarium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cases fared similarly (regression coefficient=0.02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logMAR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95% CI, 0.17 to 0.13; P=.81; odds ratio for perforation=1.08; 95% CI, 0.48 to 2.43; P=.86).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0960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OUTCOME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Natamycin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treatment was associated with significantly better clinical and microbiological outcomes than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voriconazole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treatment for smear-positive filamentous fungal 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keratitis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with much of the difference attributable to improved results in </a:t>
                      </a:r>
                      <a:r>
                        <a:rPr lang="en-GB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Fusarium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cases.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30480"/>
          <a:ext cx="9144000" cy="6785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226"/>
                <a:gridCol w="1150374"/>
                <a:gridCol w="1600200"/>
                <a:gridCol w="3124200"/>
                <a:gridCol w="2286000"/>
              </a:tblGrid>
              <a:tr h="445425">
                <a:tc>
                  <a:txBody>
                    <a:bodyPr/>
                    <a:lstStyle/>
                    <a:p>
                      <a:r>
                        <a:rPr lang="en-US" dirty="0" smtClean="0"/>
                        <a:t>Citation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GB" dirty="0"/>
                    </a:p>
                  </a:txBody>
                  <a:tcPr/>
                </a:tc>
              </a:tr>
              <a:tr h="6077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Nepal Medical College journal : NMCJ."/>
                        </a:rPr>
                        <a:t>Nepal Med 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Nepal Medical College journal : NMCJ."/>
                        </a:rPr>
                        <a:t>Coll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Nepal Medical College journal : NMCJ."/>
                        </a:rPr>
                        <a:t> J.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2012 Sep;14(3):219-22.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Amatya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R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Shrestha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Khanal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B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Gurung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R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Poudyal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N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Bhattacharya SK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Badu BP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Etiological agents of corneal ulcer: five years prospective study .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351</a:t>
                      </a:r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specimens examined, growth of etiological agents were obtained in 278 (79.20%). Of these, 113 (40.65%) had pure fungal growth, 108 (38.85%) had pure bacterial growth and 57 (20.50%) had mixed fungal and bacterial infection. The commonest fungal pathogen was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Aspergillus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50 (33.33%) followed by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Fusarium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 (12.66%). Staphylococcal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aureus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57 (44.53%) was isolated as commonest bacterial agent.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Coagulase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Negative Staphylococci 20 (15.6%) was second in the list. Pseudomonas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12 (9.40%) was the most common gram negative bacilli isolated.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Knowledge of both fungal and bacterial agents associated with this condition is of value for the prevention and management of corneal ulcers and their complications.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1 )</a:t>
            </a:r>
            <a:r>
              <a:rPr lang="en-US" dirty="0" err="1" smtClean="0"/>
              <a:t>fluconazole</a:t>
            </a:r>
            <a:r>
              <a:rPr lang="en-US" dirty="0" smtClean="0"/>
              <a:t> concentration?</a:t>
            </a:r>
          </a:p>
          <a:p>
            <a:pPr>
              <a:buFontTx/>
              <a:buChar char="-"/>
            </a:pPr>
            <a:r>
              <a:rPr lang="en-US" dirty="0" smtClean="0"/>
              <a:t>2%</a:t>
            </a:r>
          </a:p>
          <a:p>
            <a:pPr>
              <a:buFontTx/>
              <a:buChar char="-"/>
            </a:pPr>
            <a:r>
              <a:rPr lang="en-US" dirty="0" smtClean="0"/>
              <a:t>5%</a:t>
            </a:r>
          </a:p>
          <a:p>
            <a:pPr>
              <a:buFontTx/>
              <a:buChar char="-"/>
            </a:pPr>
            <a:r>
              <a:rPr lang="en-US" dirty="0" smtClean="0"/>
              <a:t>7%</a:t>
            </a:r>
          </a:p>
          <a:p>
            <a:pPr>
              <a:buFontTx/>
              <a:buChar char="-"/>
            </a:pPr>
            <a:r>
              <a:rPr lang="en-US" dirty="0" smtClean="0"/>
              <a:t>2.5%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Followin</a:t>
            </a:r>
            <a:r>
              <a:rPr lang="en-US" dirty="0" smtClean="0"/>
              <a:t> are true about fungal </a:t>
            </a:r>
            <a:r>
              <a:rPr lang="en-US" dirty="0" err="1" smtClean="0"/>
              <a:t>keratitis</a:t>
            </a:r>
            <a:r>
              <a:rPr lang="en-US" dirty="0" smtClean="0"/>
              <a:t> except:</a:t>
            </a:r>
          </a:p>
          <a:p>
            <a:pPr>
              <a:buFontTx/>
              <a:buChar char="-"/>
            </a:pPr>
            <a:r>
              <a:rPr lang="en-US" dirty="0" err="1" smtClean="0"/>
              <a:t>Commoly</a:t>
            </a:r>
            <a:r>
              <a:rPr lang="en-US" dirty="0" smtClean="0"/>
              <a:t> blackish in color</a:t>
            </a:r>
          </a:p>
          <a:p>
            <a:pPr>
              <a:buFontTx/>
              <a:buChar char="-"/>
            </a:pPr>
            <a:r>
              <a:rPr lang="en-US" dirty="0" smtClean="0"/>
              <a:t>Satellite lesions</a:t>
            </a:r>
          </a:p>
          <a:p>
            <a:pPr>
              <a:buFontTx/>
              <a:buChar char="-"/>
            </a:pPr>
            <a:r>
              <a:rPr lang="en-US" dirty="0" err="1" smtClean="0"/>
              <a:t>Ciliary</a:t>
            </a:r>
            <a:r>
              <a:rPr lang="en-US" dirty="0" smtClean="0"/>
              <a:t> congestion</a:t>
            </a:r>
          </a:p>
          <a:p>
            <a:pPr>
              <a:buFontTx/>
              <a:buChar char="-"/>
            </a:pPr>
            <a:r>
              <a:rPr lang="en-US" dirty="0" err="1" smtClean="0"/>
              <a:t>hypopyon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3) In fungal corneal ulcer, the most common agent is?</a:t>
            </a:r>
          </a:p>
          <a:p>
            <a:pPr>
              <a:buFontTx/>
              <a:buChar char="-"/>
            </a:pPr>
            <a:r>
              <a:rPr lang="en-US" dirty="0" err="1" smtClean="0"/>
              <a:t>Mucor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Aspergillus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Candida</a:t>
            </a:r>
          </a:p>
          <a:p>
            <a:pPr>
              <a:buFontTx/>
              <a:buChar char="-"/>
            </a:pPr>
            <a:r>
              <a:rPr lang="en-US" dirty="0" smtClean="0"/>
              <a:t>Lichen </a:t>
            </a:r>
            <a:r>
              <a:rPr lang="en-US" dirty="0" err="1" smtClean="0"/>
              <a:t>planus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4) Most active layer of cornea:</a:t>
            </a:r>
          </a:p>
          <a:p>
            <a:pPr>
              <a:buNone/>
            </a:pPr>
            <a:r>
              <a:rPr lang="en-US" dirty="0" smtClean="0"/>
              <a:t>-   epithelium</a:t>
            </a:r>
          </a:p>
          <a:p>
            <a:pPr>
              <a:buFontTx/>
              <a:buChar char="-"/>
            </a:pPr>
            <a:r>
              <a:rPr lang="en-US" dirty="0" err="1" smtClean="0"/>
              <a:t>Descemets</a:t>
            </a:r>
            <a:r>
              <a:rPr lang="en-US" dirty="0" smtClean="0"/>
              <a:t> membrane</a:t>
            </a:r>
          </a:p>
          <a:p>
            <a:pPr>
              <a:buFontTx/>
              <a:buChar char="-"/>
            </a:pPr>
            <a:r>
              <a:rPr lang="en-US" dirty="0" smtClean="0"/>
              <a:t>Lamina </a:t>
            </a:r>
            <a:r>
              <a:rPr lang="en-US" dirty="0" err="1" smtClean="0"/>
              <a:t>propia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endothelium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5 ) Which stain is used for </a:t>
            </a:r>
            <a:r>
              <a:rPr lang="en-US" dirty="0" err="1" smtClean="0"/>
              <a:t>acanthamoeba</a:t>
            </a:r>
            <a:r>
              <a:rPr lang="en-US" dirty="0" smtClean="0"/>
              <a:t> </a:t>
            </a:r>
            <a:r>
              <a:rPr lang="en-US" dirty="0" err="1" smtClean="0"/>
              <a:t>keratitis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-gram stain</a:t>
            </a:r>
          </a:p>
          <a:p>
            <a:pPr>
              <a:buNone/>
            </a:pPr>
            <a:r>
              <a:rPr lang="en-US" dirty="0" smtClean="0"/>
              <a:t> -</a:t>
            </a:r>
            <a:r>
              <a:rPr lang="en-US" dirty="0" err="1" smtClean="0"/>
              <a:t>Giesma</a:t>
            </a:r>
            <a:r>
              <a:rPr lang="en-US" dirty="0" smtClean="0"/>
              <a:t> stain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calcofuor</a:t>
            </a:r>
            <a:r>
              <a:rPr lang="en-US" dirty="0" smtClean="0"/>
              <a:t> white</a:t>
            </a:r>
          </a:p>
          <a:p>
            <a:pPr>
              <a:buNone/>
            </a:pPr>
            <a:r>
              <a:rPr lang="en-US" dirty="0" smtClean="0"/>
              <a:t> -Rose </a:t>
            </a:r>
            <a:r>
              <a:rPr lang="en-US" dirty="0" err="1" smtClean="0"/>
              <a:t>bengal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b="1" dirty="0" smtClean="0">
              <a:solidFill>
                <a:srgbClr val="7B9899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Etiology </a:t>
            </a:r>
          </a:p>
          <a:p>
            <a:pPr eaLnBrk="1" hangingPunct="1"/>
            <a:r>
              <a:rPr lang="en-US" dirty="0" smtClean="0"/>
              <a:t>Filamentous fungi (Aspergillus, fusarium)</a:t>
            </a:r>
          </a:p>
          <a:p>
            <a:pPr eaLnBrk="1" hangingPunct="1"/>
            <a:r>
              <a:rPr lang="en-US" dirty="0" smtClean="0"/>
              <a:t>Yeast (Candida &amp; cryptococcus )</a:t>
            </a:r>
          </a:p>
          <a:p>
            <a:pPr eaLnBrk="1" hangingPunct="1">
              <a:buFontTx/>
              <a:buNone/>
            </a:pPr>
            <a:r>
              <a:rPr lang="en-US" dirty="0" smtClean="0"/>
              <a:t>Mode of infection</a:t>
            </a:r>
          </a:p>
          <a:p>
            <a:pPr eaLnBrk="1" hangingPunct="1"/>
            <a:r>
              <a:rPr lang="en-US" dirty="0" smtClean="0"/>
              <a:t>Injury by vegetative material</a:t>
            </a:r>
          </a:p>
          <a:p>
            <a:pPr eaLnBrk="1" hangingPunct="1"/>
            <a:r>
              <a:rPr lang="en-US" dirty="0" smtClean="0"/>
              <a:t>Injury by animal tail.</a:t>
            </a:r>
          </a:p>
          <a:p>
            <a:pPr eaLnBrk="1" hangingPunct="1"/>
            <a:r>
              <a:rPr lang="en-US" dirty="0" smtClean="0"/>
              <a:t>Secondary fungal ulcers basically in immunocompromises patients.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3" descr="MCU with serrated hyphae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B9899"/>
                </a:solidFill>
              </a:rPr>
              <a:t>SIGNS.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Dry looking, Greyish white</a:t>
            </a:r>
          </a:p>
          <a:p>
            <a:r>
              <a:rPr lang="en-US" dirty="0" smtClean="0"/>
              <a:t>Delicate feathery finger like projection.</a:t>
            </a:r>
          </a:p>
          <a:p>
            <a:r>
              <a:rPr lang="en-US" dirty="0" smtClean="0"/>
              <a:t>A sterile immune ring (yellow line of demarcation)</a:t>
            </a:r>
          </a:p>
          <a:p>
            <a:r>
              <a:rPr lang="en-US" dirty="0" smtClean="0"/>
              <a:t>Multiple small satellite lesion</a:t>
            </a:r>
          </a:p>
          <a:p>
            <a:r>
              <a:rPr lang="en-US" dirty="0" smtClean="0"/>
              <a:t>Big </a:t>
            </a:r>
            <a:r>
              <a:rPr lang="en-US" dirty="0" err="1" smtClean="0"/>
              <a:t>hypopyon</a:t>
            </a:r>
            <a:endParaRPr lang="en-US" dirty="0" smtClean="0"/>
          </a:p>
          <a:p>
            <a:r>
              <a:rPr lang="en-US" dirty="0" smtClean="0"/>
              <a:t>Rarely perforation can occur.</a:t>
            </a:r>
          </a:p>
          <a:p>
            <a:r>
              <a:rPr lang="en-US" dirty="0" smtClean="0"/>
              <a:t>NO CORNEAL VASCULARISATION. (5* point)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Diagnosis of MCU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Clinical manifestation</a:t>
            </a:r>
          </a:p>
          <a:p>
            <a:pPr eaLnBrk="1" hangingPunct="1"/>
            <a:r>
              <a:rPr lang="en-US" dirty="0" smtClean="0"/>
              <a:t>Laboratory investigations with wet KOH, and </a:t>
            </a:r>
            <a:r>
              <a:rPr lang="en-US" dirty="0" err="1" smtClean="0"/>
              <a:t>giemsa</a:t>
            </a:r>
            <a:r>
              <a:rPr lang="en-US" dirty="0" smtClean="0"/>
              <a:t> stain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Treatment: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Specific:</a:t>
            </a:r>
          </a:p>
          <a:p>
            <a:pPr marL="914400" lvl="1" indent="-514350"/>
            <a:r>
              <a:rPr lang="en-US" dirty="0" smtClean="0"/>
              <a:t>Topical antifungal (</a:t>
            </a:r>
            <a:r>
              <a:rPr lang="en-US" dirty="0" err="1" smtClean="0"/>
              <a:t>fluconazole</a:t>
            </a:r>
            <a:r>
              <a:rPr lang="en-US" dirty="0" smtClean="0"/>
              <a:t> 2%, </a:t>
            </a:r>
            <a:r>
              <a:rPr lang="en-US" dirty="0" err="1" smtClean="0"/>
              <a:t>Nystatin</a:t>
            </a:r>
            <a:r>
              <a:rPr lang="en-US" dirty="0" smtClean="0"/>
              <a:t> 3.5 % ointment, </a:t>
            </a:r>
            <a:r>
              <a:rPr lang="en-US" dirty="0" err="1" smtClean="0"/>
              <a:t>variconazole</a:t>
            </a:r>
            <a:r>
              <a:rPr lang="en-US" dirty="0" smtClean="0"/>
              <a:t> 1%)</a:t>
            </a:r>
          </a:p>
          <a:p>
            <a:pPr marL="914400" lvl="1" indent="-514350"/>
            <a:r>
              <a:rPr lang="en-US" dirty="0" smtClean="0"/>
              <a:t>Systemic tab </a:t>
            </a:r>
            <a:r>
              <a:rPr lang="en-US" dirty="0" err="1" smtClean="0"/>
              <a:t>fluconazole</a:t>
            </a:r>
            <a:r>
              <a:rPr lang="en-US" dirty="0" smtClean="0"/>
              <a:t> 2-3 wks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7B9899"/>
                </a:solidFill>
              </a:rPr>
              <a:t>2. Non specific treatment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609600" indent="-609600" eaLnBrk="1" hangingPunct="1"/>
            <a:r>
              <a:rPr lang="en-US" sz="3600" smtClean="0"/>
              <a:t>Cycloplegic drugs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3600" smtClean="0"/>
              <a:t>1% atropine ointment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3600" smtClean="0"/>
              <a:t>2% homatropine  eye drops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3600" smtClean="0"/>
              <a:t>Systemic analgesics &amp; NSAIDS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3600" smtClean="0"/>
              <a:t>Vitamin A,B,C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endParaRPr lang="en-US" sz="3600" smtClean="0"/>
          </a:p>
          <a:p>
            <a:pPr marL="609600" indent="-609600" eaLnBrk="1" hangingPunct="1">
              <a:buFont typeface="Wingdings" charset="2"/>
              <a:buNone/>
            </a:pPr>
            <a:endParaRPr lang="en-US" sz="3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3. Physical &amp; general measures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sz="4000" smtClean="0"/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4000" smtClean="0"/>
              <a:t>Dark goggles 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4000" smtClean="0"/>
              <a:t>Rest, good diet and fresh air</a:t>
            </a:r>
          </a:p>
          <a:p>
            <a:pPr marL="609600" indent="-609600" eaLnBrk="1" hangingPunct="1">
              <a:buFont typeface="Wingdings" charset="2"/>
              <a:buAutoNum type="alphaLcPeriod"/>
            </a:pPr>
            <a:r>
              <a:rPr lang="en-US" sz="4000" smtClean="0"/>
              <a:t>Hot fomentation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4.  Therapeutic penetrating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keratoplasty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en-US" dirty="0" smtClean="0"/>
              <a:t>Therapeutic </a:t>
            </a:r>
            <a:r>
              <a:rPr lang="en-US" dirty="0"/>
              <a:t>penetrating </a:t>
            </a:r>
            <a:r>
              <a:rPr lang="en-US" dirty="0" err="1"/>
              <a:t>keratoplasty</a:t>
            </a:r>
            <a:r>
              <a:rPr lang="en-US" dirty="0"/>
              <a:t> </a:t>
            </a:r>
            <a:r>
              <a:rPr lang="en-US" dirty="0" smtClean="0"/>
              <a:t>in nonresponsive cases.</a:t>
            </a: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1" descr="fungal cu wid hypopyon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360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SIGNS.</vt:lpstr>
      <vt:lpstr>Diagnosis of MCU</vt:lpstr>
      <vt:lpstr>2. Non specific treatment </vt:lpstr>
      <vt:lpstr>3. Physical &amp; general measures</vt:lpstr>
      <vt:lpstr>4.  Therapeutic penetrating keratoplasty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User</cp:lastModifiedBy>
  <cp:revision>12</cp:revision>
  <dcterms:created xsi:type="dcterms:W3CDTF">2014-02-25T06:47:05Z</dcterms:created>
  <dcterms:modified xsi:type="dcterms:W3CDTF">2020-08-17T03:11:38Z</dcterms:modified>
</cp:coreProperties>
</file>