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87" r:id="rId5"/>
    <p:sldId id="312" r:id="rId6"/>
    <p:sldId id="311" r:id="rId7"/>
    <p:sldId id="302" r:id="rId8"/>
    <p:sldId id="292" r:id="rId9"/>
    <p:sldId id="294" r:id="rId10"/>
    <p:sldId id="303" r:id="rId11"/>
    <p:sldId id="295" r:id="rId12"/>
    <p:sldId id="296" r:id="rId13"/>
    <p:sldId id="304" r:id="rId14"/>
    <p:sldId id="305" r:id="rId15"/>
    <p:sldId id="306" r:id="rId16"/>
    <p:sldId id="262" r:id="rId17"/>
    <p:sldId id="263" r:id="rId18"/>
    <p:sldId id="264" r:id="rId19"/>
    <p:sldId id="265" r:id="rId20"/>
    <p:sldId id="301" r:id="rId21"/>
    <p:sldId id="266" r:id="rId22"/>
    <p:sldId id="267" r:id="rId23"/>
    <p:sldId id="268" r:id="rId24"/>
    <p:sldId id="270" r:id="rId25"/>
    <p:sldId id="271" r:id="rId26"/>
    <p:sldId id="272" r:id="rId27"/>
    <p:sldId id="273" r:id="rId28"/>
    <p:sldId id="274" r:id="rId29"/>
    <p:sldId id="275" r:id="rId30"/>
    <p:sldId id="276" r:id="rId31"/>
    <p:sldId id="277" r:id="rId32"/>
    <p:sldId id="278" r:id="rId33"/>
    <p:sldId id="310" r:id="rId34"/>
    <p:sldId id="299" r:id="rId35"/>
    <p:sldId id="279" r:id="rId36"/>
    <p:sldId id="309" r:id="rId37"/>
    <p:sldId id="280" r:id="rId38"/>
    <p:sldId id="308" r:id="rId39"/>
    <p:sldId id="281" r:id="rId40"/>
    <p:sldId id="298" r:id="rId41"/>
    <p:sldId id="307" r:id="rId42"/>
    <p:sldId id="282" r:id="rId43"/>
    <p:sldId id="283" r:id="rId44"/>
    <p:sldId id="284"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1" d="100"/>
          <a:sy n="71" d="100"/>
        </p:scale>
        <p:origin x="-702"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D200B3F0-A9BC-48CE-8EB6-ECE965069900}" type="datetimeFigureOut">
              <a:rPr lang="en-US" dirty="0"/>
              <a:pPr/>
              <a:t>14-Aug-20</a:t>
            </a:fld>
            <a:endParaRPr lang="en-US" dirty="0"/>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r>
              <a:rPr lang="en-US" dirty="0"/>
              <a:t>
              </a:t>
            </a:r>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F9FFFF-3106-4DDB-AA62-0C80862170D6}" type="datetimeFigureOut">
              <a:rPr lang="en-US" dirty="0"/>
              <a:pPr/>
              <a:t>14-Aug-20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DA38B7-AE95-4DC8-9A51-7A71F545B098}" type="datetimeFigureOut">
              <a:rPr lang="en-US" dirty="0"/>
              <a:pPr/>
              <a:t>14-Aug-20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F1EC2B-8188-4AC2-9F0D-8D09C51D505A}" type="datetimeFigureOut">
              <a:rPr lang="en-US" dirty="0"/>
              <a:pPr/>
              <a:t>14-Aug-20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12B75E-944F-430B-BE5F-C69FA8823C04}" type="datetimeFigureOut">
              <a:rPr lang="en-US" dirty="0"/>
              <a:pPr/>
              <a:t>14-Aug-20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9AE0DC7-7F53-471C-A711-B3DA6F2535F3}" type="datetimeFigureOut">
              <a:rPr lang="en-US" dirty="0"/>
              <a:pPr/>
              <a:t>14-Aug-20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1F4C9D-4618-451D-80C1-6A376BB42AB4}" type="datetimeFigureOut">
              <a:rPr lang="en-US" dirty="0"/>
              <a:pPr/>
              <a:t>14-Aug-20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4D2318-CE40-42F6-962A-4C6D6CF697DB}" type="datetimeFigureOut">
              <a:rPr lang="en-US" dirty="0"/>
              <a:pPr/>
              <a:t>14-Aug-20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476AC1-EB7F-4BEF-90D9-5764B50DAF8A}" type="datetimeFigureOut">
              <a:rPr lang="en-US" dirty="0"/>
              <a:pPr/>
              <a:t>14-Aug-20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20712A-F861-4AB0-A754-4F5A2033CD4B}" type="datetimeFigureOut">
              <a:rPr lang="en-US" dirty="0"/>
              <a:pPr/>
              <a:t>14-Aug-20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4507B7-F2DC-4B2C-B14D-58A9766807A2}" type="datetimeFigureOut">
              <a:rPr lang="en-US" dirty="0"/>
              <a:pPr/>
              <a:t>14-Aug-20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1368" y="2603500"/>
            <a:ext cx="4828744"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1" y="2603500"/>
            <a:ext cx="4825159" cy="3377705"/>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04A483D-5CB4-4842-8F2F-05D5276ACF63}" type="datetimeFigureOut">
              <a:rPr lang="en-US" dirty="0"/>
              <a:pPr/>
              <a:t>14-Aug-20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1CE32E-9DC0-47C8-A657-48F5C3E4A10B}" type="datetimeFigureOut">
              <a:rPr lang="en-US" dirty="0"/>
              <a:pPr/>
              <a:t>14-Aug-20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BDF5C0D-8C3A-4771-A43D-83937FC700D4}" type="datetimeFigureOut">
              <a:rPr lang="en-US" dirty="0"/>
              <a:pPr/>
              <a:t>14-Aug-20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03D2D6-FCC2-425A-A4A7-8058E8C01CB1}" type="datetimeFigureOut">
              <a:rPr lang="en-US" dirty="0"/>
              <a:pPr/>
              <a:t>14-Aug-20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F2683-E6E7-4CC3-9EEE-7854DD4F3545}" type="datetimeFigureOut">
              <a:rPr lang="en-US" dirty="0"/>
              <a:pPr/>
              <a:t>14-Aug-20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120F81-B39D-4CBB-8BF3-5D6E395D0F72}" type="datetimeFigureOut">
              <a:rPr lang="en-US" dirty="0"/>
              <a:pPr/>
              <a:t>14-Aug-20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64B320A-89BA-47B2-A525-92E8D10B06E4}" type="datetimeFigureOut">
              <a:rPr lang="en-US" dirty="0"/>
              <a:pPr/>
              <a:t>14-Aug-20</a:t>
            </a:fld>
            <a:endParaRPr lang="en-US" dirty="0"/>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598479"/>
            <a:ext cx="8825658" cy="2677648"/>
          </a:xfrm>
        </p:spPr>
        <p:txBody>
          <a:bodyPr/>
          <a:lstStyle/>
          <a:p>
            <a:r>
              <a:rPr lang="en-IN" dirty="0" smtClean="0"/>
              <a:t>Intracranial pressure and its Monitoring</a:t>
            </a:r>
            <a:endParaRPr lang="en-IN" dirty="0"/>
          </a:p>
        </p:txBody>
      </p:sp>
      <p:sp>
        <p:nvSpPr>
          <p:cNvPr id="3" name="Subtitle 2"/>
          <p:cNvSpPr>
            <a:spLocks noGrp="1"/>
          </p:cNvSpPr>
          <p:nvPr>
            <p:ph type="subTitle" idx="1"/>
          </p:nvPr>
        </p:nvSpPr>
        <p:spPr>
          <a:xfrm>
            <a:off x="1154955" y="3467195"/>
            <a:ext cx="10240926" cy="2674298"/>
          </a:xfrm>
        </p:spPr>
        <p:txBody>
          <a:bodyPr/>
          <a:lstStyle/>
          <a:p>
            <a:pPr algn="r"/>
            <a:endParaRPr lang="en-IN" dirty="0" smtClean="0"/>
          </a:p>
          <a:p>
            <a:pPr algn="r"/>
            <a:r>
              <a:rPr lang="en-IN" dirty="0"/>
              <a:t> </a:t>
            </a:r>
            <a:r>
              <a:rPr lang="en-IN" dirty="0" smtClean="0"/>
              <a:t>      </a:t>
            </a:r>
          </a:p>
          <a:p>
            <a:pPr algn="r"/>
            <a:r>
              <a:rPr lang="en-IN" dirty="0" smtClean="0"/>
              <a:t> </a:t>
            </a:r>
            <a:r>
              <a:rPr lang="en-IN" dirty="0" smtClean="0"/>
              <a:t>dr.malini Mehta</a:t>
            </a:r>
          </a:p>
          <a:p>
            <a:pPr algn="r"/>
            <a:r>
              <a:rPr lang="en-IN" dirty="0"/>
              <a:t> </a:t>
            </a:r>
            <a:r>
              <a:rPr lang="en-IN" dirty="0" smtClean="0"/>
              <a:t>                                              </a:t>
            </a:r>
            <a:r>
              <a:rPr lang="en-IN" dirty="0" err="1" smtClean="0"/>
              <a:t>profESSOR</a:t>
            </a:r>
            <a:r>
              <a:rPr lang="en-IN" dirty="0" smtClean="0"/>
              <a:t>,</a:t>
            </a:r>
          </a:p>
          <a:p>
            <a:pPr algn="r"/>
            <a:r>
              <a:rPr lang="en-IN" dirty="0" smtClean="0"/>
              <a:t> </a:t>
            </a:r>
            <a:r>
              <a:rPr lang="en-IN" dirty="0" smtClean="0"/>
              <a:t>dept. of anaesthesiology</a:t>
            </a:r>
          </a:p>
          <a:p>
            <a:pPr algn="r"/>
            <a:r>
              <a:rPr lang="en-IN" dirty="0"/>
              <a:t> </a:t>
            </a:r>
            <a:r>
              <a:rPr lang="en-IN" dirty="0" smtClean="0"/>
              <a:t>                                               s.b.k.s. &amp; m.i.r.c. </a:t>
            </a:r>
            <a:r>
              <a:rPr lang="en-IN" dirty="0" err="1" smtClean="0"/>
              <a:t>piparia</a:t>
            </a:r>
            <a:r>
              <a:rPr lang="en-IN" dirty="0" smtClean="0"/>
              <a:t>. </a:t>
            </a:r>
            <a:endParaRPr lang="en-IN" dirty="0"/>
          </a:p>
        </p:txBody>
      </p:sp>
    </p:spTree>
    <p:extLst>
      <p:ext uri="{BB962C8B-B14F-4D97-AF65-F5344CB8AC3E}">
        <p14:creationId xmlns:p14="http://schemas.microsoft.com/office/powerpoint/2010/main" xmlns="" val="831729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idx="1"/>
          </p:nvPr>
        </p:nvSpPr>
        <p:spPr>
          <a:xfrm>
            <a:off x="504968" y="2603500"/>
            <a:ext cx="11313994" cy="3416300"/>
          </a:xfrm>
        </p:spPr>
        <p:txBody>
          <a:bodyPr/>
          <a:lstStyle/>
          <a:p>
            <a:pPr lvl="0">
              <a:buClr>
                <a:srgbClr val="F5A408"/>
              </a:buClr>
              <a:buFont typeface="Wingdings" panose="05000000000000000000" pitchFamily="2" charset="2"/>
              <a:buChar char="v"/>
            </a:pPr>
            <a:r>
              <a:rPr lang="en-IN" sz="2800" dirty="0">
                <a:solidFill>
                  <a:prstClr val="black">
                    <a:lumMod val="75000"/>
                    <a:lumOff val="25000"/>
                  </a:prstClr>
                </a:solidFill>
              </a:rPr>
              <a:t>Perioperative ICP monitoring may be indicated in patients who have undergone resection of large brain tumours with mass effect, or arteriovenous malformations, and are at an increased risk of developing cerebral oedema and perfusion pressure breakthrough, in whom a clinical neurological examination is not possible.</a:t>
            </a:r>
          </a:p>
          <a:p>
            <a:endParaRPr lang="en-IN" dirty="0"/>
          </a:p>
        </p:txBody>
      </p:sp>
    </p:spTree>
    <p:extLst>
      <p:ext uri="{BB962C8B-B14F-4D97-AF65-F5344CB8AC3E}">
        <p14:creationId xmlns:p14="http://schemas.microsoft.com/office/powerpoint/2010/main" xmlns="" val="548631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idx="1"/>
          </p:nvPr>
        </p:nvSpPr>
        <p:spPr>
          <a:xfrm>
            <a:off x="476518" y="2331076"/>
            <a:ext cx="11397803" cy="3688724"/>
          </a:xfrm>
        </p:spPr>
        <p:txBody>
          <a:bodyPr>
            <a:noAutofit/>
          </a:bodyPr>
          <a:lstStyle/>
          <a:p>
            <a:pPr>
              <a:buFont typeface="Wingdings" panose="05000000000000000000" pitchFamily="2" charset="2"/>
              <a:buChar char="v"/>
            </a:pPr>
            <a:r>
              <a:rPr lang="en-IN" sz="2800" dirty="0"/>
              <a:t>The most common indication for ICP monitoring is traumatic brain injury (TBI</a:t>
            </a:r>
            <a:r>
              <a:rPr lang="en-IN" sz="2800" dirty="0" smtClean="0"/>
              <a:t>). </a:t>
            </a:r>
            <a:r>
              <a:rPr lang="en-IN" sz="2800" dirty="0"/>
              <a:t>The Brain Trauma Foundation guidelines (2007) </a:t>
            </a:r>
            <a:r>
              <a:rPr lang="en-IN" sz="2800" dirty="0" err="1" smtClean="0"/>
              <a:t>suport</a:t>
            </a:r>
            <a:r>
              <a:rPr lang="en-IN" sz="2800" dirty="0" smtClean="0"/>
              <a:t> </a:t>
            </a:r>
            <a:r>
              <a:rPr lang="en-IN" sz="2800" dirty="0"/>
              <a:t>ICP monitoring in the following conditions</a:t>
            </a:r>
            <a:r>
              <a:rPr lang="en-IN" sz="2800" dirty="0" smtClean="0"/>
              <a:t>:</a:t>
            </a:r>
          </a:p>
          <a:p>
            <a:pPr>
              <a:buFont typeface="Wingdings" panose="05000000000000000000" pitchFamily="2" charset="2"/>
              <a:buChar char="Ø"/>
            </a:pPr>
            <a:r>
              <a:rPr lang="en-IN" sz="2800" dirty="0"/>
              <a:t>Salvageable patients with severe TBI with a Glasgow Coma Scale score (GCS) between 3 and 8 after resuscitation, and an abnormal computed tomography (CT) scan, that is, one showing haematomas, contusion, swelling, herniation, or compressed basal cisterns (Level II evidence)</a:t>
            </a:r>
          </a:p>
          <a:p>
            <a:pPr>
              <a:buFont typeface="Wingdings" panose="05000000000000000000" pitchFamily="2" charset="2"/>
              <a:buChar char="Ø"/>
            </a:pPr>
            <a:r>
              <a:rPr lang="en-IN" sz="2800" dirty="0"/>
              <a:t>In patients with a GCS of 3–8 but a normal CT </a:t>
            </a:r>
            <a:r>
              <a:rPr lang="en-IN" sz="2800" dirty="0" smtClean="0"/>
              <a:t>scan.</a:t>
            </a:r>
            <a:endParaRPr lang="en-IN" sz="2800" dirty="0"/>
          </a:p>
          <a:p>
            <a:pPr marL="0" indent="0">
              <a:buNone/>
            </a:pPr>
            <a:endParaRPr lang="en-IN" dirty="0"/>
          </a:p>
        </p:txBody>
      </p:sp>
    </p:spTree>
    <p:extLst>
      <p:ext uri="{BB962C8B-B14F-4D97-AF65-F5344CB8AC3E}">
        <p14:creationId xmlns:p14="http://schemas.microsoft.com/office/powerpoint/2010/main" xmlns="" val="4175788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idx="1"/>
          </p:nvPr>
        </p:nvSpPr>
        <p:spPr>
          <a:xfrm>
            <a:off x="542451" y="2120062"/>
            <a:ext cx="11204620" cy="4428364"/>
          </a:xfrm>
        </p:spPr>
        <p:txBody>
          <a:bodyPr>
            <a:noAutofit/>
          </a:bodyPr>
          <a:lstStyle/>
          <a:p>
            <a:pPr marL="0" indent="0">
              <a:buNone/>
            </a:pPr>
            <a:r>
              <a:rPr lang="en-IN" sz="2800" dirty="0"/>
              <a:t>ICP should be monitored if two or more of the following conditions are present</a:t>
            </a:r>
            <a:r>
              <a:rPr lang="en-IN" sz="2800" dirty="0" smtClean="0"/>
              <a:t>:</a:t>
            </a:r>
          </a:p>
          <a:p>
            <a:pPr>
              <a:buFont typeface="Wingdings" panose="05000000000000000000" pitchFamily="2" charset="2"/>
              <a:buChar char="Ø"/>
            </a:pPr>
            <a:r>
              <a:rPr lang="en-IN" sz="2400" dirty="0">
                <a:solidFill>
                  <a:srgbClr val="000000"/>
                </a:solidFill>
                <a:latin typeface="Verdana" panose="020B0604030504040204" pitchFamily="34" charset="0"/>
              </a:rPr>
              <a:t>Age over 40 years</a:t>
            </a:r>
          </a:p>
          <a:p>
            <a:pPr>
              <a:buFont typeface="Wingdings" panose="05000000000000000000" pitchFamily="2" charset="2"/>
              <a:buChar char="Ø"/>
            </a:pPr>
            <a:r>
              <a:rPr lang="en-IN" sz="2400" dirty="0">
                <a:solidFill>
                  <a:srgbClr val="000000"/>
                </a:solidFill>
                <a:latin typeface="Verdana" panose="020B0604030504040204" pitchFamily="34" charset="0"/>
              </a:rPr>
              <a:t>Unilateral or bilateral motor posturing, or</a:t>
            </a:r>
          </a:p>
          <a:p>
            <a:pPr>
              <a:buFont typeface="Wingdings" panose="05000000000000000000" pitchFamily="2" charset="2"/>
              <a:buChar char="Ø"/>
            </a:pPr>
            <a:r>
              <a:rPr lang="en-IN" sz="2400" dirty="0">
                <a:solidFill>
                  <a:srgbClr val="000000"/>
                </a:solidFill>
                <a:latin typeface="Verdana" panose="020B0604030504040204" pitchFamily="34" charset="0"/>
              </a:rPr>
              <a:t>Systolic blood pressure under 90 mm Hg (Level III evidence).</a:t>
            </a:r>
          </a:p>
          <a:p>
            <a:pPr marL="0" indent="0">
              <a:buNone/>
            </a:pPr>
            <a:r>
              <a:rPr lang="en-IN" sz="2800" dirty="0">
                <a:solidFill>
                  <a:srgbClr val="000000"/>
                </a:solidFill>
                <a:latin typeface="Verdana" panose="020B0604030504040204" pitchFamily="34" charset="0"/>
              </a:rPr>
              <a:t>However, a recent multi-centric controlled trial, (BEST TRIP trial), revealed that for patients with severe TBI, care focused on maintaining ICP at 20 mm Hg or less done with </a:t>
            </a:r>
            <a:r>
              <a:rPr lang="en-IN" sz="2800" dirty="0" err="1">
                <a:solidFill>
                  <a:srgbClr val="000000"/>
                </a:solidFill>
                <a:latin typeface="Verdana" panose="020B0604030504040204" pitchFamily="34" charset="0"/>
              </a:rPr>
              <a:t>intraparenchymal</a:t>
            </a:r>
            <a:r>
              <a:rPr lang="en-IN" sz="2800" dirty="0">
                <a:solidFill>
                  <a:srgbClr val="000000"/>
                </a:solidFill>
                <a:latin typeface="Verdana" panose="020B0604030504040204" pitchFamily="34" charset="0"/>
              </a:rPr>
              <a:t> ICP monitoring, was not superior to care based on imaging and clinical examination</a:t>
            </a:r>
            <a:r>
              <a:rPr lang="en-IN" sz="2800" dirty="0" smtClean="0">
                <a:solidFill>
                  <a:srgbClr val="000000"/>
                </a:solidFill>
                <a:latin typeface="Verdana" panose="020B0604030504040204" pitchFamily="34" charset="0"/>
              </a:rPr>
              <a:t>.</a:t>
            </a:r>
            <a:endParaRPr lang="en-IN" sz="2800" dirty="0">
              <a:solidFill>
                <a:srgbClr val="000000"/>
              </a:solidFill>
              <a:latin typeface="Verdana" panose="020B0604030504040204" pitchFamily="34" charset="0"/>
            </a:endParaRPr>
          </a:p>
          <a:p>
            <a:pPr marL="0" indent="0">
              <a:buNone/>
            </a:pPr>
            <a:endParaRPr lang="en-IN" sz="2400" dirty="0"/>
          </a:p>
        </p:txBody>
      </p:sp>
    </p:spTree>
    <p:extLst>
      <p:ext uri="{BB962C8B-B14F-4D97-AF65-F5344CB8AC3E}">
        <p14:creationId xmlns:p14="http://schemas.microsoft.com/office/powerpoint/2010/main" xmlns="" val="272145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METHODS FOR ICP MONITORING</a:t>
            </a:r>
            <a:endParaRPr lang="en-IN" dirty="0"/>
          </a:p>
        </p:txBody>
      </p:sp>
      <p:sp>
        <p:nvSpPr>
          <p:cNvPr id="3" name="Content Placeholder 2"/>
          <p:cNvSpPr>
            <a:spLocks noGrp="1"/>
          </p:cNvSpPr>
          <p:nvPr>
            <p:ph idx="1"/>
          </p:nvPr>
        </p:nvSpPr>
        <p:spPr>
          <a:xfrm>
            <a:off x="532264" y="2306472"/>
            <a:ext cx="11204812" cy="3713328"/>
          </a:xfrm>
        </p:spPr>
        <p:txBody>
          <a:bodyPr>
            <a:normAutofit/>
          </a:bodyPr>
          <a:lstStyle/>
          <a:p>
            <a:pPr marL="0" indent="0">
              <a:buNone/>
            </a:pPr>
            <a:r>
              <a:rPr lang="en-IN" sz="2800" dirty="0" smtClean="0"/>
              <a:t>There are basically 2 types of methods for ICP monitoring:-</a:t>
            </a:r>
          </a:p>
          <a:p>
            <a:pPr marL="0" indent="0">
              <a:buNone/>
            </a:pPr>
            <a:r>
              <a:rPr lang="en-IN" sz="2800" dirty="0" smtClean="0"/>
              <a:t>1.NON-INVASIVE Monitoring</a:t>
            </a:r>
          </a:p>
          <a:p>
            <a:pPr marL="0" indent="0">
              <a:buNone/>
            </a:pPr>
            <a:r>
              <a:rPr lang="en-IN" sz="2800" dirty="0" smtClean="0"/>
              <a:t>2.INVASIVE Monitoring</a:t>
            </a:r>
          </a:p>
        </p:txBody>
      </p:sp>
    </p:spTree>
    <p:extLst>
      <p:ext uri="{BB962C8B-B14F-4D97-AF65-F5344CB8AC3E}">
        <p14:creationId xmlns:p14="http://schemas.microsoft.com/office/powerpoint/2010/main" xmlns="" val="1577082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NON INVASIVE METHODS FOR ICP MONITORING</a:t>
            </a:r>
            <a:endParaRPr lang="en-IN" dirty="0"/>
          </a:p>
        </p:txBody>
      </p:sp>
      <p:sp>
        <p:nvSpPr>
          <p:cNvPr id="3" name="Content Placeholder 2"/>
          <p:cNvSpPr>
            <a:spLocks noGrp="1"/>
          </p:cNvSpPr>
          <p:nvPr>
            <p:ph idx="1"/>
          </p:nvPr>
        </p:nvSpPr>
        <p:spPr>
          <a:xfrm>
            <a:off x="518616" y="2361063"/>
            <a:ext cx="11191164" cy="4148919"/>
          </a:xfrm>
        </p:spPr>
        <p:txBody>
          <a:bodyPr/>
          <a:lstStyle/>
          <a:p>
            <a:pPr>
              <a:buFont typeface="Wingdings" panose="05000000000000000000" pitchFamily="2" charset="2"/>
              <a:buChar char="v"/>
            </a:pPr>
            <a:r>
              <a:rPr lang="en-IN" sz="2800" dirty="0" smtClean="0"/>
              <a:t>CLINICAL EXAMINATION</a:t>
            </a:r>
          </a:p>
          <a:p>
            <a:pPr>
              <a:buFont typeface="Wingdings" panose="05000000000000000000" pitchFamily="2" charset="2"/>
              <a:buChar char="v"/>
            </a:pPr>
            <a:r>
              <a:rPr lang="en-IN" sz="2800" dirty="0" smtClean="0"/>
              <a:t>NON-CONTRAST C.T. SCAN</a:t>
            </a:r>
          </a:p>
          <a:p>
            <a:pPr>
              <a:buFont typeface="Wingdings" panose="05000000000000000000" pitchFamily="2" charset="2"/>
              <a:buChar char="v"/>
            </a:pPr>
            <a:r>
              <a:rPr lang="en-IN" sz="2800" dirty="0" smtClean="0"/>
              <a:t> M.R.I.</a:t>
            </a:r>
          </a:p>
          <a:p>
            <a:pPr>
              <a:buFont typeface="Wingdings" panose="05000000000000000000" pitchFamily="2" charset="2"/>
              <a:buChar char="v"/>
            </a:pPr>
            <a:r>
              <a:rPr lang="en-IN" sz="2800" dirty="0" smtClean="0"/>
              <a:t>TRANSCRANIAL DOPPLER USG</a:t>
            </a:r>
          </a:p>
          <a:p>
            <a:pPr>
              <a:buFont typeface="Wingdings" panose="05000000000000000000" pitchFamily="2" charset="2"/>
              <a:buChar char="v"/>
            </a:pPr>
            <a:r>
              <a:rPr lang="en-IN" sz="2800" dirty="0" smtClean="0"/>
              <a:t>TYMPANIC MEMBRANE DISPLACEMENT</a:t>
            </a:r>
          </a:p>
          <a:p>
            <a:pPr>
              <a:buFont typeface="Wingdings" panose="05000000000000000000" pitchFamily="2" charset="2"/>
              <a:buChar char="v"/>
            </a:pPr>
            <a:r>
              <a:rPr lang="en-IN" sz="2800" dirty="0" smtClean="0"/>
              <a:t>OPTIC NERVE SHEATH DIAMETER</a:t>
            </a:r>
          </a:p>
          <a:p>
            <a:pPr marL="0" indent="0">
              <a:buNone/>
            </a:pPr>
            <a:endParaRPr lang="en-IN" dirty="0"/>
          </a:p>
        </p:txBody>
      </p:sp>
    </p:spTree>
    <p:extLst>
      <p:ext uri="{BB962C8B-B14F-4D97-AF65-F5344CB8AC3E}">
        <p14:creationId xmlns:p14="http://schemas.microsoft.com/office/powerpoint/2010/main" xmlns="" val="1529412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INVASIVE METHODS OF ICP MONITORING</a:t>
            </a:r>
            <a:endParaRPr lang="en-IN" dirty="0"/>
          </a:p>
        </p:txBody>
      </p:sp>
      <p:sp>
        <p:nvSpPr>
          <p:cNvPr id="3" name="Content Placeholder 2"/>
          <p:cNvSpPr>
            <a:spLocks noGrp="1"/>
          </p:cNvSpPr>
          <p:nvPr>
            <p:ph idx="1"/>
          </p:nvPr>
        </p:nvSpPr>
        <p:spPr>
          <a:xfrm>
            <a:off x="477672" y="2306472"/>
            <a:ext cx="11204812" cy="4203510"/>
          </a:xfrm>
        </p:spPr>
        <p:txBody>
          <a:bodyPr>
            <a:normAutofit/>
          </a:bodyPr>
          <a:lstStyle/>
          <a:p>
            <a:pPr>
              <a:buFont typeface="Wingdings" panose="05000000000000000000" pitchFamily="2" charset="2"/>
              <a:buChar char="v"/>
            </a:pPr>
            <a:r>
              <a:rPr lang="en-IN" sz="2800" dirty="0" smtClean="0"/>
              <a:t>INTRAVENTRICULAR DEVICES</a:t>
            </a:r>
          </a:p>
          <a:p>
            <a:pPr>
              <a:buFont typeface="Wingdings" panose="05000000000000000000" pitchFamily="2" charset="2"/>
              <a:buChar char="v"/>
            </a:pPr>
            <a:r>
              <a:rPr lang="en-IN" sz="2800" dirty="0" smtClean="0"/>
              <a:t>SUBARACHNOID DEVICES</a:t>
            </a:r>
          </a:p>
          <a:p>
            <a:pPr>
              <a:buFont typeface="Wingdings" panose="05000000000000000000" pitchFamily="2" charset="2"/>
              <a:buChar char="v"/>
            </a:pPr>
            <a:r>
              <a:rPr lang="en-IN" sz="2800" dirty="0" smtClean="0"/>
              <a:t>EPIDURAL/SUBDURAL DEVICES</a:t>
            </a:r>
          </a:p>
          <a:p>
            <a:pPr>
              <a:buFont typeface="Wingdings" panose="05000000000000000000" pitchFamily="2" charset="2"/>
              <a:buChar char="v"/>
            </a:pPr>
            <a:r>
              <a:rPr lang="en-IN" sz="2800" dirty="0" smtClean="0"/>
              <a:t>PNEUMATIC SENSOR(SPEGEILBURG BRAIN PRESSURE MONITOR)</a:t>
            </a:r>
          </a:p>
          <a:p>
            <a:pPr>
              <a:buFont typeface="Wingdings" panose="05000000000000000000" pitchFamily="2" charset="2"/>
              <a:buChar char="v"/>
            </a:pPr>
            <a:r>
              <a:rPr lang="en-IN" sz="2800" dirty="0" smtClean="0"/>
              <a:t>FIBEROPTIC CATHETER TIP TRANSDUCERS(CAMINO INTRACRANIAL PRESSURE MONITORS)</a:t>
            </a:r>
          </a:p>
          <a:p>
            <a:pPr>
              <a:buFont typeface="Wingdings" panose="05000000000000000000" pitchFamily="2" charset="2"/>
              <a:buChar char="v"/>
            </a:pPr>
            <a:r>
              <a:rPr lang="en-IN" sz="2800" dirty="0" smtClean="0"/>
              <a:t>IMPLANTED MICROCHIP TRANSDUCERS(CODMAN SENSORS)</a:t>
            </a:r>
          </a:p>
          <a:p>
            <a:pPr>
              <a:buFont typeface="Wingdings" panose="05000000000000000000" pitchFamily="2" charset="2"/>
              <a:buChar char="v"/>
            </a:pPr>
            <a:endParaRPr lang="en-IN" sz="2800" dirty="0"/>
          </a:p>
        </p:txBody>
      </p:sp>
    </p:spTree>
    <p:extLst>
      <p:ext uri="{BB962C8B-B14F-4D97-AF65-F5344CB8AC3E}">
        <p14:creationId xmlns:p14="http://schemas.microsoft.com/office/powerpoint/2010/main" xmlns="" val="4107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NON‑INVASIVE METHODS OF</a:t>
            </a:r>
            <a:br>
              <a:rPr lang="en-IN" dirty="0"/>
            </a:br>
            <a:r>
              <a:rPr lang="en-IN" dirty="0"/>
              <a:t>INTRACRANIAL PRESSURE MONITORING</a:t>
            </a:r>
          </a:p>
        </p:txBody>
      </p:sp>
      <p:sp>
        <p:nvSpPr>
          <p:cNvPr id="3" name="Content Placeholder 2"/>
          <p:cNvSpPr>
            <a:spLocks noGrp="1"/>
          </p:cNvSpPr>
          <p:nvPr>
            <p:ph idx="1"/>
          </p:nvPr>
        </p:nvSpPr>
        <p:spPr>
          <a:xfrm>
            <a:off x="270457" y="2195848"/>
            <a:ext cx="11526590" cy="4662152"/>
          </a:xfrm>
        </p:spPr>
        <p:txBody>
          <a:bodyPr>
            <a:normAutofit/>
          </a:bodyPr>
          <a:lstStyle/>
          <a:p>
            <a:pPr marL="0" indent="0">
              <a:buNone/>
            </a:pPr>
            <a:r>
              <a:rPr lang="en-IN" sz="2400" dirty="0"/>
              <a:t>The most accurate way to reliably diagnose elevated ICP is via a direct measurement approach with an invasive intracranial ICP monitor. But because of the invasiveness of these monitoring techniques (which require insertion of an ICP sensor into the ventricles or brain parenchyma), additional risks that they may pose to the patient (e.g., haemorrhage and infection), high costs associated with ICP sensor implantation, and limited access to trained personnel, that is, a neurosurgeon/neuro-intensivist in suburban locations, invasive monitoring may not always be done. Alternative methods to assess ICP non-invasively have, therefore, been sought. A detailed clinical examination along with imaging modalities (e.g., CT head and magnetic resonance imaging [MRI]) forms the basis for all ICP monitoring techniques.</a:t>
            </a:r>
          </a:p>
        </p:txBody>
      </p:sp>
    </p:spTree>
    <p:extLst>
      <p:ext uri="{BB962C8B-B14F-4D97-AF65-F5344CB8AC3E}">
        <p14:creationId xmlns:p14="http://schemas.microsoft.com/office/powerpoint/2010/main" xmlns="" val="3581446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Clinical examination</a:t>
            </a:r>
            <a:br>
              <a:rPr lang="en-IN" dirty="0"/>
            </a:br>
            <a:endParaRPr lang="en-IN" dirty="0"/>
          </a:p>
        </p:txBody>
      </p:sp>
      <p:sp>
        <p:nvSpPr>
          <p:cNvPr id="3" name="Content Placeholder 2"/>
          <p:cNvSpPr>
            <a:spLocks noGrp="1"/>
          </p:cNvSpPr>
          <p:nvPr>
            <p:ph idx="1"/>
          </p:nvPr>
        </p:nvSpPr>
        <p:spPr>
          <a:xfrm>
            <a:off x="463639" y="2603500"/>
            <a:ext cx="11217499" cy="3861694"/>
          </a:xfrm>
        </p:spPr>
        <p:txBody>
          <a:bodyPr>
            <a:normAutofit fontScale="92500"/>
          </a:bodyPr>
          <a:lstStyle/>
          <a:p>
            <a:pPr marL="0" indent="0">
              <a:buNone/>
            </a:pPr>
            <a:r>
              <a:rPr lang="en-IN" sz="2800" dirty="0"/>
              <a:t>A thorough neurological evaluation to </a:t>
            </a:r>
            <a:r>
              <a:rPr lang="en-IN" sz="2800" dirty="0" smtClean="0"/>
              <a:t>diagnose elevated </a:t>
            </a:r>
            <a:r>
              <a:rPr lang="en-IN" sz="2800" dirty="0"/>
              <a:t>ICP in patients remains the time‑tested </a:t>
            </a:r>
            <a:r>
              <a:rPr lang="en-IN" sz="2800" dirty="0" smtClean="0"/>
              <a:t>method of </a:t>
            </a:r>
            <a:r>
              <a:rPr lang="en-IN" sz="2800" dirty="0"/>
              <a:t>ICP monitoring. Symptoms such as </a:t>
            </a:r>
            <a:r>
              <a:rPr lang="en-IN" sz="2800" dirty="0" smtClean="0"/>
              <a:t>headache, nausea</a:t>
            </a:r>
            <a:r>
              <a:rPr lang="en-IN" sz="2800" dirty="0"/>
              <a:t>, and vomiting may be early signs of </a:t>
            </a:r>
            <a:r>
              <a:rPr lang="en-IN" sz="2800" dirty="0" smtClean="0"/>
              <a:t>raised intracranial </a:t>
            </a:r>
            <a:r>
              <a:rPr lang="en-IN" sz="2800" dirty="0"/>
              <a:t>tension. Patients are frequently assessed </a:t>
            </a:r>
            <a:r>
              <a:rPr lang="en-IN" sz="2800" dirty="0" smtClean="0"/>
              <a:t>for deterioration </a:t>
            </a:r>
            <a:r>
              <a:rPr lang="en-IN" sz="2800" dirty="0"/>
              <a:t>in the level of consciousness (the </a:t>
            </a:r>
            <a:r>
              <a:rPr lang="en-IN" sz="2800" dirty="0" smtClean="0"/>
              <a:t>Glasgow Coma </a:t>
            </a:r>
            <a:r>
              <a:rPr lang="en-IN" sz="2800" dirty="0"/>
              <a:t>Score), pupillary reactivity, </a:t>
            </a:r>
            <a:r>
              <a:rPr lang="en-IN" sz="2800" dirty="0" smtClean="0"/>
              <a:t>and development of </a:t>
            </a:r>
            <a:r>
              <a:rPr lang="en-IN" sz="2800" dirty="0" err="1" smtClean="0"/>
              <a:t>papilloedema</a:t>
            </a:r>
            <a:r>
              <a:rPr lang="en-IN" sz="2800" dirty="0" smtClean="0"/>
              <a:t> </a:t>
            </a:r>
            <a:r>
              <a:rPr lang="en-IN" sz="2800" dirty="0"/>
              <a:t>on </a:t>
            </a:r>
            <a:r>
              <a:rPr lang="en-IN" sz="2800" dirty="0" err="1"/>
              <a:t>fundoscopic</a:t>
            </a:r>
            <a:r>
              <a:rPr lang="en-IN" sz="2800" dirty="0"/>
              <a:t> </a:t>
            </a:r>
            <a:r>
              <a:rPr lang="en-IN" sz="2800" dirty="0" smtClean="0"/>
              <a:t>examination. Vital </a:t>
            </a:r>
            <a:r>
              <a:rPr lang="en-IN" sz="2800" dirty="0"/>
              <a:t>signs monitoring may also help in diagnosing intracranial hypertension (Cushing’s triad – </a:t>
            </a:r>
            <a:r>
              <a:rPr lang="en-IN" sz="2800" dirty="0" smtClean="0"/>
              <a:t>bradycardia, hypertension </a:t>
            </a:r>
            <a:r>
              <a:rPr lang="en-IN" sz="2800" dirty="0"/>
              <a:t>and respiratory depression)</a:t>
            </a:r>
          </a:p>
          <a:p>
            <a:pPr marL="0" indent="0">
              <a:buNone/>
            </a:pPr>
            <a:endParaRPr lang="en-IN" dirty="0"/>
          </a:p>
        </p:txBody>
      </p:sp>
    </p:spTree>
    <p:extLst>
      <p:ext uri="{BB962C8B-B14F-4D97-AF65-F5344CB8AC3E}">
        <p14:creationId xmlns:p14="http://schemas.microsoft.com/office/powerpoint/2010/main" xmlns="" val="32636984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Imaging modalities</a:t>
            </a:r>
            <a:br>
              <a:rPr lang="en-IN" dirty="0"/>
            </a:br>
            <a:r>
              <a:rPr lang="en-IN" dirty="0"/>
              <a:t>Non‑contrast computed tomography scan</a:t>
            </a:r>
          </a:p>
        </p:txBody>
      </p:sp>
      <p:sp>
        <p:nvSpPr>
          <p:cNvPr id="3" name="Content Placeholder 2"/>
          <p:cNvSpPr>
            <a:spLocks noGrp="1"/>
          </p:cNvSpPr>
          <p:nvPr>
            <p:ph idx="1"/>
          </p:nvPr>
        </p:nvSpPr>
        <p:spPr>
          <a:xfrm>
            <a:off x="476518" y="2603500"/>
            <a:ext cx="11384924" cy="3416300"/>
          </a:xfrm>
        </p:spPr>
        <p:txBody>
          <a:bodyPr>
            <a:noAutofit/>
          </a:bodyPr>
          <a:lstStyle/>
          <a:p>
            <a:pPr marL="0" indent="0">
              <a:buNone/>
            </a:pPr>
            <a:r>
              <a:rPr lang="en-IN" sz="2800" dirty="0"/>
              <a:t>This is the fastest and the most cost‑effective method </a:t>
            </a:r>
            <a:r>
              <a:rPr lang="en-IN" sz="2800" dirty="0" smtClean="0"/>
              <a:t>to evaluate </a:t>
            </a:r>
            <a:r>
              <a:rPr lang="en-IN" sz="2800" dirty="0"/>
              <a:t>raised ICP and associated pathology. The </a:t>
            </a:r>
            <a:r>
              <a:rPr lang="en-IN" sz="2800" dirty="0" smtClean="0"/>
              <a:t>presence of </a:t>
            </a:r>
            <a:r>
              <a:rPr lang="en-IN" sz="2800" dirty="0"/>
              <a:t>mass lesions, intracranial bleed or hydrocephalus, as </a:t>
            </a:r>
            <a:r>
              <a:rPr lang="en-IN" sz="2800" dirty="0" smtClean="0"/>
              <a:t>a cause </a:t>
            </a:r>
            <a:r>
              <a:rPr lang="en-IN" sz="2800" dirty="0"/>
              <a:t>of intracranial hypertension, may be ruled out </a:t>
            </a:r>
            <a:r>
              <a:rPr lang="en-IN" sz="2800" dirty="0" smtClean="0"/>
              <a:t>by means </a:t>
            </a:r>
            <a:r>
              <a:rPr lang="en-IN" sz="2800" dirty="0"/>
              <a:t>of a non‑contrast CT head. Findings suggestive of </a:t>
            </a:r>
            <a:r>
              <a:rPr lang="en-IN" sz="2800" dirty="0" smtClean="0"/>
              <a:t>a high </a:t>
            </a:r>
            <a:r>
              <a:rPr lang="en-IN" sz="2800" dirty="0"/>
              <a:t>ICP include cerebral oedema, midline shift, </a:t>
            </a:r>
            <a:r>
              <a:rPr lang="en-IN" sz="2800" dirty="0" smtClean="0"/>
              <a:t>effacement of </a:t>
            </a:r>
            <a:r>
              <a:rPr lang="en-IN" sz="2800" dirty="0"/>
              <a:t>basal cisterns, loss </a:t>
            </a:r>
            <a:r>
              <a:rPr lang="en-IN" sz="2800" dirty="0" smtClean="0"/>
              <a:t>of grey‑white </a:t>
            </a:r>
            <a:r>
              <a:rPr lang="en-IN" sz="2800" dirty="0"/>
              <a:t>differentiation, and </a:t>
            </a:r>
            <a:r>
              <a:rPr lang="en-IN" sz="2800" dirty="0" smtClean="0"/>
              <a:t>loss of </a:t>
            </a:r>
            <a:r>
              <a:rPr lang="en-IN" sz="2800" dirty="0"/>
              <a:t>normal gyri and sulci pattern</a:t>
            </a:r>
            <a:r>
              <a:rPr lang="en-IN" sz="2800" dirty="0" smtClean="0"/>
              <a:t>.</a:t>
            </a:r>
            <a:endParaRPr lang="en-IN" sz="2800" dirty="0"/>
          </a:p>
        </p:txBody>
      </p:sp>
    </p:spTree>
    <p:extLst>
      <p:ext uri="{BB962C8B-B14F-4D97-AF65-F5344CB8AC3E}">
        <p14:creationId xmlns:p14="http://schemas.microsoft.com/office/powerpoint/2010/main" xmlns="" val="2655703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Magnetic resonance imaging</a:t>
            </a:r>
          </a:p>
        </p:txBody>
      </p:sp>
      <p:sp>
        <p:nvSpPr>
          <p:cNvPr id="3" name="Content Placeholder 2"/>
          <p:cNvSpPr>
            <a:spLocks noGrp="1"/>
          </p:cNvSpPr>
          <p:nvPr>
            <p:ph idx="1"/>
          </p:nvPr>
        </p:nvSpPr>
        <p:spPr>
          <a:xfrm>
            <a:off x="453837" y="1870319"/>
            <a:ext cx="11346286" cy="4211392"/>
          </a:xfrm>
        </p:spPr>
        <p:txBody>
          <a:bodyPr>
            <a:noAutofit/>
          </a:bodyPr>
          <a:lstStyle/>
          <a:p>
            <a:pPr>
              <a:buFont typeface="Wingdings" panose="05000000000000000000" pitchFamily="2" charset="2"/>
              <a:buChar char="v"/>
            </a:pPr>
            <a:r>
              <a:rPr lang="en-IN" sz="2800" dirty="0"/>
              <a:t>This modality is costly and time consuming, and hence not the first line investigation in the acute care setting</a:t>
            </a:r>
            <a:r>
              <a:rPr lang="en-IN" sz="2800" dirty="0" smtClean="0"/>
              <a:t>.</a:t>
            </a:r>
          </a:p>
          <a:p>
            <a:pPr>
              <a:buFont typeface="Wingdings" panose="05000000000000000000" pitchFamily="2" charset="2"/>
              <a:buChar char="v"/>
            </a:pPr>
            <a:r>
              <a:rPr lang="en-IN" sz="2800" dirty="0" smtClean="0"/>
              <a:t> </a:t>
            </a:r>
            <a:r>
              <a:rPr lang="en-IN" sz="2800" dirty="0"/>
              <a:t>However, advances in dynamic MRI now enable visualisation and quantification of CSF flow dynamics which, in turn, has led to the development of a newer non-invasive method for measurement of intracranial compliance and pressure, the MR-ICP method</a:t>
            </a:r>
            <a:r>
              <a:rPr lang="en-IN" sz="2800" dirty="0" smtClean="0"/>
              <a:t>.</a:t>
            </a:r>
          </a:p>
          <a:p>
            <a:pPr>
              <a:buFont typeface="Wingdings" panose="05000000000000000000" pitchFamily="2" charset="2"/>
              <a:buChar char="v"/>
            </a:pPr>
            <a:r>
              <a:rPr lang="en-IN" sz="2800" dirty="0" smtClean="0"/>
              <a:t> </a:t>
            </a:r>
            <a:r>
              <a:rPr lang="en-IN" sz="2800" dirty="0"/>
              <a:t>This MRI-based method of measuring ICP integrates human neurophysiology and fluid dynamic principles with dynamic MRI techniques to measure intracranial </a:t>
            </a:r>
            <a:r>
              <a:rPr lang="en-IN" sz="2800" dirty="0" err="1"/>
              <a:t>elastance</a:t>
            </a:r>
            <a:r>
              <a:rPr lang="en-IN" sz="2800" dirty="0"/>
              <a:t> (inverse of compliance) and ICP</a:t>
            </a:r>
            <a:r>
              <a:rPr lang="en-IN" sz="2800" dirty="0" smtClean="0"/>
              <a:t>. </a:t>
            </a:r>
            <a:endParaRPr lang="en-IN" sz="2800" dirty="0"/>
          </a:p>
          <a:p>
            <a:pPr marL="0" indent="0">
              <a:buNone/>
            </a:pPr>
            <a:endParaRPr lang="en-IN" sz="2400" dirty="0"/>
          </a:p>
          <a:p>
            <a:pPr marL="0" indent="0">
              <a:buNone/>
            </a:pPr>
            <a:endParaRPr lang="en-IN" sz="2400" dirty="0"/>
          </a:p>
        </p:txBody>
      </p:sp>
    </p:spTree>
    <p:extLst>
      <p:ext uri="{BB962C8B-B14F-4D97-AF65-F5344CB8AC3E}">
        <p14:creationId xmlns:p14="http://schemas.microsoft.com/office/powerpoint/2010/main" xmlns="" val="2762348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INTRODUCTION</a:t>
            </a:r>
            <a:endParaRPr lang="en-IN" dirty="0"/>
          </a:p>
        </p:txBody>
      </p:sp>
      <p:sp>
        <p:nvSpPr>
          <p:cNvPr id="3" name="Content Placeholder 2"/>
          <p:cNvSpPr>
            <a:spLocks noGrp="1"/>
          </p:cNvSpPr>
          <p:nvPr>
            <p:ph idx="1"/>
          </p:nvPr>
        </p:nvSpPr>
        <p:spPr>
          <a:xfrm>
            <a:off x="464025" y="2169994"/>
            <a:ext cx="11505062" cy="4510585"/>
          </a:xfrm>
        </p:spPr>
        <p:txBody>
          <a:bodyPr>
            <a:noAutofit/>
          </a:bodyPr>
          <a:lstStyle/>
          <a:p>
            <a:pPr>
              <a:buFont typeface="Wingdings" panose="05000000000000000000" pitchFamily="2" charset="2"/>
              <a:buChar char="v"/>
            </a:pPr>
            <a:r>
              <a:rPr lang="en-IN" sz="2800" dirty="0"/>
              <a:t>Brain specific monitoring enables detection and prevention of secondary cerebral insults, especially in the injured </a:t>
            </a:r>
            <a:r>
              <a:rPr lang="en-IN" sz="2800" dirty="0" err="1" smtClean="0"/>
              <a:t>brain,thereby</a:t>
            </a:r>
            <a:r>
              <a:rPr lang="en-IN" sz="2800" dirty="0" smtClean="0"/>
              <a:t> </a:t>
            </a:r>
            <a:r>
              <a:rPr lang="en-IN" sz="2800" dirty="0"/>
              <a:t>preventing permanent neurological damage. </a:t>
            </a:r>
            <a:endParaRPr lang="en-IN" sz="2800" dirty="0" smtClean="0"/>
          </a:p>
          <a:p>
            <a:pPr>
              <a:buFont typeface="Wingdings" panose="05000000000000000000" pitchFamily="2" charset="2"/>
              <a:buChar char="v"/>
            </a:pPr>
            <a:r>
              <a:rPr lang="en-IN" sz="2800" dirty="0" smtClean="0"/>
              <a:t>Intracranial </a:t>
            </a:r>
            <a:r>
              <a:rPr lang="en-IN" sz="2800" dirty="0"/>
              <a:t>pressure (ICP) monitoring is widely used in </a:t>
            </a:r>
            <a:r>
              <a:rPr lang="en-IN" sz="2800" dirty="0" smtClean="0"/>
              <a:t>various neurological</a:t>
            </a:r>
            <a:r>
              <a:rPr lang="en-IN" sz="2800" dirty="0"/>
              <a:t>, neurosurgical and even medical conditions, both intraoperatively and in critical care, to improve </a:t>
            </a:r>
            <a:r>
              <a:rPr lang="en-IN" sz="2800" dirty="0" smtClean="0"/>
              <a:t>patient outcome.</a:t>
            </a:r>
          </a:p>
          <a:p>
            <a:pPr>
              <a:buFont typeface="Wingdings" panose="05000000000000000000" pitchFamily="2" charset="2"/>
              <a:buChar char="v"/>
            </a:pPr>
            <a:r>
              <a:rPr lang="en-IN" sz="2800" dirty="0" smtClean="0"/>
              <a:t> </a:t>
            </a:r>
            <a:r>
              <a:rPr lang="en-IN" sz="2800" dirty="0"/>
              <a:t>It is especially useful in patients with traumatic brain injury, as a robust predictor of cerebral perfusion, </a:t>
            </a:r>
            <a:r>
              <a:rPr lang="en-IN" sz="2800" dirty="0" smtClean="0"/>
              <a:t>and can </a:t>
            </a:r>
            <a:r>
              <a:rPr lang="en-IN" sz="2800" dirty="0"/>
              <a:t>help to guide therapy and assess long‑term </a:t>
            </a:r>
            <a:r>
              <a:rPr lang="en-IN" sz="2800" dirty="0" smtClean="0"/>
              <a:t>prognosis.</a:t>
            </a:r>
            <a:endParaRPr lang="en-IN" sz="2800" dirty="0"/>
          </a:p>
        </p:txBody>
      </p:sp>
    </p:spTree>
    <p:extLst>
      <p:ext uri="{BB962C8B-B14F-4D97-AF65-F5344CB8AC3E}">
        <p14:creationId xmlns:p14="http://schemas.microsoft.com/office/powerpoint/2010/main" xmlns="" val="27656172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idx="1"/>
          </p:nvPr>
        </p:nvSpPr>
        <p:spPr>
          <a:xfrm>
            <a:off x="515155" y="2279561"/>
            <a:ext cx="11191741" cy="4301543"/>
          </a:xfrm>
        </p:spPr>
        <p:txBody>
          <a:bodyPr>
            <a:normAutofit/>
          </a:bodyPr>
          <a:lstStyle/>
          <a:p>
            <a:pPr marL="0" indent="0">
              <a:buNone/>
            </a:pPr>
            <a:r>
              <a:rPr lang="en-IN" sz="2800" dirty="0">
                <a:solidFill>
                  <a:prstClr val="black">
                    <a:lumMod val="75000"/>
                    <a:lumOff val="25000"/>
                  </a:prstClr>
                </a:solidFill>
              </a:rPr>
              <a:t>The role of MRI-based ICP measurement is different from that of invasive techniques of ICP measurement. While invasive monitoring provides continuous ICP measurements, the MRI study provides a single time point measurement and therefore it serves only as a diagnostic test. However, there are several clinical settings in which a ‘snapshot’ of ICP may be beneficial.</a:t>
            </a:r>
            <a:endParaRPr lang="en-IN" sz="2800" dirty="0"/>
          </a:p>
        </p:txBody>
      </p:sp>
    </p:spTree>
    <p:extLst>
      <p:ext uri="{BB962C8B-B14F-4D97-AF65-F5344CB8AC3E}">
        <p14:creationId xmlns:p14="http://schemas.microsoft.com/office/powerpoint/2010/main" xmlns="" val="37986578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Transcranial Doppler ultrasonography</a:t>
            </a:r>
          </a:p>
        </p:txBody>
      </p:sp>
      <p:sp>
        <p:nvSpPr>
          <p:cNvPr id="3" name="Content Placeholder 2"/>
          <p:cNvSpPr>
            <a:spLocks noGrp="1"/>
          </p:cNvSpPr>
          <p:nvPr>
            <p:ph idx="1"/>
          </p:nvPr>
        </p:nvSpPr>
        <p:spPr>
          <a:xfrm>
            <a:off x="437882" y="2356834"/>
            <a:ext cx="11269014" cy="4198512"/>
          </a:xfrm>
        </p:spPr>
        <p:txBody>
          <a:bodyPr>
            <a:noAutofit/>
          </a:bodyPr>
          <a:lstStyle/>
          <a:p>
            <a:pPr marL="0" indent="0">
              <a:buNone/>
            </a:pPr>
            <a:r>
              <a:rPr lang="en-IN" sz="2400" dirty="0"/>
              <a:t>This technique applies ultrasound to detect the velocity of blood flow through the major intracranial vessels, most commonly the middle cerebral artery. Elevated ICP can be estimated from the transcranial Doppler (TCD) measurements because it impedes the CBF and consequently decreases the blood flow velocity</a:t>
            </a:r>
            <a:r>
              <a:rPr lang="en-IN" sz="2400" dirty="0" smtClean="0"/>
              <a:t>.</a:t>
            </a:r>
          </a:p>
          <a:p>
            <a:pPr marL="0" indent="0">
              <a:buNone/>
            </a:pPr>
            <a:r>
              <a:rPr lang="en-IN" sz="2400" dirty="0" smtClean="0"/>
              <a:t> </a:t>
            </a:r>
            <a:r>
              <a:rPr lang="en-IN" sz="2400" dirty="0"/>
              <a:t>The estimates, however, have a margin of error of ± 10–15 mm Hg</a:t>
            </a:r>
            <a:r>
              <a:rPr lang="en-IN" sz="2400" dirty="0" smtClean="0"/>
              <a:t>. </a:t>
            </a:r>
            <a:r>
              <a:rPr lang="en-IN" sz="2400" dirty="0"/>
              <a:t>Besides, the technique requires training, and inter- and intra-observer variations may be seen</a:t>
            </a:r>
            <a:r>
              <a:rPr lang="en-IN" sz="2400" dirty="0" smtClean="0"/>
              <a:t>.</a:t>
            </a:r>
          </a:p>
          <a:p>
            <a:pPr marL="0" indent="0">
              <a:buNone/>
            </a:pPr>
            <a:r>
              <a:rPr lang="en-IN" sz="2400" dirty="0" smtClean="0"/>
              <a:t> </a:t>
            </a:r>
            <a:r>
              <a:rPr lang="en-IN" sz="2400" dirty="0"/>
              <a:t>Furthermore, it may be difficult in 10–15% patients who do not have an adequate bone window.</a:t>
            </a:r>
          </a:p>
        </p:txBody>
      </p:sp>
    </p:spTree>
    <p:extLst>
      <p:ext uri="{BB962C8B-B14F-4D97-AF65-F5344CB8AC3E}">
        <p14:creationId xmlns:p14="http://schemas.microsoft.com/office/powerpoint/2010/main" xmlns="" val="31035263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Tympanic membrane displacement</a:t>
            </a:r>
          </a:p>
        </p:txBody>
      </p:sp>
      <p:sp>
        <p:nvSpPr>
          <p:cNvPr id="3" name="Content Placeholder 2"/>
          <p:cNvSpPr>
            <a:spLocks noGrp="1"/>
          </p:cNvSpPr>
          <p:nvPr>
            <p:ph idx="1"/>
          </p:nvPr>
        </p:nvSpPr>
        <p:spPr>
          <a:xfrm>
            <a:off x="502276" y="2345921"/>
            <a:ext cx="11256136" cy="3926089"/>
          </a:xfrm>
        </p:spPr>
        <p:txBody>
          <a:bodyPr>
            <a:noAutofit/>
          </a:bodyPr>
          <a:lstStyle/>
          <a:p>
            <a:pPr marL="0" indent="0">
              <a:buNone/>
            </a:pPr>
            <a:r>
              <a:rPr lang="en-IN" sz="2400" dirty="0"/>
              <a:t>Because the CSF and perilymph communicate through the cochlear aqueduct, an increase in ICP is directly transmitted to the footplate of the stapes, changing its initial position and thereby affecting the direction and magnitude of the outwards displacement of the eardrum in response to a sound. This forms the basis for the tympanic membrane displacement (TMD) technique</a:t>
            </a:r>
            <a:r>
              <a:rPr lang="en-IN" sz="2400" dirty="0" smtClean="0"/>
              <a:t>.</a:t>
            </a:r>
          </a:p>
          <a:p>
            <a:pPr marL="0" indent="0">
              <a:buNone/>
            </a:pPr>
            <a:r>
              <a:rPr lang="en-IN" sz="2400" dirty="0" smtClean="0"/>
              <a:t> </a:t>
            </a:r>
            <a:r>
              <a:rPr lang="en-IN" sz="2400" dirty="0"/>
              <a:t>Inwards displacement (negative peak pressure on an audiogram) is suggestive of high, and outwards of normal or low ICP</a:t>
            </a:r>
            <a:r>
              <a:rPr lang="en-IN" sz="2400" dirty="0" smtClean="0"/>
              <a:t>. </a:t>
            </a:r>
            <a:r>
              <a:rPr lang="en-IN" sz="2400" dirty="0"/>
              <a:t>Accuracy of TMD estimates of ICP are of the order of ± 15 mm Hg, which is not sufficient for a reliable quantitative assessment of ICP in clinical practice</a:t>
            </a:r>
            <a:r>
              <a:rPr lang="en-IN" sz="2400" dirty="0" smtClean="0"/>
              <a:t>.</a:t>
            </a:r>
            <a:endParaRPr lang="en-IN" sz="2400" dirty="0"/>
          </a:p>
        </p:txBody>
      </p:sp>
    </p:spTree>
    <p:extLst>
      <p:ext uri="{BB962C8B-B14F-4D97-AF65-F5344CB8AC3E}">
        <p14:creationId xmlns:p14="http://schemas.microsoft.com/office/powerpoint/2010/main" xmlns="" val="33006301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Optic nerve sheath diameter</a:t>
            </a:r>
          </a:p>
        </p:txBody>
      </p:sp>
      <p:sp>
        <p:nvSpPr>
          <p:cNvPr id="4" name="Content Placeholder 3"/>
          <p:cNvSpPr>
            <a:spLocks noGrp="1"/>
          </p:cNvSpPr>
          <p:nvPr>
            <p:ph idx="1"/>
          </p:nvPr>
        </p:nvSpPr>
        <p:spPr>
          <a:xfrm>
            <a:off x="338501" y="1818561"/>
            <a:ext cx="11410682" cy="4766483"/>
          </a:xfrm>
        </p:spPr>
        <p:txBody>
          <a:bodyPr>
            <a:noAutofit/>
          </a:bodyPr>
          <a:lstStyle/>
          <a:p>
            <a:pPr>
              <a:buFont typeface="Wingdings" panose="05000000000000000000" pitchFamily="2" charset="2"/>
              <a:buChar char="v"/>
            </a:pPr>
            <a:r>
              <a:rPr lang="en-IN" sz="2400" dirty="0"/>
              <a:t>The optic nerve is a part of the central nervous system and the space between the optic nerve and its sheath is a continuation of the subarachnoid space, filled with CSF, whose pressure is equal to the ICP</a:t>
            </a:r>
            <a:r>
              <a:rPr lang="en-IN" sz="2400" dirty="0" smtClean="0"/>
              <a:t>.</a:t>
            </a:r>
          </a:p>
          <a:p>
            <a:pPr>
              <a:buFont typeface="Wingdings" panose="05000000000000000000" pitchFamily="2" charset="2"/>
              <a:buChar char="v"/>
            </a:pPr>
            <a:r>
              <a:rPr lang="en-IN" sz="2400" dirty="0" smtClean="0"/>
              <a:t> </a:t>
            </a:r>
            <a:r>
              <a:rPr lang="en-IN" sz="2400" dirty="0"/>
              <a:t>In cases of increased ICP, the diameter of the sheath increases, and the blood flow through the central retinal vein that courses through the sheath gets impeded (causing </a:t>
            </a:r>
            <a:r>
              <a:rPr lang="en-IN" sz="2400" dirty="0" err="1"/>
              <a:t>papilloedema</a:t>
            </a:r>
            <a:r>
              <a:rPr lang="en-IN" sz="2400" dirty="0"/>
              <a:t>). The diameter of the nerve sheath can be conveniently measured using a </a:t>
            </a:r>
            <a:r>
              <a:rPr lang="en-IN" sz="2400" dirty="0" err="1"/>
              <a:t>transocular</a:t>
            </a:r>
            <a:r>
              <a:rPr lang="en-IN" sz="2400" dirty="0"/>
              <a:t> ultrasound. This technique of ICP measurement is cheap and efficient and takes around 5 min for measurement</a:t>
            </a:r>
            <a:r>
              <a:rPr lang="en-IN" sz="2400" dirty="0" smtClean="0"/>
              <a:t>.</a:t>
            </a:r>
          </a:p>
          <a:p>
            <a:pPr>
              <a:buFont typeface="Wingdings" panose="05000000000000000000" pitchFamily="2" charset="2"/>
              <a:buChar char="v"/>
            </a:pPr>
            <a:r>
              <a:rPr lang="en-IN" sz="2400" dirty="0" smtClean="0"/>
              <a:t> </a:t>
            </a:r>
            <a:r>
              <a:rPr lang="en-IN" sz="2400" dirty="0"/>
              <a:t>However, the ultrasonography technique requires training and has inter‑ and intra‑observer variability</a:t>
            </a:r>
            <a:r>
              <a:rPr lang="en-IN" sz="2400" dirty="0" smtClean="0"/>
              <a:t>. </a:t>
            </a:r>
            <a:r>
              <a:rPr lang="en-IN" sz="2400" dirty="0"/>
              <a:t>Furthermore, conditions such as tumours, inflammation, Grave’s disease and sarcoidosis, may alter the </a:t>
            </a:r>
            <a:r>
              <a:rPr lang="en-IN" sz="2400" dirty="0" smtClean="0"/>
              <a:t>ONSD</a:t>
            </a:r>
            <a:endParaRPr lang="en-IN" sz="2400" dirty="0"/>
          </a:p>
        </p:txBody>
      </p:sp>
    </p:spTree>
    <p:extLst>
      <p:ext uri="{BB962C8B-B14F-4D97-AF65-F5344CB8AC3E}">
        <p14:creationId xmlns:p14="http://schemas.microsoft.com/office/powerpoint/2010/main" xmlns="" val="33550741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INVASIVE METHODS OF INTRACRANIAL</a:t>
            </a:r>
            <a:br>
              <a:rPr lang="en-IN" dirty="0"/>
            </a:br>
            <a:r>
              <a:rPr lang="en-IN" dirty="0"/>
              <a:t>PRESSURE MONITORING</a:t>
            </a:r>
          </a:p>
        </p:txBody>
      </p:sp>
      <p:sp>
        <p:nvSpPr>
          <p:cNvPr id="3" name="Content Placeholder 2"/>
          <p:cNvSpPr>
            <a:spLocks noGrp="1"/>
          </p:cNvSpPr>
          <p:nvPr>
            <p:ph idx="1"/>
          </p:nvPr>
        </p:nvSpPr>
        <p:spPr>
          <a:xfrm>
            <a:off x="489397" y="2292439"/>
            <a:ext cx="11320529" cy="4430333"/>
          </a:xfrm>
        </p:spPr>
        <p:txBody>
          <a:bodyPr>
            <a:normAutofit lnSpcReduction="10000"/>
          </a:bodyPr>
          <a:lstStyle/>
          <a:p>
            <a:pPr>
              <a:buFont typeface="Wingdings" panose="05000000000000000000" pitchFamily="2" charset="2"/>
              <a:buChar char="v"/>
            </a:pPr>
            <a:r>
              <a:rPr lang="en-IN" sz="2400" dirty="0"/>
              <a:t>Several different invasive methods to measure ICP exist</a:t>
            </a:r>
            <a:r>
              <a:rPr lang="en-IN" sz="2400" dirty="0" smtClean="0"/>
              <a:t>. </a:t>
            </a:r>
            <a:r>
              <a:rPr lang="en-IN" sz="2400" dirty="0"/>
              <a:t>Each type of device, depending on the intracranial location and method of pressure transduction, has its advantages and disadvantages</a:t>
            </a:r>
            <a:r>
              <a:rPr lang="en-IN" sz="2400" dirty="0" smtClean="0"/>
              <a:t>.</a:t>
            </a:r>
          </a:p>
          <a:p>
            <a:pPr>
              <a:buFont typeface="Wingdings" panose="05000000000000000000" pitchFamily="2" charset="2"/>
              <a:buChar char="v"/>
            </a:pPr>
            <a:r>
              <a:rPr lang="en-IN" sz="2400" dirty="0"/>
              <a:t>Modern ICP monitors can be classified on the basis of pressure transduction method into, strain gauge or </a:t>
            </a:r>
            <a:r>
              <a:rPr lang="en-IN" sz="2400" dirty="0" err="1"/>
              <a:t>fibreoptic</a:t>
            </a:r>
            <a:r>
              <a:rPr lang="en-IN" sz="2400" dirty="0"/>
              <a:t> technology based monitors</a:t>
            </a:r>
            <a:r>
              <a:rPr lang="en-IN" sz="2400" dirty="0" smtClean="0"/>
              <a:t>.</a:t>
            </a:r>
          </a:p>
          <a:p>
            <a:pPr>
              <a:buFont typeface="Wingdings" panose="05000000000000000000" pitchFamily="2" charset="2"/>
              <a:buChar char="v"/>
            </a:pPr>
            <a:r>
              <a:rPr lang="en-IN" sz="2400" dirty="0" smtClean="0"/>
              <a:t> </a:t>
            </a:r>
            <a:r>
              <a:rPr lang="en-IN" sz="2400" dirty="0"/>
              <a:t>The strain gauge pressure transduction can be external (intraventricular drains), or internal (catheter tip microchip</a:t>
            </a:r>
            <a:r>
              <a:rPr lang="en-IN" sz="2400" dirty="0" smtClean="0"/>
              <a:t>).</a:t>
            </a:r>
          </a:p>
          <a:p>
            <a:pPr>
              <a:buFont typeface="Wingdings" panose="05000000000000000000" pitchFamily="2" charset="2"/>
              <a:buChar char="v"/>
            </a:pPr>
            <a:r>
              <a:rPr lang="en-IN" sz="2400" dirty="0" smtClean="0"/>
              <a:t> </a:t>
            </a:r>
            <a:r>
              <a:rPr lang="en-IN" sz="2400" dirty="0"/>
              <a:t>Another classification may be into – fluid coupled devices (connected to an external strain gauge), or non‑fluid coupled devices (</a:t>
            </a:r>
            <a:r>
              <a:rPr lang="en-IN" sz="2400" dirty="0" err="1"/>
              <a:t>fibreoptic</a:t>
            </a:r>
            <a:r>
              <a:rPr lang="en-IN" sz="2400" dirty="0"/>
              <a:t> or catheter tip </a:t>
            </a:r>
            <a:r>
              <a:rPr lang="en-IN" sz="2400" dirty="0" err="1"/>
              <a:t>microstrain</a:t>
            </a:r>
            <a:r>
              <a:rPr lang="en-IN" sz="2400" dirty="0"/>
              <a:t> gauge).</a:t>
            </a:r>
          </a:p>
        </p:txBody>
      </p:sp>
    </p:spTree>
    <p:extLst>
      <p:ext uri="{BB962C8B-B14F-4D97-AF65-F5344CB8AC3E}">
        <p14:creationId xmlns:p14="http://schemas.microsoft.com/office/powerpoint/2010/main" xmlns="" val="11661124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idx="1"/>
          </p:nvPr>
        </p:nvSpPr>
        <p:spPr>
          <a:xfrm>
            <a:off x="489397" y="2603500"/>
            <a:ext cx="11243257" cy="3416300"/>
          </a:xfrm>
        </p:spPr>
        <p:txBody>
          <a:bodyPr>
            <a:noAutofit/>
          </a:bodyPr>
          <a:lstStyle/>
          <a:p>
            <a:pPr marL="0" indent="0">
              <a:buNone/>
            </a:pPr>
            <a:endParaRPr lang="en-IN" sz="2400" dirty="0" smtClean="0"/>
          </a:p>
          <a:p>
            <a:pPr marL="0" indent="0">
              <a:buNone/>
            </a:pPr>
            <a:r>
              <a:rPr lang="en-IN" sz="2800" dirty="0"/>
              <a:t>Current ICP monitors can be placed either in intraventricular, </a:t>
            </a:r>
            <a:r>
              <a:rPr lang="en-IN" sz="2800" dirty="0" err="1"/>
              <a:t>intraparenchymal</a:t>
            </a:r>
            <a:r>
              <a:rPr lang="en-IN" sz="2800" dirty="0"/>
              <a:t>, subarachnoid, subdural, or epidural locations. The intraventricular and the </a:t>
            </a:r>
            <a:r>
              <a:rPr lang="en-IN" sz="2800" dirty="0" err="1"/>
              <a:t>intraparenchymal</a:t>
            </a:r>
            <a:r>
              <a:rPr lang="en-IN" sz="2800" dirty="0"/>
              <a:t> catheter tipped </a:t>
            </a:r>
            <a:r>
              <a:rPr lang="en-IN" sz="2800" dirty="0" err="1"/>
              <a:t>microtransducers</a:t>
            </a:r>
            <a:r>
              <a:rPr lang="en-IN" sz="2800" dirty="0"/>
              <a:t> are the most commonly used.</a:t>
            </a:r>
          </a:p>
        </p:txBody>
      </p:sp>
    </p:spTree>
    <p:extLst>
      <p:ext uri="{BB962C8B-B14F-4D97-AF65-F5344CB8AC3E}">
        <p14:creationId xmlns:p14="http://schemas.microsoft.com/office/powerpoint/2010/main" xmlns="" val="27807708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Intraventricular devices</a:t>
            </a:r>
          </a:p>
        </p:txBody>
      </p:sp>
      <p:sp>
        <p:nvSpPr>
          <p:cNvPr id="3" name="Content Placeholder 2"/>
          <p:cNvSpPr>
            <a:spLocks noGrp="1"/>
          </p:cNvSpPr>
          <p:nvPr>
            <p:ph idx="1"/>
          </p:nvPr>
        </p:nvSpPr>
        <p:spPr>
          <a:xfrm>
            <a:off x="543988" y="1936253"/>
            <a:ext cx="11333409" cy="4378816"/>
          </a:xfrm>
        </p:spPr>
        <p:txBody>
          <a:bodyPr>
            <a:noAutofit/>
          </a:bodyPr>
          <a:lstStyle/>
          <a:p>
            <a:pPr>
              <a:buFont typeface="Wingdings" panose="05000000000000000000" pitchFamily="2" charset="2"/>
              <a:buChar char="v"/>
            </a:pPr>
            <a:r>
              <a:rPr lang="en-IN" sz="2400" dirty="0"/>
              <a:t>Invasive monitoring using the EVD technique, where a catheter is placed into one of the lateral ventricles through a burr hole, is considered the gold standard of ICP monitoring, and is the standard against which newer monitors are </a:t>
            </a:r>
            <a:r>
              <a:rPr lang="en-IN" sz="2400" dirty="0" smtClean="0"/>
              <a:t>calibrated. It </a:t>
            </a:r>
            <a:r>
              <a:rPr lang="en-IN" sz="2400" dirty="0"/>
              <a:t>is a fluid coupled device connected to an external strain gauge, and can be re‑calibrated in vivo against an external reference at any time. </a:t>
            </a:r>
            <a:endParaRPr lang="en-IN" sz="2400" dirty="0" smtClean="0"/>
          </a:p>
          <a:p>
            <a:pPr>
              <a:buFont typeface="Wingdings" panose="05000000000000000000" pitchFamily="2" charset="2"/>
              <a:buChar char="v"/>
            </a:pPr>
            <a:r>
              <a:rPr lang="en-IN" sz="2400" dirty="0"/>
              <a:t>Direct intraventricular ICP monitoring is the most reliable method in current use, and has the advantage of minimal expense with maximum accuracy. In addition to monitoring the ICP, it can also be used for therapeutic CSF drainage intermittently to control the ICP, and to instil medications </a:t>
            </a:r>
            <a:r>
              <a:rPr lang="en-IN" sz="2400" dirty="0" err="1"/>
              <a:t>intrathecally</a:t>
            </a:r>
            <a:r>
              <a:rPr lang="en-IN" sz="2400" dirty="0"/>
              <a:t>, e.g. antibiotic administration in </a:t>
            </a:r>
            <a:r>
              <a:rPr lang="en-IN" sz="2400" dirty="0" err="1"/>
              <a:t>ventriculitis</a:t>
            </a:r>
            <a:r>
              <a:rPr lang="en-IN" sz="2400" dirty="0"/>
              <a:t>, or instillation of </a:t>
            </a:r>
            <a:r>
              <a:rPr lang="en-IN" sz="2400" dirty="0" err="1"/>
              <a:t>thrombolytics</a:t>
            </a:r>
            <a:r>
              <a:rPr lang="en-IN" sz="2400" dirty="0"/>
              <a:t> in case of intraventricular haemorrhage or clotting at the proximal catheter.</a:t>
            </a:r>
          </a:p>
        </p:txBody>
      </p:sp>
    </p:spTree>
    <p:extLst>
      <p:ext uri="{BB962C8B-B14F-4D97-AF65-F5344CB8AC3E}">
        <p14:creationId xmlns:p14="http://schemas.microsoft.com/office/powerpoint/2010/main" xmlns="" val="18246894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idx="1"/>
          </p:nvPr>
        </p:nvSpPr>
        <p:spPr>
          <a:xfrm>
            <a:off x="360608" y="2266681"/>
            <a:ext cx="11423561" cy="4327301"/>
          </a:xfrm>
        </p:spPr>
        <p:txBody>
          <a:bodyPr>
            <a:normAutofit/>
          </a:bodyPr>
          <a:lstStyle/>
          <a:p>
            <a:pPr marL="0" indent="0">
              <a:buNone/>
            </a:pPr>
            <a:r>
              <a:rPr lang="en-IN" sz="2000" b="1" dirty="0" smtClean="0"/>
              <a:t>DISADVANTAGES</a:t>
            </a:r>
          </a:p>
          <a:p>
            <a:pPr>
              <a:buFont typeface="Wingdings" panose="05000000000000000000" pitchFamily="2" charset="2"/>
              <a:buChar char="v"/>
            </a:pPr>
            <a:r>
              <a:rPr lang="en-IN" sz="2000" dirty="0" smtClean="0"/>
              <a:t> </a:t>
            </a:r>
            <a:r>
              <a:rPr lang="en-IN" sz="2000" dirty="0"/>
              <a:t>It is the most invasive of all available techniques, as the </a:t>
            </a:r>
            <a:r>
              <a:rPr lang="en-IN" sz="2000" dirty="0" err="1"/>
              <a:t>ventriculostomy</a:t>
            </a:r>
            <a:r>
              <a:rPr lang="en-IN" sz="2000" dirty="0"/>
              <a:t> penetrates the meninges and brain, with the risk of bacterial transmission through the fluid coupling</a:t>
            </a:r>
            <a:r>
              <a:rPr lang="en-IN" sz="2000" dirty="0" smtClean="0"/>
              <a:t>. </a:t>
            </a:r>
            <a:r>
              <a:rPr lang="en-IN" sz="2000" dirty="0"/>
              <a:t>Strict adherence to aseptic technique while insertion, use of antibiotic impregnated catheters, subcutaneous tunnelling of the catheter, sterile occlusive dressing over the incision points, minimal manipulation, flushing or accessing of the CSF drainage tubing – have all been known to reduce infection </a:t>
            </a:r>
            <a:r>
              <a:rPr lang="en-IN" sz="2000" dirty="0" smtClean="0"/>
              <a:t>rates.</a:t>
            </a:r>
          </a:p>
          <a:p>
            <a:pPr>
              <a:buFont typeface="Wingdings" panose="05000000000000000000" pitchFamily="2" charset="2"/>
              <a:buChar char="v"/>
            </a:pPr>
            <a:r>
              <a:rPr lang="en-IN" sz="2000" dirty="0" smtClean="0"/>
              <a:t>Currently</a:t>
            </a:r>
            <a:r>
              <a:rPr lang="en-IN" sz="2000" dirty="0"/>
              <a:t>, catheters impregnated with silver nanoparticles are also being used to reduce the risk of catheter associated </a:t>
            </a:r>
            <a:r>
              <a:rPr lang="en-IN" sz="2000" dirty="0" err="1"/>
              <a:t>ventriculitis</a:t>
            </a:r>
            <a:r>
              <a:rPr lang="en-IN" sz="2000" dirty="0"/>
              <a:t>, but larger, multi‑centric studies are needed to draw any firm conclusions on the same</a:t>
            </a:r>
            <a:r>
              <a:rPr lang="en-IN" sz="2000" dirty="0" smtClean="0"/>
              <a:t>.</a:t>
            </a:r>
          </a:p>
          <a:p>
            <a:pPr>
              <a:buFont typeface="Wingdings" panose="05000000000000000000" pitchFamily="2" charset="2"/>
              <a:buChar char="v"/>
            </a:pPr>
            <a:r>
              <a:rPr lang="en-IN" sz="2000" dirty="0" smtClean="0"/>
              <a:t> </a:t>
            </a:r>
            <a:r>
              <a:rPr lang="en-IN" sz="2000" dirty="0"/>
              <a:t>Routine change of EVD catheters, or antibiotic prophylaxis is not recommended at present</a:t>
            </a:r>
          </a:p>
        </p:txBody>
      </p:sp>
    </p:spTree>
    <p:extLst>
      <p:ext uri="{BB962C8B-B14F-4D97-AF65-F5344CB8AC3E}">
        <p14:creationId xmlns:p14="http://schemas.microsoft.com/office/powerpoint/2010/main" xmlns="" val="9958041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idx="1"/>
          </p:nvPr>
        </p:nvSpPr>
        <p:spPr>
          <a:xfrm>
            <a:off x="506891" y="1829953"/>
            <a:ext cx="11346286" cy="4430332"/>
          </a:xfrm>
        </p:spPr>
        <p:txBody>
          <a:bodyPr>
            <a:noAutofit/>
          </a:bodyPr>
          <a:lstStyle/>
          <a:p>
            <a:pPr>
              <a:buFont typeface="Wingdings" panose="05000000000000000000" pitchFamily="2" charset="2"/>
              <a:buChar char="v"/>
            </a:pPr>
            <a:r>
              <a:rPr lang="en-IN" sz="2400" dirty="0"/>
              <a:t>Another disadvantage of the intraventricular method is that EVD placement may be difficult in young patients with compressed or slit‑like ventricles, due to cerebral oedema</a:t>
            </a:r>
            <a:r>
              <a:rPr lang="en-IN" sz="2400" dirty="0" smtClean="0"/>
              <a:t>. </a:t>
            </a:r>
            <a:r>
              <a:rPr lang="en-IN" sz="2400" dirty="0"/>
              <a:t>The ICP waveform may be dampened in these cases, and the values recorded may be low due to artefact effect</a:t>
            </a:r>
            <a:r>
              <a:rPr lang="en-IN" sz="2400" dirty="0" smtClean="0"/>
              <a:t>.</a:t>
            </a:r>
          </a:p>
          <a:p>
            <a:pPr>
              <a:buFont typeface="Wingdings" panose="05000000000000000000" pitchFamily="2" charset="2"/>
              <a:buChar char="v"/>
            </a:pPr>
            <a:r>
              <a:rPr lang="en-IN" sz="2400" dirty="0" smtClean="0"/>
              <a:t> </a:t>
            </a:r>
            <a:r>
              <a:rPr lang="en-IN" sz="2400" dirty="0"/>
              <a:t>Caution should be exercised for </a:t>
            </a:r>
            <a:r>
              <a:rPr lang="en-IN" sz="2400" dirty="0" err="1"/>
              <a:t>overshunting</a:t>
            </a:r>
            <a:r>
              <a:rPr lang="en-IN" sz="2400" dirty="0"/>
              <a:t>, especially in patients with poor grade SAH (subarachnoid haemorrhage) who need an EVD for the relief of acute hydrocephalus, where over‑drainage may lead to aneurysmal </a:t>
            </a:r>
            <a:r>
              <a:rPr lang="en-IN" sz="2400" dirty="0" err="1" smtClean="0"/>
              <a:t>rebleed</a:t>
            </a:r>
            <a:r>
              <a:rPr lang="en-IN" sz="2400" dirty="0" smtClean="0"/>
              <a:t>. Also</a:t>
            </a:r>
            <a:r>
              <a:rPr lang="en-IN" sz="2400" dirty="0"/>
              <a:t>, CSF </a:t>
            </a:r>
            <a:r>
              <a:rPr lang="en-IN" sz="2400" dirty="0" err="1"/>
              <a:t>overdrainage</a:t>
            </a:r>
            <a:r>
              <a:rPr lang="en-IN" sz="2400" dirty="0"/>
              <a:t> in patients with large unilateral mass lesions may lead to hemispheric shifts and herniation</a:t>
            </a:r>
            <a:r>
              <a:rPr lang="en-IN" sz="2400" dirty="0" smtClean="0"/>
              <a:t>.</a:t>
            </a:r>
          </a:p>
          <a:p>
            <a:pPr>
              <a:buFont typeface="Wingdings" panose="05000000000000000000" pitchFamily="2" charset="2"/>
              <a:buChar char="v"/>
            </a:pPr>
            <a:r>
              <a:rPr lang="en-IN" sz="2400" dirty="0" smtClean="0"/>
              <a:t> </a:t>
            </a:r>
            <a:r>
              <a:rPr lang="en-IN" sz="2400" dirty="0"/>
              <a:t>The potential risks of haemorrhage, misplacement, and obstruction of the catheter, are other complications of intraventricular catheter </a:t>
            </a:r>
            <a:r>
              <a:rPr lang="en-IN" sz="2400" dirty="0" smtClean="0"/>
              <a:t>placements.</a:t>
            </a:r>
            <a:endParaRPr lang="en-IN" sz="2400" dirty="0"/>
          </a:p>
        </p:txBody>
      </p:sp>
    </p:spTree>
    <p:extLst>
      <p:ext uri="{BB962C8B-B14F-4D97-AF65-F5344CB8AC3E}">
        <p14:creationId xmlns:p14="http://schemas.microsoft.com/office/powerpoint/2010/main" xmlns="" val="17986316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Subarachnoid devices</a:t>
            </a:r>
          </a:p>
        </p:txBody>
      </p:sp>
      <p:sp>
        <p:nvSpPr>
          <p:cNvPr id="3" name="Content Placeholder 2"/>
          <p:cNvSpPr>
            <a:spLocks noGrp="1"/>
          </p:cNvSpPr>
          <p:nvPr>
            <p:ph idx="1"/>
          </p:nvPr>
        </p:nvSpPr>
        <p:spPr>
          <a:xfrm>
            <a:off x="463640" y="2345923"/>
            <a:ext cx="11281892" cy="3416300"/>
          </a:xfrm>
        </p:spPr>
        <p:txBody>
          <a:bodyPr>
            <a:noAutofit/>
          </a:bodyPr>
          <a:lstStyle/>
          <a:p>
            <a:pPr>
              <a:buFont typeface="Wingdings" panose="05000000000000000000" pitchFamily="2" charset="2"/>
              <a:buChar char="v"/>
            </a:pPr>
            <a:r>
              <a:rPr lang="en-IN" sz="2800" dirty="0" smtClean="0"/>
              <a:t>The subarachnoid bolt (or Richmond screw) is a hollow screw that goes into the skull abutting the dura. The dura is perforated to fill the bolt with CSF, which is then connected to a closed fluid filled tubing and a pressure transducer.</a:t>
            </a:r>
          </a:p>
          <a:p>
            <a:pPr>
              <a:buFont typeface="Wingdings" panose="05000000000000000000" pitchFamily="2" charset="2"/>
              <a:buChar char="v"/>
            </a:pPr>
            <a:r>
              <a:rPr lang="en-IN" sz="2800" dirty="0" smtClean="0"/>
              <a:t> These devices </a:t>
            </a:r>
            <a:r>
              <a:rPr lang="en-IN" sz="2800" dirty="0"/>
              <a:t>may be quickly and easily placed, without invading the brain, and thus have lower infection rates. But, they are prone to errors such as ICP underestimation, misplacement of the screw, and occlusion by </a:t>
            </a:r>
            <a:r>
              <a:rPr lang="en-IN" sz="2800" dirty="0" err="1" smtClean="0"/>
              <a:t>debris.Their</a:t>
            </a:r>
            <a:r>
              <a:rPr lang="en-IN" sz="2800" dirty="0" smtClean="0"/>
              <a:t> </a:t>
            </a:r>
            <a:r>
              <a:rPr lang="en-IN" sz="2800" dirty="0"/>
              <a:t>popularity has therefore declined in the recent years. </a:t>
            </a:r>
          </a:p>
        </p:txBody>
      </p:sp>
    </p:spTree>
    <p:extLst>
      <p:ext uri="{BB962C8B-B14F-4D97-AF65-F5344CB8AC3E}">
        <p14:creationId xmlns:p14="http://schemas.microsoft.com/office/powerpoint/2010/main" xmlns="" val="3672745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PATHO‑PHYSIOLOGY OF INTRACRANIAL</a:t>
            </a:r>
            <a:br>
              <a:rPr lang="en-IN" dirty="0"/>
            </a:br>
            <a:r>
              <a:rPr lang="en-IN" dirty="0"/>
              <a:t>PRESSURE</a:t>
            </a:r>
          </a:p>
        </p:txBody>
      </p:sp>
      <p:sp>
        <p:nvSpPr>
          <p:cNvPr id="3" name="Content Placeholder 2"/>
          <p:cNvSpPr>
            <a:spLocks noGrp="1"/>
          </p:cNvSpPr>
          <p:nvPr>
            <p:ph idx="1"/>
          </p:nvPr>
        </p:nvSpPr>
        <p:spPr>
          <a:xfrm>
            <a:off x="368490" y="2279176"/>
            <a:ext cx="11464119" cy="4449170"/>
          </a:xfrm>
        </p:spPr>
        <p:txBody>
          <a:bodyPr>
            <a:normAutofit/>
          </a:bodyPr>
          <a:lstStyle/>
          <a:p>
            <a:pPr marL="0" indent="0">
              <a:buNone/>
            </a:pPr>
            <a:r>
              <a:rPr lang="en-IN" sz="2400" dirty="0"/>
              <a:t>The main purpose of monitoring ICP is to monitor the cerebral perfusion pressure (CPP), which is the pressure differential across the arteriovenous bed in the </a:t>
            </a:r>
            <a:r>
              <a:rPr lang="en-IN" sz="2400" dirty="0" smtClean="0"/>
              <a:t>brain.CPP </a:t>
            </a:r>
            <a:r>
              <a:rPr lang="en-IN" sz="2400" dirty="0"/>
              <a:t>is calculated by the formula:</a:t>
            </a:r>
          </a:p>
          <a:p>
            <a:pPr marL="0" indent="0">
              <a:buNone/>
            </a:pPr>
            <a:endParaRPr lang="en-IN" sz="2400" dirty="0"/>
          </a:p>
          <a:p>
            <a:pPr marL="0" indent="0">
              <a:buNone/>
            </a:pPr>
            <a:r>
              <a:rPr lang="en-IN" sz="2400" dirty="0"/>
              <a:t>CPP = MAP (mean arterial blood pressure) − ICP</a:t>
            </a:r>
          </a:p>
          <a:p>
            <a:pPr marL="0" indent="0">
              <a:buNone/>
            </a:pPr>
            <a:endParaRPr lang="en-IN" sz="2400" dirty="0"/>
          </a:p>
          <a:p>
            <a:pPr marL="0" indent="0">
              <a:buNone/>
            </a:pPr>
            <a:r>
              <a:rPr lang="en-IN" sz="2400" dirty="0"/>
              <a:t>Furthermore, the CBF is determined by the relation:</a:t>
            </a:r>
          </a:p>
          <a:p>
            <a:pPr marL="0" indent="0">
              <a:buNone/>
            </a:pPr>
            <a:endParaRPr lang="en-IN" sz="2400" dirty="0"/>
          </a:p>
          <a:p>
            <a:pPr marL="0" indent="0">
              <a:buNone/>
            </a:pPr>
            <a:r>
              <a:rPr lang="en-IN" sz="2400" dirty="0"/>
              <a:t>CBF = CPP/CVR; where CVR is the cerebrovascular resistance.</a:t>
            </a:r>
          </a:p>
          <a:p>
            <a:pPr marL="0" indent="0">
              <a:buNone/>
            </a:pPr>
            <a:endParaRPr lang="en-IN" dirty="0"/>
          </a:p>
        </p:txBody>
      </p:sp>
    </p:spTree>
    <p:extLst>
      <p:ext uri="{BB962C8B-B14F-4D97-AF65-F5344CB8AC3E}">
        <p14:creationId xmlns:p14="http://schemas.microsoft.com/office/powerpoint/2010/main" xmlns="" val="20893699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Epidural/subdural devices</a:t>
            </a:r>
          </a:p>
        </p:txBody>
      </p:sp>
      <p:sp>
        <p:nvSpPr>
          <p:cNvPr id="3" name="Content Placeholder 2"/>
          <p:cNvSpPr>
            <a:spLocks noGrp="1"/>
          </p:cNvSpPr>
          <p:nvPr>
            <p:ph idx="1"/>
          </p:nvPr>
        </p:nvSpPr>
        <p:spPr>
          <a:xfrm>
            <a:off x="425003" y="2603500"/>
            <a:ext cx="11281893" cy="3416300"/>
          </a:xfrm>
        </p:spPr>
        <p:txBody>
          <a:bodyPr>
            <a:normAutofit/>
          </a:bodyPr>
          <a:lstStyle/>
          <a:p>
            <a:pPr marL="0" indent="0">
              <a:buNone/>
            </a:pPr>
            <a:r>
              <a:rPr lang="en-IN" sz="2800" dirty="0"/>
              <a:t>They are an attractive option, as they are the least invasive, and can be easily and quickly placed. But, their questionable accuracy and reliability, coupled with the increasing baseline drift over time, makes them less popular choices as compared to intraventricular or </a:t>
            </a:r>
            <a:r>
              <a:rPr lang="en-IN" sz="2800" dirty="0" err="1"/>
              <a:t>intraparenchymal</a:t>
            </a:r>
            <a:r>
              <a:rPr lang="en-IN" sz="2800" dirty="0"/>
              <a:t> devices</a:t>
            </a:r>
            <a:r>
              <a:rPr lang="en-IN" sz="2800" dirty="0" smtClean="0"/>
              <a:t>.</a:t>
            </a:r>
            <a:endParaRPr lang="en-IN" sz="2800" dirty="0"/>
          </a:p>
        </p:txBody>
      </p:sp>
    </p:spTree>
    <p:extLst>
      <p:ext uri="{BB962C8B-B14F-4D97-AF65-F5344CB8AC3E}">
        <p14:creationId xmlns:p14="http://schemas.microsoft.com/office/powerpoint/2010/main" xmlns="" val="39865921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Pneumatic sensor (</a:t>
            </a:r>
            <a:r>
              <a:rPr lang="en-IN" dirty="0" err="1"/>
              <a:t>Spiegelberg</a:t>
            </a:r>
            <a:r>
              <a:rPr lang="en-IN" dirty="0"/>
              <a:t> Brain Pressure Monitor)</a:t>
            </a:r>
          </a:p>
        </p:txBody>
      </p:sp>
      <p:sp>
        <p:nvSpPr>
          <p:cNvPr id="3" name="Content Placeholder 2"/>
          <p:cNvSpPr>
            <a:spLocks noGrp="1"/>
          </p:cNvSpPr>
          <p:nvPr>
            <p:ph idx="1"/>
          </p:nvPr>
        </p:nvSpPr>
        <p:spPr>
          <a:xfrm>
            <a:off x="396171" y="2468271"/>
            <a:ext cx="11307650" cy="4389729"/>
          </a:xfrm>
        </p:spPr>
        <p:txBody>
          <a:bodyPr>
            <a:noAutofit/>
          </a:bodyPr>
          <a:lstStyle/>
          <a:p>
            <a:pPr>
              <a:buFont typeface="Wingdings" panose="05000000000000000000" pitchFamily="2" charset="2"/>
              <a:buChar char="v"/>
            </a:pPr>
            <a:r>
              <a:rPr lang="en-IN" sz="2000" dirty="0"/>
              <a:t>This is a fluid filled catheter transducer system, which uses a distal air filled balloon tipped catheter to measure ICP .</a:t>
            </a:r>
            <a:r>
              <a:rPr lang="en-IN" sz="2000" dirty="0" smtClean="0"/>
              <a:t> </a:t>
            </a:r>
            <a:r>
              <a:rPr lang="en-IN" sz="2000" dirty="0"/>
              <a:t>The monitor connects to an internal strain gauge transducer used to measure the internal balloon pressure. </a:t>
            </a:r>
          </a:p>
          <a:p>
            <a:pPr>
              <a:buFont typeface="Wingdings" panose="05000000000000000000" pitchFamily="2" charset="2"/>
              <a:buChar char="v"/>
            </a:pPr>
            <a:r>
              <a:rPr lang="en-IN" sz="2000" dirty="0" smtClean="0"/>
              <a:t>It </a:t>
            </a:r>
            <a:r>
              <a:rPr lang="en-IN" sz="2000" dirty="0"/>
              <a:t>is a relatively low cost monitor (as compared to the contemporary </a:t>
            </a:r>
            <a:r>
              <a:rPr lang="en-IN" sz="2000" dirty="0" err="1"/>
              <a:t>microtransducers</a:t>
            </a:r>
            <a:r>
              <a:rPr lang="en-IN" sz="2000" dirty="0"/>
              <a:t>) classically used for epidural and subdural pressure measurements</a:t>
            </a:r>
            <a:r>
              <a:rPr lang="en-IN" sz="2000" dirty="0" smtClean="0"/>
              <a:t>.</a:t>
            </a:r>
          </a:p>
          <a:p>
            <a:pPr>
              <a:buFont typeface="Wingdings" panose="05000000000000000000" pitchFamily="2" charset="2"/>
              <a:buChar char="v"/>
            </a:pPr>
            <a:r>
              <a:rPr lang="en-IN" sz="2000" dirty="0" smtClean="0"/>
              <a:t> </a:t>
            </a:r>
            <a:r>
              <a:rPr lang="en-IN" sz="2000" dirty="0"/>
              <a:t>A newer version of the monitoring system, using a double lumen intraventricular catheter system, also has the capacity of measuring intracranial compliance, simultaneously permitting CSF drainage as a treatment </a:t>
            </a:r>
            <a:r>
              <a:rPr lang="en-IN" sz="2000" dirty="0" smtClean="0"/>
              <a:t>option.</a:t>
            </a:r>
          </a:p>
          <a:p>
            <a:pPr>
              <a:buFont typeface="Wingdings" panose="05000000000000000000" pitchFamily="2" charset="2"/>
              <a:buChar char="v"/>
            </a:pPr>
            <a:r>
              <a:rPr lang="en-IN" sz="2000" dirty="0" smtClean="0"/>
              <a:t> </a:t>
            </a:r>
            <a:r>
              <a:rPr lang="en-IN" sz="2000" dirty="0"/>
              <a:t>Studies show that the </a:t>
            </a:r>
            <a:r>
              <a:rPr lang="en-IN" sz="2000" dirty="0" err="1"/>
              <a:t>Spiegelberg</a:t>
            </a:r>
            <a:r>
              <a:rPr lang="en-IN" sz="2000" dirty="0"/>
              <a:t> air‑pouch ICP/ compliance monitor provides ICP and compliance data that are very similar to those obtained using both gold standard methods and </a:t>
            </a:r>
            <a:r>
              <a:rPr lang="en-IN" sz="2000" dirty="0" err="1"/>
              <a:t>intraparenchymal</a:t>
            </a:r>
            <a:r>
              <a:rPr lang="en-IN" sz="2000" dirty="0"/>
              <a:t> ICP monitors over a range of pathological ICPs.</a:t>
            </a:r>
          </a:p>
        </p:txBody>
      </p:sp>
    </p:spTree>
    <p:extLst>
      <p:ext uri="{BB962C8B-B14F-4D97-AF65-F5344CB8AC3E}">
        <p14:creationId xmlns:p14="http://schemas.microsoft.com/office/powerpoint/2010/main" xmlns="" val="37135196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a:t>Intraparenchymal</a:t>
            </a:r>
            <a:r>
              <a:rPr lang="en-IN" dirty="0"/>
              <a:t> devices</a:t>
            </a:r>
          </a:p>
        </p:txBody>
      </p:sp>
      <p:sp>
        <p:nvSpPr>
          <p:cNvPr id="3" name="Content Placeholder 2"/>
          <p:cNvSpPr>
            <a:spLocks noGrp="1"/>
          </p:cNvSpPr>
          <p:nvPr>
            <p:ph idx="1"/>
          </p:nvPr>
        </p:nvSpPr>
        <p:spPr>
          <a:xfrm>
            <a:off x="489397" y="2176528"/>
            <a:ext cx="11346287" cy="4552683"/>
          </a:xfrm>
        </p:spPr>
        <p:txBody>
          <a:bodyPr>
            <a:noAutofit/>
          </a:bodyPr>
          <a:lstStyle/>
          <a:p>
            <a:pPr marL="0" indent="0">
              <a:buNone/>
            </a:pPr>
            <a:r>
              <a:rPr lang="en-IN" sz="2800" dirty="0"/>
              <a:t>This group of devices are non‑fluid coupled devices, and can be divided into two subtypes</a:t>
            </a:r>
            <a:r>
              <a:rPr lang="en-IN" sz="2800" dirty="0" smtClean="0"/>
              <a:t>:</a:t>
            </a:r>
          </a:p>
          <a:p>
            <a:pPr marL="0" indent="0">
              <a:buNone/>
            </a:pPr>
            <a:r>
              <a:rPr lang="en-IN" sz="2800" dirty="0"/>
              <a:t>• Fibreoptic devices, e.g., the Camino ICP monitor, the Innerspace ICP monitor </a:t>
            </a:r>
            <a:endParaRPr lang="en-IN" sz="2800" dirty="0" smtClean="0"/>
          </a:p>
          <a:p>
            <a:pPr marL="0" indent="0">
              <a:buNone/>
            </a:pPr>
            <a:r>
              <a:rPr lang="en-IN" sz="2800" dirty="0" smtClean="0"/>
              <a:t>• </a:t>
            </a:r>
            <a:r>
              <a:rPr lang="en-IN" sz="2800" dirty="0"/>
              <a:t>Strain gauge devices, e.g., the Codman </a:t>
            </a:r>
            <a:r>
              <a:rPr lang="en-IN" sz="2800" dirty="0" err="1"/>
              <a:t>MicroSensor</a:t>
            </a:r>
            <a:r>
              <a:rPr lang="en-IN" sz="2800" dirty="0"/>
              <a:t>, the </a:t>
            </a:r>
            <a:r>
              <a:rPr lang="en-IN" sz="2800" dirty="0" err="1"/>
              <a:t>Raumedic</a:t>
            </a:r>
            <a:r>
              <a:rPr lang="en-IN" sz="2800" dirty="0"/>
              <a:t> </a:t>
            </a:r>
            <a:r>
              <a:rPr lang="en-IN" sz="2800" dirty="0" err="1"/>
              <a:t>Neurovent</a:t>
            </a:r>
            <a:r>
              <a:rPr lang="en-IN" sz="2800" dirty="0"/>
              <a:t> P ICP sensor, and the </a:t>
            </a:r>
            <a:r>
              <a:rPr lang="en-IN" sz="2800" dirty="0" err="1"/>
              <a:t>Pressio</a:t>
            </a:r>
            <a:r>
              <a:rPr lang="en-IN" sz="2800" dirty="0"/>
              <a:t> sensor</a:t>
            </a:r>
            <a:r>
              <a:rPr lang="en-IN" sz="2800" dirty="0" smtClean="0"/>
              <a:t>.</a:t>
            </a:r>
          </a:p>
          <a:p>
            <a:pPr marL="0" indent="0">
              <a:buNone/>
            </a:pPr>
            <a:r>
              <a:rPr lang="en-IN" sz="2000" dirty="0" smtClean="0"/>
              <a:t> </a:t>
            </a:r>
            <a:endParaRPr lang="en-IN" sz="2000" dirty="0"/>
          </a:p>
        </p:txBody>
      </p:sp>
    </p:spTree>
    <p:extLst>
      <p:ext uri="{BB962C8B-B14F-4D97-AF65-F5344CB8AC3E}">
        <p14:creationId xmlns:p14="http://schemas.microsoft.com/office/powerpoint/2010/main" xmlns="" val="32819672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ADVANTAGES</a:t>
            </a:r>
            <a:endParaRPr lang="en-IN" dirty="0"/>
          </a:p>
        </p:txBody>
      </p:sp>
      <p:sp>
        <p:nvSpPr>
          <p:cNvPr id="3" name="Content Placeholder 2"/>
          <p:cNvSpPr>
            <a:spLocks noGrp="1"/>
          </p:cNvSpPr>
          <p:nvPr>
            <p:ph idx="1"/>
          </p:nvPr>
        </p:nvSpPr>
        <p:spPr>
          <a:xfrm>
            <a:off x="491319" y="2183642"/>
            <a:ext cx="11273051" cy="4572000"/>
          </a:xfrm>
        </p:spPr>
        <p:txBody>
          <a:bodyPr>
            <a:normAutofit lnSpcReduction="10000"/>
          </a:bodyPr>
          <a:lstStyle/>
          <a:p>
            <a:pPr lvl="0">
              <a:buClr>
                <a:srgbClr val="F5A408"/>
              </a:buClr>
              <a:buFont typeface="Wingdings" panose="05000000000000000000" pitchFamily="2" charset="2"/>
              <a:buChar char="v"/>
            </a:pPr>
            <a:r>
              <a:rPr lang="en-IN" sz="2400" dirty="0">
                <a:solidFill>
                  <a:prstClr val="black">
                    <a:lumMod val="75000"/>
                    <a:lumOff val="25000"/>
                  </a:prstClr>
                </a:solidFill>
              </a:rPr>
              <a:t>These ICP </a:t>
            </a:r>
            <a:r>
              <a:rPr lang="en-IN" sz="2400" dirty="0" err="1">
                <a:solidFill>
                  <a:prstClr val="black">
                    <a:lumMod val="75000"/>
                    <a:lumOff val="25000"/>
                  </a:prstClr>
                </a:solidFill>
              </a:rPr>
              <a:t>microtransducers</a:t>
            </a:r>
            <a:r>
              <a:rPr lang="en-IN" sz="2400" dirty="0">
                <a:solidFill>
                  <a:prstClr val="black">
                    <a:lumMod val="75000"/>
                    <a:lumOff val="25000"/>
                  </a:prstClr>
                </a:solidFill>
              </a:rPr>
              <a:t> can be used at any location – intraventricular, epidural, subdural or </a:t>
            </a:r>
            <a:r>
              <a:rPr lang="en-IN" sz="2400" dirty="0" err="1">
                <a:solidFill>
                  <a:prstClr val="black">
                    <a:lumMod val="75000"/>
                    <a:lumOff val="25000"/>
                  </a:prstClr>
                </a:solidFill>
              </a:rPr>
              <a:t>intraparenchymal</a:t>
            </a:r>
            <a:r>
              <a:rPr lang="en-IN" sz="2400" dirty="0">
                <a:solidFill>
                  <a:prstClr val="black">
                    <a:lumMod val="75000"/>
                    <a:lumOff val="25000"/>
                  </a:prstClr>
                </a:solidFill>
              </a:rPr>
              <a:t>; but those measuring ICP </a:t>
            </a:r>
            <a:r>
              <a:rPr lang="en-IN" sz="2400" dirty="0" err="1">
                <a:solidFill>
                  <a:prstClr val="black">
                    <a:lumMod val="75000"/>
                    <a:lumOff val="25000"/>
                  </a:prstClr>
                </a:solidFill>
              </a:rPr>
              <a:t>intraparenchymally</a:t>
            </a:r>
            <a:r>
              <a:rPr lang="en-IN" sz="2400" dirty="0">
                <a:solidFill>
                  <a:prstClr val="black">
                    <a:lumMod val="75000"/>
                    <a:lumOff val="25000"/>
                  </a:prstClr>
                </a:solidFill>
              </a:rPr>
              <a:t>, usually placed in the right frontal region at a depth of approximately 2 cm, are the most widely used</a:t>
            </a:r>
            <a:r>
              <a:rPr lang="en-IN" sz="2400" dirty="0" smtClean="0">
                <a:solidFill>
                  <a:prstClr val="black">
                    <a:lumMod val="75000"/>
                    <a:lumOff val="25000"/>
                  </a:prstClr>
                </a:solidFill>
              </a:rPr>
              <a:t>.</a:t>
            </a:r>
          </a:p>
          <a:p>
            <a:pPr lvl="0">
              <a:buClr>
                <a:srgbClr val="F5A408"/>
              </a:buClr>
              <a:buFont typeface="Wingdings" panose="05000000000000000000" pitchFamily="2" charset="2"/>
              <a:buChar char="v"/>
            </a:pPr>
            <a:r>
              <a:rPr lang="en-IN" sz="2400" dirty="0" smtClean="0">
                <a:solidFill>
                  <a:prstClr val="black">
                    <a:lumMod val="75000"/>
                    <a:lumOff val="25000"/>
                  </a:prstClr>
                </a:solidFill>
              </a:rPr>
              <a:t> </a:t>
            </a:r>
            <a:r>
              <a:rPr lang="en-IN" sz="2400" dirty="0">
                <a:solidFill>
                  <a:prstClr val="black">
                    <a:lumMod val="75000"/>
                    <a:lumOff val="25000"/>
                  </a:prstClr>
                </a:solidFill>
              </a:rPr>
              <a:t>The </a:t>
            </a:r>
            <a:r>
              <a:rPr lang="en-IN" sz="2400" dirty="0" err="1">
                <a:solidFill>
                  <a:prstClr val="black">
                    <a:lumMod val="75000"/>
                    <a:lumOff val="25000"/>
                  </a:prstClr>
                </a:solidFill>
              </a:rPr>
              <a:t>microtransducers</a:t>
            </a:r>
            <a:r>
              <a:rPr lang="en-IN" sz="2400" dirty="0">
                <a:solidFill>
                  <a:prstClr val="black">
                    <a:lumMod val="75000"/>
                    <a:lumOff val="25000"/>
                  </a:prstClr>
                </a:solidFill>
              </a:rPr>
              <a:t> are accurate and a close correlation is observed between the ICP measured by them and that using the intraventricular drainage devices. </a:t>
            </a:r>
            <a:endParaRPr lang="en-IN" sz="2400" dirty="0" smtClean="0">
              <a:solidFill>
                <a:prstClr val="black">
                  <a:lumMod val="75000"/>
                  <a:lumOff val="25000"/>
                </a:prstClr>
              </a:solidFill>
            </a:endParaRPr>
          </a:p>
          <a:p>
            <a:pPr lvl="0">
              <a:buClr>
                <a:srgbClr val="F5A408"/>
              </a:buClr>
              <a:buFont typeface="Wingdings" panose="05000000000000000000" pitchFamily="2" charset="2"/>
              <a:buChar char="v"/>
            </a:pPr>
            <a:r>
              <a:rPr lang="en-IN" sz="2400" dirty="0" smtClean="0">
                <a:solidFill>
                  <a:prstClr val="black">
                    <a:lumMod val="75000"/>
                    <a:lumOff val="25000"/>
                  </a:prstClr>
                </a:solidFill>
              </a:rPr>
              <a:t>These </a:t>
            </a:r>
            <a:r>
              <a:rPr lang="en-IN" sz="2400" dirty="0">
                <a:solidFill>
                  <a:prstClr val="black">
                    <a:lumMod val="75000"/>
                    <a:lumOff val="25000"/>
                  </a:prstClr>
                </a:solidFill>
              </a:rPr>
              <a:t>can be easily transported, and their recordings are independent of patient positioning</a:t>
            </a:r>
            <a:r>
              <a:rPr lang="en-IN" sz="2400" dirty="0" smtClean="0">
                <a:solidFill>
                  <a:prstClr val="black">
                    <a:lumMod val="75000"/>
                    <a:lumOff val="25000"/>
                  </a:prstClr>
                </a:solidFill>
              </a:rPr>
              <a:t>.</a:t>
            </a:r>
          </a:p>
          <a:p>
            <a:pPr lvl="0">
              <a:buClr>
                <a:srgbClr val="F5A408"/>
              </a:buClr>
              <a:buFont typeface="Wingdings" panose="05000000000000000000" pitchFamily="2" charset="2"/>
              <a:buChar char="v"/>
            </a:pPr>
            <a:r>
              <a:rPr lang="en-IN" sz="2400" dirty="0" smtClean="0">
                <a:solidFill>
                  <a:prstClr val="black">
                    <a:lumMod val="75000"/>
                    <a:lumOff val="25000"/>
                  </a:prstClr>
                </a:solidFill>
              </a:rPr>
              <a:t> </a:t>
            </a:r>
            <a:r>
              <a:rPr lang="en-IN" sz="2400" dirty="0">
                <a:solidFill>
                  <a:prstClr val="black">
                    <a:lumMod val="75000"/>
                    <a:lumOff val="25000"/>
                  </a:prstClr>
                </a:solidFill>
              </a:rPr>
              <a:t>They are non‑fluid coupled, therefore do not require irrigation and have a low risk of infection</a:t>
            </a:r>
            <a:r>
              <a:rPr lang="en-IN" sz="2400" dirty="0" smtClean="0">
                <a:solidFill>
                  <a:prstClr val="black">
                    <a:lumMod val="75000"/>
                    <a:lumOff val="25000"/>
                  </a:prstClr>
                </a:solidFill>
              </a:rPr>
              <a:t>.</a:t>
            </a:r>
          </a:p>
          <a:p>
            <a:pPr lvl="0">
              <a:buClr>
                <a:srgbClr val="F5A408"/>
              </a:buClr>
              <a:buFont typeface="Wingdings" panose="05000000000000000000" pitchFamily="2" charset="2"/>
              <a:buChar char="v"/>
            </a:pPr>
            <a:r>
              <a:rPr lang="en-IN" sz="2400" dirty="0" smtClean="0">
                <a:solidFill>
                  <a:prstClr val="black">
                    <a:lumMod val="75000"/>
                    <a:lumOff val="25000"/>
                  </a:prstClr>
                </a:solidFill>
              </a:rPr>
              <a:t> </a:t>
            </a:r>
            <a:r>
              <a:rPr lang="en-IN" sz="2400" dirty="0">
                <a:solidFill>
                  <a:prstClr val="black">
                    <a:lumMod val="75000"/>
                    <a:lumOff val="25000"/>
                  </a:prstClr>
                </a:solidFill>
              </a:rPr>
              <a:t>The incidence of clinically significant haemorrhage is also negligible. </a:t>
            </a:r>
          </a:p>
          <a:p>
            <a:pPr marL="0" indent="0">
              <a:buNone/>
            </a:pPr>
            <a:endParaRPr lang="en-IN" dirty="0"/>
          </a:p>
        </p:txBody>
      </p:sp>
    </p:spTree>
    <p:extLst>
      <p:ext uri="{BB962C8B-B14F-4D97-AF65-F5344CB8AC3E}">
        <p14:creationId xmlns:p14="http://schemas.microsoft.com/office/powerpoint/2010/main" xmlns="" val="16372770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DISADVANTAGES</a:t>
            </a:r>
            <a:endParaRPr lang="en-IN" dirty="0"/>
          </a:p>
        </p:txBody>
      </p:sp>
      <p:sp>
        <p:nvSpPr>
          <p:cNvPr id="3" name="Content Placeholder 2"/>
          <p:cNvSpPr>
            <a:spLocks noGrp="1"/>
          </p:cNvSpPr>
          <p:nvPr>
            <p:ph idx="1"/>
          </p:nvPr>
        </p:nvSpPr>
        <p:spPr>
          <a:xfrm>
            <a:off x="436729" y="2306471"/>
            <a:ext cx="11295926" cy="4353635"/>
          </a:xfrm>
        </p:spPr>
        <p:txBody>
          <a:bodyPr>
            <a:normAutofit/>
          </a:bodyPr>
          <a:lstStyle/>
          <a:p>
            <a:pPr marL="0" indent="0">
              <a:buNone/>
            </a:pPr>
            <a:r>
              <a:rPr lang="en-IN" sz="2800" dirty="0"/>
              <a:t>The disadvantages associated with the </a:t>
            </a:r>
            <a:r>
              <a:rPr lang="en-IN" sz="2800" dirty="0" err="1"/>
              <a:t>intraparenchymal</a:t>
            </a:r>
            <a:r>
              <a:rPr lang="en-IN" sz="2800" dirty="0"/>
              <a:t> monitors are</a:t>
            </a:r>
            <a:r>
              <a:rPr lang="en-IN" sz="2800" dirty="0" smtClean="0"/>
              <a:t>:</a:t>
            </a:r>
          </a:p>
          <a:p>
            <a:pPr marL="0" indent="0">
              <a:buNone/>
            </a:pPr>
            <a:r>
              <a:rPr lang="en-IN" sz="2800" dirty="0" smtClean="0"/>
              <a:t> </a:t>
            </a:r>
            <a:r>
              <a:rPr lang="en-IN" sz="2800" dirty="0"/>
              <a:t>(</a:t>
            </a:r>
            <a:r>
              <a:rPr lang="en-IN" sz="2800" dirty="0" err="1"/>
              <a:t>i</a:t>
            </a:r>
            <a:r>
              <a:rPr lang="en-IN" sz="2800" dirty="0"/>
              <a:t>) They cannot be re‑calibrated in </a:t>
            </a:r>
            <a:r>
              <a:rPr lang="en-IN" sz="2800" dirty="0" smtClean="0"/>
              <a:t>vivo</a:t>
            </a:r>
            <a:endParaRPr lang="en-IN" sz="2800" dirty="0"/>
          </a:p>
          <a:p>
            <a:pPr marL="0" indent="0">
              <a:buNone/>
            </a:pPr>
            <a:r>
              <a:rPr lang="en-IN" sz="2800" dirty="0" smtClean="0"/>
              <a:t>(ii</a:t>
            </a:r>
            <a:r>
              <a:rPr lang="en-IN" sz="2800" dirty="0"/>
              <a:t>) they measure localised pressure, which may not be reflective </a:t>
            </a:r>
            <a:r>
              <a:rPr lang="en-IN" sz="2800" dirty="0" smtClean="0"/>
              <a:t>     of </a:t>
            </a:r>
            <a:r>
              <a:rPr lang="en-IN" sz="2800" dirty="0"/>
              <a:t>global </a:t>
            </a:r>
            <a:r>
              <a:rPr lang="en-IN" sz="2800" dirty="0" smtClean="0"/>
              <a:t>ICP</a:t>
            </a:r>
            <a:endParaRPr lang="en-IN" sz="2800" dirty="0"/>
          </a:p>
          <a:p>
            <a:pPr marL="0" indent="0">
              <a:buNone/>
            </a:pPr>
            <a:r>
              <a:rPr lang="en-IN" sz="2800" dirty="0" smtClean="0"/>
              <a:t>(iii</a:t>
            </a:r>
            <a:r>
              <a:rPr lang="en-IN" sz="2800" dirty="0"/>
              <a:t>) therapeutic CSF drainage is not possible; </a:t>
            </a:r>
            <a:r>
              <a:rPr lang="en-IN" sz="2800" dirty="0" smtClean="0"/>
              <a:t>and</a:t>
            </a:r>
          </a:p>
          <a:p>
            <a:pPr marL="0" indent="0">
              <a:buNone/>
            </a:pPr>
            <a:r>
              <a:rPr lang="en-IN" sz="2800" dirty="0" smtClean="0"/>
              <a:t>(</a:t>
            </a:r>
            <a:r>
              <a:rPr lang="en-IN" sz="2800" dirty="0"/>
              <a:t>iv) they may be subject to drift when used for long periods.</a:t>
            </a:r>
          </a:p>
          <a:p>
            <a:pPr marL="0" indent="0">
              <a:buNone/>
            </a:pPr>
            <a:endParaRPr lang="en-IN" dirty="0"/>
          </a:p>
        </p:txBody>
      </p:sp>
    </p:spTree>
    <p:extLst>
      <p:ext uri="{BB962C8B-B14F-4D97-AF65-F5344CB8AC3E}">
        <p14:creationId xmlns:p14="http://schemas.microsoft.com/office/powerpoint/2010/main" xmlns="" val="19037129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Fibreoptic catheter tip transducers (Camino intracranial pressure monitor)</a:t>
            </a:r>
          </a:p>
        </p:txBody>
      </p:sp>
      <p:sp>
        <p:nvSpPr>
          <p:cNvPr id="3" name="Content Placeholder 2"/>
          <p:cNvSpPr>
            <a:spLocks noGrp="1"/>
          </p:cNvSpPr>
          <p:nvPr>
            <p:ph idx="1"/>
          </p:nvPr>
        </p:nvSpPr>
        <p:spPr>
          <a:xfrm>
            <a:off x="450761" y="2603500"/>
            <a:ext cx="11307649" cy="3913210"/>
          </a:xfrm>
        </p:spPr>
        <p:txBody>
          <a:bodyPr>
            <a:noAutofit/>
          </a:bodyPr>
          <a:lstStyle/>
          <a:p>
            <a:pPr marL="0" indent="0">
              <a:buNone/>
            </a:pPr>
            <a:r>
              <a:rPr lang="en-IN" sz="2800" dirty="0"/>
              <a:t>Fibreoptic catheter tip transducer transmits light via a </a:t>
            </a:r>
            <a:r>
              <a:rPr lang="en-IN" sz="2800" dirty="0" err="1"/>
              <a:t>fibreoptic</a:t>
            </a:r>
            <a:r>
              <a:rPr lang="en-IN" sz="2800" dirty="0"/>
              <a:t> cable towards a displaceable diaphragm. Light is reflected off the diaphragm and the change in light intensity is interpreted in terms of pressure. It requires a dedicated microprocessor‑driven amplifier to provide a numerical value and/or continuous waveform </a:t>
            </a:r>
            <a:r>
              <a:rPr lang="en-IN" sz="2800" dirty="0" smtClean="0"/>
              <a:t>display.</a:t>
            </a:r>
            <a:endParaRPr lang="en-IN" sz="2800" dirty="0"/>
          </a:p>
        </p:txBody>
      </p:sp>
    </p:spTree>
    <p:extLst>
      <p:ext uri="{BB962C8B-B14F-4D97-AF65-F5344CB8AC3E}">
        <p14:creationId xmlns:p14="http://schemas.microsoft.com/office/powerpoint/2010/main" xmlns="" val="8358354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DISADVANTAGES</a:t>
            </a:r>
            <a:endParaRPr lang="en-IN" dirty="0"/>
          </a:p>
        </p:txBody>
      </p:sp>
      <p:sp>
        <p:nvSpPr>
          <p:cNvPr id="3" name="Content Placeholder 2"/>
          <p:cNvSpPr>
            <a:spLocks noGrp="1"/>
          </p:cNvSpPr>
          <p:nvPr>
            <p:ph idx="1"/>
          </p:nvPr>
        </p:nvSpPr>
        <p:spPr>
          <a:xfrm>
            <a:off x="464024" y="2388358"/>
            <a:ext cx="11232107" cy="4230806"/>
          </a:xfrm>
        </p:spPr>
        <p:txBody>
          <a:bodyPr/>
          <a:lstStyle/>
          <a:p>
            <a:pPr lvl="0">
              <a:buClr>
                <a:srgbClr val="F5A408"/>
              </a:buClr>
              <a:buFont typeface="Wingdings" panose="05000000000000000000" pitchFamily="2" charset="2"/>
              <a:buChar char="v"/>
            </a:pPr>
            <a:r>
              <a:rPr lang="en-IN" sz="2800" dirty="0">
                <a:solidFill>
                  <a:prstClr val="black">
                    <a:lumMod val="75000"/>
                    <a:lumOff val="25000"/>
                  </a:prstClr>
                </a:solidFill>
              </a:rPr>
              <a:t>The system is costly and the catheters are disposable</a:t>
            </a:r>
            <a:r>
              <a:rPr lang="en-IN" sz="2800" dirty="0" smtClean="0">
                <a:solidFill>
                  <a:prstClr val="black">
                    <a:lumMod val="75000"/>
                    <a:lumOff val="25000"/>
                  </a:prstClr>
                </a:solidFill>
              </a:rPr>
              <a:t>.</a:t>
            </a:r>
          </a:p>
          <a:p>
            <a:pPr lvl="0">
              <a:buClr>
                <a:srgbClr val="F5A408"/>
              </a:buClr>
              <a:buFont typeface="Wingdings" panose="05000000000000000000" pitchFamily="2" charset="2"/>
              <a:buChar char="v"/>
            </a:pPr>
            <a:r>
              <a:rPr lang="en-IN" sz="2800" dirty="0" smtClean="0">
                <a:solidFill>
                  <a:prstClr val="black">
                    <a:lumMod val="75000"/>
                    <a:lumOff val="25000"/>
                  </a:prstClr>
                </a:solidFill>
              </a:rPr>
              <a:t> </a:t>
            </a:r>
            <a:r>
              <a:rPr lang="en-IN" sz="2800" dirty="0">
                <a:solidFill>
                  <a:prstClr val="black">
                    <a:lumMod val="75000"/>
                    <a:lumOff val="25000"/>
                  </a:prstClr>
                </a:solidFill>
              </a:rPr>
              <a:t>Moreover, these catheters cannot be re‑calibrated once inserted, and a drift (daily baseline drift of 0.3 mm Hg) occurs if the monitoring is to be continued for longer than 5 days. </a:t>
            </a:r>
            <a:endParaRPr lang="en-IN" sz="2800" dirty="0" smtClean="0">
              <a:solidFill>
                <a:prstClr val="black">
                  <a:lumMod val="75000"/>
                  <a:lumOff val="25000"/>
                </a:prstClr>
              </a:solidFill>
            </a:endParaRPr>
          </a:p>
          <a:p>
            <a:pPr lvl="0">
              <a:buClr>
                <a:srgbClr val="F5A408"/>
              </a:buClr>
              <a:buFont typeface="Wingdings" panose="05000000000000000000" pitchFamily="2" charset="2"/>
              <a:buChar char="v"/>
            </a:pPr>
            <a:r>
              <a:rPr lang="en-IN" sz="2800" dirty="0" smtClean="0">
                <a:solidFill>
                  <a:prstClr val="black">
                    <a:lumMod val="75000"/>
                    <a:lumOff val="25000"/>
                  </a:prstClr>
                </a:solidFill>
              </a:rPr>
              <a:t>Also</a:t>
            </a:r>
            <a:r>
              <a:rPr lang="en-IN" sz="2800" dirty="0">
                <a:solidFill>
                  <a:prstClr val="black">
                    <a:lumMod val="75000"/>
                    <a:lumOff val="25000"/>
                  </a:prstClr>
                </a:solidFill>
              </a:rPr>
              <a:t>, these catheters are fragile, and if they are acutely bent during insertion or maintenance, or if the patient is restless, they can get damaged.</a:t>
            </a:r>
          </a:p>
          <a:p>
            <a:pPr marL="0" indent="0">
              <a:buNone/>
            </a:pPr>
            <a:endParaRPr lang="en-IN" dirty="0"/>
          </a:p>
        </p:txBody>
      </p:sp>
    </p:spTree>
    <p:extLst>
      <p:ext uri="{BB962C8B-B14F-4D97-AF65-F5344CB8AC3E}">
        <p14:creationId xmlns:p14="http://schemas.microsoft.com/office/powerpoint/2010/main" xmlns="" val="8928794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Implanted microchip transducers (Codman sensors)</a:t>
            </a:r>
          </a:p>
        </p:txBody>
      </p:sp>
      <p:sp>
        <p:nvSpPr>
          <p:cNvPr id="3" name="Content Placeholder 2"/>
          <p:cNvSpPr>
            <a:spLocks noGrp="1"/>
          </p:cNvSpPr>
          <p:nvPr>
            <p:ph idx="1"/>
          </p:nvPr>
        </p:nvSpPr>
        <p:spPr>
          <a:xfrm>
            <a:off x="437882" y="2279561"/>
            <a:ext cx="11320529" cy="4443211"/>
          </a:xfrm>
        </p:spPr>
        <p:txBody>
          <a:bodyPr>
            <a:normAutofit/>
          </a:bodyPr>
          <a:lstStyle/>
          <a:p>
            <a:pPr marL="0" indent="0">
              <a:buNone/>
            </a:pPr>
            <a:r>
              <a:rPr lang="en-IN" sz="2800" dirty="0"/>
              <a:t>These consist of a miniature solid state pressure transducer, mounted on a titanium case, at the end of a 100 cm flexible nylon tube. The transducer tip contains a silicon microchip with diffuse piezoelectric strain </a:t>
            </a:r>
            <a:r>
              <a:rPr lang="en-IN" sz="2800" dirty="0" smtClean="0"/>
              <a:t>gauges. </a:t>
            </a:r>
            <a:r>
              <a:rPr lang="en-IN" sz="2800" dirty="0"/>
              <a:t>The </a:t>
            </a:r>
            <a:r>
              <a:rPr lang="en-IN" sz="2800" dirty="0" err="1"/>
              <a:t>microsensor</a:t>
            </a:r>
            <a:r>
              <a:rPr lang="en-IN" sz="2800" dirty="0"/>
              <a:t> monitors ICP at the source – </a:t>
            </a:r>
            <a:r>
              <a:rPr lang="en-IN" sz="2800" dirty="0" err="1"/>
              <a:t>intraparenchymal</a:t>
            </a:r>
            <a:r>
              <a:rPr lang="en-IN" sz="2800" dirty="0"/>
              <a:t>, intraventricular or subdural, and the information is relayed electronically, rather than through a hydrostatic system or </a:t>
            </a:r>
            <a:r>
              <a:rPr lang="en-IN" sz="2800" dirty="0" err="1" smtClean="0"/>
              <a:t>fibreoptics</a:t>
            </a:r>
            <a:r>
              <a:rPr lang="en-IN" sz="2800" dirty="0" smtClean="0"/>
              <a:t>.</a:t>
            </a:r>
            <a:endParaRPr lang="en-IN" sz="2800" dirty="0"/>
          </a:p>
        </p:txBody>
      </p:sp>
    </p:spTree>
    <p:extLst>
      <p:ext uri="{BB962C8B-B14F-4D97-AF65-F5344CB8AC3E}">
        <p14:creationId xmlns:p14="http://schemas.microsoft.com/office/powerpoint/2010/main" xmlns="" val="17685039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ADVANTAGES</a:t>
            </a:r>
            <a:endParaRPr lang="en-IN" dirty="0"/>
          </a:p>
        </p:txBody>
      </p:sp>
      <p:sp>
        <p:nvSpPr>
          <p:cNvPr id="3" name="Content Placeholder 2"/>
          <p:cNvSpPr>
            <a:spLocks noGrp="1"/>
          </p:cNvSpPr>
          <p:nvPr>
            <p:ph idx="1"/>
          </p:nvPr>
        </p:nvSpPr>
        <p:spPr>
          <a:xfrm>
            <a:off x="532263" y="2306471"/>
            <a:ext cx="11150221" cy="4367283"/>
          </a:xfrm>
        </p:spPr>
        <p:txBody>
          <a:bodyPr>
            <a:normAutofit fontScale="92500"/>
          </a:bodyPr>
          <a:lstStyle/>
          <a:p>
            <a:pPr lvl="0">
              <a:buClr>
                <a:srgbClr val="F5A408"/>
              </a:buClr>
              <a:buFont typeface="Wingdings" panose="05000000000000000000" pitchFamily="2" charset="2"/>
              <a:buChar char="v"/>
            </a:pPr>
            <a:r>
              <a:rPr lang="en-IN" sz="2400" dirty="0" smtClean="0">
                <a:solidFill>
                  <a:prstClr val="black">
                    <a:lumMod val="75000"/>
                    <a:lumOff val="25000"/>
                  </a:prstClr>
                </a:solidFill>
              </a:rPr>
              <a:t>The </a:t>
            </a:r>
            <a:r>
              <a:rPr lang="en-IN" sz="2400" dirty="0">
                <a:solidFill>
                  <a:prstClr val="black">
                    <a:lumMod val="75000"/>
                    <a:lumOff val="25000"/>
                  </a:prstClr>
                </a:solidFill>
              </a:rPr>
              <a:t>Codman </a:t>
            </a:r>
            <a:r>
              <a:rPr lang="en-IN" sz="2400" dirty="0" err="1">
                <a:solidFill>
                  <a:prstClr val="black">
                    <a:lumMod val="75000"/>
                    <a:lumOff val="25000"/>
                  </a:prstClr>
                </a:solidFill>
              </a:rPr>
              <a:t>microsensor</a:t>
            </a:r>
            <a:r>
              <a:rPr lang="en-IN" sz="2400" dirty="0">
                <a:solidFill>
                  <a:prstClr val="black">
                    <a:lumMod val="75000"/>
                    <a:lumOff val="25000"/>
                  </a:prstClr>
                </a:solidFill>
              </a:rPr>
              <a:t> is accurate, and stable, with a daily drift of − 0.13–0.11 mm Hg per day. </a:t>
            </a:r>
          </a:p>
          <a:p>
            <a:pPr lvl="0">
              <a:buClr>
                <a:srgbClr val="F5A408"/>
              </a:buClr>
              <a:buFont typeface="Wingdings" panose="05000000000000000000" pitchFamily="2" charset="2"/>
              <a:buChar char="v"/>
            </a:pPr>
            <a:r>
              <a:rPr lang="en-IN" sz="2400" dirty="0" smtClean="0">
                <a:solidFill>
                  <a:prstClr val="black">
                    <a:lumMod val="75000"/>
                    <a:lumOff val="25000"/>
                  </a:prstClr>
                </a:solidFill>
              </a:rPr>
              <a:t> </a:t>
            </a:r>
            <a:r>
              <a:rPr lang="en-IN" sz="2400" dirty="0">
                <a:solidFill>
                  <a:prstClr val="black">
                    <a:lumMod val="75000"/>
                    <a:lumOff val="25000"/>
                  </a:prstClr>
                </a:solidFill>
              </a:rPr>
              <a:t>It is flexible, and can be tunnelled beneath the scalp, preventing it from being easily broken</a:t>
            </a:r>
            <a:r>
              <a:rPr lang="en-IN" sz="2400" dirty="0" smtClean="0">
                <a:solidFill>
                  <a:prstClr val="black">
                    <a:lumMod val="75000"/>
                    <a:lumOff val="25000"/>
                  </a:prstClr>
                </a:solidFill>
              </a:rPr>
              <a:t>.</a:t>
            </a:r>
          </a:p>
          <a:p>
            <a:pPr lvl="0">
              <a:buClr>
                <a:srgbClr val="F5A408"/>
              </a:buClr>
              <a:buFont typeface="Wingdings" panose="05000000000000000000" pitchFamily="2" charset="2"/>
              <a:buChar char="v"/>
            </a:pPr>
            <a:r>
              <a:rPr lang="en-IN" sz="2400" dirty="0" smtClean="0">
                <a:solidFill>
                  <a:prstClr val="black">
                    <a:lumMod val="75000"/>
                    <a:lumOff val="25000"/>
                  </a:prstClr>
                </a:solidFill>
              </a:rPr>
              <a:t> </a:t>
            </a:r>
            <a:r>
              <a:rPr lang="en-IN" sz="2400" dirty="0">
                <a:solidFill>
                  <a:prstClr val="black">
                    <a:lumMod val="75000"/>
                    <a:lumOff val="25000"/>
                  </a:prstClr>
                </a:solidFill>
              </a:rPr>
              <a:t>Its small size (a nominal outer diameter of 0.7 mm for the nylon vent tube and 1.2 mm for the transducer case) is an additional advantage, particularly for use in paediatric population</a:t>
            </a:r>
            <a:r>
              <a:rPr lang="en-IN" sz="2400" dirty="0" smtClean="0">
                <a:solidFill>
                  <a:prstClr val="black">
                    <a:lumMod val="75000"/>
                    <a:lumOff val="25000"/>
                  </a:prstClr>
                </a:solidFill>
              </a:rPr>
              <a:t>.</a:t>
            </a:r>
          </a:p>
          <a:p>
            <a:pPr lvl="0">
              <a:buClr>
                <a:srgbClr val="F5A408"/>
              </a:buClr>
              <a:buFont typeface="Wingdings" panose="05000000000000000000" pitchFamily="2" charset="2"/>
              <a:buChar char="v"/>
            </a:pPr>
            <a:r>
              <a:rPr lang="en-IN" sz="2400" dirty="0" smtClean="0">
                <a:solidFill>
                  <a:prstClr val="black">
                    <a:lumMod val="75000"/>
                    <a:lumOff val="25000"/>
                  </a:prstClr>
                </a:solidFill>
              </a:rPr>
              <a:t> </a:t>
            </a:r>
            <a:r>
              <a:rPr lang="en-IN" sz="2400" dirty="0">
                <a:solidFill>
                  <a:prstClr val="black">
                    <a:lumMod val="75000"/>
                    <a:lumOff val="25000"/>
                  </a:prstClr>
                </a:solidFill>
              </a:rPr>
              <a:t>The absence of a fluid column precludes dampening by blood clots, debris, or air bubbles, and makes it less prone to infections. </a:t>
            </a:r>
            <a:endParaRPr lang="en-IN" sz="2400" dirty="0" smtClean="0">
              <a:solidFill>
                <a:prstClr val="black">
                  <a:lumMod val="75000"/>
                  <a:lumOff val="25000"/>
                </a:prstClr>
              </a:solidFill>
            </a:endParaRPr>
          </a:p>
          <a:p>
            <a:pPr lvl="0">
              <a:buClr>
                <a:srgbClr val="F5A408"/>
              </a:buClr>
              <a:buFont typeface="Wingdings" panose="05000000000000000000" pitchFamily="2" charset="2"/>
              <a:buChar char="v"/>
            </a:pPr>
            <a:r>
              <a:rPr lang="en-IN" sz="2400" dirty="0" smtClean="0">
                <a:solidFill>
                  <a:prstClr val="black">
                    <a:lumMod val="75000"/>
                    <a:lumOff val="25000"/>
                  </a:prstClr>
                </a:solidFill>
              </a:rPr>
              <a:t>Also</a:t>
            </a:r>
            <a:r>
              <a:rPr lang="en-IN" sz="2400" dirty="0">
                <a:solidFill>
                  <a:prstClr val="black">
                    <a:lumMod val="75000"/>
                    <a:lumOff val="25000"/>
                  </a:prstClr>
                </a:solidFill>
              </a:rPr>
              <a:t>, the </a:t>
            </a:r>
            <a:r>
              <a:rPr lang="en-IN" sz="2400" dirty="0" err="1">
                <a:solidFill>
                  <a:prstClr val="black">
                    <a:lumMod val="75000"/>
                    <a:lumOff val="25000"/>
                  </a:prstClr>
                </a:solidFill>
              </a:rPr>
              <a:t>microsensor</a:t>
            </a:r>
            <a:r>
              <a:rPr lang="en-IN" sz="2400" dirty="0">
                <a:solidFill>
                  <a:prstClr val="black">
                    <a:lumMod val="75000"/>
                    <a:lumOff val="25000"/>
                  </a:prstClr>
                </a:solidFill>
              </a:rPr>
              <a:t> at the tip eliminates the need for constant realignment of the transducer with the patient’s head and repeated re‑zeroing.</a:t>
            </a:r>
          </a:p>
          <a:p>
            <a:pPr marL="0" indent="0">
              <a:buNone/>
            </a:pPr>
            <a:endParaRPr lang="en-IN" dirty="0"/>
          </a:p>
        </p:txBody>
      </p:sp>
    </p:spTree>
    <p:extLst>
      <p:ext uri="{BB962C8B-B14F-4D97-AF65-F5344CB8AC3E}">
        <p14:creationId xmlns:p14="http://schemas.microsoft.com/office/powerpoint/2010/main" xmlns="" val="3098182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6841" y="784147"/>
            <a:ext cx="8761413" cy="728480"/>
          </a:xfrm>
        </p:spPr>
        <p:txBody>
          <a:bodyPr/>
          <a:lstStyle/>
          <a:p>
            <a:r>
              <a:rPr lang="en-IN" dirty="0"/>
              <a:t>Which system to use?</a:t>
            </a:r>
          </a:p>
        </p:txBody>
      </p:sp>
      <p:sp>
        <p:nvSpPr>
          <p:cNvPr id="3" name="Content Placeholder 2"/>
          <p:cNvSpPr>
            <a:spLocks noGrp="1"/>
          </p:cNvSpPr>
          <p:nvPr>
            <p:ph idx="1"/>
          </p:nvPr>
        </p:nvSpPr>
        <p:spPr>
          <a:xfrm>
            <a:off x="470559" y="2276902"/>
            <a:ext cx="11372045" cy="4417454"/>
          </a:xfrm>
        </p:spPr>
        <p:txBody>
          <a:bodyPr>
            <a:noAutofit/>
          </a:bodyPr>
          <a:lstStyle/>
          <a:p>
            <a:pPr marL="0" indent="0">
              <a:buNone/>
            </a:pPr>
            <a:r>
              <a:rPr lang="en-IN" sz="2400" dirty="0"/>
              <a:t>This depends on several variables which include the underlying pathology, availability of trained personnel and costs. Direct intraventricular ICP monitoring is preferred if access to the ventricles is required, besides being reliable and cost‑effective. However, this is not always feasible, especially in patients with severe head injury due to the presence of slit‑like ventricles. In such situations, bedside ICP monitoring can be done using </a:t>
            </a:r>
            <a:r>
              <a:rPr lang="en-IN" sz="2400" dirty="0" err="1"/>
              <a:t>fibreoptic</a:t>
            </a:r>
            <a:r>
              <a:rPr lang="en-IN" sz="2400" dirty="0"/>
              <a:t> methods (Camino or </a:t>
            </a:r>
            <a:r>
              <a:rPr lang="en-IN" sz="2400" dirty="0" err="1"/>
              <a:t>InnerSpace</a:t>
            </a:r>
            <a:r>
              <a:rPr lang="en-IN" sz="2400" dirty="0"/>
              <a:t>) or implantable transducers (Codman) which can be inserted </a:t>
            </a:r>
            <a:r>
              <a:rPr lang="en-IN" sz="2400" dirty="0" err="1"/>
              <a:t>intraparenchymally</a:t>
            </a:r>
            <a:r>
              <a:rPr lang="en-IN" sz="2400" dirty="0"/>
              <a:t>. These three devices were compared for long‑term and temperature zero drifts, frequency response characteristics, and the measurement error, by </a:t>
            </a:r>
            <a:r>
              <a:rPr lang="en-IN" sz="2400" dirty="0" err="1"/>
              <a:t>Czosnyka</a:t>
            </a:r>
            <a:r>
              <a:rPr lang="en-IN" sz="2400" dirty="0"/>
              <a:t> et al. These authors found that all three devices scored satisfactorily, with the Codman device scoring best </a:t>
            </a:r>
            <a:r>
              <a:rPr lang="en-IN" sz="2400" dirty="0" smtClean="0"/>
              <a:t>overall</a:t>
            </a:r>
            <a:r>
              <a:rPr lang="en-IN" sz="2400" dirty="0"/>
              <a:t>.</a:t>
            </a:r>
          </a:p>
        </p:txBody>
      </p:sp>
    </p:spTree>
    <p:extLst>
      <p:ext uri="{BB962C8B-B14F-4D97-AF65-F5344CB8AC3E}">
        <p14:creationId xmlns:p14="http://schemas.microsoft.com/office/powerpoint/2010/main" xmlns="" val="1608856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Normal intracranial pressure</a:t>
            </a:r>
          </a:p>
        </p:txBody>
      </p:sp>
      <p:sp>
        <p:nvSpPr>
          <p:cNvPr id="3" name="Content Placeholder 2"/>
          <p:cNvSpPr>
            <a:spLocks noGrp="1"/>
          </p:cNvSpPr>
          <p:nvPr>
            <p:ph idx="1"/>
          </p:nvPr>
        </p:nvSpPr>
        <p:spPr>
          <a:xfrm>
            <a:off x="422312" y="2579522"/>
            <a:ext cx="11491415" cy="4285397"/>
          </a:xfrm>
        </p:spPr>
        <p:txBody>
          <a:bodyPr>
            <a:normAutofit/>
          </a:bodyPr>
          <a:lstStyle/>
          <a:p>
            <a:pPr marL="0" indent="0">
              <a:buNone/>
            </a:pPr>
            <a:r>
              <a:rPr lang="en-IN" sz="2800" dirty="0"/>
              <a:t>The cranial biomechanical state is a term characterising the haemodynamic and hydrodynamic states of the </a:t>
            </a:r>
            <a:r>
              <a:rPr lang="en-IN" sz="2800" dirty="0" err="1"/>
              <a:t>craniospinal</a:t>
            </a:r>
            <a:r>
              <a:rPr lang="en-IN" sz="2800" dirty="0"/>
              <a:t> system and is a function of the total CBF, intracranial compliance, and ICP. This changes with normal activities (e.g., change in body posture), with aging, and with head trauma and diseases (e.g., strokes, intracranial haemorrhages, hydrocephalus, Chiari Malformations, </a:t>
            </a:r>
            <a:r>
              <a:rPr lang="en-IN" sz="2800" dirty="0" smtClean="0"/>
              <a:t>etc.)</a:t>
            </a:r>
            <a:endParaRPr lang="en-IN" sz="2800" dirty="0"/>
          </a:p>
          <a:p>
            <a:pPr marL="0" indent="0">
              <a:buNone/>
            </a:pPr>
            <a:endParaRPr lang="en-IN" dirty="0"/>
          </a:p>
        </p:txBody>
      </p:sp>
    </p:spTree>
    <p:extLst>
      <p:ext uri="{BB962C8B-B14F-4D97-AF65-F5344CB8AC3E}">
        <p14:creationId xmlns:p14="http://schemas.microsoft.com/office/powerpoint/2010/main" xmlns="" val="10326361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idx="1"/>
          </p:nvPr>
        </p:nvSpPr>
        <p:spPr>
          <a:xfrm>
            <a:off x="592430" y="2217133"/>
            <a:ext cx="11127346" cy="4286697"/>
          </a:xfrm>
        </p:spPr>
        <p:txBody>
          <a:bodyPr>
            <a:normAutofit lnSpcReduction="10000"/>
          </a:bodyPr>
          <a:lstStyle/>
          <a:p>
            <a:pPr lvl="0">
              <a:buClr>
                <a:srgbClr val="F5A408"/>
              </a:buClr>
              <a:buFont typeface="Wingdings" panose="05000000000000000000" pitchFamily="2" charset="2"/>
              <a:buChar char="v"/>
            </a:pPr>
            <a:r>
              <a:rPr lang="en-IN" sz="2800" dirty="0">
                <a:solidFill>
                  <a:prstClr val="black">
                    <a:lumMod val="75000"/>
                    <a:lumOff val="25000"/>
                  </a:prstClr>
                </a:solidFill>
              </a:rPr>
              <a:t>The Association for Advancement of Medical Instrumentation, in association with the Neurosurgery committee has developed the American Standard for ICP monitoring devices</a:t>
            </a:r>
            <a:r>
              <a:rPr lang="en-IN" sz="2800" dirty="0" smtClean="0">
                <a:solidFill>
                  <a:prstClr val="black">
                    <a:lumMod val="75000"/>
                    <a:lumOff val="25000"/>
                  </a:prstClr>
                </a:solidFill>
              </a:rPr>
              <a:t>.</a:t>
            </a:r>
          </a:p>
          <a:p>
            <a:pPr lvl="0">
              <a:buClr>
                <a:srgbClr val="F5A408"/>
              </a:buClr>
              <a:buFont typeface="Wingdings" panose="05000000000000000000" pitchFamily="2" charset="2"/>
              <a:buChar char="v"/>
            </a:pPr>
            <a:r>
              <a:rPr lang="en-IN" sz="2800" dirty="0" smtClean="0">
                <a:solidFill>
                  <a:prstClr val="black">
                    <a:lumMod val="75000"/>
                    <a:lumOff val="25000"/>
                  </a:prstClr>
                </a:solidFill>
              </a:rPr>
              <a:t> </a:t>
            </a:r>
            <a:r>
              <a:rPr lang="en-IN" sz="2800" dirty="0">
                <a:solidFill>
                  <a:prstClr val="black">
                    <a:lumMod val="75000"/>
                    <a:lumOff val="25000"/>
                  </a:prstClr>
                </a:solidFill>
              </a:rPr>
              <a:t>According to their standards, an ICP device should have the following specifications</a:t>
            </a:r>
            <a:r>
              <a:rPr lang="en-IN" sz="2800" dirty="0" smtClean="0">
                <a:solidFill>
                  <a:prstClr val="black">
                    <a:lumMod val="75000"/>
                    <a:lumOff val="25000"/>
                  </a:prstClr>
                </a:solidFill>
              </a:rPr>
              <a:t>:</a:t>
            </a:r>
          </a:p>
          <a:p>
            <a:pPr marL="0" lvl="0" indent="0">
              <a:buClr>
                <a:srgbClr val="F5A408"/>
              </a:buClr>
              <a:buNone/>
            </a:pPr>
            <a:r>
              <a:rPr lang="en-IN" sz="2800" dirty="0" smtClean="0">
                <a:solidFill>
                  <a:prstClr val="black">
                    <a:lumMod val="75000"/>
                    <a:lumOff val="25000"/>
                  </a:prstClr>
                </a:solidFill>
              </a:rPr>
              <a:t> </a:t>
            </a:r>
            <a:r>
              <a:rPr lang="en-IN" sz="2800" dirty="0">
                <a:solidFill>
                  <a:prstClr val="black">
                    <a:lumMod val="75000"/>
                    <a:lumOff val="25000"/>
                  </a:prstClr>
                </a:solidFill>
              </a:rPr>
              <a:t>• Pressure range from 0 to 100 mm Hg; </a:t>
            </a:r>
            <a:endParaRPr lang="en-IN" sz="2800" dirty="0" smtClean="0">
              <a:solidFill>
                <a:prstClr val="black">
                  <a:lumMod val="75000"/>
                  <a:lumOff val="25000"/>
                </a:prstClr>
              </a:solidFill>
            </a:endParaRPr>
          </a:p>
          <a:p>
            <a:pPr marL="0" lvl="0" indent="0">
              <a:buClr>
                <a:srgbClr val="F5A408"/>
              </a:buClr>
              <a:buNone/>
            </a:pPr>
            <a:r>
              <a:rPr lang="en-IN" sz="2800" dirty="0" smtClean="0">
                <a:solidFill>
                  <a:prstClr val="black">
                    <a:lumMod val="75000"/>
                    <a:lumOff val="25000"/>
                  </a:prstClr>
                </a:solidFill>
              </a:rPr>
              <a:t>• </a:t>
            </a:r>
            <a:r>
              <a:rPr lang="en-IN" sz="2800" dirty="0">
                <a:solidFill>
                  <a:prstClr val="black">
                    <a:lumMod val="75000"/>
                    <a:lumOff val="25000"/>
                  </a:prstClr>
                </a:solidFill>
              </a:rPr>
              <a:t>Accuracy of ± 2 mm Hg within the range of 0–20 mm </a:t>
            </a:r>
            <a:r>
              <a:rPr lang="en-IN" sz="2800" dirty="0" smtClean="0">
                <a:solidFill>
                  <a:prstClr val="black">
                    <a:lumMod val="75000"/>
                    <a:lumOff val="25000"/>
                  </a:prstClr>
                </a:solidFill>
              </a:rPr>
              <a:t>Hg</a:t>
            </a:r>
          </a:p>
          <a:p>
            <a:pPr marL="0" lvl="0" indent="0">
              <a:buClr>
                <a:srgbClr val="F5A408"/>
              </a:buClr>
              <a:buNone/>
            </a:pPr>
            <a:r>
              <a:rPr lang="en-IN" sz="2800" dirty="0" smtClean="0">
                <a:solidFill>
                  <a:prstClr val="black">
                    <a:lumMod val="75000"/>
                    <a:lumOff val="25000"/>
                  </a:prstClr>
                </a:solidFill>
              </a:rPr>
              <a:t> </a:t>
            </a:r>
            <a:r>
              <a:rPr lang="en-IN" sz="2800" dirty="0">
                <a:solidFill>
                  <a:prstClr val="black">
                    <a:lumMod val="75000"/>
                    <a:lumOff val="25000"/>
                  </a:prstClr>
                </a:solidFill>
              </a:rPr>
              <a:t>• Maximum error of 10% in the range of 20–100 </a:t>
            </a:r>
            <a:r>
              <a:rPr lang="en-IN" sz="2800" dirty="0" smtClean="0">
                <a:solidFill>
                  <a:prstClr val="black">
                    <a:lumMod val="75000"/>
                    <a:lumOff val="25000"/>
                  </a:prstClr>
                </a:solidFill>
              </a:rPr>
              <a:t>mmHg.</a:t>
            </a:r>
          </a:p>
          <a:p>
            <a:pPr marL="0" indent="0">
              <a:buNone/>
            </a:pPr>
            <a:endParaRPr lang="en-IN" dirty="0"/>
          </a:p>
        </p:txBody>
      </p:sp>
    </p:spTree>
    <p:extLst>
      <p:ext uri="{BB962C8B-B14F-4D97-AF65-F5344CB8AC3E}">
        <p14:creationId xmlns:p14="http://schemas.microsoft.com/office/powerpoint/2010/main" xmlns="" val="25212138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idx="1"/>
          </p:nvPr>
        </p:nvSpPr>
        <p:spPr>
          <a:xfrm>
            <a:off x="395786" y="2279176"/>
            <a:ext cx="11313994" cy="4353636"/>
          </a:xfrm>
        </p:spPr>
        <p:txBody>
          <a:bodyPr>
            <a:normAutofit fontScale="92500" lnSpcReduction="20000"/>
          </a:bodyPr>
          <a:lstStyle/>
          <a:p>
            <a:pPr marL="0" lvl="0" indent="0">
              <a:buClr>
                <a:srgbClr val="F5A408"/>
              </a:buClr>
              <a:buNone/>
            </a:pPr>
            <a:r>
              <a:rPr lang="en-IN" sz="2800" dirty="0">
                <a:solidFill>
                  <a:prstClr val="black">
                    <a:lumMod val="75000"/>
                    <a:lumOff val="25000"/>
                  </a:prstClr>
                </a:solidFill>
              </a:rPr>
              <a:t>To summarise, an optimal ICP monitoring device should be reliable and accurate, cost‑effective, and associated with minimal patient morbidity. In the current state of technology, intraventricular catheters connected to an external strain gauge are considered the gold standard in ICP monitoring. </a:t>
            </a:r>
            <a:r>
              <a:rPr lang="en-IN" sz="2800" dirty="0" err="1">
                <a:solidFill>
                  <a:prstClr val="black">
                    <a:lumMod val="75000"/>
                    <a:lumOff val="25000"/>
                  </a:prstClr>
                </a:solidFill>
              </a:rPr>
              <a:t>Fibreoptic</a:t>
            </a:r>
            <a:r>
              <a:rPr lang="en-IN" sz="2800" dirty="0">
                <a:solidFill>
                  <a:prstClr val="black">
                    <a:lumMod val="75000"/>
                    <a:lumOff val="25000"/>
                  </a:prstClr>
                </a:solidFill>
              </a:rPr>
              <a:t> and microchip transducers have similar reliability and accuracy, but at a higher cost. The </a:t>
            </a:r>
            <a:r>
              <a:rPr lang="en-IN" sz="2800" dirty="0" err="1">
                <a:solidFill>
                  <a:prstClr val="black">
                    <a:lumMod val="75000"/>
                    <a:lumOff val="25000"/>
                  </a:prstClr>
                </a:solidFill>
              </a:rPr>
              <a:t>intraparenchymal</a:t>
            </a:r>
            <a:r>
              <a:rPr lang="en-IN" sz="2800" dirty="0">
                <a:solidFill>
                  <a:prstClr val="black">
                    <a:lumMod val="75000"/>
                    <a:lumOff val="25000"/>
                  </a:prstClr>
                </a:solidFill>
              </a:rPr>
              <a:t> probes are however, preferred if the patient has cerebral oedema or the ventricles are slit‑like. Clinically significant infections or haemorrhage associated with ICP devices causing patient morbidity are rare and should not deter the decision to monitor ICP. Subarachnoid or subdural fluid coupled devices or epidural ICP devices are currently less accurate. </a:t>
            </a:r>
          </a:p>
          <a:p>
            <a:pPr marL="0" indent="0">
              <a:buNone/>
            </a:pPr>
            <a:endParaRPr lang="en-IN" dirty="0"/>
          </a:p>
        </p:txBody>
      </p:sp>
    </p:spTree>
    <p:extLst>
      <p:ext uri="{BB962C8B-B14F-4D97-AF65-F5344CB8AC3E}">
        <p14:creationId xmlns:p14="http://schemas.microsoft.com/office/powerpoint/2010/main" xmlns="" val="40717498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Is intracranial pressure monitoring useful?</a:t>
            </a:r>
          </a:p>
        </p:txBody>
      </p:sp>
      <p:sp>
        <p:nvSpPr>
          <p:cNvPr id="3" name="Content Placeholder 2"/>
          <p:cNvSpPr>
            <a:spLocks noGrp="1"/>
          </p:cNvSpPr>
          <p:nvPr>
            <p:ph idx="1"/>
          </p:nvPr>
        </p:nvSpPr>
        <p:spPr>
          <a:xfrm>
            <a:off x="593965" y="2195367"/>
            <a:ext cx="11217499" cy="4662633"/>
          </a:xfrm>
        </p:spPr>
        <p:txBody>
          <a:bodyPr>
            <a:noAutofit/>
          </a:bodyPr>
          <a:lstStyle/>
          <a:p>
            <a:pPr>
              <a:buFont typeface="Wingdings" panose="05000000000000000000" pitchFamily="2" charset="2"/>
              <a:buChar char="v"/>
            </a:pPr>
            <a:r>
              <a:rPr lang="en-IN" sz="2400" dirty="0"/>
              <a:t>ICP data can be used to predict outcome and worsening intracranial pathology, calculate and manage CPP, allow therapeutic CSF drainage with ventricular ICP monitoring and restrict potentially deleterious ICP reduction therapies</a:t>
            </a:r>
            <a:r>
              <a:rPr lang="en-IN" sz="2400" dirty="0" smtClean="0"/>
              <a:t>.</a:t>
            </a:r>
          </a:p>
          <a:p>
            <a:pPr>
              <a:buFont typeface="Wingdings" panose="05000000000000000000" pitchFamily="2" charset="2"/>
              <a:buChar char="v"/>
            </a:pPr>
            <a:r>
              <a:rPr lang="en-IN" sz="2400" dirty="0" smtClean="0"/>
              <a:t> </a:t>
            </a:r>
            <a:r>
              <a:rPr lang="en-IN" sz="2400" dirty="0"/>
              <a:t>ICP data are thus useful in assessing prognosis and guiding therapy, and there is an improvement in outcome in those patients who respond to ICP lowering </a:t>
            </a:r>
            <a:r>
              <a:rPr lang="en-IN" sz="2400" dirty="0" smtClean="0"/>
              <a:t>therapies.</a:t>
            </a:r>
          </a:p>
          <a:p>
            <a:pPr>
              <a:buFont typeface="Wingdings" panose="05000000000000000000" pitchFamily="2" charset="2"/>
              <a:buChar char="v"/>
            </a:pPr>
            <a:r>
              <a:rPr lang="en-IN" sz="2400" dirty="0" smtClean="0"/>
              <a:t>An </a:t>
            </a:r>
            <a:r>
              <a:rPr lang="en-IN" sz="2400" dirty="0"/>
              <a:t>important consideration which needs to be made in patients with TBI is the danger of localised elevations of ICP due to compartmentalised pressure gradients caused by mass lesions. Care should therefore be exercised in the evaluation of patients where ICP and clinical symptoms differ markedly</a:t>
            </a:r>
            <a:r>
              <a:rPr lang="en-IN" sz="2400" dirty="0" smtClean="0"/>
              <a:t>.</a:t>
            </a:r>
            <a:endParaRPr lang="en-IN" sz="2400" dirty="0"/>
          </a:p>
        </p:txBody>
      </p:sp>
    </p:spTree>
    <p:extLst>
      <p:ext uri="{BB962C8B-B14F-4D97-AF65-F5344CB8AC3E}">
        <p14:creationId xmlns:p14="http://schemas.microsoft.com/office/powerpoint/2010/main" xmlns="" val="41389309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CONCLUSION</a:t>
            </a:r>
          </a:p>
        </p:txBody>
      </p:sp>
      <p:sp>
        <p:nvSpPr>
          <p:cNvPr id="3" name="Content Placeholder 2"/>
          <p:cNvSpPr>
            <a:spLocks noGrp="1"/>
          </p:cNvSpPr>
          <p:nvPr>
            <p:ph idx="1"/>
          </p:nvPr>
        </p:nvSpPr>
        <p:spPr>
          <a:xfrm>
            <a:off x="451530" y="2344192"/>
            <a:ext cx="11243256" cy="3416300"/>
          </a:xfrm>
        </p:spPr>
        <p:txBody>
          <a:bodyPr>
            <a:noAutofit/>
          </a:bodyPr>
          <a:lstStyle/>
          <a:p>
            <a:pPr marL="0" indent="0">
              <a:buNone/>
            </a:pPr>
            <a:r>
              <a:rPr lang="en-IN" sz="2800" dirty="0"/>
              <a:t>ICP monitoring is a robust brain monitoring modality which can be used to predict outcome and guide treatment. Intraventricular catheters remain the gold standard for ICP monitoring, as they are the most reliable, accurate and cost‑effective, and allow therapeutic CSF drainage. In the present day scenario, additional </a:t>
            </a:r>
            <a:r>
              <a:rPr lang="en-IN" sz="2800" dirty="0" err="1"/>
              <a:t>neuromonitoring</a:t>
            </a:r>
            <a:r>
              <a:rPr lang="en-IN" sz="2800" dirty="0"/>
              <a:t> techniques should supplement ICP in the critical care setting to increase patient safety, by more accurately guiding treatment options in terms of type, aggressiveness and duration of therapeutic strategies.</a:t>
            </a:r>
          </a:p>
        </p:txBody>
      </p:sp>
    </p:spTree>
    <p:extLst>
      <p:ext uri="{BB962C8B-B14F-4D97-AF65-F5344CB8AC3E}">
        <p14:creationId xmlns:p14="http://schemas.microsoft.com/office/powerpoint/2010/main" xmlns="" val="26630653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IN" dirty="0" smtClean="0"/>
              <a:t>THANK YOU</a:t>
            </a:r>
            <a:endParaRPr lang="en-IN" dirty="0"/>
          </a:p>
        </p:txBody>
      </p:sp>
      <p:sp>
        <p:nvSpPr>
          <p:cNvPr id="4" name="Subtitle 3"/>
          <p:cNvSpPr>
            <a:spLocks noGrp="1"/>
          </p:cNvSpPr>
          <p:nvPr>
            <p:ph type="subTitle" idx="1"/>
          </p:nvPr>
        </p:nvSpPr>
        <p:spPr/>
        <p:txBody>
          <a:bodyPr/>
          <a:lstStyle/>
          <a:p>
            <a:r>
              <a:rPr lang="en-IN" dirty="0" smtClean="0"/>
              <a:t>.</a:t>
            </a:r>
            <a:endParaRPr lang="en-IN" dirty="0"/>
          </a:p>
        </p:txBody>
      </p:sp>
    </p:spTree>
    <p:extLst>
      <p:ext uri="{BB962C8B-B14F-4D97-AF65-F5344CB8AC3E}">
        <p14:creationId xmlns:p14="http://schemas.microsoft.com/office/powerpoint/2010/main" xmlns="" val="1590434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idx="1"/>
          </p:nvPr>
        </p:nvSpPr>
        <p:spPr>
          <a:xfrm>
            <a:off x="423082" y="2279176"/>
            <a:ext cx="11273050" cy="4353636"/>
          </a:xfrm>
        </p:spPr>
        <p:txBody>
          <a:bodyPr/>
          <a:lstStyle/>
          <a:p>
            <a:pPr lvl="0">
              <a:buClr>
                <a:srgbClr val="F5A408"/>
              </a:buClr>
              <a:buFont typeface="Wingdings" panose="05000000000000000000" pitchFamily="2" charset="2"/>
              <a:buChar char="v"/>
            </a:pPr>
            <a:r>
              <a:rPr lang="en-IN" sz="2400" dirty="0" smtClean="0">
                <a:solidFill>
                  <a:prstClr val="black">
                    <a:lumMod val="75000"/>
                    <a:lumOff val="25000"/>
                  </a:prstClr>
                </a:solidFill>
              </a:rPr>
              <a:t> </a:t>
            </a:r>
            <a:r>
              <a:rPr lang="en-IN" sz="2800" dirty="0">
                <a:solidFill>
                  <a:prstClr val="black">
                    <a:lumMod val="75000"/>
                    <a:lumOff val="25000"/>
                  </a:prstClr>
                </a:solidFill>
              </a:rPr>
              <a:t>The normal ICP in adults and older children is 10–15 mm Hg</a:t>
            </a:r>
            <a:r>
              <a:rPr lang="en-IN" sz="2800" dirty="0" smtClean="0">
                <a:solidFill>
                  <a:prstClr val="black">
                    <a:lumMod val="75000"/>
                    <a:lumOff val="25000"/>
                  </a:prstClr>
                </a:solidFill>
              </a:rPr>
              <a:t>,</a:t>
            </a:r>
          </a:p>
          <a:p>
            <a:pPr lvl="0">
              <a:buClr>
                <a:srgbClr val="F5A408"/>
              </a:buClr>
              <a:buFont typeface="Wingdings" panose="05000000000000000000" pitchFamily="2" charset="2"/>
              <a:buChar char="v"/>
            </a:pPr>
            <a:r>
              <a:rPr lang="en-IN" sz="2800" dirty="0" smtClean="0">
                <a:solidFill>
                  <a:prstClr val="black">
                    <a:lumMod val="75000"/>
                    <a:lumOff val="25000"/>
                  </a:prstClr>
                </a:solidFill>
              </a:rPr>
              <a:t> In </a:t>
            </a:r>
            <a:r>
              <a:rPr lang="en-IN" sz="2800" dirty="0">
                <a:solidFill>
                  <a:prstClr val="black">
                    <a:lumMod val="75000"/>
                    <a:lumOff val="25000"/>
                  </a:prstClr>
                </a:solidFill>
              </a:rPr>
              <a:t>young children 3–7 mm Hg, </a:t>
            </a:r>
            <a:r>
              <a:rPr lang="en-IN" sz="2800" dirty="0" smtClean="0">
                <a:solidFill>
                  <a:prstClr val="black">
                    <a:lumMod val="75000"/>
                    <a:lumOff val="25000"/>
                  </a:prstClr>
                </a:solidFill>
              </a:rPr>
              <a:t>and</a:t>
            </a:r>
          </a:p>
          <a:p>
            <a:pPr lvl="0">
              <a:buClr>
                <a:srgbClr val="F5A408"/>
              </a:buClr>
              <a:buFont typeface="Wingdings" panose="05000000000000000000" pitchFamily="2" charset="2"/>
              <a:buChar char="v"/>
            </a:pPr>
            <a:r>
              <a:rPr lang="en-IN" sz="2800" dirty="0" smtClean="0">
                <a:solidFill>
                  <a:prstClr val="black">
                    <a:lumMod val="75000"/>
                    <a:lumOff val="25000"/>
                  </a:prstClr>
                </a:solidFill>
              </a:rPr>
              <a:t> In </a:t>
            </a:r>
            <a:r>
              <a:rPr lang="en-IN" sz="2800" dirty="0">
                <a:solidFill>
                  <a:prstClr val="black">
                    <a:lumMod val="75000"/>
                    <a:lumOff val="25000"/>
                  </a:prstClr>
                </a:solidFill>
              </a:rPr>
              <a:t>full term infants 1.5–6 mm Hg. </a:t>
            </a:r>
            <a:endParaRPr lang="en-IN" sz="2800" dirty="0" smtClean="0">
              <a:solidFill>
                <a:prstClr val="black">
                  <a:lumMod val="75000"/>
                  <a:lumOff val="25000"/>
                </a:prstClr>
              </a:solidFill>
            </a:endParaRPr>
          </a:p>
          <a:p>
            <a:pPr lvl="0">
              <a:buClr>
                <a:srgbClr val="F5A408"/>
              </a:buClr>
              <a:buFont typeface="Wingdings" panose="05000000000000000000" pitchFamily="2" charset="2"/>
              <a:buChar char="v"/>
            </a:pPr>
            <a:r>
              <a:rPr lang="en-IN" sz="2800" dirty="0" smtClean="0">
                <a:solidFill>
                  <a:prstClr val="black">
                    <a:lumMod val="75000"/>
                    <a:lumOff val="25000"/>
                  </a:prstClr>
                </a:solidFill>
              </a:rPr>
              <a:t>Pressures </a:t>
            </a:r>
            <a:r>
              <a:rPr lang="en-IN" sz="2800" dirty="0">
                <a:solidFill>
                  <a:prstClr val="black">
                    <a:lumMod val="75000"/>
                    <a:lumOff val="25000"/>
                  </a:prstClr>
                </a:solidFill>
              </a:rPr>
              <a:t>above 15–20 mm Hg are considered pathological and warrant treatment</a:t>
            </a:r>
            <a:r>
              <a:rPr lang="en-IN" sz="2800" dirty="0" smtClean="0">
                <a:solidFill>
                  <a:prstClr val="black">
                    <a:lumMod val="75000"/>
                    <a:lumOff val="25000"/>
                  </a:prstClr>
                </a:solidFill>
              </a:rPr>
              <a:t>.</a:t>
            </a:r>
          </a:p>
          <a:p>
            <a:pPr lvl="0">
              <a:buClr>
                <a:srgbClr val="F5A408"/>
              </a:buClr>
              <a:buFont typeface="Wingdings" panose="05000000000000000000" pitchFamily="2" charset="2"/>
              <a:buChar char="v"/>
            </a:pPr>
            <a:r>
              <a:rPr lang="en-IN" sz="2800" dirty="0" smtClean="0">
                <a:solidFill>
                  <a:prstClr val="black">
                    <a:lumMod val="75000"/>
                    <a:lumOff val="25000"/>
                  </a:prstClr>
                </a:solidFill>
              </a:rPr>
              <a:t> </a:t>
            </a:r>
            <a:r>
              <a:rPr lang="en-IN" sz="2800" dirty="0">
                <a:solidFill>
                  <a:prstClr val="black">
                    <a:lumMod val="75000"/>
                    <a:lumOff val="25000"/>
                  </a:prstClr>
                </a:solidFill>
              </a:rPr>
              <a:t>Severe, uncontrolled hypertension with ICP &gt;40 mm Hg may lead to catastrophic brain herniation and eventually death.</a:t>
            </a:r>
          </a:p>
          <a:p>
            <a:pPr marL="0" indent="0">
              <a:buNone/>
            </a:pPr>
            <a:endParaRPr lang="en-IN" dirty="0"/>
          </a:p>
        </p:txBody>
      </p:sp>
    </p:spTree>
    <p:extLst>
      <p:ext uri="{BB962C8B-B14F-4D97-AF65-F5344CB8AC3E}">
        <p14:creationId xmlns:p14="http://schemas.microsoft.com/office/powerpoint/2010/main" xmlns="" val="1418985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GOAL OF ICP MONITOTRING</a:t>
            </a:r>
            <a:endParaRPr lang="en-IN" dirty="0"/>
          </a:p>
        </p:txBody>
      </p:sp>
      <p:sp>
        <p:nvSpPr>
          <p:cNvPr id="3" name="Content Placeholder 2"/>
          <p:cNvSpPr>
            <a:spLocks noGrp="1"/>
          </p:cNvSpPr>
          <p:nvPr>
            <p:ph idx="1"/>
          </p:nvPr>
        </p:nvSpPr>
        <p:spPr>
          <a:xfrm>
            <a:off x="450376" y="2347415"/>
            <a:ext cx="11341290" cy="4353636"/>
          </a:xfrm>
        </p:spPr>
        <p:txBody>
          <a:bodyPr>
            <a:normAutofit/>
          </a:bodyPr>
          <a:lstStyle/>
          <a:p>
            <a:pPr marL="0" lvl="0" indent="0">
              <a:buClr>
                <a:srgbClr val="F5A408"/>
              </a:buClr>
              <a:buNone/>
            </a:pPr>
            <a:r>
              <a:rPr lang="en-IN" sz="3200" dirty="0">
                <a:solidFill>
                  <a:prstClr val="black">
                    <a:lumMod val="75000"/>
                    <a:lumOff val="25000"/>
                  </a:prstClr>
                </a:solidFill>
              </a:rPr>
              <a:t>The goal of ICP monitoring is to ensure maintenance of an optimal CPP. It also forms the basis of all intervention, whether medical or surgical, including the use of osmotic agents (mannitol/3% saline), </a:t>
            </a:r>
            <a:r>
              <a:rPr lang="en-IN" sz="3200" dirty="0" err="1">
                <a:solidFill>
                  <a:prstClr val="black">
                    <a:lumMod val="75000"/>
                    <a:lumOff val="25000"/>
                  </a:prstClr>
                </a:solidFill>
              </a:rPr>
              <a:t>ventriculostomy</a:t>
            </a:r>
            <a:r>
              <a:rPr lang="en-IN" sz="3200" dirty="0">
                <a:solidFill>
                  <a:prstClr val="black">
                    <a:lumMod val="75000"/>
                    <a:lumOff val="25000"/>
                  </a:prstClr>
                </a:solidFill>
              </a:rPr>
              <a:t> procedures such as external ventricular drainage (EVD), barbiturate coma, or decompressive </a:t>
            </a:r>
            <a:r>
              <a:rPr lang="en-IN" sz="3200" dirty="0" err="1">
                <a:solidFill>
                  <a:prstClr val="black">
                    <a:lumMod val="75000"/>
                    <a:lumOff val="25000"/>
                  </a:prstClr>
                </a:solidFill>
              </a:rPr>
              <a:t>craniectomy</a:t>
            </a:r>
            <a:r>
              <a:rPr lang="en-IN" sz="3200" dirty="0">
                <a:solidFill>
                  <a:prstClr val="black">
                    <a:lumMod val="75000"/>
                    <a:lumOff val="25000"/>
                  </a:prstClr>
                </a:solidFill>
              </a:rPr>
              <a:t> in severe, intractable ICP elevation not responding to conservative management.</a:t>
            </a:r>
          </a:p>
          <a:p>
            <a:pPr marL="0" indent="0">
              <a:buNone/>
            </a:pPr>
            <a:endParaRPr lang="en-IN" sz="3200" dirty="0"/>
          </a:p>
        </p:txBody>
      </p:sp>
    </p:spTree>
    <p:extLst>
      <p:ext uri="{BB962C8B-B14F-4D97-AF65-F5344CB8AC3E}">
        <p14:creationId xmlns:p14="http://schemas.microsoft.com/office/powerpoint/2010/main" xmlns="" val="2977698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idx="1"/>
          </p:nvPr>
        </p:nvSpPr>
        <p:spPr>
          <a:xfrm>
            <a:off x="463639" y="2292439"/>
            <a:ext cx="11307651" cy="4417454"/>
          </a:xfrm>
        </p:spPr>
        <p:txBody>
          <a:bodyPr/>
          <a:lstStyle/>
          <a:p>
            <a:pPr marL="0" indent="0">
              <a:buNone/>
            </a:pPr>
            <a:r>
              <a:rPr lang="en-IN" sz="2800" dirty="0"/>
              <a:t>ICP monitoring is, therefore, important to confirm or exclude intracranial hypertension, so as to initiate ICP lowering measures at the earliest, and to assess whether these measures are effective. This assumes particular importance when the patient is sedated and paralysed, and conventional neurological assessment is not possible. Also, if ICP is not elevated, potentially dangerous treatment can be avoided.</a:t>
            </a:r>
          </a:p>
          <a:p>
            <a:pPr marL="0" indent="0">
              <a:buNone/>
            </a:pPr>
            <a:endParaRPr lang="en-IN" dirty="0"/>
          </a:p>
        </p:txBody>
      </p:sp>
    </p:spTree>
    <p:extLst>
      <p:ext uri="{BB962C8B-B14F-4D97-AF65-F5344CB8AC3E}">
        <p14:creationId xmlns:p14="http://schemas.microsoft.com/office/powerpoint/2010/main" xmlns="" val="797838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idx="1"/>
          </p:nvPr>
        </p:nvSpPr>
        <p:spPr>
          <a:xfrm>
            <a:off x="450762" y="2603500"/>
            <a:ext cx="11307650" cy="3416300"/>
          </a:xfrm>
        </p:spPr>
        <p:txBody>
          <a:bodyPr/>
          <a:lstStyle/>
          <a:p>
            <a:pPr marL="0" indent="0">
              <a:buNone/>
            </a:pPr>
            <a:r>
              <a:rPr lang="en-IN" sz="2800" dirty="0"/>
              <a:t>ICP monitoring also helps in assessing the intracranial compliance, reflected by the slope of the pressure-volume curve at that point of time. Greater the change in ICP after the withdrawal of 1 ml of CSF (≥5 mm Hg), poorer is patient’s intracranial compliance</a:t>
            </a:r>
            <a:r>
              <a:rPr lang="en-IN" sz="2800" dirty="0" smtClean="0"/>
              <a:t>.</a:t>
            </a:r>
            <a:endParaRPr lang="en-IN" sz="2800" dirty="0"/>
          </a:p>
          <a:p>
            <a:pPr marL="0" indent="0">
              <a:buNone/>
            </a:pPr>
            <a:endParaRPr lang="en-IN" sz="2800" dirty="0"/>
          </a:p>
          <a:p>
            <a:endParaRPr lang="en-IN" dirty="0"/>
          </a:p>
        </p:txBody>
      </p:sp>
    </p:spTree>
    <p:extLst>
      <p:ext uri="{BB962C8B-B14F-4D97-AF65-F5344CB8AC3E}">
        <p14:creationId xmlns:p14="http://schemas.microsoft.com/office/powerpoint/2010/main" xmlns="" val="36547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INDICATIONS OF INTRACRANIAL PRESSURE MONITORING</a:t>
            </a:r>
          </a:p>
        </p:txBody>
      </p:sp>
      <p:sp>
        <p:nvSpPr>
          <p:cNvPr id="3" name="Content Placeholder 2"/>
          <p:cNvSpPr>
            <a:spLocks noGrp="1"/>
          </p:cNvSpPr>
          <p:nvPr>
            <p:ph idx="1"/>
          </p:nvPr>
        </p:nvSpPr>
        <p:spPr>
          <a:xfrm>
            <a:off x="368490" y="2320119"/>
            <a:ext cx="11505062" cy="4339988"/>
          </a:xfrm>
        </p:spPr>
        <p:txBody>
          <a:bodyPr>
            <a:normAutofit/>
          </a:bodyPr>
          <a:lstStyle/>
          <a:p>
            <a:pPr>
              <a:buFont typeface="Wingdings" panose="05000000000000000000" pitchFamily="2" charset="2"/>
              <a:buChar char="v"/>
            </a:pPr>
            <a:r>
              <a:rPr lang="en-IN" sz="2800" dirty="0"/>
              <a:t>ICP monitoring is widely used in various neurological, neurosurgical and even medical conditions, such as hepatic encephalopathy</a:t>
            </a:r>
            <a:r>
              <a:rPr lang="en-IN" sz="2800" dirty="0" smtClean="0"/>
              <a:t>.</a:t>
            </a:r>
          </a:p>
          <a:p>
            <a:pPr>
              <a:buFont typeface="Wingdings" panose="05000000000000000000" pitchFamily="2" charset="2"/>
              <a:buChar char="v"/>
            </a:pPr>
            <a:r>
              <a:rPr lang="en-IN" sz="2800" dirty="0" smtClean="0"/>
              <a:t> </a:t>
            </a:r>
            <a:r>
              <a:rPr lang="en-IN" sz="2800" dirty="0"/>
              <a:t>ICP monitoring is useful, if not essential, in head injury, poor grade subarachnoid haemorrhage, stroke, intracerebral haematoma, meningitis, acute liver failure, hydrocephalus, benign intracranial hypertension, </a:t>
            </a:r>
            <a:r>
              <a:rPr lang="en-IN" sz="2800" dirty="0" err="1"/>
              <a:t>craniosynostosis</a:t>
            </a:r>
            <a:r>
              <a:rPr lang="en-IN" sz="2800" dirty="0"/>
              <a:t>, etc</a:t>
            </a:r>
            <a:r>
              <a:rPr lang="en-IN" sz="2800" dirty="0" smtClean="0"/>
              <a:t>.</a:t>
            </a:r>
          </a:p>
          <a:p>
            <a:pPr>
              <a:buFont typeface="Wingdings" panose="05000000000000000000" pitchFamily="2" charset="2"/>
              <a:buChar char="v"/>
            </a:pPr>
            <a:r>
              <a:rPr lang="en-IN" sz="2800" dirty="0" smtClean="0"/>
              <a:t> </a:t>
            </a:r>
            <a:r>
              <a:rPr lang="en-IN" sz="2800" dirty="0"/>
              <a:t>In hydrocephalus, CSF dynamic tests aid diagnosis and subsequent monitoring of shunt function</a:t>
            </a:r>
            <a:r>
              <a:rPr lang="en-IN" sz="2800" dirty="0" smtClean="0"/>
              <a:t>.</a:t>
            </a:r>
            <a:endParaRPr lang="en-IN" sz="2800" dirty="0"/>
          </a:p>
          <a:p>
            <a:pPr marL="0" indent="0">
              <a:buNone/>
            </a:pPr>
            <a:endParaRPr lang="en-IN" sz="2000" dirty="0"/>
          </a:p>
        </p:txBody>
      </p:sp>
    </p:spTree>
    <p:extLst>
      <p:ext uri="{BB962C8B-B14F-4D97-AF65-F5344CB8AC3E}">
        <p14:creationId xmlns:p14="http://schemas.microsoft.com/office/powerpoint/2010/main" xmlns="" val="1398959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F1C4790-FE3C-4020-8CA7-00621DA7BBBC}"/>
    </a:ext>
  </a:extLst>
</a:theme>
</file>

<file path=docProps/app.xml><?xml version="1.0" encoding="utf-8"?>
<Properties xmlns="http://schemas.openxmlformats.org/officeDocument/2006/extended-properties" xmlns:vt="http://schemas.openxmlformats.org/officeDocument/2006/docPropsVTypes">
  <Template>Ion Boardroom</Template>
  <TotalTime>2295</TotalTime>
  <Words>3733</Words>
  <Application>Microsoft Office PowerPoint</Application>
  <PresentationFormat>Custom</PresentationFormat>
  <Paragraphs>169</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Ion Boardroom</vt:lpstr>
      <vt:lpstr>Intracranial pressure and its Monitoring</vt:lpstr>
      <vt:lpstr>INTRODUCTION</vt:lpstr>
      <vt:lpstr>PATHO‑PHYSIOLOGY OF INTRACRANIAL PRESSURE</vt:lpstr>
      <vt:lpstr>Normal intracranial pressure</vt:lpstr>
      <vt:lpstr>Continue…</vt:lpstr>
      <vt:lpstr>GOAL OF ICP MONITOTRING</vt:lpstr>
      <vt:lpstr>Continue…</vt:lpstr>
      <vt:lpstr>Continue…</vt:lpstr>
      <vt:lpstr>INDICATIONS OF INTRACRANIAL PRESSURE MONITORING</vt:lpstr>
      <vt:lpstr>Continue…</vt:lpstr>
      <vt:lpstr>Continue…</vt:lpstr>
      <vt:lpstr>Continue…</vt:lpstr>
      <vt:lpstr>METHODS FOR ICP MONITORING</vt:lpstr>
      <vt:lpstr>NON INVASIVE METHODS FOR ICP MONITORING</vt:lpstr>
      <vt:lpstr>INVASIVE METHODS OF ICP MONITORING</vt:lpstr>
      <vt:lpstr>NON‑INVASIVE METHODS OF INTRACRANIAL PRESSURE MONITORING</vt:lpstr>
      <vt:lpstr>Clinical examination </vt:lpstr>
      <vt:lpstr>Imaging modalities Non‑contrast computed tomography scan</vt:lpstr>
      <vt:lpstr>Magnetic resonance imaging</vt:lpstr>
      <vt:lpstr>Continue…</vt:lpstr>
      <vt:lpstr>Transcranial Doppler ultrasonography</vt:lpstr>
      <vt:lpstr>Tympanic membrane displacement</vt:lpstr>
      <vt:lpstr>Optic nerve sheath diameter</vt:lpstr>
      <vt:lpstr>INVASIVE METHODS OF INTRACRANIAL PRESSURE MONITORING</vt:lpstr>
      <vt:lpstr>Continue…</vt:lpstr>
      <vt:lpstr>Intraventricular devices</vt:lpstr>
      <vt:lpstr>Continue…</vt:lpstr>
      <vt:lpstr>Continue…</vt:lpstr>
      <vt:lpstr>Subarachnoid devices</vt:lpstr>
      <vt:lpstr>Epidural/subdural devices</vt:lpstr>
      <vt:lpstr>Pneumatic sensor (Spiegelberg Brain Pressure Monitor)</vt:lpstr>
      <vt:lpstr>Intraparenchymal devices</vt:lpstr>
      <vt:lpstr>ADVANTAGES</vt:lpstr>
      <vt:lpstr>DISADVANTAGES</vt:lpstr>
      <vt:lpstr>Fibreoptic catheter tip transducers (Camino intracranial pressure monitor)</vt:lpstr>
      <vt:lpstr>DISADVANTAGES</vt:lpstr>
      <vt:lpstr>Implanted microchip transducers (Codman sensors)</vt:lpstr>
      <vt:lpstr>ADVANTAGES</vt:lpstr>
      <vt:lpstr>Which system to use?</vt:lpstr>
      <vt:lpstr>Continue…</vt:lpstr>
      <vt:lpstr>Continue…</vt:lpstr>
      <vt:lpstr>Is intracranial pressure monitoring useful?</vt:lpstr>
      <vt:lpstr>CONCLUSION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ICP</dc:title>
  <dc:creator>ANKIT MANKAD</dc:creator>
  <cp:lastModifiedBy>user</cp:lastModifiedBy>
  <cp:revision>43</cp:revision>
  <dcterms:created xsi:type="dcterms:W3CDTF">2019-08-19T02:57:20Z</dcterms:created>
  <dcterms:modified xsi:type="dcterms:W3CDTF">2020-08-14T08:26:30Z</dcterms:modified>
</cp:coreProperties>
</file>