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9"/>
  </p:notesMasterIdLst>
  <p:sldIdLst>
    <p:sldId id="422" r:id="rId2"/>
    <p:sldId id="403" r:id="rId3"/>
    <p:sldId id="357" r:id="rId4"/>
    <p:sldId id="368" r:id="rId5"/>
    <p:sldId id="404" r:id="rId6"/>
    <p:sldId id="262" r:id="rId7"/>
    <p:sldId id="268" r:id="rId8"/>
    <p:sldId id="269" r:id="rId9"/>
    <p:sldId id="371" r:id="rId10"/>
    <p:sldId id="359" r:id="rId11"/>
    <p:sldId id="349" r:id="rId12"/>
    <p:sldId id="347" r:id="rId13"/>
    <p:sldId id="350" r:id="rId14"/>
    <p:sldId id="276" r:id="rId15"/>
    <p:sldId id="369" r:id="rId16"/>
    <p:sldId id="372" r:id="rId17"/>
    <p:sldId id="279" r:id="rId18"/>
    <p:sldId id="360" r:id="rId19"/>
    <p:sldId id="361" r:id="rId20"/>
    <p:sldId id="362" r:id="rId21"/>
    <p:sldId id="363" r:id="rId22"/>
    <p:sldId id="365" r:id="rId23"/>
    <p:sldId id="290" r:id="rId24"/>
    <p:sldId id="286" r:id="rId25"/>
    <p:sldId id="366" r:id="rId26"/>
    <p:sldId id="291" r:id="rId27"/>
    <p:sldId id="338" r:id="rId28"/>
    <p:sldId id="292" r:id="rId29"/>
    <p:sldId id="296" r:id="rId30"/>
    <p:sldId id="398" r:id="rId31"/>
    <p:sldId id="375" r:id="rId32"/>
    <p:sldId id="397" r:id="rId33"/>
    <p:sldId id="395" r:id="rId34"/>
    <p:sldId id="396" r:id="rId35"/>
    <p:sldId id="327" r:id="rId36"/>
    <p:sldId id="379" r:id="rId37"/>
    <p:sldId id="380" r:id="rId38"/>
    <p:sldId id="381" r:id="rId39"/>
    <p:sldId id="382" r:id="rId40"/>
    <p:sldId id="383" r:id="rId41"/>
    <p:sldId id="376" r:id="rId42"/>
    <p:sldId id="318" r:id="rId43"/>
    <p:sldId id="302" r:id="rId44"/>
    <p:sldId id="310" r:id="rId45"/>
    <p:sldId id="313" r:id="rId46"/>
    <p:sldId id="335" r:id="rId47"/>
    <p:sldId id="304" r:id="rId48"/>
    <p:sldId id="320" r:id="rId49"/>
    <p:sldId id="418" r:id="rId50"/>
    <p:sldId id="399" r:id="rId51"/>
    <p:sldId id="374" r:id="rId52"/>
    <p:sldId id="417" r:id="rId53"/>
    <p:sldId id="416" r:id="rId54"/>
    <p:sldId id="419" r:id="rId55"/>
    <p:sldId id="420" r:id="rId56"/>
    <p:sldId id="421" r:id="rId57"/>
    <p:sldId id="384" r:id="rId58"/>
    <p:sldId id="385" r:id="rId59"/>
    <p:sldId id="387" r:id="rId60"/>
    <p:sldId id="388" r:id="rId61"/>
    <p:sldId id="412" r:id="rId62"/>
    <p:sldId id="341" r:id="rId63"/>
    <p:sldId id="386" r:id="rId64"/>
    <p:sldId id="391" r:id="rId65"/>
    <p:sldId id="390" r:id="rId66"/>
    <p:sldId id="401" r:id="rId67"/>
    <p:sldId id="4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6CB8F1EB-7B02-4831-BB64-42E2F22DD0E1}">
          <p14:sldIdLst>
            <p14:sldId id="422"/>
            <p14:sldId id="403"/>
            <p14:sldId id="357"/>
            <p14:sldId id="368"/>
            <p14:sldId id="404"/>
            <p14:sldId id="262"/>
          </p14:sldIdLst>
        </p14:section>
        <p14:section name="Untitled Section" id="{0C32B690-9BEA-47D7-A2E4-326B1FF0BF82}">
          <p14:sldIdLst>
            <p14:sldId id="268"/>
            <p14:sldId id="269"/>
            <p14:sldId id="371"/>
            <p14:sldId id="359"/>
            <p14:sldId id="349"/>
            <p14:sldId id="347"/>
            <p14:sldId id="350"/>
            <p14:sldId id="276"/>
            <p14:sldId id="369"/>
            <p14:sldId id="372"/>
            <p14:sldId id="279"/>
            <p14:sldId id="360"/>
            <p14:sldId id="361"/>
            <p14:sldId id="362"/>
            <p14:sldId id="363"/>
            <p14:sldId id="365"/>
            <p14:sldId id="290"/>
            <p14:sldId id="286"/>
            <p14:sldId id="366"/>
            <p14:sldId id="291"/>
            <p14:sldId id="338"/>
            <p14:sldId id="292"/>
            <p14:sldId id="296"/>
            <p14:sldId id="398"/>
            <p14:sldId id="375"/>
            <p14:sldId id="397"/>
            <p14:sldId id="395"/>
            <p14:sldId id="396"/>
            <p14:sldId id="327"/>
            <p14:sldId id="379"/>
            <p14:sldId id="380"/>
            <p14:sldId id="381"/>
            <p14:sldId id="382"/>
            <p14:sldId id="383"/>
            <p14:sldId id="376"/>
            <p14:sldId id="318"/>
            <p14:sldId id="302"/>
            <p14:sldId id="310"/>
            <p14:sldId id="313"/>
            <p14:sldId id="335"/>
            <p14:sldId id="304"/>
            <p14:sldId id="320"/>
            <p14:sldId id="418"/>
            <p14:sldId id="399"/>
            <p14:sldId id="374"/>
            <p14:sldId id="417"/>
            <p14:sldId id="416"/>
            <p14:sldId id="419"/>
            <p14:sldId id="420"/>
            <p14:sldId id="421"/>
            <p14:sldId id="384"/>
            <p14:sldId id="385"/>
            <p14:sldId id="387"/>
            <p14:sldId id="388"/>
            <p14:sldId id="412"/>
            <p14:sldId id="341"/>
            <p14:sldId id="386"/>
            <p14:sldId id="391"/>
            <p14:sldId id="390"/>
            <p14:sldId id="401"/>
            <p14:sldId id="4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8942" autoAdjust="0"/>
  </p:normalViewPr>
  <p:slideViewPr>
    <p:cSldViewPr>
      <p:cViewPr>
        <p:scale>
          <a:sx n="50" d="100"/>
          <a:sy n="50" d="100"/>
        </p:scale>
        <p:origin x="-190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9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A158D-A1D5-426F-8711-F21A08314588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780C-3598-4FC2-9733-52E5823E4A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44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9F9F-3D01-4AF1-A914-4201D8AC6E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major concerns</a:t>
            </a:r>
            <a:r>
              <a:rPr lang="en-US" baseline="0" dirty="0" smtClean="0"/>
              <a:t> of the obstetrician is what is the right time to call the anesthesiologist to </a:t>
            </a:r>
            <a:r>
              <a:rPr lang="en-US" baseline="0" dirty="0" err="1" smtClean="0"/>
              <a:t>adminster</a:t>
            </a:r>
            <a:r>
              <a:rPr lang="en-US" baseline="0" dirty="0" smtClean="0"/>
              <a:t> epidural?</a:t>
            </a:r>
          </a:p>
          <a:p>
            <a:r>
              <a:rPr lang="en-US" baseline="0" dirty="0" smtClean="0"/>
              <a:t>Must she wait for a dilatation of 4-5cm before calling?</a:t>
            </a:r>
          </a:p>
          <a:p>
            <a:r>
              <a:rPr lang="en-US" baseline="0" dirty="0" smtClean="0"/>
              <a:t>Would an advertent early administration of the epidural </a:t>
            </a:r>
          </a:p>
          <a:p>
            <a:r>
              <a:rPr lang="en-US" baseline="0" dirty="0" smtClean="0"/>
              <a:t>Important to remember that the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does not like to do frequent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</a:t>
            </a:r>
            <a:r>
              <a:rPr lang="en-US" baseline="0" dirty="0" smtClean="0"/>
              <a:t> is now clear consensus that the best time to </a:t>
            </a:r>
            <a:r>
              <a:rPr lang="en-US" baseline="0" dirty="0" err="1" smtClean="0"/>
              <a:t>adminster</a:t>
            </a:r>
            <a:r>
              <a:rPr lang="en-US" baseline="0" dirty="0" smtClean="0"/>
              <a:t> …….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</a:t>
            </a:r>
            <a:r>
              <a:rPr lang="en-US" dirty="0" smtClean="0"/>
              <a:t>nitiation of </a:t>
            </a:r>
            <a:r>
              <a:rPr lang="en-US" dirty="0" err="1" smtClean="0"/>
              <a:t>neuraxial</a:t>
            </a:r>
            <a:r>
              <a:rPr lang="en-US" dirty="0" smtClean="0"/>
              <a:t> analgesia in the latent phase of </a:t>
            </a:r>
            <a:r>
              <a:rPr lang="en-US" dirty="0" err="1" smtClean="0"/>
              <a:t>labour</a:t>
            </a:r>
            <a:r>
              <a:rPr lang="en-US" dirty="0" smtClean="0"/>
              <a:t> (cervical dilation &lt; 4 cm) does not increase the risk of Caesarean delivery..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</a:t>
            </a:r>
            <a:r>
              <a:rPr lang="en-US" baseline="0" dirty="0" smtClean="0"/>
              <a:t> we have ensured established </a:t>
            </a:r>
            <a:r>
              <a:rPr lang="en-US" baseline="0" dirty="0" err="1" smtClean="0"/>
              <a:t>labor,withholding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780C-3598-4FC2-9733-52E5823E4A3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37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administration of ELA has distinct effects</a:t>
            </a:r>
            <a:r>
              <a:rPr lang="en-US" baseline="0" dirty="0" smtClean="0"/>
              <a:t> in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and 2</a:t>
            </a:r>
            <a:r>
              <a:rPr lang="en-US" baseline="30000" dirty="0" smtClean="0"/>
              <a:t>nd</a:t>
            </a:r>
            <a:r>
              <a:rPr lang="en-US" baseline="0" dirty="0" smtClean="0"/>
              <a:t> stage of labor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</a:t>
            </a:r>
            <a:r>
              <a:rPr lang="en-US" baseline="0" dirty="0" smtClean="0"/>
              <a:t> the currently used low dose epidural, there is no prolongation of the first stage. On the contrary, some  workers have even reported a shortening of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stage…it has been my </a:t>
            </a:r>
            <a:r>
              <a:rPr lang="en-US" baseline="0" dirty="0" err="1" smtClean="0"/>
              <a:t>ersonal</a:t>
            </a:r>
            <a:r>
              <a:rPr lang="en-US" baseline="0" dirty="0" smtClean="0"/>
              <a:t> experience too and in our institution we too have observed a shortened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story</a:t>
            </a:r>
            <a:r>
              <a:rPr lang="en-US" baseline="0" dirty="0" smtClean="0"/>
              <a:t> changes a little in the second </a:t>
            </a:r>
            <a:r>
              <a:rPr lang="en-US" baseline="0" dirty="0" err="1" smtClean="0"/>
              <a:t>atage</a:t>
            </a:r>
            <a:r>
              <a:rPr lang="en-US" baseline="0" dirty="0" smtClean="0"/>
              <a:t> f labor</a:t>
            </a:r>
          </a:p>
          <a:p>
            <a:r>
              <a:rPr lang="en-US" baseline="0" dirty="0" smtClean="0"/>
              <a:t>There is relaxation of ….</a:t>
            </a:r>
          </a:p>
          <a:p>
            <a:r>
              <a:rPr lang="en-US" baseline="0" dirty="0" smtClean="0"/>
              <a:t>As a result of the effective </a:t>
            </a:r>
            <a:r>
              <a:rPr lang="en-US" baseline="0" dirty="0" err="1" smtClean="0"/>
              <a:t>neuraxial</a:t>
            </a:r>
            <a:r>
              <a:rPr lang="en-US" baseline="0" dirty="0" smtClean="0"/>
              <a:t> analgesia there is prolongation of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atage</a:t>
            </a:r>
            <a:r>
              <a:rPr lang="en-US" baseline="0" dirty="0" smtClean="0"/>
              <a:t> under Epidural 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points to be kept in mind are that the Obstetrician must resist the urge to go for an arbitrary</a:t>
            </a:r>
            <a:r>
              <a:rPr lang="en-US" sz="1200" baseline="0" dirty="0" smtClean="0"/>
              <a:t> termination of the second stage . Important to educate the mother to push only </a:t>
            </a:r>
            <a:r>
              <a:rPr lang="en-US" sz="1200" baseline="0" dirty="0" err="1" smtClean="0"/>
              <a:t>eith</a:t>
            </a:r>
            <a:r>
              <a:rPr lang="en-US" sz="1200" baseline="0" dirty="0" smtClean="0"/>
              <a:t> uterine contractions . Since she cannot </a:t>
            </a:r>
            <a:r>
              <a:rPr lang="en-US" sz="1200" baseline="0" dirty="0" err="1" smtClean="0"/>
              <a:t>feeel</a:t>
            </a:r>
            <a:r>
              <a:rPr lang="en-US" sz="1200" baseline="0" dirty="0" smtClean="0"/>
              <a:t> the pain of uterine contractions, she should be instructed </a:t>
            </a:r>
            <a:r>
              <a:rPr lang="en-US" sz="1200" baseline="0" dirty="0" err="1" smtClean="0"/>
              <a:t>oxytocin</a:t>
            </a:r>
            <a:r>
              <a:rPr lang="en-US" sz="1200" baseline="0" dirty="0" smtClean="0"/>
              <a:t> may be augmented in a parturient with weak contractions.</a:t>
            </a:r>
          </a:p>
          <a:p>
            <a:r>
              <a:rPr lang="en-US" sz="1200" baseline="0" dirty="0" smtClean="0"/>
              <a:t>The other concern is that should the mother start pushing soon after the commencement of the 2</a:t>
            </a:r>
            <a:r>
              <a:rPr lang="en-US" sz="1200" baseline="30000" dirty="0" smtClean="0"/>
              <a:t>nd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atge</a:t>
            </a:r>
            <a:r>
              <a:rPr lang="en-US" sz="1200" baseline="0" dirty="0" smtClean="0"/>
              <a:t> or </a:t>
            </a:r>
            <a:r>
              <a:rPr lang="en-US" sz="1200" baseline="0" dirty="0" err="1" smtClean="0"/>
              <a:t>shpuld</a:t>
            </a:r>
            <a:r>
              <a:rPr lang="en-US" sz="1200" baseline="0" dirty="0" smtClean="0"/>
              <a:t> the pushing be delayed?</a:t>
            </a:r>
          </a:p>
          <a:p>
            <a:r>
              <a:rPr lang="en-US" sz="1200" baseline="0" dirty="0" err="1" smtClean="0"/>
              <a:t>Aince</a:t>
            </a:r>
            <a:r>
              <a:rPr lang="en-US" sz="1200" baseline="0" dirty="0" smtClean="0"/>
              <a:t> the mother cannot perceive the pain </a:t>
            </a:r>
            <a:r>
              <a:rPr lang="en-US" sz="1200" baseline="0" dirty="0" err="1" smtClean="0"/>
              <a:t>tof</a:t>
            </a:r>
            <a:r>
              <a:rPr lang="en-US" sz="1200" baseline="0" dirty="0" smtClean="0"/>
              <a:t> the uterine contractions , she should be instructed to place her hands on her belly and push when there is appreciable tightening of the abdomen</a:t>
            </a:r>
          </a:p>
          <a:p>
            <a:r>
              <a:rPr lang="en-US" sz="1200" baseline="0" dirty="0" err="1" smtClean="0"/>
              <a:t>Oxytocin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only in parturient with weak uterine contractions        	Provided  normal fetal position and FHS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780C-3598-4FC2-9733-52E5823E4A3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115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Fetal </a:t>
            </a:r>
            <a:r>
              <a:rPr lang="en-US" dirty="0" err="1" smtClean="0"/>
              <a:t>bradycardia</a:t>
            </a:r>
            <a:r>
              <a:rPr lang="en-US" baseline="0" dirty="0" smtClean="0"/>
              <a:t> soon after </a:t>
            </a:r>
            <a:r>
              <a:rPr lang="en-US" baseline="0" dirty="0" err="1" smtClean="0"/>
              <a:t>inititation</a:t>
            </a:r>
            <a:r>
              <a:rPr lang="en-US" baseline="0" dirty="0" smtClean="0"/>
              <a:t> of CSE or epidural if on </a:t>
            </a:r>
            <a:r>
              <a:rPr lang="en-US" baseline="0" dirty="0" err="1" smtClean="0"/>
              <a:t>eof</a:t>
            </a:r>
            <a:r>
              <a:rPr lang="en-US" baseline="0" dirty="0" smtClean="0"/>
              <a:t> the most freq FHR abnormalities observed  with an incidence varying from 3-20%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women at risk for fever—due to longer duration of ruptured membranes, longer labor, more frequent cervical examinations, and other interventions—are also more likely to select epidural analgesia.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9F9F-3D01-4AF1-A914-4201D8AC6EB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very</a:t>
            </a:r>
            <a:r>
              <a:rPr lang="en-US" baseline="0" dirty="0" smtClean="0"/>
              <a:t> often local…..</a:t>
            </a:r>
            <a:r>
              <a:rPr lang="en-US" dirty="0" smtClean="0"/>
              <a:t>Postpartum backache: Hormonal changes/Softening of maternal ligaments/ Mechanical changes (</a:t>
            </a:r>
            <a:r>
              <a:rPr lang="en-US" dirty="0" err="1" smtClean="0"/>
              <a:t>eg</a:t>
            </a:r>
            <a:r>
              <a:rPr lang="en-US" dirty="0" smtClean="0"/>
              <a:t>, exaggerated lumber </a:t>
            </a:r>
            <a:r>
              <a:rPr lang="en-US" dirty="0" err="1" smtClean="0"/>
              <a:t>lordosis</a:t>
            </a:r>
            <a:r>
              <a:rPr lang="en-US" dirty="0" smtClean="0"/>
              <a:t>, maternal weight gain). no significant association of Chronic back pain with epidural analgesia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9F9F-3D01-4AF1-A914-4201D8AC6EB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780C-3598-4FC2-9733-52E5823E4A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84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and foremost would be , which is</a:t>
            </a:r>
            <a:r>
              <a:rPr lang="en-US" baseline="0" dirty="0" smtClean="0"/>
              <a:t> the ideal target population for ELA. Obviously any……</a:t>
            </a:r>
          </a:p>
          <a:p>
            <a:r>
              <a:rPr lang="en-US" baseline="0" dirty="0" smtClean="0"/>
              <a:t>In the high risk parturient, the </a:t>
            </a:r>
            <a:r>
              <a:rPr lang="en-US" baseline="0" dirty="0" err="1" smtClean="0"/>
              <a:t>obg</a:t>
            </a:r>
            <a:r>
              <a:rPr lang="en-US" baseline="0" dirty="0" smtClean="0"/>
              <a:t> needs to play a more proactive role by explaining the potential benefits of the epidural  in improving maternal and neonatal outcome. These include…..</a:t>
            </a:r>
          </a:p>
          <a:p>
            <a:r>
              <a:rPr lang="en-US" baseline="0" dirty="0" smtClean="0"/>
              <a:t>A controversial situation may arise when we have a parturient with a non reassuring FHR.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matter of fact, should </a:t>
            </a:r>
            <a:r>
              <a:rPr lang="en-US" dirty="0" err="1" smtClean="0"/>
              <a:t>Cdelivery</a:t>
            </a:r>
            <a:r>
              <a:rPr lang="en-US" dirty="0" smtClean="0"/>
              <a:t> be </a:t>
            </a:r>
            <a:r>
              <a:rPr lang="en-US" dirty="0" err="1" smtClean="0"/>
              <a:t>rqd</a:t>
            </a:r>
            <a:r>
              <a:rPr lang="en-US" dirty="0" smtClean="0"/>
              <a:t>, a prior placed functioning </a:t>
            </a:r>
            <a:r>
              <a:rPr lang="en-US" dirty="0" err="1" smtClean="0"/>
              <a:t>epi</a:t>
            </a:r>
            <a:r>
              <a:rPr lang="en-US" dirty="0" smtClean="0"/>
              <a:t> wd allow a rapid extension</a:t>
            </a:r>
            <a:r>
              <a:rPr lang="en-US" baseline="0" dirty="0" smtClean="0"/>
              <a:t> of the block for cesarean </a:t>
            </a:r>
            <a:r>
              <a:rPr lang="en-US" baseline="0" dirty="0" err="1" smtClean="0"/>
              <a:t>csection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</a:t>
            </a:r>
            <a:r>
              <a:rPr lang="en-US" baseline="0" dirty="0" smtClean="0"/>
              <a:t> we have identified our target population,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involvement of the anesthesiologist in</a:t>
            </a:r>
            <a:r>
              <a:rPr lang="en-US" baseline="0" dirty="0" smtClean="0"/>
              <a:t> the antenatal period itself is desirable. Thorough evaluation with </a:t>
            </a:r>
            <a:r>
              <a:rPr lang="en-US" baseline="0" dirty="0" err="1" smtClean="0"/>
              <a:t>rouine</a:t>
            </a:r>
            <a:r>
              <a:rPr lang="en-US" baseline="0" dirty="0" smtClean="0"/>
              <a:t> PAC and all relevant investigations must be carried out. It is </a:t>
            </a:r>
            <a:r>
              <a:rPr lang="en-US" baseline="0" dirty="0" err="1" smtClean="0"/>
              <a:t>essntial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tohave</a:t>
            </a:r>
            <a:r>
              <a:rPr lang="en-US" baseline="0" dirty="0" smtClean="0"/>
              <a:t> a written </a:t>
            </a:r>
            <a:r>
              <a:rPr lang="en-US" baseline="0" dirty="0" err="1" smtClean="0"/>
              <a:t>informd</a:t>
            </a:r>
            <a:r>
              <a:rPr lang="en-US" baseline="0" dirty="0" smtClean="0"/>
              <a:t> consent from the parturient. NPO guidelines in the laboring </a:t>
            </a:r>
            <a:r>
              <a:rPr lang="en-US" baseline="0" dirty="0" err="1" smtClean="0"/>
              <a:t>partuient</a:t>
            </a:r>
            <a:r>
              <a:rPr lang="en-US" baseline="0" dirty="0" smtClean="0"/>
              <a:t> are rather different keeping in mind the </a:t>
            </a:r>
            <a:r>
              <a:rPr lang="en-US" baseline="0" dirty="0" err="1" smtClean="0"/>
              <a:t>unpredicatable</a:t>
            </a:r>
            <a:r>
              <a:rPr lang="en-US" baseline="0" dirty="0" smtClean="0"/>
              <a:t> nature of labor and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be allowed for</a:t>
            </a:r>
            <a:r>
              <a:rPr lang="en-US" baseline="0" dirty="0" smtClean="0"/>
              <a:t> during labor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FEE4-ACF0-42D5-9867-A4F0478A914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272-0F70-4949-A89B-9093CA55D2AA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C486-FD86-4DDA-A7C8-4B3495EA7221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F7B-AC4B-47C7-827D-331DE9CEB190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F2CC-1318-4D6C-90E2-B52B7BFC2E50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B9F7-CB0F-44B8-9E11-8589D76E7734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C7C6-CA39-4EB9-B352-9DA1C53A7739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5C7C-2DF9-441C-88F0-7719E520F90E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117A-A1D7-419A-8B6D-00499CAC2CE7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F692-B6C9-46ED-8EF0-7DCD7F9BDB4F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F8E8-9054-4A98-89C8-280F1E8E8107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4C0-EDA4-4253-8E5D-E235B555D6D6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D024-EE8D-4EEB-AE21-35ADC49D5E17}" type="datetime1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D358-405D-40D9-9172-89F3E4F92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LABOUR</a:t>
            </a:r>
            <a:r>
              <a:rPr lang="en-US" dirty="0" smtClean="0"/>
              <a:t> ANALGESIA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smtClean="0"/>
              <a:t> </a:t>
            </a:r>
            <a:r>
              <a:rPr lang="en-US" dirty="0" smtClean="0"/>
              <a:t>                             </a:t>
            </a:r>
            <a:r>
              <a:rPr lang="en-US" dirty="0" smtClean="0"/>
              <a:t> </a:t>
            </a:r>
            <a:r>
              <a:rPr lang="en-US" dirty="0" smtClean="0"/>
              <a:t>Dr. </a:t>
            </a:r>
            <a:r>
              <a:rPr lang="en-US" dirty="0" err="1" smtClean="0"/>
              <a:t>Jayshri</a:t>
            </a:r>
            <a:r>
              <a:rPr lang="en-US" dirty="0" smtClean="0"/>
              <a:t> </a:t>
            </a:r>
            <a:r>
              <a:rPr lang="en-US" dirty="0" smtClean="0"/>
              <a:t>Desai,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                 Professor,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Dept.of</a:t>
            </a:r>
            <a:r>
              <a:rPr lang="en-US" dirty="0" smtClean="0"/>
              <a:t> </a:t>
            </a:r>
            <a:r>
              <a:rPr lang="en-US" dirty="0" err="1" smtClean="0"/>
              <a:t>Anaesthesia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   </a:t>
            </a:r>
            <a:r>
              <a:rPr lang="en-US" smtClean="0"/>
              <a:t>S.B.K.S.M.I.R.C,Piparia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78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260672" cy="1196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3600" b="1" i="1" dirty="0" smtClean="0">
                <a:solidFill>
                  <a:schemeClr val="bg1"/>
                </a:solidFill>
              </a:rPr>
              <a:t>PSYCHOPROPHYLAXIS : patterned breathing and relaxation techniques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0768"/>
            <a:ext cx="8915400" cy="410445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i="1" dirty="0" smtClean="0"/>
              <a:t>physiologically </a:t>
            </a:r>
            <a:r>
              <a:rPr lang="en-US" dirty="0"/>
              <a:t>by improving oxygenation and reducing muscle tension</a:t>
            </a:r>
            <a:r>
              <a:rPr lang="en-US" dirty="0" smtClean="0"/>
              <a:t>;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i="1" dirty="0"/>
              <a:t>cognitively </a:t>
            </a:r>
            <a:r>
              <a:rPr lang="en-US" dirty="0"/>
              <a:t>by focusing on breathing and relaxation instead of </a:t>
            </a:r>
            <a:r>
              <a:rPr lang="en-US" dirty="0" smtClean="0"/>
              <a:t>pain. </a:t>
            </a:r>
          </a:p>
          <a:p>
            <a:pPr lvl="1">
              <a:lnSpc>
                <a:spcPct val="150000"/>
              </a:lnSpc>
            </a:pPr>
            <a:r>
              <a:rPr lang="en-US" i="1" dirty="0" smtClean="0"/>
              <a:t>psychologically </a:t>
            </a:r>
            <a:r>
              <a:rPr lang="en-US" dirty="0"/>
              <a:t>by reducing </a:t>
            </a:r>
            <a:r>
              <a:rPr lang="en-US" dirty="0" smtClean="0"/>
              <a:t>fear, anxiety 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 </a:t>
            </a:r>
            <a:r>
              <a:rPr lang="en-US" dirty="0"/>
              <a:t>and improving the sense of personal control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i="1" dirty="0" smtClean="0"/>
              <a:t>Most effective as a pain management strategy when learned and practiced in advance of the labor experience </a:t>
            </a:r>
          </a:p>
        </p:txBody>
      </p:sp>
    </p:spTree>
    <p:extLst>
      <p:ext uri="{BB962C8B-B14F-4D97-AF65-F5344CB8AC3E}">
        <p14:creationId xmlns:p14="http://schemas.microsoft.com/office/powerpoint/2010/main" xmlns="" val="19908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Psycho-prophylaxis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77280" y="1196752"/>
            <a:ext cx="7139136" cy="547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800" dirty="0" smtClean="0"/>
              <a:t>Lamaze technique</a:t>
            </a:r>
          </a:p>
          <a:p>
            <a:pPr>
              <a:lnSpc>
                <a:spcPct val="160000"/>
              </a:lnSpc>
            </a:pPr>
            <a:r>
              <a:rPr lang="en-US" sz="2800" dirty="0" err="1" smtClean="0"/>
              <a:t>Leboyer’s</a:t>
            </a:r>
            <a:r>
              <a:rPr lang="en-US" sz="2800" dirty="0" smtClean="0"/>
              <a:t> method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Hypnosis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Continuous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</a:t>
            </a:r>
            <a:r>
              <a:rPr lang="en-US" sz="2800" dirty="0"/>
              <a:t>Support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Yoga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Relaxation and Breathing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Music and </a:t>
            </a:r>
            <a:r>
              <a:rPr lang="en-US" sz="2800" dirty="0" err="1" smtClean="0"/>
              <a:t>Audioanalgesia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0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01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Techniques that activate peripheral sensory perception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Application of Heat and Cold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Transcutaneous Electrical Nerve </a:t>
            </a:r>
            <a:r>
              <a:rPr lang="en-US" sz="2800" dirty="0" smtClean="0"/>
              <a:t>Stimulation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Acupuncture and Acupressure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Intradermal Water Blocks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Water Baths </a:t>
            </a:r>
            <a:r>
              <a:rPr lang="en-US" sz="2800" dirty="0"/>
              <a:t>in </a:t>
            </a:r>
            <a:r>
              <a:rPr lang="en-US" sz="2800" dirty="0" err="1" smtClean="0"/>
              <a:t>labour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Touch and Massage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8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Superficial applications of heat or 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68072" cy="5148808"/>
          </a:xfrm>
        </p:spPr>
        <p:txBody>
          <a:bodyPr>
            <a:noAutofit/>
          </a:bodyPr>
          <a:lstStyle/>
          <a:p>
            <a:r>
              <a:rPr lang="en-US" sz="2800" dirty="0" smtClean="0"/>
              <a:t>Easy to use, inexpensive</a:t>
            </a:r>
          </a:p>
          <a:p>
            <a:r>
              <a:rPr lang="en-US" sz="2800" dirty="0" smtClean="0"/>
              <a:t>Minimal negative side effects when used properly</a:t>
            </a:r>
          </a:p>
          <a:p>
            <a:r>
              <a:rPr lang="en-US" sz="2800" dirty="0" smtClean="0"/>
              <a:t>Heat application:  back, lower abdomen, groin &amp; perineum</a:t>
            </a:r>
          </a:p>
          <a:p>
            <a:r>
              <a:rPr lang="en-US" sz="2800" dirty="0" smtClean="0"/>
              <a:t>Heat sources: hot water bottle, heated rice-filled sock, warm compress (wash clothes soaked in warm water and wrung out), electric heating pad, warm blanket, and warm bath or shower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Caution; </a:t>
            </a:r>
            <a:r>
              <a:rPr lang="en-US" sz="2800" dirty="0" smtClean="0"/>
              <a:t>protect mother from </a:t>
            </a:r>
            <a:r>
              <a:rPr lang="en-US" sz="2800" dirty="0"/>
              <a:t>the possibility of skin </a:t>
            </a:r>
            <a:r>
              <a:rPr lang="en-US" sz="2800" dirty="0" smtClean="0"/>
              <a:t>damage or burns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7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bg1"/>
                </a:solidFill>
              </a:rPr>
              <a:t>TRANS CUTANEOUS ELECTRICAL N. STIMULATION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748464" cy="543684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Transmission of low voltage electrical current to skin via surface electrodes</a:t>
            </a:r>
          </a:p>
          <a:p>
            <a:pPr algn="just">
              <a:buNone/>
            </a:pP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Mechanism of Action: </a:t>
            </a:r>
            <a:endParaRPr lang="en-US" sz="2800" b="1" dirty="0" smtClean="0"/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Blockade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of pain transmission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through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stimulation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A-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fibre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transmission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(Gate theory) </a:t>
            </a:r>
            <a:endParaRPr lang="en-US" sz="28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Local </a:t>
            </a:r>
            <a:r>
              <a:rPr lang="en-US" sz="2800" dirty="0">
                <a:solidFill>
                  <a:srgbClr val="C00000"/>
                </a:solidFill>
              </a:rPr>
              <a:t>release of ß-endorphins 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However,</a:t>
            </a:r>
          </a:p>
          <a:p>
            <a:r>
              <a:rPr lang="en-US" altLang="en-US" sz="2400" dirty="0" smtClean="0"/>
              <a:t>Latency (40 min to become effective)</a:t>
            </a:r>
          </a:p>
          <a:p>
            <a:r>
              <a:rPr lang="en-US" altLang="en-US" sz="2400" dirty="0" smtClean="0"/>
              <a:t>Interference with fetal heart monitoring</a:t>
            </a:r>
          </a:p>
          <a:p>
            <a:r>
              <a:rPr lang="en-US" altLang="en-US" sz="2400" dirty="0" smtClean="0"/>
              <a:t>Less effective in 2</a:t>
            </a:r>
            <a:r>
              <a:rPr lang="en-US" altLang="en-US" sz="2400" baseline="30000" dirty="0" smtClean="0"/>
              <a:t>nd</a:t>
            </a:r>
            <a:r>
              <a:rPr lang="en-US" altLang="en-US" sz="2400" dirty="0" smtClean="0"/>
              <a:t> stage of </a:t>
            </a:r>
            <a:r>
              <a:rPr lang="en-US" altLang="en-US" sz="2400" dirty="0" err="1" smtClean="0"/>
              <a:t>labour</a:t>
            </a:r>
            <a:endParaRPr lang="en-US" altLang="en-US" sz="2400" dirty="0" smtClean="0"/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C:\Users\Ma\Documents\mummy_s files\labour analgesia\photo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192" y="3185592"/>
            <a:ext cx="2846808" cy="36724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00192" y="2420888"/>
            <a:ext cx="28438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Mama TENS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513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bg1"/>
                </a:solidFill>
              </a:rPr>
              <a:t>TRANS CUTANEOUS ELECTRICAL N. STIMULATION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6300192" cy="54368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Electrodes </a:t>
            </a:r>
            <a:r>
              <a:rPr lang="en-US" sz="2400" dirty="0"/>
              <a:t>are placed </a:t>
            </a:r>
            <a:endParaRPr lang="en-US" sz="2400" dirty="0" smtClean="0"/>
          </a:p>
          <a:p>
            <a:pPr lvl="1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1st Stage of </a:t>
            </a:r>
            <a:r>
              <a:rPr lang="en-US" sz="2400" b="1" dirty="0" err="1" smtClean="0">
                <a:solidFill>
                  <a:srgbClr val="C00000"/>
                </a:solidFill>
              </a:rPr>
              <a:t>labour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dirty="0" smtClean="0"/>
              <a:t>about </a:t>
            </a:r>
            <a:r>
              <a:rPr lang="en-US" sz="2400" dirty="0"/>
              <a:t>2 cm over the T10–L1 </a:t>
            </a:r>
            <a:r>
              <a:rPr lang="en-US" sz="2400" dirty="0" smtClean="0"/>
              <a:t>dermatomes on either side </a:t>
            </a:r>
            <a:r>
              <a:rPr lang="en-US" sz="2400" dirty="0"/>
              <a:t>of the </a:t>
            </a:r>
            <a:r>
              <a:rPr lang="en-US" sz="2400" dirty="0" err="1"/>
              <a:t>spinous</a:t>
            </a:r>
            <a:r>
              <a:rPr lang="en-US" sz="2400" dirty="0"/>
              <a:t> </a:t>
            </a:r>
            <a:r>
              <a:rPr lang="en-US" sz="2400" dirty="0" smtClean="0"/>
              <a:t>process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2nd  Stage</a:t>
            </a:r>
            <a:r>
              <a:rPr lang="en-US" sz="2400" dirty="0" smtClean="0"/>
              <a:t>: over </a:t>
            </a:r>
            <a:r>
              <a:rPr lang="en-US" sz="2400" dirty="0"/>
              <a:t>the S2–S4 </a:t>
            </a:r>
            <a:r>
              <a:rPr lang="en-US" sz="2400" dirty="0" smtClean="0"/>
              <a:t>dermatomes</a:t>
            </a:r>
          </a:p>
          <a:p>
            <a:pPr lvl="1">
              <a:lnSpc>
                <a:spcPct val="150000"/>
              </a:lnSpc>
              <a:buNone/>
            </a:pPr>
            <a:endParaRPr lang="en-US" sz="2400" dirty="0" smtClean="0"/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C00000"/>
                </a:solidFill>
              </a:rPr>
              <a:t>Amplitude &amp; frequency </a:t>
            </a:r>
            <a:r>
              <a:rPr lang="en-US" altLang="en-US" sz="2400" i="1" dirty="0" smtClean="0">
                <a:solidFill>
                  <a:srgbClr val="C00000"/>
                </a:solidFill>
              </a:rPr>
              <a:t>of current are </a:t>
            </a:r>
            <a:r>
              <a:rPr lang="en-US" altLang="en-US" sz="2400" i="1" dirty="0">
                <a:solidFill>
                  <a:srgbClr val="C00000"/>
                </a:solidFill>
              </a:rPr>
              <a:t>varied as the </a:t>
            </a:r>
            <a:r>
              <a:rPr lang="en-US" altLang="en-US" sz="2400" i="1" dirty="0" err="1" smtClean="0">
                <a:solidFill>
                  <a:srgbClr val="C00000"/>
                </a:solidFill>
              </a:rPr>
              <a:t>labour</a:t>
            </a:r>
            <a:r>
              <a:rPr lang="en-US" altLang="en-US" sz="2400" i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i="1" dirty="0">
                <a:solidFill>
                  <a:srgbClr val="C00000"/>
                </a:solidFill>
              </a:rPr>
              <a:t>progresses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3" descr="C:\Users\Ma\Documents\mummy_s files\labour analgesia\photo.JPG"/>
          <p:cNvPicPr>
            <a:picLocks noChangeAspect="1" noChangeArrowheads="1"/>
          </p:cNvPicPr>
          <p:nvPr/>
        </p:nvPicPr>
        <p:blipFill>
          <a:blip r:embed="rId2" cstate="print"/>
          <a:srcRect t="9880"/>
          <a:stretch>
            <a:fillRect/>
          </a:stretch>
        </p:blipFill>
        <p:spPr bwMode="auto">
          <a:xfrm>
            <a:off x="6012160" y="2132856"/>
            <a:ext cx="3049491" cy="3664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13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STERILE WATER BLOCK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01080" cy="2520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900" dirty="0" smtClean="0"/>
              <a:t>It is used to treat lower back pain during labor without side effect on mom and fetus</a:t>
            </a:r>
          </a:p>
          <a:p>
            <a:pPr>
              <a:lnSpc>
                <a:spcPct val="150000"/>
              </a:lnSpc>
            </a:pPr>
            <a:r>
              <a:rPr lang="en-US" sz="2900" b="1" dirty="0" smtClean="0">
                <a:solidFill>
                  <a:schemeClr val="accent2"/>
                </a:solidFill>
              </a:rPr>
              <a:t>Effective for first stage </a:t>
            </a:r>
            <a:r>
              <a:rPr lang="en-US" sz="2900" b="1" dirty="0" err="1" smtClean="0">
                <a:solidFill>
                  <a:schemeClr val="accent2"/>
                </a:solidFill>
              </a:rPr>
              <a:t>labour</a:t>
            </a:r>
            <a:endParaRPr lang="en-US" sz="2900" b="1" dirty="0" smtClean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70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t="1372" b="14016"/>
          <a:stretch>
            <a:fillRect/>
          </a:stretch>
        </p:blipFill>
        <p:spPr bwMode="auto">
          <a:xfrm>
            <a:off x="4381500" y="3356992"/>
            <a:ext cx="4762500" cy="3312368"/>
          </a:xfrm>
          <a:prstGeom prst="rect">
            <a:avLst/>
          </a:prstGeom>
          <a:noFill/>
        </p:spPr>
      </p:pic>
      <p:pic>
        <p:nvPicPr>
          <p:cNvPr id="87046" name="Picture 6" descr="Image result for sterile water block for labor"/>
          <p:cNvPicPr>
            <a:picLocks noChangeAspect="1" noChangeArrowheads="1"/>
          </p:cNvPicPr>
          <p:nvPr/>
        </p:nvPicPr>
        <p:blipFill>
          <a:blip r:embed="rId3" cstate="print"/>
          <a:srcRect b="17296"/>
          <a:stretch>
            <a:fillRect/>
          </a:stretch>
        </p:blipFill>
        <p:spPr bwMode="auto">
          <a:xfrm>
            <a:off x="0" y="3545633"/>
            <a:ext cx="4397249" cy="331236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356992"/>
            <a:ext cx="4427984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Subcutaneous </a:t>
            </a:r>
            <a:r>
              <a:rPr lang="en-US" dirty="0" err="1" smtClean="0"/>
              <a:t>adminstration</a:t>
            </a:r>
            <a:r>
              <a:rPr lang="en-US" dirty="0" smtClean="0"/>
              <a:t> of dist H2O in the </a:t>
            </a:r>
            <a:r>
              <a:rPr lang="en-US" dirty="0" err="1" smtClean="0"/>
              <a:t>Michaelis</a:t>
            </a:r>
            <a:r>
              <a:rPr lang="en-US" dirty="0" smtClean="0"/>
              <a:t> Rhomboid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7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4128" cy="25649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STERILE WATER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BLOCK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852936"/>
            <a:ext cx="8606760" cy="37907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900" dirty="0" smtClean="0"/>
              <a:t>0.05 to 0.10 ml of Dist water is injected </a:t>
            </a:r>
            <a:r>
              <a:rPr lang="en-US" sz="2900" dirty="0" err="1" smtClean="0"/>
              <a:t>intracutaneously</a:t>
            </a:r>
            <a:r>
              <a:rPr lang="en-US" sz="2900" dirty="0" smtClean="0"/>
              <a:t>  with insulin syringe over PSIS  &amp;  3cm inferior and 1cm medial to PSIS</a:t>
            </a:r>
          </a:p>
          <a:p>
            <a:pPr>
              <a:lnSpc>
                <a:spcPct val="150000"/>
              </a:lnSpc>
            </a:pPr>
            <a:r>
              <a:rPr lang="en-US" sz="2900" dirty="0" smtClean="0"/>
              <a:t>Mechanism: osmotic distension of skin by salt free water stimulates </a:t>
            </a:r>
            <a:r>
              <a:rPr lang="en-US" sz="2900" dirty="0" err="1" smtClean="0"/>
              <a:t>nociceptor</a:t>
            </a:r>
            <a:r>
              <a:rPr lang="en-US" sz="2900" dirty="0" smtClean="0"/>
              <a:t> and inhibit pain transmission from uterus and  </a:t>
            </a:r>
            <a:r>
              <a:rPr lang="en-US" sz="2900" dirty="0" err="1" smtClean="0"/>
              <a:t>Cx</a:t>
            </a:r>
            <a:r>
              <a:rPr lang="en-US" sz="2900" dirty="0" smtClean="0"/>
              <a:t> (gate theory)</a:t>
            </a:r>
          </a:p>
          <a:p>
            <a:pPr>
              <a:lnSpc>
                <a:spcPct val="150000"/>
              </a:lnSpc>
            </a:pPr>
            <a:r>
              <a:rPr lang="en-US" sz="2900" dirty="0" smtClean="0"/>
              <a:t>Transiently painful for 30 sec  </a:t>
            </a:r>
          </a:p>
          <a:p>
            <a:pPr>
              <a:lnSpc>
                <a:spcPct val="150000"/>
              </a:lnSpc>
            </a:pPr>
            <a:r>
              <a:rPr lang="en-US" sz="2900" dirty="0" smtClean="0"/>
              <a:t>onset of pain relief </a:t>
            </a:r>
            <a:r>
              <a:rPr lang="en-US" sz="2900" dirty="0"/>
              <a:t>:</a:t>
            </a:r>
            <a:r>
              <a:rPr lang="en-US" sz="2900" dirty="0" smtClean="0"/>
              <a:t> 2 min lasts till 45  to 120 min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8066" name="Picture 2" descr="Image result for sterile water block for lab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419872" cy="2567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97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Pharmacological techniques for labor analgesia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dirty="0" smtClean="0"/>
              <a:t>Pharmacological methods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Systemic analgesia</a:t>
            </a:r>
          </a:p>
          <a:p>
            <a:pPr lvl="1" eaLnBrk="1" hangingPunct="1"/>
            <a:r>
              <a:rPr lang="en-US" dirty="0" err="1" smtClean="0"/>
              <a:t>Opioids</a:t>
            </a:r>
            <a:endParaRPr lang="en-US" dirty="0" smtClean="0"/>
          </a:p>
          <a:p>
            <a:pPr lvl="1" eaLnBrk="1" hangingPunct="1"/>
            <a:r>
              <a:rPr lang="en-US" dirty="0" smtClean="0"/>
              <a:t>Inhalational </a:t>
            </a:r>
          </a:p>
          <a:p>
            <a:pPr lvl="1" eaLnBrk="1" hangingPunct="1"/>
            <a:r>
              <a:rPr lang="en-US" dirty="0" smtClean="0"/>
              <a:t>Recently, </a:t>
            </a:r>
            <a:r>
              <a:rPr lang="en-US" dirty="0" err="1" smtClean="0"/>
              <a:t>paracetamol</a:t>
            </a: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Regional analgesia</a:t>
            </a:r>
          </a:p>
          <a:p>
            <a:pPr lvl="1" eaLnBrk="1" hangingPunct="1"/>
            <a:r>
              <a:rPr lang="en-US" dirty="0" smtClean="0"/>
              <a:t>Central </a:t>
            </a:r>
            <a:r>
              <a:rPr lang="en-US" dirty="0" err="1" smtClean="0"/>
              <a:t>neuraxial</a:t>
            </a:r>
            <a:r>
              <a:rPr lang="en-US" dirty="0" smtClean="0"/>
              <a:t> block (CNB)</a:t>
            </a:r>
          </a:p>
          <a:p>
            <a:pPr lvl="1" eaLnBrk="1" hangingPunct="1"/>
            <a:r>
              <a:rPr lang="en-US" dirty="0" err="1" smtClean="0"/>
              <a:t>Paracervical</a:t>
            </a:r>
            <a:r>
              <a:rPr lang="en-US" dirty="0" smtClean="0"/>
              <a:t> and </a:t>
            </a:r>
            <a:r>
              <a:rPr lang="en-US" dirty="0" err="1" smtClean="0"/>
              <a:t>Pudendal</a:t>
            </a:r>
            <a:r>
              <a:rPr lang="en-US" dirty="0" smtClean="0"/>
              <a:t> nerve block</a:t>
            </a:r>
          </a:p>
          <a:p>
            <a:pPr lvl="1" eaLnBrk="1" hangingPunct="1"/>
            <a:r>
              <a:rPr lang="en-US" dirty="0" smtClean="0"/>
              <a:t>Lumbar sympathetic block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What defines </a:t>
            </a:r>
            <a:r>
              <a:rPr lang="en-US" dirty="0" err="1" smtClean="0"/>
              <a:t>labour</a:t>
            </a:r>
            <a:r>
              <a:rPr lang="en-US" dirty="0" smtClean="0"/>
              <a:t> pain?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2664297"/>
          </a:xfrm>
        </p:spPr>
        <p:txBody>
          <a:bodyPr>
            <a:normAutofit/>
          </a:bodyPr>
          <a:lstStyle/>
          <a:p>
            <a:r>
              <a:rPr lang="en-US" dirty="0" smtClean="0"/>
              <a:t>Unique character</a:t>
            </a:r>
          </a:p>
          <a:p>
            <a:r>
              <a:rPr lang="en-US" dirty="0" smtClean="0"/>
              <a:t>Escalating nature of pain</a:t>
            </a:r>
          </a:p>
          <a:p>
            <a:r>
              <a:rPr lang="en-US" dirty="0" smtClean="0"/>
              <a:t>Varying with stage of </a:t>
            </a:r>
            <a:r>
              <a:rPr lang="en-US" dirty="0" err="1" smtClean="0"/>
              <a:t>labour</a:t>
            </a:r>
            <a:endParaRPr lang="en-US" dirty="0" smtClean="0"/>
          </a:p>
          <a:p>
            <a:r>
              <a:rPr lang="en-US" dirty="0" smtClean="0"/>
              <a:t>Multi-dimensional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b="35176"/>
          <a:stretch>
            <a:fillRect/>
          </a:stretch>
        </p:blipFill>
        <p:spPr bwMode="auto">
          <a:xfrm>
            <a:off x="1" y="3603437"/>
            <a:ext cx="9144000" cy="32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624"/>
            <a:ext cx="8534400" cy="1173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Systemic Analgesia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066856" cy="532859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Indications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/>
            <a:r>
              <a:rPr lang="en-US" dirty="0" smtClean="0"/>
              <a:t>Regional contraindicated or technically difficult or not</a:t>
            </a:r>
            <a:r>
              <a:rPr lang="en-IN" dirty="0" smtClean="0"/>
              <a:t> available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Disadvantages</a:t>
            </a:r>
          </a:p>
          <a:p>
            <a:pPr lvl="1" eaLnBrk="1" hangingPunct="1"/>
            <a:r>
              <a:rPr lang="en-US" dirty="0" smtClean="0"/>
              <a:t>Poor efficacy </a:t>
            </a:r>
          </a:p>
          <a:p>
            <a:pPr lvl="1" eaLnBrk="1" hangingPunct="1"/>
            <a:r>
              <a:rPr lang="en-US" dirty="0" smtClean="0"/>
              <a:t>Maternal/Neonatal effects of </a:t>
            </a:r>
            <a:r>
              <a:rPr lang="en-US" dirty="0" err="1" smtClean="0"/>
              <a:t>opioids</a:t>
            </a:r>
            <a:endParaRPr lang="en-US" dirty="0" smtClean="0"/>
          </a:p>
          <a:p>
            <a:pPr lvl="2">
              <a:lnSpc>
                <a:spcPct val="150000"/>
              </a:lnSpc>
            </a:pPr>
            <a:r>
              <a:rPr lang="en-US" dirty="0" smtClean="0"/>
              <a:t>Maternal side effects: sedation, </a:t>
            </a:r>
            <a:r>
              <a:rPr lang="en-US" dirty="0" err="1" smtClean="0"/>
              <a:t>resp</a:t>
            </a:r>
            <a:r>
              <a:rPr lang="en-US" dirty="0" smtClean="0"/>
              <a:t> depression , orthostatic hypotension, nausea, vomiting ,    gastric motility and   delays emptying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Fetal effects: FHR variability, </a:t>
            </a:r>
            <a:r>
              <a:rPr lang="en-US" dirty="0" err="1" smtClean="0"/>
              <a:t>resp</a:t>
            </a:r>
            <a:r>
              <a:rPr lang="en-US" dirty="0" smtClean="0"/>
              <a:t> depression,    APGAR score, </a:t>
            </a:r>
            <a:r>
              <a:rPr lang="en-US" dirty="0" err="1" smtClean="0"/>
              <a:t>neurobehaviour</a:t>
            </a:r>
            <a:r>
              <a:rPr lang="en-US" dirty="0" smtClean="0"/>
              <a:t> changes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 smtClean="0"/>
              <a:t>Parenteral Opioid Analgesia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620000" cy="4114800"/>
          </a:xfrm>
        </p:spPr>
        <p:txBody>
          <a:bodyPr/>
          <a:lstStyle/>
          <a:p>
            <a:r>
              <a:rPr lang="en-IN" dirty="0" smtClean="0"/>
              <a:t>Intermittent bolus </a:t>
            </a:r>
          </a:p>
          <a:p>
            <a:r>
              <a:rPr lang="en-IN" dirty="0" smtClean="0"/>
              <a:t>Patient-controlled opioid analgesia</a:t>
            </a:r>
          </a:p>
          <a:p>
            <a:pPr lvl="1"/>
            <a:r>
              <a:rPr lang="en-IN" dirty="0"/>
              <a:t>Superior analgesia with smaller drug </a:t>
            </a:r>
            <a:r>
              <a:rPr lang="en-IN" dirty="0" smtClean="0"/>
              <a:t>doses</a:t>
            </a:r>
          </a:p>
          <a:p>
            <a:pPr lvl="1"/>
            <a:r>
              <a:rPr lang="en-IN" dirty="0" smtClean="0"/>
              <a:t>Lower </a:t>
            </a:r>
            <a:r>
              <a:rPr lang="en-IN" dirty="0"/>
              <a:t>incidence of side effects</a:t>
            </a:r>
          </a:p>
          <a:p>
            <a:pPr lvl="1"/>
            <a:r>
              <a:rPr lang="en-IN" dirty="0"/>
              <a:t>Patient control of analgesia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67544" y="5445224"/>
            <a:ext cx="82809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sz="2400" b="1" dirty="0" smtClean="0"/>
              <a:t>Limitation: Small doses of </a:t>
            </a:r>
            <a:r>
              <a:rPr lang="en-US" sz="2400" b="1" dirty="0" err="1" smtClean="0"/>
              <a:t>opioid</a:t>
            </a:r>
            <a:r>
              <a:rPr lang="en-US" sz="2400" b="1" dirty="0" smtClean="0"/>
              <a:t> may not always be effective for the fluctuating intensity of </a:t>
            </a:r>
            <a:r>
              <a:rPr lang="en-US" sz="2400" b="1" dirty="0" err="1" smtClean="0"/>
              <a:t>labour</a:t>
            </a:r>
            <a:r>
              <a:rPr lang="en-US" sz="2400" b="1" dirty="0" smtClean="0"/>
              <a:t> pain.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9815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496" y="692696"/>
          <a:ext cx="9144000" cy="6049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671"/>
                <a:gridCol w="1360151"/>
                <a:gridCol w="1120124"/>
                <a:gridCol w="1760196"/>
                <a:gridCol w="3291858"/>
              </a:tblGrid>
              <a:tr h="74752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DRUG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PCA dose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Lock out interval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BOLUS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dose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752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Pethidine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10-15mg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8-20min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IM: 50-100mg</a:t>
                      </a:r>
                    </a:p>
                    <a:p>
                      <a:r>
                        <a:rPr lang="en-US" dirty="0" smtClean="0"/>
                        <a:t>IV: 25-50mg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Max fetal exposure at 2-3hrs</a:t>
                      </a:r>
                    </a:p>
                    <a:p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nausea, vomiting and </a:t>
                      </a:r>
                      <a:r>
                        <a:rPr lang="en-US" sz="1800" b="1" i="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dysphoria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13736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Fentanyl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10-25mcg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5-12min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IV:25-50mcg</a:t>
                      </a:r>
                    </a:p>
                    <a:p>
                      <a:r>
                        <a:rPr lang="en-US" dirty="0" smtClean="0"/>
                        <a:t>IM: 50-100mcg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cs typeface="Arial" charset="0"/>
                        </a:rPr>
                        <a:t>highly </a:t>
                      </a:r>
                      <a:r>
                        <a:rPr lang="en-US" sz="1800" dirty="0" err="1" smtClean="0">
                          <a:cs typeface="Arial" charset="0"/>
                        </a:rPr>
                        <a:t>lipophilic</a:t>
                      </a:r>
                      <a:r>
                        <a:rPr lang="en-US" sz="1800" dirty="0" smtClean="0">
                          <a:cs typeface="Arial" charset="0"/>
                        </a:rPr>
                        <a:t> crosses placenta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greater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resp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dep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than </a:t>
                      </a:r>
                      <a:r>
                        <a:rPr lang="en-US" sz="1800" dirty="0" err="1" smtClean="0"/>
                        <a:t>equianalgesic</a:t>
                      </a:r>
                      <a:r>
                        <a:rPr lang="en-US" sz="1800" dirty="0" smtClean="0"/>
                        <a:t> dose of other </a:t>
                      </a:r>
                      <a:r>
                        <a:rPr lang="en-US" sz="1800" dirty="0" err="1" smtClean="0"/>
                        <a:t>opioids</a:t>
                      </a:r>
                      <a:r>
                        <a:rPr lang="en-US" sz="1800" dirty="0" smtClean="0"/>
                        <a:t>. Most</a:t>
                      </a:r>
                      <a:r>
                        <a:rPr lang="en-US" sz="1800" baseline="0" dirty="0" smtClean="0"/>
                        <a:t> suitable for PCA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752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Remifentanil</a:t>
                      </a:r>
                      <a:endParaRPr lang="en-US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(Bolus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only)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0.4-0.5mcg/kg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2-3min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Less neonatal effects d/t rapid metabolism and redistribution</a:t>
                      </a:r>
                      <a:endParaRPr lang="en-US" sz="2000" dirty="0" smtClean="0"/>
                    </a:p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place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epidural catheter in uncooperative patient  </a:t>
                      </a:r>
                    </a:p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Maternal sedation and apnea requires monitoring &amp; careful titration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3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Remifentanil</a:t>
                      </a:r>
                      <a:endParaRPr lang="en-US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(Background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infusion with bolus dose)</a:t>
                      </a:r>
                      <a:endParaRPr lang="en-US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Infusion Rate:</a:t>
                      </a:r>
                    </a:p>
                    <a:p>
                      <a:r>
                        <a:rPr lang="en-US" dirty="0" smtClean="0"/>
                        <a:t>0.05mcg/Kg/min</a:t>
                      </a:r>
                    </a:p>
                    <a:p>
                      <a:r>
                        <a:rPr lang="en-US" dirty="0" smtClean="0"/>
                        <a:t>Bolus:</a:t>
                      </a:r>
                    </a:p>
                    <a:p>
                      <a:r>
                        <a:rPr lang="en-US" dirty="0" smtClean="0"/>
                        <a:t>0.25mcg/Kg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2-3min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72008"/>
            <a:ext cx="9144000" cy="4766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OPIOIDS  FOR  LABOR  ANALGESIA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60672" cy="10394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TRAMADOL</a:t>
            </a:r>
            <a:r>
              <a:rPr lang="en-US" sz="3600" b="1" dirty="0"/>
              <a:t>: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Synthetic </a:t>
            </a:r>
            <a:r>
              <a:rPr lang="en-US" alt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opioid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 </a:t>
            </a:r>
            <a:r>
              <a:rPr lang="en-US" alt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: 100 </a:t>
            </a:r>
            <a:r>
              <a:rPr lang="en-US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mg</a:t>
            </a:r>
            <a:r>
              <a:rPr lang="en-US" alt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 10-30 min(onset)</a:t>
            </a:r>
            <a:r>
              <a:rPr lang="en-US" alt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 3-4 hrs(duration)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Moderate analgesia (effective in 1</a:t>
            </a:r>
            <a:r>
              <a:rPr lang="en-US" sz="2400" baseline="30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stage)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Mild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depression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Side effects : nausea, vomiting, sedation, dry mouth, sweating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 placental permeability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2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60672" cy="10394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KETAMINE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748464" cy="547260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Dose : 0.25 mg/kg, onset &lt;30sec , duration 3-5 min.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600" dirty="0" smtClean="0"/>
              <a:t>Infusion;0.25mg/Kg </a:t>
            </a:r>
            <a:r>
              <a:rPr lang="en-US" altLang="en-US" sz="2600" dirty="0"/>
              <a:t>F/B </a:t>
            </a:r>
            <a:r>
              <a:rPr lang="en-US" altLang="en-US" sz="2600" dirty="0" smtClean="0"/>
              <a:t>0.25mg/kg/</a:t>
            </a:r>
            <a:r>
              <a:rPr lang="en-US" altLang="en-US" sz="2600" dirty="0" err="1" smtClean="0"/>
              <a:t>hr</a:t>
            </a:r>
            <a:endParaRPr lang="en-US" altLang="en-US" sz="2600" dirty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Minimal maternal and fetal complications at low doses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C00000"/>
                </a:solidFill>
              </a:rPr>
              <a:t>INDICATIONS: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 smtClean="0"/>
              <a:t> </a:t>
            </a:r>
            <a:r>
              <a:rPr lang="en-US" sz="2600" dirty="0"/>
              <a:t>A</a:t>
            </a:r>
            <a:r>
              <a:rPr lang="en-US" sz="2600" dirty="0" smtClean="0"/>
              <a:t>nalgesia just before vaginal delivery in parturient without regional anesthesia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 smtClean="0"/>
              <a:t>Adjunctive agent in </a:t>
            </a:r>
            <a:r>
              <a:rPr lang="en-US" sz="2600" dirty="0" err="1" smtClean="0"/>
              <a:t>parturients</a:t>
            </a:r>
            <a:r>
              <a:rPr lang="en-US" sz="2600" dirty="0" smtClean="0"/>
              <a:t> with unsatisfactory regional anesthesia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5805264"/>
            <a:ext cx="889248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CAUTION </a:t>
            </a:r>
            <a:r>
              <a:rPr lang="en-US" sz="2800" dirty="0" smtClean="0"/>
              <a:t>: Repeated dosing compromise  airway, Delirium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670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INHALATIONAL AGENTS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27809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Inhalation </a:t>
            </a:r>
            <a:br>
              <a:rPr lang="en-US" altLang="en-US" b="1" dirty="0" smtClean="0"/>
            </a:br>
            <a:r>
              <a:rPr lang="en-US" altLang="en-US" b="1" dirty="0" smtClean="0"/>
              <a:t>analgesia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36912"/>
            <a:ext cx="8485909" cy="44210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en-US" sz="2400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cs typeface="Times New Roman" pitchFamily="18" charset="0"/>
              </a:rPr>
              <a:t>Sub-anesthetic </a:t>
            </a:r>
            <a:r>
              <a:rPr lang="en-US" altLang="en-US" sz="2400" dirty="0">
                <a:cs typeface="Times New Roman" pitchFamily="18" charset="0"/>
              </a:rPr>
              <a:t>concentrations of inhaled </a:t>
            </a:r>
            <a:r>
              <a:rPr lang="en-US" altLang="en-US" sz="2400" dirty="0" smtClean="0">
                <a:cs typeface="Times New Roman" pitchFamily="18" charset="0"/>
              </a:rPr>
              <a:t>anesthetics</a:t>
            </a: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/>
              <a:t>Mother remains awake with protective laryngeal </a:t>
            </a:r>
            <a:r>
              <a:rPr lang="en-US" altLang="en-US" sz="2400" dirty="0" smtClean="0"/>
              <a:t>reflexes</a:t>
            </a:r>
            <a:endParaRPr lang="en-US" altLang="en-US" sz="2400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cs typeface="Times New Roman" pitchFamily="18" charset="0"/>
              </a:rPr>
              <a:t>Either </a:t>
            </a:r>
            <a:r>
              <a:rPr lang="en-US" altLang="en-US" sz="2400" dirty="0">
                <a:cs typeface="Times New Roman" pitchFamily="18" charset="0"/>
              </a:rPr>
              <a:t>alone or as a supplement to regional or local </a:t>
            </a:r>
            <a:r>
              <a:rPr lang="en-US" altLang="en-US" sz="2400" dirty="0" smtClean="0">
                <a:cs typeface="Times New Roman" pitchFamily="18" charset="0"/>
              </a:rPr>
              <a:t>anesthesia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cs typeface="Times New Roman" pitchFamily="18" charset="0"/>
              </a:rPr>
              <a:t>Easy and rapid (    ↓FRC,   ↑MV in pregnancy)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No </a:t>
            </a:r>
            <a:r>
              <a:rPr lang="en-US" altLang="en-US" sz="2400" dirty="0"/>
              <a:t>effect on progress of </a:t>
            </a:r>
            <a:r>
              <a:rPr lang="en-US" altLang="en-US" sz="2400" dirty="0" smtClean="0"/>
              <a:t>labor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Make </a:t>
            </a:r>
            <a:r>
              <a:rPr lang="en-US" altLang="en-US" sz="2400" dirty="0"/>
              <a:t>uterine contractions </a:t>
            </a:r>
            <a:r>
              <a:rPr lang="en-US" altLang="en-US" sz="2400" dirty="0" smtClean="0"/>
              <a:t>tolerable</a:t>
            </a:r>
          </a:p>
          <a:p>
            <a:pPr>
              <a:lnSpc>
                <a:spcPct val="150000"/>
              </a:lnSpc>
            </a:pPr>
            <a:endParaRPr lang="en-US" altLang="en-US" sz="2000" dirty="0"/>
          </a:p>
          <a:p>
            <a:pPr>
              <a:lnSpc>
                <a:spcPct val="150000"/>
              </a:lnSpc>
            </a:pPr>
            <a:endParaRPr lang="en-US" altLang="en-US" sz="1800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2706" name="Picture 2" descr="Image result for sterile water block for lab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473" y="0"/>
            <a:ext cx="4954527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49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sz="4900" dirty="0" smtClean="0">
                <a:latin typeface="Calibri" panose="020F0502020204030204" pitchFamily="34" charset="0"/>
              </a:rPr>
              <a:t/>
            </a:r>
            <a:br>
              <a:rPr lang="en-US" altLang="en-US" sz="4900" dirty="0" smtClean="0">
                <a:latin typeface="Calibri" panose="020F0502020204030204" pitchFamily="34" charset="0"/>
              </a:rPr>
            </a:br>
            <a:r>
              <a:rPr lang="en-US" altLang="en-US" sz="4900" dirty="0" smtClean="0">
                <a:latin typeface="Calibri" panose="020F0502020204030204" pitchFamily="34" charset="0"/>
              </a:rPr>
              <a:t>Disadvantage: </a:t>
            </a:r>
            <a:r>
              <a:rPr lang="en-US" altLang="en-US" sz="4900" dirty="0">
                <a:latin typeface="Calibri" panose="020F0502020204030204" pitchFamily="34" charset="0"/>
              </a:rPr>
              <a:t/>
            </a:r>
            <a:br>
              <a:rPr lang="en-US" altLang="en-US" sz="4900" dirty="0">
                <a:latin typeface="Calibri" panose="020F0502020204030204" pitchFamily="34" charset="0"/>
              </a:rPr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Incomplete </a:t>
            </a:r>
            <a:r>
              <a:rPr lang="en-US" altLang="en-US" dirty="0"/>
              <a:t>pain relief and Unpleasant smell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/>
              <a:t>Specialized vaporizers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/>
              <a:t>Risk of over dosage &amp; </a:t>
            </a:r>
            <a:r>
              <a:rPr lang="en-US" altLang="en-US" dirty="0" smtClean="0"/>
              <a:t>sedation</a:t>
            </a:r>
            <a:endParaRPr lang="en-US" altLang="en-US" dirty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err="1" smtClean="0"/>
              <a:t>Environmenatal</a:t>
            </a:r>
            <a:r>
              <a:rPr lang="en-US" altLang="en-US" dirty="0" smtClean="0"/>
              <a:t> Pollution hazard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Need maternal monitoring &amp; scavenging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Post hyperventilation hypoxia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9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7384"/>
            <a:ext cx="7772400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dirty="0" err="1"/>
              <a:t>Entonox</a:t>
            </a:r>
            <a:r>
              <a:rPr lang="en-US" altLang="en-US" b="1" dirty="0"/>
              <a:t> (O2:N2O 50:50)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96" y="764704"/>
            <a:ext cx="5950496" cy="44644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Nitrous oxide </a:t>
            </a:r>
            <a:r>
              <a:rPr lang="en-US" sz="2400" dirty="0" smtClean="0"/>
              <a:t>: administered  </a:t>
            </a:r>
            <a:r>
              <a:rPr lang="en-US" sz="2400" dirty="0"/>
              <a:t>via </a:t>
            </a:r>
            <a:r>
              <a:rPr lang="en-US" sz="2400" dirty="0" smtClean="0"/>
              <a:t>facemask/mouth piece </a:t>
            </a:r>
            <a:r>
              <a:rPr lang="en-US" sz="2400" dirty="0"/>
              <a:t>connected to </a:t>
            </a:r>
            <a:r>
              <a:rPr lang="en-US" sz="2400" dirty="0" smtClean="0"/>
              <a:t>a breathing </a:t>
            </a:r>
            <a:r>
              <a:rPr lang="en-US" sz="2400" dirty="0"/>
              <a:t>circuit with a demand </a:t>
            </a:r>
            <a:r>
              <a:rPr lang="en-US" sz="2400" dirty="0" smtClean="0"/>
              <a:t>valve</a:t>
            </a:r>
          </a:p>
          <a:p>
            <a:r>
              <a:rPr lang="en-US" sz="2400" dirty="0" smtClean="0"/>
              <a:t>Time from inhalation </a:t>
            </a:r>
            <a:r>
              <a:rPr lang="en-US" sz="2400" dirty="0"/>
              <a:t>to peak analgesic </a:t>
            </a:r>
            <a:r>
              <a:rPr lang="en-US" sz="2400" dirty="0" smtClean="0"/>
              <a:t>effect - </a:t>
            </a:r>
            <a:r>
              <a:rPr lang="en-US" sz="2400" dirty="0"/>
              <a:t>50 </a:t>
            </a:r>
            <a:r>
              <a:rPr lang="en-US" sz="2400" dirty="0" smtClean="0"/>
              <a:t>seconds</a:t>
            </a:r>
          </a:p>
          <a:p>
            <a:r>
              <a:rPr lang="en-US" sz="2400" dirty="0" smtClean="0"/>
              <a:t>Intermittent administration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altLang="en-US" sz="2400" b="1" i="1" dirty="0" smtClean="0"/>
              <a:t>First </a:t>
            </a:r>
            <a:r>
              <a:rPr lang="en-US" altLang="en-US" sz="2400" b="1" i="1" dirty="0"/>
              <a:t>stage</a:t>
            </a:r>
            <a:r>
              <a:rPr lang="en-US" altLang="en-US" sz="2400" dirty="0"/>
              <a:t>: 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Inhale 30 seconds </a:t>
            </a:r>
            <a:r>
              <a:rPr lang="en-US" altLang="en-US" sz="2400" dirty="0" smtClean="0"/>
              <a:t>before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                      </a:t>
            </a:r>
            <a:r>
              <a:rPr lang="en-US" altLang="en-US" sz="2400" dirty="0"/>
              <a:t>the onset of contractions </a:t>
            </a:r>
          </a:p>
          <a:p>
            <a:pPr>
              <a:buFont typeface="Wingdings" pitchFamily="2" charset="2"/>
              <a:buNone/>
            </a:pPr>
            <a:r>
              <a:rPr lang="en-US" altLang="en-US" sz="2400" b="1" dirty="0"/>
              <a:t>Second </a:t>
            </a:r>
            <a:r>
              <a:rPr lang="en-US" altLang="en-US" sz="2400" b="1" dirty="0" smtClean="0"/>
              <a:t>stage</a:t>
            </a:r>
            <a:r>
              <a:rPr lang="en-US" altLang="en-US" sz="2400" dirty="0" smtClean="0"/>
              <a:t>:   2-3 </a:t>
            </a:r>
            <a:r>
              <a:rPr lang="en-US" altLang="en-US" sz="2400" dirty="0"/>
              <a:t>breaths before each </a:t>
            </a:r>
            <a:endParaRPr lang="en-US" altLang="en-US" sz="2400" dirty="0" smtClean="0"/>
          </a:p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                          expulsive </a:t>
            </a:r>
            <a:r>
              <a:rPr lang="en-US" altLang="en-US" sz="2400" dirty="0"/>
              <a:t>force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941168"/>
            <a:ext cx="5580112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continuous administration : increased sedation, loss of consciousness, and airway compromise</a:t>
            </a:r>
            <a:endParaRPr lang="en-US" sz="2400" i="1" dirty="0"/>
          </a:p>
        </p:txBody>
      </p:sp>
      <p:pic>
        <p:nvPicPr>
          <p:cNvPr id="6" name="Picture 2" descr="Image result for sterile water block for labor"/>
          <p:cNvPicPr>
            <a:picLocks noChangeAspect="1" noChangeArrowheads="1"/>
          </p:cNvPicPr>
          <p:nvPr/>
        </p:nvPicPr>
        <p:blipFill>
          <a:blip r:embed="rId2" cstate="print"/>
          <a:srcRect l="7100" r="7693"/>
          <a:stretch>
            <a:fillRect/>
          </a:stretch>
        </p:blipFill>
        <p:spPr bwMode="auto">
          <a:xfrm>
            <a:off x="5687616" y="764704"/>
            <a:ext cx="3456384" cy="2448272"/>
          </a:xfrm>
          <a:prstGeom prst="rect">
            <a:avLst/>
          </a:prstGeom>
          <a:noFill/>
        </p:spPr>
      </p:pic>
      <p:pic>
        <p:nvPicPr>
          <p:cNvPr id="67586" name="Picture 2" descr="Image result for enton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3419872" cy="248581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is being phased out from the UK in view of the poor analgesic efficacy and environmental pollution.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326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0672" cy="10394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900" b="1" dirty="0" smtClean="0"/>
              <a:t>SEVOFLURANE/ SEVOX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0.8% </a:t>
            </a:r>
            <a:r>
              <a:rPr lang="en-US" sz="2600" b="1" dirty="0" err="1" smtClean="0">
                <a:solidFill>
                  <a:srgbClr val="C00000"/>
                </a:solidFill>
              </a:rPr>
              <a:t>Sevoflurane</a:t>
            </a:r>
            <a:r>
              <a:rPr lang="en-US" sz="2600" b="1" dirty="0" smtClean="0">
                <a:solidFill>
                  <a:srgbClr val="C00000"/>
                </a:solidFill>
              </a:rPr>
              <a:t> with oxygen in Oxford Miniature </a:t>
            </a:r>
            <a:r>
              <a:rPr lang="en-US" sz="2600" b="1" dirty="0" err="1">
                <a:solidFill>
                  <a:srgbClr val="C00000"/>
                </a:solidFill>
              </a:rPr>
              <a:t>Vaporiser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Good analgesia with minimal sedation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pleasant </a:t>
            </a:r>
            <a:r>
              <a:rPr lang="en-US" sz="2600" dirty="0" err="1" smtClean="0"/>
              <a:t>odour</a:t>
            </a:r>
            <a:r>
              <a:rPr lang="en-US" sz="2600" dirty="0" smtClean="0"/>
              <a:t>, Non irritant to the respiratory tract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Useful pain relief during the first stage of </a:t>
            </a:r>
            <a:r>
              <a:rPr lang="en-US" sz="2600" dirty="0" err="1" smtClean="0"/>
              <a:t>labour</a:t>
            </a:r>
            <a:endParaRPr lang="en-US" sz="26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</a:rPr>
              <a:t>Greater analgesia than </a:t>
            </a:r>
            <a:r>
              <a:rPr lang="en-US" sz="2600" b="1" dirty="0" err="1" smtClean="0">
                <a:solidFill>
                  <a:srgbClr val="002060"/>
                </a:solidFill>
              </a:rPr>
              <a:t>Entonox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Preferred over </a:t>
            </a:r>
            <a:r>
              <a:rPr lang="en-US" sz="2600" dirty="0" err="1" smtClean="0"/>
              <a:t>Entonox</a:t>
            </a:r>
            <a:r>
              <a:rPr lang="en-US" sz="2600" dirty="0" smtClean="0"/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More sedation with </a:t>
            </a:r>
            <a:r>
              <a:rPr lang="en-US" sz="2600" dirty="0" err="1" smtClean="0"/>
              <a:t>sevoflurane</a:t>
            </a:r>
            <a:endParaRPr lang="en-US" sz="26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3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365545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1988840"/>
            <a:ext cx="55801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Visceral</a:t>
            </a:r>
            <a:r>
              <a:rPr lang="en-US" altLang="en-US" sz="2800" dirty="0" smtClean="0">
                <a:cs typeface="Arial" panose="020B0604020202020204" pitchFamily="34" charset="0"/>
              </a:rPr>
              <a:t>, </a:t>
            </a: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diffuse, poorly localized</a:t>
            </a:r>
          </a:p>
          <a:p>
            <a:pPr lvl="1">
              <a:buFont typeface="Wingdings" pitchFamily="2" charset="2"/>
              <a:buChar char="§"/>
            </a:pPr>
            <a:endParaRPr lang="en-US" altLang="en-US" sz="2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cs typeface="Arial" panose="020B0604020202020204" pitchFamily="34" charset="0"/>
              </a:rPr>
              <a:t>May </a:t>
            </a:r>
            <a:r>
              <a:rPr lang="en-US" sz="2800" dirty="0" smtClean="0"/>
              <a:t>be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felt as back</a:t>
            </a:r>
            <a:r>
              <a:rPr lang="en-US" sz="2800" b="1" baseline="30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pain </a:t>
            </a:r>
          </a:p>
          <a:p>
            <a:pPr lvl="1">
              <a:buFont typeface="Wingdings" pitchFamily="2" charset="2"/>
              <a:buChar char="§"/>
            </a:pPr>
            <a:endParaRPr lang="en-US" altLang="en-US" sz="2800" b="1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cs typeface="Arial" panose="020B0604020202020204" pitchFamily="34" charset="0"/>
              </a:rPr>
              <a:t> Results from </a:t>
            </a:r>
            <a:r>
              <a:rPr lang="en-US" sz="2800" dirty="0" smtClean="0">
                <a:cs typeface="Arial" panose="020B0604020202020204" pitchFamily="34" charset="0"/>
              </a:rPr>
              <a:t>uterine stretching , distortion, ischemia and cervical dilatation</a:t>
            </a:r>
          </a:p>
          <a:p>
            <a:pPr lvl="1">
              <a:buFont typeface="Wingdings" pitchFamily="2" charset="2"/>
              <a:buChar char="§"/>
            </a:pPr>
            <a:endParaRPr lang="en-US" sz="2800" dirty="0" smtClean="0"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cs typeface="Arial" panose="020B0604020202020204" pitchFamily="34" charset="0"/>
              </a:rPr>
              <a:t> Visceral afferent travel with </a:t>
            </a:r>
            <a:r>
              <a:rPr lang="en-US" altLang="en-US" sz="2800" dirty="0" smtClean="0">
                <a:cs typeface="Arial" panose="020B0604020202020204" pitchFamily="34" charset="0"/>
              </a:rPr>
              <a:t>A</a:t>
            </a:r>
            <a:r>
              <a:rPr lang="el-GR" altLang="en-US" sz="2800" dirty="0" smtClean="0">
                <a:cs typeface="Arial" panose="020B0604020202020204" pitchFamily="34" charset="0"/>
              </a:rPr>
              <a:t>δ</a:t>
            </a:r>
            <a:r>
              <a:rPr lang="en-US" altLang="en-US" sz="2800" dirty="0" smtClean="0">
                <a:cs typeface="Arial" panose="020B0604020202020204" pitchFamily="34" charset="0"/>
              </a:rPr>
              <a:t> &amp; C: uterine and cervical plexus →    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hypogastric</a:t>
            </a:r>
            <a:r>
              <a:rPr lang="en-US" altLang="en-US" sz="2800" dirty="0" smtClean="0">
                <a:cs typeface="Arial" panose="020B0604020202020204" pitchFamily="34" charset="0"/>
              </a:rPr>
              <a:t>  and aortic plexus </a:t>
            </a:r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7544" y="260648"/>
            <a:ext cx="83529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  FIRST  STAGE OF LABOUR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-72008" y="5805264"/>
            <a:ext cx="3707904" cy="7647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7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</a:t>
            </a:r>
            <a:r>
              <a:rPr lang="en-US" altLang="en-US" sz="2800" b="1" baseline="-25000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r>
              <a:rPr lang="en-US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T</a:t>
            </a:r>
            <a:r>
              <a:rPr lang="en-US" altLang="en-US" sz="2800" b="1" baseline="-25000" dirty="0" smtClean="0">
                <a:solidFill>
                  <a:schemeClr val="bg1"/>
                </a:solidFill>
                <a:cs typeface="Arial" panose="020B0604020202020204" pitchFamily="34" charset="0"/>
              </a:rPr>
              <a:t>11</a:t>
            </a:r>
            <a:r>
              <a:rPr lang="en-US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T</a:t>
            </a:r>
            <a:r>
              <a:rPr lang="en-US" altLang="en-US" sz="2800" b="1" baseline="-25000" dirty="0" smtClean="0">
                <a:solidFill>
                  <a:schemeClr val="bg1"/>
                </a:solidFill>
                <a:cs typeface="Arial" panose="020B0604020202020204" pitchFamily="34" charset="0"/>
              </a:rPr>
              <a:t>12</a:t>
            </a:r>
            <a:r>
              <a:rPr lang="en-US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and L</a:t>
            </a:r>
            <a:r>
              <a:rPr lang="en-US" altLang="en-US" sz="2800" b="1" baseline="-25000" dirty="0" smtClean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55776" y="2492896"/>
            <a:ext cx="1584176" cy="11521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Regional Analgesia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800" dirty="0"/>
              <a:t>Regional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analgesia</a:t>
            </a:r>
            <a:endParaRPr lang="en-US" sz="4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132856"/>
            <a:ext cx="6849616" cy="4044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Epidural </a:t>
            </a:r>
            <a:r>
              <a:rPr lang="en-US" dirty="0"/>
              <a:t>analgesia</a:t>
            </a:r>
          </a:p>
          <a:p>
            <a:r>
              <a:rPr lang="en-US" dirty="0"/>
              <a:t>Combined spinal epidural analgesia</a:t>
            </a:r>
          </a:p>
          <a:p>
            <a:r>
              <a:rPr lang="en-US" dirty="0"/>
              <a:t>Spinal analgesia</a:t>
            </a:r>
          </a:p>
          <a:p>
            <a:r>
              <a:rPr lang="en-US" dirty="0"/>
              <a:t>Continuous spinal </a:t>
            </a:r>
            <a:r>
              <a:rPr lang="en-US" dirty="0" smtClean="0"/>
              <a:t>analgesia</a:t>
            </a:r>
          </a:p>
          <a:p>
            <a:r>
              <a:rPr lang="en-US" dirty="0" smtClean="0"/>
              <a:t>Dural Puncture Epidural (DPE) </a:t>
            </a:r>
            <a:endParaRPr lang="en-US" dirty="0"/>
          </a:p>
          <a:p>
            <a:r>
              <a:rPr lang="en-US" dirty="0" err="1" smtClean="0"/>
              <a:t>Paracervical</a:t>
            </a:r>
            <a:r>
              <a:rPr lang="en-US" dirty="0" smtClean="0"/>
              <a:t> </a:t>
            </a:r>
            <a:r>
              <a:rPr lang="en-US" dirty="0"/>
              <a:t>block </a:t>
            </a:r>
            <a:endParaRPr lang="en-US" dirty="0" smtClean="0"/>
          </a:p>
          <a:p>
            <a:r>
              <a:rPr lang="en-US" dirty="0" err="1" smtClean="0"/>
              <a:t>Pudendal</a:t>
            </a:r>
            <a:r>
              <a:rPr lang="en-US" dirty="0" smtClean="0"/>
              <a:t> Nerve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5152"/>
            <a:ext cx="9144000" cy="1619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Epidural Labor Analgesia: </a:t>
            </a:r>
            <a:r>
              <a:rPr lang="en-US" b="1" i="1" dirty="0" smtClean="0">
                <a:solidFill>
                  <a:srgbClr val="C00000"/>
                </a:solidFill>
              </a:rPr>
              <a:t>Gold standard for pain relief in labor</a:t>
            </a:r>
            <a:br>
              <a:rPr lang="en-US" b="1" i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2" descr="Image result for epidural   for labor cartoon"/>
          <p:cNvPicPr>
            <a:picLocks noChangeAspect="1" noChangeArrowheads="1"/>
          </p:cNvPicPr>
          <p:nvPr/>
        </p:nvPicPr>
        <p:blipFill>
          <a:blip r:embed="rId2" cstate="print"/>
          <a:srcRect t="4930" b="8801"/>
          <a:stretch>
            <a:fillRect/>
          </a:stretch>
        </p:blipFill>
        <p:spPr bwMode="auto">
          <a:xfrm>
            <a:off x="395536" y="1628800"/>
            <a:ext cx="8244408" cy="25247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4437112"/>
            <a:ext cx="8460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Excellent pain relief &amp; maternal satisfaction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400" dirty="0" smtClean="0"/>
              <a:t>Minimal fetal side effects and maternal adverse effects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Easily converts to surgical anesthetic, even in emergent/urgent situation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the ideal Target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229600" cy="3078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Marked </a:t>
            </a:r>
            <a:r>
              <a:rPr lang="en-US" dirty="0"/>
              <a:t>obesity</a:t>
            </a:r>
          </a:p>
          <a:p>
            <a:r>
              <a:rPr lang="en-US" dirty="0"/>
              <a:t>Obstetric complications with potential for operative delivery (</a:t>
            </a:r>
            <a:r>
              <a:rPr lang="en-US" dirty="0" err="1"/>
              <a:t>eg</a:t>
            </a:r>
            <a:r>
              <a:rPr lang="en-US" dirty="0"/>
              <a:t>, placenta </a:t>
            </a:r>
            <a:r>
              <a:rPr lang="en-US" dirty="0" err="1"/>
              <a:t>previa</a:t>
            </a:r>
            <a:r>
              <a:rPr lang="en-US" dirty="0"/>
              <a:t>, high order multiple gestation)</a:t>
            </a:r>
          </a:p>
          <a:p>
            <a:r>
              <a:rPr lang="en-US" dirty="0"/>
              <a:t>Severe </a:t>
            </a:r>
            <a:r>
              <a:rPr lang="en-US" dirty="0" smtClean="0"/>
              <a:t>preeclampsia</a:t>
            </a:r>
          </a:p>
          <a:p>
            <a:r>
              <a:rPr lang="en-US" dirty="0" smtClean="0"/>
              <a:t>Cardiopulmonary disorders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610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Any parturient who demands analgesia is enough justification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590800"/>
            <a:ext cx="388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 risk parturient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6096000"/>
            <a:ext cx="381000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Controversial situations….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ELA in parturient with Non-reassuring fetal heart tone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1"/>
            <a:ext cx="82296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 a contraindication to regional analgesia</a:t>
            </a:r>
          </a:p>
          <a:p>
            <a:endParaRPr lang="en-US" sz="2400" dirty="0" smtClean="0"/>
          </a:p>
          <a:p>
            <a:r>
              <a:rPr lang="en-US" sz="2400" dirty="0" smtClean="0"/>
              <a:t>Rapid extension, should cesarean delivery be required for fetal distress</a:t>
            </a:r>
          </a:p>
          <a:p>
            <a:endParaRPr lang="en-IN" dirty="0"/>
          </a:p>
        </p:txBody>
      </p:sp>
      <p:pic>
        <p:nvPicPr>
          <p:cNvPr id="36866" name="Picture 2" descr="https://s-media-cache-ak0.pinimg.com/originals/5b/ca/ae/5bcaae8481a7cfb837764f5f912fd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7278"/>
            <a:ext cx="5489575" cy="28909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8260672" cy="10394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en-US" sz="4400" dirty="0" smtClean="0"/>
              <a:t>PRE-REQUISITES</a:t>
            </a: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34616"/>
            <a:ext cx="8610600" cy="4702696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Pre </a:t>
            </a:r>
            <a:r>
              <a:rPr lang="en-US" altLang="en-US" dirty="0" err="1"/>
              <a:t>anaesthetic</a:t>
            </a:r>
            <a:r>
              <a:rPr lang="en-US" altLang="en-US" dirty="0"/>
              <a:t> check up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/>
              <a:t>Consent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/>
              <a:t>IV access and monitor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/>
              <a:t>Facility of resuscitation equipment &amp; drugs, oxygen, suction, intubation equipment, IPPV</a:t>
            </a:r>
          </a:p>
          <a:p>
            <a:pPr marL="411480" lvl="1" indent="0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0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the parturient for Epidural labor analgesia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Work up…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Early involvement of anesthesiologist</a:t>
            </a:r>
          </a:p>
          <a:p>
            <a:r>
              <a:rPr lang="en-US" dirty="0" smtClean="0"/>
              <a:t>Antenatal counseling and evaluation by anesthesiologist </a:t>
            </a:r>
          </a:p>
          <a:p>
            <a:r>
              <a:rPr lang="en-US" dirty="0" smtClean="0"/>
              <a:t>Routine PAC with relevant investigations</a:t>
            </a:r>
          </a:p>
          <a:p>
            <a:r>
              <a:rPr lang="en-US" dirty="0" smtClean="0"/>
              <a:t>Written informed consent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NPO guidelines…</a:t>
            </a:r>
            <a:endParaRPr lang="en-IN" dirty="0"/>
          </a:p>
        </p:txBody>
      </p:sp>
      <p:pic>
        <p:nvPicPr>
          <p:cNvPr id="33794" name="Picture 2" descr="https://r2square.files.wordpress.com/2011/11/12603759365za8dl.jpg"/>
          <p:cNvPicPr>
            <a:picLocks noChangeAspect="1" noChangeArrowheads="1"/>
          </p:cNvPicPr>
          <p:nvPr/>
        </p:nvPicPr>
        <p:blipFill>
          <a:blip r:embed="rId3" cstate="print"/>
          <a:srcRect t="3030" b="9091"/>
          <a:stretch>
            <a:fillRect/>
          </a:stretch>
        </p:blipFill>
        <p:spPr bwMode="auto">
          <a:xfrm>
            <a:off x="6629400" y="0"/>
            <a:ext cx="25146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Fasting during labor and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49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uncomplicated laboring patients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modest amounts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of clear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liquids</a:t>
            </a:r>
          </a:p>
          <a:p>
            <a:pPr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</a:p>
          <a:p>
            <a:pPr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water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fruit juices without pulp,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carbonated beverages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clear tea, black coffee, and sports drinks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Volume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liquids is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less important than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presence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of particulate matter 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risk Parturient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additional restriction of fluids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0574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all??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3352800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much??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19800"/>
            <a:ext cx="85344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Solid foods should be avoided in laboring patients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3716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to call the anesthesiologist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to administer ELA?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058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 I need to wait for  </a:t>
            </a:r>
            <a:r>
              <a:rPr lang="en-US" sz="2400" dirty="0"/>
              <a:t>a specific cervical dilatation to be </a:t>
            </a:r>
            <a:r>
              <a:rPr lang="en-US" sz="2400" dirty="0" smtClean="0"/>
              <a:t>reached ???</a:t>
            </a:r>
          </a:p>
          <a:p>
            <a:r>
              <a:rPr lang="en-US" altLang="en-US" sz="2400" dirty="0" smtClean="0"/>
              <a:t>Cervical dilatation : 4-5 cm (</a:t>
            </a:r>
            <a:r>
              <a:rPr lang="en-US" altLang="en-US" sz="2400" dirty="0" err="1" smtClean="0"/>
              <a:t>primi</a:t>
            </a:r>
            <a:r>
              <a:rPr lang="en-US" altLang="en-US" sz="2400" dirty="0" smtClean="0"/>
              <a:t>) 3-4 cm (multi) ???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Frequent PVs to assess ideal cervical dilatation for epidural administration ???</a:t>
            </a:r>
          </a:p>
          <a:p>
            <a:endParaRPr lang="en-US" sz="2400" dirty="0" smtClean="0"/>
          </a:p>
          <a:p>
            <a:r>
              <a:rPr lang="en-US" sz="2400" dirty="0" smtClean="0"/>
              <a:t>Will   the timing of administration affect the progress of labor or increase cesarean delivery rate or vaginal instrumental delivery???</a:t>
            </a:r>
          </a:p>
          <a:p>
            <a:endParaRPr lang="en-US" sz="2400" dirty="0" smtClean="0"/>
          </a:p>
        </p:txBody>
      </p:sp>
      <p:pic>
        <p:nvPicPr>
          <p:cNvPr id="29698" name="Picture 2" descr="http://thumb1.shutterstock.com/thumb_large/1715863/177488744/stock-vector-a-vector-illustration-of-woman-doctor-177488744.jpg"/>
          <p:cNvPicPr>
            <a:picLocks noChangeAspect="1" noChangeArrowheads="1"/>
          </p:cNvPicPr>
          <p:nvPr/>
        </p:nvPicPr>
        <p:blipFill>
          <a:blip r:embed="rId3" cstate="print"/>
          <a:srcRect b="8982"/>
          <a:stretch>
            <a:fillRect/>
          </a:stretch>
        </p:blipFill>
        <p:spPr bwMode="auto">
          <a:xfrm>
            <a:off x="7239000" y="0"/>
            <a:ext cx="1905000" cy="19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365545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4" y="2276872"/>
            <a:ext cx="5076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Sharp </a:t>
            </a:r>
            <a:r>
              <a:rPr lang="en-US" sz="2800" dirty="0" err="1" smtClean="0">
                <a:solidFill>
                  <a:srgbClr val="FF0000"/>
                </a:solidFill>
              </a:rPr>
              <a:t>localised</a:t>
            </a:r>
            <a:r>
              <a:rPr lang="en-US" sz="2800" dirty="0" smtClean="0">
                <a:solidFill>
                  <a:srgbClr val="FF0000"/>
                </a:solidFill>
              </a:rPr>
              <a:t> pain </a:t>
            </a:r>
            <a:r>
              <a:rPr lang="en-US" sz="2800" dirty="0" smtClean="0"/>
              <a:t>in perineum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Somatic pain</a:t>
            </a:r>
            <a:r>
              <a:rPr lang="en-US" sz="2800" dirty="0" smtClean="0"/>
              <a:t> from </a:t>
            </a:r>
            <a:r>
              <a:rPr lang="en-US" sz="2800" dirty="0" err="1" smtClean="0"/>
              <a:t>streching</a:t>
            </a:r>
            <a:r>
              <a:rPr lang="en-US" sz="2800" dirty="0" smtClean="0"/>
              <a:t> of pain sensitive perineum  (pelvic floor and vagina)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584" y="260648"/>
            <a:ext cx="7776864" cy="89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SECOND STAGE OF LABOUR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5877272"/>
            <a:ext cx="3563888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</a:rPr>
              <a:t> S  </a:t>
            </a:r>
            <a:r>
              <a:rPr lang="en-US" sz="2800" b="1" dirty="0" smtClean="0">
                <a:solidFill>
                  <a:schemeClr val="bg1"/>
                </a:solidFill>
              </a:rPr>
              <a:t>2,3, 4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43808" y="2924944"/>
            <a:ext cx="1224136" cy="11521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Right time to Administer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Epidural Labor Analgesia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086600" cy="2895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Verdana" pitchFamily="34" charset="0"/>
                <a:cs typeface="Verdana" pitchFamily="34" charset="0"/>
              </a:rPr>
              <a:t>Ensure established labor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Withholding analgesia until an arbitrary cervical dilatation is unnecessary</a:t>
            </a:r>
            <a:endParaRPr lang="en-US" sz="2800" dirty="0" smtClean="0"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ea typeface="Verdana" pitchFamily="34" charset="0"/>
                <a:cs typeface="Verdana" pitchFamily="34" charset="0"/>
              </a:rPr>
              <a:t>Give the option of early </a:t>
            </a:r>
            <a:r>
              <a:rPr lang="en-US" sz="2800" dirty="0" err="1" smtClean="0">
                <a:ea typeface="Verdana" pitchFamily="34" charset="0"/>
                <a:cs typeface="Verdana" pitchFamily="34" charset="0"/>
              </a:rPr>
              <a:t>neuraxial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 analgesia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/>
          </a:p>
          <a:p>
            <a:r>
              <a:rPr lang="en-US" sz="1600" dirty="0" smtClean="0"/>
              <a:t>*</a:t>
            </a:r>
            <a:r>
              <a:rPr lang="en-US" sz="1400" dirty="0" smtClean="0"/>
              <a:t>American College of Obstetricians and Gynecologists Committee on </a:t>
            </a:r>
            <a:r>
              <a:rPr lang="en-US" sz="1400" dirty="0" err="1" smtClean="0"/>
              <a:t>Obsteteric</a:t>
            </a:r>
            <a:r>
              <a:rPr lang="en-US" sz="1400" dirty="0" smtClean="0"/>
              <a:t> Practice. Analgesia and cesarean delivery rates. ACOG Committee Opinion No. 339, June 2006. </a:t>
            </a:r>
            <a:r>
              <a:rPr lang="en-US" sz="1400" dirty="0" err="1" smtClean="0"/>
              <a:t>Obstet</a:t>
            </a:r>
            <a:r>
              <a:rPr lang="en-US" sz="1400" dirty="0" smtClean="0"/>
              <a:t> </a:t>
            </a:r>
            <a:r>
              <a:rPr lang="en-US" sz="1400" dirty="0" err="1" smtClean="0"/>
              <a:t>Gynecol</a:t>
            </a:r>
            <a:r>
              <a:rPr lang="en-US" sz="1400" dirty="0" smtClean="0"/>
              <a:t> 2006;107:1487</a:t>
            </a:r>
          </a:p>
          <a:p>
            <a:r>
              <a:rPr lang="en-US" sz="1400" dirty="0" err="1" smtClean="0"/>
              <a:t>Ohel</a:t>
            </a:r>
            <a:r>
              <a:rPr lang="en-US" sz="1400" dirty="0" smtClean="0"/>
              <a:t>  et </a:t>
            </a:r>
            <a:r>
              <a:rPr lang="en-US" sz="1400" dirty="0" err="1" smtClean="0"/>
              <a:t>alEarly</a:t>
            </a:r>
            <a:r>
              <a:rPr lang="en-US" sz="1400" dirty="0" smtClean="0"/>
              <a:t> versus late initiation of epidural analgesia in labor: does it increase the risk of cesarean section? A randomized trial. Am J </a:t>
            </a:r>
            <a:r>
              <a:rPr lang="en-US" sz="1400" dirty="0" err="1" smtClean="0"/>
              <a:t>Obstet</a:t>
            </a:r>
            <a:r>
              <a:rPr lang="en-US" sz="1400" dirty="0" smtClean="0"/>
              <a:t> Gynecol.2006;194(3):600–605</a:t>
            </a:r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52400" y="3501008"/>
            <a:ext cx="8763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Timing of epidural placement has no effect on cesarean rate, fetal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malposition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, or instrumental vaginal delivery</a:t>
            </a:r>
          </a:p>
        </p:txBody>
      </p:sp>
      <p:pic>
        <p:nvPicPr>
          <p:cNvPr id="28674" name="Picture 2" descr="https://alittleparfait.files.wordpress.com/2012/12/cartoon-doctor-confused.jpg?w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38124"/>
            <a:ext cx="2514600" cy="2619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5105400"/>
            <a:ext cx="82654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ea typeface="Verdana" pitchFamily="34" charset="0"/>
                <a:cs typeface="Verdana" pitchFamily="34" charset="0"/>
              </a:rPr>
              <a:t>Best time to administer ELA:  linked to parturient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ea typeface="Verdana" pitchFamily="34" charset="0"/>
                <a:cs typeface="Verdana" pitchFamily="34" charset="0"/>
              </a:rPr>
              <a:t>demand not cervical dilatation*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3681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Epidural </a:t>
            </a:r>
            <a:r>
              <a:rPr lang="en-US" dirty="0" smtClean="0"/>
              <a:t>analgesia: </a:t>
            </a:r>
            <a:br>
              <a:rPr lang="en-US" dirty="0" smtClean="0"/>
            </a:br>
            <a:r>
              <a:rPr lang="en-US" dirty="0" smtClean="0"/>
              <a:t>Mode of administration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060848"/>
            <a:ext cx="6696744" cy="4104456"/>
          </a:xfrm>
        </p:spPr>
        <p:txBody>
          <a:bodyPr>
            <a:normAutofit/>
          </a:bodyPr>
          <a:lstStyle/>
          <a:p>
            <a:r>
              <a:rPr lang="en-US" sz="2800" dirty="0"/>
              <a:t>Intermittent </a:t>
            </a:r>
            <a:r>
              <a:rPr lang="en-US" sz="2800" dirty="0" smtClean="0"/>
              <a:t>top ups</a:t>
            </a:r>
            <a:endParaRPr lang="en-US" sz="2800" dirty="0"/>
          </a:p>
          <a:p>
            <a:r>
              <a:rPr lang="en-US" sz="2800" dirty="0"/>
              <a:t>Continuous infusion</a:t>
            </a:r>
          </a:p>
          <a:p>
            <a:r>
              <a:rPr lang="en-US" sz="2800" dirty="0"/>
              <a:t>Patient controlled epidural </a:t>
            </a:r>
            <a:r>
              <a:rPr lang="en-US" sz="2800" dirty="0" smtClean="0"/>
              <a:t>analgesia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   -  With basal infusion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-  Without basal infusion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-  </a:t>
            </a:r>
            <a:r>
              <a:rPr lang="en-US" sz="2800" dirty="0" smtClean="0"/>
              <a:t>Computer </a:t>
            </a:r>
            <a:r>
              <a:rPr lang="en-US" sz="2800" dirty="0"/>
              <a:t>integrated </a:t>
            </a:r>
            <a:r>
              <a:rPr lang="en-US" sz="2800" dirty="0" smtClean="0"/>
              <a:t>PCEA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55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 Administration techniques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219200"/>
            <a:ext cx="910850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0872" cy="1401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sz="3600" b="1" dirty="0" smtClean="0">
                <a:cs typeface="Times New Roman" pitchFamily="18" charset="0"/>
              </a:rPr>
              <a:t/>
            </a:r>
            <a:br>
              <a:rPr lang="en-US" altLang="en-US" sz="3600" b="1" dirty="0" smtClean="0">
                <a:cs typeface="Times New Roman" pitchFamily="18" charset="0"/>
              </a:rPr>
            </a:br>
            <a:r>
              <a:rPr lang="en-US" altLang="en-US" sz="4900" b="1" dirty="0" smtClean="0">
                <a:cs typeface="Times New Roman" pitchFamily="18" charset="0"/>
              </a:rPr>
              <a:t>Test Dose for epidural labor analgesia</a:t>
            </a:r>
            <a:r>
              <a:rPr lang="en-US" altLang="en-US" sz="4900" dirty="0">
                <a:cs typeface="Times New Roman" pitchFamily="18" charset="0"/>
              </a:rPr>
              <a:t/>
            </a:r>
            <a:br>
              <a:rPr lang="en-US" altLang="en-US" sz="4900" dirty="0">
                <a:cs typeface="Times New Roman" pitchFamily="18" charset="0"/>
              </a:rPr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3556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endParaRPr lang="en-US" altLang="en-US" sz="2000" dirty="0" smtClean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en-US" dirty="0" smtClean="0">
                <a:cs typeface="Arial" charset="0"/>
              </a:rPr>
              <a:t>Conventionally...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dirty="0" smtClean="0">
                <a:cs typeface="Arial" charset="0"/>
              </a:rPr>
              <a:t>30mg </a:t>
            </a:r>
            <a:r>
              <a:rPr lang="en-US" altLang="en-US" dirty="0"/>
              <a:t>lignocaine + 15</a:t>
            </a:r>
            <a:r>
              <a:rPr lang="el-GR" altLang="en-US" dirty="0">
                <a:cs typeface="Arial" charset="0"/>
              </a:rPr>
              <a:t>μ</a:t>
            </a:r>
            <a:r>
              <a:rPr lang="en-US" altLang="en-US" dirty="0">
                <a:cs typeface="Arial" charset="0"/>
              </a:rPr>
              <a:t>g </a:t>
            </a:r>
            <a:r>
              <a:rPr lang="en-US" altLang="en-US" dirty="0" smtClean="0">
                <a:cs typeface="Arial" charset="0"/>
              </a:rPr>
              <a:t>epinephrine given in uterine diastole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 smtClean="0">
                <a:cs typeface="Times New Roman" pitchFamily="18" charset="0"/>
              </a:rPr>
              <a:t>Sudden , fast acceleration in maternal heart rate of at least </a:t>
            </a:r>
            <a:r>
              <a:rPr lang="en-US" altLang="en-US" sz="2400" dirty="0" smtClean="0">
                <a:solidFill>
                  <a:srgbClr val="FF0000"/>
                </a:solidFill>
                <a:cs typeface="Times New Roman" pitchFamily="18" charset="0"/>
              </a:rPr>
              <a:t>15-20bpm</a:t>
            </a:r>
            <a:r>
              <a:rPr lang="en-US" altLang="en-US" sz="2400" dirty="0" smtClean="0">
                <a:cs typeface="Times New Roman" pitchFamily="18" charset="0"/>
              </a:rPr>
              <a:t> occurring within </a:t>
            </a:r>
            <a:r>
              <a:rPr lang="en-US" altLang="en-US" sz="2400" dirty="0" smtClean="0">
                <a:solidFill>
                  <a:srgbClr val="FF0000"/>
                </a:solidFill>
                <a:cs typeface="Times New Roman" pitchFamily="18" charset="0"/>
              </a:rPr>
              <a:t>1 min </a:t>
            </a:r>
            <a:r>
              <a:rPr lang="en-US" altLang="en-US" sz="2400" dirty="0" smtClean="0">
                <a:cs typeface="Times New Roman" pitchFamily="18" charset="0"/>
              </a:rPr>
              <a:t>and duration </a:t>
            </a:r>
            <a:r>
              <a:rPr lang="en-US" altLang="en-US" sz="2400" dirty="0" smtClean="0">
                <a:solidFill>
                  <a:srgbClr val="FF0000"/>
                </a:solidFill>
                <a:cs typeface="Times New Roman" pitchFamily="18" charset="0"/>
              </a:rPr>
              <a:t>60 </a:t>
            </a:r>
            <a:r>
              <a:rPr lang="en-US" alt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secs</a:t>
            </a:r>
            <a:r>
              <a:rPr lang="en-US" alt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smtClean="0">
                <a:cs typeface="Times New Roman" pitchFamily="18" charset="0"/>
              </a:rPr>
              <a:t>indicates intravascular injection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 smtClean="0">
                <a:cs typeface="Times New Roman" pitchFamily="18" charset="0"/>
              </a:rPr>
              <a:t> Onset of motor blockade within </a:t>
            </a:r>
            <a:r>
              <a:rPr lang="en-US" altLang="en-US" sz="2400" dirty="0" smtClean="0">
                <a:solidFill>
                  <a:srgbClr val="FF0000"/>
                </a:solidFill>
                <a:cs typeface="Times New Roman" pitchFamily="18" charset="0"/>
              </a:rPr>
              <a:t>3-5 min </a:t>
            </a:r>
            <a:r>
              <a:rPr lang="en-US" altLang="en-US" sz="2400" dirty="0" smtClean="0">
                <a:cs typeface="Times New Roman" pitchFamily="18" charset="0"/>
              </a:rPr>
              <a:t>indicates </a:t>
            </a:r>
            <a:r>
              <a:rPr lang="en-US" altLang="en-US" sz="2400" dirty="0" err="1" smtClean="0">
                <a:cs typeface="Times New Roman" pitchFamily="18" charset="0"/>
              </a:rPr>
              <a:t>intrathecal</a:t>
            </a:r>
            <a:r>
              <a:rPr lang="en-US" altLang="en-US" sz="2400" dirty="0" smtClean="0">
                <a:cs typeface="Times New Roman" pitchFamily="18" charset="0"/>
              </a:rPr>
              <a:t> injection.  </a:t>
            </a:r>
          </a:p>
          <a:p>
            <a:pPr lvl="1">
              <a:lnSpc>
                <a:spcPct val="150000"/>
              </a:lnSpc>
            </a:pPr>
            <a:endParaRPr lang="en-US" altLang="en-US" sz="20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1352" y="5976664"/>
            <a:ext cx="583264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en-US" altLang="en-US" sz="2800" dirty="0" smtClean="0">
                <a:cs typeface="Arial" charset="0"/>
              </a:rPr>
              <a:t>Role of test dose controversial...</a:t>
            </a:r>
            <a:endParaRPr lang="en-US" altLang="en-US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010400" cy="944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sz="3600" b="1" dirty="0" smtClean="0">
                <a:cs typeface="Times New Roman" pitchFamily="18" charset="0"/>
              </a:rPr>
              <a:t/>
            </a:r>
            <a:br>
              <a:rPr lang="en-US" altLang="en-US" sz="3600" b="1" dirty="0" smtClean="0">
                <a:cs typeface="Times New Roman" pitchFamily="18" charset="0"/>
              </a:rPr>
            </a:br>
            <a:r>
              <a:rPr lang="en-US" altLang="en-US" sz="3600" b="1" dirty="0" smtClean="0">
                <a:cs typeface="Times New Roman" pitchFamily="18" charset="0"/>
              </a:rPr>
              <a:t/>
            </a:r>
            <a:br>
              <a:rPr lang="en-US" altLang="en-US" sz="3600" b="1" dirty="0" smtClean="0">
                <a:cs typeface="Times New Roman" pitchFamily="18" charset="0"/>
              </a:rPr>
            </a:br>
            <a:r>
              <a:rPr lang="en-US" altLang="en-US" sz="3600" b="1" dirty="0">
                <a:cs typeface="Times New Roman" pitchFamily="18" charset="0"/>
              </a:rPr>
              <a:t/>
            </a:r>
            <a:br>
              <a:rPr lang="en-US" altLang="en-US" sz="3600" b="1" dirty="0">
                <a:cs typeface="Times New Roman" pitchFamily="18" charset="0"/>
              </a:rPr>
            </a:br>
            <a:r>
              <a:rPr lang="en-US" altLang="en-US" sz="3600" b="1" dirty="0" smtClean="0">
                <a:cs typeface="Times New Roman" pitchFamily="18" charset="0"/>
              </a:rPr>
              <a:t>DISADVANTAGE </a:t>
            </a:r>
            <a:r>
              <a:rPr lang="en-US" altLang="en-US" sz="3600" b="1" dirty="0">
                <a:cs typeface="Times New Roman" pitchFamily="18" charset="0"/>
              </a:rPr>
              <a:t/>
            </a:r>
            <a:br>
              <a:rPr lang="en-US" altLang="en-US" sz="3600" b="1" dirty="0">
                <a:cs typeface="Times New Roman" pitchFamily="18" charset="0"/>
              </a:rPr>
            </a:br>
            <a:r>
              <a:rPr lang="en-US" altLang="en-US" sz="3600" b="1" dirty="0" smtClean="0">
                <a:cs typeface="Times New Roman" pitchFamily="18" charset="0"/>
              </a:rPr>
              <a:t> </a:t>
            </a:r>
            <a:r>
              <a:rPr lang="en-US" altLang="en-US" sz="3600" b="1" dirty="0">
                <a:cs typeface="Times New Roman" pitchFamily="18" charset="0"/>
              </a:rPr>
              <a:t/>
            </a:r>
            <a:br>
              <a:rPr lang="en-US" altLang="en-US" sz="3600" b="1" dirty="0">
                <a:cs typeface="Times New Roman" pitchFamily="18" charset="0"/>
              </a:rPr>
            </a:br>
            <a:r>
              <a:rPr lang="en-US" altLang="en-US" sz="3600" dirty="0">
                <a:cs typeface="Times New Roman" pitchFamily="18" charset="0"/>
              </a:rPr>
              <a:t/>
            </a:r>
            <a:br>
              <a:rPr lang="en-US" altLang="en-US" sz="3600" dirty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5172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3300" dirty="0" smtClean="0">
                <a:cs typeface="Times New Roman" pitchFamily="18" charset="0"/>
              </a:rPr>
              <a:t>A </a:t>
            </a:r>
            <a:r>
              <a:rPr lang="en-US" altLang="en-US" sz="3300" dirty="0">
                <a:cs typeface="Times New Roman" pitchFamily="18" charset="0"/>
              </a:rPr>
              <a:t>high incidence of false </a:t>
            </a:r>
            <a:r>
              <a:rPr lang="en-US" altLang="en-US" sz="3300" dirty="0" smtClean="0">
                <a:cs typeface="Times New Roman" pitchFamily="18" charset="0"/>
              </a:rPr>
              <a:t>positives (intravascular) </a:t>
            </a:r>
          </a:p>
          <a:p>
            <a:pPr>
              <a:lnSpc>
                <a:spcPct val="150000"/>
              </a:lnSpc>
            </a:pPr>
            <a:r>
              <a:rPr lang="en-US" altLang="en-US" sz="3300" dirty="0" smtClean="0">
                <a:cs typeface="Times New Roman" pitchFamily="18" charset="0"/>
              </a:rPr>
              <a:t>Possible </a:t>
            </a:r>
            <a:r>
              <a:rPr lang="en-US" altLang="en-US" sz="3300" dirty="0">
                <a:cs typeface="Times New Roman" pitchFamily="18" charset="0"/>
              </a:rPr>
              <a:t>adverse effects on uterine blood flow and fetal well-being. </a:t>
            </a:r>
          </a:p>
          <a:p>
            <a:pPr>
              <a:lnSpc>
                <a:spcPct val="150000"/>
              </a:lnSpc>
            </a:pPr>
            <a:r>
              <a:rPr lang="en-US" altLang="en-US" sz="3300" dirty="0">
                <a:cs typeface="Times New Roman" pitchFamily="18" charset="0"/>
              </a:rPr>
              <a:t>Causes exaggerated response in hypertensive patients. </a:t>
            </a:r>
            <a:endParaRPr lang="en-US" altLang="en-US" sz="3300" dirty="0" smtClean="0">
              <a:cs typeface="Times New Roman" pitchFamily="18" charset="0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300" dirty="0" err="1">
                <a:cs typeface="Arial" charset="0"/>
              </a:rPr>
              <a:t>Intrathecal</a:t>
            </a:r>
            <a:r>
              <a:rPr lang="en-US" altLang="en-US" sz="3300" dirty="0">
                <a:cs typeface="Arial" charset="0"/>
              </a:rPr>
              <a:t>- greater motor &amp; sensory block , </a:t>
            </a:r>
            <a:r>
              <a:rPr lang="en-US" altLang="en-US" sz="3300" dirty="0" smtClean="0">
                <a:cs typeface="Arial" charset="0"/>
              </a:rPr>
              <a:t>undesirable</a:t>
            </a:r>
          </a:p>
          <a:p>
            <a:pPr marL="342900" lvl="1" indent="-342900">
              <a:lnSpc>
                <a:spcPct val="150000"/>
              </a:lnSpc>
              <a:buNone/>
            </a:pPr>
            <a:r>
              <a:rPr lang="en-US" altLang="en-US" sz="3300" b="1" dirty="0" smtClean="0">
                <a:solidFill>
                  <a:srgbClr val="C00000"/>
                </a:solidFill>
                <a:cs typeface="Arial" charset="0"/>
              </a:rPr>
              <a:t>RECENT</a:t>
            </a:r>
            <a:r>
              <a:rPr lang="en-US" altLang="en-US" sz="3300" dirty="0" smtClean="0">
                <a:solidFill>
                  <a:srgbClr val="C00000"/>
                </a:solidFill>
                <a:cs typeface="Arial" charset="0"/>
              </a:rPr>
              <a:t>: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altLang="en-US" sz="3300" dirty="0" smtClean="0">
                <a:cs typeface="Arial" charset="0"/>
              </a:rPr>
              <a:t>No </a:t>
            </a:r>
            <a:r>
              <a:rPr lang="en-US" altLang="en-US" sz="3300" dirty="0">
                <a:cs typeface="Arial" charset="0"/>
              </a:rPr>
              <a:t>test dose but careful aspiration before each top </a:t>
            </a:r>
            <a:r>
              <a:rPr lang="en-US" altLang="en-US" sz="3300" dirty="0" smtClean="0">
                <a:cs typeface="Arial" charset="0"/>
              </a:rPr>
              <a:t>up	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altLang="en-US" sz="3300" dirty="0" smtClean="0">
                <a:cs typeface="Arial" charset="0"/>
              </a:rPr>
              <a:t>Incremental dosage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800" dirty="0" smtClean="0"/>
              <a:t> 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5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15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Epidural regimen for labor analgesia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7452320" cy="501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Low dose regimens: </a:t>
            </a:r>
            <a:r>
              <a:rPr lang="en-US" sz="2400" b="1" dirty="0" smtClean="0">
                <a:solidFill>
                  <a:srgbClr val="C00000"/>
                </a:solidFill>
              </a:rPr>
              <a:t>Combination of a local anesthetic with an </a:t>
            </a:r>
            <a:r>
              <a:rPr lang="en-US" sz="2400" b="1" dirty="0" err="1" smtClean="0">
                <a:solidFill>
                  <a:srgbClr val="C00000"/>
                </a:solidFill>
              </a:rPr>
              <a:t>opioid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reduced </a:t>
            </a:r>
            <a:r>
              <a:rPr lang="en-US" sz="2400" dirty="0"/>
              <a:t>the total dose of local </a:t>
            </a:r>
            <a:r>
              <a:rPr lang="en-US" sz="2400" dirty="0" err="1"/>
              <a:t>anaesthetic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Less </a:t>
            </a:r>
            <a:r>
              <a:rPr lang="en-US" sz="2400" dirty="0"/>
              <a:t>motor </a:t>
            </a:r>
            <a:r>
              <a:rPr lang="en-US" sz="2400" dirty="0" smtClean="0"/>
              <a:t>blockade</a:t>
            </a:r>
          </a:p>
          <a:p>
            <a:r>
              <a:rPr lang="en-US" sz="2400" dirty="0" smtClean="0"/>
              <a:t>Effective analgesia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DRUGS</a:t>
            </a:r>
            <a:endParaRPr lang="en-US" sz="2400" dirty="0"/>
          </a:p>
          <a:p>
            <a:r>
              <a:rPr lang="en-US" sz="2400" dirty="0" err="1" smtClean="0"/>
              <a:t>Ropivacaine</a:t>
            </a:r>
            <a:r>
              <a:rPr lang="en-US" sz="2400" dirty="0" smtClean="0"/>
              <a:t> 0.1 -0.2 %  (Recently 0.08%)</a:t>
            </a:r>
          </a:p>
          <a:p>
            <a:r>
              <a:rPr lang="en-US" sz="2400" dirty="0" err="1" smtClean="0"/>
              <a:t>Bupivacaine</a:t>
            </a:r>
            <a:r>
              <a:rPr lang="en-US" sz="2400" dirty="0" smtClean="0"/>
              <a:t> 0.125-0.0625%</a:t>
            </a:r>
          </a:p>
          <a:p>
            <a:r>
              <a:rPr lang="en-US" sz="2400" dirty="0" smtClean="0"/>
              <a:t>In combination with 0.002% </a:t>
            </a:r>
            <a:r>
              <a:rPr lang="en-US" sz="2400" dirty="0" err="1" smtClean="0"/>
              <a:t>fentanil</a:t>
            </a:r>
            <a:r>
              <a:rPr lang="en-US" sz="2400" dirty="0" smtClean="0"/>
              <a:t>/ </a:t>
            </a:r>
            <a:r>
              <a:rPr lang="en-US" sz="2400" dirty="0" err="1" smtClean="0"/>
              <a:t>sufentanil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3" indent="-342900">
              <a:lnSpc>
                <a:spcPct val="150000"/>
              </a:lnSpc>
            </a:pPr>
            <a:r>
              <a:rPr lang="en-US" altLang="en-US" sz="2800" b="1" dirty="0" err="1" smtClean="0">
                <a:cs typeface="Arial" charset="0"/>
              </a:rPr>
              <a:t>Bupivacaine</a:t>
            </a:r>
            <a:r>
              <a:rPr lang="en-US" altLang="en-US" sz="2800" b="1" dirty="0" smtClean="0">
                <a:cs typeface="Arial" charset="0"/>
              </a:rPr>
              <a:t> 0.125% or 0.0625%  + </a:t>
            </a:r>
            <a:r>
              <a:rPr lang="en-US" altLang="en-US" sz="2800" b="1" dirty="0" err="1" smtClean="0">
                <a:cs typeface="Arial" charset="0"/>
              </a:rPr>
              <a:t>fentanyl</a:t>
            </a:r>
            <a:r>
              <a:rPr lang="en-US" altLang="en-US" sz="2800" b="1" dirty="0" smtClean="0">
                <a:cs typeface="Arial" charset="0"/>
              </a:rPr>
              <a:t> 2</a:t>
            </a:r>
            <a:r>
              <a:rPr lang="el-GR" altLang="en-US" sz="2800" b="1" dirty="0" smtClean="0">
                <a:cs typeface="Arial" charset="0"/>
              </a:rPr>
              <a:t> μ</a:t>
            </a:r>
            <a:r>
              <a:rPr lang="en-US" altLang="en-US" sz="2800" b="1" dirty="0" smtClean="0">
                <a:cs typeface="Arial" charset="0"/>
              </a:rPr>
              <a:t>g/ml </a:t>
            </a:r>
            <a:endParaRPr lang="en-US" sz="2800" b="1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5648" y="3429000"/>
            <a:ext cx="31683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Titrated to maintain</a:t>
            </a:r>
          </a:p>
          <a:p>
            <a:pPr algn="ctr"/>
            <a:r>
              <a:rPr lang="en-US" sz="2800" b="1" dirty="0" smtClean="0"/>
              <a:t> T10 level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917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sz="3600" dirty="0">
                <a:latin typeface="Calibri" panose="020F0502020204030204" pitchFamily="34" charset="0"/>
              </a:rPr>
              <a:t> </a:t>
            </a:r>
            <a:r>
              <a:rPr lang="en-US" altLang="en-US" sz="3600" dirty="0" smtClean="0">
                <a:latin typeface="Calibri" panose="020F0502020204030204" pitchFamily="34" charset="0"/>
              </a:rPr>
              <a:t/>
            </a:r>
            <a:br>
              <a:rPr lang="en-US" altLang="en-US" sz="3600" dirty="0" smtClean="0">
                <a:latin typeface="Calibri" panose="020F0502020204030204" pitchFamily="34" charset="0"/>
              </a:rPr>
            </a:br>
            <a:r>
              <a:rPr lang="en-US" altLang="en-US" sz="3600" b="1" dirty="0" smtClean="0">
                <a:latin typeface="Calibri" panose="020F0502020204030204" pitchFamily="34" charset="0"/>
              </a:rPr>
              <a:t>SUBSEQUENT </a:t>
            </a:r>
            <a:r>
              <a:rPr lang="en-US" altLang="en-US" sz="3600" b="1" dirty="0">
                <a:latin typeface="Calibri" panose="020F0502020204030204" pitchFamily="34" charset="0"/>
              </a:rPr>
              <a:t>ANALGESIA </a:t>
            </a:r>
            <a:r>
              <a:rPr lang="en-US" altLang="en-US" sz="3600" b="1" dirty="0" smtClean="0">
                <a:latin typeface="Calibri" panose="020F0502020204030204" pitchFamily="34" charset="0"/>
              </a:rPr>
              <a:t>OPTIONS</a:t>
            </a:r>
            <a:r>
              <a:rPr lang="en-US" altLang="en-US" sz="3600" dirty="0">
                <a:latin typeface="Calibri" panose="020F0502020204030204" pitchFamily="34" charset="0"/>
              </a:rPr>
              <a:t/>
            </a:r>
            <a:br>
              <a:rPr lang="en-US" altLang="en-US" sz="3600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682952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120000"/>
              </a:lnSpc>
              <a:buFontTx/>
              <a:buAutoNum type="alphaLcPeriod"/>
            </a:pPr>
            <a:r>
              <a:rPr lang="en-US" altLang="en-US" sz="9600" b="1" dirty="0" smtClean="0"/>
              <a:t>Intermittent</a:t>
            </a:r>
            <a:r>
              <a:rPr lang="en-US" altLang="en-US" sz="9600" dirty="0" smtClean="0"/>
              <a:t> : 8-10ml bolus, repeat initial bolus as </a:t>
            </a:r>
            <a:r>
              <a:rPr lang="en-US" altLang="en-US" sz="9600" dirty="0"/>
              <a:t>necessary to maintain maternal </a:t>
            </a:r>
            <a:r>
              <a:rPr lang="en-US" altLang="en-US" sz="9600" dirty="0" smtClean="0"/>
              <a:t>comfort</a:t>
            </a:r>
          </a:p>
          <a:p>
            <a:pPr marL="609600" indent="-609600">
              <a:lnSpc>
                <a:spcPct val="120000"/>
              </a:lnSpc>
              <a:buFontTx/>
              <a:buAutoNum type="alphaLcPeriod"/>
            </a:pPr>
            <a:endParaRPr lang="en-US" altLang="en-US" sz="9600" dirty="0"/>
          </a:p>
          <a:p>
            <a:pPr marL="609600" indent="-609600">
              <a:lnSpc>
                <a:spcPct val="120000"/>
              </a:lnSpc>
              <a:buFontTx/>
              <a:buAutoNum type="alphaLcPeriod"/>
            </a:pPr>
            <a:r>
              <a:rPr lang="en-US" altLang="en-US" sz="9600" b="1" dirty="0"/>
              <a:t>Continuous infusion </a:t>
            </a:r>
            <a:r>
              <a:rPr lang="en-US" altLang="en-US" sz="9600" dirty="0" smtClean="0"/>
              <a:t>8-12 </a:t>
            </a:r>
            <a:r>
              <a:rPr lang="en-US" altLang="en-US" sz="9600" dirty="0"/>
              <a:t>ml/hr: 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en-US" sz="9600" dirty="0"/>
              <a:t>           1. Bupivacaine 0.0625 –0.125% + fentanyl 1-2 </a:t>
            </a:r>
            <a:r>
              <a:rPr lang="en-US" altLang="en-US" sz="9600" dirty="0">
                <a:cs typeface="Arial" charset="0"/>
              </a:rPr>
              <a:t>µg/ml 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en-US" sz="9600" dirty="0">
                <a:cs typeface="Arial" charset="0"/>
              </a:rPr>
              <a:t>	2. Bupivacaine 0.125% without opioid</a:t>
            </a:r>
          </a:p>
          <a:p>
            <a:pPr marL="609600" lvl="1" indent="-609600">
              <a:lnSpc>
                <a:spcPct val="120000"/>
              </a:lnSpc>
              <a:buNone/>
            </a:pPr>
            <a:r>
              <a:rPr lang="en-US" altLang="en-US" sz="9600" dirty="0">
                <a:cs typeface="Arial" charset="0"/>
              </a:rPr>
              <a:t>	3.</a:t>
            </a:r>
            <a:r>
              <a:rPr lang="en-US" altLang="en-US" sz="9600" dirty="0"/>
              <a:t> </a:t>
            </a:r>
            <a:r>
              <a:rPr lang="en-US" altLang="en-US" sz="9600" dirty="0" err="1"/>
              <a:t>Ropivacaine</a:t>
            </a:r>
            <a:r>
              <a:rPr lang="en-US" altLang="en-US" sz="9600" dirty="0"/>
              <a:t> 0.5- 2.0%	</a:t>
            </a:r>
            <a:endParaRPr lang="en-US" altLang="en-US" sz="9600" dirty="0" smtClean="0"/>
          </a:p>
          <a:p>
            <a:pPr marL="609600" lvl="1" indent="-609600">
              <a:lnSpc>
                <a:spcPct val="120000"/>
              </a:lnSpc>
              <a:buNone/>
            </a:pPr>
            <a:r>
              <a:rPr lang="en-US" altLang="en-US" sz="9600" dirty="0"/>
              <a:t>	</a:t>
            </a:r>
            <a:endParaRPr lang="en-US" altLang="en-US" sz="9600" dirty="0">
              <a:cs typeface="Arial" charset="0"/>
            </a:endParaRPr>
          </a:p>
          <a:p>
            <a:pPr marL="114300" indent="0">
              <a:lnSpc>
                <a:spcPct val="120000"/>
              </a:lnSpc>
              <a:buNone/>
              <a:defRPr/>
            </a:pPr>
            <a:r>
              <a:rPr lang="en-US" altLang="en-US" sz="9600" b="1" dirty="0" smtClean="0"/>
              <a:t>c.       PCEA : </a:t>
            </a:r>
            <a:r>
              <a:rPr lang="en-US" sz="9600" dirty="0" smtClean="0"/>
              <a:t>Bupivacaine </a:t>
            </a:r>
            <a:r>
              <a:rPr lang="en-US" sz="9600" dirty="0"/>
              <a:t>0.05 - 0.125 % + Fentanyl 2 µg / ml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n-US" sz="9600" dirty="0"/>
              <a:t>       - 5 ml bolus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n-US" sz="9600" dirty="0"/>
              <a:t>       - Background infusion </a:t>
            </a:r>
            <a:r>
              <a:rPr lang="en-US" sz="9600" dirty="0" smtClean="0"/>
              <a:t>3-6 </a:t>
            </a:r>
            <a:r>
              <a:rPr lang="en-US" sz="9600" dirty="0"/>
              <a:t>ml / </a:t>
            </a:r>
            <a:r>
              <a:rPr lang="en-US" sz="9600" dirty="0" err="1"/>
              <a:t>hr</a:t>
            </a:r>
            <a:endParaRPr lang="en-US" sz="96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sz="9600" dirty="0"/>
              <a:t>       - Hourly limit 30 ml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n-US" sz="9600" dirty="0"/>
              <a:t>       - lockout interval 5 - 15 </a:t>
            </a:r>
            <a:r>
              <a:rPr lang="en-US" sz="9600" dirty="0" err="1"/>
              <a:t>mins</a:t>
            </a:r>
            <a:endParaRPr lang="en-US" sz="9600" dirty="0"/>
          </a:p>
          <a:p>
            <a:pPr marL="609600" indent="-609600">
              <a:lnSpc>
                <a:spcPct val="170000"/>
              </a:lnSpc>
              <a:buFontTx/>
              <a:buAutoNum type="alphaLcPeriod" startAt="3"/>
            </a:pPr>
            <a:endParaRPr lang="en-US" altLang="en-US" sz="29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08104" y="5085184"/>
            <a:ext cx="31683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Titrated to maintain</a:t>
            </a:r>
          </a:p>
          <a:p>
            <a:pPr algn="ctr"/>
            <a:r>
              <a:rPr lang="en-US" sz="2800" b="1" dirty="0" smtClean="0"/>
              <a:t> T10 level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306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2700" b="1" dirty="0" smtClean="0">
                <a:latin typeface="Calibri" panose="020F0502020204030204" pitchFamily="34" charset="0"/>
              </a:rPr>
              <a:t/>
            </a:r>
            <a:br>
              <a:rPr lang="en-US" altLang="en-US" sz="2700" b="1" dirty="0" smtClean="0">
                <a:latin typeface="Calibri" panose="020F0502020204030204" pitchFamily="34" charset="0"/>
              </a:rPr>
            </a:br>
            <a:r>
              <a:rPr lang="en-US" altLang="en-US" sz="4900" b="1" dirty="0" smtClean="0">
                <a:latin typeface="Calibri" panose="020F0502020204030204" pitchFamily="34" charset="0"/>
              </a:rPr>
              <a:t>MONITORING</a:t>
            </a:r>
            <a:r>
              <a:rPr lang="en-US" altLang="en-US" sz="4900" dirty="0" smtClean="0"/>
              <a:t/>
            </a:r>
            <a:br>
              <a:rPr lang="en-US" altLang="en-US" sz="4900" dirty="0" smtClean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6964"/>
            <a:ext cx="8229600" cy="5287963"/>
          </a:xfrm>
        </p:spPr>
        <p:txBody>
          <a:bodyPr>
            <a:normAutofit/>
          </a:bodyPr>
          <a:lstStyle/>
          <a:p>
            <a:pPr marL="533400" lvl="0" indent="-533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Measure </a:t>
            </a:r>
            <a:r>
              <a:rPr lang="en-US" altLang="en-US" sz="2400" dirty="0"/>
              <a:t>BP every 1-2 min for first 10 min, then every 5-15 min during the infusion &amp; until the block wears off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533400" indent="-533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dirty="0"/>
              <a:t>Monitoring: </a:t>
            </a:r>
            <a:r>
              <a:rPr lang="en-US" altLang="en-US" sz="2400" dirty="0" err="1"/>
              <a:t>partogram</a:t>
            </a:r>
            <a:r>
              <a:rPr lang="en-US" altLang="en-US" sz="2400" dirty="0"/>
              <a:t> – </a:t>
            </a:r>
            <a:r>
              <a:rPr lang="en-US" altLang="en-US" sz="2400" dirty="0" smtClean="0"/>
              <a:t>Uterine </a:t>
            </a:r>
            <a:r>
              <a:rPr lang="en-US" altLang="en-US" sz="2400" dirty="0"/>
              <a:t>contractions, FHR, cervical dilatation,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/v fluids, urinary </a:t>
            </a:r>
            <a:r>
              <a:rPr lang="en-US" altLang="en-US" sz="2400" dirty="0" smtClean="0"/>
              <a:t>output.</a:t>
            </a:r>
            <a:endParaRPr lang="en-US" altLang="en-US" sz="2400" dirty="0"/>
          </a:p>
          <a:p>
            <a:pPr marL="533400" lvl="0" indent="-533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Patient </a:t>
            </a:r>
            <a:r>
              <a:rPr lang="en-US" altLang="en-US" sz="2400" dirty="0"/>
              <a:t>should turn from side to side every </a:t>
            </a:r>
            <a:r>
              <a:rPr lang="en-US" altLang="en-US" sz="2400" dirty="0" smtClean="0"/>
              <a:t>30min </a:t>
            </a:r>
            <a:r>
              <a:rPr lang="en-US" altLang="en-US" sz="2400" dirty="0"/>
              <a:t>to avoid a one-sided block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533400" lvl="0" indent="-533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dirty="0"/>
              <a:t>Check regularly for Sensory level, adequacy of analgesia, &amp; motor block.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4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92211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Spinal analgesia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458200" cy="352839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  Suitable </a:t>
            </a:r>
            <a:r>
              <a:rPr lang="en-US" sz="2400" dirty="0"/>
              <a:t>in very early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to </a:t>
            </a:r>
            <a:r>
              <a:rPr lang="en-US" sz="2400" dirty="0"/>
              <a:t>enable epidural placement under more controlled </a:t>
            </a:r>
            <a:r>
              <a:rPr lang="en-US" sz="2400" dirty="0" smtClean="0"/>
              <a:t>conditions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  For </a:t>
            </a:r>
            <a:r>
              <a:rPr lang="en-US" sz="2400" dirty="0"/>
              <a:t>instrumental deliveries in women who do not have an indwelling </a:t>
            </a:r>
            <a:r>
              <a:rPr lang="en-US" sz="2400" dirty="0" smtClean="0"/>
              <a:t>epidural catheter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  </a:t>
            </a:r>
            <a:r>
              <a:rPr lang="en-US" sz="2400" dirty="0" err="1" smtClean="0"/>
              <a:t>Opioid</a:t>
            </a:r>
            <a:r>
              <a:rPr lang="en-US" sz="2400" dirty="0" smtClean="0"/>
              <a:t> alone or low dose LA +</a:t>
            </a:r>
            <a:r>
              <a:rPr lang="en-US" sz="2400" dirty="0" err="1" smtClean="0"/>
              <a:t>opioid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21288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Continuous spinal analgesia with a “</a:t>
            </a:r>
            <a:r>
              <a:rPr lang="en-US" sz="2400" dirty="0" err="1" smtClean="0"/>
              <a:t>microcatheter</a:t>
            </a:r>
            <a:r>
              <a:rPr lang="en-US" sz="2400" dirty="0" smtClean="0"/>
              <a:t>” may be considered in cases of  accidental </a:t>
            </a:r>
            <a:r>
              <a:rPr lang="en-US" sz="2400" dirty="0" err="1" smtClean="0"/>
              <a:t>dural</a:t>
            </a:r>
            <a:r>
              <a:rPr lang="en-US" sz="2400" dirty="0" smtClean="0"/>
              <a:t> puncture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4176309"/>
              </p:ext>
            </p:extLst>
          </p:nvPr>
        </p:nvGraphicFramePr>
        <p:xfrm>
          <a:off x="518864" y="3645024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859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500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Fentanyl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15-25 µg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85-95 min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00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Sufentanil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5-10 µg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105-115 min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00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Bupivacaine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2.5 mg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min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18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Newer Techniques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achieve the ideal </a:t>
            </a:r>
            <a:r>
              <a:rPr lang="en-US" dirty="0" err="1" smtClean="0"/>
              <a:t>labour</a:t>
            </a:r>
            <a:r>
              <a:rPr lang="en-US" dirty="0" smtClean="0"/>
              <a:t> analgesia...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en-US" b="1" dirty="0"/>
              <a:t>Combined spinal epidural analgesia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5867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Effective, rapid-onset analgesia with ability to prolong the duration of analgesia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Duration of the first stage of </a:t>
            </a:r>
            <a:r>
              <a:rPr lang="en-US" sz="2400" dirty="0" err="1" smtClean="0"/>
              <a:t>labour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Incidence of  sacral sparing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Minimal motor block  so ambulation possible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Less chances of urinary retention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‘‘walking epidural’’</a:t>
            </a:r>
            <a:endParaRPr lang="en-US" altLang="en-US" b="1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8144" y="5661248"/>
            <a:ext cx="302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DISADVANTAGE ?</a:t>
            </a:r>
            <a:endParaRPr lang="en-US" sz="2400" b="1" dirty="0"/>
          </a:p>
        </p:txBody>
      </p:sp>
      <p:sp>
        <p:nvSpPr>
          <p:cNvPr id="7" name="Down Arrow 6"/>
          <p:cNvSpPr/>
          <p:nvPr/>
        </p:nvSpPr>
        <p:spPr>
          <a:xfrm>
            <a:off x="755576" y="350100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55576" y="292494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5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Criteria </a:t>
            </a:r>
            <a:r>
              <a:rPr lang="en-IN" dirty="0"/>
              <a:t>for Ambulation </a:t>
            </a:r>
            <a:r>
              <a:rPr lang="en-IN" dirty="0" smtClean="0"/>
              <a:t>during </a:t>
            </a:r>
            <a:r>
              <a:rPr lang="en-IN" dirty="0" err="1" smtClean="0"/>
              <a:t>Labor</a:t>
            </a:r>
            <a:r>
              <a:rPr lang="en-IN" dirty="0" smtClean="0"/>
              <a:t> with </a:t>
            </a:r>
            <a:r>
              <a:rPr lang="en-IN" dirty="0" err="1" smtClean="0"/>
              <a:t>Neuraxial</a:t>
            </a:r>
            <a:r>
              <a:rPr lang="en-IN" dirty="0" smtClean="0"/>
              <a:t> </a:t>
            </a:r>
            <a:r>
              <a:rPr lang="en-IN" dirty="0"/>
              <a:t>Analgesia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sz="2400" dirty="0" smtClean="0"/>
              <a:t>Reassuring </a:t>
            </a:r>
            <a:r>
              <a:rPr lang="en-IN" sz="2400" dirty="0" err="1"/>
              <a:t>fetal</a:t>
            </a:r>
            <a:r>
              <a:rPr lang="en-IN" sz="2400" dirty="0"/>
              <a:t> status</a:t>
            </a:r>
          </a:p>
          <a:p>
            <a:r>
              <a:rPr lang="en-IN" sz="2400" dirty="0"/>
              <a:t> Engagement of </a:t>
            </a:r>
            <a:r>
              <a:rPr lang="en-IN" sz="2400" dirty="0" err="1"/>
              <a:t>fetal</a:t>
            </a:r>
            <a:r>
              <a:rPr lang="en-IN" sz="2400" dirty="0"/>
              <a:t> presenting </a:t>
            </a:r>
            <a:r>
              <a:rPr lang="en-IN" sz="2400" dirty="0" smtClean="0"/>
              <a:t>part and no </a:t>
            </a:r>
            <a:r>
              <a:rPr lang="en-IN" sz="2400" dirty="0" err="1" smtClean="0"/>
              <a:t>obs</a:t>
            </a:r>
            <a:r>
              <a:rPr lang="en-IN" sz="2400" dirty="0" smtClean="0"/>
              <a:t> C/I</a:t>
            </a:r>
            <a:endParaRPr lang="en-IN" sz="2400" dirty="0"/>
          </a:p>
          <a:p>
            <a:r>
              <a:rPr lang="en-IN" sz="2400" dirty="0" smtClean="0"/>
              <a:t>Ability </a:t>
            </a:r>
            <a:r>
              <a:rPr lang="en-IN" sz="2400" dirty="0"/>
              <a:t>to perform bilateral straight-leg raises in </a:t>
            </a:r>
            <a:r>
              <a:rPr lang="en-IN" sz="2400" dirty="0" smtClean="0"/>
              <a:t>bed against </a:t>
            </a:r>
            <a:r>
              <a:rPr lang="en-IN" sz="2400" dirty="0"/>
              <a:t>resistance</a:t>
            </a:r>
          </a:p>
          <a:p>
            <a:r>
              <a:rPr lang="en-IN" sz="2400" dirty="0"/>
              <a:t> Ability to step up on a step stool with either leg </a:t>
            </a:r>
            <a:r>
              <a:rPr lang="en-IN" sz="2400" dirty="0" smtClean="0"/>
              <a:t>taking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the </a:t>
            </a:r>
            <a:r>
              <a:rPr lang="en-IN" sz="2400" dirty="0"/>
              <a:t>first step, without assistance</a:t>
            </a:r>
          </a:p>
          <a:p>
            <a:r>
              <a:rPr lang="en-IN" sz="2400" dirty="0" smtClean="0"/>
              <a:t> Satisfactory </a:t>
            </a:r>
            <a:r>
              <a:rPr lang="en-IN" sz="2400" dirty="0"/>
              <a:t>trial of walking accompanied by a nurse </a:t>
            </a:r>
          </a:p>
          <a:p>
            <a:r>
              <a:rPr lang="en-IN" sz="2400" dirty="0"/>
              <a:t> Patient must be accompanied by a companion at </a:t>
            </a:r>
            <a:r>
              <a:rPr lang="en-IN" sz="2400" dirty="0" smtClean="0"/>
              <a:t>all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times</a:t>
            </a:r>
            <a:endParaRPr lang="en-IN" sz="2400" dirty="0"/>
          </a:p>
          <a:p>
            <a:r>
              <a:rPr lang="en-IN" sz="2400" dirty="0"/>
              <a:t> Intermittent </a:t>
            </a:r>
            <a:r>
              <a:rPr lang="en-IN" sz="2400" dirty="0" err="1"/>
              <a:t>fetal</a:t>
            </a:r>
            <a:r>
              <a:rPr lang="en-IN" sz="2400" dirty="0"/>
              <a:t> heart rate monitoring </a:t>
            </a:r>
            <a:r>
              <a:rPr lang="en-IN" sz="2400" dirty="0" smtClean="0"/>
              <a:t> every 15min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9205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026" name="AutoShape 2" descr="http://images.journals.lww.com/anesthesia-analgesia/Original.00000539-201702000-00001.FF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images.journals.lww.com/anesthesia-analgesia/Original.00000539-201702000-00001.FF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images.journals.lww.com/anesthesia-analgesia/Original.00000539-201702000-00001.FF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images.journals.lww.com/anesthesia-analgesia/Original.00000539-201702000-00001.FF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1109062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Modification of CSE technique</a:t>
            </a:r>
          </a:p>
          <a:p>
            <a:r>
              <a:rPr lang="en-US" sz="2800" dirty="0" smtClean="0"/>
              <a:t>Dural perforation is created from a spinal needle but </a:t>
            </a:r>
            <a:r>
              <a:rPr lang="en-US" sz="2800" dirty="0" err="1" smtClean="0"/>
              <a:t>intrathecal</a:t>
            </a:r>
            <a:r>
              <a:rPr lang="en-US" sz="2800" dirty="0" smtClean="0"/>
              <a:t> medication administration is withheld</a:t>
            </a:r>
          </a:p>
          <a:p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0"/>
            <a:ext cx="8136904" cy="9807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   Dural puncture epidural (DPE)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9559" t="16726" r="6250" b="20719"/>
          <a:stretch>
            <a:fillRect/>
          </a:stretch>
        </p:blipFill>
        <p:spPr bwMode="auto">
          <a:xfrm>
            <a:off x="611560" y="2492896"/>
            <a:ext cx="7020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Intrathecal</a:t>
            </a:r>
            <a:r>
              <a:rPr lang="en-US" sz="2400" dirty="0" smtClean="0"/>
              <a:t> transfer of </a:t>
            </a:r>
            <a:r>
              <a:rPr lang="en-US" sz="2400" dirty="0" err="1" smtClean="0"/>
              <a:t>injectate</a:t>
            </a:r>
            <a:r>
              <a:rPr lang="en-US" sz="2400" dirty="0" smtClean="0"/>
              <a:t> from the epidural space via the </a:t>
            </a:r>
            <a:r>
              <a:rPr lang="en-US" sz="2400" dirty="0" err="1" smtClean="0"/>
              <a:t>dural</a:t>
            </a:r>
            <a:r>
              <a:rPr lang="en-US" sz="2400" dirty="0" smtClean="0"/>
              <a:t> hole, allowing for more rapid onset and symmetrical analges</a:t>
            </a:r>
            <a:r>
              <a:rPr lang="en-US" dirty="0" smtClean="0"/>
              <a:t>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Compared with epidural (EPL) &amp; CSE technique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DPE technique has the advantage of :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Earlier onset</a:t>
            </a:r>
          </a:p>
          <a:p>
            <a:r>
              <a:rPr lang="en-US" dirty="0" smtClean="0"/>
              <a:t>Lesser top ups</a:t>
            </a:r>
          </a:p>
          <a:p>
            <a:r>
              <a:rPr lang="en-US" dirty="0" smtClean="0"/>
              <a:t>Improve caudal spread of analgesia</a:t>
            </a:r>
          </a:p>
          <a:p>
            <a:r>
              <a:rPr lang="en-US" dirty="0" smtClean="0"/>
              <a:t>Less side effects like </a:t>
            </a:r>
            <a:r>
              <a:rPr lang="en-US" dirty="0" err="1" smtClean="0"/>
              <a:t>pruritis</a:t>
            </a:r>
            <a:r>
              <a:rPr lang="en-US" dirty="0" smtClean="0"/>
              <a:t>, hypotension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RECENT ADVANCES in  Technology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USG &amp; Reinforced catheters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Pre – procedural ultrasound:</a:t>
            </a:r>
          </a:p>
          <a:p>
            <a:r>
              <a:rPr lang="en-US" dirty="0" smtClean="0"/>
              <a:t>Obstetric epidural technically difficult</a:t>
            </a:r>
          </a:p>
          <a:p>
            <a:r>
              <a:rPr lang="en-US" dirty="0" smtClean="0"/>
              <a:t>Ease of performance  and improved success rate</a:t>
            </a:r>
          </a:p>
          <a:p>
            <a:r>
              <a:rPr lang="en-US" dirty="0" smtClean="0"/>
              <a:t>Especially useful in obese and in distorted </a:t>
            </a:r>
            <a:r>
              <a:rPr lang="en-US" dirty="0" err="1" smtClean="0"/>
              <a:t>lumbo</a:t>
            </a:r>
            <a:r>
              <a:rPr lang="en-US" dirty="0" smtClean="0"/>
              <a:t> sacral anatomy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Epidural flexible wire reinforced catheters:</a:t>
            </a:r>
          </a:p>
          <a:p>
            <a:r>
              <a:rPr lang="en-US" dirty="0" smtClean="0"/>
              <a:t> easier threading and lesser complications such as kinking, intravascular threading and knotting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Recent Insights for Labor analgesia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5048" y="-243408"/>
            <a:ext cx="8568952" cy="453650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cs typeface="Andalus" pitchFamily="18" charset="-78"/>
              </a:rPr>
              <a:t>Will ELA affect the:</a:t>
            </a:r>
            <a:br>
              <a:rPr lang="en-US" dirty="0" smtClean="0">
                <a:cs typeface="Andalus" pitchFamily="18" charset="-78"/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</a:t>
            </a:r>
            <a:r>
              <a:rPr lang="en-US" sz="4000" b="1" dirty="0" smtClean="0">
                <a:solidFill>
                  <a:srgbClr val="C00000"/>
                </a:solidFill>
              </a:rPr>
              <a:t>.  Progress of labor?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2</a:t>
            </a:r>
            <a:r>
              <a:rPr lang="en-US" sz="4000" b="1" dirty="0" smtClean="0">
                <a:solidFill>
                  <a:schemeClr val="accent1"/>
                </a:solidFill>
              </a:rPr>
              <a:t>.  Increase risk of Cesarean Delivery?</a:t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smtClean="0"/>
              <a:t>3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.  Incidence of instrumental delivery ?</a:t>
            </a:r>
            <a:endParaRPr lang="en-IN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0" name="AutoShape 2" descr="data:image/jpeg;base64,/9j/4AAQSkZJRgABAQAAAQABAAD/2wCEAAkGBxITEhUSExQWFRQVGRcYFhgWFxoYGBwcGBgXIRQYGhQYHCggIBwlHBwYITIiJikrLi4uGR8zODMsNygtLiwBCgoKDg0OGxAQGiwmHyQsLDQrLCwsLCwsLCwsLCwsNCwsLCwsLCwsLCwsLCwsLCwsLCwsLCwsLCwsLCwsNzcsLP/AABEIAN4A4wMBIgACEQEDEQH/xAAcAAEAAgIDAQAAAAAAAAAAAAAABQYEBwECAwj/xABOEAACAQMCAwQGBAcLDAMBAAABAgMABBESIQUGMRNBUWEHIjJxgZEUI1KhM0JygpKxwRUkNFNiY6Kjs8PUFkNUZHSDk5S00+HwJXPCCP/EABkBAQADAQEAAAAAAAAAAAAAAAACAwQBBf/EACIRAQACAgIDAQADAQAAAAAAAAABAgMRITEEEkFRImGRgf/aAAwDAQACEQMRAD8A3eTWOeIRA6e0TPTGoZ+VVTmrjb6zBGSANmI6knuBqI4nwOSCNZHK+scaRnI2zuceVTirVTxtxE2nW+my9Vc1V+SL1mjaNjnQRjPge75g1aKhMaUZKTS01kpSsXiXEYoI2llYIiDJY/q8z5UQZOahuYOaLSzH18oVj0RctI3ujXJ+PStZ8xekm5mLLbD6PFuA+AZmHjvsnu3PmKpB3JYklj7TMSWJ8WY7n4mqbZYjpfTBNu2wuM+lWdiVtYURftzZZvhGhAHxY+6qre8138udd1KAe6MiMf0Bn76iK6swAydhVM5bSvjDWPj0eV29qSRvypHY/NmqZ5R5mntp48SOY2kSNo2ZmUh2Vdgx2IztjHSq7JJtnOle8nY/fXHCL9luI5lRSkJ1or5wzDIUkDcgHf5V2u+5ly/rrUQ+oxXNap4H6U5BIFu0TsicGSPK6M9CyEnK+JztW1I3BAI3BGQff0rVFonpjtWa9u1KUrrhSlKBSlKBSlKBSlKBSlKBSlKBSlKCi2XCpfpuZEOkOzk92PWKnPfvio/mLizTyHuRCQo/Wx8zWyGFUDjXLcsbFkGtCSRpGWGfFf2irKzvtuwZa3vu3zpLciWxCPIR7RAHuXr95q11AcoXBaDQVKmM6dxjPw8anqhPbNnmZyTMuJGAGScAbknp51oHm/mh7+YvkiBCewToCB/nWH2mHyGPOtteke7MXDbllOCU0A//AGMFz99aIAx7hVGa0xGk8FYmdyVxrHv91Y812qgtjYd52Hw8fhUxfcDmjt42ZZGnnYKkUQA0DqSzkH1tIPgB8DWeKtM2/EYznpsM9O8/ADvqR4dy1dTEFYyi/wAZNt+jH7R+QqxcpcPhs9XaS6pXCdpldQib1iFaUAhSQy9SM6QaudRtb14hKlPftU7XlK0t1Mty/aEDBeTZEzt6qDYHfbOTWvLMgYC9FLR+eA3qE57yPvNbcaWeeWSCC2WaOIATu8mgZYZ7NAVOXC4ODjGRuM5qlcwctQxJ9Jt1ZU1aJ4mzlO7JU7gg9fys5PWp13Ff5fUbam38Pn+oXFbs9Et00nDINRyUMke/gkjBR8BgfCtHo2DpPwPj/wCa3N6GD/8AHe6e4/tDVuDuVHkdRK90pStDKUpSgUpSgUpSgUpSgUpSgUpSgUpSgVwa5pQVTnC+niZOzJVMHJA2znoc7dKzOVOJyToxkA9U4DAYz1z5fKpx0B2IBHnXEUKqMKAAOgAwPlXdxpbOSs09dc/qr+lKAvwy4x+IEkPujdWP3A1oufGMt0HUeNfS3E7MTQyRHpIjKfzgRXzEyPjS3tR6lYd4kU6WyPIgmqMsdSngniYZ/K3DvpN5GH3RMvp7sR46+PrFR8DW15keR0gjYrJMSNX2FXeR/eAQB/KZapHo3i+tnIxhEjT4ksx/ZWweUiGv7nJ9aOGFUHgrtIWb4kAH8geFURHteI/F8z6Ypn7MulpzXZWzpaCMxwNKbeOQlSHlBxJlM6yNZ0mQjBbY15rGFlmhGyxSaQPBWVHUe4asfmioyD0VAX/0ua51wJI00cekgglzIFZ840ht9sZwKy+HXXbdpc9BPI0ifkABYj8VQN+dVnk69FXib91dl5yaytjIjjUWMmgoGMsk0kp0FuqxxxxgZG+WUb4xVt42EkFvdhQEvFEcqnoS0ZaIkeOAU8wR4Cq7Z8pWNzcmC71B0LSQYfSJYncs0Z8ezckYH4rr51b+dnVUtYFwC06FVHckSsWOB0AAA+IqydTj/wCK43XL/e2lOMWJt7mS3O6jDxE9dJ9kZ7yOnnitwehmMjhcbH8eSdx7jK2P1VrT0jAm7QL7fZIFHizSOFHzIFbv5W4SLW0gtgc9lGqk+Jx6x+LZNcw8xtLPxOv7StKUq5nKUpQKUpQKUpQKUpQKUpQKUpQKUpQKUpQKUpQcGtSelTlIxM3EIB6h3ukHcf45fLHtD41tyqP6QCXntbZmYQyrcF1UlQ5QR6FYjcrhnOnvx5VC+vWdp49+0RDXvozk+uu165ETj3YIq330M6SLc2rKJ0Gkq5+rlTOSj43HUkMNwfeajuCcqx2tzJNCxEciaTGd8EMCCG8Ouxz1qw1gtfV/ar064909bR+o/iV9f3idjKkdtCdpezkMkkg74w2kBFPedzjas9VAAAGANgB3DuGK5qtca5q+hz6LiNuxcZjlQZ/KRl8QfDqD0pa1ss8laUwxwk+P8GjuouzfKkHVG6nDI3cyn/3NYPKMKNEs+XabDRO0kjyFTG5DqusnSCy52G+1RnEvSTaIp7LXK3d6pVc92pm7qkOQbWRLQGUaXleSUg9QHOR92/xrsxaKalyJpbJEww+Ocrvc8QjlcfvZYwGw+GLKWKjYg9SN81dvR2MPeopcxpMioGdnwexjLhWck4yfGo/iV4IYmkO+kbKOrMcBEHmzEAe+rJyPwh7a1VZd5pC0sx7tchyQPJRhfhV3jzaeZ6hn8qK14juVgpSla2IpSlApSlApSlApSlApSlApSlApSlApSlApSlAqr8+8KeWFJohqmtXE0ajqwAIkj97IWA88VaKVyY2ROp215YXiTRrLGcqw28R4gjuYdCKyKyeL8mHtXns5fo8khzIjLrgc/bKZBVvNSM94qGE08Ey215oEkgzDJGCIpMe0gBJIkXB2J3ByO+sGTBNeY6epi8mt9RPaQrwvLOOVSkqK6nuYZFe9Koifxp1viUHa8oWMbB1t01DpnJA9wJxUzcTqis7kKqgsxOwAHUmo/inGlidIVUyzybrGmAcd7Mx2VR4msOd3uHjt5UCafrZ1DhwVBxCmrA2ZhnGOiHxqzVrc2VbrXisI+XiV20iXxijW0tz2ixylhJIO6TSowCASVB7z44xuaFgQCOhAPzrUPPXFljSKEhmM0i6lUZbs0ZTKQPHAx8fKtp8F4pDcxLLAwZDt4EEdVKncMO8GtuCd1ef5Ovfvln0pSrmcpSlApSlApSlApSlApSlApSlApSlApSlApSlApSuCaDrK4VSzEBQCSTsAB1JNaG515nm4h7BdItQNtGi/WOw/BudtWo9cDGB1zvjaXPvFbcWdxA08ayyRSKiahrJKnACDfJ6dK1VyvxTsbq2nSMS5zGqkhN5Fwp1NsCCMb+NIRtM7hLcA45fvEUe01TREo7tIqKxHUd/rjoQNs1m2fMrCRYrq3a2dzhGJDRMfDtANm8jiueFWfEEhnmijhkjWe4+oEjdoumV+1CzEaX9bOAQPfWdd20V5bYPsSqrKR1BIyjDzBwfhWHLWKzzHD1MN5tXieYe1vwmJZpLro7KodmOwVc4Cjuz4d9dOHcPaEPNKw1zuXJO2lVXEab+CD9dY/BuFSxv2lxO1yQMKmkRxjHQhfH31j8+Xcs0GgIYkLxqSSCx7VwhwFJwMMT8KjqsxraU+0TvSKe3t7u2vL8uwuIRrhU5XFuvsHSdmWXDnUO/A6qc2L0PSN2l2v4mIX/OPaA/HSqfdVZ47ZBeFxlGCvFcT2Y/lQPKSY/gFVvzfOrZ6M+F3MUD3S6SLghlicYOhBpjYOOhYDO47xW+sREah5dpmb7lseuM1W4+aBNK1tAv74QfWLJsEHjt7Y/J286kE4bK28lw+fCMKi/qJ++mxK15vOoZVJAZs6R4464rDHDSPZmmHvYMPky11isX7YSuwbShVMDHtH1iRkjOAKCSpQUroUpSgUpSgUpSgUpSgUpSgUpSgUpSg6yNgZOwG5J6fOqjA0vE/XDvDY5ITsyUkuAOrGQbpEe4Lu3XONqkOepmFm6KSGmaOAEdR2zqhI8wCT8KnLaFURUUAKoCqB0AGwAoMPhvB7e3GIYY4/HSoBPmW6k+ZNag9IXLRtbhnUEWty2pSNuymJyVyOgJGtTt62fKt31h8W4fFcRNDMgeNxhgf1jwI6gjpRyY2oPon46nZNZTyfvntJXGs/hQ7aiyk9TucjqKxuAfUl7FvatyQhByHiLHsnB8h6pHcVNVriXJNybiS0gCXAiBZZNegx5HqJI2PVlwdsHcb7ZqZ5e5QigLy8PLNKihLi1uTolB2LFWGwJO46oe4jrVWanvVd4+WcduelqtIgzYPnXTimiIoD0YOSTjACDJrpwLiCSFm3UplZFcaXjYdVcHp7+h6jNQnNYbiE0NnA+hG7QzykdIlC9oFHidh/wCKyY8W403Zc3rO4nhUrWdbx7eDtB2faTSO2dg07lm1eBSEAf7w1t6HiJ+iKsZBkLdghHQncBx5aBqrXHoWsYnuZGABSKLK5wcGWQ4z5hUArYnM3Hba2ntvpEgjUdo3QkDYAE4Hqjc7mt/UPM7nbni/KqtHEYG7K5tzqhlxkkn21fG7I/4wz4HqKkeAcZW5Q7aJYzomiPtRuOqny7wcYYEEVVvSjzi1pGI4G0yuuouACUTVhSoII1M2wJ22Y9wrX/LPP0gftpdb3inYogP0iHqYJAg9tfWZHxtjBIBOenbf9KwuD8SiuYUnhbVHIupT+z3jofMVm0ClKUClKUClKUClKUClKUClKUClKUClKUFb52bC2pPQXdvn4kgf0iKsYqsekR8WqH/WbP8A6mKrRQDUDzRxZ4wkEGDdXBKxA7hQPwkzD7KA57snSud69eNcyW9tkSOdQUuURTI4UdWKrnC+ZwKwuUbRpC9/MpE1zjQrdYoB+Bjx0DHJZvNsZIAoJbgnCUtoliTJxkszbs7nd3Y97MdzWJx/gAnKyxt2N1GD2UyjcfyHH48Z71PvGDg1N1waDWnGJYp8yvi3vYsQ3MWdpFbdGH248gsjeGobb4j+I8et4XgYnscW91E2ehZkBjJYd5YfM1dON8Oi/dCzn0qXYTQtkA5Upq+4r/SPjVN9MfK2pI5LdRqUuWQbagAPYH2um3fv39eOwwv/AOd4v4YfAQD7pKnOfbcNOSdxnsj7miB/Xn51r/0Rc1R2VyyynENwqrq7lZSdDN5etjPdkVtTikP0hpdCu6yFWVlU42VcHLY6EVHLEzXhOkxFuWsOb7WSS0s7lslZbaKAseiywPJpDHu1AkAnvFR3IXL0ssn0l2kgtonVJZUyCdZCsqMvQb4Zx7INXC45e4k9jBZG0YiGeWRyZItLqxkMYC6uoLA7/ZqS5Ls7uBZ7K5spvo9y2EKdmyR60KyliHyAThtgepqccQr+p2yg/cy9WFFC2F2cIB7MNwB7IHcsgH6Q86u4qr2VsL/hqxyn19OhmHVZoWxrHmsiZFZvKXF2nhKy4FxCxhuF8JE6sB9lhhx5MKCcpSlApSlApSlApSlApSlApSlApSlApSlBV/SH/BU/2qz/AOpirN5jv5FCQQY+kTkqhO4RRjtZiPBARjxYqO+vDnFQ30SI/wCcuof6sPJ/d1PdkM6sDVjGcb4znGfCgpnEOFRq8HDYgT25M9453eSOMjUZH7y8hRd/xdQFXZRUfDwpVunutTFnjji0nGlQjOcjzJbf8kVI0ClKw+L8QS3gknf2Y1Zj8B0+PSggo3+kcUJB+rsYynkZp9JI96xqv/Er25tt2cKqe32czJtn10CtHt+UBXPKHCmS0Ha5E1wWnnwSCHmOpl1Df1c6fzalLfhcaOHGssAQNTs3XrsxNB88+kzgkcM8VzCMQX0fbKB0VjpMi+7LA/E1uD0U8Ye44bEzks8eqJs+0dBwpPnp01r/ANI7RfubBFrUS21xMipkauzWSVAcdcY01Gejr0hrw6KWGSF5Q7610MowdIBBDd22ciu/Evj6CimVuh947x7xXbtB0yM/+91fOvNvpNurs/V4tox9hvrD+VN1A8hiq1HzLdjcXMm3fqBP6RBOfjXNGn0pwO3EM91GCSJHFwo8O0UBwPLUpPxNQ3Mwe1vY76ABgUK3kY3Z4oyCJFUbl0DMR4jI8K1YvOnENUUz5ZliZXUuytKNjq0xqCuMe7ferlyDwe7u+zvXc2sRKviP1pbjDZJkmcEiInIVB3E+OaItp286uquhDKwBUjoQehFetVTlxjbXc1gT9WR9Its9yM2Jox+RIcjuAkUVa6BSlKBSlKBSlKBSlKBSlKBSlKBSlKCrc1fw3hnh20vz7B8ftq0Cqz6QQUt0ulGTaSpPgddC5WYDH827n3gVY4JVdQykFWAKkbgg9CD7qD0pSmaBVU5gQ3d3DZD8FFpuLnwOk/vaL3lxr90fnU1xziiW0TSsC2MBEHtO7HEca56szEAe+vDlvhbQxs0pDXEzGSZh01HGFH8lVAUe7PeaCXFK5pQagk5be6u7+3aBmimu4y0+VxEkah5FGTqDMWGMDB157qw7j0IS68R3a9nn8eM6seeGxn7q2Zy2MT34/wBZU/O2gqfoKRyz6NbCyGtl+kSDcyTANjb8VMaVHzPnWrb4ScU4jmGKMZJSBVTSqxo2882OviB1OQBX0O65GO41rfhvorMEsrR39xHFLsUiCo+gElU7fdgBkjbFCUbzFAltbS8M4cO2vZIma5lONSxgEuXk2ClsFVQdMg4rYHJEivw+zZfZNvDj4RqCPnmvbgvL9vaxmKGMKrZ1k5Z3J6l3O7HzJqjejTmRltTax2887W8s0eUVQiqJG7MGSRlGcbYXJG1BZOdvqpLO8G3Y3CRyH+buPqyP0zGfhVqFa8535ojayuYZ4ZraXs2aLt1GhnTDIEmQlC2QCBnO3Sr/AG0mpVbxAPzAoPWlKUClKUClKUClKUClKUClKUClKUHSWMMCCMg7EHoQeoqjWtw3Bz2Mod+HEkxTAFjbgn8FKBv2Y7n7hselXyurICMEZB6ju+VBj2PEYZlDwyJIp3yjBh9xqI5j50sbJSZ5lDdyJ67n81envOBVQ9K/KtuloHtLdIp3nhTVEojz2jaQHK49Ulh8cVjcl+h9ImE18yzPsREBmMH+Ux3c58gNu+gm+UY5+IyrxO5DRxIW+hQHoARgzP4uRkA9wPzv1dUUAYAwB0rtQKUpQQPBmAvL5O/VA/6cWP8A8Gp6q3ZZXityO6S2t3/QeZf21ZKBXjPcKgLOwVR1LEAfM17VRPSCi/SLRpwDbnWo1boJzpMRYHbcBwM9DjxFRtOo2lWvtOlt/di3xq7aIgbk9ovd8a17yNx021qF+h3Ddo8krOpiw3aOx1KpkDY04xtXrccOtFBeSG3AAyWaOMADxLEVk2N3FKgeJ1dOgKEEbd21ZZ8mfkNlfDjepsk+IcRt+JWd1BEfrOzcNHKpV1JB0kxt3eDDbzqS5HvjNYWsre00MZPv0gH9VUTmuxcxmeBuzuIVbQ46lSPrI28VI7j3gGrn6N008Lsx/Mp94rRiyReu2bNinHbSy0pSrFRSlKBSlKBSlKBSlKBSlKBSlKBSlcUFH5nuLq5fsbe3EsNvcQmZjIEctE0cumNTgED1QSSN9sVKf5Tyg78OvfgsBHz7eueRpFa3c5zIZ7gyjvDmZ9mHdhQuPLBqx4oK8OP3Lexw64/3jwJ/eGsW9m4o0cjkQWqKrNkMZ5tgT0IWNT55ceVWomq3zLzNboklukiy3MiskcEbB5CzAgZVc6V7yTgAA0EjyrO8lnaySNqkeCFnY9SzRqWO3ic1K1icJtuyhii/i40T9FQP2Vl0Fen9XikR/jLWUf8ADljP95VgBqlc+MyzwurMp+j3a6lOGVWe1MjA+IQMc+VZvId0ki3HYtrtUmK27ai4KhI+00uSSR2mvG/jQWmq3zTaJPLa28iq8TvIZFYZDaIm0gj3tn4VZKrXOqygW8sGjtY7iMDWSFIk1IykgZwdQ+491BxacicPjYMISxU5USSyyqp7iqSOVGPIV48d5Ghmft4Ha1uO94vZfHQSRH1W9/XzrJi5kkj2u7WWHxdAZ4ffrjGoD8tVqQ4fzBaTnENxDIRsQkikg+BUHIPka5qHdz213zdY8TgtZtSwSJoIaaJmVkUjDOYHznAydmPurZvC7VYoY4k9hEVV9ygAVBekO9VLCdTgvMphiXvaSX1UUD3nPuFWCyjKoinqqqD7wBmuVrFenbXtbt70pSpIlKUoFKUoFKUoFKUoFKUoFKUoFKUoKTwvgcM19xJ2Dq6zwgNHI8TAG0tyfYYZ3JO+etS0vLjn2b28UeGtD97JmvThvq312n21gl+Oloz/AGa/Opygrf8AkbbsQZnuZyP424l0/GNGVT7iDXfhnB7a3uisEMcQaHJ0IF9mQ75Hjq+6rDULAdV/L4JBEPi7ykj5AfOgmQK5pSgrfHiPp9gDuG+kr84wcfdU9a2yRqEjVUQdFUBVGdzgDbrVf5kUC94a/wDPTJ+lbyH9airMKBUJzZ+Dh/2m1/tkqbqF5qH1cXlcWx/rkoJnFRnEeXbSc5mt4nI6FkGoHxDdQfPNSeaGgpPCuV7SLiT4RiY4Y5Iu0lkkCMzyK5VZHIBwF37u7FXeq9w06+I3bjpHHbxHyb15D/RdKsNApSlApSlApSlApSlApSlApSlApSlApSlBA8S+qvraU+zKstufyjiSI/0JB+dU7mo3mGyaWEqhAkUo8ZbOkOjArnG+NsHHcTWCt7fj2orU+6aQfriNBOzzqgLMQqqCSScAAdSTUVy/lzNcaSoncFNWx0IiqjFe7OGbB3wRUDfW/EZpAZVtGiXBWLtJQuoHZpD2Z147hsB1wdsSQv8AiHfDan3Tyj+5oLLSq5+616OsFv8ACeT/ALFdhxe7/iYP+O//AGaDz5sH1/Dz4XX64Zh99WQVReYJr64EWiK2Vopo5QWnk30HddoO8EjNe543xX/R7L/mJv8AD0F0rG4hZrNG8Tey4IOOoz0IPcQdwfKqkePcU/0ey/5ib/D1weP8U/0ey/5mb/D0Fg4BxBnUxS/wiHCyjpq+xKo+w43z45HUGpSRwASdgBk+4Vry+4lxCRlY21osi5CyJcyq4z1Gfo5yv8kgjYbVxLxjiNxE1s8duvbnsjIs0hKq5CsQvYDLBTtuN6Cz8mITA1ww9a6kef8ANY4h/qlSrBXSGIKoVRgKAB7h0rv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o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https://www.easyeyesolutions.com/wp-content/uploads/2014/02/doctor.jpg"/>
          <p:cNvPicPr>
            <a:picLocks noChangeAspect="1" noChangeArrowheads="1"/>
          </p:cNvPicPr>
          <p:nvPr/>
        </p:nvPicPr>
        <p:blipFill>
          <a:blip r:embed="rId3" cstate="print"/>
          <a:srcRect r="25679"/>
          <a:stretch>
            <a:fillRect/>
          </a:stretch>
        </p:blipFill>
        <p:spPr bwMode="auto">
          <a:xfrm>
            <a:off x="0" y="4067175"/>
            <a:ext cx="2123728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First Stage of Labor</a:t>
            </a:r>
            <a:r>
              <a:rPr lang="en-IN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IN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Prolongation of 1</a:t>
            </a:r>
            <a:r>
              <a:rPr lang="en-US" sz="2400" baseline="30000" dirty="0" smtClean="0">
                <a:ea typeface="Verdana" pitchFamily="34" charset="0"/>
                <a:cs typeface="Verdana" pitchFamily="34" charset="0"/>
              </a:rPr>
              <a:t>st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 stage </a:t>
            </a:r>
          </a:p>
          <a:p>
            <a:r>
              <a:rPr lang="en-US" sz="2400" dirty="0" smtClean="0">
                <a:ea typeface="Verdana" pitchFamily="34" charset="0"/>
                <a:cs typeface="Verdana" pitchFamily="34" charset="0"/>
              </a:rPr>
              <a:t>No ↑ in adverse maternal or neonatal outcomes d/t increased labor time</a:t>
            </a:r>
          </a:p>
          <a:p>
            <a:pPr>
              <a:buNone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ea typeface="Verdana" pitchFamily="34" charset="0"/>
                <a:cs typeface="Verdana" pitchFamily="34" charset="0"/>
              </a:rPr>
              <a:t>No prolongation of first stage</a:t>
            </a:r>
          </a:p>
          <a:p>
            <a:pPr>
              <a:buNone/>
            </a:pPr>
            <a:r>
              <a:rPr lang="en-US" sz="2800" dirty="0" smtClean="0">
                <a:ea typeface="Verdana" pitchFamily="34" charset="0"/>
                <a:cs typeface="Verdana" pitchFamily="34" charset="0"/>
              </a:rPr>
              <a:t>               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Or sometimes…..</a:t>
            </a:r>
          </a:p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Shortening of first stage 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due to reduction in maternal </a:t>
            </a:r>
            <a:r>
              <a:rPr lang="en-US" sz="2800" dirty="0" err="1" smtClean="0">
                <a:ea typeface="Verdana" pitchFamily="34" charset="0"/>
                <a:cs typeface="Verdana" pitchFamily="34" charset="0"/>
              </a:rPr>
              <a:t>catecholamines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 and improved uterine contractility </a:t>
            </a:r>
            <a:endParaRPr lang="en-IN" sz="28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  </a:t>
            </a:r>
            <a:r>
              <a:rPr lang="en-US" sz="1400" dirty="0" err="1" smtClean="0"/>
              <a:t>Schnider</a:t>
            </a:r>
            <a:r>
              <a:rPr lang="en-US" sz="1400" dirty="0" smtClean="0"/>
              <a:t> et al. Maternal </a:t>
            </a:r>
            <a:r>
              <a:rPr lang="en-US" sz="1400" dirty="0" err="1" smtClean="0"/>
              <a:t>catecholamines</a:t>
            </a:r>
            <a:r>
              <a:rPr lang="en-US" sz="1400" dirty="0" smtClean="0"/>
              <a:t> decrease during labor after lumbar epidural anesthesia. Am J </a:t>
            </a:r>
            <a:r>
              <a:rPr lang="en-US" sz="1400" dirty="0" err="1" smtClean="0"/>
              <a:t>Obstet</a:t>
            </a:r>
            <a:r>
              <a:rPr lang="en-US" sz="1400" dirty="0" smtClean="0"/>
              <a:t> </a:t>
            </a:r>
            <a:r>
              <a:rPr lang="en-US" sz="1400" dirty="0" err="1" smtClean="0"/>
              <a:t>Gynecol</a:t>
            </a:r>
            <a:r>
              <a:rPr lang="en-US" sz="14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  Wong  et al. The risk of cesarean delivery with </a:t>
            </a:r>
            <a:r>
              <a:rPr lang="en-US" sz="1400" dirty="0" err="1" smtClean="0"/>
              <a:t>neuraxial</a:t>
            </a:r>
            <a:r>
              <a:rPr lang="en-US" sz="1400" dirty="0" smtClean="0"/>
              <a:t> analgesia given early versus late in labor. N </a:t>
            </a:r>
            <a:r>
              <a:rPr lang="en-US" sz="1400" dirty="0" err="1" smtClean="0"/>
              <a:t>Engl</a:t>
            </a:r>
            <a:r>
              <a:rPr lang="en-US" sz="1400" dirty="0" smtClean="0"/>
              <a:t> J Med. 2005;352(7):655–665</a:t>
            </a:r>
          </a:p>
          <a:p>
            <a:pPr algn="ctr"/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85800" y="1143000"/>
            <a:ext cx="396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Traditionally used doses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0" y="3140968"/>
            <a:ext cx="8058472" cy="5166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RECENTLY,  Low dose LA with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opioids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24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 stage of Labor</a:t>
            </a:r>
            <a:br>
              <a:rPr lang="en-US" dirty="0" smtClean="0"/>
            </a:b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</a:rPr>
              <a:t>Effective </a:t>
            </a:r>
            <a:r>
              <a:rPr lang="en-US" sz="3100" b="1" dirty="0" err="1" smtClean="0">
                <a:solidFill>
                  <a:schemeClr val="accent6">
                    <a:lumMod val="50000"/>
                  </a:schemeClr>
                </a:solidFill>
              </a:rPr>
              <a:t>neuraxial</a:t>
            </a: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</a:rPr>
              <a:t> analgesia prolongs  2</a:t>
            </a:r>
            <a:r>
              <a:rPr lang="en-US" sz="3100" b="1" baseline="30000" dirty="0" smtClean="0">
                <a:solidFill>
                  <a:schemeClr val="accent6">
                    <a:lumMod val="50000"/>
                  </a:schemeClr>
                </a:solidFill>
              </a:rPr>
              <a:t>nd</a:t>
            </a: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</a:rPr>
              <a:t>  stage of labor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0" name="AutoShape 2" descr="http://previews.123rf.com/images/zetwe/zetwe1302/zetwe130200062/17925274-waiting-Stock-Vector-waiting-boring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6002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Relaxation of the abdominal wall musculature ↓↓effectiveness of maternal expulsive efforts.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Dense sensory blockade of uterus &amp; birth canal: decrease maternal ability to coordinate expulsive efforts with uterine contractions. 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9" name="Picture 4" descr="http://previews.123rf.com/images/zetwe/zetwe1302/zetwe130200062/17925274-waiting-Stock-Vector-waiting-boring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9933" y="3068960"/>
            <a:ext cx="2358571" cy="2286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3645024"/>
            <a:ext cx="5715000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Relief of pain leads to reduced bearing down efforts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29200"/>
            <a:ext cx="8458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Would this lead to an adverse maternal or neonatal outcome?</a:t>
            </a:r>
            <a:endParaRPr lang="en-I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27003"/>
            <a:ext cx="8458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adverse maternal of fetal outcome </a:t>
            </a:r>
          </a:p>
          <a:p>
            <a:r>
              <a:rPr lang="en-US" sz="2400" dirty="0" smtClean="0"/>
              <a:t>Active management of second stage of labor is advocated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125113" cy="9244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Ideal </a:t>
            </a:r>
            <a:r>
              <a:rPr lang="en-US" b="1" dirty="0" err="1" smtClean="0"/>
              <a:t>labour</a:t>
            </a:r>
            <a:r>
              <a:rPr lang="en-US" b="1" dirty="0" smtClean="0"/>
              <a:t> analgesic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125112" cy="5562599"/>
          </a:xfrm>
        </p:spPr>
        <p:txBody>
          <a:bodyPr>
            <a:normAutofit fontScale="77500" lnSpcReduction="20000"/>
          </a:bodyPr>
          <a:lstStyle/>
          <a:p>
            <a:pPr lvl="1" algn="ctr">
              <a:lnSpc>
                <a:spcPct val="90000"/>
              </a:lnSpc>
              <a:buFontTx/>
              <a:buNone/>
            </a:pPr>
            <a:endParaRPr lang="en-US" alt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good analgesia </a:t>
            </a:r>
          </a:p>
          <a:p>
            <a:pPr>
              <a:lnSpc>
                <a:spcPct val="170000"/>
              </a:lnSpc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safe for the mother and baby </a:t>
            </a:r>
          </a:p>
          <a:p>
            <a:pPr>
              <a:lnSpc>
                <a:spcPct val="170000"/>
              </a:lnSpc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predictable and constant in its effects </a:t>
            </a:r>
          </a:p>
          <a:p>
            <a:pPr>
              <a:lnSpc>
                <a:spcPct val="170000"/>
              </a:lnSpc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easy to administer </a:t>
            </a:r>
          </a:p>
          <a:p>
            <a:pPr>
              <a:lnSpc>
                <a:spcPct val="170000"/>
              </a:lnSpc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loss of maternal consciousness</a:t>
            </a:r>
          </a:p>
          <a:p>
            <a:pPr>
              <a:lnSpc>
                <a:spcPct val="170000"/>
              </a:lnSpc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 not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Interfere with uterine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contractions or progress of </a:t>
            </a:r>
            <a:r>
              <a:rPr lang="en-US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labour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 not Interfere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mobility 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7728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Active management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second stage </a:t>
            </a:r>
          </a:p>
        </p:txBody>
      </p:sp>
      <p:sp>
        <p:nvSpPr>
          <p:cNvPr id="17410" name="AutoShape 2" descr="http://previews.123rf.com/images/zetwe/zetwe1302/zetwe130200062/17925274-waiting-Stock-Vector-waiting-boring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3041571"/>
            <a:ext cx="83590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Application of </a:t>
            </a:r>
            <a:r>
              <a:rPr lang="en-US" sz="2800" dirty="0" err="1" smtClean="0"/>
              <a:t>ventouse</a:t>
            </a:r>
            <a:r>
              <a:rPr lang="en-US" sz="2800" dirty="0" smtClean="0"/>
              <a:t> or outlet forceps which are safe for both mother and fetus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  Encourage mother to push with uterine contractions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Oxytocin</a:t>
            </a:r>
            <a:r>
              <a:rPr lang="en-US" sz="2800" dirty="0" smtClean="0"/>
              <a:t> augmentation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 No statistically significant impact on the risk of caesarean section(</a:t>
            </a:r>
            <a:r>
              <a:rPr lang="en-US" sz="2800" dirty="0" err="1" smtClean="0">
                <a:ea typeface="Arial Unicode MS" pitchFamily="34" charset="-128"/>
                <a:cs typeface="Arial Unicode MS" pitchFamily="34" charset="-128"/>
              </a:rPr>
              <a:t>cochrane</a:t>
            </a: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 Database 2012)</a:t>
            </a:r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err="1" smtClean="0"/>
              <a:t>Laughon</a:t>
            </a:r>
            <a:r>
              <a:rPr lang="en-US" sz="1600" i="1" dirty="0" smtClean="0"/>
              <a:t> et al Neonatal and Maternal Outcomes With Prolonged Second Stage of Labor. </a:t>
            </a:r>
            <a:r>
              <a:rPr lang="en-US" sz="1600" i="1" dirty="0" err="1" smtClean="0"/>
              <a:t>Obstet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Gynecol</a:t>
            </a:r>
            <a:r>
              <a:rPr lang="en-US" sz="1600" i="1" dirty="0" smtClean="0"/>
              <a:t> 2014: 124(1);57-67</a:t>
            </a:r>
            <a:endParaRPr lang="en-US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-36512" y="2204864"/>
            <a:ext cx="91440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Effective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neuraxial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analgesia in the second stage of labor may result in an increased risk of instrumental vaginal delivery.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 descr="https://encrypted-tbn3.gstatic.com/images?q=tbn:ANd9GcTzJlgY2Kfb0R1maiIm2lhw0c66bpgVS11HYxo4uHsBfanGEcuN"/>
          <p:cNvPicPr>
            <a:picLocks noChangeAspect="1" noChangeArrowheads="1"/>
          </p:cNvPicPr>
          <p:nvPr/>
        </p:nvPicPr>
        <p:blipFill>
          <a:blip r:embed="rId3" cstate="print"/>
          <a:srcRect r="51515" b="9786"/>
          <a:stretch>
            <a:fillRect/>
          </a:stretch>
        </p:blipFill>
        <p:spPr bwMode="auto">
          <a:xfrm>
            <a:off x="0" y="0"/>
            <a:ext cx="1676400" cy="1752600"/>
          </a:xfrm>
          <a:prstGeom prst="rect">
            <a:avLst/>
          </a:prstGeom>
          <a:noFill/>
        </p:spPr>
      </p:pic>
      <p:pic>
        <p:nvPicPr>
          <p:cNvPr id="11" name="Picture 2" descr="https://encrypted-tbn3.gstatic.com/images?q=tbn:ANd9GcTzJlgY2Kfb0R1maiIm2lhw0c66bpgVS11HYxo4uHsBfanGEcuN"/>
          <p:cNvPicPr>
            <a:picLocks noChangeAspect="1" noChangeArrowheads="1"/>
          </p:cNvPicPr>
          <p:nvPr/>
        </p:nvPicPr>
        <p:blipFill>
          <a:blip r:embed="rId3" cstate="print"/>
          <a:srcRect l="48161" b="9524"/>
          <a:stretch>
            <a:fillRect/>
          </a:stretch>
        </p:blipFill>
        <p:spPr bwMode="auto">
          <a:xfrm>
            <a:off x="7434513" y="0"/>
            <a:ext cx="170948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Withholding the epidural top-up in the second stage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Traditionally, Epidural </a:t>
            </a:r>
            <a:r>
              <a:rPr lang="en-US" dirty="0" err="1" smtClean="0"/>
              <a:t>infuson</a:t>
            </a:r>
            <a:r>
              <a:rPr lang="en-US" dirty="0" smtClean="0"/>
              <a:t> stopped at full dilatation of </a:t>
            </a:r>
            <a:r>
              <a:rPr lang="en-US" dirty="0" err="1" smtClean="0"/>
              <a:t>Cx</a:t>
            </a:r>
            <a:endParaRPr lang="en-US" dirty="0" smtClean="0"/>
          </a:p>
          <a:p>
            <a:r>
              <a:rPr lang="en-US" dirty="0" smtClean="0"/>
              <a:t>Recently, continuation of the same epidural protocol until birth :</a:t>
            </a:r>
          </a:p>
          <a:p>
            <a:r>
              <a:rPr lang="en-US" dirty="0" smtClean="0"/>
              <a:t>Reduction in the instrumental delivery rate was not statistically significant</a:t>
            </a:r>
          </a:p>
          <a:p>
            <a:r>
              <a:rPr lang="en-US" dirty="0" smtClean="0"/>
              <a:t>Statistically significant increase in inadequate pain relief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223224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RECENT INSIGHTS INTO COMPLICATIONS </a:t>
            </a:r>
            <a:r>
              <a:rPr lang="en-US" dirty="0"/>
              <a:t>OF NEURAXIAL </a:t>
            </a:r>
            <a:r>
              <a:rPr lang="en-US" dirty="0" smtClean="0"/>
              <a:t>ANALGESIA SPECIFIC TO LABOR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648200" cy="1828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Fetal </a:t>
            </a:r>
            <a:r>
              <a:rPr lang="en-US" dirty="0" err="1" smtClean="0"/>
              <a:t>bradycardia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with 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Incidence : 3-20%</a:t>
            </a:r>
          </a:p>
          <a:p>
            <a:pPr>
              <a:buNone/>
            </a:pPr>
            <a:r>
              <a:rPr lang="en-US" dirty="0" smtClean="0"/>
              <a:t>Seen with both CSE and epidural </a:t>
            </a:r>
          </a:p>
          <a:p>
            <a:pPr>
              <a:buNone/>
            </a:pPr>
            <a:r>
              <a:rPr lang="en-US" dirty="0" smtClean="0"/>
              <a:t>Cause</a:t>
            </a:r>
          </a:p>
          <a:p>
            <a:r>
              <a:rPr lang="en-US" dirty="0" smtClean="0"/>
              <a:t>Abrupt relief of pain after ELA</a:t>
            </a:r>
          </a:p>
          <a:p>
            <a:r>
              <a:rPr lang="en-US" dirty="0" smtClean="0"/>
              <a:t>Sudden disturbance in </a:t>
            </a:r>
            <a:r>
              <a:rPr lang="en-US" dirty="0" err="1" smtClean="0"/>
              <a:t>tocolytic</a:t>
            </a:r>
            <a:r>
              <a:rPr lang="en-US" dirty="0" smtClean="0"/>
              <a:t>/</a:t>
            </a:r>
            <a:r>
              <a:rPr lang="en-US" dirty="0" err="1" smtClean="0"/>
              <a:t>tocodynamic</a:t>
            </a:r>
            <a:r>
              <a:rPr lang="en-US" dirty="0" smtClean="0"/>
              <a:t> balance</a:t>
            </a:r>
          </a:p>
          <a:p>
            <a:r>
              <a:rPr lang="en-US" dirty="0" smtClean="0"/>
              <a:t>Leads to uterine </a:t>
            </a:r>
            <a:r>
              <a:rPr lang="en-US" dirty="0" err="1" smtClean="0"/>
              <a:t>hypertonus</a:t>
            </a:r>
            <a:r>
              <a:rPr lang="en-US" dirty="0" smtClean="0"/>
              <a:t> and fetal </a:t>
            </a:r>
            <a:r>
              <a:rPr lang="en-US" dirty="0" err="1" smtClean="0"/>
              <a:t>bradycardia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detrimental effect on fetus or outcome of labor</a:t>
            </a:r>
          </a:p>
          <a:p>
            <a:r>
              <a:rPr lang="en-US" dirty="0" smtClean="0"/>
              <a:t>Does not increase  Cesarean delivery rate</a:t>
            </a:r>
          </a:p>
          <a:p>
            <a:pPr>
              <a:buNone/>
            </a:pPr>
            <a:r>
              <a:rPr lang="en-US" dirty="0" smtClean="0"/>
              <a:t> Rx: </a:t>
            </a:r>
          </a:p>
          <a:p>
            <a:r>
              <a:rPr lang="en-US" dirty="0" smtClean="0"/>
              <a:t>Uterine displacement, oxygen, discontinue </a:t>
            </a:r>
            <a:r>
              <a:rPr lang="en-US" dirty="0" err="1" smtClean="0"/>
              <a:t>oxytocin</a:t>
            </a:r>
            <a:r>
              <a:rPr lang="en-US" dirty="0" smtClean="0"/>
              <a:t>, rapid IV fluids</a:t>
            </a:r>
          </a:p>
          <a:p>
            <a:r>
              <a:rPr lang="en-US" dirty="0" err="1" smtClean="0"/>
              <a:t>Niroglycerine</a:t>
            </a:r>
            <a:r>
              <a:rPr lang="en-US" dirty="0" smtClean="0"/>
              <a:t> / </a:t>
            </a:r>
            <a:r>
              <a:rPr lang="en-US" dirty="0" err="1" smtClean="0"/>
              <a:t>terbutaline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458" name="Picture 2" descr="http://image.slidesharecdn.com/ctgfortheanaesthetist-140613073932-phpapp01/95/ctg-for-the-anaesthetist-9-638.jpg?cb=1402645270"/>
          <p:cNvPicPr>
            <a:picLocks noChangeAspect="1" noChangeArrowheads="1"/>
          </p:cNvPicPr>
          <p:nvPr/>
        </p:nvPicPr>
        <p:blipFill>
          <a:blip r:embed="rId3" cstate="print"/>
          <a:srcRect l="13793" t="23382" r="9718" b="16493"/>
          <a:stretch>
            <a:fillRect/>
          </a:stretch>
        </p:blipFill>
        <p:spPr bwMode="auto">
          <a:xfrm>
            <a:off x="0" y="0"/>
            <a:ext cx="4648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Fever and epidural Labor analgesia..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Women in labor who receive epidural analgesia are more likely to experience hyperthermia and overt clinical fever</a:t>
            </a:r>
          </a:p>
          <a:p>
            <a:endParaRPr lang="en-US" sz="2400" dirty="0" smtClean="0"/>
          </a:p>
          <a:p>
            <a:r>
              <a:rPr lang="en-US" sz="2400" dirty="0" smtClean="0"/>
              <a:t>Average increase in temperature of approximately 1°C over 7 hours</a:t>
            </a:r>
          </a:p>
          <a:p>
            <a:r>
              <a:rPr lang="en-US" sz="2400" dirty="0" smtClean="0"/>
              <a:t>little clinical significance – Not associated with neonatal infection</a:t>
            </a:r>
          </a:p>
          <a:p>
            <a:endParaRPr lang="en-US" sz="2400" dirty="0" smtClean="0"/>
          </a:p>
          <a:p>
            <a:r>
              <a:rPr lang="en-US" sz="2400" dirty="0" smtClean="0"/>
              <a:t>Cause : placental infection? Reactionary response? Alterations in temperature regulation induced by epidural analgesia?</a:t>
            </a:r>
          </a:p>
          <a:p>
            <a:endParaRPr lang="en-US" sz="2400" dirty="0" smtClean="0"/>
          </a:p>
          <a:p>
            <a:r>
              <a:rPr lang="en-US" sz="2400" dirty="0" smtClean="0"/>
              <a:t>More often seen in ELA lasting &gt;6hrs</a:t>
            </a:r>
          </a:p>
          <a:p>
            <a:endParaRPr lang="en-US" dirty="0" smtClean="0"/>
          </a:p>
        </p:txBody>
      </p:sp>
      <p:sp>
        <p:nvSpPr>
          <p:cNvPr id="7172" name="AutoShape 4" descr="http://clipartzebraz.com/cliparts/fever-clipart/cliparti1_fever-clipart_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s://encrypted-tbn3.gstatic.com/images?q=tbn:ANd9GcQAjYfLgdvSTl4ZZdavtoZRoz657eRiOpb97kNspnb3iUD_E7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80975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Backache &amp; epidural labor analgesia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343400"/>
            <a:ext cx="8915400" cy="15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Although short-term back pain is common, it does not appear to be related to the use of regional analgesia.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No causal relationship exists between the use of epidural analgesia and the development of long-term postpartum backache*.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4" descr="http://wlrj5.wikispaces.com/file/view/Safety-cartoon-Back-pain-Woman-Ouch.jpg/437216718/168x170/Safety-cartoon-Back-pain-Woman-O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619250" cy="1619251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8229600" cy="28956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/>
              <a:t>Local tenderness &amp; transient backache  </a:t>
            </a:r>
            <a:r>
              <a:rPr lang="en-US" sz="2400" dirty="0"/>
              <a:t>at the site of epidural or spinal placement </a:t>
            </a:r>
            <a:endParaRPr lang="en-US" sz="24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/>
              <a:t>Relatively common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/>
              <a:t>Especially with difficult placement </a:t>
            </a:r>
            <a:r>
              <a:rPr lang="en-US" sz="2400" dirty="0"/>
              <a:t>of the </a:t>
            </a:r>
            <a:r>
              <a:rPr lang="en-US" sz="2400" dirty="0" smtClean="0"/>
              <a:t>block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/>
              <a:t>Usually </a:t>
            </a:r>
            <a:r>
              <a:rPr lang="en-US" sz="2400" dirty="0"/>
              <a:t>clears within several days to 3 </a:t>
            </a:r>
            <a:r>
              <a:rPr lang="en-US" sz="2400" dirty="0" smtClean="0"/>
              <a:t>weeks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/>
              <a:t>Superficial </a:t>
            </a:r>
            <a:r>
              <a:rPr lang="en-US" sz="2400" dirty="0"/>
              <a:t>irritation of the skin or </a:t>
            </a:r>
            <a:r>
              <a:rPr lang="en-US" sz="2400" dirty="0" err="1"/>
              <a:t>periosteal</a:t>
            </a:r>
            <a:r>
              <a:rPr lang="en-US" sz="2400" dirty="0"/>
              <a:t> irritation or </a:t>
            </a:r>
            <a:r>
              <a:rPr lang="en-US" sz="2400" dirty="0" smtClean="0"/>
              <a:t>damage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i="1" dirty="0" smtClean="0"/>
              <a:t>*</a:t>
            </a:r>
            <a:r>
              <a:rPr lang="en-US" i="1" dirty="0" err="1" smtClean="0"/>
              <a:t>Anim-Somuah</a:t>
            </a:r>
            <a:r>
              <a:rPr lang="en-US" i="1" dirty="0" smtClean="0"/>
              <a:t> M et al Epidural versus non-epidural or no analgesia in </a:t>
            </a:r>
            <a:r>
              <a:rPr lang="en-US" i="1" dirty="0" err="1" smtClean="0"/>
              <a:t>labour</a:t>
            </a:r>
            <a:r>
              <a:rPr lang="en-US" i="1" dirty="0" smtClean="0"/>
              <a:t> </a:t>
            </a:r>
          </a:p>
          <a:p>
            <a:pPr fontAlgn="ctr"/>
            <a:r>
              <a:rPr lang="en-US" i="1" dirty="0" smtClean="0"/>
              <a:t>Cochrane Database </a:t>
            </a:r>
            <a:r>
              <a:rPr lang="en-US" i="1" dirty="0" err="1" smtClean="0"/>
              <a:t>Syst</a:t>
            </a:r>
            <a:r>
              <a:rPr lang="en-US" i="1" dirty="0" smtClean="0"/>
              <a:t> Rev. 2011;(12):CD000331....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69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Recently : </a:t>
            </a:r>
            <a:r>
              <a:rPr lang="en-US" dirty="0" err="1" smtClean="0"/>
              <a:t>Paracetamol</a:t>
            </a:r>
            <a:r>
              <a:rPr lang="en-US" dirty="0" smtClean="0"/>
              <a:t> for labor analgesia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1gm QID</a:t>
            </a:r>
          </a:p>
          <a:p>
            <a:r>
              <a:rPr lang="en-US" dirty="0" smtClean="0"/>
              <a:t>First stage of labor</a:t>
            </a:r>
          </a:p>
          <a:p>
            <a:r>
              <a:rPr lang="en-US" dirty="0" smtClean="0"/>
              <a:t> IV infusion </a:t>
            </a:r>
            <a:r>
              <a:rPr lang="en-US" dirty="0" err="1" smtClean="0"/>
              <a:t>paracetamol</a:t>
            </a:r>
            <a:r>
              <a:rPr lang="en-US" dirty="0" smtClean="0"/>
              <a:t> comparable to single-dose injection of intramuscular </a:t>
            </a:r>
            <a:r>
              <a:rPr lang="en-US" dirty="0" err="1" smtClean="0"/>
              <a:t>pethidine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 significant drug complications, and </a:t>
            </a:r>
            <a:r>
              <a:rPr lang="en-US" dirty="0" err="1" smtClean="0"/>
              <a:t>Apgar</a:t>
            </a:r>
            <a:r>
              <a:rPr lang="en-US" dirty="0" smtClean="0"/>
              <a:t> scores of neonates were similarly normal in both groups of the study.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652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38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Various </a:t>
            </a:r>
            <a:r>
              <a:rPr lang="en-US" b="1" smtClean="0"/>
              <a:t>modalities available       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592" y="2492896"/>
            <a:ext cx="37444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 PHARMACOLOGICAL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067944" y="4437112"/>
            <a:ext cx="37444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PHARMACOLOGICAL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207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Application of non pharmacological methods of labor analgesia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en-US" sz="2000" dirty="0" smtClean="0"/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Useful </a:t>
            </a:r>
            <a:r>
              <a:rPr lang="en-US" altLang="en-US" sz="2800" dirty="0"/>
              <a:t>in primary set ups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Regional block facility not available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Safe 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No side effects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Primarily 1</a:t>
            </a:r>
            <a:r>
              <a:rPr lang="en-US" altLang="en-US" sz="2800" baseline="30000" dirty="0"/>
              <a:t>st</a:t>
            </a:r>
            <a:r>
              <a:rPr lang="en-US" altLang="en-US" sz="2800" dirty="0"/>
              <a:t> stage analgesia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However unsatisfactory in large no of patients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2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Non Pharmacological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Act by: </a:t>
            </a:r>
          </a:p>
          <a:p>
            <a:r>
              <a:rPr lang="en-US" dirty="0" smtClean="0"/>
              <a:t>Psycho-prophylaxis: Altering the pain perception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Activating peripheral sensory perception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D358-405D-40D9-9172-89F3E4F92A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8014</TotalTime>
  <Words>3230</Words>
  <Application>Microsoft Office PowerPoint</Application>
  <PresentationFormat>On-screen Show (4:3)</PresentationFormat>
  <Paragraphs>579</Paragraphs>
  <Slides>67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LABOUR ANALGESIA</vt:lpstr>
      <vt:lpstr>What defines labour pain?</vt:lpstr>
      <vt:lpstr>Slide 3</vt:lpstr>
      <vt:lpstr>Slide 4</vt:lpstr>
      <vt:lpstr>To achieve the ideal labour analgesia...</vt:lpstr>
      <vt:lpstr>Ideal labour analgesic</vt:lpstr>
      <vt:lpstr>Various modalities available         </vt:lpstr>
      <vt:lpstr>Application of non pharmacological methods of labor analgesia </vt:lpstr>
      <vt:lpstr>Non Pharmacological methods </vt:lpstr>
      <vt:lpstr> PSYCHOPROPHYLAXIS : patterned breathing and relaxation techniques </vt:lpstr>
      <vt:lpstr>Psycho-prophylaxis</vt:lpstr>
      <vt:lpstr>Techniques that activate peripheral sensory perception</vt:lpstr>
      <vt:lpstr>Superficial applications of heat or cold</vt:lpstr>
      <vt:lpstr>TRANS CUTANEOUS ELECTRICAL N. STIMULATION</vt:lpstr>
      <vt:lpstr>TRANS CUTANEOUS ELECTRICAL N. STIMULATION</vt:lpstr>
      <vt:lpstr>STERILE WATER BLOCK</vt:lpstr>
      <vt:lpstr>STERILE WATER  BLOCK</vt:lpstr>
      <vt:lpstr>Pharmacological techniques for labor analgesia</vt:lpstr>
      <vt:lpstr>Pharmacological methods</vt:lpstr>
      <vt:lpstr> Systemic Analgesia  </vt:lpstr>
      <vt:lpstr>Parenteral Opioid Analgesia</vt:lpstr>
      <vt:lpstr>Slide 22</vt:lpstr>
      <vt:lpstr> TRAMADOL: </vt:lpstr>
      <vt:lpstr> KETAMINE </vt:lpstr>
      <vt:lpstr>INHALATIONAL AGENTS</vt:lpstr>
      <vt:lpstr> Inhalation  analgesia</vt:lpstr>
      <vt:lpstr> Disadvantage:  </vt:lpstr>
      <vt:lpstr>Entonox (O2:N2O 50:50)</vt:lpstr>
      <vt:lpstr> SEVOFLURANE/ SEVOX </vt:lpstr>
      <vt:lpstr>Regional Analgesia</vt:lpstr>
      <vt:lpstr>Regional  analgesia</vt:lpstr>
      <vt:lpstr>Epidural Labor Analgesia: Gold standard for pain relief in labor </vt:lpstr>
      <vt:lpstr>Which is the ideal Target population</vt:lpstr>
      <vt:lpstr>ELA in parturient with Non-reassuring fetal heart tone </vt:lpstr>
      <vt:lpstr>PRE-REQUISITES </vt:lpstr>
      <vt:lpstr>Preparing the parturient for Epidural labor analgesia</vt:lpstr>
      <vt:lpstr>Work up…</vt:lpstr>
      <vt:lpstr>Fasting during labor and delivery</vt:lpstr>
      <vt:lpstr>When to call the anesthesiologist   to administer ELA?</vt:lpstr>
      <vt:lpstr>Right time to Administer Epidural Labor Analgesia</vt:lpstr>
      <vt:lpstr> Epidural analgesia:  Mode of administration </vt:lpstr>
      <vt:lpstr>ELA Administration techniques</vt:lpstr>
      <vt:lpstr> Test Dose for epidural labor analgesia </vt:lpstr>
      <vt:lpstr>   DISADVANTAGE     </vt:lpstr>
      <vt:lpstr>Epidural regimen for labor analgesia</vt:lpstr>
      <vt:lpstr>  SUBSEQUENT ANALGESIA OPTIONS </vt:lpstr>
      <vt:lpstr> MONITORING </vt:lpstr>
      <vt:lpstr>Spinal analgesia</vt:lpstr>
      <vt:lpstr>Newer Techniques</vt:lpstr>
      <vt:lpstr>Combined spinal epidural analgesia</vt:lpstr>
      <vt:lpstr> Criteria for Ambulation during Labor with Neuraxial Analgesia </vt:lpstr>
      <vt:lpstr>  </vt:lpstr>
      <vt:lpstr> Compared with epidural (EPL) &amp; CSE technique  </vt:lpstr>
      <vt:lpstr>RECENT ADVANCES in  Technology </vt:lpstr>
      <vt:lpstr>USG &amp; Reinforced catheters</vt:lpstr>
      <vt:lpstr>Recent Insights for Labor analgesia</vt:lpstr>
      <vt:lpstr>Will ELA affect the:  1.  Progress of labor? 2.  Increase risk of Cesarean Delivery? 3.  Incidence of instrumental delivery ?</vt:lpstr>
      <vt:lpstr> First Stage of Labor </vt:lpstr>
      <vt:lpstr> Second stage of Labor Effective neuraxial analgesia prolongs  2nd  stage of labor  </vt:lpstr>
      <vt:lpstr> Active management  of second stage </vt:lpstr>
      <vt:lpstr> Withholding the epidural top-up in the second stage </vt:lpstr>
      <vt:lpstr>RECENT INSIGHTS INTO COMPLICATIONS OF NEURAXIAL ANALGESIA SPECIFIC TO LABOR</vt:lpstr>
      <vt:lpstr>Fetal bradycardia  with ELA</vt:lpstr>
      <vt:lpstr>Fever and epidural Labor analgesia..</vt:lpstr>
      <vt:lpstr>Backache &amp; epidural labor analgesia</vt:lpstr>
      <vt:lpstr>Recently : Paracetamol for labor analgesia</vt:lpstr>
      <vt:lpstr>       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432</cp:revision>
  <dcterms:created xsi:type="dcterms:W3CDTF">2013-09-28T18:30:54Z</dcterms:created>
  <dcterms:modified xsi:type="dcterms:W3CDTF">2020-08-14T08:27:40Z</dcterms:modified>
</cp:coreProperties>
</file>