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3"/>
  </p:notesMasterIdLst>
  <p:sldIdLst>
    <p:sldId id="256" r:id="rId2"/>
    <p:sldId id="258" r:id="rId3"/>
    <p:sldId id="287" r:id="rId4"/>
    <p:sldId id="259" r:id="rId5"/>
    <p:sldId id="260" r:id="rId6"/>
    <p:sldId id="261" r:id="rId7"/>
    <p:sldId id="262" r:id="rId8"/>
    <p:sldId id="263" r:id="rId9"/>
    <p:sldId id="264" r:id="rId10"/>
    <p:sldId id="265" r:id="rId11"/>
    <p:sldId id="266" r:id="rId12"/>
    <p:sldId id="267" r:id="rId13"/>
    <p:sldId id="269" r:id="rId14"/>
    <p:sldId id="271" r:id="rId15"/>
    <p:sldId id="272"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8"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46" r:id="rId43"/>
    <p:sldId id="303" r:id="rId44"/>
    <p:sldId id="304" r:id="rId45"/>
    <p:sldId id="305" r:id="rId46"/>
    <p:sldId id="306" r:id="rId47"/>
    <p:sldId id="307" r:id="rId48"/>
    <p:sldId id="308" r:id="rId49"/>
    <p:sldId id="310" r:id="rId50"/>
    <p:sldId id="311" r:id="rId51"/>
    <p:sldId id="313" r:id="rId52"/>
    <p:sldId id="314" r:id="rId53"/>
    <p:sldId id="315" r:id="rId54"/>
    <p:sldId id="316" r:id="rId55"/>
    <p:sldId id="317" r:id="rId56"/>
    <p:sldId id="318" r:id="rId57"/>
    <p:sldId id="319" r:id="rId58"/>
    <p:sldId id="320" r:id="rId59"/>
    <p:sldId id="321" r:id="rId60"/>
    <p:sldId id="322" r:id="rId61"/>
    <p:sldId id="330" r:id="rId62"/>
    <p:sldId id="336" r:id="rId63"/>
    <p:sldId id="337" r:id="rId64"/>
    <p:sldId id="338" r:id="rId65"/>
    <p:sldId id="339" r:id="rId66"/>
    <p:sldId id="340" r:id="rId67"/>
    <p:sldId id="341" r:id="rId68"/>
    <p:sldId id="342" r:id="rId69"/>
    <p:sldId id="343" r:id="rId70"/>
    <p:sldId id="344" r:id="rId71"/>
    <p:sldId id="34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441"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8"/>
    </p:cViewPr>
  </p:sorterViewPr>
  <p:notesViewPr>
    <p:cSldViewPr>
      <p:cViewPr varScale="1">
        <p:scale>
          <a:sx n="65" d="100"/>
          <a:sy n="65" d="100"/>
        </p:scale>
        <p:origin x="-265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6CD9A-10DD-4B05-8FD2-4DB8B7552C0D}" type="datetimeFigureOut">
              <a:rPr lang="en-US" smtClean="0"/>
              <a:pPr/>
              <a:t>14-Aug-20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FCF49-2B02-408E-AB07-CFC309629CD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7BAFCF49-2B02-408E-AB07-CFC309629CDF}"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7BAFCF49-2B02-408E-AB07-CFC309629CDF}" type="slidenum">
              <a:rPr lang="en-IN" smtClean="0"/>
              <a:pPr/>
              <a:t>41</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BAFCF49-2B02-408E-AB07-CFC309629CDF}" type="slidenum">
              <a:rPr lang="en-IN" smtClean="0"/>
              <a:pPr/>
              <a:t>66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1FBCAA3-C6B0-4F95-B787-04ADBE1D7D58}" type="datetimeFigureOut">
              <a:rPr lang="en-US" smtClean="0"/>
              <a:pPr/>
              <a:t>14-Aug-20</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33B85F30-F868-4EBE-99D1-5DBF972C699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BCAA3-C6B0-4F95-B787-04ADBE1D7D58}" type="datetimeFigureOut">
              <a:rPr lang="en-US" smtClean="0"/>
              <a:pPr/>
              <a:t>14-Aug-20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B85F30-F868-4EBE-99D1-5DBF972C699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BCAA3-C6B0-4F95-B787-04ADBE1D7D58}" type="datetimeFigureOut">
              <a:rPr lang="en-US" smtClean="0"/>
              <a:pPr/>
              <a:t>14-Aug-20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B85F30-F868-4EBE-99D1-5DBF972C699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BCAA3-C6B0-4F95-B787-04ADBE1D7D58}" type="datetimeFigureOut">
              <a:rPr lang="en-US" smtClean="0"/>
              <a:pPr/>
              <a:t>14-Aug-20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B85F30-F868-4EBE-99D1-5DBF972C699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FBCAA3-C6B0-4F95-B787-04ADBE1D7D58}" type="datetimeFigureOut">
              <a:rPr lang="en-US" smtClean="0"/>
              <a:pPr/>
              <a:t>14-Aug-20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B85F30-F868-4EBE-99D1-5DBF972C699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BCAA3-C6B0-4F95-B787-04ADBE1D7D58}" type="datetimeFigureOut">
              <a:rPr lang="en-US" smtClean="0"/>
              <a:pPr/>
              <a:t>14-Aug-20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B85F30-F868-4EBE-99D1-5DBF972C699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FBCAA3-C6B0-4F95-B787-04ADBE1D7D58}" type="datetimeFigureOut">
              <a:rPr lang="en-US" smtClean="0"/>
              <a:pPr/>
              <a:t>14-Aug-20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3B85F30-F868-4EBE-99D1-5DBF972C699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FBCAA3-C6B0-4F95-B787-04ADBE1D7D58}" type="datetimeFigureOut">
              <a:rPr lang="en-US" smtClean="0"/>
              <a:pPr/>
              <a:t>14-Aug-20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3B85F30-F868-4EBE-99D1-5DBF972C699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BCAA3-C6B0-4F95-B787-04ADBE1D7D58}" type="datetimeFigureOut">
              <a:rPr lang="en-US" smtClean="0"/>
              <a:pPr/>
              <a:t>14-Aug-20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3B85F30-F868-4EBE-99D1-5DBF972C699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BCAA3-C6B0-4F95-B787-04ADBE1D7D58}" type="datetimeFigureOut">
              <a:rPr lang="en-US" smtClean="0"/>
              <a:pPr/>
              <a:t>14-Aug-20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B85F30-F868-4EBE-99D1-5DBF972C699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FBCAA3-C6B0-4F95-B787-04ADBE1D7D58}" type="datetimeFigureOut">
              <a:rPr lang="en-US" smtClean="0"/>
              <a:pPr/>
              <a:t>14-Aug-20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33B85F30-F868-4EBE-99D1-5DBF972C6997}"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FBCAA3-C6B0-4F95-B787-04ADBE1D7D58}" type="datetimeFigureOut">
              <a:rPr lang="en-US" smtClean="0"/>
              <a:pPr/>
              <a:t>14-Aug-20</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B85F30-F868-4EBE-99D1-5DBF972C6997}"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solidFill>
                  <a:srgbClr val="FF0000"/>
                </a:solidFill>
              </a:rPr>
              <a:t>TACHYARRHYTHMIA</a:t>
            </a:r>
            <a:endParaRPr lang="en-IN" b="1" dirty="0">
              <a:solidFill>
                <a:srgbClr val="FF0000"/>
              </a:solidFill>
            </a:endParaRPr>
          </a:p>
        </p:txBody>
      </p:sp>
      <p:sp>
        <p:nvSpPr>
          <p:cNvPr id="3" name="Subtitle 2"/>
          <p:cNvSpPr>
            <a:spLocks noGrp="1"/>
          </p:cNvSpPr>
          <p:nvPr>
            <p:ph type="subTitle" idx="1"/>
          </p:nvPr>
        </p:nvSpPr>
        <p:spPr/>
        <p:txBody>
          <a:bodyPr>
            <a:normAutofit fontScale="92500" lnSpcReduction="10000"/>
          </a:bodyPr>
          <a:lstStyle/>
          <a:p>
            <a:r>
              <a:rPr lang="en-IN" b="1" dirty="0" smtClean="0">
                <a:solidFill>
                  <a:schemeClr val="tx1"/>
                </a:solidFill>
              </a:rPr>
              <a:t>DR.DINESH CHAUHAN</a:t>
            </a:r>
          </a:p>
          <a:p>
            <a:r>
              <a:rPr lang="en-IN" b="1" dirty="0" smtClean="0">
                <a:solidFill>
                  <a:schemeClr val="tx1"/>
                </a:solidFill>
              </a:rPr>
              <a:t>PROF. &amp;HEAD,</a:t>
            </a:r>
          </a:p>
          <a:p>
            <a:r>
              <a:rPr lang="en-IN" b="1" dirty="0" smtClean="0">
                <a:solidFill>
                  <a:schemeClr val="tx1"/>
                </a:solidFill>
              </a:rPr>
              <a:t>DEPT. OF ANAESTHESIA,</a:t>
            </a:r>
          </a:p>
          <a:p>
            <a:r>
              <a:rPr lang="en-IN" b="1" dirty="0" smtClean="0">
                <a:solidFill>
                  <a:schemeClr val="tx1"/>
                </a:solidFill>
              </a:rPr>
              <a:t>S.B.K.S.M.I.R.C.,PIPARIA</a:t>
            </a:r>
            <a:endParaRPr lang="en-IN"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857224" y="785794"/>
            <a:ext cx="7215238" cy="45005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28596" y="500042"/>
            <a:ext cx="7858180"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500858"/>
          </a:xfrm>
        </p:spPr>
        <p:txBody>
          <a:bodyPr>
            <a:normAutofit lnSpcReduction="10000"/>
          </a:bodyPr>
          <a:lstStyle/>
          <a:p>
            <a:r>
              <a:rPr lang="en-IN" sz="1800" b="1" dirty="0" smtClean="0"/>
              <a:t>Three general mechanisms</a:t>
            </a:r>
            <a:r>
              <a:rPr lang="en-IN" sz="1800" dirty="0" smtClean="0"/>
              <a:t>: </a:t>
            </a:r>
          </a:p>
          <a:p>
            <a:pPr>
              <a:buNone/>
            </a:pPr>
            <a:r>
              <a:rPr lang="en-IN" sz="1800" dirty="0" smtClean="0"/>
              <a:t>1.Reentry</a:t>
            </a:r>
          </a:p>
          <a:p>
            <a:pPr>
              <a:buNone/>
            </a:pPr>
            <a:r>
              <a:rPr lang="en-IN" sz="1800" dirty="0" smtClean="0"/>
              <a:t> 2.Enhanced automaticity</a:t>
            </a:r>
          </a:p>
          <a:p>
            <a:pPr>
              <a:buNone/>
            </a:pPr>
            <a:r>
              <a:rPr lang="en-IN" sz="1800" dirty="0" smtClean="0"/>
              <a:t>3.Triggered activity.</a:t>
            </a:r>
          </a:p>
          <a:p>
            <a:pPr>
              <a:buNone/>
            </a:pPr>
            <a:endParaRPr lang="en-IN" sz="1800" dirty="0" smtClean="0"/>
          </a:p>
          <a:p>
            <a:pPr>
              <a:buNone/>
            </a:pPr>
            <a:r>
              <a:rPr lang="en-IN" sz="1800" b="1" dirty="0" smtClean="0"/>
              <a:t>1.Reentry: </a:t>
            </a:r>
          </a:p>
          <a:p>
            <a:r>
              <a:rPr lang="en-IN" sz="1800" b="1" dirty="0" smtClean="0"/>
              <a:t>M.C.</a:t>
            </a:r>
          </a:p>
          <a:p>
            <a:r>
              <a:rPr lang="en-IN" sz="1800" dirty="0" smtClean="0"/>
              <a:t>abnormality in the </a:t>
            </a:r>
            <a:r>
              <a:rPr lang="en-IN" sz="1800" b="1" dirty="0" smtClean="0"/>
              <a:t>propagation</a:t>
            </a:r>
            <a:r>
              <a:rPr lang="en-IN" sz="1800" dirty="0" smtClean="0"/>
              <a:t> of the electrical impulse</a:t>
            </a:r>
          </a:p>
          <a:p>
            <a:r>
              <a:rPr lang="en-IN" sz="1800" dirty="0" smtClean="0"/>
              <a:t>presence of </a:t>
            </a:r>
            <a:r>
              <a:rPr lang="en-IN" sz="1800" b="1" dirty="0" smtClean="0"/>
              <a:t>two separate pathways</a:t>
            </a:r>
            <a:r>
              <a:rPr lang="en-IN" sz="1800" dirty="0" smtClean="0"/>
              <a:t> with different </a:t>
            </a:r>
            <a:r>
              <a:rPr lang="en-IN" sz="1800" dirty="0" err="1" smtClean="0"/>
              <a:t>electrophysiologic</a:t>
            </a:r>
            <a:r>
              <a:rPr lang="en-IN" sz="1800" dirty="0" smtClean="0"/>
              <a:t> properties</a:t>
            </a:r>
          </a:p>
          <a:p>
            <a:endParaRPr lang="en-IN" sz="1800" dirty="0" smtClean="0"/>
          </a:p>
          <a:p>
            <a:pPr>
              <a:buNone/>
            </a:pPr>
            <a:r>
              <a:rPr lang="en-IN" sz="1800" b="1" dirty="0" smtClean="0"/>
              <a:t>2.Enhanced automaticity: </a:t>
            </a:r>
          </a:p>
          <a:p>
            <a:r>
              <a:rPr lang="en-IN" sz="1800" dirty="0" smtClean="0"/>
              <a:t>abnormality in </a:t>
            </a:r>
            <a:r>
              <a:rPr lang="en-IN" sz="1800" b="1" dirty="0" smtClean="0"/>
              <a:t>initiation </a:t>
            </a:r>
            <a:r>
              <a:rPr lang="en-IN" sz="1800" dirty="0" smtClean="0"/>
              <a:t>of the electrical impulse</a:t>
            </a:r>
          </a:p>
          <a:p>
            <a:r>
              <a:rPr lang="en-IN" sz="1800" dirty="0" smtClean="0"/>
              <a:t>Some cells in the atria or AV junction exhibit </a:t>
            </a:r>
            <a:r>
              <a:rPr lang="en-IN" sz="1800" b="1" dirty="0" smtClean="0"/>
              <a:t>phase 4 diastolic depolarization </a:t>
            </a:r>
            <a:r>
              <a:rPr lang="en-IN" sz="1800" dirty="0" smtClean="0"/>
              <a:t>spontaneously discharge faster than that of the sinus node </a:t>
            </a:r>
          </a:p>
          <a:p>
            <a:r>
              <a:rPr lang="en-IN" sz="1800" dirty="0" smtClean="0"/>
              <a:t>Phase 4-resting stage</a:t>
            </a:r>
          </a:p>
          <a:p>
            <a:endParaRPr lang="en-IN" sz="1800" dirty="0" smtClean="0"/>
          </a:p>
          <a:p>
            <a:pPr>
              <a:buNone/>
            </a:pPr>
            <a:r>
              <a:rPr lang="en-IN" sz="1800" b="1" dirty="0" smtClean="0"/>
              <a:t>3.Triggered activity: </a:t>
            </a:r>
          </a:p>
          <a:p>
            <a:r>
              <a:rPr lang="en-IN" sz="1800" dirty="0" smtClean="0"/>
              <a:t> abnormality in </a:t>
            </a:r>
            <a:r>
              <a:rPr lang="en-IN" sz="1800" b="1" dirty="0" smtClean="0"/>
              <a:t>initiation</a:t>
            </a:r>
            <a:r>
              <a:rPr lang="en-IN" sz="1800" dirty="0" smtClean="0"/>
              <a:t> of the electrical impulse</a:t>
            </a:r>
          </a:p>
          <a:p>
            <a:r>
              <a:rPr lang="en-IN" sz="1800" dirty="0" smtClean="0"/>
              <a:t>occurrence of </a:t>
            </a:r>
            <a:r>
              <a:rPr lang="en-IN" sz="1800" b="1" dirty="0" err="1" smtClean="0"/>
              <a:t>afterdepolarizations</a:t>
            </a:r>
            <a:r>
              <a:rPr lang="en-IN" sz="1800" dirty="0" smtClean="0"/>
              <a:t>. </a:t>
            </a:r>
            <a:r>
              <a:rPr lang="en-IN" sz="1800" dirty="0" err="1" smtClean="0"/>
              <a:t>Afterdepolarizations</a:t>
            </a:r>
            <a:r>
              <a:rPr lang="en-IN" sz="1800" dirty="0" smtClean="0"/>
              <a:t> are secondary </a:t>
            </a:r>
            <a:r>
              <a:rPr lang="en-IN" sz="1800" dirty="0" err="1" smtClean="0"/>
              <a:t>depolarizations</a:t>
            </a:r>
            <a:r>
              <a:rPr lang="en-IN" sz="1800" dirty="0" smtClean="0"/>
              <a:t> that are triggered by the initial impulse</a:t>
            </a:r>
          </a:p>
          <a:p>
            <a:r>
              <a:rPr lang="en-IN" sz="1800" dirty="0" smtClean="0"/>
              <a:t>digitalis toxicity, calcium excess, increased </a:t>
            </a:r>
            <a:r>
              <a:rPr lang="en-IN" sz="1800" dirty="0" err="1" smtClean="0"/>
              <a:t>catecholamines</a:t>
            </a:r>
            <a:r>
              <a:rPr lang="en-IN" sz="1800" dirty="0" smtClean="0"/>
              <a:t>.</a:t>
            </a:r>
            <a:endParaRPr lang="en-IN"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857224" y="214290"/>
            <a:ext cx="7215238" cy="3000396"/>
          </a:xfrm>
          <a:prstGeom prst="rect">
            <a:avLst/>
          </a:prstGeom>
          <a:noFill/>
          <a:ln w="9525">
            <a:noFill/>
            <a:miter lim="800000"/>
            <a:headEnd/>
            <a:tailEnd/>
          </a:ln>
          <a:effectLst/>
        </p:spPr>
      </p:pic>
      <p:pic>
        <p:nvPicPr>
          <p:cNvPr id="5" name="Picture 2"/>
          <p:cNvPicPr>
            <a:picLocks noGrp="1" noChangeAspect="1" noChangeArrowheads="1"/>
          </p:cNvPicPr>
          <p:nvPr>
            <p:ph idx="4294967295"/>
          </p:nvPr>
        </p:nvPicPr>
        <p:blipFill>
          <a:blip r:embed="rId3"/>
          <a:srcRect/>
          <a:stretch>
            <a:fillRect/>
          </a:stretch>
        </p:blipFill>
        <p:spPr bwMode="auto">
          <a:xfrm>
            <a:off x="1714500" y="3357563"/>
            <a:ext cx="7429500" cy="3357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r>
              <a:rPr lang="en-IN" sz="1800" b="1" dirty="0" err="1" smtClean="0"/>
              <a:t>Reentry</a:t>
            </a:r>
            <a:r>
              <a:rPr lang="en-IN" sz="1800" dirty="0" smtClean="0"/>
              <a:t> -in normal individuals</a:t>
            </a:r>
          </a:p>
          <a:p>
            <a:endParaRPr lang="en-IN" sz="1800" dirty="0" smtClean="0"/>
          </a:p>
          <a:p>
            <a:r>
              <a:rPr lang="en-IN" sz="1800" b="1" dirty="0" smtClean="0"/>
              <a:t>Enhanced automaticity </a:t>
            </a:r>
            <a:r>
              <a:rPr lang="en-IN" sz="1800" dirty="0" smtClean="0"/>
              <a:t>– </a:t>
            </a:r>
          </a:p>
          <a:p>
            <a:pPr>
              <a:buNone/>
            </a:pPr>
            <a:r>
              <a:rPr lang="en-IN" sz="1800" dirty="0" smtClean="0"/>
              <a:t>      structural cardiac diseases &gt;normal individuals      </a:t>
            </a:r>
          </a:p>
          <a:p>
            <a:pPr>
              <a:buNone/>
            </a:pPr>
            <a:r>
              <a:rPr lang="en-IN" sz="1800" dirty="0" smtClean="0"/>
              <a:t>      abnormalities in electrolytes and blood gasses</a:t>
            </a:r>
          </a:p>
          <a:p>
            <a:pPr>
              <a:buNone/>
            </a:pPr>
            <a:r>
              <a:rPr lang="en-IN" sz="1800" dirty="0" smtClean="0"/>
              <a:t>     </a:t>
            </a:r>
          </a:p>
          <a:p>
            <a:r>
              <a:rPr lang="en-IN" sz="1800" b="1" dirty="0" smtClean="0"/>
              <a:t>Triggered activity </a:t>
            </a:r>
            <a:r>
              <a:rPr lang="en-IN" sz="1800" dirty="0" smtClean="0"/>
              <a:t>–</a:t>
            </a:r>
          </a:p>
          <a:p>
            <a:pPr>
              <a:buNone/>
            </a:pPr>
            <a:r>
              <a:rPr lang="en-IN" sz="1800" dirty="0" smtClean="0"/>
              <a:t>       digitalis excess</a:t>
            </a:r>
          </a:p>
          <a:p>
            <a:pPr>
              <a:buNone/>
            </a:pPr>
            <a:r>
              <a:rPr lang="en-IN" sz="1800" dirty="0" smtClean="0"/>
              <a:t>      after cardiac surgery.</a:t>
            </a:r>
            <a:endParaRPr lang="en-IN"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28596" y="285728"/>
            <a:ext cx="8358246"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FF0000"/>
                </a:solidFill>
              </a:rPr>
              <a:t>SVT DUE TO REENTRY</a:t>
            </a:r>
            <a:endParaRPr lang="en-IN" sz="3200"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buNone/>
            </a:pPr>
            <a:r>
              <a:rPr lang="en-IN" b="1" dirty="0" smtClean="0"/>
              <a:t>1.Atrioventricular nodal </a:t>
            </a:r>
            <a:r>
              <a:rPr lang="en-IN" b="1" dirty="0" err="1" smtClean="0"/>
              <a:t>reentrant</a:t>
            </a:r>
            <a:r>
              <a:rPr lang="en-IN" b="1" dirty="0" smtClean="0"/>
              <a:t> tachycardia(AVNRT): </a:t>
            </a:r>
          </a:p>
          <a:p>
            <a:pPr>
              <a:buNone/>
            </a:pPr>
            <a:r>
              <a:rPr lang="en-IN" dirty="0" smtClean="0"/>
              <a:t>M.C.</a:t>
            </a:r>
          </a:p>
          <a:p>
            <a:pPr>
              <a:buNone/>
            </a:pPr>
            <a:r>
              <a:rPr lang="en-IN" dirty="0" smtClean="0"/>
              <a:t>Slow and fast pathway that circles around the AV node</a:t>
            </a:r>
          </a:p>
          <a:p>
            <a:pPr>
              <a:buNone/>
            </a:pPr>
            <a:endParaRPr lang="en-IN" dirty="0" smtClean="0"/>
          </a:p>
          <a:p>
            <a:pPr>
              <a:buNone/>
            </a:pPr>
            <a:r>
              <a:rPr lang="en-IN" b="1" dirty="0" smtClean="0"/>
              <a:t>2.</a:t>
            </a:r>
            <a:r>
              <a:rPr lang="en-IN" dirty="0" smtClean="0"/>
              <a:t> </a:t>
            </a:r>
            <a:r>
              <a:rPr lang="en-IN" b="1" dirty="0" err="1" smtClean="0"/>
              <a:t>Atrioventricular</a:t>
            </a:r>
            <a:r>
              <a:rPr lang="en-IN" b="1" dirty="0" smtClean="0"/>
              <a:t> reciprocating (or </a:t>
            </a:r>
            <a:r>
              <a:rPr lang="en-IN" b="1" dirty="0" err="1" smtClean="0"/>
              <a:t>reentrant</a:t>
            </a:r>
            <a:r>
              <a:rPr lang="en-IN" b="1" dirty="0" smtClean="0"/>
              <a:t>)tachycardia (AVRT):</a:t>
            </a:r>
          </a:p>
          <a:p>
            <a:pPr>
              <a:buNone/>
            </a:pPr>
            <a:r>
              <a:rPr lang="en-IN" dirty="0" smtClean="0"/>
              <a:t> bypass tract connecting the atrium directly to the ventricle</a:t>
            </a:r>
          </a:p>
          <a:p>
            <a:pPr>
              <a:buNone/>
            </a:pPr>
            <a:endParaRPr lang="en-IN" dirty="0" smtClean="0"/>
          </a:p>
          <a:p>
            <a:pPr>
              <a:buNone/>
            </a:pPr>
            <a:r>
              <a:rPr lang="en-IN" b="1" dirty="0" smtClean="0"/>
              <a:t>3.</a:t>
            </a:r>
            <a:r>
              <a:rPr lang="en-IN" dirty="0" smtClean="0"/>
              <a:t> </a:t>
            </a:r>
            <a:r>
              <a:rPr lang="en-IN" b="1" dirty="0" err="1" smtClean="0"/>
              <a:t>Sinoatrial</a:t>
            </a:r>
            <a:r>
              <a:rPr lang="en-IN" b="1" dirty="0" smtClean="0"/>
              <a:t> </a:t>
            </a:r>
            <a:r>
              <a:rPr lang="en-IN" b="1" dirty="0" err="1" smtClean="0"/>
              <a:t>reentrant</a:t>
            </a:r>
            <a:r>
              <a:rPr lang="en-IN" b="1" dirty="0" smtClean="0"/>
              <a:t> tachycardia (SART):</a:t>
            </a:r>
          </a:p>
          <a:p>
            <a:pPr>
              <a:buNone/>
            </a:pPr>
            <a:r>
              <a:rPr lang="en-IN" dirty="0" smtClean="0"/>
              <a:t>sinus node and contiguous atrium</a:t>
            </a:r>
          </a:p>
          <a:p>
            <a:pPr>
              <a:buNone/>
            </a:pPr>
            <a:endParaRPr lang="en-IN" dirty="0" smtClean="0"/>
          </a:p>
          <a:p>
            <a:pPr>
              <a:buNone/>
            </a:pPr>
            <a:r>
              <a:rPr lang="en-IN" b="1" dirty="0" smtClean="0"/>
              <a:t>4.</a:t>
            </a:r>
            <a:r>
              <a:rPr lang="en-IN" dirty="0" smtClean="0"/>
              <a:t> </a:t>
            </a:r>
            <a:r>
              <a:rPr lang="en-IN" b="1" dirty="0" smtClean="0"/>
              <a:t>Intra-</a:t>
            </a:r>
            <a:r>
              <a:rPr lang="en-IN" b="1" dirty="0" err="1" smtClean="0"/>
              <a:t>atrial</a:t>
            </a:r>
            <a:r>
              <a:rPr lang="en-IN" b="1" dirty="0" smtClean="0"/>
              <a:t> </a:t>
            </a:r>
            <a:r>
              <a:rPr lang="en-IN" b="1" dirty="0" err="1" smtClean="0"/>
              <a:t>reentrant</a:t>
            </a:r>
            <a:r>
              <a:rPr lang="en-IN" b="1" dirty="0" smtClean="0"/>
              <a:t> tachycardia (IART):</a:t>
            </a:r>
          </a:p>
          <a:p>
            <a:pPr>
              <a:buNone/>
            </a:pPr>
            <a:r>
              <a:rPr lang="en-IN" dirty="0" smtClean="0"/>
              <a:t>small circuit within the atrium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714348" y="1142984"/>
            <a:ext cx="7786742"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857388"/>
          </a:xfrm>
        </p:spPr>
        <p:txBody>
          <a:bodyPr>
            <a:normAutofit fontScale="90000"/>
          </a:bodyPr>
          <a:lstStyle/>
          <a:p>
            <a:r>
              <a:rPr lang="en-IN" sz="3100" b="1" dirty="0" smtClean="0">
                <a:solidFill>
                  <a:srgbClr val="FF0000"/>
                </a:solidFill>
              </a:rPr>
              <a:t>AVNRT</a:t>
            </a:r>
            <a:r>
              <a:rPr lang="en-IN" sz="3100" b="1" dirty="0" smtClean="0"/>
              <a:t/>
            </a:r>
            <a:br>
              <a:rPr lang="en-IN" sz="3100" b="1" dirty="0" smtClean="0"/>
            </a:br>
            <a:r>
              <a:rPr lang="en-IN" sz="2000" dirty="0" smtClean="0"/>
              <a:t>Young and healthy without structural heart disease</a:t>
            </a:r>
            <a:br>
              <a:rPr lang="en-IN" sz="2000" dirty="0" smtClean="0"/>
            </a:br>
            <a:r>
              <a:rPr lang="en-IN" sz="2000" dirty="0" smtClean="0"/>
              <a:t>Female &gt; Male</a:t>
            </a:r>
            <a:br>
              <a:rPr lang="en-IN" sz="2000" dirty="0" smtClean="0"/>
            </a:br>
            <a:r>
              <a:rPr lang="en-IN" sz="2000" dirty="0" smtClean="0"/>
              <a:t>Rate-110-250(not helpful in distinguishing AVNRT from other SVT)</a:t>
            </a:r>
            <a:r>
              <a:rPr lang="en-IN" dirty="0" smtClean="0"/>
              <a:t/>
            </a:r>
            <a:br>
              <a:rPr lang="en-IN" dirty="0" smtClean="0"/>
            </a:br>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428596" y="1785926"/>
            <a:ext cx="8286808"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928662" y="857232"/>
            <a:ext cx="771530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FF0000"/>
                </a:solidFill>
              </a:rPr>
              <a:t>SINUS TACHYCARDIA</a:t>
            </a:r>
            <a:endParaRPr lang="en-IN" sz="3200" b="1" dirty="0">
              <a:solidFill>
                <a:srgbClr val="FF0000"/>
              </a:solidFill>
            </a:endParaRPr>
          </a:p>
        </p:txBody>
      </p:sp>
      <p:sp>
        <p:nvSpPr>
          <p:cNvPr id="5" name="Content Placeholder 4"/>
          <p:cNvSpPr>
            <a:spLocks noGrp="1"/>
          </p:cNvSpPr>
          <p:nvPr>
            <p:ph idx="1"/>
          </p:nvPr>
        </p:nvSpPr>
        <p:spPr>
          <a:xfrm>
            <a:off x="285688" y="1142984"/>
            <a:ext cx="8501154" cy="5357850"/>
          </a:xfrm>
        </p:spPr>
        <p:txBody>
          <a:bodyPr>
            <a:normAutofit/>
          </a:bodyPr>
          <a:lstStyle/>
          <a:p>
            <a:pPr>
              <a:buFont typeface="Wingdings" pitchFamily="2" charset="2"/>
              <a:buChar char="Ø"/>
            </a:pPr>
            <a:r>
              <a:rPr lang="en-IN" sz="1800" dirty="0" smtClean="0"/>
              <a:t>Def-Impulses that </a:t>
            </a:r>
            <a:r>
              <a:rPr lang="en-IN" sz="1800" dirty="0"/>
              <a:t>originate from the sinus node with a </a:t>
            </a:r>
            <a:r>
              <a:rPr lang="en-IN" sz="1800" dirty="0" smtClean="0"/>
              <a:t>rate that </a:t>
            </a:r>
            <a:r>
              <a:rPr lang="en-IN" sz="1800" dirty="0"/>
              <a:t>exceeds </a:t>
            </a:r>
            <a:r>
              <a:rPr lang="en-IN" sz="1800" dirty="0" smtClean="0"/>
              <a:t>100 beats </a:t>
            </a:r>
            <a:r>
              <a:rPr lang="en-IN" sz="1800" dirty="0"/>
              <a:t>per minute (</a:t>
            </a:r>
            <a:r>
              <a:rPr lang="en-IN" sz="1800" dirty="0" err="1" smtClean="0"/>
              <a:t>bpm</a:t>
            </a:r>
            <a:r>
              <a:rPr lang="en-IN" sz="1800" dirty="0" smtClean="0"/>
              <a:t>)</a:t>
            </a:r>
          </a:p>
          <a:p>
            <a:pPr>
              <a:buFont typeface="Wingdings" pitchFamily="2" charset="2"/>
              <a:buChar char="Ø"/>
            </a:pPr>
            <a:endParaRPr lang="en-IN" sz="1800" dirty="0"/>
          </a:p>
          <a:p>
            <a:pPr>
              <a:buFont typeface="Wingdings" pitchFamily="2" charset="2"/>
              <a:buChar char="Ø"/>
            </a:pPr>
            <a:r>
              <a:rPr lang="en-IN" sz="1800" dirty="0" smtClean="0"/>
              <a:t>ECG-</a:t>
            </a:r>
          </a:p>
          <a:p>
            <a:pPr>
              <a:buNone/>
            </a:pPr>
            <a:r>
              <a:rPr lang="en-IN" sz="1800" dirty="0"/>
              <a:t>1. Sinus P waves are present with a rate &gt;100 </a:t>
            </a:r>
            <a:r>
              <a:rPr lang="en-IN" sz="1800" dirty="0" err="1"/>
              <a:t>bpm</a:t>
            </a:r>
            <a:r>
              <a:rPr lang="en-IN" sz="1800" dirty="0"/>
              <a:t>.</a:t>
            </a:r>
          </a:p>
          <a:p>
            <a:pPr>
              <a:buNone/>
            </a:pPr>
            <a:r>
              <a:rPr lang="en-IN" sz="1800" dirty="0"/>
              <a:t>2. The sinus P waves precede each QRS complex with a PR </a:t>
            </a:r>
            <a:r>
              <a:rPr lang="en-IN" sz="1800" dirty="0" smtClean="0"/>
              <a:t>interval more than or  equal to 0.12 </a:t>
            </a:r>
            <a:r>
              <a:rPr lang="en-IN" sz="1800" dirty="0"/>
              <a:t>seconds.</a:t>
            </a:r>
          </a:p>
          <a:p>
            <a:pPr>
              <a:buNone/>
            </a:pPr>
            <a:r>
              <a:rPr lang="en-IN" sz="1800" dirty="0"/>
              <a:t>3. The morphology of the P wave should be upright in leads I,</a:t>
            </a:r>
          </a:p>
          <a:p>
            <a:pPr>
              <a:buNone/>
            </a:pPr>
            <a:r>
              <a:rPr lang="en-IN" sz="1800" dirty="0" smtClean="0"/>
              <a:t>    </a:t>
            </a:r>
            <a:r>
              <a:rPr lang="en-IN" sz="1800" b="1" dirty="0" smtClean="0"/>
              <a:t> II</a:t>
            </a:r>
            <a:r>
              <a:rPr lang="en-IN" sz="1800" dirty="0"/>
              <a:t>, and </a:t>
            </a:r>
            <a:r>
              <a:rPr lang="en-IN" sz="1800" dirty="0" err="1"/>
              <a:t>aVF</a:t>
            </a:r>
            <a:r>
              <a:rPr lang="en-IN" sz="1800" dirty="0"/>
              <a:t> and in V3 to V6</a:t>
            </a:r>
            <a:r>
              <a:rPr lang="en-IN" sz="1800" dirty="0" smtClean="0"/>
              <a:t>.</a:t>
            </a:r>
          </a:p>
          <a:p>
            <a:pPr>
              <a:buNone/>
            </a:pPr>
            <a:r>
              <a:rPr lang="en-IN" sz="1800" dirty="0"/>
              <a:t> </a:t>
            </a:r>
          </a:p>
        </p:txBody>
      </p:sp>
      <p:pic>
        <p:nvPicPr>
          <p:cNvPr id="6" name="Picture 2"/>
          <p:cNvPicPr>
            <a:picLocks noChangeAspect="1" noChangeArrowheads="1"/>
          </p:cNvPicPr>
          <p:nvPr/>
        </p:nvPicPr>
        <p:blipFill>
          <a:blip r:embed="rId2"/>
          <a:srcRect/>
          <a:stretch>
            <a:fillRect/>
          </a:stretch>
        </p:blipFill>
        <p:spPr bwMode="auto">
          <a:xfrm>
            <a:off x="428596" y="4572008"/>
            <a:ext cx="7358114"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1800" b="1" dirty="0" smtClean="0"/>
              <a:t>Electrocardiogram (ECG) findings:</a:t>
            </a:r>
          </a:p>
          <a:p>
            <a:pPr>
              <a:buNone/>
            </a:pPr>
            <a:endParaRPr lang="en-IN" sz="1800" dirty="0" smtClean="0"/>
          </a:p>
          <a:p>
            <a:pPr>
              <a:buNone/>
            </a:pPr>
            <a:r>
              <a:rPr lang="en-IN" sz="1800" b="1" dirty="0" smtClean="0"/>
              <a:t>1.    narrow complex tachycardia with regular R-R intervals and no visible P waves </a:t>
            </a:r>
          </a:p>
          <a:p>
            <a:r>
              <a:rPr lang="en-IN" sz="1800" dirty="0" smtClean="0"/>
              <a:t>The P waves are retrograde and are inverted in leads II, III, and </a:t>
            </a:r>
            <a:r>
              <a:rPr lang="en-IN" sz="1800" dirty="0" err="1" smtClean="0"/>
              <a:t>aVF</a:t>
            </a:r>
            <a:r>
              <a:rPr lang="en-IN" sz="1800" dirty="0" smtClean="0"/>
              <a:t>, </a:t>
            </a:r>
          </a:p>
          <a:p>
            <a:pPr>
              <a:buNone/>
            </a:pPr>
            <a:r>
              <a:rPr lang="en-IN" sz="1800" dirty="0" smtClean="0"/>
              <a:t>       not visible in the ECG because the atria and ventricles are activated simultaneously; hence, the P waves are buried within the QRS complexes.</a:t>
            </a:r>
          </a:p>
          <a:p>
            <a:r>
              <a:rPr lang="en-IN" sz="1800" dirty="0" smtClean="0"/>
              <a:t> most common presentation</a:t>
            </a:r>
          </a:p>
          <a:p>
            <a:pPr>
              <a:buNone/>
            </a:pPr>
            <a:endParaRPr lang="en-IN" sz="1800" dirty="0" smtClean="0"/>
          </a:p>
          <a:p>
            <a:endParaRPr lang="en-IN"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714348" y="214290"/>
            <a:ext cx="7500990" cy="17049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85720" y="1928802"/>
            <a:ext cx="8358246"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pPr>
              <a:buNone/>
            </a:pPr>
            <a:r>
              <a:rPr lang="en-IN" sz="1800" b="1" dirty="0" smtClean="0"/>
              <a:t>Other patterns</a:t>
            </a:r>
          </a:p>
          <a:p>
            <a:pPr>
              <a:buNone/>
            </a:pPr>
            <a:r>
              <a:rPr lang="en-IN" sz="1800" dirty="0" smtClean="0"/>
              <a:t>Activation of the atria and ventricles may not be perfectly synchronous.</a:t>
            </a:r>
          </a:p>
          <a:p>
            <a:pPr>
              <a:buNone/>
            </a:pPr>
            <a:r>
              <a:rPr lang="en-IN" sz="1800" b="1" dirty="0" smtClean="0"/>
              <a:t>1.</a:t>
            </a:r>
            <a:r>
              <a:rPr lang="en-IN" sz="1800" dirty="0" smtClean="0"/>
              <a:t> retrograde P wave occurs </a:t>
            </a:r>
            <a:r>
              <a:rPr lang="en-IN" sz="1800" b="1" dirty="0" smtClean="0"/>
              <a:t>immediately  after </a:t>
            </a:r>
            <a:r>
              <a:rPr lang="en-IN" sz="1800" dirty="0" smtClean="0"/>
              <a:t>the QRS complex, it is mistaken</a:t>
            </a:r>
          </a:p>
          <a:p>
            <a:pPr>
              <a:buNone/>
            </a:pPr>
            <a:r>
              <a:rPr lang="en-IN" sz="1800" dirty="0" smtClean="0"/>
              <a:t>for S wave in leads II, III, and </a:t>
            </a:r>
            <a:r>
              <a:rPr lang="en-IN" sz="1800" dirty="0" err="1" smtClean="0"/>
              <a:t>aVF</a:t>
            </a:r>
            <a:r>
              <a:rPr lang="en-IN" sz="1800" dirty="0" smtClean="0"/>
              <a:t> or r` in V1. </a:t>
            </a:r>
          </a:p>
          <a:p>
            <a:pPr>
              <a:buNone/>
            </a:pPr>
            <a:endParaRPr lang="en-IN" sz="1800" b="1" dirty="0" smtClean="0"/>
          </a:p>
          <a:p>
            <a:pPr>
              <a:buNone/>
            </a:pPr>
            <a:r>
              <a:rPr lang="en-IN" sz="1800" b="1" dirty="0" smtClean="0"/>
              <a:t>2.</a:t>
            </a:r>
            <a:r>
              <a:rPr lang="en-IN" sz="1800" dirty="0" smtClean="0"/>
              <a:t> retrograde P wave occurs </a:t>
            </a:r>
            <a:r>
              <a:rPr lang="en-IN" sz="1800" b="1" dirty="0" smtClean="0"/>
              <a:t>immediately before </a:t>
            </a:r>
            <a:r>
              <a:rPr lang="en-IN" sz="1800" dirty="0" smtClean="0"/>
              <a:t>the QRS complex, it Is mistaken for q wave in lead II, III, or </a:t>
            </a:r>
            <a:r>
              <a:rPr lang="en-IN" sz="1800" dirty="0" err="1" smtClean="0"/>
              <a:t>aVF</a:t>
            </a:r>
            <a:endParaRPr lang="en-IN" sz="1800" dirty="0" smtClean="0"/>
          </a:p>
          <a:p>
            <a:pPr>
              <a:buNone/>
            </a:pPr>
            <a:endParaRPr lang="pt-BR" sz="1800" dirty="0" smtClean="0"/>
          </a:p>
          <a:p>
            <a:pPr>
              <a:buNone/>
            </a:pPr>
            <a:r>
              <a:rPr lang="pt-BR" sz="1800" dirty="0" smtClean="0"/>
              <a:t>These pseudo-Q, pseudo-S, and pseudo-r ` waves </a:t>
            </a:r>
            <a:r>
              <a:rPr lang="en-IN" sz="1800" dirty="0" smtClean="0"/>
              <a:t>should resolve on conversion of the tachycardia to normal sinus rhythm</a:t>
            </a:r>
          </a:p>
          <a:p>
            <a:pPr>
              <a:buNone/>
            </a:pPr>
            <a:endParaRPr lang="en-IN" sz="1800" dirty="0" smtClean="0"/>
          </a:p>
          <a:p>
            <a:pPr>
              <a:buNone/>
            </a:pPr>
            <a:r>
              <a:rPr lang="en-IN" sz="1800" b="1" dirty="0" smtClean="0"/>
              <a:t>3.</a:t>
            </a:r>
            <a:r>
              <a:rPr lang="en-IN" sz="1800" dirty="0" smtClean="0"/>
              <a:t> retrograde P waves </a:t>
            </a:r>
            <a:r>
              <a:rPr lang="en-IN" sz="1800" b="1" dirty="0" smtClean="0"/>
              <a:t>much further away </a:t>
            </a:r>
            <a:r>
              <a:rPr lang="en-IN" sz="1800" dirty="0" smtClean="0"/>
              <a:t>from the QRS complexes. The retrograde P waves may </a:t>
            </a:r>
            <a:r>
              <a:rPr lang="en-IN" sz="1800" b="1" dirty="0" smtClean="0"/>
              <a:t>distort the ST segment </a:t>
            </a:r>
            <a:r>
              <a:rPr lang="en-IN" sz="1800" dirty="0" smtClean="0"/>
              <a:t>rather than the terminal portion of the QRS complex </a:t>
            </a:r>
          </a:p>
          <a:p>
            <a:pPr>
              <a:buNone/>
            </a:pPr>
            <a:endParaRPr lang="en-IN" sz="1800" dirty="0" smtClean="0"/>
          </a:p>
          <a:p>
            <a:pPr>
              <a:buNone/>
            </a:pPr>
            <a:r>
              <a:rPr lang="en-IN" sz="1800" dirty="0" smtClean="0"/>
              <a:t>Generally, when the P waves are no longer connected to the QRS complexes, the SVT is more commonly the result of AVRT rather than AVNRT</a:t>
            </a:r>
            <a:endParaRPr lang="en-IN" sz="1800" b="1" dirty="0" smtClean="0"/>
          </a:p>
          <a:p>
            <a:pPr>
              <a:buNone/>
            </a:pPr>
            <a:endParaRPr lang="en-IN" sz="1800" dirty="0" smtClean="0"/>
          </a:p>
          <a:p>
            <a:pPr>
              <a:buNone/>
            </a:pPr>
            <a:endParaRPr lang="en-IN" sz="1800" dirty="0" smtClean="0"/>
          </a:p>
          <a:p>
            <a:pPr>
              <a:buNone/>
            </a:pPr>
            <a:endParaRPr lang="en-IN" sz="1800" dirty="0" smtClean="0"/>
          </a:p>
          <a:p>
            <a:pPr>
              <a:buNone/>
            </a:pPr>
            <a:endParaRPr lang="en-IN" sz="1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428728" y="642918"/>
            <a:ext cx="5362575" cy="21050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428728" y="3286124"/>
            <a:ext cx="5810250" cy="2728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642910" y="285728"/>
            <a:ext cx="7929617"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642910" y="357166"/>
            <a:ext cx="8072494" cy="2571768"/>
          </a:xfrm>
          <a:prstGeom prst="rect">
            <a:avLst/>
          </a:prstGeom>
          <a:noFill/>
          <a:ln w="9525">
            <a:noFill/>
            <a:miter lim="800000"/>
            <a:headEnd/>
            <a:tailEnd/>
          </a:ln>
          <a:effectLst/>
        </p:spPr>
      </p:pic>
      <p:sp>
        <p:nvSpPr>
          <p:cNvPr id="5" name="Rectangle 4"/>
          <p:cNvSpPr/>
          <p:nvPr/>
        </p:nvSpPr>
        <p:spPr>
          <a:xfrm>
            <a:off x="714348" y="3357562"/>
            <a:ext cx="7643866" cy="923330"/>
          </a:xfrm>
          <a:prstGeom prst="rect">
            <a:avLst/>
          </a:prstGeom>
        </p:spPr>
        <p:txBody>
          <a:bodyPr wrap="square">
            <a:spAutoFit/>
          </a:bodyPr>
          <a:lstStyle/>
          <a:p>
            <a:r>
              <a:rPr lang="en-IN" b="1" dirty="0" smtClean="0"/>
              <a:t>Disappearance of the pseudo-S waves </a:t>
            </a:r>
            <a:r>
              <a:rPr lang="en-IN" dirty="0" smtClean="0"/>
              <a:t>on conversion to sinus rhythm. </a:t>
            </a:r>
          </a:p>
          <a:p>
            <a:r>
              <a:rPr lang="en-IN" dirty="0" smtClean="0"/>
              <a:t>Tachycardia </a:t>
            </a:r>
            <a:r>
              <a:rPr lang="en-IN" b="1" dirty="0" smtClean="0"/>
              <a:t>terminated with a pseudo-S wave </a:t>
            </a:r>
            <a:r>
              <a:rPr lang="en-IN" dirty="0" smtClean="0"/>
              <a:t>(last arrow</a:t>
            </a:r>
            <a:r>
              <a:rPr lang="en-IN" i="1" dirty="0" smtClean="0"/>
              <a:t>) </a:t>
            </a:r>
            <a:r>
              <a:rPr lang="en-IN" dirty="0" smtClean="0"/>
              <a:t>implying that the</a:t>
            </a:r>
            <a:r>
              <a:rPr lang="en-IN" i="1" dirty="0" smtClean="0"/>
              <a:t> </a:t>
            </a:r>
            <a:r>
              <a:rPr lang="en-IN" dirty="0" err="1" smtClean="0"/>
              <a:t>reentrant</a:t>
            </a:r>
            <a:r>
              <a:rPr lang="en-IN" dirty="0" smtClean="0"/>
              <a:t> circuit was blocked at the slow pathway.</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357290" y="357166"/>
            <a:ext cx="6000792" cy="1428760"/>
          </a:xfrm>
          <a:prstGeom prst="rect">
            <a:avLst/>
          </a:prstGeom>
          <a:noFill/>
          <a:ln w="9525">
            <a:noFill/>
            <a:miter lim="800000"/>
            <a:headEnd/>
            <a:tailEnd/>
          </a:ln>
          <a:effectLst/>
        </p:spPr>
      </p:pic>
      <p:sp>
        <p:nvSpPr>
          <p:cNvPr id="5" name="Rectangle 4"/>
          <p:cNvSpPr/>
          <p:nvPr/>
        </p:nvSpPr>
        <p:spPr>
          <a:xfrm>
            <a:off x="214282" y="3643314"/>
            <a:ext cx="8572560" cy="738664"/>
          </a:xfrm>
          <a:prstGeom prst="rect">
            <a:avLst/>
          </a:prstGeom>
        </p:spPr>
        <p:txBody>
          <a:bodyPr wrap="square">
            <a:spAutoFit/>
          </a:bodyPr>
          <a:lstStyle/>
          <a:p>
            <a:r>
              <a:rPr lang="en-IN" sz="1400" dirty="0" smtClean="0"/>
              <a:t>Retrograde P waves occur  </a:t>
            </a:r>
            <a:r>
              <a:rPr lang="en-IN" sz="1400" b="1" dirty="0" smtClean="0"/>
              <a:t>after the QRS complexes </a:t>
            </a:r>
            <a:r>
              <a:rPr lang="en-IN" sz="1400" dirty="0" smtClean="0"/>
              <a:t>and distort the ST segment or T waves of the previous complex. Although this pattern is </a:t>
            </a:r>
            <a:r>
              <a:rPr lang="en-IN" sz="1400" b="1" dirty="0" smtClean="0"/>
              <a:t>consistent with AVNRT</a:t>
            </a:r>
            <a:r>
              <a:rPr lang="en-IN" sz="1400" dirty="0" smtClean="0"/>
              <a:t>, this is </a:t>
            </a:r>
            <a:r>
              <a:rPr lang="en-IN" sz="1400" b="1" dirty="0" smtClean="0"/>
              <a:t>more commonly the result of </a:t>
            </a:r>
            <a:r>
              <a:rPr lang="en-IN" sz="1400" b="1" dirty="0" err="1" smtClean="0"/>
              <a:t>atrioventricular</a:t>
            </a:r>
            <a:r>
              <a:rPr lang="en-IN" sz="1400" b="1" dirty="0" smtClean="0"/>
              <a:t> </a:t>
            </a:r>
            <a:r>
              <a:rPr lang="en-IN" sz="1400" b="1" dirty="0" err="1" smtClean="0"/>
              <a:t>reentrant</a:t>
            </a:r>
            <a:r>
              <a:rPr lang="en-IN" sz="1400" b="1" dirty="0" smtClean="0"/>
              <a:t> tachycardia</a:t>
            </a:r>
            <a:r>
              <a:rPr lang="en-IN" sz="1200" b="1" dirty="0" smtClean="0"/>
              <a:t>.</a:t>
            </a:r>
            <a:endParaRPr lang="en-IN" sz="1200" b="1" dirty="0"/>
          </a:p>
        </p:txBody>
      </p:sp>
      <p:pic>
        <p:nvPicPr>
          <p:cNvPr id="9219" name="Picture 3"/>
          <p:cNvPicPr>
            <a:picLocks noChangeAspect="1" noChangeArrowheads="1"/>
          </p:cNvPicPr>
          <p:nvPr/>
        </p:nvPicPr>
        <p:blipFill>
          <a:blip r:embed="rId3"/>
          <a:srcRect/>
          <a:stretch>
            <a:fillRect/>
          </a:stretch>
        </p:blipFill>
        <p:spPr bwMode="auto">
          <a:xfrm>
            <a:off x="1357290" y="1928802"/>
            <a:ext cx="6162675" cy="1371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500725"/>
          </a:xfrm>
        </p:spPr>
        <p:txBody>
          <a:bodyPr>
            <a:normAutofit/>
          </a:bodyPr>
          <a:lstStyle/>
          <a:p>
            <a:pPr>
              <a:buNone/>
            </a:pPr>
            <a:r>
              <a:rPr lang="en-IN" sz="1800" b="1" dirty="0" smtClean="0"/>
              <a:t>Atypical AVNRT:</a:t>
            </a:r>
          </a:p>
          <a:p>
            <a:r>
              <a:rPr lang="en-IN" sz="1800" dirty="0" smtClean="0"/>
              <a:t>retrograde P waves </a:t>
            </a:r>
            <a:r>
              <a:rPr lang="en-IN" sz="1800" b="1" dirty="0" smtClean="0"/>
              <a:t>preceding each QRS complex</a:t>
            </a:r>
          </a:p>
          <a:p>
            <a:r>
              <a:rPr lang="en-IN" sz="1800" dirty="0" smtClean="0"/>
              <a:t> uncommon and occurs infrequently. </a:t>
            </a:r>
          </a:p>
          <a:p>
            <a:r>
              <a:rPr lang="en-IN" sz="1800" dirty="0" smtClean="0"/>
              <a:t>tachycardia is initiated by an </a:t>
            </a:r>
            <a:r>
              <a:rPr lang="en-IN" sz="1800" b="1" dirty="0" smtClean="0"/>
              <a:t>ectopic ventricular </a:t>
            </a:r>
            <a:r>
              <a:rPr lang="en-IN" sz="1800" dirty="0" smtClean="0"/>
              <a:t>(rather than </a:t>
            </a:r>
            <a:r>
              <a:rPr lang="en-IN" sz="1800" dirty="0" err="1" smtClean="0"/>
              <a:t>atrial</a:t>
            </a:r>
            <a:r>
              <a:rPr lang="en-IN" sz="1800" dirty="0" smtClean="0"/>
              <a:t>) impulse. </a:t>
            </a:r>
          </a:p>
          <a:p>
            <a:r>
              <a:rPr lang="en-IN" sz="1800" dirty="0" smtClean="0"/>
              <a:t>The impulse is </a:t>
            </a:r>
            <a:r>
              <a:rPr lang="en-IN" sz="1800" dirty="0" err="1" smtClean="0"/>
              <a:t>retrogradely</a:t>
            </a:r>
            <a:r>
              <a:rPr lang="en-IN" sz="1800" dirty="0" smtClean="0"/>
              <a:t> conducted to the </a:t>
            </a:r>
            <a:r>
              <a:rPr lang="en-IN" sz="1800" b="1" dirty="0" smtClean="0"/>
              <a:t>atria through the slow pathway </a:t>
            </a:r>
            <a:r>
              <a:rPr lang="en-IN" sz="1800" dirty="0" smtClean="0"/>
              <a:t>and </a:t>
            </a:r>
            <a:r>
              <a:rPr lang="en-IN" sz="1800" dirty="0" err="1" smtClean="0"/>
              <a:t>anterogradely</a:t>
            </a:r>
            <a:r>
              <a:rPr lang="en-IN" sz="1800" dirty="0" smtClean="0"/>
              <a:t> conducted to the </a:t>
            </a:r>
            <a:r>
              <a:rPr lang="en-IN" sz="1800" b="1" dirty="0" smtClean="0"/>
              <a:t>ventricles through the fast pathway</a:t>
            </a:r>
            <a:r>
              <a:rPr lang="en-IN" sz="1800" dirty="0" smtClean="0"/>
              <a:t>. </a:t>
            </a:r>
          </a:p>
          <a:p>
            <a:r>
              <a:rPr lang="en-IN" sz="1800" dirty="0" smtClean="0"/>
              <a:t>Retrograde P wave midway  or almost midway between the QRS complexes</a:t>
            </a:r>
          </a:p>
          <a:p>
            <a:endParaRPr lang="en-IN" sz="1800" dirty="0" smtClean="0"/>
          </a:p>
          <a:p>
            <a:r>
              <a:rPr lang="en-IN" sz="1800" dirty="0" smtClean="0"/>
              <a:t>Difficult to differentiate from other narrow complex </a:t>
            </a:r>
            <a:r>
              <a:rPr lang="en-IN" sz="1800" dirty="0" err="1" smtClean="0"/>
              <a:t>tachycardias</a:t>
            </a:r>
            <a:r>
              <a:rPr lang="en-IN" sz="1800" dirty="0" smtClean="0"/>
              <a:t>, especially </a:t>
            </a:r>
            <a:r>
              <a:rPr lang="en-IN" sz="1800" b="1" dirty="0" smtClean="0"/>
              <a:t>focal </a:t>
            </a:r>
            <a:r>
              <a:rPr lang="en-IN" sz="1800" b="1" dirty="0" err="1" smtClean="0"/>
              <a:t>atrial</a:t>
            </a:r>
            <a:r>
              <a:rPr lang="en-IN" sz="1800" b="1" dirty="0" smtClean="0"/>
              <a:t> tachycardia.</a:t>
            </a:r>
          </a:p>
          <a:p>
            <a:endParaRPr lang="en-IN"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928662" y="571480"/>
            <a:ext cx="7143800" cy="1500198"/>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500034" y="2214554"/>
            <a:ext cx="8143932" cy="407196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928662" y="357166"/>
            <a:ext cx="7215238" cy="58579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Grp="1" noChangeAspect="1" noChangeArrowheads="1"/>
          </p:cNvPicPr>
          <p:nvPr>
            <p:ph idx="1"/>
          </p:nvPr>
        </p:nvPicPr>
        <p:blipFill>
          <a:blip r:embed="rId2"/>
          <a:srcRect/>
          <a:stretch>
            <a:fillRect/>
          </a:stretch>
        </p:blipFill>
        <p:spPr bwMode="auto">
          <a:xfrm>
            <a:off x="214282" y="285728"/>
            <a:ext cx="8572560" cy="4357718"/>
          </a:xfrm>
          <a:prstGeom prst="rect">
            <a:avLst/>
          </a:prstGeom>
          <a:noFill/>
          <a:ln w="9525">
            <a:noFill/>
            <a:miter lim="800000"/>
            <a:headEnd/>
            <a:tailEnd/>
          </a:ln>
          <a:effectLst/>
        </p:spPr>
      </p:pic>
      <p:sp>
        <p:nvSpPr>
          <p:cNvPr id="10" name="Rectangle 9"/>
          <p:cNvSpPr/>
          <p:nvPr/>
        </p:nvSpPr>
        <p:spPr>
          <a:xfrm>
            <a:off x="428596" y="5000636"/>
            <a:ext cx="8215370" cy="646331"/>
          </a:xfrm>
          <a:prstGeom prst="rect">
            <a:avLst/>
          </a:prstGeom>
        </p:spPr>
        <p:txBody>
          <a:bodyPr wrap="square">
            <a:spAutoFit/>
          </a:bodyPr>
          <a:lstStyle/>
          <a:p>
            <a:r>
              <a:rPr lang="en-IN" dirty="0" smtClean="0"/>
              <a:t> </a:t>
            </a:r>
            <a:r>
              <a:rPr lang="en-IN" dirty="0"/>
              <a:t>U</a:t>
            </a:r>
            <a:r>
              <a:rPr lang="en-IN" dirty="0" smtClean="0"/>
              <a:t>pright </a:t>
            </a:r>
            <a:r>
              <a:rPr lang="en-IN" dirty="0"/>
              <a:t>P waves in leads I, II, and </a:t>
            </a:r>
            <a:r>
              <a:rPr lang="en-IN" dirty="0" err="1"/>
              <a:t>aVF</a:t>
            </a:r>
            <a:r>
              <a:rPr lang="en-IN" dirty="0"/>
              <a:t> and also in V3 to V6. The axis of the P wave is</a:t>
            </a:r>
          </a:p>
          <a:p>
            <a:r>
              <a:rPr lang="en-IN" dirty="0"/>
              <a:t>closest to lead II,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IN" sz="1800" b="1" dirty="0" smtClean="0">
              <a:solidFill>
                <a:srgbClr val="FF0000"/>
              </a:solidFill>
            </a:endParaRPr>
          </a:p>
          <a:p>
            <a:pPr>
              <a:buNone/>
            </a:pPr>
            <a:endParaRPr lang="en-IN" sz="1800" b="1" dirty="0" smtClean="0">
              <a:solidFill>
                <a:srgbClr val="FF0000"/>
              </a:solidFill>
            </a:endParaRPr>
          </a:p>
          <a:p>
            <a:pPr>
              <a:buNone/>
            </a:pPr>
            <a:endParaRPr lang="en-IN" sz="1800" b="1" dirty="0" smtClean="0">
              <a:solidFill>
                <a:srgbClr val="FF0000"/>
              </a:solidFill>
            </a:endParaRPr>
          </a:p>
          <a:p>
            <a:pPr>
              <a:buNone/>
            </a:pPr>
            <a:r>
              <a:rPr lang="en-IN" sz="1800" b="1" dirty="0" smtClean="0">
                <a:solidFill>
                  <a:srgbClr val="FF0000"/>
                </a:solidFill>
              </a:rPr>
              <a:t>AVNRT </a:t>
            </a:r>
            <a:r>
              <a:rPr lang="en-IN" sz="1800" dirty="0" smtClean="0"/>
              <a:t>therefore has </a:t>
            </a:r>
            <a:r>
              <a:rPr lang="en-IN" sz="1800" b="1" dirty="0" smtClean="0"/>
              <a:t>many possible ECG presentations </a:t>
            </a:r>
            <a:r>
              <a:rPr lang="en-IN" sz="1800" dirty="0" smtClean="0"/>
              <a:t>and should be considered in      </a:t>
            </a:r>
          </a:p>
          <a:p>
            <a:pPr>
              <a:buNone/>
            </a:pPr>
            <a:r>
              <a:rPr lang="en-IN" sz="1800" b="1" dirty="0" smtClean="0">
                <a:solidFill>
                  <a:srgbClr val="FF0000"/>
                </a:solidFill>
              </a:rPr>
              <a:t>                any narrow complex tachycardia with regular R-R intervals </a:t>
            </a:r>
          </a:p>
          <a:p>
            <a:pPr>
              <a:buNone/>
            </a:pPr>
            <a:r>
              <a:rPr lang="en-IN" sz="1800" b="1" smtClean="0"/>
              <a:t>                   (</a:t>
            </a:r>
            <a:r>
              <a:rPr lang="en-IN" sz="1800" b="1" dirty="0" smtClean="0"/>
              <a:t>whether or not retrograde P waves can be identified)</a:t>
            </a:r>
            <a:endParaRPr lang="en-IN"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785818"/>
          </a:xfrm>
        </p:spPr>
        <p:txBody>
          <a:bodyPr>
            <a:normAutofit/>
          </a:bodyPr>
          <a:lstStyle/>
          <a:p>
            <a:r>
              <a:rPr lang="en-IN" sz="2000" b="1" dirty="0" smtClean="0"/>
              <a:t>CLINICAL SIGNIFICANCE</a:t>
            </a:r>
            <a:endParaRPr lang="en-IN" sz="2000" b="1" dirty="0"/>
          </a:p>
        </p:txBody>
      </p:sp>
      <p:sp>
        <p:nvSpPr>
          <p:cNvPr id="3" name="Content Placeholder 2"/>
          <p:cNvSpPr>
            <a:spLocks noGrp="1"/>
          </p:cNvSpPr>
          <p:nvPr>
            <p:ph idx="1"/>
          </p:nvPr>
        </p:nvSpPr>
        <p:spPr>
          <a:xfrm>
            <a:off x="457200" y="1000108"/>
            <a:ext cx="8229600" cy="5126055"/>
          </a:xfrm>
        </p:spPr>
        <p:txBody>
          <a:bodyPr>
            <a:normAutofit/>
          </a:bodyPr>
          <a:lstStyle/>
          <a:p>
            <a:r>
              <a:rPr lang="en-IN" sz="1800" dirty="0" smtClean="0"/>
              <a:t>AVNRT can occur suddenly and terminate abruptly and is therefore </a:t>
            </a:r>
            <a:r>
              <a:rPr lang="en-IN" sz="1800" b="1" dirty="0" smtClean="0"/>
              <a:t>paroxysmal</a:t>
            </a:r>
            <a:r>
              <a:rPr lang="en-IN" sz="1800" dirty="0" smtClean="0"/>
              <a:t>.  sinus tachycardia -tachycardia is </a:t>
            </a:r>
            <a:r>
              <a:rPr lang="en-IN" sz="1800" dirty="0" err="1" smtClean="0"/>
              <a:t>nonparoxysmal</a:t>
            </a:r>
            <a:r>
              <a:rPr lang="en-IN" sz="1800" dirty="0" smtClean="0"/>
              <a:t> with gradual onset and gradual termination. </a:t>
            </a:r>
          </a:p>
          <a:p>
            <a:r>
              <a:rPr lang="en-IN" sz="1800" dirty="0" smtClean="0"/>
              <a:t>SVT from </a:t>
            </a:r>
            <a:r>
              <a:rPr lang="en-IN" sz="1800" dirty="0" err="1" smtClean="0"/>
              <a:t>reentry</a:t>
            </a:r>
            <a:r>
              <a:rPr lang="en-IN" sz="1800" dirty="0" smtClean="0"/>
              <a:t> are usually episodic occurring for a </a:t>
            </a:r>
            <a:r>
              <a:rPr lang="en-IN" sz="1800" b="1" dirty="0" smtClean="0"/>
              <a:t>few minutes to a few hours </a:t>
            </a:r>
            <a:r>
              <a:rPr lang="en-IN" sz="1800" dirty="0" smtClean="0"/>
              <a:t>and are </a:t>
            </a:r>
            <a:r>
              <a:rPr lang="en-IN" sz="1800" b="1" dirty="0" smtClean="0"/>
              <a:t>recurrent</a:t>
            </a:r>
            <a:r>
              <a:rPr lang="en-IN" sz="1800" dirty="0" smtClean="0"/>
              <a:t>.</a:t>
            </a:r>
          </a:p>
          <a:p>
            <a:r>
              <a:rPr lang="en-IN" sz="1800" dirty="0" smtClean="0"/>
              <a:t>SVT from enhanced automaticity -rarely persists for 12 hours a day</a:t>
            </a:r>
          </a:p>
          <a:p>
            <a:r>
              <a:rPr lang="en-IN" sz="1800" dirty="0" smtClean="0"/>
              <a:t>Generally </a:t>
            </a:r>
            <a:r>
              <a:rPr lang="en-IN" sz="1800" b="1" dirty="0" smtClean="0"/>
              <a:t>tolerable </a:t>
            </a:r>
            <a:r>
              <a:rPr lang="en-IN" sz="1800" dirty="0" smtClean="0"/>
              <a:t>except in patients with </a:t>
            </a:r>
            <a:r>
              <a:rPr lang="en-IN" sz="1800" dirty="0" err="1" smtClean="0"/>
              <a:t>stenotic</a:t>
            </a:r>
            <a:r>
              <a:rPr lang="en-IN" sz="1800" dirty="0" smtClean="0"/>
              <a:t> valves, ischemic heart disease, left ventricular (LV) dysfunction, or </a:t>
            </a:r>
            <a:r>
              <a:rPr lang="en-IN" sz="1800" dirty="0" err="1" smtClean="0"/>
              <a:t>cardiomyopathy</a:t>
            </a:r>
            <a:r>
              <a:rPr lang="en-IN" sz="1800" dirty="0" smtClean="0"/>
              <a:t>. In these patients, hypotension or symptoms of low cardiac output, myocardial ischemia, heart failure, or actual syncope may occur during tachycardia</a:t>
            </a:r>
          </a:p>
          <a:p>
            <a:r>
              <a:rPr lang="en-IN" sz="1800" dirty="0" smtClean="0"/>
              <a:t>healthy patients- If tachycardia is unusually rapid thus, syncope can occur when the tachycardia starts abruptly with a very fast rate or terminates with a very long pause because of overdrive suppression of the sinus node</a:t>
            </a:r>
          </a:p>
          <a:p>
            <a:r>
              <a:rPr lang="en-IN" sz="1800" dirty="0" smtClean="0"/>
              <a:t>Prominent neck vein pulsations-</a:t>
            </a:r>
            <a:r>
              <a:rPr lang="en-IN" sz="1800" b="1" dirty="0" smtClean="0"/>
              <a:t>Cannon A </a:t>
            </a:r>
            <a:r>
              <a:rPr lang="en-IN" sz="1800" dirty="0" smtClean="0"/>
              <a:t>wave (</a:t>
            </a:r>
            <a:r>
              <a:rPr lang="en-IN" sz="1800" dirty="0" err="1" smtClean="0"/>
              <a:t>atrial</a:t>
            </a:r>
            <a:r>
              <a:rPr lang="en-IN" sz="1800" dirty="0" smtClean="0"/>
              <a:t> contraction is simultaneous with ventricular contraction due to retrograde P waves occurring within or immediately after the QRS complex. )</a:t>
            </a:r>
          </a:p>
          <a:p>
            <a:r>
              <a:rPr lang="en-IN" sz="1800" dirty="0" err="1" smtClean="0"/>
              <a:t>Atrial</a:t>
            </a:r>
            <a:r>
              <a:rPr lang="en-IN" sz="1800" dirty="0" smtClean="0"/>
              <a:t> stretch-</a:t>
            </a:r>
            <a:r>
              <a:rPr lang="en-IN" sz="1800" b="1" dirty="0" err="1" smtClean="0"/>
              <a:t>Diuresis</a:t>
            </a:r>
            <a:r>
              <a:rPr lang="en-IN" sz="1800" b="1" dirty="0" smtClean="0"/>
              <a:t> </a:t>
            </a:r>
            <a:r>
              <a:rPr lang="en-IN" sz="1800" dirty="0" smtClean="0"/>
              <a:t>(</a:t>
            </a:r>
            <a:r>
              <a:rPr lang="en-IN" sz="1800" dirty="0" err="1" smtClean="0"/>
              <a:t>atrial</a:t>
            </a:r>
            <a:r>
              <a:rPr lang="en-IN" sz="1800" dirty="0" smtClean="0"/>
              <a:t> </a:t>
            </a:r>
            <a:r>
              <a:rPr lang="en-IN" sz="1800" dirty="0" err="1" smtClean="0"/>
              <a:t>natriuretic</a:t>
            </a:r>
            <a:r>
              <a:rPr lang="en-IN" sz="1800" dirty="0" smtClean="0"/>
              <a:t> peptide)</a:t>
            </a:r>
            <a:endParaRPr lang="en-IN"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714380"/>
          </a:xfrm>
        </p:spPr>
        <p:txBody>
          <a:bodyPr>
            <a:normAutofit/>
          </a:bodyPr>
          <a:lstStyle/>
          <a:p>
            <a:r>
              <a:rPr lang="en-IN" sz="2000" b="1" dirty="0" smtClean="0"/>
              <a:t>ACUTE TREATMENT</a:t>
            </a:r>
            <a:endParaRPr lang="en-IN" sz="2000" b="1" dirty="0"/>
          </a:p>
        </p:txBody>
      </p:sp>
      <p:sp>
        <p:nvSpPr>
          <p:cNvPr id="3" name="Content Placeholder 2"/>
          <p:cNvSpPr>
            <a:spLocks noGrp="1"/>
          </p:cNvSpPr>
          <p:nvPr>
            <p:ph idx="1"/>
          </p:nvPr>
        </p:nvSpPr>
        <p:spPr>
          <a:xfrm>
            <a:off x="457200" y="1000108"/>
            <a:ext cx="8229600" cy="5126055"/>
          </a:xfrm>
        </p:spPr>
        <p:txBody>
          <a:bodyPr>
            <a:normAutofit lnSpcReduction="10000"/>
          </a:bodyPr>
          <a:lstStyle/>
          <a:p>
            <a:pPr>
              <a:buNone/>
            </a:pPr>
            <a:r>
              <a:rPr lang="en-IN" sz="1800" b="1" dirty="0" smtClean="0"/>
              <a:t>VAGAL MANEUVERS-</a:t>
            </a:r>
          </a:p>
          <a:p>
            <a:pPr>
              <a:buNone/>
            </a:pPr>
            <a:r>
              <a:rPr lang="en-IN" sz="1800" b="1" dirty="0" smtClean="0"/>
              <a:t>1.Carotid sinus pressure: </a:t>
            </a:r>
          </a:p>
          <a:p>
            <a:r>
              <a:rPr lang="en-IN" sz="1800" dirty="0" smtClean="0"/>
              <a:t>most commonly used and </a:t>
            </a:r>
            <a:r>
              <a:rPr lang="en-IN" sz="1800" b="1" dirty="0" smtClean="0"/>
              <a:t>most effective </a:t>
            </a:r>
            <a:r>
              <a:rPr lang="en-IN" sz="1800" dirty="0" err="1" smtClean="0"/>
              <a:t>vagal</a:t>
            </a:r>
            <a:r>
              <a:rPr lang="en-IN" sz="1800" dirty="0" smtClean="0"/>
              <a:t> </a:t>
            </a:r>
            <a:r>
              <a:rPr lang="en-IN" sz="1800" dirty="0" err="1" smtClean="0"/>
              <a:t>maneuver</a:t>
            </a:r>
            <a:endParaRPr lang="en-IN" sz="1800" dirty="0" smtClean="0"/>
          </a:p>
          <a:p>
            <a:r>
              <a:rPr lang="en-IN" sz="1800" dirty="0" smtClean="0"/>
              <a:t>under cardiac monitoring in the recumbent position. neck </a:t>
            </a:r>
            <a:r>
              <a:rPr lang="en-IN" sz="1800" dirty="0" err="1" smtClean="0"/>
              <a:t>hyperextended</a:t>
            </a:r>
            <a:endParaRPr lang="en-IN" sz="1800" dirty="0" smtClean="0"/>
          </a:p>
          <a:p>
            <a:r>
              <a:rPr lang="en-IN" sz="1800" dirty="0" smtClean="0"/>
              <a:t> bifurcation </a:t>
            </a:r>
          </a:p>
          <a:p>
            <a:r>
              <a:rPr lang="en-IN" sz="1800" dirty="0" smtClean="0"/>
              <a:t>gentle but constant pressure</a:t>
            </a:r>
          </a:p>
          <a:p>
            <a:r>
              <a:rPr lang="en-IN" sz="1800" dirty="0" smtClean="0"/>
              <a:t>Initially only for a few seconds(5)</a:t>
            </a:r>
          </a:p>
          <a:p>
            <a:r>
              <a:rPr lang="en-IN" sz="1800" dirty="0" smtClean="0"/>
              <a:t> can be repeated several more times by pressing the artery at longer intervals if needed,</a:t>
            </a:r>
          </a:p>
          <a:p>
            <a:r>
              <a:rPr lang="en-IN" sz="1800" dirty="0" smtClean="0"/>
              <a:t>no need to rub or massage</a:t>
            </a:r>
          </a:p>
          <a:p>
            <a:r>
              <a:rPr lang="en-IN" sz="1800" dirty="0" smtClean="0"/>
              <a:t>Only one artery should be pressed at any time. </a:t>
            </a:r>
          </a:p>
          <a:p>
            <a:r>
              <a:rPr lang="en-IN" sz="1800" dirty="0" smtClean="0"/>
              <a:t>If there is no response, the same </a:t>
            </a:r>
            <a:r>
              <a:rPr lang="en-IN" sz="1800" dirty="0" err="1" smtClean="0"/>
              <a:t>maneuver</a:t>
            </a:r>
            <a:r>
              <a:rPr lang="en-IN" sz="1800" dirty="0" smtClean="0"/>
              <a:t> should be tried on the other carotid artery. </a:t>
            </a:r>
          </a:p>
          <a:p>
            <a:r>
              <a:rPr lang="en-IN" sz="1800" dirty="0" smtClean="0"/>
              <a:t>can also be repeated if the SVT persists after a pharmacologic agent has been given, but is not effective in terminating the tachycardia. </a:t>
            </a:r>
          </a:p>
          <a:p>
            <a:pPr>
              <a:buNone/>
            </a:pPr>
            <a:r>
              <a:rPr lang="en-IN" sz="1800" dirty="0" smtClean="0"/>
              <a:t>(carotid </a:t>
            </a:r>
            <a:r>
              <a:rPr lang="en-IN" sz="1800" dirty="0" err="1" smtClean="0"/>
              <a:t>stenosis</a:t>
            </a:r>
            <a:r>
              <a:rPr lang="en-IN" sz="1800" dirty="0" smtClean="0"/>
              <a:t>-carotid bruit, carotid sinus pressure should not be attempted)</a:t>
            </a:r>
            <a:endParaRPr lang="en-IN"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MAR10-800x450.jpg"/>
          <p:cNvPicPr>
            <a:picLocks noGrp="1" noChangeAspect="1"/>
          </p:cNvPicPr>
          <p:nvPr>
            <p:ph idx="1"/>
          </p:nvPr>
        </p:nvPicPr>
        <p:blipFill>
          <a:blip r:embed="rId2"/>
          <a:stretch>
            <a:fillRect/>
          </a:stretch>
        </p:blipFill>
        <p:spPr>
          <a:xfrm>
            <a:off x="785786" y="923132"/>
            <a:ext cx="7596214" cy="5149074"/>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buNone/>
            </a:pPr>
            <a:r>
              <a:rPr lang="en-IN" sz="1800" b="1" dirty="0" smtClean="0"/>
              <a:t>2. Pharyngeal stimulation: </a:t>
            </a:r>
          </a:p>
          <a:p>
            <a:pPr>
              <a:buNone/>
            </a:pPr>
            <a:r>
              <a:rPr lang="en-IN" sz="1800" dirty="0" smtClean="0"/>
              <a:t>The tongue blade is gently brushed to the pharynx to make the patient gag.</a:t>
            </a:r>
          </a:p>
          <a:p>
            <a:pPr>
              <a:buNone/>
            </a:pPr>
            <a:endParaRPr lang="en-IN" sz="1800" b="1" dirty="0" smtClean="0"/>
          </a:p>
          <a:p>
            <a:pPr>
              <a:buNone/>
            </a:pPr>
            <a:r>
              <a:rPr lang="en-IN" sz="1800" b="1" dirty="0" smtClean="0"/>
              <a:t>3. </a:t>
            </a:r>
            <a:r>
              <a:rPr lang="en-IN" sz="1800" b="1" dirty="0" err="1" smtClean="0"/>
              <a:t>Valsalva</a:t>
            </a:r>
            <a:r>
              <a:rPr lang="en-IN" sz="1800" b="1" dirty="0" smtClean="0"/>
              <a:t> </a:t>
            </a:r>
            <a:r>
              <a:rPr lang="en-IN" sz="1800" b="1" dirty="0" err="1" smtClean="0"/>
              <a:t>maneuver</a:t>
            </a:r>
            <a:r>
              <a:rPr lang="en-IN" sz="1800" b="1" dirty="0" smtClean="0"/>
              <a:t>:</a:t>
            </a:r>
          </a:p>
          <a:p>
            <a:pPr>
              <a:buNone/>
            </a:pPr>
            <a:r>
              <a:rPr lang="en-IN" sz="1800" dirty="0" smtClean="0"/>
              <a:t>tense the abdominal muscles by exhaling forcefully against a closed glottis. </a:t>
            </a:r>
          </a:p>
          <a:p>
            <a:pPr>
              <a:buNone/>
            </a:pPr>
            <a:r>
              <a:rPr lang="en-IN" sz="1800" dirty="0" smtClean="0"/>
              <a:t>Blowing forcefully through a </a:t>
            </a:r>
            <a:r>
              <a:rPr lang="en-IN" sz="1800" dirty="0" err="1" smtClean="0"/>
              <a:t>spirometer</a:t>
            </a:r>
            <a:r>
              <a:rPr lang="en-IN" sz="1800" dirty="0" smtClean="0"/>
              <a:t>, balloon</a:t>
            </a:r>
          </a:p>
          <a:p>
            <a:pPr>
              <a:buNone/>
            </a:pPr>
            <a:r>
              <a:rPr lang="en-IN" sz="1800" dirty="0" smtClean="0"/>
              <a:t>by straining, as if the patient is lifting a heavy object. </a:t>
            </a:r>
          </a:p>
          <a:p>
            <a:pPr>
              <a:buNone/>
            </a:pPr>
            <a:r>
              <a:rPr lang="en-IN" sz="1800" dirty="0" smtClean="0"/>
              <a:t>C/I-severely hypertensive, congestive failure, if an acute coronary event is suspected ,</a:t>
            </a:r>
            <a:r>
              <a:rPr lang="en-IN" sz="1800" dirty="0" err="1" smtClean="0"/>
              <a:t>hemodynamically</a:t>
            </a:r>
            <a:r>
              <a:rPr lang="en-IN" sz="1800" dirty="0" smtClean="0"/>
              <a:t> unstable.</a:t>
            </a:r>
          </a:p>
          <a:p>
            <a:pPr>
              <a:buNone/>
            </a:pPr>
            <a:endParaRPr lang="en-IN" sz="1800" b="1" dirty="0" smtClean="0"/>
          </a:p>
          <a:p>
            <a:pPr>
              <a:buNone/>
            </a:pPr>
            <a:r>
              <a:rPr lang="en-IN" sz="1800" b="1" dirty="0" smtClean="0"/>
              <a:t>4. Forceful coughing</a:t>
            </a:r>
          </a:p>
          <a:p>
            <a:pPr>
              <a:buNone/>
            </a:pPr>
            <a:endParaRPr lang="en-IN" sz="1800" b="1" dirty="0" smtClean="0"/>
          </a:p>
          <a:p>
            <a:pPr>
              <a:buNone/>
            </a:pPr>
            <a:r>
              <a:rPr lang="en-IN" sz="1800" b="1" dirty="0" smtClean="0"/>
              <a:t>5. Diving reflex: </a:t>
            </a:r>
          </a:p>
          <a:p>
            <a:pPr>
              <a:buNone/>
            </a:pPr>
            <a:r>
              <a:rPr lang="en-IN" sz="1800" dirty="0" smtClean="0"/>
              <a:t>face comes in contact with cold water- </a:t>
            </a:r>
            <a:r>
              <a:rPr lang="en-IN" sz="1800" dirty="0" err="1" smtClean="0"/>
              <a:t>bradycardia</a:t>
            </a:r>
            <a:endParaRPr lang="en-IN" sz="1800" dirty="0" smtClean="0"/>
          </a:p>
          <a:p>
            <a:pPr>
              <a:buNone/>
            </a:pPr>
            <a:endParaRPr lang="en-IN" sz="1800" b="1" dirty="0" smtClean="0"/>
          </a:p>
          <a:p>
            <a:pPr>
              <a:buNone/>
            </a:pPr>
            <a:r>
              <a:rPr lang="en-IN" sz="1800" b="1" dirty="0" smtClean="0"/>
              <a:t>6. Ocular pressure: </a:t>
            </a:r>
          </a:p>
          <a:p>
            <a:pPr>
              <a:buNone/>
            </a:pPr>
            <a:r>
              <a:rPr lang="en-IN" sz="1800" smtClean="0"/>
              <a:t>not recommended since </a:t>
            </a:r>
            <a:r>
              <a:rPr lang="en-IN" sz="1800" dirty="0" smtClean="0"/>
              <a:t>retinal detachment may occur</a:t>
            </a:r>
            <a:endParaRPr lang="en-IN" sz="1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1800" b="1" dirty="0" smtClean="0"/>
              <a:t>                                                     PHARMACOLOGIC THERAPY</a:t>
            </a:r>
          </a:p>
          <a:p>
            <a:pPr>
              <a:buNone/>
            </a:pPr>
            <a:endParaRPr lang="en-IN" sz="1800" b="1" dirty="0" smtClean="0"/>
          </a:p>
          <a:p>
            <a:pPr>
              <a:buNone/>
            </a:pPr>
            <a:r>
              <a:rPr lang="en-IN" sz="1800" dirty="0" smtClean="0"/>
              <a:t>ABCD-</a:t>
            </a:r>
            <a:r>
              <a:rPr lang="en-IN" sz="1800" dirty="0" err="1" smtClean="0"/>
              <a:t>Adenosine,B</a:t>
            </a:r>
            <a:r>
              <a:rPr lang="en-IN" sz="1800" dirty="0" smtClean="0"/>
              <a:t>-</a:t>
            </a:r>
            <a:r>
              <a:rPr lang="en-IN" sz="1800" dirty="0" err="1" smtClean="0"/>
              <a:t>Blocker,CCB,Digoxin</a:t>
            </a:r>
            <a:endParaRPr lang="en-IN" sz="1800" dirty="0" smtClean="0"/>
          </a:p>
          <a:p>
            <a:pPr>
              <a:buNone/>
            </a:pPr>
            <a:endParaRPr lang="en-IN" sz="1800" dirty="0" smtClean="0"/>
          </a:p>
          <a:p>
            <a:pPr>
              <a:buNone/>
            </a:pPr>
            <a:r>
              <a:rPr lang="en-IN" sz="1800" b="1" dirty="0" smtClean="0"/>
              <a:t>ADENOSINE</a:t>
            </a:r>
          </a:p>
          <a:p>
            <a:pPr>
              <a:buNone/>
            </a:pPr>
            <a:r>
              <a:rPr lang="en-IN" sz="1800" dirty="0" smtClean="0"/>
              <a:t>C/I- </a:t>
            </a:r>
            <a:r>
              <a:rPr lang="en-IN" sz="1800" dirty="0" err="1" smtClean="0"/>
              <a:t>bronchospastic</a:t>
            </a:r>
            <a:r>
              <a:rPr lang="en-IN" sz="1800" dirty="0" smtClean="0"/>
              <a:t> pulmonary disease</a:t>
            </a:r>
          </a:p>
          <a:p>
            <a:pPr>
              <a:buNone/>
            </a:pPr>
            <a:r>
              <a:rPr lang="en-IN" sz="1800" dirty="0" smtClean="0"/>
              <a:t> </a:t>
            </a:r>
          </a:p>
          <a:p>
            <a:pPr>
              <a:buNone/>
            </a:pPr>
            <a:r>
              <a:rPr lang="en-IN" sz="1800" dirty="0" smtClean="0"/>
              <a:t>Dose= 6mg-12mg-12mg</a:t>
            </a:r>
          </a:p>
          <a:p>
            <a:pPr>
              <a:buNone/>
            </a:pPr>
            <a:endParaRPr lang="en-IN" sz="1800" dirty="0" smtClean="0"/>
          </a:p>
          <a:p>
            <a:pPr>
              <a:buNone/>
            </a:pPr>
            <a:r>
              <a:rPr lang="en-IN" sz="1800" dirty="0" err="1" smtClean="0"/>
              <a:t>Dipyridamole</a:t>
            </a:r>
            <a:r>
              <a:rPr lang="en-IN" sz="1800" dirty="0" smtClean="0"/>
              <a:t> </a:t>
            </a:r>
            <a:r>
              <a:rPr lang="en-IN" sz="1800" dirty="0" err="1" smtClean="0"/>
              <a:t>Carbamazepine</a:t>
            </a:r>
            <a:r>
              <a:rPr lang="en-IN" sz="1800" dirty="0" smtClean="0"/>
              <a:t> = 3mg</a:t>
            </a:r>
          </a:p>
          <a:p>
            <a:pPr>
              <a:buNone/>
            </a:pPr>
            <a:r>
              <a:rPr lang="en-IN" sz="1800" dirty="0" err="1" smtClean="0"/>
              <a:t>Theophylline</a:t>
            </a:r>
            <a:r>
              <a:rPr lang="en-IN" sz="1800" dirty="0" smtClean="0"/>
              <a:t>                              =Higher dose</a:t>
            </a:r>
          </a:p>
          <a:p>
            <a:pPr>
              <a:buNone/>
            </a:pPr>
            <a:endParaRPr lang="en-IN" sz="1800" dirty="0" smtClean="0"/>
          </a:p>
          <a:p>
            <a:pPr>
              <a:buNone/>
            </a:pPr>
            <a:r>
              <a:rPr lang="en-IN" sz="1800" dirty="0" smtClean="0"/>
              <a:t>Diagnosis-</a:t>
            </a:r>
          </a:p>
          <a:p>
            <a:pPr>
              <a:buNone/>
            </a:pPr>
            <a:r>
              <a:rPr lang="en-IN" sz="1800" dirty="0" smtClean="0"/>
              <a:t>1.AVNRT&amp;AVRT                        = </a:t>
            </a:r>
            <a:r>
              <a:rPr lang="en-IN" sz="1800" dirty="0" err="1" smtClean="0"/>
              <a:t>termintes</a:t>
            </a:r>
            <a:r>
              <a:rPr lang="en-IN" sz="1800" dirty="0" smtClean="0"/>
              <a:t> with retrograde P wave</a:t>
            </a:r>
          </a:p>
          <a:p>
            <a:pPr>
              <a:buNone/>
            </a:pPr>
            <a:r>
              <a:rPr lang="en-IN" sz="1800" dirty="0" smtClean="0"/>
              <a:t>2.FAT                                          = terminates with QRS complex</a:t>
            </a:r>
          </a:p>
          <a:p>
            <a:pPr>
              <a:buNone/>
            </a:pPr>
            <a:r>
              <a:rPr lang="en-IN" sz="1800" dirty="0" smtClean="0"/>
              <a:t>3.Atrial flutter with 2:1 block= will not respond</a:t>
            </a:r>
          </a:p>
          <a:p>
            <a:pPr>
              <a:buNone/>
            </a:pPr>
            <a:r>
              <a:rPr lang="en-IN" sz="1800" dirty="0" smtClean="0"/>
              <a:t>                                                       slow the HR –allowing the diagnosis of AF by </a:t>
            </a:r>
            <a:r>
              <a:rPr lang="en-IN" sz="1800" dirty="0" err="1" smtClean="0"/>
              <a:t>sawtooth</a:t>
            </a:r>
            <a:endParaRPr lang="en-IN" sz="1800" dirty="0" smtClean="0"/>
          </a:p>
          <a:p>
            <a:pPr>
              <a:buNone/>
            </a:pPr>
            <a:endParaRPr lang="en-IN" sz="1800" dirty="0" smtClean="0"/>
          </a:p>
          <a:p>
            <a:pPr>
              <a:buNone/>
            </a:pPr>
            <a:endParaRPr lang="en-IN" sz="1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143668"/>
          </a:xfrm>
        </p:spPr>
        <p:txBody>
          <a:bodyPr>
            <a:normAutofit fontScale="92500" lnSpcReduction="20000"/>
          </a:bodyPr>
          <a:lstStyle/>
          <a:p>
            <a:pPr>
              <a:buNone/>
            </a:pPr>
            <a:r>
              <a:rPr lang="en-IN" sz="1900" b="1" dirty="0" smtClean="0"/>
              <a:t>       </a:t>
            </a:r>
            <a:r>
              <a:rPr lang="en-IN" sz="1900" b="1" dirty="0" err="1" smtClean="0"/>
              <a:t>Verapamil</a:t>
            </a:r>
            <a:endParaRPr lang="en-IN" sz="1900" b="1" dirty="0" smtClean="0"/>
          </a:p>
          <a:p>
            <a:pPr>
              <a:buNone/>
            </a:pPr>
            <a:endParaRPr lang="en-IN" sz="1800" b="1" dirty="0" smtClean="0"/>
          </a:p>
          <a:p>
            <a:pPr>
              <a:buNone/>
            </a:pPr>
            <a:r>
              <a:rPr lang="en-IN" sz="1800" dirty="0" smtClean="0"/>
              <a:t>C/I- </a:t>
            </a:r>
            <a:r>
              <a:rPr lang="en-IN" sz="1800" dirty="0" err="1" smtClean="0"/>
              <a:t>Hypotension,CHF,LV</a:t>
            </a:r>
            <a:r>
              <a:rPr lang="en-IN" sz="1800" dirty="0" smtClean="0"/>
              <a:t> dysfunction(-</a:t>
            </a:r>
            <a:r>
              <a:rPr lang="en-IN" sz="1800" dirty="0" err="1" smtClean="0"/>
              <a:t>ve</a:t>
            </a:r>
            <a:r>
              <a:rPr lang="en-IN" sz="1800" dirty="0" smtClean="0"/>
              <a:t> </a:t>
            </a:r>
            <a:r>
              <a:rPr lang="en-IN" sz="1800" dirty="0" err="1" smtClean="0"/>
              <a:t>inotropic</a:t>
            </a:r>
            <a:r>
              <a:rPr lang="en-IN" sz="1800" dirty="0" smtClean="0"/>
              <a:t>)</a:t>
            </a:r>
          </a:p>
          <a:p>
            <a:pPr>
              <a:buNone/>
            </a:pPr>
            <a:endParaRPr lang="en-IN" sz="1800" dirty="0" smtClean="0"/>
          </a:p>
          <a:p>
            <a:pPr>
              <a:buNone/>
            </a:pPr>
            <a:endParaRPr lang="en-IN" sz="1800" dirty="0" smtClean="0"/>
          </a:p>
          <a:p>
            <a:pPr>
              <a:buNone/>
            </a:pPr>
            <a:r>
              <a:rPr lang="en-IN" sz="1800" dirty="0" smtClean="0"/>
              <a:t>Dose-                                    1.  2.5-5mg IV over 2 min</a:t>
            </a:r>
          </a:p>
          <a:p>
            <a:pPr>
              <a:buNone/>
            </a:pPr>
            <a:r>
              <a:rPr lang="en-IN" sz="1800" dirty="0" smtClean="0"/>
              <a:t>                                                                     no </a:t>
            </a:r>
            <a:r>
              <a:rPr lang="en-IN" sz="1800" dirty="0" err="1" smtClean="0"/>
              <a:t>response,stable</a:t>
            </a:r>
            <a:endParaRPr lang="en-IN" sz="1800" dirty="0" smtClean="0"/>
          </a:p>
          <a:p>
            <a:pPr>
              <a:buNone/>
            </a:pPr>
            <a:endParaRPr lang="en-IN" sz="1800" dirty="0" smtClean="0"/>
          </a:p>
          <a:p>
            <a:pPr>
              <a:buNone/>
            </a:pPr>
            <a:r>
              <a:rPr lang="en-IN" sz="1800" dirty="0" smtClean="0"/>
              <a:t>                                                 5-10mg IV every 15-30 min (total-20mg)</a:t>
            </a:r>
          </a:p>
          <a:p>
            <a:pPr>
              <a:buNone/>
            </a:pPr>
            <a:endParaRPr lang="en-IN" sz="1800" dirty="0" smtClean="0"/>
          </a:p>
          <a:p>
            <a:pPr>
              <a:buNone/>
            </a:pPr>
            <a:r>
              <a:rPr lang="en-IN" sz="1800" dirty="0" smtClean="0"/>
              <a:t>                                              2.  5mg IV every 15 min (total-30mg)</a:t>
            </a:r>
          </a:p>
          <a:p>
            <a:pPr>
              <a:buNone/>
            </a:pPr>
            <a:endParaRPr lang="en-IN" sz="1800" dirty="0" smtClean="0"/>
          </a:p>
          <a:p>
            <a:pPr>
              <a:buNone/>
            </a:pPr>
            <a:r>
              <a:rPr lang="en-IN" sz="1800" dirty="0" smtClean="0"/>
              <a:t>Peak- within 3-5 min of bolus IV</a:t>
            </a:r>
          </a:p>
          <a:p>
            <a:pPr>
              <a:buNone/>
            </a:pPr>
            <a:endParaRPr lang="en-IN" sz="1800" dirty="0" smtClean="0"/>
          </a:p>
          <a:p>
            <a:pPr>
              <a:buNone/>
            </a:pPr>
            <a:r>
              <a:rPr lang="en-IN" sz="1800" dirty="0" smtClean="0"/>
              <a:t>Indication= PSVT with narrow complexes</a:t>
            </a:r>
          </a:p>
          <a:p>
            <a:pPr>
              <a:buNone/>
            </a:pPr>
            <a:r>
              <a:rPr lang="en-IN" sz="1800" dirty="0" smtClean="0"/>
              <a:t>                     SVT with wide QRS complexes</a:t>
            </a:r>
          </a:p>
          <a:p>
            <a:pPr>
              <a:buNone/>
            </a:pPr>
            <a:r>
              <a:rPr lang="en-IN" sz="1800" dirty="0" smtClean="0"/>
              <a:t>                 (with normal left ventricular function)</a:t>
            </a:r>
          </a:p>
          <a:p>
            <a:pPr>
              <a:buNone/>
            </a:pPr>
            <a:r>
              <a:rPr lang="en-IN" sz="1800" dirty="0" smtClean="0"/>
              <a:t>C/I            = wide complex tachycardia and the diagnosis of the tachycardia is uncertain, </a:t>
            </a:r>
            <a:r>
              <a:rPr lang="en-IN" sz="1800" dirty="0" err="1" smtClean="0"/>
              <a:t>verapamil</a:t>
            </a:r>
            <a:r>
              <a:rPr lang="en-IN" sz="1800" dirty="0" smtClean="0"/>
              <a:t> should </a:t>
            </a:r>
            <a:r>
              <a:rPr lang="en-IN" sz="1800" dirty="0" err="1" smtClean="0"/>
              <a:t>notbe</a:t>
            </a:r>
            <a:r>
              <a:rPr lang="en-IN" sz="1800" dirty="0" smtClean="0"/>
              <a:t> given. If the wide complex tachycardia turns out to be ventricular, the administration of </a:t>
            </a:r>
            <a:r>
              <a:rPr lang="en-IN" sz="1800" dirty="0" err="1" smtClean="0"/>
              <a:t>verapamil</a:t>
            </a:r>
            <a:r>
              <a:rPr lang="en-IN" sz="1800" dirty="0" smtClean="0"/>
              <a:t> may cause severe hypotension or even death</a:t>
            </a:r>
          </a:p>
          <a:p>
            <a:pPr>
              <a:buNone/>
            </a:pPr>
            <a:endParaRPr lang="en-IN" sz="1800" dirty="0" smtClean="0"/>
          </a:p>
          <a:p>
            <a:pPr>
              <a:buNone/>
            </a:pPr>
            <a:r>
              <a:rPr lang="en-IN" sz="1800" dirty="0" smtClean="0"/>
              <a:t>Antidote-Calcium </a:t>
            </a:r>
            <a:r>
              <a:rPr lang="en-IN" sz="1800" dirty="0" err="1" smtClean="0"/>
              <a:t>gluconate</a:t>
            </a:r>
            <a:endParaRPr lang="en-IN" sz="1800" dirty="0" smtClean="0"/>
          </a:p>
          <a:p>
            <a:pPr>
              <a:buNone/>
            </a:pPr>
            <a:endParaRPr lang="en-IN" sz="1800" dirty="0"/>
          </a:p>
        </p:txBody>
      </p:sp>
      <p:cxnSp>
        <p:nvCxnSpPr>
          <p:cNvPr id="5" name="Straight Arrow Connector 4"/>
          <p:cNvCxnSpPr/>
          <p:nvPr/>
        </p:nvCxnSpPr>
        <p:spPr>
          <a:xfrm rot="5400000">
            <a:off x="3536943" y="2106603"/>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1800" b="1" dirty="0" smtClean="0"/>
              <a:t>      </a:t>
            </a:r>
            <a:r>
              <a:rPr lang="en-IN" sz="1800" b="1" dirty="0" err="1" smtClean="0"/>
              <a:t>Diltiazem</a:t>
            </a:r>
            <a:endParaRPr lang="en-IN" sz="1800" b="1" dirty="0" smtClean="0"/>
          </a:p>
          <a:p>
            <a:endParaRPr lang="en-IN" sz="1800" b="1" dirty="0" smtClean="0"/>
          </a:p>
          <a:p>
            <a:pPr>
              <a:buNone/>
            </a:pPr>
            <a:r>
              <a:rPr lang="en-IN" sz="1800" dirty="0" smtClean="0"/>
              <a:t>Dose= 0.25mg/kg Iv over 2 min (15-20 mg for 70kg)</a:t>
            </a:r>
          </a:p>
          <a:p>
            <a:pPr>
              <a:buNone/>
            </a:pPr>
            <a:endParaRPr lang="en-IN" sz="1800" dirty="0" smtClean="0"/>
          </a:p>
          <a:p>
            <a:pPr>
              <a:buNone/>
            </a:pPr>
            <a:r>
              <a:rPr lang="en-IN" sz="1800" dirty="0" smtClean="0"/>
              <a:t>                                                after 15 min</a:t>
            </a:r>
          </a:p>
          <a:p>
            <a:pPr>
              <a:buNone/>
            </a:pPr>
            <a:r>
              <a:rPr lang="en-IN" sz="1800" dirty="0"/>
              <a:t> </a:t>
            </a:r>
            <a:r>
              <a:rPr lang="en-IN" sz="1800" dirty="0" smtClean="0"/>
              <a:t>                         </a:t>
            </a:r>
          </a:p>
          <a:p>
            <a:pPr>
              <a:buNone/>
            </a:pPr>
            <a:r>
              <a:rPr lang="en-IN" sz="1800" dirty="0" smtClean="0"/>
              <a:t>                                0.35mg/kg(25mg)</a:t>
            </a:r>
          </a:p>
          <a:p>
            <a:pPr>
              <a:buNone/>
            </a:pPr>
            <a:endParaRPr lang="en-IN" sz="1800" dirty="0" smtClean="0"/>
          </a:p>
          <a:p>
            <a:pPr>
              <a:buNone/>
            </a:pPr>
            <a:r>
              <a:rPr lang="en-IN" sz="1800" dirty="0" smtClean="0"/>
              <a:t>                                maintenance5-15mg/hr IV</a:t>
            </a:r>
          </a:p>
          <a:p>
            <a:pPr>
              <a:buNone/>
            </a:pPr>
            <a:endParaRPr lang="en-IN" sz="1800" dirty="0" smtClean="0"/>
          </a:p>
          <a:p>
            <a:pPr>
              <a:buNone/>
            </a:pPr>
            <a:r>
              <a:rPr lang="en-IN" sz="1800" dirty="0" smtClean="0"/>
              <a:t>Shorter acting</a:t>
            </a:r>
          </a:p>
          <a:p>
            <a:pPr>
              <a:buNone/>
            </a:pPr>
            <a:r>
              <a:rPr lang="en-IN" sz="1800" dirty="0" smtClean="0"/>
              <a:t>Less </a:t>
            </a:r>
            <a:r>
              <a:rPr lang="en-IN" sz="1800" dirty="0" err="1" smtClean="0"/>
              <a:t>hypotensive</a:t>
            </a:r>
            <a:endParaRPr lang="en-IN" sz="1800" dirty="0" smtClean="0"/>
          </a:p>
          <a:p>
            <a:pPr>
              <a:buNone/>
            </a:pPr>
            <a:endParaRPr lang="en-IN" sz="1800" dirty="0" smtClean="0"/>
          </a:p>
          <a:p>
            <a:pPr>
              <a:buNone/>
            </a:pPr>
            <a:endParaRPr lang="en-IN" sz="1800" dirty="0" smtClean="0"/>
          </a:p>
          <a:p>
            <a:pPr>
              <a:buNone/>
            </a:pPr>
            <a:r>
              <a:rPr lang="en-IN" sz="1800" dirty="0" smtClean="0"/>
              <a:t>Antidote-Calcium </a:t>
            </a:r>
            <a:r>
              <a:rPr lang="en-IN" sz="1800" dirty="0" err="1" smtClean="0"/>
              <a:t>gluconate</a:t>
            </a:r>
            <a:endParaRPr lang="en-IN" sz="1800" dirty="0" smtClean="0"/>
          </a:p>
        </p:txBody>
      </p:sp>
      <p:cxnSp>
        <p:nvCxnSpPr>
          <p:cNvPr id="5" name="Straight Arrow Connector 4"/>
          <p:cNvCxnSpPr/>
          <p:nvPr/>
        </p:nvCxnSpPr>
        <p:spPr>
          <a:xfrm rot="5400000">
            <a:off x="2571736" y="1714488"/>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857488" y="278605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429420"/>
          </a:xfrm>
        </p:spPr>
        <p:txBody>
          <a:bodyPr>
            <a:normAutofit lnSpcReduction="10000"/>
          </a:bodyPr>
          <a:lstStyle/>
          <a:p>
            <a:pPr>
              <a:buNone/>
            </a:pPr>
            <a:r>
              <a:rPr lang="en-IN" sz="1800" b="1" dirty="0" smtClean="0"/>
              <a:t>       B-Blockers</a:t>
            </a:r>
          </a:p>
          <a:p>
            <a:pPr>
              <a:buNone/>
            </a:pPr>
            <a:endParaRPr lang="en-IN" sz="1800" b="1" dirty="0" smtClean="0"/>
          </a:p>
          <a:p>
            <a:pPr>
              <a:buNone/>
            </a:pPr>
            <a:r>
              <a:rPr lang="en-IN" sz="1800" dirty="0" smtClean="0"/>
              <a:t>If not responded to above treatment</a:t>
            </a:r>
          </a:p>
          <a:p>
            <a:pPr>
              <a:buNone/>
            </a:pPr>
            <a:r>
              <a:rPr lang="en-IN" sz="1800" dirty="0" smtClean="0"/>
              <a:t>C/I= CHF,LV </a:t>
            </a:r>
            <a:r>
              <a:rPr lang="en-IN" sz="1800" dirty="0" err="1" smtClean="0"/>
              <a:t>dysfunction,Hypotension,Bronchospastic</a:t>
            </a:r>
            <a:r>
              <a:rPr lang="en-IN" sz="1800" dirty="0" smtClean="0"/>
              <a:t> </a:t>
            </a:r>
            <a:r>
              <a:rPr lang="en-IN" sz="1800" dirty="0" err="1" smtClean="0"/>
              <a:t>pulm</a:t>
            </a:r>
            <a:r>
              <a:rPr lang="en-IN" sz="1800" dirty="0" smtClean="0"/>
              <a:t> disease</a:t>
            </a:r>
          </a:p>
          <a:p>
            <a:pPr>
              <a:buNone/>
            </a:pPr>
            <a:endParaRPr lang="en-IN" sz="1800" dirty="0" smtClean="0"/>
          </a:p>
          <a:p>
            <a:pPr>
              <a:buNone/>
            </a:pPr>
            <a:r>
              <a:rPr lang="en-IN" sz="1800" dirty="0" smtClean="0"/>
              <a:t>1.Metoprolol-                       5mg IV</a:t>
            </a:r>
          </a:p>
          <a:p>
            <a:pPr>
              <a:buNone/>
            </a:pPr>
            <a:endParaRPr lang="en-IN" sz="1800" dirty="0" smtClean="0"/>
          </a:p>
          <a:p>
            <a:pPr>
              <a:buNone/>
            </a:pPr>
            <a:r>
              <a:rPr lang="en-IN" sz="1800" dirty="0" smtClean="0"/>
              <a:t>                               repeated 2 more times every 5min (total-15mg </a:t>
            </a:r>
            <a:r>
              <a:rPr lang="en-IN" sz="1800" dirty="0" err="1" smtClean="0"/>
              <a:t>i</a:t>
            </a:r>
            <a:r>
              <a:rPr lang="en-IN" sz="1800" dirty="0" smtClean="0"/>
              <a:t> 15 min)</a:t>
            </a:r>
          </a:p>
          <a:p>
            <a:pPr>
              <a:buNone/>
            </a:pPr>
            <a:endParaRPr lang="en-IN" sz="1800" dirty="0" smtClean="0"/>
          </a:p>
          <a:p>
            <a:pPr>
              <a:buNone/>
            </a:pPr>
            <a:r>
              <a:rPr lang="en-IN" sz="1800" dirty="0" smtClean="0"/>
              <a:t>2.Atenolol-                            5mg IV over 5 min</a:t>
            </a:r>
          </a:p>
          <a:p>
            <a:pPr>
              <a:buNone/>
            </a:pPr>
            <a:endParaRPr lang="en-IN" sz="1800" dirty="0" smtClean="0"/>
          </a:p>
          <a:p>
            <a:pPr>
              <a:buNone/>
            </a:pPr>
            <a:r>
              <a:rPr lang="en-IN" sz="1800" dirty="0" smtClean="0"/>
              <a:t>                                                repeated once after 10 min</a:t>
            </a:r>
          </a:p>
          <a:p>
            <a:pPr>
              <a:buNone/>
            </a:pPr>
            <a:endParaRPr lang="en-IN" sz="1800" dirty="0" smtClean="0"/>
          </a:p>
          <a:p>
            <a:pPr>
              <a:buNone/>
            </a:pPr>
            <a:r>
              <a:rPr lang="en-IN" sz="1800" dirty="0" smtClean="0"/>
              <a:t>3.Propranolol-                    0.1mg/kg IV not to exceed 1mg/min</a:t>
            </a:r>
          </a:p>
          <a:p>
            <a:pPr>
              <a:buNone/>
            </a:pPr>
            <a:endParaRPr lang="en-IN" sz="1800" dirty="0" smtClean="0"/>
          </a:p>
          <a:p>
            <a:pPr>
              <a:buNone/>
            </a:pPr>
            <a:r>
              <a:rPr lang="en-IN" sz="1800" dirty="0"/>
              <a:t> </a:t>
            </a:r>
            <a:r>
              <a:rPr lang="en-IN" sz="1800" dirty="0" smtClean="0"/>
              <a:t>                                             repeated once after 2 min</a:t>
            </a:r>
          </a:p>
          <a:p>
            <a:pPr>
              <a:buNone/>
            </a:pPr>
            <a:endParaRPr lang="en-IN" sz="1800" dirty="0" smtClean="0"/>
          </a:p>
          <a:p>
            <a:pPr>
              <a:buNone/>
            </a:pPr>
            <a:r>
              <a:rPr lang="en-IN" sz="1800" dirty="0" smtClean="0"/>
              <a:t>4.Esmolol-                          0.5mg/kg IV over 1min</a:t>
            </a:r>
          </a:p>
          <a:p>
            <a:pPr>
              <a:buNone/>
            </a:pPr>
            <a:r>
              <a:rPr lang="en-IN" sz="1800" dirty="0" smtClean="0"/>
              <a:t>       </a:t>
            </a:r>
          </a:p>
          <a:p>
            <a:pPr>
              <a:buNone/>
            </a:pPr>
            <a:r>
              <a:rPr lang="en-IN" sz="1800" dirty="0" smtClean="0"/>
              <a:t>                                             maintenance of 0.05mg/kg/min for 4 min</a:t>
            </a:r>
          </a:p>
        </p:txBody>
      </p:sp>
      <p:cxnSp>
        <p:nvCxnSpPr>
          <p:cNvPr id="5" name="Straight Arrow Connector 4"/>
          <p:cNvCxnSpPr/>
          <p:nvPr/>
        </p:nvCxnSpPr>
        <p:spPr>
          <a:xfrm rot="5400000">
            <a:off x="3144034" y="228519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3251191" y="3463925"/>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22629" y="474980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3394067" y="5892817"/>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buNone/>
            </a:pPr>
            <a:r>
              <a:rPr lang="en-IN" sz="1800" b="1" dirty="0" smtClean="0"/>
              <a:t>        </a:t>
            </a:r>
            <a:r>
              <a:rPr lang="en-IN" sz="1800" b="1" dirty="0" err="1" smtClean="0"/>
              <a:t>Digoxin</a:t>
            </a:r>
            <a:endParaRPr lang="en-IN" sz="1800" b="1" dirty="0" smtClean="0"/>
          </a:p>
          <a:p>
            <a:pPr>
              <a:buNone/>
            </a:pPr>
            <a:endParaRPr lang="en-IN" sz="1800" b="1" dirty="0" smtClean="0"/>
          </a:p>
          <a:p>
            <a:pPr>
              <a:buNone/>
            </a:pPr>
            <a:r>
              <a:rPr lang="en-IN" sz="1800" dirty="0" smtClean="0"/>
              <a:t>Slow onset</a:t>
            </a:r>
          </a:p>
          <a:p>
            <a:pPr>
              <a:buNone/>
            </a:pPr>
            <a:r>
              <a:rPr lang="en-IN" sz="1800" dirty="0" smtClean="0"/>
              <a:t>Not much effective</a:t>
            </a:r>
          </a:p>
          <a:p>
            <a:pPr>
              <a:buNone/>
            </a:pPr>
            <a:r>
              <a:rPr lang="en-IN" sz="1800" dirty="0" smtClean="0"/>
              <a:t>Preferred- LV </a:t>
            </a:r>
            <a:r>
              <a:rPr lang="en-IN" sz="1800" dirty="0" err="1" smtClean="0"/>
              <a:t>dysfunction,CHF,Hypotension</a:t>
            </a:r>
            <a:endParaRPr lang="en-IN" sz="1800" dirty="0" smtClean="0"/>
          </a:p>
          <a:p>
            <a:pPr>
              <a:buNone/>
            </a:pPr>
            <a:endParaRPr lang="en-IN" sz="1800" dirty="0" smtClean="0"/>
          </a:p>
          <a:p>
            <a:pPr>
              <a:buNone/>
            </a:pPr>
            <a:r>
              <a:rPr lang="en-IN" sz="1800" dirty="0" smtClean="0"/>
              <a:t>Dose-0.5mg IV over 5 min</a:t>
            </a:r>
          </a:p>
          <a:p>
            <a:pPr>
              <a:buNone/>
            </a:pPr>
            <a:endParaRPr lang="en-IN" sz="1800" dirty="0" smtClean="0"/>
          </a:p>
          <a:p>
            <a:pPr>
              <a:buNone/>
            </a:pPr>
            <a:r>
              <a:rPr lang="en-IN" sz="1800" dirty="0" smtClean="0"/>
              <a:t>           0.25mg IV after 4hrs and repeated if needed  for total dose max 1.5mg over       24hrs</a:t>
            </a:r>
          </a:p>
          <a:p>
            <a:pPr>
              <a:buNone/>
            </a:pPr>
            <a:endParaRPr lang="en-IN" sz="1800" dirty="0" smtClean="0"/>
          </a:p>
          <a:p>
            <a:pPr>
              <a:buNone/>
            </a:pPr>
            <a:r>
              <a:rPr lang="en-IN" sz="1800" b="1" dirty="0" smtClean="0"/>
              <a:t>Other</a:t>
            </a:r>
          </a:p>
          <a:p>
            <a:pPr>
              <a:buNone/>
            </a:pPr>
            <a:r>
              <a:rPr lang="en-IN" sz="1800" dirty="0" err="1" smtClean="0"/>
              <a:t>Procainamide</a:t>
            </a:r>
            <a:endParaRPr lang="en-IN" sz="1800" dirty="0" smtClean="0"/>
          </a:p>
          <a:p>
            <a:pPr>
              <a:buNone/>
            </a:pPr>
            <a:r>
              <a:rPr lang="en-IN" sz="1800" dirty="0" err="1" smtClean="0"/>
              <a:t>Propafenone</a:t>
            </a:r>
            <a:endParaRPr lang="en-IN" sz="1800" dirty="0" smtClean="0"/>
          </a:p>
          <a:p>
            <a:pPr>
              <a:buNone/>
            </a:pPr>
            <a:r>
              <a:rPr lang="en-IN" sz="1800" dirty="0" err="1" smtClean="0"/>
              <a:t>Amiodarone</a:t>
            </a:r>
            <a:endParaRPr lang="en-IN" sz="1800" dirty="0"/>
          </a:p>
        </p:txBody>
      </p:sp>
      <p:cxnSp>
        <p:nvCxnSpPr>
          <p:cNvPr id="5" name="Straight Arrow Connector 4"/>
          <p:cNvCxnSpPr/>
          <p:nvPr/>
        </p:nvCxnSpPr>
        <p:spPr>
          <a:xfrm rot="5400000">
            <a:off x="1964513" y="267890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229600" cy="6429420"/>
          </a:xfrm>
        </p:spPr>
        <p:txBody>
          <a:bodyPr>
            <a:normAutofit/>
          </a:bodyPr>
          <a:lstStyle/>
          <a:p>
            <a:r>
              <a:rPr lang="en-IN" sz="1800" b="1" dirty="0"/>
              <a:t>Sinus tachycardia </a:t>
            </a:r>
            <a:endParaRPr lang="en-IN" sz="1800" b="1" dirty="0" smtClean="0"/>
          </a:p>
          <a:p>
            <a:pPr>
              <a:buFont typeface="Wingdings" pitchFamily="2" charset="2"/>
              <a:buChar char="Ø"/>
            </a:pPr>
            <a:r>
              <a:rPr lang="en-IN" sz="1800" b="1" dirty="0" smtClean="0"/>
              <a:t>      </a:t>
            </a:r>
            <a:r>
              <a:rPr lang="en-IN" sz="1800" dirty="0" smtClean="0"/>
              <a:t>accelerates and decelerates </a:t>
            </a:r>
            <a:r>
              <a:rPr lang="en-IN" sz="1800" b="1" dirty="0"/>
              <a:t>gradually</a:t>
            </a:r>
            <a:r>
              <a:rPr lang="en-IN" sz="1800" dirty="0"/>
              <a:t> and is a classic example of </a:t>
            </a:r>
            <a:r>
              <a:rPr lang="en-IN" sz="1800" dirty="0" smtClean="0"/>
              <a:t>a tachycardia        that </a:t>
            </a:r>
            <a:r>
              <a:rPr lang="en-IN" sz="1800" dirty="0"/>
              <a:t>is </a:t>
            </a:r>
            <a:r>
              <a:rPr lang="en-IN" sz="1800" b="1" dirty="0" err="1" smtClean="0"/>
              <a:t>nonparoxysmal</a:t>
            </a:r>
            <a:r>
              <a:rPr lang="en-IN" sz="1800" b="1" dirty="0" smtClean="0"/>
              <a:t>.</a:t>
            </a:r>
          </a:p>
          <a:p>
            <a:pPr>
              <a:buFont typeface="Wingdings" pitchFamily="2" charset="2"/>
              <a:buChar char="Ø"/>
            </a:pPr>
            <a:r>
              <a:rPr lang="en-IN" sz="1800" dirty="0"/>
              <a:t> </a:t>
            </a:r>
            <a:r>
              <a:rPr lang="en-IN" sz="1800" dirty="0" smtClean="0"/>
              <a:t>     Has </a:t>
            </a:r>
            <a:r>
              <a:rPr lang="en-IN" sz="1800" dirty="0"/>
              <a:t>an identifiable cause</a:t>
            </a:r>
            <a:endParaRPr lang="en-IN" sz="1800" dirty="0" smtClean="0"/>
          </a:p>
          <a:p>
            <a:pPr>
              <a:buNone/>
            </a:pPr>
            <a:r>
              <a:rPr lang="en-IN" sz="1800" b="1" dirty="0" smtClean="0"/>
              <a:t>      Physiologic</a:t>
            </a:r>
            <a:r>
              <a:rPr lang="en-IN" sz="1800" dirty="0" smtClean="0"/>
              <a:t>- </a:t>
            </a:r>
            <a:r>
              <a:rPr lang="en-IN" sz="1800" dirty="0"/>
              <a:t>exercise, emotion, fear, or anxiety</a:t>
            </a:r>
            <a:r>
              <a:rPr lang="en-IN" sz="1800" dirty="0" smtClean="0"/>
              <a:t>.</a:t>
            </a:r>
          </a:p>
          <a:p>
            <a:pPr>
              <a:buNone/>
            </a:pPr>
            <a:r>
              <a:rPr lang="en-IN" sz="1800" b="1" dirty="0" smtClean="0"/>
              <a:t>      Pathologic</a:t>
            </a:r>
            <a:r>
              <a:rPr lang="en-IN" sz="1800" dirty="0" smtClean="0"/>
              <a:t>- acute pulmonary </a:t>
            </a:r>
            <a:r>
              <a:rPr lang="en-IN" sz="1800" dirty="0"/>
              <a:t>embolism, acute pulmonary </a:t>
            </a:r>
            <a:r>
              <a:rPr lang="en-IN" sz="1800" dirty="0" err="1"/>
              <a:t>edema</a:t>
            </a:r>
            <a:r>
              <a:rPr lang="en-IN" sz="1800" dirty="0"/>
              <a:t>, </a:t>
            </a:r>
            <a:r>
              <a:rPr lang="en-IN" sz="1800" dirty="0" err="1" smtClean="0"/>
              <a:t>thyrotoxicosis,infection</a:t>
            </a:r>
            <a:r>
              <a:rPr lang="en-IN" sz="1800" dirty="0"/>
              <a:t>, </a:t>
            </a:r>
            <a:r>
              <a:rPr lang="en-IN" sz="1800" dirty="0" err="1" smtClean="0"/>
              <a:t>anemia</a:t>
            </a:r>
            <a:r>
              <a:rPr lang="en-IN" sz="1800" dirty="0"/>
              <a:t>, hypotension, shock, </a:t>
            </a:r>
            <a:r>
              <a:rPr lang="en-IN" sz="1800" dirty="0" smtClean="0"/>
              <a:t>or </a:t>
            </a:r>
            <a:r>
              <a:rPr lang="en-IN" sz="1800" dirty="0" err="1" smtClean="0"/>
              <a:t>hemorrhage</a:t>
            </a:r>
            <a:r>
              <a:rPr lang="en-IN" sz="1800" dirty="0" smtClean="0"/>
              <a:t>.</a:t>
            </a:r>
          </a:p>
          <a:p>
            <a:pPr>
              <a:buNone/>
            </a:pPr>
            <a:r>
              <a:rPr lang="en-IN" sz="1800" b="1" dirty="0" smtClean="0"/>
              <a:t>      Pharmacologic-</a:t>
            </a:r>
            <a:r>
              <a:rPr lang="en-IN" sz="1800" dirty="0" smtClean="0"/>
              <a:t> </a:t>
            </a:r>
            <a:r>
              <a:rPr lang="en-IN" sz="1800" dirty="0"/>
              <a:t>atropine, </a:t>
            </a:r>
            <a:r>
              <a:rPr lang="en-IN" sz="1800" dirty="0" err="1"/>
              <a:t>hydralazine</a:t>
            </a:r>
            <a:r>
              <a:rPr lang="en-IN" sz="1800" dirty="0"/>
              <a:t>, </a:t>
            </a:r>
            <a:r>
              <a:rPr lang="en-IN" sz="1800" dirty="0" smtClean="0"/>
              <a:t>epinephrine, </a:t>
            </a:r>
            <a:r>
              <a:rPr lang="en-IN" sz="1800" dirty="0" err="1" smtClean="0"/>
              <a:t>norepinephrine</a:t>
            </a:r>
            <a:r>
              <a:rPr lang="en-IN" sz="1800" dirty="0" smtClean="0"/>
              <a:t> </a:t>
            </a:r>
            <a:r>
              <a:rPr lang="en-IN" sz="1800" dirty="0"/>
              <a:t>and other </a:t>
            </a:r>
            <a:r>
              <a:rPr lang="en-IN" sz="1800" dirty="0" err="1"/>
              <a:t>catecholamines</a:t>
            </a:r>
            <a:r>
              <a:rPr lang="en-IN" sz="1800" dirty="0" smtClean="0"/>
              <a:t>.</a:t>
            </a:r>
          </a:p>
          <a:p>
            <a:pPr>
              <a:buNone/>
            </a:pPr>
            <a:endParaRPr lang="en-IN" sz="1800" dirty="0"/>
          </a:p>
          <a:p>
            <a:r>
              <a:rPr lang="en-IN" sz="1800" b="1" dirty="0"/>
              <a:t>Pathologic sinus </a:t>
            </a:r>
            <a:r>
              <a:rPr lang="en-IN" sz="1800" b="1" dirty="0" smtClean="0"/>
              <a:t>tachycardia</a:t>
            </a:r>
          </a:p>
          <a:p>
            <a:pPr>
              <a:buFont typeface="Wingdings" pitchFamily="2" charset="2"/>
              <a:buChar char="Ø"/>
            </a:pPr>
            <a:r>
              <a:rPr lang="en-IN" sz="1800" b="1" dirty="0"/>
              <a:t> </a:t>
            </a:r>
            <a:r>
              <a:rPr lang="en-IN" sz="1800" b="1" dirty="0" smtClean="0"/>
              <a:t>      </a:t>
            </a:r>
            <a:r>
              <a:rPr lang="en-IN" sz="1800" dirty="0" smtClean="0"/>
              <a:t>Sinus tachycardia without </a:t>
            </a:r>
            <a:r>
              <a:rPr lang="en-IN" sz="1800" dirty="0"/>
              <a:t>an identifiable </a:t>
            </a:r>
            <a:r>
              <a:rPr lang="en-IN" sz="1800" dirty="0" smtClean="0"/>
              <a:t>cause</a:t>
            </a:r>
          </a:p>
          <a:p>
            <a:pPr>
              <a:buNone/>
            </a:pPr>
            <a:r>
              <a:rPr lang="en-IN" sz="1800" dirty="0" smtClean="0"/>
              <a:t>            1.Inappropriate sinus tachycardia</a:t>
            </a:r>
          </a:p>
          <a:p>
            <a:pPr>
              <a:buNone/>
            </a:pPr>
            <a:r>
              <a:rPr lang="en-IN" sz="1800" dirty="0" smtClean="0"/>
              <a:t>            2.POTS</a:t>
            </a:r>
          </a:p>
          <a:p>
            <a:pPr>
              <a:buNone/>
            </a:pPr>
            <a:r>
              <a:rPr lang="en-IN" sz="1800" dirty="0" smtClean="0"/>
              <a:t>            3.Sinoatrial </a:t>
            </a:r>
            <a:r>
              <a:rPr lang="en-IN" sz="1800" dirty="0" err="1" smtClean="0"/>
              <a:t>reentry</a:t>
            </a:r>
            <a:endParaRPr lang="en-IN"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buNone/>
            </a:pPr>
            <a:r>
              <a:rPr lang="en-IN" sz="1800" dirty="0" smtClean="0"/>
              <a:t>Old Remedy- when there is hypotension</a:t>
            </a:r>
          </a:p>
          <a:p>
            <a:pPr>
              <a:buNone/>
            </a:pPr>
            <a:endParaRPr lang="en-IN" sz="1800" dirty="0" smtClean="0"/>
          </a:p>
          <a:p>
            <a:pPr>
              <a:buNone/>
            </a:pPr>
            <a:endParaRPr lang="en-IN" sz="1800" dirty="0" smtClean="0"/>
          </a:p>
          <a:p>
            <a:pPr>
              <a:buNone/>
            </a:pPr>
            <a:r>
              <a:rPr lang="en-IN" sz="1800" dirty="0" smtClean="0"/>
              <a:t>                         acute elevation of SBP by </a:t>
            </a:r>
            <a:r>
              <a:rPr lang="en-IN" sz="1800" dirty="0" err="1" smtClean="0"/>
              <a:t>Phenylephrine</a:t>
            </a:r>
            <a:endParaRPr lang="en-IN" sz="1800" dirty="0" smtClean="0"/>
          </a:p>
          <a:p>
            <a:pPr>
              <a:buNone/>
            </a:pPr>
            <a:r>
              <a:rPr lang="en-IN" sz="1800" dirty="0" smtClean="0"/>
              <a:t>                  (reflex </a:t>
            </a:r>
            <a:r>
              <a:rPr lang="en-IN" sz="1800" dirty="0" err="1" smtClean="0"/>
              <a:t>bradycardia</a:t>
            </a:r>
            <a:r>
              <a:rPr lang="en-IN" sz="1800" dirty="0" smtClean="0"/>
              <a:t> by stimulation of </a:t>
            </a:r>
            <a:r>
              <a:rPr lang="en-IN" sz="1800" dirty="0" err="1" smtClean="0"/>
              <a:t>baroreceptors</a:t>
            </a:r>
            <a:r>
              <a:rPr lang="en-IN" sz="1800" dirty="0" smtClean="0"/>
              <a:t>)</a:t>
            </a:r>
          </a:p>
          <a:p>
            <a:pPr>
              <a:buNone/>
            </a:pPr>
            <a:endParaRPr lang="en-IN" sz="1800" dirty="0" smtClean="0"/>
          </a:p>
          <a:p>
            <a:pPr>
              <a:buNone/>
            </a:pPr>
            <a:r>
              <a:rPr lang="en-IN" sz="1800" dirty="0" smtClean="0"/>
              <a:t>Electrical </a:t>
            </a:r>
            <a:r>
              <a:rPr lang="en-IN" sz="1800" dirty="0" err="1" smtClean="0"/>
              <a:t>cardioversion</a:t>
            </a:r>
            <a:r>
              <a:rPr lang="en-IN" sz="1800" dirty="0" smtClean="0"/>
              <a:t>- last resort</a:t>
            </a:r>
          </a:p>
          <a:p>
            <a:pPr>
              <a:buNone/>
            </a:pPr>
            <a:endParaRPr lang="en-IN" sz="1800" dirty="0" smtClean="0"/>
          </a:p>
          <a:p>
            <a:pPr>
              <a:buNone/>
            </a:pPr>
            <a:r>
              <a:rPr lang="en-IN" sz="1800" b="1" dirty="0" smtClean="0"/>
              <a:t>Presence of LV dysfunction , CHF</a:t>
            </a:r>
          </a:p>
          <a:p>
            <a:pPr>
              <a:buAutoNum type="arabicPeriod"/>
            </a:pPr>
            <a:r>
              <a:rPr lang="en-IN" sz="1800" dirty="0" err="1" smtClean="0"/>
              <a:t>Digoxin</a:t>
            </a:r>
            <a:endParaRPr lang="en-IN" sz="1800" dirty="0" smtClean="0"/>
          </a:p>
          <a:p>
            <a:pPr>
              <a:buAutoNum type="arabicPeriod"/>
            </a:pPr>
            <a:r>
              <a:rPr lang="en-IN" sz="1800" dirty="0" err="1" smtClean="0"/>
              <a:t>Amiodarone</a:t>
            </a:r>
            <a:endParaRPr lang="en-IN" sz="1800" dirty="0" smtClean="0"/>
          </a:p>
          <a:p>
            <a:pPr>
              <a:buAutoNum type="arabicPeriod"/>
            </a:pPr>
            <a:r>
              <a:rPr lang="en-IN" sz="1800" dirty="0" smtClean="0"/>
              <a:t>Electrical </a:t>
            </a:r>
            <a:r>
              <a:rPr lang="en-IN" sz="1800" dirty="0" err="1" smtClean="0"/>
              <a:t>cardioversion</a:t>
            </a:r>
            <a:endParaRPr lang="en-IN" sz="1800" dirty="0" smtClean="0"/>
          </a:p>
        </p:txBody>
      </p:sp>
      <p:cxnSp>
        <p:nvCxnSpPr>
          <p:cNvPr id="5" name="Straight Arrow Connector 4"/>
          <p:cNvCxnSpPr/>
          <p:nvPr/>
        </p:nvCxnSpPr>
        <p:spPr>
          <a:xfrm rot="5400000">
            <a:off x="2786050" y="71435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1800" b="1" dirty="0" smtClean="0"/>
              <a:t>Long term Therapy</a:t>
            </a:r>
          </a:p>
          <a:p>
            <a:pPr>
              <a:buNone/>
            </a:pPr>
            <a:endParaRPr lang="en-IN" sz="1800" b="1" dirty="0" smtClean="0"/>
          </a:p>
          <a:p>
            <a:pPr>
              <a:buNone/>
            </a:pPr>
            <a:r>
              <a:rPr lang="en-IN" sz="1800" dirty="0" smtClean="0"/>
              <a:t>Minimal or no symptoms during </a:t>
            </a:r>
            <a:r>
              <a:rPr lang="en-IN" sz="1800" dirty="0" err="1" smtClean="0"/>
              <a:t>tachy</a:t>
            </a:r>
            <a:r>
              <a:rPr lang="en-IN" sz="1800" dirty="0" smtClean="0"/>
              <a:t> -    no oral medication</a:t>
            </a:r>
          </a:p>
          <a:p>
            <a:pPr>
              <a:buNone/>
            </a:pPr>
            <a:endParaRPr lang="en-IN" sz="1800" dirty="0" smtClean="0"/>
          </a:p>
          <a:p>
            <a:pPr>
              <a:buNone/>
            </a:pPr>
            <a:r>
              <a:rPr lang="en-IN" sz="1800" dirty="0" smtClean="0"/>
              <a:t>Symptoms of hemodynamic instability/recurrent &amp;prolonged </a:t>
            </a:r>
            <a:r>
              <a:rPr lang="en-IN" sz="1800" dirty="0" err="1" smtClean="0"/>
              <a:t>arrythmia</a:t>
            </a:r>
            <a:endParaRPr lang="en-IN" sz="1800" dirty="0" smtClean="0"/>
          </a:p>
          <a:p>
            <a:pPr>
              <a:buNone/>
            </a:pPr>
            <a:endParaRPr lang="en-IN" sz="1800" dirty="0" smtClean="0"/>
          </a:p>
          <a:p>
            <a:pPr>
              <a:buNone/>
            </a:pPr>
            <a:r>
              <a:rPr lang="en-IN" sz="1800" dirty="0" smtClean="0"/>
              <a:t>Without LV dysfunction                                              LV dysfunction</a:t>
            </a:r>
          </a:p>
          <a:p>
            <a:pPr>
              <a:buNone/>
            </a:pPr>
            <a:endParaRPr lang="en-IN" sz="1800" dirty="0" smtClean="0"/>
          </a:p>
          <a:p>
            <a:pPr>
              <a:buNone/>
            </a:pPr>
            <a:r>
              <a:rPr lang="en-IN" sz="1800" dirty="0" smtClean="0"/>
              <a:t>1.Verapamil,Diltiazem                                         1.Digoxin</a:t>
            </a:r>
          </a:p>
          <a:p>
            <a:pPr>
              <a:buNone/>
            </a:pPr>
            <a:r>
              <a:rPr lang="en-IN" sz="1800" dirty="0" smtClean="0"/>
              <a:t>2.B-Blockers-Aten,Meto,Prop                            2.B-Blockers-Carvedilol,Metoprolol</a:t>
            </a:r>
          </a:p>
          <a:p>
            <a:pPr>
              <a:buNone/>
            </a:pPr>
            <a:r>
              <a:rPr lang="en-IN" sz="1800" dirty="0" smtClean="0"/>
              <a:t>3.Digoxin</a:t>
            </a:r>
          </a:p>
          <a:p>
            <a:pPr>
              <a:buNone/>
            </a:pPr>
            <a:endParaRPr lang="en-IN" sz="1800" smtClean="0"/>
          </a:p>
          <a:p>
            <a:pPr>
              <a:buNone/>
            </a:pPr>
            <a:endParaRPr lang="en-IN" sz="1800" dirty="0" smtClean="0"/>
          </a:p>
        </p:txBody>
      </p:sp>
      <p:cxnSp>
        <p:nvCxnSpPr>
          <p:cNvPr id="5" name="Straight Arrow Connector 4"/>
          <p:cNvCxnSpPr/>
          <p:nvPr/>
        </p:nvCxnSpPr>
        <p:spPr>
          <a:xfrm rot="5400000">
            <a:off x="1285852" y="221455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5572132" y="221455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buNone/>
            </a:pPr>
            <a:r>
              <a:rPr lang="en-IN" sz="1800" dirty="0" smtClean="0"/>
              <a:t>See pt is stable or </a:t>
            </a:r>
            <a:r>
              <a:rPr lang="en-IN" sz="1800" b="1" dirty="0" smtClean="0"/>
              <a:t>Unstable</a:t>
            </a:r>
            <a:r>
              <a:rPr lang="en-IN" sz="1800" dirty="0" smtClean="0"/>
              <a:t> or not</a:t>
            </a:r>
          </a:p>
          <a:p>
            <a:endParaRPr lang="en-IN" sz="1800" dirty="0" smtClean="0"/>
          </a:p>
          <a:p>
            <a:pPr>
              <a:buNone/>
            </a:pPr>
            <a:r>
              <a:rPr lang="en-IN" sz="1800" b="1" dirty="0" smtClean="0"/>
              <a:t>                      </a:t>
            </a:r>
          </a:p>
          <a:p>
            <a:pPr>
              <a:buNone/>
            </a:pPr>
            <a:r>
              <a:rPr lang="en-IN" sz="1800" b="1" dirty="0" smtClean="0"/>
              <a:t>                          C</a:t>
            </a:r>
            <a:r>
              <a:rPr lang="en-IN" sz="1800" dirty="0" smtClean="0"/>
              <a:t>-ischemic Chest pain</a:t>
            </a:r>
          </a:p>
          <a:p>
            <a:pPr>
              <a:buNone/>
            </a:pPr>
            <a:r>
              <a:rPr lang="en-IN" sz="1800" b="1" dirty="0" smtClean="0"/>
              <a:t>                          H</a:t>
            </a:r>
            <a:r>
              <a:rPr lang="en-IN" sz="1800" dirty="0" smtClean="0"/>
              <a:t>-Hypotension</a:t>
            </a:r>
          </a:p>
          <a:p>
            <a:pPr>
              <a:buNone/>
            </a:pPr>
            <a:r>
              <a:rPr lang="en-IN" sz="1800" b="1" dirty="0" smtClean="0"/>
              <a:t>                          A</a:t>
            </a:r>
            <a:r>
              <a:rPr lang="en-IN" sz="1800" dirty="0" smtClean="0"/>
              <a:t>-altered </a:t>
            </a:r>
            <a:r>
              <a:rPr lang="en-IN" sz="1800" dirty="0" err="1" smtClean="0"/>
              <a:t>sensorium</a:t>
            </a:r>
            <a:r>
              <a:rPr lang="en-IN" sz="1800" dirty="0" smtClean="0"/>
              <a:t>               </a:t>
            </a:r>
            <a:r>
              <a:rPr lang="en-IN" sz="1800" b="1" dirty="0" smtClean="0"/>
              <a:t>Unstable</a:t>
            </a:r>
            <a:r>
              <a:rPr lang="en-IN" sz="1800" dirty="0" smtClean="0"/>
              <a:t>= </a:t>
            </a:r>
            <a:r>
              <a:rPr lang="en-IN" sz="1800" b="1" dirty="0" smtClean="0">
                <a:solidFill>
                  <a:srgbClr val="C00000"/>
                </a:solidFill>
              </a:rPr>
              <a:t>Synchronised</a:t>
            </a:r>
            <a:r>
              <a:rPr lang="en-IN" sz="1800" dirty="0" smtClean="0">
                <a:solidFill>
                  <a:srgbClr val="C00000"/>
                </a:solidFill>
              </a:rPr>
              <a:t> </a:t>
            </a:r>
            <a:r>
              <a:rPr lang="en-IN" sz="1800" dirty="0" err="1" smtClean="0">
                <a:solidFill>
                  <a:srgbClr val="C00000"/>
                </a:solidFill>
              </a:rPr>
              <a:t>Cardioversion</a:t>
            </a:r>
            <a:endParaRPr lang="en-IN" sz="1800" dirty="0" smtClean="0">
              <a:solidFill>
                <a:srgbClr val="C00000"/>
              </a:solidFill>
            </a:endParaRPr>
          </a:p>
          <a:p>
            <a:pPr>
              <a:buNone/>
            </a:pPr>
            <a:r>
              <a:rPr lang="en-IN" sz="1800" dirty="0" smtClean="0"/>
              <a:t>                          </a:t>
            </a:r>
            <a:r>
              <a:rPr lang="en-IN" sz="1800" b="1" dirty="0" smtClean="0"/>
              <a:t>P</a:t>
            </a:r>
            <a:r>
              <a:rPr lang="en-IN" sz="1800" dirty="0" smtClean="0"/>
              <a:t>-Pulmonary </a:t>
            </a:r>
            <a:r>
              <a:rPr lang="en-IN" sz="1800" dirty="0" err="1" smtClean="0"/>
              <a:t>edema</a:t>
            </a:r>
            <a:r>
              <a:rPr lang="en-IN" sz="1800" dirty="0" smtClean="0"/>
              <a:t> (CHF)                     (No </a:t>
            </a:r>
            <a:r>
              <a:rPr lang="en-IN" sz="1800" dirty="0" err="1" smtClean="0"/>
              <a:t>vagal</a:t>
            </a:r>
            <a:r>
              <a:rPr lang="en-IN" sz="1800" dirty="0" smtClean="0"/>
              <a:t> </a:t>
            </a:r>
            <a:r>
              <a:rPr lang="en-IN" sz="1800" dirty="0" err="1" smtClean="0"/>
              <a:t>maneuver,no</a:t>
            </a:r>
            <a:r>
              <a:rPr lang="en-IN" sz="1800" dirty="0" smtClean="0"/>
              <a:t> </a:t>
            </a:r>
            <a:r>
              <a:rPr lang="en-IN" sz="1800" dirty="0" err="1" smtClean="0"/>
              <a:t>pharmac</a:t>
            </a:r>
            <a:r>
              <a:rPr lang="en-IN" sz="1800" dirty="0" smtClean="0"/>
              <a:t>)</a:t>
            </a:r>
          </a:p>
          <a:p>
            <a:pPr>
              <a:buNone/>
            </a:pPr>
            <a:r>
              <a:rPr lang="en-IN" sz="1800" dirty="0" smtClean="0"/>
              <a:t>                          </a:t>
            </a:r>
            <a:r>
              <a:rPr lang="en-IN" sz="1800" b="1" dirty="0" smtClean="0"/>
              <a:t>S</a:t>
            </a:r>
            <a:r>
              <a:rPr lang="en-IN" sz="1800" dirty="0" smtClean="0"/>
              <a:t>-signs of Shock</a:t>
            </a:r>
          </a:p>
          <a:p>
            <a:pPr>
              <a:buNone/>
            </a:pPr>
            <a:endParaRPr lang="en-IN" sz="1800" dirty="0" smtClean="0"/>
          </a:p>
          <a:p>
            <a:pPr>
              <a:buNone/>
            </a:pPr>
            <a:r>
              <a:rPr lang="en-IN" sz="1800" b="1" dirty="0" smtClean="0"/>
              <a:t>Stable</a:t>
            </a:r>
            <a:r>
              <a:rPr lang="en-IN" sz="1800" dirty="0" smtClean="0"/>
              <a:t>-</a:t>
            </a:r>
            <a:r>
              <a:rPr lang="en-IN" sz="1800" dirty="0" err="1" smtClean="0"/>
              <a:t>Vagal,Pharmacotherapy</a:t>
            </a:r>
            <a:endParaRPr lang="en-IN" sz="1800" dirty="0"/>
          </a:p>
        </p:txBody>
      </p:sp>
      <p:cxnSp>
        <p:nvCxnSpPr>
          <p:cNvPr id="7" name="Straight Arrow Connector 6"/>
          <p:cNvCxnSpPr/>
          <p:nvPr/>
        </p:nvCxnSpPr>
        <p:spPr>
          <a:xfrm>
            <a:off x="3857620" y="2357430"/>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465373" y="1035033"/>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857256"/>
          </a:xfrm>
        </p:spPr>
        <p:txBody>
          <a:bodyPr>
            <a:normAutofit fontScale="90000"/>
          </a:bodyPr>
          <a:lstStyle/>
          <a:p>
            <a:r>
              <a:rPr lang="en-IN" sz="2800" b="1" dirty="0" smtClean="0">
                <a:solidFill>
                  <a:srgbClr val="FF0000"/>
                </a:solidFill>
              </a:rPr>
              <a:t>AVRT</a:t>
            </a:r>
            <a:br>
              <a:rPr lang="en-IN" sz="2800" b="1" dirty="0" smtClean="0">
                <a:solidFill>
                  <a:srgbClr val="FF0000"/>
                </a:solidFill>
              </a:rPr>
            </a:br>
            <a:endParaRPr lang="en-IN" sz="2800" b="1"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928662" y="2285992"/>
            <a:ext cx="7215238" cy="3786213"/>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42910" y="0"/>
            <a:ext cx="7429551" cy="4286280"/>
          </a:xfrm>
          <a:prstGeom prst="rect">
            <a:avLst/>
          </a:prstGeom>
          <a:noFill/>
          <a:ln w="9525">
            <a:noFill/>
            <a:miter lim="800000"/>
            <a:headEnd/>
            <a:tailEnd/>
          </a:ln>
          <a:effectLst/>
        </p:spPr>
      </p:pic>
      <p:sp>
        <p:nvSpPr>
          <p:cNvPr id="5" name="Rectangle 4"/>
          <p:cNvSpPr/>
          <p:nvPr/>
        </p:nvSpPr>
        <p:spPr>
          <a:xfrm>
            <a:off x="357158" y="4272677"/>
            <a:ext cx="8286808" cy="2031325"/>
          </a:xfrm>
          <a:prstGeom prst="rect">
            <a:avLst/>
          </a:prstGeom>
        </p:spPr>
        <p:txBody>
          <a:bodyPr wrap="square">
            <a:spAutoFit/>
          </a:bodyPr>
          <a:lstStyle/>
          <a:p>
            <a:r>
              <a:rPr lang="en-IN" dirty="0" smtClean="0"/>
              <a:t>                                                   Narrow complex AVRT </a:t>
            </a:r>
          </a:p>
          <a:p>
            <a:endParaRPr lang="en-IN" dirty="0" smtClean="0"/>
          </a:p>
          <a:p>
            <a:r>
              <a:rPr lang="en-IN" dirty="0" smtClean="0"/>
              <a:t>The PAC finds the bypass tract still refractory because of its longer refractory period but is conducted through the AV node, which has a shorter refractory period</a:t>
            </a:r>
          </a:p>
          <a:p>
            <a:endParaRPr lang="en-IN" dirty="0" smtClean="0"/>
          </a:p>
          <a:p>
            <a:r>
              <a:rPr lang="en-IN" dirty="0" smtClean="0"/>
              <a:t>AV Node-slow </a:t>
            </a:r>
            <a:r>
              <a:rPr lang="en-IN" dirty="0" err="1" smtClean="0"/>
              <a:t>pathway,short</a:t>
            </a:r>
            <a:r>
              <a:rPr lang="en-IN" dirty="0" smtClean="0"/>
              <a:t>  refractory period</a:t>
            </a:r>
          </a:p>
          <a:p>
            <a:r>
              <a:rPr lang="en-IN" dirty="0" smtClean="0"/>
              <a:t>Bypass tract-fast </a:t>
            </a:r>
            <a:r>
              <a:rPr lang="en-IN" dirty="0" err="1" smtClean="0"/>
              <a:t>pathway,long</a:t>
            </a:r>
            <a:r>
              <a:rPr lang="en-IN" dirty="0" smtClean="0"/>
              <a:t> refractory period</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1800" dirty="0" smtClean="0"/>
              <a:t>       </a:t>
            </a:r>
          </a:p>
          <a:p>
            <a:pPr>
              <a:buNone/>
            </a:pPr>
            <a:endParaRPr lang="en-IN" sz="1800" dirty="0" smtClean="0"/>
          </a:p>
          <a:p>
            <a:pPr>
              <a:buNone/>
            </a:pPr>
            <a:endParaRPr lang="en-IN" sz="1800" dirty="0" smtClean="0"/>
          </a:p>
          <a:p>
            <a:pPr>
              <a:buNone/>
            </a:pPr>
            <a:endParaRPr lang="en-IN" sz="1800" dirty="0" smtClean="0"/>
          </a:p>
          <a:p>
            <a:pPr>
              <a:buNone/>
            </a:pPr>
            <a:endParaRPr lang="en-IN" sz="1800" dirty="0" smtClean="0"/>
          </a:p>
          <a:p>
            <a:pPr>
              <a:buNone/>
            </a:pPr>
            <a:endParaRPr lang="en-IN" sz="1800" dirty="0" smtClean="0"/>
          </a:p>
          <a:p>
            <a:pPr>
              <a:buNone/>
            </a:pPr>
            <a:endParaRPr lang="en-IN" sz="1800" dirty="0" smtClean="0"/>
          </a:p>
          <a:p>
            <a:pPr>
              <a:buNone/>
            </a:pPr>
            <a:endParaRPr lang="en-IN" sz="1800" dirty="0" smtClean="0"/>
          </a:p>
          <a:p>
            <a:pPr>
              <a:buNone/>
            </a:pPr>
            <a:r>
              <a:rPr lang="en-IN" sz="1800" dirty="0" smtClean="0"/>
              <a:t>AVRT-</a:t>
            </a:r>
            <a:r>
              <a:rPr lang="en-IN" sz="1800" dirty="0" err="1" smtClean="0"/>
              <a:t>reentrant</a:t>
            </a:r>
            <a:r>
              <a:rPr lang="en-IN" sz="1800" dirty="0" smtClean="0"/>
              <a:t> circuit involves a large mass of tissue consisting of the atria, AV node,   bundle of His, bundle branches and fascicles, ventricles, and bypass tract before returning to the atria. AVRT therefore is a form of </a:t>
            </a:r>
            <a:r>
              <a:rPr lang="en-IN" sz="1800" b="1" dirty="0" smtClean="0"/>
              <a:t>macro-</a:t>
            </a:r>
            <a:r>
              <a:rPr lang="en-IN" sz="1800" b="1" dirty="0" err="1" smtClean="0"/>
              <a:t>reentry</a:t>
            </a:r>
            <a:r>
              <a:rPr lang="en-IN" sz="1800" b="1" dirty="0" smtClean="0"/>
              <a:t>.</a:t>
            </a:r>
            <a:endParaRPr lang="en-IN" sz="18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357982"/>
          </a:xfrm>
        </p:spPr>
        <p:txBody>
          <a:bodyPr>
            <a:normAutofit/>
          </a:bodyPr>
          <a:lstStyle/>
          <a:p>
            <a:pPr>
              <a:buNone/>
            </a:pPr>
            <a:r>
              <a:rPr lang="en-IN" sz="1800" b="1" dirty="0" smtClean="0"/>
              <a:t>Narrow complex (</a:t>
            </a:r>
            <a:r>
              <a:rPr lang="en-IN" sz="1800" b="1" dirty="0" err="1" smtClean="0"/>
              <a:t>orthodromic</a:t>
            </a:r>
            <a:r>
              <a:rPr lang="en-IN" sz="1800" b="1" dirty="0" smtClean="0"/>
              <a:t>) AVRT</a:t>
            </a:r>
          </a:p>
          <a:p>
            <a:pPr>
              <a:buNone/>
            </a:pPr>
            <a:endParaRPr lang="en-IN" sz="1800" b="1" dirty="0" smtClean="0"/>
          </a:p>
          <a:p>
            <a:pPr>
              <a:buAutoNum type="arabicPeriod"/>
            </a:pPr>
            <a:r>
              <a:rPr lang="en-IN" sz="1800" dirty="0" smtClean="0"/>
              <a:t>Activation of the atria and ventricles cannot be simultaneous. The P wave, therefore, cannot be buried within the QRS complex. It should </a:t>
            </a:r>
            <a:r>
              <a:rPr lang="en-IN" sz="1800" b="1" dirty="0" smtClean="0"/>
              <a:t>always be inscribed outside the QRS complexes</a:t>
            </a:r>
          </a:p>
          <a:p>
            <a:pPr>
              <a:buAutoNum type="arabicPeriod" startAt="2"/>
            </a:pPr>
            <a:r>
              <a:rPr lang="en-IN" sz="1800" dirty="0" smtClean="0"/>
              <a:t>Atria are activated from the bypass tract, the P waves are inscribed </a:t>
            </a:r>
            <a:r>
              <a:rPr lang="en-IN" sz="1800" dirty="0" err="1" smtClean="0"/>
              <a:t>retrogradely</a:t>
            </a:r>
            <a:r>
              <a:rPr lang="en-IN" sz="1800" dirty="0" smtClean="0"/>
              <a:t>.</a:t>
            </a:r>
          </a:p>
          <a:p>
            <a:pPr>
              <a:buNone/>
            </a:pPr>
            <a:r>
              <a:rPr lang="en-IN" sz="1800" dirty="0" smtClean="0"/>
              <a:t>       </a:t>
            </a:r>
            <a:r>
              <a:rPr lang="en-IN" sz="1800" b="1" dirty="0" smtClean="0"/>
              <a:t>P waves inverted in II, III, and </a:t>
            </a:r>
            <a:r>
              <a:rPr lang="en-IN" sz="1800" b="1" dirty="0" err="1" smtClean="0"/>
              <a:t>aVF</a:t>
            </a:r>
            <a:endParaRPr lang="en-IN" sz="1800" b="1" dirty="0" smtClean="0"/>
          </a:p>
          <a:p>
            <a:pPr>
              <a:buAutoNum type="arabicPeriod" startAt="3"/>
            </a:pPr>
            <a:r>
              <a:rPr lang="en-IN" sz="1800" dirty="0" smtClean="0"/>
              <a:t>Retrograde P waves are inscribed </a:t>
            </a:r>
            <a:r>
              <a:rPr lang="en-IN" sz="1800" b="1" dirty="0" smtClean="0"/>
              <a:t>immediately after the QRS complexes </a:t>
            </a:r>
            <a:r>
              <a:rPr lang="en-IN" sz="1800" dirty="0" smtClean="0"/>
              <a:t>and deform the ST segments. Thus, the </a:t>
            </a:r>
            <a:r>
              <a:rPr lang="en-IN" sz="1800" b="1" dirty="0" smtClean="0"/>
              <a:t>R-P interval is shorter than the PR interval </a:t>
            </a:r>
          </a:p>
          <a:p>
            <a:pPr>
              <a:buNone/>
            </a:pPr>
            <a:r>
              <a:rPr lang="en-IN" sz="1800" dirty="0" smtClean="0"/>
              <a:t>       (</a:t>
            </a:r>
            <a:r>
              <a:rPr lang="en-IN" sz="1800" dirty="0" err="1" smtClean="0"/>
              <a:t>m.c</a:t>
            </a:r>
            <a:r>
              <a:rPr lang="en-IN" sz="1800" dirty="0" smtClean="0"/>
              <a:t>. Presentation)-</a:t>
            </a:r>
            <a:r>
              <a:rPr lang="en-IN" sz="1800" dirty="0" smtClean="0">
                <a:solidFill>
                  <a:srgbClr val="FF0000"/>
                </a:solidFill>
              </a:rPr>
              <a:t>Typical AVRT</a:t>
            </a:r>
          </a:p>
          <a:p>
            <a:pPr>
              <a:buAutoNum type="arabicPeriod" startAt="4"/>
            </a:pPr>
            <a:r>
              <a:rPr lang="en-IN" sz="1800" b="1" dirty="0" smtClean="0"/>
              <a:t>AV block is not possible during AVRT</a:t>
            </a:r>
            <a:r>
              <a:rPr lang="en-IN" sz="1800" dirty="0" smtClean="0"/>
              <a:t> because the atria and ventricles are essential components of the circuit; thus, every retrograde P wave is always followed by a QRS complex during tachycardia. When AV block occurs, the </a:t>
            </a:r>
            <a:r>
              <a:rPr lang="en-IN" sz="1800" dirty="0" err="1" smtClean="0"/>
              <a:t>reentrant</a:t>
            </a:r>
            <a:r>
              <a:rPr lang="en-IN" sz="1800" dirty="0" smtClean="0"/>
              <a:t> circuit (and therefore the tachycardia) will terminate.</a:t>
            </a:r>
          </a:p>
          <a:p>
            <a:pPr>
              <a:buNone/>
            </a:pPr>
            <a:endParaRPr lang="en-IN" sz="1800" dirty="0" smtClean="0"/>
          </a:p>
          <a:p>
            <a:pPr>
              <a:buNone/>
            </a:pPr>
            <a:r>
              <a:rPr lang="en-IN" sz="1800" dirty="0" smtClean="0"/>
              <a:t>(Conduction from V to A is faster than conduction from A to V= RP&lt;PR)</a:t>
            </a:r>
            <a:endParaRPr lang="en-IN"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85720" y="1428736"/>
            <a:ext cx="8143932" cy="3000396"/>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642910" y="214290"/>
            <a:ext cx="7929617" cy="6207941"/>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1800" b="1" dirty="0" err="1" smtClean="0"/>
              <a:t>Orthodromic</a:t>
            </a:r>
            <a:r>
              <a:rPr lang="en-IN" sz="1800" b="1" dirty="0" smtClean="0"/>
              <a:t> AVRT=</a:t>
            </a:r>
          </a:p>
          <a:p>
            <a:pPr>
              <a:buNone/>
            </a:pPr>
            <a:endParaRPr lang="en-IN" sz="1800" b="1" dirty="0" smtClean="0"/>
          </a:p>
          <a:p>
            <a:pPr>
              <a:buNone/>
            </a:pPr>
            <a:r>
              <a:rPr lang="en-IN" sz="1800" b="1" dirty="0" smtClean="0"/>
              <a:t>1.Typical AVRT- </a:t>
            </a:r>
            <a:r>
              <a:rPr lang="en-IN" sz="1800" dirty="0" smtClean="0"/>
              <a:t>Retrograde P wave immediately </a:t>
            </a:r>
            <a:r>
              <a:rPr lang="en-IN" sz="1800" b="1" dirty="0" smtClean="0"/>
              <a:t>after</a:t>
            </a:r>
            <a:r>
              <a:rPr lang="en-IN" sz="1800" dirty="0" smtClean="0"/>
              <a:t> QRS complex</a:t>
            </a:r>
          </a:p>
          <a:p>
            <a:pPr>
              <a:buNone/>
            </a:pPr>
            <a:r>
              <a:rPr lang="en-IN" sz="1800" dirty="0" smtClean="0"/>
              <a:t>                          RP&lt;PR</a:t>
            </a:r>
          </a:p>
          <a:p>
            <a:pPr>
              <a:buNone/>
            </a:pPr>
            <a:r>
              <a:rPr lang="en-IN" sz="1800" dirty="0" smtClean="0"/>
              <a:t>                          RP&gt;80ms</a:t>
            </a:r>
          </a:p>
          <a:p>
            <a:pPr>
              <a:buNone/>
            </a:pPr>
            <a:r>
              <a:rPr lang="en-IN" sz="1800" b="1" dirty="0" smtClean="0"/>
              <a:t>2.Atypical AVRT</a:t>
            </a:r>
            <a:r>
              <a:rPr lang="en-IN" sz="1800" dirty="0" smtClean="0"/>
              <a:t>-Retrograde P wave in </a:t>
            </a:r>
            <a:r>
              <a:rPr lang="en-IN" sz="1800" b="1" dirty="0" smtClean="0"/>
              <a:t>front</a:t>
            </a:r>
            <a:r>
              <a:rPr lang="en-IN" sz="1800" dirty="0" smtClean="0"/>
              <a:t> of QRS complex</a:t>
            </a:r>
          </a:p>
          <a:p>
            <a:pPr>
              <a:buNone/>
            </a:pPr>
            <a:r>
              <a:rPr lang="en-IN" sz="1800" dirty="0" smtClean="0"/>
              <a:t>                          RP&gt;PR</a:t>
            </a:r>
          </a:p>
          <a:p>
            <a:pPr>
              <a:buNone/>
            </a:pPr>
            <a:r>
              <a:rPr lang="en-IN" sz="1800" dirty="0" smtClean="0"/>
              <a:t>                          ECG similar to Atypical AVNRT</a:t>
            </a:r>
          </a:p>
          <a:p>
            <a:pPr>
              <a:buNone/>
            </a:pPr>
            <a:endParaRPr lang="en-IN" sz="1800" dirty="0" smtClean="0"/>
          </a:p>
          <a:p>
            <a:pPr>
              <a:buNone/>
            </a:pPr>
            <a:r>
              <a:rPr lang="en-IN" sz="1800" b="1" dirty="0" err="1" smtClean="0"/>
              <a:t>Antidromic</a:t>
            </a:r>
            <a:r>
              <a:rPr lang="en-IN" sz="1800" b="1" dirty="0" smtClean="0"/>
              <a:t> AVRT=</a:t>
            </a:r>
          </a:p>
          <a:p>
            <a:pPr>
              <a:buNone/>
            </a:pPr>
            <a:r>
              <a:rPr lang="en-IN" sz="1800" dirty="0" smtClean="0"/>
              <a:t>Classical example of Wide complex tachycardia due to SVT</a:t>
            </a:r>
          </a:p>
          <a:p>
            <a:pPr>
              <a:buNone/>
            </a:pPr>
            <a:r>
              <a:rPr lang="en-IN" sz="1800" dirty="0" smtClean="0"/>
              <a:t>Mistaken for VT</a:t>
            </a:r>
            <a:endParaRPr lang="en-IN"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572296"/>
          </a:xfrm>
        </p:spPr>
        <p:txBody>
          <a:bodyPr>
            <a:normAutofit/>
          </a:bodyPr>
          <a:lstStyle/>
          <a:p>
            <a:pPr>
              <a:buNone/>
            </a:pPr>
            <a:r>
              <a:rPr lang="en-IN" sz="1800" b="1" dirty="0"/>
              <a:t>Inappropriate sinus tachycardia</a:t>
            </a:r>
            <a:r>
              <a:rPr lang="en-IN" sz="1800" b="1" dirty="0" smtClean="0"/>
              <a:t>:</a:t>
            </a:r>
            <a:endParaRPr lang="en-IN" sz="1800" b="1" dirty="0"/>
          </a:p>
          <a:p>
            <a:r>
              <a:rPr lang="en-IN" sz="1800" dirty="0"/>
              <a:t>N</a:t>
            </a:r>
            <a:r>
              <a:rPr lang="en-IN" sz="1800" dirty="0" smtClean="0"/>
              <a:t>ot </a:t>
            </a:r>
            <a:r>
              <a:rPr lang="en-IN" sz="1800" dirty="0"/>
              <a:t>associated with any </a:t>
            </a:r>
            <a:r>
              <a:rPr lang="en-IN" sz="1800" dirty="0" smtClean="0"/>
              <a:t>underlying condition </a:t>
            </a:r>
            <a:r>
              <a:rPr lang="en-IN" sz="1800" dirty="0"/>
              <a:t>and no definite causes can be identified</a:t>
            </a:r>
            <a:r>
              <a:rPr lang="en-IN" sz="1800" dirty="0" smtClean="0"/>
              <a:t>.</a:t>
            </a:r>
          </a:p>
          <a:p>
            <a:r>
              <a:rPr lang="en-IN" sz="1800" dirty="0"/>
              <a:t>rate of the tachycardia is </a:t>
            </a:r>
            <a:r>
              <a:rPr lang="en-IN" sz="1800" dirty="0" smtClean="0"/>
              <a:t>inappropriately high </a:t>
            </a:r>
            <a:r>
              <a:rPr lang="en-IN" sz="1800" dirty="0"/>
              <a:t>at rest or during physical </a:t>
            </a:r>
            <a:r>
              <a:rPr lang="en-IN" sz="1800" dirty="0" smtClean="0"/>
              <a:t>activity</a:t>
            </a:r>
          </a:p>
          <a:p>
            <a:r>
              <a:rPr lang="en-IN" sz="1800" dirty="0" smtClean="0"/>
              <a:t>Increase in </a:t>
            </a:r>
            <a:r>
              <a:rPr lang="en-IN" sz="1800" dirty="0"/>
              <a:t>sinus rate during exercise is </a:t>
            </a:r>
            <a:r>
              <a:rPr lang="en-IN" sz="1800" dirty="0" smtClean="0"/>
              <a:t>out </a:t>
            </a:r>
            <a:r>
              <a:rPr lang="en-IN" sz="1800" dirty="0"/>
              <a:t>of </a:t>
            </a:r>
            <a:r>
              <a:rPr lang="en-IN" sz="1800" dirty="0" smtClean="0"/>
              <a:t>proportion to </a:t>
            </a:r>
            <a:r>
              <a:rPr lang="en-IN" sz="1800" dirty="0"/>
              <a:t>the expected level of response. </a:t>
            </a:r>
            <a:endParaRPr lang="en-IN" sz="1800" dirty="0" smtClean="0"/>
          </a:p>
          <a:p>
            <a:r>
              <a:rPr lang="en-IN" sz="1800" dirty="0" smtClean="0"/>
              <a:t>due </a:t>
            </a:r>
            <a:r>
              <a:rPr lang="en-IN" sz="1800" dirty="0"/>
              <a:t>to </a:t>
            </a:r>
            <a:r>
              <a:rPr lang="en-IN" sz="1800" dirty="0" smtClean="0"/>
              <a:t>--enhanced </a:t>
            </a:r>
            <a:r>
              <a:rPr lang="en-IN" sz="1800" dirty="0"/>
              <a:t>automaticity of </a:t>
            </a:r>
            <a:r>
              <a:rPr lang="en-IN" sz="1800" dirty="0" smtClean="0"/>
              <a:t>the cells </a:t>
            </a:r>
            <a:r>
              <a:rPr lang="en-IN" sz="1800" dirty="0"/>
              <a:t>within the sinus node</a:t>
            </a:r>
            <a:r>
              <a:rPr lang="en-IN" sz="1800" dirty="0" smtClean="0"/>
              <a:t>.</a:t>
            </a:r>
          </a:p>
          <a:p>
            <a:pPr>
              <a:buNone/>
            </a:pPr>
            <a:endParaRPr lang="en-IN" sz="1800" b="1" dirty="0" smtClean="0"/>
          </a:p>
          <a:p>
            <a:pPr>
              <a:buNone/>
            </a:pPr>
            <a:r>
              <a:rPr lang="en-IN" sz="1800" b="1" dirty="0" smtClean="0"/>
              <a:t>Postural </a:t>
            </a:r>
            <a:r>
              <a:rPr lang="en-IN" sz="1800" b="1" dirty="0"/>
              <a:t>orthostatic tachycardia </a:t>
            </a:r>
            <a:r>
              <a:rPr lang="en-IN" sz="1800" b="1" dirty="0" smtClean="0"/>
              <a:t>syndrome(POTS</a:t>
            </a:r>
            <a:r>
              <a:rPr lang="en-IN" sz="1800" b="1" dirty="0"/>
              <a:t>): </a:t>
            </a:r>
            <a:endParaRPr lang="en-IN" sz="1800" b="1" dirty="0" smtClean="0"/>
          </a:p>
          <a:p>
            <a:r>
              <a:rPr lang="en-IN" sz="1800" dirty="0"/>
              <a:t>T</a:t>
            </a:r>
            <a:r>
              <a:rPr lang="en-IN" sz="1800" dirty="0" smtClean="0"/>
              <a:t>achycardia </a:t>
            </a:r>
            <a:r>
              <a:rPr lang="en-IN" sz="1800" dirty="0"/>
              <a:t>is initiated by </a:t>
            </a:r>
            <a:r>
              <a:rPr lang="en-IN" sz="1800" dirty="0" smtClean="0"/>
              <a:t>the upright </a:t>
            </a:r>
            <a:r>
              <a:rPr lang="en-IN" sz="1800" dirty="0"/>
              <a:t>posture and is relieved by </a:t>
            </a:r>
            <a:r>
              <a:rPr lang="en-IN" sz="1800" dirty="0" err="1"/>
              <a:t>recumbency</a:t>
            </a:r>
            <a:r>
              <a:rPr lang="en-IN" sz="1800" dirty="0"/>
              <a:t>. </a:t>
            </a:r>
            <a:endParaRPr lang="en-IN" sz="1800" dirty="0" smtClean="0"/>
          </a:p>
          <a:p>
            <a:r>
              <a:rPr lang="en-IN" sz="1800" dirty="0" smtClean="0"/>
              <a:t>In POTS</a:t>
            </a:r>
            <a:r>
              <a:rPr lang="en-IN" sz="1800" dirty="0"/>
              <a:t>, there should be no significant orthostatic </a:t>
            </a:r>
            <a:r>
              <a:rPr lang="en-IN" sz="1800" dirty="0" smtClean="0"/>
              <a:t>hypotension or </a:t>
            </a:r>
            <a:r>
              <a:rPr lang="en-IN" sz="1800" dirty="0"/>
              <a:t>autonomic dysfunction because </a:t>
            </a:r>
            <a:r>
              <a:rPr lang="en-IN" sz="1800" dirty="0" smtClean="0"/>
              <a:t>sinus tachycardia </a:t>
            </a:r>
            <a:r>
              <a:rPr lang="en-IN" sz="1800" dirty="0"/>
              <a:t>becomes appropriate when these </a:t>
            </a:r>
            <a:r>
              <a:rPr lang="en-IN" sz="1800" dirty="0" smtClean="0"/>
              <a:t>entities are </a:t>
            </a:r>
            <a:r>
              <a:rPr lang="en-IN" sz="1800" dirty="0"/>
              <a:t>present</a:t>
            </a:r>
            <a:r>
              <a:rPr lang="en-IN" sz="1800" dirty="0" smtClean="0"/>
              <a:t>.</a:t>
            </a:r>
          </a:p>
          <a:p>
            <a:r>
              <a:rPr lang="en-IN" sz="1800" dirty="0" smtClean="0"/>
              <a:t>Tilt table test- </a:t>
            </a:r>
            <a:r>
              <a:rPr lang="en-IN" sz="1800" dirty="0"/>
              <a:t>increase in </a:t>
            </a:r>
            <a:r>
              <a:rPr lang="en-IN" sz="1800" dirty="0" smtClean="0"/>
              <a:t>heart rate </a:t>
            </a:r>
            <a:r>
              <a:rPr lang="en-IN" sz="1800" dirty="0"/>
              <a:t>30 </a:t>
            </a:r>
            <a:r>
              <a:rPr lang="en-IN" sz="1800" dirty="0" err="1"/>
              <a:t>bpm</a:t>
            </a:r>
            <a:r>
              <a:rPr lang="en-IN" sz="1800" dirty="0"/>
              <a:t> from baseline or increase in heart rate</a:t>
            </a:r>
          </a:p>
          <a:p>
            <a:pPr>
              <a:buNone/>
            </a:pPr>
            <a:r>
              <a:rPr lang="en-IN" sz="1800" dirty="0" smtClean="0"/>
              <a:t>       120 </a:t>
            </a:r>
            <a:r>
              <a:rPr lang="en-IN" sz="1800" dirty="0" err="1"/>
              <a:t>bpm</a:t>
            </a:r>
            <a:r>
              <a:rPr lang="en-IN" sz="1800" dirty="0"/>
              <a:t> without significant drop in blood </a:t>
            </a:r>
            <a:r>
              <a:rPr lang="en-IN" sz="1800" dirty="0" smtClean="0"/>
              <a:t>pressure. The </a:t>
            </a:r>
            <a:r>
              <a:rPr lang="en-IN" sz="1800" dirty="0"/>
              <a:t>drop in blood </a:t>
            </a:r>
            <a:r>
              <a:rPr lang="en-IN" sz="1800" dirty="0" smtClean="0"/>
              <a:t>pressure should </a:t>
            </a:r>
            <a:r>
              <a:rPr lang="en-IN" sz="1800" dirty="0"/>
              <a:t>not be 30 mm </a:t>
            </a:r>
            <a:r>
              <a:rPr lang="en-IN" sz="1800" dirty="0" smtClean="0"/>
              <a:t>Hg systolic </a:t>
            </a:r>
            <a:r>
              <a:rPr lang="en-IN" sz="1800" dirty="0"/>
              <a:t>or 20 mm Hg mean blood pressure </a:t>
            </a:r>
            <a:r>
              <a:rPr lang="en-IN" sz="1800" dirty="0" smtClean="0"/>
              <a:t>within 3 </a:t>
            </a:r>
            <a:r>
              <a:rPr lang="en-IN" sz="1800" dirty="0"/>
              <a:t>minutes of standing or tilt</a:t>
            </a:r>
            <a:r>
              <a:rPr lang="en-IN" sz="1800" dirty="0" smtClean="0"/>
              <a:t>.</a:t>
            </a:r>
          </a:p>
          <a:p>
            <a:r>
              <a:rPr lang="en-IN" sz="1800" dirty="0" smtClean="0"/>
              <a:t>cause -</a:t>
            </a:r>
            <a:r>
              <a:rPr lang="en-IN" sz="1800" dirty="0" err="1" smtClean="0"/>
              <a:t>multifactorial</a:t>
            </a:r>
            <a:endParaRPr lang="en-IN" sz="1800" dirty="0"/>
          </a:p>
          <a:p>
            <a:pPr>
              <a:buNone/>
            </a:pPr>
            <a:r>
              <a:rPr lang="en-IN" sz="1800" dirty="0" smtClean="0"/>
              <a:t>                   half </a:t>
            </a:r>
            <a:r>
              <a:rPr lang="en-IN" sz="1800" dirty="0"/>
              <a:t>of patients have </a:t>
            </a:r>
            <a:r>
              <a:rPr lang="en-IN" sz="1800" dirty="0" smtClean="0"/>
              <a:t>antecedent viral </a:t>
            </a:r>
            <a:r>
              <a:rPr lang="en-IN" sz="1800" dirty="0"/>
              <a:t>infection.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857224" y="214290"/>
            <a:ext cx="6643734" cy="285752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214282" y="3214686"/>
            <a:ext cx="7929618" cy="3252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714348" y="785794"/>
            <a:ext cx="7572428" cy="1714512"/>
          </a:xfrm>
          <a:prstGeom prst="rect">
            <a:avLst/>
          </a:prstGeom>
          <a:noFill/>
          <a:ln w="9525">
            <a:noFill/>
            <a:miter lim="800000"/>
            <a:headEnd/>
            <a:tailEnd/>
          </a:ln>
          <a:effectLst/>
        </p:spPr>
      </p:pic>
      <p:sp>
        <p:nvSpPr>
          <p:cNvPr id="5" name="Rectangle 4"/>
          <p:cNvSpPr/>
          <p:nvPr/>
        </p:nvSpPr>
        <p:spPr>
          <a:xfrm>
            <a:off x="428596" y="3286124"/>
            <a:ext cx="8215370" cy="1169551"/>
          </a:xfrm>
          <a:prstGeom prst="rect">
            <a:avLst/>
          </a:prstGeom>
        </p:spPr>
        <p:txBody>
          <a:bodyPr wrap="square">
            <a:spAutoFit/>
          </a:bodyPr>
          <a:lstStyle/>
          <a:p>
            <a:r>
              <a:rPr lang="en-IN" sz="1400" dirty="0" smtClean="0"/>
              <a:t>P waves are inscribed </a:t>
            </a:r>
            <a:r>
              <a:rPr lang="en-IN" sz="1400" b="1" dirty="0" smtClean="0"/>
              <a:t>immediately behind the QRS complexes.</a:t>
            </a:r>
          </a:p>
          <a:p>
            <a:r>
              <a:rPr lang="en-IN" sz="1400" b="1" dirty="0" smtClean="0"/>
              <a:t>the R-P interval is 80 ms </a:t>
            </a:r>
            <a:r>
              <a:rPr lang="en-IN" sz="1400" dirty="0" smtClean="0"/>
              <a:t>so it is </a:t>
            </a:r>
            <a:r>
              <a:rPr lang="en-IN" sz="1400" b="1" dirty="0" smtClean="0"/>
              <a:t>AVNRT</a:t>
            </a:r>
            <a:r>
              <a:rPr lang="en-IN" sz="1400" dirty="0" smtClean="0"/>
              <a:t> and not AVRT</a:t>
            </a:r>
          </a:p>
          <a:p>
            <a:r>
              <a:rPr lang="en-IN" sz="1400" dirty="0" smtClean="0"/>
              <a:t>AVRT-at least 80 ms is required for the impulse to travel from ventricle to atrium across the bypass tract in the surface electrocardiogram.</a:t>
            </a:r>
          </a:p>
          <a:p>
            <a:r>
              <a:rPr lang="en-IN" sz="1400" dirty="0" smtClean="0"/>
              <a:t>(B) Same patient on conversion to normal sinus rhythm with no retrograde P wave</a:t>
            </a:r>
            <a:endParaRPr lang="en-IN" sz="1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571472" y="642918"/>
            <a:ext cx="7643866" cy="3357586"/>
          </a:xfrm>
          <a:prstGeom prst="rect">
            <a:avLst/>
          </a:prstGeom>
          <a:noFill/>
          <a:ln w="9525">
            <a:noFill/>
            <a:miter lim="800000"/>
            <a:headEnd/>
            <a:tailEnd/>
          </a:ln>
          <a:effectLst/>
        </p:spPr>
      </p:pic>
      <p:sp>
        <p:nvSpPr>
          <p:cNvPr id="5" name="Rectangle 4"/>
          <p:cNvSpPr/>
          <p:nvPr/>
        </p:nvSpPr>
        <p:spPr>
          <a:xfrm>
            <a:off x="428596" y="4500570"/>
            <a:ext cx="7572428" cy="369332"/>
          </a:xfrm>
          <a:prstGeom prst="rect">
            <a:avLst/>
          </a:prstGeom>
        </p:spPr>
        <p:txBody>
          <a:bodyPr wrap="square">
            <a:spAutoFit/>
          </a:bodyPr>
          <a:lstStyle/>
          <a:p>
            <a:r>
              <a:rPr lang="en-IN" dirty="0" smtClean="0"/>
              <a:t>The retrograde P waves may be mistaken for inverted T waves in II, III, and </a:t>
            </a:r>
            <a:r>
              <a:rPr lang="en-IN" dirty="0" err="1" smtClean="0"/>
              <a:t>aVF</a:t>
            </a:r>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1800" b="1" dirty="0" smtClean="0"/>
              <a:t>Typical AVRT versus AVNRT-</a:t>
            </a:r>
          </a:p>
          <a:p>
            <a:pPr>
              <a:buNone/>
            </a:pPr>
            <a:r>
              <a:rPr lang="en-IN" sz="1800" dirty="0" smtClean="0"/>
              <a:t>When retrograde P waves are inscribed immediately after the QRS complexes during </a:t>
            </a:r>
            <a:r>
              <a:rPr lang="en-IN" sz="1800" dirty="0" err="1" smtClean="0"/>
              <a:t>tachycardia,AVRT</a:t>
            </a:r>
            <a:r>
              <a:rPr lang="en-IN" sz="1800" dirty="0" smtClean="0"/>
              <a:t> may be difficult to differentiate from AVNRT.</a:t>
            </a:r>
          </a:p>
          <a:p>
            <a:pPr>
              <a:buNone/>
            </a:pPr>
            <a:endParaRPr lang="en-IN" sz="1800" dirty="0" smtClean="0"/>
          </a:p>
          <a:p>
            <a:pPr>
              <a:buNone/>
            </a:pPr>
            <a:r>
              <a:rPr lang="en-IN" sz="1800" dirty="0" smtClean="0"/>
              <a:t>Clue-</a:t>
            </a:r>
            <a:r>
              <a:rPr lang="en-IN" sz="1800" dirty="0" smtClean="0">
                <a:solidFill>
                  <a:srgbClr val="FF0000"/>
                </a:solidFill>
              </a:rPr>
              <a:t>duration of the R-P interval</a:t>
            </a:r>
          </a:p>
          <a:p>
            <a:pPr>
              <a:buNone/>
            </a:pPr>
            <a:endParaRPr lang="en-IN" sz="1800" dirty="0" smtClean="0"/>
          </a:p>
          <a:p>
            <a:pPr>
              <a:buNone/>
            </a:pPr>
            <a:r>
              <a:rPr lang="en-IN" sz="1800" dirty="0" smtClean="0"/>
              <a:t>AVRT-&gt;80ms</a:t>
            </a:r>
          </a:p>
          <a:p>
            <a:pPr>
              <a:buNone/>
            </a:pPr>
            <a:r>
              <a:rPr lang="en-IN" sz="1800" dirty="0" smtClean="0"/>
              <a:t>AVNRT-&lt;80ms</a:t>
            </a:r>
          </a:p>
          <a:p>
            <a:pPr>
              <a:buNone/>
            </a:pPr>
            <a:endParaRPr lang="en-IN" sz="1800" dirty="0" smtClean="0"/>
          </a:p>
          <a:p>
            <a:r>
              <a:rPr lang="en-IN" sz="1800" dirty="0" smtClean="0"/>
              <a:t>Because the R-P interval in </a:t>
            </a:r>
            <a:r>
              <a:rPr lang="en-IN" sz="1800" b="1" dirty="0" smtClean="0"/>
              <a:t>AVRT</a:t>
            </a:r>
            <a:r>
              <a:rPr lang="en-IN" sz="1800" dirty="0" smtClean="0"/>
              <a:t> measure 80 milliseconds, the retrograde P waves are usually </a:t>
            </a:r>
            <a:r>
              <a:rPr lang="en-IN" sz="1800" b="1" dirty="0" smtClean="0"/>
              <a:t>inscribed separately </a:t>
            </a:r>
            <a:r>
              <a:rPr lang="en-IN" sz="1800" dirty="0" smtClean="0"/>
              <a:t>from the QRS complexes, whereas in</a:t>
            </a:r>
          </a:p>
          <a:p>
            <a:pPr>
              <a:buNone/>
            </a:pPr>
            <a:r>
              <a:rPr lang="en-IN" sz="1800" b="1" dirty="0" smtClean="0"/>
              <a:t>       AVNRT </a:t>
            </a:r>
            <a:r>
              <a:rPr lang="en-IN" sz="1800" dirty="0" smtClean="0"/>
              <a:t>the retrograde P waves are usually connected to the </a:t>
            </a:r>
            <a:r>
              <a:rPr lang="en-IN" sz="1800" b="1" dirty="0" smtClean="0"/>
              <a:t>terminal portion of the QRS complexes</a:t>
            </a:r>
            <a:endParaRPr lang="en-IN" sz="18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48" y="4826675"/>
            <a:ext cx="7572428" cy="1200329"/>
          </a:xfrm>
          <a:prstGeom prst="rect">
            <a:avLst/>
          </a:prstGeom>
        </p:spPr>
        <p:txBody>
          <a:bodyPr wrap="square">
            <a:spAutoFit/>
          </a:bodyPr>
          <a:lstStyle/>
          <a:p>
            <a:r>
              <a:rPr lang="en-IN" b="1" dirty="0" smtClean="0"/>
              <a:t>Atypical AVRT </a:t>
            </a:r>
          </a:p>
          <a:p>
            <a:r>
              <a:rPr lang="en-IN" dirty="0" smtClean="0"/>
              <a:t>retrograde P waves are in front of the QRS complex (R-P &gt;PR interval)</a:t>
            </a:r>
          </a:p>
          <a:p>
            <a:r>
              <a:rPr lang="en-IN" dirty="0" smtClean="0"/>
              <a:t>The </a:t>
            </a:r>
            <a:r>
              <a:rPr lang="en-IN" dirty="0" err="1" smtClean="0"/>
              <a:t>supraventricular</a:t>
            </a:r>
            <a:r>
              <a:rPr lang="en-IN" dirty="0" smtClean="0"/>
              <a:t> tachycardia is terminated by a perfectly timed premature </a:t>
            </a:r>
            <a:r>
              <a:rPr lang="en-IN" dirty="0" err="1" smtClean="0"/>
              <a:t>atrial</a:t>
            </a:r>
            <a:r>
              <a:rPr lang="en-IN" dirty="0" smtClean="0"/>
              <a:t> complex (</a:t>
            </a:r>
            <a:r>
              <a:rPr lang="en-IN" i="1" dirty="0" smtClean="0"/>
              <a:t>arrow)</a:t>
            </a:r>
            <a:endParaRPr lang="en-IN" dirty="0"/>
          </a:p>
        </p:txBody>
      </p:sp>
      <p:pic>
        <p:nvPicPr>
          <p:cNvPr id="7" name="Picture 2"/>
          <p:cNvPicPr>
            <a:picLocks noGrp="1" noChangeAspect="1" noChangeArrowheads="1"/>
          </p:cNvPicPr>
          <p:nvPr>
            <p:ph idx="1"/>
          </p:nvPr>
        </p:nvPicPr>
        <p:blipFill>
          <a:blip r:embed="rId2"/>
          <a:srcRect/>
          <a:stretch>
            <a:fillRect/>
          </a:stretch>
        </p:blipFill>
        <p:spPr bwMode="auto">
          <a:xfrm>
            <a:off x="500034" y="857232"/>
            <a:ext cx="7429552"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a:srcRect/>
          <a:stretch>
            <a:fillRect/>
          </a:stretch>
        </p:blipFill>
        <p:spPr bwMode="auto">
          <a:xfrm>
            <a:off x="642910" y="500042"/>
            <a:ext cx="7215238" cy="3214710"/>
          </a:xfrm>
          <a:prstGeom prst="rect">
            <a:avLst/>
          </a:prstGeom>
          <a:noFill/>
          <a:ln w="9525">
            <a:noFill/>
            <a:miter lim="800000"/>
            <a:headEnd/>
            <a:tailEnd/>
          </a:ln>
          <a:effectLst/>
        </p:spPr>
      </p:pic>
      <p:sp>
        <p:nvSpPr>
          <p:cNvPr id="9" name="Rectangle 8"/>
          <p:cNvSpPr/>
          <p:nvPr/>
        </p:nvSpPr>
        <p:spPr>
          <a:xfrm>
            <a:off x="3286116" y="4214818"/>
            <a:ext cx="1367106" cy="369332"/>
          </a:xfrm>
          <a:prstGeom prst="rect">
            <a:avLst/>
          </a:prstGeom>
        </p:spPr>
        <p:txBody>
          <a:bodyPr wrap="none">
            <a:spAutoFit/>
          </a:bodyPr>
          <a:lstStyle/>
          <a:p>
            <a:r>
              <a:rPr lang="en-IN" dirty="0" smtClean="0"/>
              <a:t>Typical AVRT</a:t>
            </a:r>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1800" b="1" dirty="0" smtClean="0"/>
              <a:t>Concealed bypass tract-</a:t>
            </a:r>
            <a:endParaRPr lang="en-IN" sz="1800" dirty="0" smtClean="0"/>
          </a:p>
          <a:p>
            <a:r>
              <a:rPr lang="en-IN" sz="1800" dirty="0" smtClean="0"/>
              <a:t> Bypass tract is capable of conducting </a:t>
            </a:r>
            <a:r>
              <a:rPr lang="en-IN" sz="1800" b="1" dirty="0" smtClean="0"/>
              <a:t>only in a retrograde </a:t>
            </a:r>
            <a:r>
              <a:rPr lang="en-IN" sz="1800" dirty="0" smtClean="0"/>
              <a:t>fashion from ventricle to atrium but not from atrium to ventricle  </a:t>
            </a:r>
          </a:p>
          <a:p>
            <a:r>
              <a:rPr lang="en-IN" sz="1800" dirty="0" smtClean="0"/>
              <a:t>Thus, the baseline ECG during normal sinus rhythm or upon conversion of the AVRT to normal sinus rhythm </a:t>
            </a:r>
            <a:r>
              <a:rPr lang="en-IN" sz="1800" b="1" dirty="0" smtClean="0"/>
              <a:t>will not show any </a:t>
            </a:r>
            <a:r>
              <a:rPr lang="en-IN" sz="1800" b="1" dirty="0" err="1" smtClean="0"/>
              <a:t>preexcitation</a:t>
            </a:r>
            <a:r>
              <a:rPr lang="en-IN" sz="1800" b="1" dirty="0" smtClean="0"/>
              <a:t> (no delta wave or short PR interval)</a:t>
            </a:r>
            <a:r>
              <a:rPr lang="en-IN" sz="1800" dirty="0" smtClean="0"/>
              <a:t>. The presence of a bypass tract is suspected only when tachycardia from AVRT occur.</a:t>
            </a:r>
          </a:p>
          <a:p>
            <a:endParaRPr lang="en-IN" sz="1800" dirty="0" smtClean="0"/>
          </a:p>
          <a:p>
            <a:pPr>
              <a:buNone/>
            </a:pPr>
            <a:r>
              <a:rPr lang="en-IN" sz="1800" b="1" dirty="0" smtClean="0"/>
              <a:t>Manifest bypass tract-</a:t>
            </a:r>
          </a:p>
          <a:p>
            <a:r>
              <a:rPr lang="en-IN" sz="1800" dirty="0" smtClean="0"/>
              <a:t>Have </a:t>
            </a:r>
            <a:r>
              <a:rPr lang="en-IN" sz="1800" dirty="0" err="1" smtClean="0"/>
              <a:t>preexcitation</a:t>
            </a:r>
            <a:r>
              <a:rPr lang="en-IN" sz="1800" dirty="0" smtClean="0"/>
              <a:t> (delta </a:t>
            </a:r>
            <a:r>
              <a:rPr lang="en-IN" sz="1800" dirty="0" err="1" smtClean="0"/>
              <a:t>waveand</a:t>
            </a:r>
            <a:r>
              <a:rPr lang="en-IN" sz="1800" dirty="0" smtClean="0"/>
              <a:t> short PR interval) in baseline ECG during normal sinus rhythm. </a:t>
            </a:r>
          </a:p>
          <a:p>
            <a:r>
              <a:rPr lang="en-IN" sz="1800" dirty="0" smtClean="0"/>
              <a:t>These bypass tracts are capable of conducting from atrium to ventricle and also from ventricle to atrium. (Wolff-Parkinson-White </a:t>
            </a:r>
            <a:r>
              <a:rPr lang="en-IN" sz="1800" dirty="0" err="1" smtClean="0"/>
              <a:t>Syndrom</a:t>
            </a:r>
            <a:r>
              <a:rPr lang="en-IN" sz="1800" dirty="0" smtClean="0"/>
              <a:t>)</a:t>
            </a:r>
          </a:p>
          <a:p>
            <a:endParaRPr lang="en-IN" sz="1800" dirty="0" smtClean="0"/>
          </a:p>
          <a:p>
            <a:pPr>
              <a:buNone/>
            </a:pPr>
            <a:endParaRPr lang="en-IN" sz="1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1800" b="1" dirty="0" smtClean="0"/>
              <a:t>Electrical </a:t>
            </a:r>
            <a:r>
              <a:rPr lang="en-IN" sz="1800" b="1" dirty="0" err="1" smtClean="0"/>
              <a:t>alternans</a:t>
            </a:r>
            <a:r>
              <a:rPr lang="en-IN" sz="1800" b="1" dirty="0" smtClean="0"/>
              <a:t>-</a:t>
            </a:r>
          </a:p>
          <a:p>
            <a:r>
              <a:rPr lang="en-IN" sz="1800" dirty="0" smtClean="0"/>
              <a:t>Amplitude of the QRS complexes alternates by more than 1 mm. </a:t>
            </a:r>
          </a:p>
          <a:p>
            <a:r>
              <a:rPr lang="en-IN" sz="1800" dirty="0" smtClean="0"/>
              <a:t>more commonly seen in AVRT, can also occur with other types of SVT.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714348" y="857232"/>
            <a:ext cx="7786742" cy="4572032"/>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714380"/>
          </a:xfrm>
        </p:spPr>
        <p:txBody>
          <a:bodyPr>
            <a:normAutofit/>
          </a:bodyPr>
          <a:lstStyle/>
          <a:p>
            <a:r>
              <a:rPr lang="en-IN" sz="2000" b="1" dirty="0" smtClean="0"/>
              <a:t>Localizing the bypass tract</a:t>
            </a:r>
            <a:endParaRPr lang="en-IN" sz="2000" dirty="0"/>
          </a:p>
        </p:txBody>
      </p:sp>
      <p:pic>
        <p:nvPicPr>
          <p:cNvPr id="12290" name="Picture 2"/>
          <p:cNvPicPr>
            <a:picLocks noGrp="1" noChangeAspect="1" noChangeArrowheads="1"/>
          </p:cNvPicPr>
          <p:nvPr>
            <p:ph idx="1"/>
          </p:nvPr>
        </p:nvPicPr>
        <p:blipFill>
          <a:blip r:embed="rId2"/>
          <a:srcRect/>
          <a:stretch>
            <a:fillRect/>
          </a:stretch>
        </p:blipFill>
        <p:spPr bwMode="auto">
          <a:xfrm>
            <a:off x="857224" y="1142984"/>
            <a:ext cx="7286676" cy="450059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500858"/>
          </a:xfrm>
        </p:spPr>
        <p:txBody>
          <a:bodyPr>
            <a:normAutofit/>
          </a:bodyPr>
          <a:lstStyle/>
          <a:p>
            <a:pPr>
              <a:buNone/>
            </a:pPr>
            <a:endParaRPr lang="en-IN" sz="2000" b="1" dirty="0" smtClean="0"/>
          </a:p>
          <a:p>
            <a:pPr>
              <a:buNone/>
            </a:pPr>
            <a:endParaRPr lang="en-IN" sz="1800" b="1" dirty="0"/>
          </a:p>
          <a:p>
            <a:r>
              <a:rPr lang="en-IN" sz="1800" dirty="0" smtClean="0"/>
              <a:t>Presence </a:t>
            </a:r>
            <a:r>
              <a:rPr lang="en-IN" sz="1800" dirty="0"/>
              <a:t>of </a:t>
            </a:r>
            <a:r>
              <a:rPr lang="en-IN" sz="1800" dirty="0" smtClean="0"/>
              <a:t>a limited </a:t>
            </a:r>
            <a:r>
              <a:rPr lang="en-IN" sz="1800" dirty="0"/>
              <a:t>autonomic neuropathy associated with </a:t>
            </a:r>
            <a:r>
              <a:rPr lang="en-IN" sz="1800" dirty="0" smtClean="0"/>
              <a:t>postganglionic sympathetic </a:t>
            </a:r>
            <a:r>
              <a:rPr lang="en-IN" sz="1800" dirty="0" err="1"/>
              <a:t>denervation</a:t>
            </a:r>
            <a:r>
              <a:rPr lang="en-IN" sz="1800" dirty="0"/>
              <a:t> of the legs, resulting </a:t>
            </a:r>
            <a:r>
              <a:rPr lang="en-IN" sz="1800" dirty="0" smtClean="0"/>
              <a:t>in </a:t>
            </a:r>
            <a:r>
              <a:rPr lang="en-IN" sz="1800" b="1" dirty="0" smtClean="0"/>
              <a:t>abnormality </a:t>
            </a:r>
            <a:r>
              <a:rPr lang="en-IN" sz="1800" b="1" dirty="0"/>
              <a:t>in vasomotor tone </a:t>
            </a:r>
            <a:r>
              <a:rPr lang="en-IN" sz="1800" dirty="0"/>
              <a:t>and blood pooling.</a:t>
            </a:r>
            <a:endParaRPr lang="en-IN" sz="1800" dirty="0" smtClean="0"/>
          </a:p>
          <a:p>
            <a:r>
              <a:rPr lang="en-IN" sz="1800" dirty="0" smtClean="0"/>
              <a:t>Primary </a:t>
            </a:r>
            <a:r>
              <a:rPr lang="en-IN" sz="1800" b="1" dirty="0"/>
              <a:t>abnormality of the sinus </a:t>
            </a:r>
            <a:r>
              <a:rPr lang="en-IN" sz="1800" b="1" dirty="0" smtClean="0"/>
              <a:t>node </a:t>
            </a:r>
            <a:r>
              <a:rPr lang="en-IN" sz="1800" dirty="0" smtClean="0"/>
              <a:t>cells </a:t>
            </a:r>
            <a:r>
              <a:rPr lang="en-IN" sz="1800" dirty="0"/>
              <a:t>similar to inappropriate sinus </a:t>
            </a:r>
            <a:r>
              <a:rPr lang="en-IN" sz="1800" dirty="0" smtClean="0"/>
              <a:t>tachycardia</a:t>
            </a:r>
          </a:p>
          <a:p>
            <a:r>
              <a:rPr lang="en-IN" sz="1800" b="1" dirty="0" smtClean="0"/>
              <a:t>Venous </a:t>
            </a:r>
            <a:r>
              <a:rPr lang="en-IN" sz="1800" b="1" dirty="0"/>
              <a:t>pooling </a:t>
            </a:r>
            <a:r>
              <a:rPr lang="en-IN" sz="1800" dirty="0"/>
              <a:t>in the </a:t>
            </a:r>
            <a:r>
              <a:rPr lang="en-IN" sz="1800" dirty="0" err="1" smtClean="0"/>
              <a:t>splanchnic</a:t>
            </a:r>
            <a:r>
              <a:rPr lang="en-IN" sz="1800" dirty="0" smtClean="0"/>
              <a:t> bed</a:t>
            </a:r>
            <a:r>
              <a:rPr lang="en-IN" sz="1800" dirty="0"/>
              <a:t>, </a:t>
            </a:r>
            <a:r>
              <a:rPr lang="en-IN" sz="1800" dirty="0" err="1"/>
              <a:t>hypovolemia</a:t>
            </a:r>
            <a:r>
              <a:rPr lang="en-IN" sz="1800" dirty="0"/>
              <a:t>, or failure to </a:t>
            </a:r>
            <a:r>
              <a:rPr lang="en-IN" sz="1800" dirty="0" err="1"/>
              <a:t>vasoconstrict</a:t>
            </a:r>
            <a:endParaRPr lang="en-IN" sz="1800" dirty="0" smtClean="0"/>
          </a:p>
          <a:p>
            <a:pPr>
              <a:buNone/>
            </a:pPr>
            <a:endParaRPr lang="en-IN" sz="2000" b="1" dirty="0"/>
          </a:p>
          <a:p>
            <a:pPr>
              <a:buNone/>
            </a:pPr>
            <a:endParaRPr lang="en-IN" sz="2000" b="1" dirty="0" smtClean="0"/>
          </a:p>
          <a:p>
            <a:pPr>
              <a:buNone/>
            </a:pPr>
            <a:r>
              <a:rPr lang="en-IN" sz="2000" b="1" dirty="0" err="1" smtClean="0"/>
              <a:t>Sinoatrial</a:t>
            </a:r>
            <a:r>
              <a:rPr lang="en-IN" sz="2000" b="1" dirty="0" smtClean="0"/>
              <a:t> </a:t>
            </a:r>
            <a:r>
              <a:rPr lang="en-IN" sz="2000" b="1" dirty="0" err="1" smtClean="0"/>
              <a:t>reentry</a:t>
            </a:r>
            <a:r>
              <a:rPr lang="en-IN" sz="2000" b="1" dirty="0" smtClean="0"/>
              <a:t>:</a:t>
            </a:r>
          </a:p>
          <a:p>
            <a:r>
              <a:rPr lang="en-IN" sz="1800" dirty="0" smtClean="0"/>
              <a:t>Type of SVT resulting from re-entry where the sinus node is part of the </a:t>
            </a:r>
            <a:r>
              <a:rPr lang="en-IN" sz="1800" dirty="0" err="1" smtClean="0"/>
              <a:t>reentrant</a:t>
            </a:r>
            <a:r>
              <a:rPr lang="en-IN" sz="1800" dirty="0" smtClean="0"/>
              <a:t> pathway.</a:t>
            </a:r>
          </a:p>
          <a:p>
            <a:r>
              <a:rPr lang="en-IN" sz="1800" dirty="0" smtClean="0"/>
              <a:t>P waves resemble that of sinus tachycardia. </a:t>
            </a:r>
          </a:p>
          <a:p>
            <a:r>
              <a:rPr lang="en-IN" sz="1800" dirty="0" smtClean="0"/>
              <a:t>It is paroxysmal in contrast to the other types of sinus tachycardia that are </a:t>
            </a:r>
            <a:r>
              <a:rPr lang="en-IN" sz="1800" dirty="0" err="1" smtClean="0"/>
              <a:t>nonparoxysmal</a:t>
            </a:r>
            <a:r>
              <a:rPr lang="en-IN" sz="1800" dirty="0" smtClean="0"/>
              <a:t>. </a:t>
            </a:r>
          </a:p>
          <a:p>
            <a:r>
              <a:rPr lang="en-IN" sz="1800" dirty="0" smtClean="0"/>
              <a:t>This tachycardia will be discussed in more detail under SVT from </a:t>
            </a:r>
            <a:r>
              <a:rPr lang="en-IN" sz="1800" dirty="0" err="1" smtClean="0"/>
              <a:t>sinoatrial</a:t>
            </a:r>
            <a:r>
              <a:rPr lang="en-IN" sz="1800" dirty="0" smtClean="0"/>
              <a:t> </a:t>
            </a:r>
            <a:r>
              <a:rPr lang="en-IN" sz="1800" dirty="0" err="1" smtClean="0"/>
              <a:t>reentry</a:t>
            </a:r>
            <a:endParaRPr lang="en-IN" sz="1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1000100" y="285728"/>
            <a:ext cx="7143800" cy="2214578"/>
          </a:xfrm>
          <a:prstGeom prst="rect">
            <a:avLst/>
          </a:prstGeom>
          <a:noFill/>
          <a:ln w="9525">
            <a:noFill/>
            <a:miter lim="800000"/>
            <a:headEnd/>
            <a:tailEnd/>
          </a:ln>
          <a:effectLst/>
        </p:spPr>
      </p:pic>
      <p:sp>
        <p:nvSpPr>
          <p:cNvPr id="5" name="Rectangle 4"/>
          <p:cNvSpPr/>
          <p:nvPr/>
        </p:nvSpPr>
        <p:spPr>
          <a:xfrm>
            <a:off x="3000364" y="2500306"/>
            <a:ext cx="2403222" cy="369332"/>
          </a:xfrm>
          <a:prstGeom prst="rect">
            <a:avLst/>
          </a:prstGeom>
        </p:spPr>
        <p:txBody>
          <a:bodyPr wrap="none">
            <a:spAutoFit/>
          </a:bodyPr>
          <a:lstStyle/>
          <a:p>
            <a:r>
              <a:rPr lang="en-IN" dirty="0" smtClean="0"/>
              <a:t>Right sided bypass tract</a:t>
            </a:r>
            <a:endParaRPr lang="en-IN" dirty="0"/>
          </a:p>
        </p:txBody>
      </p:sp>
      <p:pic>
        <p:nvPicPr>
          <p:cNvPr id="13315" name="Picture 3"/>
          <p:cNvPicPr>
            <a:picLocks noChangeAspect="1" noChangeArrowheads="1"/>
          </p:cNvPicPr>
          <p:nvPr/>
        </p:nvPicPr>
        <p:blipFill>
          <a:blip r:embed="rId3"/>
          <a:srcRect/>
          <a:stretch>
            <a:fillRect/>
          </a:stretch>
        </p:blipFill>
        <p:spPr bwMode="auto">
          <a:xfrm>
            <a:off x="928662" y="3071810"/>
            <a:ext cx="7072362" cy="2224089"/>
          </a:xfrm>
          <a:prstGeom prst="rect">
            <a:avLst/>
          </a:prstGeom>
          <a:noFill/>
          <a:ln w="9525">
            <a:noFill/>
            <a:miter lim="800000"/>
            <a:headEnd/>
            <a:tailEnd/>
          </a:ln>
          <a:effectLst/>
        </p:spPr>
      </p:pic>
      <p:sp>
        <p:nvSpPr>
          <p:cNvPr id="7" name="Rectangle 6"/>
          <p:cNvSpPr/>
          <p:nvPr/>
        </p:nvSpPr>
        <p:spPr>
          <a:xfrm>
            <a:off x="1285852" y="5429264"/>
            <a:ext cx="6215106" cy="369332"/>
          </a:xfrm>
          <a:prstGeom prst="rect">
            <a:avLst/>
          </a:prstGeom>
        </p:spPr>
        <p:txBody>
          <a:bodyPr wrap="square">
            <a:spAutoFit/>
          </a:bodyPr>
          <a:lstStyle/>
          <a:p>
            <a:r>
              <a:rPr lang="en-IN" dirty="0" smtClean="0"/>
              <a:t>No evidence of pre-excitation is present-concealed bypass tract.</a:t>
            </a: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1800" b="1" dirty="0" smtClean="0"/>
              <a:t>RBBB: </a:t>
            </a:r>
          </a:p>
          <a:p>
            <a:r>
              <a:rPr lang="en-IN" sz="1800" dirty="0" smtClean="0"/>
              <a:t>If a rate-related RBBB occurs during tachycardia and the ventricular rate becomes slower, the bypass tract is right sided</a:t>
            </a:r>
          </a:p>
          <a:p>
            <a:pPr>
              <a:buNone/>
            </a:pPr>
            <a:r>
              <a:rPr lang="en-IN" sz="1800" b="1" dirty="0" smtClean="0"/>
              <a:t>LBBB</a:t>
            </a:r>
            <a:r>
              <a:rPr lang="en-IN" sz="1800" dirty="0" smtClean="0"/>
              <a:t>: </a:t>
            </a:r>
          </a:p>
          <a:p>
            <a:r>
              <a:rPr lang="en-IN" sz="1800" dirty="0" smtClean="0"/>
              <a:t> If a rate-related LBBB occurs and the ventricular rate becomes slower during the tachycardia, the bypass tract is left sided. Conversely, if the heart rate does not become slower, the bypass tract is at the opposite side</a:t>
            </a:r>
            <a:endParaRPr lang="en-IN" sz="1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642910" y="428605"/>
            <a:ext cx="7929618" cy="4214842"/>
          </a:xfrm>
          <a:prstGeom prst="rect">
            <a:avLst/>
          </a:prstGeom>
          <a:noFill/>
          <a:ln w="9525">
            <a:noFill/>
            <a:miter lim="800000"/>
            <a:headEnd/>
            <a:tailEnd/>
          </a:ln>
          <a:effectLst/>
        </p:spPr>
      </p:pic>
      <p:sp>
        <p:nvSpPr>
          <p:cNvPr id="5" name="Rectangle 4"/>
          <p:cNvSpPr/>
          <p:nvPr/>
        </p:nvSpPr>
        <p:spPr>
          <a:xfrm>
            <a:off x="714348" y="4714884"/>
            <a:ext cx="7572428" cy="646331"/>
          </a:xfrm>
          <a:prstGeom prst="rect">
            <a:avLst/>
          </a:prstGeom>
        </p:spPr>
        <p:txBody>
          <a:bodyPr wrap="square">
            <a:spAutoFit/>
          </a:bodyPr>
          <a:lstStyle/>
          <a:p>
            <a:r>
              <a:rPr lang="en-IN" dirty="0" smtClean="0"/>
              <a:t>Bypass tract have to be activated from the left bundle branch, resulting in a longer and slower circuit</a:t>
            </a:r>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IN" sz="1800" b="1" dirty="0" smtClean="0"/>
              <a:t>                                                                  TREATMENT</a:t>
            </a:r>
          </a:p>
          <a:p>
            <a:pPr>
              <a:buNone/>
            </a:pPr>
            <a:endParaRPr lang="en-IN" sz="1800" dirty="0" smtClean="0"/>
          </a:p>
          <a:p>
            <a:pPr>
              <a:buNone/>
            </a:pPr>
            <a:r>
              <a:rPr lang="en-IN" sz="1800" dirty="0" smtClean="0"/>
              <a:t>Narrow complex AVRT-same as AVNRT</a:t>
            </a:r>
          </a:p>
          <a:p>
            <a:pPr>
              <a:buNone/>
            </a:pPr>
            <a:endParaRPr lang="en-IN" sz="1800" dirty="0" smtClean="0"/>
          </a:p>
          <a:p>
            <a:pPr>
              <a:buNone/>
            </a:pPr>
            <a:r>
              <a:rPr lang="en-IN" sz="1800" dirty="0" smtClean="0"/>
              <a:t>                                Adenosine in AVRT with </a:t>
            </a:r>
            <a:r>
              <a:rPr lang="en-IN" sz="1800" dirty="0" err="1" smtClean="0"/>
              <a:t>Menifest</a:t>
            </a:r>
            <a:r>
              <a:rPr lang="en-IN" sz="1800" dirty="0" smtClean="0"/>
              <a:t> bypass tract</a:t>
            </a:r>
          </a:p>
          <a:p>
            <a:pPr>
              <a:buNone/>
            </a:pPr>
            <a:endParaRPr lang="en-IN" sz="1800" dirty="0" smtClean="0"/>
          </a:p>
          <a:p>
            <a:pPr>
              <a:buNone/>
            </a:pPr>
            <a:r>
              <a:rPr lang="en-IN" sz="1800" dirty="0" smtClean="0"/>
              <a:t>                                                         </a:t>
            </a:r>
            <a:r>
              <a:rPr lang="en-IN" sz="1800" dirty="0" err="1" smtClean="0"/>
              <a:t>Atrial</a:t>
            </a:r>
            <a:r>
              <a:rPr lang="en-IN" sz="1800" dirty="0" smtClean="0"/>
              <a:t> Fibrillation</a:t>
            </a:r>
          </a:p>
          <a:p>
            <a:pPr>
              <a:buNone/>
            </a:pPr>
            <a:endParaRPr lang="en-IN" sz="1800" dirty="0" smtClean="0"/>
          </a:p>
          <a:p>
            <a:pPr>
              <a:buNone/>
            </a:pPr>
            <a:r>
              <a:rPr lang="en-IN" sz="1800" dirty="0" smtClean="0"/>
              <a:t>                                             Very rapid Ventricular response</a:t>
            </a:r>
          </a:p>
          <a:p>
            <a:pPr>
              <a:buNone/>
            </a:pPr>
            <a:endParaRPr lang="en-IN" sz="1800" dirty="0" smtClean="0"/>
          </a:p>
          <a:p>
            <a:pPr>
              <a:buNone/>
            </a:pPr>
            <a:endParaRPr lang="en-IN" sz="1800" dirty="0" smtClean="0"/>
          </a:p>
          <a:p>
            <a:pPr>
              <a:buNone/>
            </a:pPr>
            <a:r>
              <a:rPr lang="en-IN" sz="1800" dirty="0" smtClean="0"/>
              <a:t>                                                              Collapse</a:t>
            </a:r>
          </a:p>
          <a:p>
            <a:pPr>
              <a:buNone/>
            </a:pPr>
            <a:endParaRPr lang="en-IN" sz="1800" dirty="0" smtClean="0"/>
          </a:p>
          <a:p>
            <a:pPr>
              <a:buNone/>
            </a:pPr>
            <a:r>
              <a:rPr lang="en-IN" sz="1800" dirty="0" smtClean="0"/>
              <a:t>So while treating </a:t>
            </a:r>
            <a:r>
              <a:rPr lang="en-IN" sz="1800" dirty="0" err="1" smtClean="0"/>
              <a:t>AVRT,always</a:t>
            </a:r>
            <a:r>
              <a:rPr lang="en-IN" sz="1800" dirty="0" smtClean="0"/>
              <a:t>  </a:t>
            </a:r>
            <a:r>
              <a:rPr lang="en-IN" sz="1800" dirty="0" err="1" smtClean="0"/>
              <a:t>Defebrillator</a:t>
            </a:r>
            <a:r>
              <a:rPr lang="en-IN" sz="1800" dirty="0" smtClean="0"/>
              <a:t> should be available.</a:t>
            </a:r>
            <a:endParaRPr lang="en-IN" sz="1800" dirty="0"/>
          </a:p>
        </p:txBody>
      </p:sp>
      <p:cxnSp>
        <p:nvCxnSpPr>
          <p:cNvPr id="5" name="Straight Arrow Connector 4"/>
          <p:cNvCxnSpPr/>
          <p:nvPr/>
        </p:nvCxnSpPr>
        <p:spPr>
          <a:xfrm rot="5400000">
            <a:off x="4071934" y="221455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071934" y="285749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000496" y="364331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714380"/>
          </a:xfrm>
        </p:spPr>
        <p:txBody>
          <a:bodyPr>
            <a:normAutofit/>
          </a:bodyPr>
          <a:lstStyle/>
          <a:p>
            <a:r>
              <a:rPr lang="en-IN" sz="2000" b="1" dirty="0" smtClean="0">
                <a:solidFill>
                  <a:srgbClr val="FF0000"/>
                </a:solidFill>
              </a:rPr>
              <a:t>SART</a:t>
            </a:r>
            <a:endParaRPr lang="en-IN" sz="2000" b="1" dirty="0">
              <a:solidFill>
                <a:srgbClr val="FF0000"/>
              </a:solidFill>
            </a:endParaRPr>
          </a:p>
        </p:txBody>
      </p:sp>
      <p:sp>
        <p:nvSpPr>
          <p:cNvPr id="3" name="Content Placeholder 2"/>
          <p:cNvSpPr>
            <a:spLocks noGrp="1"/>
          </p:cNvSpPr>
          <p:nvPr>
            <p:ph idx="1"/>
          </p:nvPr>
        </p:nvSpPr>
        <p:spPr>
          <a:xfrm>
            <a:off x="457200" y="1142984"/>
            <a:ext cx="8229600" cy="5500726"/>
          </a:xfrm>
        </p:spPr>
        <p:txBody>
          <a:bodyPr>
            <a:normAutofit/>
          </a:bodyPr>
          <a:lstStyle/>
          <a:p>
            <a:r>
              <a:rPr lang="en-IN" sz="1800" b="1" dirty="0" smtClean="0"/>
              <a:t>Micro-</a:t>
            </a:r>
            <a:r>
              <a:rPr lang="en-IN" sz="1800" b="1" dirty="0" err="1" smtClean="0"/>
              <a:t>reentrant</a:t>
            </a:r>
            <a:r>
              <a:rPr lang="en-IN" sz="1800" dirty="0" smtClean="0"/>
              <a:t> tachycardia involving the sinus node and contiguous atrium. </a:t>
            </a:r>
          </a:p>
          <a:p>
            <a:r>
              <a:rPr lang="en-IN" sz="1800" dirty="0" smtClean="0"/>
              <a:t>Difficult to differentiate from sinus tachycardia because the sinus node is part of the </a:t>
            </a:r>
            <a:r>
              <a:rPr lang="en-IN" sz="1800" dirty="0" err="1" smtClean="0"/>
              <a:t>reentrant</a:t>
            </a:r>
            <a:r>
              <a:rPr lang="en-IN" sz="1800" dirty="0" smtClean="0"/>
              <a:t> circuit. During tachycardia, the P waves are identical to sinus P waves  and easily </a:t>
            </a:r>
            <a:r>
              <a:rPr lang="en-IN" sz="1800" b="1" dirty="0" smtClean="0"/>
              <a:t>mistaken for sinus tachycardia</a:t>
            </a:r>
            <a:r>
              <a:rPr lang="en-IN" sz="1800" dirty="0" smtClean="0"/>
              <a:t>.</a:t>
            </a:r>
          </a:p>
          <a:p>
            <a:endParaRPr lang="en-IN" sz="1800" dirty="0" smtClean="0"/>
          </a:p>
          <a:p>
            <a:r>
              <a:rPr lang="en-IN" sz="1800" dirty="0" smtClean="0"/>
              <a:t>Precipitated and Terminated by Premature </a:t>
            </a:r>
            <a:r>
              <a:rPr lang="en-IN" sz="1800" dirty="0" err="1" smtClean="0"/>
              <a:t>Atrial</a:t>
            </a:r>
            <a:r>
              <a:rPr lang="en-IN" sz="1800" dirty="0" smtClean="0"/>
              <a:t> Impulse</a:t>
            </a:r>
          </a:p>
          <a:p>
            <a:endParaRPr lang="en-IN" sz="1800" dirty="0" smtClean="0"/>
          </a:p>
          <a:p>
            <a:pPr>
              <a:buNone/>
            </a:pPr>
            <a:r>
              <a:rPr lang="en-IN" sz="1800" dirty="0" smtClean="0"/>
              <a:t>       </a:t>
            </a:r>
            <a:r>
              <a:rPr lang="en-IN" sz="1800" b="1" dirty="0" smtClean="0"/>
              <a:t>paroxysmal  </a:t>
            </a:r>
            <a:r>
              <a:rPr lang="en-IN" sz="1800" dirty="0" smtClean="0"/>
              <a:t>with </a:t>
            </a:r>
            <a:r>
              <a:rPr lang="en-IN" sz="1800" b="1" dirty="0" smtClean="0"/>
              <a:t>abrupt onset and abrupt termination</a:t>
            </a:r>
          </a:p>
          <a:p>
            <a:pPr>
              <a:buNone/>
            </a:pPr>
            <a:r>
              <a:rPr lang="en-IN" sz="1800" dirty="0" smtClean="0"/>
              <a:t>(Sinus Tachycardia- slow onset and gradual termination and is </a:t>
            </a:r>
            <a:r>
              <a:rPr lang="en-IN" sz="1800" dirty="0" err="1" smtClean="0"/>
              <a:t>nonparoxysmal</a:t>
            </a:r>
            <a:r>
              <a:rPr lang="en-IN" sz="1800" dirty="0" smtClean="0"/>
              <a:t>)</a:t>
            </a:r>
          </a:p>
          <a:p>
            <a:pPr>
              <a:buNone/>
            </a:pPr>
            <a:endParaRPr lang="en-IN" sz="1800" dirty="0" smtClean="0"/>
          </a:p>
        </p:txBody>
      </p:sp>
      <p:cxnSp>
        <p:nvCxnSpPr>
          <p:cNvPr id="6" name="Straight Arrow Connector 5"/>
          <p:cNvCxnSpPr/>
          <p:nvPr/>
        </p:nvCxnSpPr>
        <p:spPr>
          <a:xfrm rot="5400000">
            <a:off x="3607587" y="317896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1800" b="1" dirty="0" smtClean="0"/>
              <a:t>                                                      ECG Findings of SART</a:t>
            </a:r>
          </a:p>
          <a:p>
            <a:pPr>
              <a:buNone/>
            </a:pPr>
            <a:endParaRPr lang="en-IN" sz="1800" b="1" dirty="0" smtClean="0"/>
          </a:p>
          <a:p>
            <a:pPr>
              <a:buNone/>
            </a:pPr>
            <a:r>
              <a:rPr lang="en-IN" sz="1800" dirty="0" smtClean="0"/>
              <a:t>1. Identical to that of sinus tachycardia(P waves precede the QRS complexes and are upright in leads I, II, and </a:t>
            </a:r>
            <a:r>
              <a:rPr lang="en-IN" sz="1800" dirty="0" err="1" smtClean="0"/>
              <a:t>aVF</a:t>
            </a:r>
            <a:r>
              <a:rPr lang="en-IN" sz="1800" dirty="0" smtClean="0"/>
              <a:t>.)</a:t>
            </a:r>
          </a:p>
          <a:p>
            <a:pPr>
              <a:buNone/>
            </a:pPr>
            <a:r>
              <a:rPr lang="en-IN" sz="1800" dirty="0" smtClean="0"/>
              <a:t>2. Paroxysmal with abrupt onset and termination.</a:t>
            </a:r>
          </a:p>
          <a:p>
            <a:pPr>
              <a:buNone/>
            </a:pPr>
            <a:r>
              <a:rPr lang="en-IN" sz="1800" dirty="0" smtClean="0"/>
              <a:t>3. Precipitated and can be terminated by premature </a:t>
            </a:r>
            <a:r>
              <a:rPr lang="en-IN" sz="1800" dirty="0" err="1" smtClean="0"/>
              <a:t>atrial</a:t>
            </a:r>
            <a:r>
              <a:rPr lang="en-IN" sz="1800" dirty="0" smtClean="0"/>
              <a:t> complexes.</a:t>
            </a:r>
          </a:p>
          <a:p>
            <a:pPr>
              <a:buNone/>
            </a:pPr>
            <a:r>
              <a:rPr lang="en-IN" sz="1800" dirty="0" smtClean="0"/>
              <a:t>4. The </a:t>
            </a:r>
            <a:r>
              <a:rPr lang="en-IN" sz="1800" dirty="0" err="1" smtClean="0"/>
              <a:t>atrial</a:t>
            </a:r>
            <a:r>
              <a:rPr lang="en-IN" sz="1800" dirty="0" smtClean="0"/>
              <a:t> rate is usually not very rapid and is usually 120 to</a:t>
            </a:r>
          </a:p>
          <a:p>
            <a:pPr>
              <a:buNone/>
            </a:pPr>
            <a:r>
              <a:rPr lang="en-IN" sz="1800" dirty="0" smtClean="0"/>
              <a:t>150 </a:t>
            </a:r>
            <a:r>
              <a:rPr lang="en-IN" sz="1800" dirty="0" err="1" smtClean="0"/>
              <a:t>bpm</a:t>
            </a:r>
            <a:r>
              <a:rPr lang="en-IN" sz="1800" dirty="0" smtClean="0"/>
              <a:t> but can be 100 </a:t>
            </a:r>
            <a:r>
              <a:rPr lang="en-IN" sz="1800" dirty="0" err="1" smtClean="0"/>
              <a:t>bpm</a:t>
            </a:r>
            <a:r>
              <a:rPr lang="en-IN" sz="1800" dirty="0" smtClean="0"/>
              <a:t>.</a:t>
            </a:r>
          </a:p>
          <a:p>
            <a:pPr>
              <a:buNone/>
            </a:pPr>
            <a:endParaRPr lang="en-IN" sz="1800" dirty="0" smtClean="0"/>
          </a:p>
          <a:p>
            <a:pPr>
              <a:buNone/>
            </a:pPr>
            <a:endParaRPr lang="en-IN" sz="1800" dirty="0" smtClean="0"/>
          </a:p>
          <a:p>
            <a:r>
              <a:rPr lang="en-IN" sz="1800" dirty="0" smtClean="0"/>
              <a:t>SART can also be terminated by-</a:t>
            </a:r>
          </a:p>
          <a:p>
            <a:pPr>
              <a:buAutoNum type="arabicPeriod"/>
            </a:pPr>
            <a:r>
              <a:rPr lang="en-IN" sz="1800" dirty="0" err="1" smtClean="0"/>
              <a:t>Vagal</a:t>
            </a:r>
            <a:r>
              <a:rPr lang="en-IN" sz="1800" dirty="0" smtClean="0"/>
              <a:t> </a:t>
            </a:r>
            <a:r>
              <a:rPr lang="en-IN" sz="1800" dirty="0" err="1" smtClean="0"/>
              <a:t>maneuvers</a:t>
            </a:r>
            <a:r>
              <a:rPr lang="en-IN" sz="1800" dirty="0" smtClean="0"/>
              <a:t> </a:t>
            </a:r>
          </a:p>
          <a:p>
            <a:pPr>
              <a:buAutoNum type="arabicPeriod"/>
            </a:pPr>
            <a:r>
              <a:rPr lang="en-IN" sz="1800" dirty="0" smtClean="0"/>
              <a:t> agents that block the AV node because AV nodal blocking agents also inhibit the sinus node-adenosine, beta blockers, calcium blockers, and </a:t>
            </a:r>
            <a:r>
              <a:rPr lang="en-IN" sz="1800" dirty="0" err="1" smtClean="0"/>
              <a:t>digoxin</a:t>
            </a:r>
            <a:endParaRPr lang="en-IN" sz="1800" dirty="0" smtClean="0"/>
          </a:p>
          <a:p>
            <a:pPr>
              <a:buNone/>
            </a:pPr>
            <a:endParaRPr lang="en-IN" sz="1800" dirty="0" smtClean="0"/>
          </a:p>
          <a:p>
            <a:pPr>
              <a:buNone/>
            </a:pPr>
            <a:r>
              <a:rPr lang="en-IN" sz="1800" dirty="0" smtClean="0"/>
              <a:t>Only diff b/w ST and SART- </a:t>
            </a:r>
            <a:r>
              <a:rPr lang="en-IN" sz="1800" b="1" dirty="0" smtClean="0">
                <a:solidFill>
                  <a:srgbClr val="FF0000"/>
                </a:solidFill>
              </a:rPr>
              <a:t>abrupt onset and abrupt termination </a:t>
            </a:r>
          </a:p>
          <a:p>
            <a:pPr>
              <a:buNone/>
            </a:pPr>
            <a:endParaRPr lang="en-IN" sz="1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428596" y="785794"/>
            <a:ext cx="7786742" cy="3000396"/>
          </a:xfrm>
          <a:prstGeom prst="rect">
            <a:avLst/>
          </a:prstGeom>
          <a:noFill/>
          <a:ln w="9525">
            <a:noFill/>
            <a:miter lim="800000"/>
            <a:headEnd/>
            <a:tailEnd/>
          </a:ln>
          <a:effectLst/>
        </p:spPr>
      </p:pic>
      <p:sp>
        <p:nvSpPr>
          <p:cNvPr id="5" name="Rectangle 4"/>
          <p:cNvSpPr/>
          <p:nvPr/>
        </p:nvSpPr>
        <p:spPr>
          <a:xfrm>
            <a:off x="714348" y="4500570"/>
            <a:ext cx="7500990" cy="923330"/>
          </a:xfrm>
          <a:prstGeom prst="rect">
            <a:avLst/>
          </a:prstGeom>
        </p:spPr>
        <p:txBody>
          <a:bodyPr wrap="square">
            <a:spAutoFit/>
          </a:bodyPr>
          <a:lstStyle/>
          <a:p>
            <a:r>
              <a:rPr lang="en-IN" dirty="0" smtClean="0"/>
              <a:t>P waves resemble sinus tachycardia </a:t>
            </a:r>
            <a:r>
              <a:rPr lang="en-IN" b="1" dirty="0" smtClean="0"/>
              <a:t>upright in leads II, III, and </a:t>
            </a:r>
            <a:r>
              <a:rPr lang="en-IN" b="1" dirty="0" err="1" smtClean="0"/>
              <a:t>aVF</a:t>
            </a:r>
            <a:r>
              <a:rPr lang="en-IN" b="1" dirty="0" smtClean="0"/>
              <a:t>. </a:t>
            </a:r>
          </a:p>
          <a:p>
            <a:r>
              <a:rPr lang="en-IN" dirty="0" smtClean="0"/>
              <a:t>SART can be terminated (</a:t>
            </a:r>
            <a:r>
              <a:rPr lang="en-IN" i="1" dirty="0" smtClean="0"/>
              <a:t>1) or </a:t>
            </a:r>
            <a:r>
              <a:rPr lang="en-IN" dirty="0" smtClean="0"/>
              <a:t>precipitated (</a:t>
            </a:r>
            <a:r>
              <a:rPr lang="en-IN" i="1" dirty="0" smtClean="0"/>
              <a:t>2) by </a:t>
            </a:r>
            <a:r>
              <a:rPr lang="en-IN" b="1" dirty="0" smtClean="0"/>
              <a:t>premature </a:t>
            </a:r>
            <a:r>
              <a:rPr lang="en-IN" b="1" dirty="0" err="1" smtClean="0"/>
              <a:t>atrial</a:t>
            </a:r>
            <a:r>
              <a:rPr lang="en-IN" b="1" dirty="0" smtClean="0"/>
              <a:t> complexes </a:t>
            </a:r>
            <a:r>
              <a:rPr lang="en-IN" dirty="0" smtClean="0"/>
              <a:t>and is </a:t>
            </a:r>
            <a:r>
              <a:rPr lang="en-IN" b="1" dirty="0" smtClean="0"/>
              <a:t>paroxysmal</a:t>
            </a:r>
            <a:r>
              <a:rPr lang="en-IN" dirty="0" smtClean="0"/>
              <a:t>.</a:t>
            </a:r>
            <a:endParaRPr lang="en-I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a:bodyPr>
          <a:lstStyle/>
          <a:p>
            <a:pPr>
              <a:buNone/>
            </a:pPr>
            <a:r>
              <a:rPr lang="en-IN" sz="1800" b="1" dirty="0" smtClean="0"/>
              <a:t>Clinical Implications</a:t>
            </a:r>
          </a:p>
          <a:p>
            <a:pPr>
              <a:buNone/>
            </a:pPr>
            <a:endParaRPr lang="en-IN" sz="1800" b="1" dirty="0" smtClean="0"/>
          </a:p>
          <a:p>
            <a:pPr>
              <a:buNone/>
            </a:pPr>
            <a:r>
              <a:rPr lang="en-IN" sz="1800" dirty="0" smtClean="0"/>
              <a:t>1.SART is </a:t>
            </a:r>
            <a:r>
              <a:rPr lang="en-IN" sz="1800" b="1" dirty="0" smtClean="0"/>
              <a:t>uncommon</a:t>
            </a:r>
          </a:p>
          <a:p>
            <a:pPr>
              <a:buNone/>
            </a:pPr>
            <a:r>
              <a:rPr lang="en-IN" sz="1800" dirty="0" smtClean="0"/>
              <a:t>2.Associated with </a:t>
            </a:r>
            <a:r>
              <a:rPr lang="en-IN" sz="1800" b="1" dirty="0" smtClean="0"/>
              <a:t>structural cardiac disease</a:t>
            </a:r>
          </a:p>
          <a:p>
            <a:pPr>
              <a:buNone/>
            </a:pPr>
            <a:r>
              <a:rPr lang="en-IN" sz="1800" dirty="0" smtClean="0"/>
              <a:t>3.Symptoms-</a:t>
            </a:r>
            <a:r>
              <a:rPr lang="en-IN" sz="1800" b="1" dirty="0" smtClean="0"/>
              <a:t>lightheadedness</a:t>
            </a:r>
            <a:r>
              <a:rPr lang="en-IN" sz="1800" dirty="0" smtClean="0"/>
              <a:t> but not syncope because the </a:t>
            </a:r>
            <a:r>
              <a:rPr lang="en-IN" sz="1800" dirty="0" err="1" smtClean="0"/>
              <a:t>atrial</a:t>
            </a:r>
            <a:r>
              <a:rPr lang="en-IN" sz="1800" dirty="0" smtClean="0"/>
              <a:t> rate 120-150 </a:t>
            </a:r>
            <a:r>
              <a:rPr lang="en-IN" sz="1800" dirty="0" err="1" smtClean="0"/>
              <a:t>bpm</a:t>
            </a:r>
            <a:r>
              <a:rPr lang="en-IN" sz="1800" dirty="0" smtClean="0"/>
              <a:t>, and can be slower than 100</a:t>
            </a:r>
          </a:p>
          <a:p>
            <a:pPr>
              <a:buNone/>
            </a:pPr>
            <a:r>
              <a:rPr lang="en-IN" sz="1800" dirty="0" smtClean="0"/>
              <a:t>( P waves precede each QRS complex; thus, </a:t>
            </a:r>
            <a:r>
              <a:rPr lang="en-IN" sz="1800" dirty="0" err="1" smtClean="0"/>
              <a:t>atrial</a:t>
            </a:r>
            <a:r>
              <a:rPr lang="en-IN" sz="1800" dirty="0" smtClean="0"/>
              <a:t> contribution to </a:t>
            </a:r>
            <a:r>
              <a:rPr lang="en-IN" sz="1800" b="1" dirty="0" smtClean="0"/>
              <a:t>LV filling is preserved </a:t>
            </a:r>
            <a:r>
              <a:rPr lang="en-IN" sz="1800" dirty="0" smtClean="0"/>
              <a:t>during tachycardia)</a:t>
            </a:r>
            <a:endParaRPr lang="en-IN" sz="1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lgn="ctr">
              <a:buNone/>
            </a:pPr>
            <a:r>
              <a:rPr lang="en-IN" sz="1800" b="1" dirty="0" smtClean="0"/>
              <a:t>Acute Treatment</a:t>
            </a:r>
          </a:p>
          <a:p>
            <a:pPr>
              <a:buNone/>
            </a:pPr>
            <a:endParaRPr lang="en-IN" sz="1800" b="1" dirty="0" smtClean="0"/>
          </a:p>
          <a:p>
            <a:pPr>
              <a:buNone/>
            </a:pPr>
            <a:r>
              <a:rPr lang="en-IN" sz="1800" dirty="0" smtClean="0"/>
              <a:t>Therapy is usually not instituted early because the tachycardia is easily mistaken for sinus tachycardia</a:t>
            </a:r>
          </a:p>
          <a:p>
            <a:pPr>
              <a:buNone/>
            </a:pPr>
            <a:r>
              <a:rPr lang="en-IN" sz="1800" dirty="0" smtClean="0"/>
              <a:t>1.Vagal </a:t>
            </a:r>
            <a:r>
              <a:rPr lang="en-IN" sz="1800" dirty="0" err="1" smtClean="0"/>
              <a:t>maneuvers</a:t>
            </a:r>
            <a:endParaRPr lang="en-IN" sz="1800" dirty="0" smtClean="0"/>
          </a:p>
          <a:p>
            <a:pPr>
              <a:buNone/>
            </a:pPr>
            <a:r>
              <a:rPr lang="en-IN" sz="1800" dirty="0" smtClean="0"/>
              <a:t>2. AV nodal blockers- Adenosine, beta blockers, CCB, </a:t>
            </a:r>
            <a:r>
              <a:rPr lang="en-IN" sz="1800" dirty="0" err="1" smtClean="0"/>
              <a:t>digoxin</a:t>
            </a:r>
            <a:endParaRPr lang="en-IN" sz="1800" dirty="0" smtClean="0"/>
          </a:p>
          <a:p>
            <a:pPr>
              <a:buNone/>
            </a:pPr>
            <a:endParaRPr lang="en-IN" sz="1800" dirty="0" smtClean="0"/>
          </a:p>
          <a:p>
            <a:pPr>
              <a:buNone/>
            </a:pPr>
            <a:endParaRPr lang="en-IN" sz="1800" dirty="0" smtClean="0"/>
          </a:p>
          <a:p>
            <a:pPr>
              <a:buNone/>
            </a:pPr>
            <a:r>
              <a:rPr lang="en-IN" sz="1800" b="1" dirty="0" smtClean="0"/>
              <a:t>Prevention of recurrences-</a:t>
            </a:r>
          </a:p>
          <a:p>
            <a:pPr>
              <a:buNone/>
            </a:pPr>
            <a:r>
              <a:rPr lang="en-IN" sz="1800" dirty="0" smtClean="0"/>
              <a:t>1.Oral beta blockers</a:t>
            </a:r>
          </a:p>
          <a:p>
            <a:pPr>
              <a:buNone/>
            </a:pPr>
            <a:r>
              <a:rPr lang="en-IN" sz="1800" dirty="0" smtClean="0"/>
              <a:t>2.Diltiazem and </a:t>
            </a:r>
            <a:r>
              <a:rPr lang="en-IN" sz="1800" dirty="0" err="1" smtClean="0"/>
              <a:t>Verapamil</a:t>
            </a:r>
            <a:r>
              <a:rPr lang="en-IN" sz="1800" dirty="0" smtClean="0"/>
              <a:t>, </a:t>
            </a:r>
          </a:p>
          <a:p>
            <a:pPr>
              <a:buNone/>
            </a:pPr>
            <a:r>
              <a:rPr lang="en-IN" sz="1800" dirty="0" smtClean="0"/>
              <a:t>3. </a:t>
            </a:r>
            <a:r>
              <a:rPr lang="en-IN" sz="1800" dirty="0" err="1" smtClean="0"/>
              <a:t>Digoxin</a:t>
            </a:r>
            <a:r>
              <a:rPr lang="en-IN" sz="1800" dirty="0" smtClean="0"/>
              <a:t>.</a:t>
            </a:r>
          </a:p>
          <a:p>
            <a:pPr>
              <a:buNone/>
            </a:pPr>
            <a:endParaRPr lang="en-IN" sz="1800" b="1" dirty="0" smtClean="0"/>
          </a:p>
          <a:p>
            <a:pPr>
              <a:buNone/>
            </a:pPr>
            <a:r>
              <a:rPr lang="en-IN" sz="1800" b="1" dirty="0" smtClean="0"/>
              <a:t>Last Resort- </a:t>
            </a:r>
            <a:r>
              <a:rPr lang="en-IN" sz="1800" dirty="0" smtClean="0"/>
              <a:t>Sinus node modification using radiofrequency ablation</a:t>
            </a:r>
            <a:endParaRPr lang="en-IN" sz="1800" b="1" dirty="0" smtClean="0"/>
          </a:p>
          <a:p>
            <a:pPr algn="ctr">
              <a:buNone/>
            </a:pPr>
            <a:endParaRPr lang="en-IN" sz="1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785818"/>
          </a:xfrm>
        </p:spPr>
        <p:txBody>
          <a:bodyPr>
            <a:normAutofit/>
          </a:bodyPr>
          <a:lstStyle/>
          <a:p>
            <a:r>
              <a:rPr lang="en-IN" sz="2000" b="1" dirty="0" smtClean="0">
                <a:solidFill>
                  <a:srgbClr val="FF0000"/>
                </a:solidFill>
              </a:rPr>
              <a:t>IART</a:t>
            </a:r>
            <a:endParaRPr lang="en-IN" sz="2000" b="1" dirty="0">
              <a:solidFill>
                <a:srgbClr val="FF0000"/>
              </a:solidFill>
            </a:endParaRPr>
          </a:p>
        </p:txBody>
      </p:sp>
      <p:sp>
        <p:nvSpPr>
          <p:cNvPr id="3" name="Content Placeholder 2"/>
          <p:cNvSpPr>
            <a:spLocks noGrp="1"/>
          </p:cNvSpPr>
          <p:nvPr>
            <p:ph idx="1"/>
          </p:nvPr>
        </p:nvSpPr>
        <p:spPr>
          <a:xfrm>
            <a:off x="457200" y="1000108"/>
            <a:ext cx="8229600" cy="5643602"/>
          </a:xfrm>
        </p:spPr>
        <p:txBody>
          <a:bodyPr>
            <a:normAutofit/>
          </a:bodyPr>
          <a:lstStyle/>
          <a:p>
            <a:pPr>
              <a:buNone/>
            </a:pPr>
            <a:r>
              <a:rPr lang="en-IN" sz="1800" dirty="0" smtClean="0">
                <a:solidFill>
                  <a:srgbClr val="FF0000"/>
                </a:solidFill>
              </a:rPr>
              <a:t>Micro-</a:t>
            </a:r>
            <a:r>
              <a:rPr lang="en-IN" sz="1800" dirty="0" err="1" smtClean="0">
                <a:solidFill>
                  <a:srgbClr val="FF0000"/>
                </a:solidFill>
              </a:rPr>
              <a:t>reentry</a:t>
            </a:r>
            <a:endParaRPr lang="en-IN" sz="1800" dirty="0" smtClean="0">
              <a:solidFill>
                <a:srgbClr val="FF0000"/>
              </a:solidFill>
            </a:endParaRPr>
          </a:p>
          <a:p>
            <a:pPr>
              <a:buNone/>
            </a:pPr>
            <a:r>
              <a:rPr lang="en-IN" sz="1800" dirty="0" smtClean="0"/>
              <a:t>Larger if it circles around a </a:t>
            </a:r>
            <a:r>
              <a:rPr lang="en-IN" sz="1800" b="1" dirty="0" smtClean="0"/>
              <a:t>scar tissue </a:t>
            </a:r>
            <a:r>
              <a:rPr lang="en-IN" sz="1800" dirty="0" smtClean="0"/>
              <a:t>or around </a:t>
            </a:r>
            <a:r>
              <a:rPr lang="en-IN" sz="1800" b="1" dirty="0" smtClean="0"/>
              <a:t>healed surgical incision(ASD repair)</a:t>
            </a:r>
          </a:p>
          <a:p>
            <a:pPr>
              <a:buNone/>
            </a:pPr>
            <a:endParaRPr lang="en-IN" sz="1800" dirty="0" smtClean="0"/>
          </a:p>
          <a:p>
            <a:pPr>
              <a:buNone/>
            </a:pPr>
            <a:r>
              <a:rPr lang="en-IN" sz="1800" b="1" dirty="0" smtClean="0"/>
              <a:t>ECG Findings of IART</a:t>
            </a:r>
          </a:p>
          <a:p>
            <a:pPr>
              <a:buNone/>
            </a:pPr>
            <a:r>
              <a:rPr lang="en-IN" sz="1800" dirty="0" smtClean="0"/>
              <a:t>1. The P waves are </a:t>
            </a:r>
            <a:r>
              <a:rPr lang="en-IN" sz="1800" b="1" dirty="0" smtClean="0"/>
              <a:t>uniform in configuration </a:t>
            </a:r>
            <a:r>
              <a:rPr lang="en-IN" sz="1800" dirty="0" smtClean="0"/>
              <a:t>and </a:t>
            </a:r>
            <a:r>
              <a:rPr lang="en-IN" sz="1800" b="1" dirty="0" smtClean="0"/>
              <a:t>precede each QRS complex </a:t>
            </a:r>
            <a:r>
              <a:rPr lang="en-IN" sz="1800" dirty="0" smtClean="0"/>
              <a:t>with a rate of 110 to 200 </a:t>
            </a:r>
            <a:r>
              <a:rPr lang="en-IN" sz="1800" dirty="0" err="1" smtClean="0"/>
              <a:t>bpm</a:t>
            </a:r>
            <a:r>
              <a:rPr lang="en-IN" sz="1800" dirty="0" smtClean="0"/>
              <a:t>.</a:t>
            </a:r>
          </a:p>
          <a:p>
            <a:pPr>
              <a:buNone/>
            </a:pPr>
            <a:r>
              <a:rPr lang="en-IN" sz="1800" dirty="0" smtClean="0"/>
              <a:t>2. The configuration of the P waves depends on the </a:t>
            </a:r>
            <a:r>
              <a:rPr lang="en-IN" sz="1800" b="1" dirty="0" smtClean="0"/>
              <a:t>origin of the tachycardia </a:t>
            </a:r>
            <a:r>
              <a:rPr lang="en-IN" sz="1800" dirty="0" smtClean="0"/>
              <a:t>and may be </a:t>
            </a:r>
            <a:r>
              <a:rPr lang="en-IN" sz="1800" b="1" dirty="0" smtClean="0"/>
              <a:t>upright, biphasic or inverted </a:t>
            </a:r>
            <a:r>
              <a:rPr lang="en-IN" sz="1800" dirty="0" smtClean="0"/>
              <a:t>in leads II, III, or </a:t>
            </a:r>
            <a:r>
              <a:rPr lang="en-IN" sz="1800" dirty="0" err="1" smtClean="0"/>
              <a:t>aVF</a:t>
            </a:r>
            <a:r>
              <a:rPr lang="en-IN" sz="1800" dirty="0" smtClean="0"/>
              <a:t>.</a:t>
            </a:r>
          </a:p>
          <a:p>
            <a:pPr>
              <a:buNone/>
            </a:pPr>
            <a:r>
              <a:rPr lang="en-IN" sz="1800" dirty="0" smtClean="0"/>
              <a:t>3. The </a:t>
            </a:r>
            <a:r>
              <a:rPr lang="en-IN" sz="1800" dirty="0" err="1" smtClean="0"/>
              <a:t>atrial</a:t>
            </a:r>
            <a:r>
              <a:rPr lang="en-IN" sz="1800" dirty="0" smtClean="0"/>
              <a:t> impulse is conducted to the ventricles through the </a:t>
            </a:r>
            <a:r>
              <a:rPr lang="en-IN" sz="1800" b="1" dirty="0" smtClean="0"/>
              <a:t>normal AV conduction </a:t>
            </a:r>
            <a:r>
              <a:rPr lang="en-IN" sz="1800" dirty="0" smtClean="0"/>
              <a:t>system; thus, the PR interval is usually 0.12 seconds.</a:t>
            </a:r>
          </a:p>
          <a:p>
            <a:pPr>
              <a:buNone/>
            </a:pPr>
            <a:r>
              <a:rPr lang="en-IN" sz="1800" dirty="0" smtClean="0"/>
              <a:t>4. Because the tachycardia is not dependent on the AV node,</a:t>
            </a:r>
            <a:r>
              <a:rPr lang="en-IN" sz="1800" b="1" dirty="0" smtClean="0"/>
              <a:t> AV block can occur.</a:t>
            </a:r>
          </a:p>
          <a:p>
            <a:pPr>
              <a:buNone/>
            </a:pPr>
            <a:endParaRPr lang="en-IN" sz="1800" dirty="0" smtClean="0"/>
          </a:p>
          <a:p>
            <a:pPr>
              <a:buNone/>
            </a:pPr>
            <a:r>
              <a:rPr lang="en-IN" sz="1800" dirty="0" err="1" smtClean="0"/>
              <a:t>Reentrant</a:t>
            </a:r>
            <a:r>
              <a:rPr lang="en-IN" sz="1800" dirty="0" smtClean="0"/>
              <a:t> </a:t>
            </a:r>
            <a:r>
              <a:rPr lang="en-IN" sz="1800" dirty="0" err="1" smtClean="0"/>
              <a:t>ircuit</a:t>
            </a:r>
            <a:r>
              <a:rPr lang="en-IN" sz="1800" dirty="0" smtClean="0"/>
              <a:t> is present in the atrium, which spreads circumferentially to activate the whole atria. So IART is an example of </a:t>
            </a:r>
            <a:r>
              <a:rPr lang="en-IN" sz="1800" dirty="0" smtClean="0">
                <a:solidFill>
                  <a:srgbClr val="FF0000"/>
                </a:solidFill>
              </a:rPr>
              <a:t>focal </a:t>
            </a:r>
            <a:r>
              <a:rPr lang="en-IN" sz="1800" dirty="0" err="1" smtClean="0">
                <a:solidFill>
                  <a:srgbClr val="FF0000"/>
                </a:solidFill>
              </a:rPr>
              <a:t>atrial</a:t>
            </a:r>
            <a:r>
              <a:rPr lang="en-IN" sz="1800" dirty="0" smtClean="0">
                <a:solidFill>
                  <a:srgbClr val="FF0000"/>
                </a:solidFill>
              </a:rPr>
              <a:t> tachycardia.</a:t>
            </a:r>
          </a:p>
          <a:p>
            <a:pPr>
              <a:buNone/>
            </a:pPr>
            <a:endParaRPr lang="en-IN" sz="1800" dirty="0" smtClean="0"/>
          </a:p>
          <a:p>
            <a:pPr>
              <a:buNone/>
            </a:pPr>
            <a:endParaRPr lang="en-IN"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5983311"/>
          </a:xfrm>
        </p:spPr>
        <p:txBody>
          <a:bodyPr>
            <a:normAutofit/>
          </a:bodyPr>
          <a:lstStyle/>
          <a:p>
            <a:pPr>
              <a:buNone/>
            </a:pPr>
            <a:r>
              <a:rPr lang="en-IN" sz="2000" b="1" dirty="0" smtClean="0"/>
              <a:t>Treatment-</a:t>
            </a:r>
          </a:p>
          <a:p>
            <a:pPr>
              <a:buNone/>
            </a:pPr>
            <a:r>
              <a:rPr lang="en-IN" sz="2000" b="1" dirty="0"/>
              <a:t>Sinus tachycardia: </a:t>
            </a:r>
          </a:p>
          <a:p>
            <a:r>
              <a:rPr lang="en-IN" sz="1800" dirty="0" smtClean="0"/>
              <a:t>Appropriate ST-No treatment</a:t>
            </a:r>
            <a:endParaRPr lang="en-IN" sz="1800" dirty="0"/>
          </a:p>
          <a:p>
            <a:pPr>
              <a:buNone/>
            </a:pPr>
            <a:r>
              <a:rPr lang="en-IN" sz="1800" dirty="0"/>
              <a:t> </a:t>
            </a:r>
            <a:r>
              <a:rPr lang="en-IN" sz="1800" dirty="0" smtClean="0"/>
              <a:t>                                 underlying </a:t>
            </a:r>
            <a:r>
              <a:rPr lang="en-IN" sz="1800" dirty="0"/>
              <a:t>cause of the tachycardia should be </a:t>
            </a:r>
            <a:r>
              <a:rPr lang="en-IN" sz="1800" dirty="0" smtClean="0"/>
              <a:t>recognized and </a:t>
            </a:r>
            <a:r>
              <a:rPr lang="en-IN" sz="1800" dirty="0"/>
              <a:t>corrected.</a:t>
            </a:r>
          </a:p>
          <a:p>
            <a:r>
              <a:rPr lang="en-IN" sz="1800" dirty="0" err="1"/>
              <a:t>P</a:t>
            </a:r>
            <a:r>
              <a:rPr lang="en-IN" sz="1800" dirty="0" err="1" smtClean="0"/>
              <a:t>ericarditis</a:t>
            </a:r>
            <a:r>
              <a:rPr lang="en-IN" sz="1800" dirty="0"/>
              <a:t>, </a:t>
            </a:r>
            <a:r>
              <a:rPr lang="en-IN" sz="1800" dirty="0" smtClean="0"/>
              <a:t>acute MI, </a:t>
            </a:r>
            <a:r>
              <a:rPr lang="en-IN" sz="1800" dirty="0"/>
              <a:t>congestive heart failure, or </a:t>
            </a:r>
            <a:r>
              <a:rPr lang="en-IN" sz="1800" dirty="0" err="1" smtClean="0"/>
              <a:t>thyrotoxicosis</a:t>
            </a:r>
            <a:r>
              <a:rPr lang="en-IN" sz="1800" dirty="0" smtClean="0"/>
              <a:t>-Beta blockers </a:t>
            </a:r>
          </a:p>
          <a:p>
            <a:endParaRPr lang="en-IN" sz="1800" dirty="0"/>
          </a:p>
          <a:p>
            <a:pPr>
              <a:buNone/>
            </a:pPr>
            <a:r>
              <a:rPr lang="en-IN" sz="1800" b="1" dirty="0"/>
              <a:t>Inappropriate sinus tachycardia</a:t>
            </a:r>
            <a:r>
              <a:rPr lang="en-IN" sz="1800" b="1" dirty="0" smtClean="0"/>
              <a:t>:</a:t>
            </a:r>
          </a:p>
          <a:p>
            <a:r>
              <a:rPr lang="en-IN" sz="1800" dirty="0" smtClean="0"/>
              <a:t>Beta </a:t>
            </a:r>
            <a:r>
              <a:rPr lang="en-IN" sz="1800" dirty="0"/>
              <a:t>blockers </a:t>
            </a:r>
            <a:r>
              <a:rPr lang="en-IN" sz="1800" dirty="0" smtClean="0"/>
              <a:t>      </a:t>
            </a:r>
            <a:r>
              <a:rPr lang="en-IN" sz="1800" dirty="0" err="1" smtClean="0"/>
              <a:t>Diltiazem</a:t>
            </a:r>
            <a:r>
              <a:rPr lang="en-IN" sz="1800" dirty="0" smtClean="0"/>
              <a:t> </a:t>
            </a:r>
            <a:r>
              <a:rPr lang="en-IN" sz="1800" dirty="0"/>
              <a:t>and </a:t>
            </a:r>
            <a:r>
              <a:rPr lang="en-IN" sz="1800" dirty="0" err="1" smtClean="0"/>
              <a:t>Verapamil</a:t>
            </a:r>
            <a:r>
              <a:rPr lang="en-IN" sz="1800" dirty="0" smtClean="0"/>
              <a:t>     sinus </a:t>
            </a:r>
            <a:r>
              <a:rPr lang="en-IN" sz="1800" dirty="0"/>
              <a:t>node modification using </a:t>
            </a:r>
            <a:r>
              <a:rPr lang="en-IN" sz="1800" dirty="0" smtClean="0"/>
              <a:t>     radiofrequency ablation</a:t>
            </a:r>
          </a:p>
          <a:p>
            <a:endParaRPr lang="en-IN" sz="1800" dirty="0"/>
          </a:p>
          <a:p>
            <a:pPr>
              <a:buNone/>
            </a:pPr>
            <a:r>
              <a:rPr lang="en-IN" sz="1800" b="1" dirty="0"/>
              <a:t>POTS</a:t>
            </a:r>
            <a:r>
              <a:rPr lang="en-IN" sz="1800" b="1" dirty="0" smtClean="0"/>
              <a:t>:</a:t>
            </a:r>
          </a:p>
          <a:p>
            <a:pPr>
              <a:buNone/>
            </a:pPr>
            <a:r>
              <a:rPr lang="en-IN" sz="1800" dirty="0" smtClean="0"/>
              <a:t>1.Nonpharmacologic </a:t>
            </a:r>
            <a:r>
              <a:rPr lang="en-IN" sz="1800" dirty="0"/>
              <a:t>therapy</a:t>
            </a:r>
            <a:r>
              <a:rPr lang="en-IN" sz="1800" b="1" dirty="0" smtClean="0"/>
              <a:t>:</a:t>
            </a:r>
            <a:endParaRPr lang="en-IN" sz="1800" b="1" dirty="0"/>
          </a:p>
          <a:p>
            <a:pPr>
              <a:buNone/>
            </a:pPr>
            <a:r>
              <a:rPr lang="en-IN" sz="1800" dirty="0" smtClean="0"/>
              <a:t>Volume expansion with </a:t>
            </a:r>
            <a:r>
              <a:rPr lang="en-IN" sz="1800" dirty="0"/>
              <a:t>proper regular oral </a:t>
            </a:r>
            <a:r>
              <a:rPr lang="en-IN" sz="1800" dirty="0" smtClean="0"/>
              <a:t>hydration</a:t>
            </a:r>
          </a:p>
          <a:p>
            <a:pPr>
              <a:buNone/>
            </a:pPr>
            <a:r>
              <a:rPr lang="en-IN" sz="1800" dirty="0" smtClean="0"/>
              <a:t>high-sodium </a:t>
            </a:r>
            <a:r>
              <a:rPr lang="en-IN" sz="1800" dirty="0"/>
              <a:t>intake of up to 10 to 15 g </a:t>
            </a:r>
            <a:r>
              <a:rPr lang="en-IN" sz="1800" dirty="0" smtClean="0"/>
              <a:t>daily</a:t>
            </a:r>
            <a:endParaRPr lang="en-IN" sz="1800" dirty="0"/>
          </a:p>
          <a:p>
            <a:pPr>
              <a:buNone/>
            </a:pPr>
            <a:r>
              <a:rPr lang="en-IN" sz="1800" dirty="0"/>
              <a:t>compressive </a:t>
            </a:r>
            <a:r>
              <a:rPr lang="en-IN" sz="1800" dirty="0" smtClean="0"/>
              <a:t>stockings</a:t>
            </a:r>
            <a:endParaRPr lang="en-IN" sz="1800" dirty="0"/>
          </a:p>
          <a:p>
            <a:pPr>
              <a:buNone/>
            </a:pPr>
            <a:r>
              <a:rPr lang="en-IN" sz="1800" dirty="0" smtClean="0"/>
              <a:t>resistance </a:t>
            </a:r>
            <a:r>
              <a:rPr lang="en-IN" sz="1800" dirty="0"/>
              <a:t>training such as weight lifting.</a:t>
            </a:r>
          </a:p>
        </p:txBody>
      </p:sp>
      <p:cxnSp>
        <p:nvCxnSpPr>
          <p:cNvPr id="7" name="Straight Arrow Connector 6"/>
          <p:cNvCxnSpPr/>
          <p:nvPr/>
        </p:nvCxnSpPr>
        <p:spPr>
          <a:xfrm>
            <a:off x="2214546" y="3000372"/>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86314" y="3000372"/>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85786" y="285728"/>
            <a:ext cx="6786609" cy="2979752"/>
          </a:xfrm>
          <a:prstGeom prst="rect">
            <a:avLst/>
          </a:prstGeom>
          <a:noFill/>
          <a:ln w="9525">
            <a:noFill/>
            <a:miter lim="800000"/>
            <a:headEnd/>
            <a:tailEnd/>
          </a:ln>
          <a:effectLst/>
        </p:spPr>
      </p:pic>
      <p:sp>
        <p:nvSpPr>
          <p:cNvPr id="5" name="Rectangle 4"/>
          <p:cNvSpPr/>
          <p:nvPr/>
        </p:nvSpPr>
        <p:spPr>
          <a:xfrm>
            <a:off x="214282" y="3429000"/>
            <a:ext cx="8643998" cy="1754326"/>
          </a:xfrm>
          <a:prstGeom prst="rect">
            <a:avLst/>
          </a:prstGeom>
        </p:spPr>
        <p:txBody>
          <a:bodyPr wrap="square">
            <a:spAutoFit/>
          </a:bodyPr>
          <a:lstStyle/>
          <a:p>
            <a:r>
              <a:rPr lang="en-IN" dirty="0" smtClean="0"/>
              <a:t>A -The P waves are upright or biphasic in lead </a:t>
            </a:r>
            <a:r>
              <a:rPr lang="en-IN" dirty="0" err="1" smtClean="0"/>
              <a:t>aVL</a:t>
            </a:r>
            <a:r>
              <a:rPr lang="en-IN" dirty="0" smtClean="0"/>
              <a:t> because the </a:t>
            </a:r>
            <a:r>
              <a:rPr lang="en-IN" dirty="0" err="1" smtClean="0"/>
              <a:t>reentrant</a:t>
            </a:r>
            <a:r>
              <a:rPr lang="en-IN" dirty="0" smtClean="0"/>
              <a:t> circuit originates from the </a:t>
            </a:r>
            <a:r>
              <a:rPr lang="en-IN" b="1" dirty="0" smtClean="0"/>
              <a:t>right atrium </a:t>
            </a:r>
            <a:r>
              <a:rPr lang="en-IN" dirty="0" smtClean="0"/>
              <a:t>close to the sinus node.</a:t>
            </a:r>
          </a:p>
          <a:p>
            <a:r>
              <a:rPr lang="en-IN" dirty="0" smtClean="0"/>
              <a:t>B -The P waves are inverted in lead </a:t>
            </a:r>
            <a:r>
              <a:rPr lang="en-IN" dirty="0" err="1" smtClean="0"/>
              <a:t>aVL</a:t>
            </a:r>
            <a:r>
              <a:rPr lang="en-IN" dirty="0" smtClean="0"/>
              <a:t> because the impulse originates from the </a:t>
            </a:r>
            <a:r>
              <a:rPr lang="en-IN" b="1" dirty="0" smtClean="0"/>
              <a:t>left atrium.</a:t>
            </a:r>
          </a:p>
          <a:p>
            <a:r>
              <a:rPr lang="en-IN" dirty="0" smtClean="0"/>
              <a:t>C-The P waves are inverted in lead II, III, and </a:t>
            </a:r>
            <a:r>
              <a:rPr lang="en-IN" dirty="0" err="1" smtClean="0"/>
              <a:t>aVF</a:t>
            </a:r>
            <a:r>
              <a:rPr lang="en-IN" dirty="0" smtClean="0"/>
              <a:t> because the tachycardia originates from the </a:t>
            </a:r>
            <a:r>
              <a:rPr lang="en-IN" b="1" dirty="0" smtClean="0"/>
              <a:t>bottom</a:t>
            </a:r>
            <a:r>
              <a:rPr lang="en-IN" dirty="0" smtClean="0"/>
              <a:t> of the atria</a:t>
            </a:r>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endParaRPr lang="en-IN" sz="1800" dirty="0" smtClean="0"/>
          </a:p>
          <a:p>
            <a:pPr>
              <a:buNone/>
            </a:pPr>
            <a:endParaRPr lang="en-IN" sz="1800" dirty="0" smtClean="0"/>
          </a:p>
          <a:p>
            <a:pPr>
              <a:buNone/>
            </a:pPr>
            <a:endParaRPr lang="en-IN" sz="1800" dirty="0" smtClean="0"/>
          </a:p>
          <a:p>
            <a:pPr>
              <a:buNone/>
            </a:pPr>
            <a:endParaRPr lang="en-IN" sz="1800" dirty="0" smtClean="0"/>
          </a:p>
          <a:p>
            <a:pPr>
              <a:buNone/>
            </a:pPr>
            <a:endParaRPr lang="en-IN" sz="1800" dirty="0" smtClean="0"/>
          </a:p>
          <a:p>
            <a:pPr>
              <a:buNone/>
            </a:pPr>
            <a:endParaRPr lang="en-IN" sz="1800" smtClean="0"/>
          </a:p>
          <a:p>
            <a:pPr>
              <a:buNone/>
            </a:pPr>
            <a:r>
              <a:rPr lang="en-IN" sz="1800" smtClean="0"/>
              <a:t>Atrial</a:t>
            </a:r>
            <a:r>
              <a:rPr lang="en-IN" sz="1800" dirty="0" smtClean="0"/>
              <a:t> tachycardia from IART is </a:t>
            </a:r>
            <a:r>
              <a:rPr lang="en-IN" sz="1800" dirty="0" smtClean="0">
                <a:solidFill>
                  <a:srgbClr val="FF0000"/>
                </a:solidFill>
              </a:rPr>
              <a:t>difficult to distinguish from </a:t>
            </a:r>
            <a:r>
              <a:rPr lang="en-IN" sz="1800" dirty="0" err="1" smtClean="0">
                <a:solidFill>
                  <a:srgbClr val="FF0000"/>
                </a:solidFill>
              </a:rPr>
              <a:t>atrial</a:t>
            </a:r>
            <a:r>
              <a:rPr lang="en-IN" sz="1800" dirty="0" smtClean="0">
                <a:solidFill>
                  <a:srgbClr val="FF0000"/>
                </a:solidFill>
              </a:rPr>
              <a:t> tachycardia resulting from enhanced or triggered automaticity</a:t>
            </a:r>
            <a:r>
              <a:rPr lang="en-IN" sz="1800" dirty="0" smtClean="0"/>
              <a:t> using the surface ECG. Because these </a:t>
            </a:r>
            <a:r>
              <a:rPr lang="en-IN" sz="1800" dirty="0" err="1" smtClean="0"/>
              <a:t>tachycardias</a:t>
            </a:r>
            <a:r>
              <a:rPr lang="en-IN" sz="1800" dirty="0" smtClean="0"/>
              <a:t> all look alike electrocardiographically.</a:t>
            </a:r>
          </a:p>
          <a:p>
            <a:pPr>
              <a:buNone/>
            </a:pPr>
            <a:r>
              <a:rPr lang="en-IN" sz="1800" dirty="0" smtClean="0"/>
              <a:t>They are all included as examples of focal </a:t>
            </a:r>
            <a:r>
              <a:rPr lang="en-IN" sz="1800" dirty="0" err="1" smtClean="0"/>
              <a:t>atrial</a:t>
            </a:r>
            <a:r>
              <a:rPr lang="en-IN" sz="1800" dirty="0" smtClean="0"/>
              <a:t> tachycardia regardless of the mechanism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429420"/>
          </a:xfrm>
        </p:spPr>
        <p:txBody>
          <a:bodyPr>
            <a:normAutofit/>
          </a:bodyPr>
          <a:lstStyle/>
          <a:p>
            <a:pPr>
              <a:buNone/>
            </a:pPr>
            <a:r>
              <a:rPr lang="en-IN" sz="1800" dirty="0" smtClean="0"/>
              <a:t>2.Pharmacologic therapy-</a:t>
            </a:r>
          </a:p>
          <a:p>
            <a:r>
              <a:rPr lang="en-IN" sz="1800" dirty="0"/>
              <a:t>Beta blockers</a:t>
            </a:r>
            <a:r>
              <a:rPr lang="en-IN" sz="1800" dirty="0" smtClean="0"/>
              <a:t>:</a:t>
            </a:r>
            <a:endParaRPr lang="en-IN" sz="1800" dirty="0"/>
          </a:p>
          <a:p>
            <a:pPr>
              <a:buNone/>
            </a:pPr>
            <a:r>
              <a:rPr lang="en-IN" sz="1800" dirty="0" smtClean="0"/>
              <a:t> </a:t>
            </a:r>
            <a:r>
              <a:rPr lang="en-IN" sz="1800" dirty="0" err="1" smtClean="0"/>
              <a:t>Propranolol</a:t>
            </a:r>
            <a:r>
              <a:rPr lang="en-IN" sz="1800" dirty="0" smtClean="0"/>
              <a:t> 20 </a:t>
            </a:r>
            <a:r>
              <a:rPr lang="en-IN" sz="1800" dirty="0"/>
              <a:t>to 30 mg three to four times daily </a:t>
            </a:r>
            <a:endParaRPr lang="en-IN" sz="1800" dirty="0" smtClean="0"/>
          </a:p>
          <a:p>
            <a:pPr>
              <a:buNone/>
            </a:pPr>
            <a:endParaRPr lang="en-IN" sz="1800" dirty="0"/>
          </a:p>
          <a:p>
            <a:r>
              <a:rPr lang="en-IN" sz="1800" dirty="0" smtClean="0"/>
              <a:t> </a:t>
            </a:r>
            <a:r>
              <a:rPr lang="en-IN" sz="1800" dirty="0"/>
              <a:t>Calcium channel blockers</a:t>
            </a:r>
            <a:r>
              <a:rPr lang="en-IN" sz="1800" dirty="0" smtClean="0"/>
              <a:t>:</a:t>
            </a:r>
            <a:endParaRPr lang="en-IN" sz="1800" dirty="0"/>
          </a:p>
          <a:p>
            <a:pPr>
              <a:buNone/>
            </a:pPr>
            <a:r>
              <a:rPr lang="en-IN" sz="1800" dirty="0" err="1"/>
              <a:t>D</a:t>
            </a:r>
            <a:r>
              <a:rPr lang="en-IN" sz="1800" dirty="0" err="1" smtClean="0"/>
              <a:t>iltiazem</a:t>
            </a:r>
            <a:r>
              <a:rPr lang="en-IN" sz="1800" dirty="0" smtClean="0"/>
              <a:t> </a:t>
            </a:r>
            <a:r>
              <a:rPr lang="en-IN" sz="1800" dirty="0"/>
              <a:t>or </a:t>
            </a:r>
            <a:r>
              <a:rPr lang="en-IN" sz="1800" dirty="0" err="1" smtClean="0"/>
              <a:t>verapamil</a:t>
            </a:r>
            <a:r>
              <a:rPr lang="en-IN" sz="1800" dirty="0" smtClean="0"/>
              <a:t> ( C/I-left ventricular systolic dysfunction)</a:t>
            </a:r>
          </a:p>
          <a:p>
            <a:pPr>
              <a:buNone/>
            </a:pPr>
            <a:endParaRPr lang="en-IN" sz="1800" dirty="0"/>
          </a:p>
          <a:p>
            <a:r>
              <a:rPr lang="pt-BR" sz="1800" dirty="0" smtClean="0"/>
              <a:t>Mineralocorticoids</a:t>
            </a:r>
            <a:r>
              <a:rPr lang="pt-BR" sz="1800" dirty="0"/>
              <a:t>: </a:t>
            </a:r>
            <a:endParaRPr lang="pt-BR" sz="1800" dirty="0" smtClean="0"/>
          </a:p>
          <a:p>
            <a:pPr>
              <a:buNone/>
            </a:pPr>
            <a:r>
              <a:rPr lang="pt-BR" sz="1800" dirty="0" smtClean="0"/>
              <a:t>Fludrocortisone </a:t>
            </a:r>
            <a:r>
              <a:rPr lang="en-IN" sz="1800" dirty="0" smtClean="0"/>
              <a:t>0.1 </a:t>
            </a:r>
            <a:r>
              <a:rPr lang="en-IN" sz="1800" dirty="0"/>
              <a:t>to 0.3 mg orally once </a:t>
            </a:r>
            <a:r>
              <a:rPr lang="en-IN" sz="1800" dirty="0" smtClean="0"/>
              <a:t>daily(</a:t>
            </a:r>
            <a:r>
              <a:rPr lang="en-IN" sz="1800" dirty="0" err="1" smtClean="0"/>
              <a:t>hypovolemia</a:t>
            </a:r>
            <a:r>
              <a:rPr lang="en-IN" sz="1800" dirty="0" smtClean="0"/>
              <a:t>)  </a:t>
            </a:r>
            <a:endParaRPr lang="en-IN" sz="1800" dirty="0"/>
          </a:p>
          <a:p>
            <a:pPr>
              <a:buNone/>
            </a:pPr>
            <a:r>
              <a:rPr lang="en-IN" sz="1800" dirty="0" smtClean="0"/>
              <a:t>considered </a:t>
            </a:r>
            <a:r>
              <a:rPr lang="en-IN" sz="1800" dirty="0"/>
              <a:t>only after </a:t>
            </a:r>
            <a:r>
              <a:rPr lang="en-IN" sz="1800" dirty="0" err="1" smtClean="0"/>
              <a:t>nonpharmacologic</a:t>
            </a:r>
            <a:r>
              <a:rPr lang="en-IN" sz="1800" dirty="0" smtClean="0"/>
              <a:t> therapy </a:t>
            </a:r>
            <a:r>
              <a:rPr lang="en-IN" sz="1800" dirty="0"/>
              <a:t>has been tried</a:t>
            </a:r>
            <a:r>
              <a:rPr lang="en-IN" sz="1800" dirty="0" smtClean="0"/>
              <a:t>.</a:t>
            </a:r>
            <a:endParaRPr lang="en-IN" sz="1800" dirty="0"/>
          </a:p>
          <a:p>
            <a:pPr>
              <a:buNone/>
            </a:pPr>
            <a:r>
              <a:rPr lang="en-IN" sz="1800" dirty="0" smtClean="0"/>
              <a:t> </a:t>
            </a:r>
            <a:r>
              <a:rPr lang="en-IN" sz="1800" dirty="0"/>
              <a:t>combined with hydration and high </a:t>
            </a:r>
            <a:r>
              <a:rPr lang="en-IN" sz="1800" dirty="0" smtClean="0"/>
              <a:t>sodium intake</a:t>
            </a:r>
            <a:r>
              <a:rPr lang="en-IN" sz="1800" dirty="0"/>
              <a:t>.</a:t>
            </a:r>
          </a:p>
          <a:p>
            <a:endParaRPr lang="en-IN" sz="1800" dirty="0" smtClean="0"/>
          </a:p>
          <a:p>
            <a:r>
              <a:rPr lang="en-IN" sz="1800" dirty="0" smtClean="0"/>
              <a:t> </a:t>
            </a:r>
            <a:r>
              <a:rPr lang="en-IN" sz="1800" dirty="0" err="1"/>
              <a:t>Adrenoceptor</a:t>
            </a:r>
            <a:r>
              <a:rPr lang="en-IN" sz="1800" dirty="0"/>
              <a:t> agonists</a:t>
            </a:r>
            <a:r>
              <a:rPr lang="en-IN" sz="1800" dirty="0" smtClean="0"/>
              <a:t>:</a:t>
            </a:r>
            <a:endParaRPr lang="en-IN" sz="1800" dirty="0"/>
          </a:p>
          <a:p>
            <a:pPr>
              <a:buNone/>
            </a:pPr>
            <a:r>
              <a:rPr lang="en-IN" sz="1800" dirty="0" err="1" smtClean="0"/>
              <a:t>Midodrine</a:t>
            </a:r>
            <a:r>
              <a:rPr lang="en-IN" sz="1800" dirty="0" smtClean="0"/>
              <a:t> </a:t>
            </a:r>
            <a:r>
              <a:rPr lang="en-IN" sz="1800" dirty="0"/>
              <a:t>2.5 to 10 mg three times daily orally </a:t>
            </a:r>
            <a:endParaRPr lang="en-IN" sz="1800" dirty="0" smtClean="0"/>
          </a:p>
          <a:p>
            <a:pPr>
              <a:buNone/>
            </a:pPr>
            <a:endParaRPr lang="en-IN" sz="1800" dirty="0"/>
          </a:p>
          <a:p>
            <a:pPr>
              <a:buNone/>
            </a:pPr>
            <a:r>
              <a:rPr lang="en-IN" sz="1800" dirty="0" smtClean="0"/>
              <a:t>3.</a:t>
            </a:r>
            <a:r>
              <a:rPr lang="en-IN" sz="1800" b="1" dirty="0"/>
              <a:t> </a:t>
            </a:r>
            <a:r>
              <a:rPr lang="en-IN" sz="1800" dirty="0"/>
              <a:t>Catheter ablation</a:t>
            </a:r>
            <a:r>
              <a:rPr lang="en-IN" sz="1800" dirty="0" smtClean="0"/>
              <a:t>:</a:t>
            </a:r>
            <a:endParaRPr lang="en-IN" sz="1800" dirty="0"/>
          </a:p>
          <a:p>
            <a:pPr>
              <a:buNone/>
            </a:pPr>
            <a:r>
              <a:rPr lang="en-IN" sz="1800" dirty="0" smtClean="0"/>
              <a:t>response </a:t>
            </a:r>
            <a:r>
              <a:rPr lang="en-IN" sz="1800" dirty="0"/>
              <a:t>to this type of therapy may be difficult </a:t>
            </a:r>
            <a:r>
              <a:rPr lang="en-IN" sz="1800" dirty="0" smtClean="0"/>
              <a:t>to predict </a:t>
            </a:r>
            <a:r>
              <a:rPr lang="en-IN" sz="1800" dirty="0"/>
              <a:t>because the </a:t>
            </a:r>
            <a:r>
              <a:rPr lang="en-IN" sz="1800" dirty="0" smtClean="0"/>
              <a:t>abnormality  may </a:t>
            </a:r>
            <a:r>
              <a:rPr lang="en-IN" sz="1800" dirty="0"/>
              <a:t>be primarily </a:t>
            </a:r>
            <a:r>
              <a:rPr lang="en-IN" sz="1800"/>
              <a:t>in </a:t>
            </a:r>
            <a:r>
              <a:rPr lang="en-IN" sz="1800" smtClean="0"/>
              <a:t>the sinus </a:t>
            </a:r>
            <a:r>
              <a:rPr lang="en-IN" sz="1800" dirty="0"/>
              <a:t>node but could also be due to secondary causes.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solidFill>
                  <a:srgbClr val="FF0000"/>
                </a:solidFill>
              </a:rPr>
              <a:t>SUPRAVENTRICULAR TACHYCARDIA</a:t>
            </a:r>
            <a:endParaRPr lang="en-IN" sz="3200" b="1" dirty="0">
              <a:solidFill>
                <a:srgbClr val="FF0000"/>
              </a:solidFill>
            </a:endParaRPr>
          </a:p>
        </p:txBody>
      </p:sp>
      <p:sp>
        <p:nvSpPr>
          <p:cNvPr id="3" name="Content Placeholder 2"/>
          <p:cNvSpPr>
            <a:spLocks noGrp="1"/>
          </p:cNvSpPr>
          <p:nvPr>
            <p:ph idx="1"/>
          </p:nvPr>
        </p:nvSpPr>
        <p:spPr>
          <a:xfrm>
            <a:off x="457200" y="1357298"/>
            <a:ext cx="8229600" cy="5286412"/>
          </a:xfrm>
        </p:spPr>
        <p:txBody>
          <a:bodyPr>
            <a:normAutofit lnSpcReduction="10000"/>
          </a:bodyPr>
          <a:lstStyle/>
          <a:p>
            <a:pPr>
              <a:buNone/>
            </a:pPr>
            <a:r>
              <a:rPr lang="en-IN" sz="1800" dirty="0" smtClean="0"/>
              <a:t>Def- If the tachycardia originates above the bifurcation of the bundle of His, usually in the atria or </a:t>
            </a:r>
            <a:r>
              <a:rPr lang="en-IN" sz="1800" dirty="0" err="1" smtClean="0"/>
              <a:t>atrioventricular</a:t>
            </a:r>
            <a:r>
              <a:rPr lang="en-IN" sz="1800" dirty="0" smtClean="0"/>
              <a:t> (AV)junction(outside SA node) the tachycardia is </a:t>
            </a:r>
            <a:r>
              <a:rPr lang="en-IN" sz="1800" dirty="0" err="1" smtClean="0"/>
              <a:t>supraventricular</a:t>
            </a:r>
            <a:endParaRPr lang="en-IN" sz="1800" dirty="0" smtClean="0"/>
          </a:p>
          <a:p>
            <a:pPr>
              <a:buNone/>
            </a:pPr>
            <a:endParaRPr lang="en-IN" sz="1800" dirty="0" smtClean="0"/>
          </a:p>
          <a:p>
            <a:r>
              <a:rPr lang="en-IN" sz="1800" dirty="0" smtClean="0"/>
              <a:t>Impulses follow the normal AV conduction system-activate the ventricles synchronously and will have narrow QRS complexes measuring 120 milliseconds. </a:t>
            </a:r>
          </a:p>
          <a:p>
            <a:endParaRPr lang="en-IN" sz="1800" dirty="0" smtClean="0"/>
          </a:p>
          <a:p>
            <a:r>
              <a:rPr lang="en-IN" sz="1800" dirty="0" smtClean="0"/>
              <a:t>SVT with Wide QRS- </a:t>
            </a:r>
            <a:r>
              <a:rPr lang="en-IN" sz="1800" dirty="0" err="1" smtClean="0"/>
              <a:t>preexistent</a:t>
            </a:r>
            <a:r>
              <a:rPr lang="en-IN" sz="1800" dirty="0" smtClean="0"/>
              <a:t> bundle branch block</a:t>
            </a:r>
          </a:p>
          <a:p>
            <a:pPr>
              <a:buNone/>
            </a:pPr>
            <a:r>
              <a:rPr lang="en-IN" sz="1800" dirty="0" smtClean="0"/>
              <a:t>                                           ventricular aberration  </a:t>
            </a:r>
          </a:p>
          <a:p>
            <a:pPr>
              <a:buNone/>
            </a:pPr>
            <a:r>
              <a:rPr lang="en-IN" sz="1800" dirty="0" smtClean="0"/>
              <a:t>                                           bypass tract (</a:t>
            </a:r>
            <a:r>
              <a:rPr lang="en-IN" sz="1800" dirty="0" err="1" smtClean="0"/>
              <a:t>Antidromic</a:t>
            </a:r>
            <a:r>
              <a:rPr lang="en-IN" sz="1800" dirty="0" smtClean="0"/>
              <a:t> AVRT)</a:t>
            </a:r>
          </a:p>
          <a:p>
            <a:r>
              <a:rPr lang="en-IN" sz="1800" b="1" dirty="0" smtClean="0"/>
              <a:t>VT</a:t>
            </a:r>
            <a:r>
              <a:rPr lang="en-IN" sz="1800" dirty="0" smtClean="0"/>
              <a:t>- impulses will spread to ventricles outside the AV  conduction system-wide QRS</a:t>
            </a:r>
          </a:p>
          <a:p>
            <a:endParaRPr lang="en-IN" sz="1800" dirty="0" smtClean="0"/>
          </a:p>
          <a:p>
            <a:pPr>
              <a:buNone/>
            </a:pPr>
            <a:r>
              <a:rPr lang="en-IN" sz="1800" dirty="0" smtClean="0"/>
              <a:t> </a:t>
            </a:r>
            <a:r>
              <a:rPr lang="en-IN" sz="1800" dirty="0" err="1" smtClean="0"/>
              <a:t>Tachycardias</a:t>
            </a:r>
            <a:r>
              <a:rPr lang="en-IN" sz="1800" dirty="0" smtClean="0"/>
              <a:t> with narrow QRS complexes other than SVT=</a:t>
            </a:r>
          </a:p>
          <a:p>
            <a:pPr>
              <a:buNone/>
            </a:pPr>
            <a:r>
              <a:rPr lang="en-IN" sz="1800" dirty="0" smtClean="0"/>
              <a:t>       1.Sinus tachycardia</a:t>
            </a:r>
          </a:p>
          <a:p>
            <a:pPr>
              <a:buNone/>
            </a:pPr>
            <a:r>
              <a:rPr lang="en-IN" sz="1800" dirty="0" smtClean="0"/>
              <a:t>       2.Atrial flutter</a:t>
            </a:r>
          </a:p>
          <a:p>
            <a:pPr>
              <a:buNone/>
            </a:pPr>
            <a:r>
              <a:rPr lang="en-IN" sz="1800" dirty="0" smtClean="0"/>
              <a:t>       3.Atrial fibrillation. </a:t>
            </a:r>
          </a:p>
          <a:p>
            <a:pPr>
              <a:buNone/>
            </a:pPr>
            <a:r>
              <a:rPr lang="en-IN" sz="1800" dirty="0" smtClean="0"/>
              <a:t> Treatment of these various arrhythmias is different.</a:t>
            </a:r>
          </a:p>
          <a:p>
            <a:pPr>
              <a:buNone/>
            </a:pPr>
            <a:endParaRPr lang="en-IN" sz="1800" dirty="0" smtClean="0"/>
          </a:p>
          <a:p>
            <a:endParaRPr lang="en-IN" sz="1800" dirty="0" smtClean="0"/>
          </a:p>
          <a:p>
            <a:endParaRPr lang="en-IN"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628</TotalTime>
  <Words>3583</Words>
  <Application>Microsoft Office PowerPoint</Application>
  <PresentationFormat>On-screen Show (4:3)</PresentationFormat>
  <Paragraphs>494</Paragraphs>
  <Slides>71</Slides>
  <Notes>3</Notes>
  <HiddenSlides>1</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Flow</vt:lpstr>
      <vt:lpstr>TACHYARRHYTHMIA</vt:lpstr>
      <vt:lpstr>SINUS TACHYCARDIA</vt:lpstr>
      <vt:lpstr>Slide 3</vt:lpstr>
      <vt:lpstr>Slide 4</vt:lpstr>
      <vt:lpstr>Slide 5</vt:lpstr>
      <vt:lpstr>Slide 6</vt:lpstr>
      <vt:lpstr>Slide 7</vt:lpstr>
      <vt:lpstr>Slide 8</vt:lpstr>
      <vt:lpstr>SUPRAVENTRICULAR TACHYCARDIA</vt:lpstr>
      <vt:lpstr>Slide 10</vt:lpstr>
      <vt:lpstr>Slide 11</vt:lpstr>
      <vt:lpstr>Slide 12</vt:lpstr>
      <vt:lpstr>Slide 13</vt:lpstr>
      <vt:lpstr>Slide 14</vt:lpstr>
      <vt:lpstr>Slide 15</vt:lpstr>
      <vt:lpstr>SVT DUE TO REENTRY</vt:lpstr>
      <vt:lpstr>Slide 17</vt:lpstr>
      <vt:lpstr>AVNRT Young and healthy without structural heart disease Female &gt; Male Rate-110-250(not helpful in distinguishing AVNRT from other SVT)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CLINICAL SIGNIFICANCE</vt:lpstr>
      <vt:lpstr>ACUTE TREATMENT</vt:lpstr>
      <vt:lpstr>Slide 33</vt:lpstr>
      <vt:lpstr>Slide 34</vt:lpstr>
      <vt:lpstr>Slide 35</vt:lpstr>
      <vt:lpstr>Slide 36</vt:lpstr>
      <vt:lpstr>Slide 37</vt:lpstr>
      <vt:lpstr>Slide 38</vt:lpstr>
      <vt:lpstr>Slide 39</vt:lpstr>
      <vt:lpstr>Slide 40</vt:lpstr>
      <vt:lpstr>Slide 41</vt:lpstr>
      <vt:lpstr>Slide 42</vt:lpstr>
      <vt:lpstr>AVRT </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Localizing the bypass tract</vt:lpstr>
      <vt:lpstr>Slide 60</vt:lpstr>
      <vt:lpstr>Slide 61</vt:lpstr>
      <vt:lpstr>Slide 62</vt:lpstr>
      <vt:lpstr>Slide 63</vt:lpstr>
      <vt:lpstr>SART</vt:lpstr>
      <vt:lpstr>Slide 65</vt:lpstr>
      <vt:lpstr>Slide 66</vt:lpstr>
      <vt:lpstr>Slide 67</vt:lpstr>
      <vt:lpstr>Slide 68</vt:lpstr>
      <vt:lpstr>IART</vt:lpstr>
      <vt:lpstr>Slide 70</vt:lpstr>
      <vt:lpstr>Slide 71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noble168</dc:creator>
  <cp:lastModifiedBy>user</cp:lastModifiedBy>
  <cp:revision>105</cp:revision>
  <dcterms:created xsi:type="dcterms:W3CDTF">2019-07-15T15:36:32Z</dcterms:created>
  <dcterms:modified xsi:type="dcterms:W3CDTF">2020-08-14T08:35:40Z</dcterms:modified>
</cp:coreProperties>
</file>