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9" r:id="rId4"/>
    <p:sldId id="290" r:id="rId5"/>
    <p:sldId id="317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5" r:id="rId29"/>
    <p:sldId id="318" r:id="rId30"/>
    <p:sldId id="319" r:id="rId31"/>
    <p:sldId id="320" r:id="rId32"/>
    <p:sldId id="31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8C691-3AAA-4A86-98C4-E9C238BEABFA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EFD3E-DCCB-4A81-BE79-FB47DF16C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0"/>
            <a:ext cx="8534400" cy="1470025"/>
          </a:xfrm>
        </p:spPr>
        <p:txBody>
          <a:bodyPr/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COMMON NEONATAL EMERGENCIES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en-US" dirty="0" smtClean="0"/>
              <a:t> Dr</a:t>
            </a:r>
            <a:r>
              <a:rPr lang="en-US" dirty="0" smtClean="0"/>
              <a:t>. </a:t>
            </a:r>
            <a:r>
              <a:rPr lang="en-US" dirty="0" err="1"/>
              <a:t>A</a:t>
            </a:r>
            <a:r>
              <a:rPr lang="en-US" dirty="0" err="1" smtClean="0"/>
              <a:t>khilesh</a:t>
            </a:r>
            <a:r>
              <a:rPr lang="en-US" dirty="0" smtClean="0"/>
              <a:t> </a:t>
            </a:r>
            <a:r>
              <a:rPr lang="en-US" dirty="0" err="1" smtClean="0"/>
              <a:t>Chhaya</a:t>
            </a:r>
            <a:r>
              <a:rPr lang="en-US" dirty="0" smtClean="0"/>
              <a:t>,</a:t>
            </a:r>
          </a:p>
          <a:p>
            <a:pPr algn="r"/>
            <a:r>
              <a:rPr lang="en-US" dirty="0" smtClean="0"/>
              <a:t>Professor,</a:t>
            </a:r>
          </a:p>
          <a:p>
            <a:pPr algn="r"/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err="1" smtClean="0"/>
              <a:t>Anaesthesia</a:t>
            </a:r>
            <a:r>
              <a:rPr lang="en-US" smtClean="0"/>
              <a:t>,</a:t>
            </a:r>
          </a:p>
          <a:p>
            <a:pPr algn="r"/>
            <a:r>
              <a:rPr lang="en-US" smtClean="0"/>
              <a:t>S.B.K.S.M.I.R.C</a:t>
            </a:r>
            <a:r>
              <a:rPr lang="en-US" dirty="0" smtClean="0"/>
              <a:t>.,</a:t>
            </a:r>
          </a:p>
          <a:p>
            <a:pPr algn="r"/>
            <a:r>
              <a:rPr lang="en-US" dirty="0" smtClean="0"/>
              <a:t>	</a:t>
            </a:r>
            <a:r>
              <a:rPr lang="en-US" dirty="0" err="1" smtClean="0"/>
              <a:t>Piparia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0"/>
            <a:ext cx="83058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 err="1" smtClean="0"/>
              <a:t>Perioperative</a:t>
            </a:r>
            <a:endParaRPr lang="en-US" sz="2400" b="1" i="1" u="sng" dirty="0" smtClean="0"/>
          </a:p>
          <a:p>
            <a:endParaRPr lang="en-US" sz="2400" b="1" dirty="0"/>
          </a:p>
          <a:p>
            <a:r>
              <a:rPr lang="en-US" sz="2400" dirty="0"/>
              <a:t>• </a:t>
            </a:r>
            <a:r>
              <a:rPr lang="en-US" sz="2800" dirty="0"/>
              <a:t>May already be </a:t>
            </a:r>
            <a:r>
              <a:rPr lang="en-US" sz="2800" dirty="0" err="1"/>
              <a:t>intubated</a:t>
            </a:r>
            <a:r>
              <a:rPr lang="en-US" sz="2800" dirty="0"/>
              <a:t> and ventilated. Otherwise </a:t>
            </a:r>
            <a:r>
              <a:rPr lang="en-US" sz="2800" dirty="0" err="1" smtClean="0"/>
              <a:t>intubate</a:t>
            </a:r>
            <a:r>
              <a:rPr lang="en-US" sz="2800" dirty="0"/>
              <a:t> </a:t>
            </a:r>
            <a:r>
              <a:rPr lang="en-US" sz="2800" dirty="0" smtClean="0"/>
              <a:t>conventionally</a:t>
            </a:r>
            <a:r>
              <a:rPr lang="en-US" sz="2800" dirty="0"/>
              <a:t>.</a:t>
            </a:r>
          </a:p>
          <a:p>
            <a:r>
              <a:rPr lang="en-US" sz="2800" dirty="0"/>
              <a:t>• NGT and </a:t>
            </a:r>
            <a:r>
              <a:rPr lang="en-US" sz="2800" dirty="0" err="1"/>
              <a:t>oesophageal</a:t>
            </a:r>
            <a:r>
              <a:rPr lang="en-US" sz="2800" dirty="0"/>
              <a:t> temperature/stethoscope.</a:t>
            </a:r>
          </a:p>
          <a:p>
            <a:r>
              <a:rPr lang="en-US" sz="2800" dirty="0"/>
              <a:t>• Two IV </a:t>
            </a:r>
            <a:r>
              <a:rPr lang="en-US" sz="2800" dirty="0" err="1"/>
              <a:t>cannulae</a:t>
            </a:r>
            <a:r>
              <a:rPr lang="en-US" sz="2800" dirty="0"/>
              <a:t> for maintenance and volume.</a:t>
            </a:r>
          </a:p>
          <a:p>
            <a:r>
              <a:rPr lang="en-US" sz="2800" dirty="0"/>
              <a:t>• Arterial monitoring may be useful.</a:t>
            </a:r>
          </a:p>
          <a:p>
            <a:r>
              <a:rPr lang="en-US" sz="2800" dirty="0"/>
              <a:t>• Heat conservation is important. Warm the theatre, and use a </a:t>
            </a:r>
            <a:r>
              <a:rPr lang="en-US" sz="2800" dirty="0" smtClean="0"/>
              <a:t>warming mattress</a:t>
            </a:r>
            <a:r>
              <a:rPr lang="en-US" sz="2800" dirty="0"/>
              <a:t>, hot air mattress, or radiant heater. Keep the patient’s </a:t>
            </a:r>
            <a:r>
              <a:rPr lang="en-US" sz="2800" dirty="0" smtClean="0"/>
              <a:t>head covered</a:t>
            </a:r>
            <a:r>
              <a:rPr lang="en-US" sz="2800" dirty="0"/>
              <a:t>. Use warmed fluids.</a:t>
            </a:r>
          </a:p>
          <a:p>
            <a:r>
              <a:rPr lang="en-US" sz="2800" dirty="0"/>
              <a:t>• Fluid losses may be considerable.</a:t>
            </a:r>
          </a:p>
          <a:p>
            <a:r>
              <a:rPr lang="en-US" sz="2800" dirty="0"/>
              <a:t>• </a:t>
            </a:r>
            <a:r>
              <a:rPr lang="en-US" sz="2800" dirty="0" err="1"/>
              <a:t>Intraoperative</a:t>
            </a:r>
            <a:r>
              <a:rPr lang="en-US" sz="2800" dirty="0"/>
              <a:t> analgesia: </a:t>
            </a:r>
            <a:r>
              <a:rPr lang="en-US" sz="2800" dirty="0" err="1"/>
              <a:t>fentanyl</a:t>
            </a:r>
            <a:r>
              <a:rPr lang="en-US" sz="2800" dirty="0"/>
              <a:t> 1.5–10 micrograms/kg or epidural </a:t>
            </a:r>
            <a:r>
              <a:rPr lang="en-US" sz="2800" dirty="0" smtClean="0"/>
              <a:t>if </a:t>
            </a:r>
            <a:r>
              <a:rPr lang="en-US" sz="2800" dirty="0" err="1" smtClean="0"/>
              <a:t>extubation</a:t>
            </a:r>
            <a:r>
              <a:rPr lang="en-US" sz="2800" dirty="0" smtClean="0"/>
              <a:t> </a:t>
            </a:r>
            <a:r>
              <a:rPr lang="en-US" sz="2800" dirty="0"/>
              <a:t>within 48hr is contemplated.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0"/>
            <a:ext cx="84582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/>
              <a:t>Post-operative</a:t>
            </a:r>
          </a:p>
          <a:p>
            <a:r>
              <a:rPr lang="en-US" sz="2800" dirty="0"/>
              <a:t>• Post-operative ventilation, especially if the abdomen is tense, should </a:t>
            </a:r>
            <a:r>
              <a:rPr lang="en-US" sz="2800" dirty="0" smtClean="0"/>
              <a:t>be in </a:t>
            </a:r>
            <a:r>
              <a:rPr lang="en-US" sz="2800" dirty="0"/>
              <a:t>the head-up position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• Attention to fluid balance. There may be large abdominal losses of crystalloid and protein.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0"/>
            <a:ext cx="85344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/>
              <a:t>Special </a:t>
            </a:r>
            <a:r>
              <a:rPr lang="en-US" sz="2400" b="1" i="1" u="sng" dirty="0" smtClean="0"/>
              <a:t>considerations</a:t>
            </a:r>
          </a:p>
          <a:p>
            <a:endParaRPr lang="en-US" sz="2400" b="1" dirty="0"/>
          </a:p>
          <a:p>
            <a:r>
              <a:rPr lang="en-US" sz="2800" dirty="0"/>
              <a:t>• Lines should be sited in the arms, as abdominal distension may </a:t>
            </a:r>
            <a:r>
              <a:rPr lang="en-US" sz="2800" dirty="0" smtClean="0"/>
              <a:t>impair venous </a:t>
            </a:r>
            <a:r>
              <a:rPr lang="en-US" sz="2800" dirty="0"/>
              <a:t>return from the lower body.</a:t>
            </a:r>
          </a:p>
          <a:p>
            <a:r>
              <a:rPr lang="en-US" sz="2800" dirty="0"/>
              <a:t>• </a:t>
            </a:r>
            <a:r>
              <a:rPr lang="en-US" sz="2800" dirty="0" smtClean="0"/>
              <a:t>Insert </a:t>
            </a:r>
            <a:r>
              <a:rPr lang="en-US" sz="2800" dirty="0"/>
              <a:t>a </a:t>
            </a:r>
            <a:r>
              <a:rPr lang="en-US" sz="2800" dirty="0" err="1"/>
              <a:t>percutaneous</a:t>
            </a:r>
            <a:r>
              <a:rPr lang="en-US" sz="2800" dirty="0"/>
              <a:t> long line or central line </a:t>
            </a:r>
            <a:r>
              <a:rPr lang="en-US" sz="2800" dirty="0" smtClean="0"/>
              <a:t>for </a:t>
            </a:r>
            <a:r>
              <a:rPr lang="en-US" sz="2800" dirty="0" err="1"/>
              <a:t>parenteral</a:t>
            </a:r>
            <a:r>
              <a:rPr lang="en-US" sz="2800" dirty="0"/>
              <a:t> feeding. Post-operatively, progressive </a:t>
            </a:r>
            <a:r>
              <a:rPr lang="en-US" sz="2800" dirty="0" err="1"/>
              <a:t>oedema</a:t>
            </a:r>
            <a:r>
              <a:rPr lang="en-US" sz="2800" dirty="0"/>
              <a:t> </a:t>
            </a:r>
            <a:r>
              <a:rPr lang="en-US" sz="2800" dirty="0" smtClean="0"/>
              <a:t>makes </a:t>
            </a:r>
            <a:r>
              <a:rPr lang="en-US" sz="2800" dirty="0" err="1" smtClean="0"/>
              <a:t>cannulation</a:t>
            </a:r>
            <a:r>
              <a:rPr lang="en-US" sz="2800" dirty="0" smtClean="0"/>
              <a:t> </a:t>
            </a:r>
            <a:r>
              <a:rPr lang="en-US" sz="2800" dirty="0"/>
              <a:t>more difficult.</a:t>
            </a:r>
          </a:p>
          <a:p>
            <a:r>
              <a:rPr lang="en-US" sz="2800" dirty="0"/>
              <a:t>• Manual ventilation is useful to assess the effect of replacement </a:t>
            </a:r>
            <a:r>
              <a:rPr lang="en-US" sz="2800" dirty="0" smtClean="0"/>
              <a:t>of abdominal </a:t>
            </a:r>
            <a:r>
              <a:rPr lang="en-US" sz="2800" dirty="0"/>
              <a:t>contents on lung compliance to determine the </a:t>
            </a:r>
            <a:r>
              <a:rPr lang="en-US" sz="2800" dirty="0" smtClean="0"/>
              <a:t>correct degree </a:t>
            </a:r>
            <a:r>
              <a:rPr lang="en-US" sz="2800" dirty="0"/>
              <a:t>of abdominal reduction.</a:t>
            </a:r>
          </a:p>
          <a:p>
            <a:r>
              <a:rPr lang="en-US" sz="2800" dirty="0"/>
              <a:t>• Complete reduction is not always possible. A silo is then created </a:t>
            </a:r>
            <a:r>
              <a:rPr lang="en-US" sz="2800" dirty="0" smtClean="0"/>
              <a:t>around the </a:t>
            </a:r>
            <a:r>
              <a:rPr lang="en-US" sz="2800" dirty="0"/>
              <a:t>extra-abdominal contents to be gradually reduced on the ICU. </a:t>
            </a:r>
            <a:r>
              <a:rPr lang="en-US" sz="2800" dirty="0" smtClean="0"/>
              <a:t>Fluid loss </a:t>
            </a:r>
            <a:r>
              <a:rPr lang="en-US" sz="2800" dirty="0"/>
              <a:t>and infection are major issues.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905000"/>
            <a:ext cx="7696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Procedure</a:t>
            </a:r>
            <a:r>
              <a:rPr lang="en-US" sz="2800" dirty="0"/>
              <a:t> Ligation of fistula plus </a:t>
            </a:r>
            <a:r>
              <a:rPr lang="en-US" sz="2800" dirty="0" err="1"/>
              <a:t>anastomotic</a:t>
            </a:r>
            <a:r>
              <a:rPr lang="en-US" sz="2800" dirty="0"/>
              <a:t> repair </a:t>
            </a:r>
            <a:r>
              <a:rPr lang="en-US" sz="2800" dirty="0" smtClean="0"/>
              <a:t>of </a:t>
            </a:r>
            <a:r>
              <a:rPr lang="en-US" sz="2800" dirty="0" err="1" smtClean="0"/>
              <a:t>oesophageal</a:t>
            </a:r>
            <a:r>
              <a:rPr lang="en-US" sz="2800" dirty="0" smtClean="0"/>
              <a:t> </a:t>
            </a:r>
            <a:r>
              <a:rPr lang="en-US" sz="2800" dirty="0" err="1" smtClean="0"/>
              <a:t>atresia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b="1" dirty="0"/>
              <a:t>Time</a:t>
            </a:r>
            <a:r>
              <a:rPr lang="en-US" sz="2800" dirty="0"/>
              <a:t> 2hr</a:t>
            </a:r>
          </a:p>
          <a:p>
            <a:r>
              <a:rPr lang="en-US" sz="2800" b="1" dirty="0"/>
              <a:t>Pain</a:t>
            </a:r>
            <a:r>
              <a:rPr lang="en-US" sz="2800" dirty="0"/>
              <a:t> +++</a:t>
            </a:r>
          </a:p>
          <a:p>
            <a:r>
              <a:rPr lang="en-US" sz="2800" b="1" dirty="0"/>
              <a:t>Position</a:t>
            </a:r>
            <a:r>
              <a:rPr lang="en-US" sz="2800" dirty="0"/>
              <a:t> Left lateral for right </a:t>
            </a:r>
            <a:r>
              <a:rPr lang="en-US" sz="2800" dirty="0" err="1"/>
              <a:t>thoracotomy</a:t>
            </a:r>
            <a:endParaRPr lang="en-US" sz="2800" dirty="0"/>
          </a:p>
          <a:p>
            <a:r>
              <a:rPr lang="en-US" sz="2800" b="1" dirty="0"/>
              <a:t>Blood loss </a:t>
            </a:r>
            <a:r>
              <a:rPr lang="en-US" sz="2800" dirty="0"/>
              <a:t>Moderate</a:t>
            </a:r>
          </a:p>
          <a:p>
            <a:r>
              <a:rPr lang="en-US" sz="2800" b="1" dirty="0"/>
              <a:t>Practical techniques </a:t>
            </a:r>
            <a:r>
              <a:rPr lang="en-US" sz="2800" dirty="0"/>
              <a:t>GA + IPPV ± manual ventilation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676400" y="381000"/>
            <a:ext cx="61502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err="1"/>
              <a:t>Tracheo-oesophageal</a:t>
            </a:r>
            <a:r>
              <a:rPr lang="en-US" sz="4000" b="1" dirty="0"/>
              <a:t> fistula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1000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/>
              <a:t>Preoperative</a:t>
            </a:r>
          </a:p>
          <a:p>
            <a:r>
              <a:rPr lang="en-US" sz="2800" dirty="0"/>
              <a:t>• Incidence: 1:3500. The commonest type (85%) is </a:t>
            </a:r>
            <a:r>
              <a:rPr lang="en-US" sz="2800" dirty="0" err="1"/>
              <a:t>oesophageal</a:t>
            </a:r>
            <a:r>
              <a:rPr lang="en-US" sz="2800" dirty="0"/>
              <a:t> </a:t>
            </a:r>
            <a:r>
              <a:rPr lang="en-US" sz="2800" dirty="0" err="1" smtClean="0"/>
              <a:t>atresia</a:t>
            </a:r>
            <a:r>
              <a:rPr lang="en-US" sz="2800" dirty="0"/>
              <a:t> </a:t>
            </a:r>
            <a:r>
              <a:rPr lang="en-US" sz="2800" dirty="0" smtClean="0"/>
              <a:t>with </a:t>
            </a:r>
            <a:r>
              <a:rPr lang="en-US" sz="2800" dirty="0"/>
              <a:t>a distal fistula. The majority of cases are now diagnosed </a:t>
            </a:r>
            <a:r>
              <a:rPr lang="en-US" sz="2800" i="1" dirty="0"/>
              <a:t>in </a:t>
            </a:r>
            <a:r>
              <a:rPr lang="en-US" sz="2800" i="1" dirty="0" err="1"/>
              <a:t>utero</a:t>
            </a:r>
            <a:r>
              <a:rPr lang="en-US" sz="2800" i="1" dirty="0"/>
              <a:t>. </a:t>
            </a:r>
            <a:r>
              <a:rPr lang="en-US" sz="2800" i="1" dirty="0" smtClean="0"/>
              <a:t>It </a:t>
            </a:r>
            <a:r>
              <a:rPr lang="en-US" sz="2800" dirty="0" smtClean="0"/>
              <a:t>should </a:t>
            </a:r>
            <a:r>
              <a:rPr lang="en-US" sz="2800" dirty="0"/>
              <a:t>always be excluded in cases of </a:t>
            </a:r>
            <a:r>
              <a:rPr lang="en-US" sz="2800" dirty="0" err="1"/>
              <a:t>hydramnios</a:t>
            </a:r>
            <a:r>
              <a:rPr lang="en-US" sz="2800" dirty="0"/>
              <a:t>.</a:t>
            </a:r>
          </a:p>
          <a:p>
            <a:r>
              <a:rPr lang="en-US" sz="2800" dirty="0"/>
              <a:t>• High incidence of prematurity (30%) and cardiac disease (25%).</a:t>
            </a:r>
          </a:p>
          <a:p>
            <a:r>
              <a:rPr lang="en-US" sz="2800" dirty="0"/>
              <a:t>• Presents clinically with choking and cyanotic episodes on feeding, </a:t>
            </a:r>
            <a:r>
              <a:rPr lang="en-US" sz="2800" dirty="0" smtClean="0"/>
              <a:t>with an </a:t>
            </a:r>
            <a:r>
              <a:rPr lang="en-US" sz="2800" dirty="0"/>
              <a:t>inability to pass an NGT.</a:t>
            </a:r>
          </a:p>
          <a:p>
            <a:r>
              <a:rPr lang="en-US" sz="2800" dirty="0"/>
              <a:t>• Constant risk of pulmonary aspiration. A double-lumen </a:t>
            </a:r>
            <a:r>
              <a:rPr lang="en-US" sz="2800" dirty="0" err="1"/>
              <a:t>Replogle</a:t>
            </a:r>
            <a:r>
              <a:rPr lang="en-US" sz="2800" dirty="0"/>
              <a:t> tube </a:t>
            </a:r>
            <a:r>
              <a:rPr lang="en-US" sz="2800" dirty="0" smtClean="0"/>
              <a:t>in the </a:t>
            </a:r>
            <a:r>
              <a:rPr lang="en-US" sz="2800" dirty="0" err="1"/>
              <a:t>oesophagus</a:t>
            </a:r>
            <a:r>
              <a:rPr lang="en-US" sz="2800" dirty="0"/>
              <a:t> allows irrigation and suction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10026"/>
            <a:ext cx="86106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err="1"/>
              <a:t>Perioperative</a:t>
            </a:r>
            <a:endParaRPr lang="en-US" sz="2800" b="1" i="1" u="sng" dirty="0"/>
          </a:p>
          <a:p>
            <a:r>
              <a:rPr lang="en-US" sz="2800" dirty="0"/>
              <a:t>• Inhalational or IV induction. Gentle mask ventilation to minimize </a:t>
            </a:r>
            <a:r>
              <a:rPr lang="en-US" sz="2800" dirty="0" smtClean="0"/>
              <a:t>gastric distension </a:t>
            </a:r>
            <a:r>
              <a:rPr lang="en-US" sz="2800" dirty="0"/>
              <a:t>via a fistula.</a:t>
            </a:r>
          </a:p>
          <a:p>
            <a:r>
              <a:rPr lang="en-US" sz="2800" dirty="0"/>
              <a:t>• Careful ETT placement. Confirm symmetrical ventilation with the </a:t>
            </a:r>
            <a:r>
              <a:rPr lang="en-US" sz="2800" dirty="0" smtClean="0"/>
              <a:t>tube distal </a:t>
            </a:r>
            <a:r>
              <a:rPr lang="en-US" sz="2800" dirty="0"/>
              <a:t>to the fistula.</a:t>
            </a:r>
          </a:p>
          <a:p>
            <a:r>
              <a:rPr lang="en-US" sz="2800" dirty="0"/>
              <a:t>• Two IV </a:t>
            </a:r>
            <a:r>
              <a:rPr lang="en-US" sz="2800" dirty="0" err="1"/>
              <a:t>cannulae</a:t>
            </a:r>
            <a:r>
              <a:rPr lang="en-US" sz="2800" dirty="0"/>
              <a:t> for maintenance and volume. Arterial line is useful.</a:t>
            </a:r>
          </a:p>
          <a:p>
            <a:r>
              <a:rPr lang="en-US" sz="2800" dirty="0"/>
              <a:t>• </a:t>
            </a:r>
            <a:r>
              <a:rPr lang="en-US" sz="2800" dirty="0" err="1"/>
              <a:t>Intraoperative</a:t>
            </a:r>
            <a:r>
              <a:rPr lang="en-US" sz="2800" dirty="0"/>
              <a:t> access will be needed to pass the </a:t>
            </a:r>
            <a:r>
              <a:rPr lang="en-US" sz="2800" dirty="0" err="1"/>
              <a:t>transanastomotic</a:t>
            </a:r>
            <a:r>
              <a:rPr lang="en-US" sz="2800" dirty="0"/>
              <a:t> </a:t>
            </a:r>
            <a:r>
              <a:rPr lang="en-US" sz="2800" dirty="0" smtClean="0"/>
              <a:t>tube nasally </a:t>
            </a:r>
            <a:r>
              <a:rPr lang="en-US" sz="2800" dirty="0"/>
              <a:t>to facilitate </a:t>
            </a:r>
            <a:r>
              <a:rPr lang="en-US" sz="2800" dirty="0" err="1"/>
              <a:t>oesophageal</a:t>
            </a:r>
            <a:r>
              <a:rPr lang="en-US" sz="2800" dirty="0"/>
              <a:t> repair.</a:t>
            </a:r>
          </a:p>
          <a:p>
            <a:r>
              <a:rPr lang="en-US" sz="2800" dirty="0"/>
              <a:t>• Manual ventilation may be necessary to assess lung compliance after </a:t>
            </a:r>
            <a:r>
              <a:rPr lang="en-US" sz="2800" dirty="0" smtClean="0"/>
              <a:t>ligation of </a:t>
            </a:r>
            <a:r>
              <a:rPr lang="en-US" sz="2800" dirty="0"/>
              <a:t>the fistula, to assist in repair of the </a:t>
            </a:r>
            <a:r>
              <a:rPr lang="en-US" sz="2800" dirty="0" err="1"/>
              <a:t>oesophagus</a:t>
            </a:r>
            <a:r>
              <a:rPr lang="en-US" sz="2800" dirty="0"/>
              <a:t> and to </a:t>
            </a:r>
            <a:r>
              <a:rPr lang="en-US" sz="2800" dirty="0" smtClean="0"/>
              <a:t>periodically </a:t>
            </a:r>
            <a:r>
              <a:rPr lang="en-US" sz="2800" dirty="0" err="1" smtClean="0"/>
              <a:t>reinflate</a:t>
            </a:r>
            <a:r>
              <a:rPr lang="en-US" sz="2800" dirty="0" smtClean="0"/>
              <a:t> </a:t>
            </a:r>
            <a:r>
              <a:rPr lang="en-US" sz="2800" dirty="0"/>
              <a:t>the left lung. Surgical retraction may impede ventilation.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14400"/>
            <a:ext cx="8839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Intraoperative</a:t>
            </a:r>
            <a:r>
              <a:rPr lang="en-US" sz="2800" dirty="0" smtClean="0"/>
              <a:t> analgesia: </a:t>
            </a:r>
            <a:r>
              <a:rPr lang="en-US" sz="2800" dirty="0" err="1" smtClean="0"/>
              <a:t>fentanyl</a:t>
            </a:r>
            <a:r>
              <a:rPr lang="en-US" sz="2800" dirty="0" smtClean="0"/>
              <a:t> (5–10 micrograms/kg) or epidural either by the thoracic or caudal route, if early weaning is anticipated.</a:t>
            </a:r>
          </a:p>
          <a:p>
            <a:r>
              <a:rPr lang="en-US" sz="2800" dirty="0" smtClean="0"/>
              <a:t>• The operation is usually performed via a right </a:t>
            </a:r>
            <a:r>
              <a:rPr lang="en-US" sz="2800" dirty="0" err="1" smtClean="0"/>
              <a:t>thoracotomy</a:t>
            </a:r>
            <a:r>
              <a:rPr lang="en-US" sz="2800" dirty="0" smtClean="0"/>
              <a:t>, using an </a:t>
            </a:r>
            <a:r>
              <a:rPr lang="en-US" sz="2800" dirty="0" err="1" smtClean="0"/>
              <a:t>extrapleural</a:t>
            </a:r>
            <a:r>
              <a:rPr lang="en-US" sz="2800" dirty="0" smtClean="0"/>
              <a:t> approach. </a:t>
            </a:r>
            <a:r>
              <a:rPr lang="en-US" sz="2800" dirty="0" err="1" smtClean="0"/>
              <a:t>Thoracoscopic</a:t>
            </a:r>
            <a:r>
              <a:rPr lang="en-US" sz="2800" dirty="0" smtClean="0"/>
              <a:t> repair is becoming popular.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305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/>
              <a:t>Post-operative</a:t>
            </a:r>
          </a:p>
          <a:p>
            <a:r>
              <a:rPr lang="en-US" sz="2800" dirty="0"/>
              <a:t>• The majority of cases are ventilated post-operatively, especially if </a:t>
            </a:r>
            <a:r>
              <a:rPr lang="en-US" sz="2800" dirty="0" smtClean="0"/>
              <a:t>the </a:t>
            </a:r>
            <a:r>
              <a:rPr lang="en-US" sz="2800" dirty="0" err="1" smtClean="0"/>
              <a:t>oesophageal</a:t>
            </a:r>
            <a:r>
              <a:rPr lang="en-US" sz="2800" dirty="0" smtClean="0"/>
              <a:t> </a:t>
            </a:r>
            <a:r>
              <a:rPr lang="en-US" sz="2800" dirty="0"/>
              <a:t>repair is under tension. It is critical to secure the NGT </a:t>
            </a:r>
            <a:r>
              <a:rPr lang="en-US" sz="2800" dirty="0" smtClean="0"/>
              <a:t>or </a:t>
            </a:r>
            <a:r>
              <a:rPr lang="en-US" sz="2800" dirty="0" err="1" smtClean="0"/>
              <a:t>transanastomotic</a:t>
            </a:r>
            <a:r>
              <a:rPr lang="en-US" sz="2800" dirty="0" smtClean="0"/>
              <a:t> </a:t>
            </a:r>
            <a:r>
              <a:rPr lang="en-US" sz="2800" dirty="0"/>
              <a:t>tube.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895600"/>
            <a:ext cx="8305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/>
              <a:t>Special considerations</a:t>
            </a:r>
          </a:p>
          <a:p>
            <a:r>
              <a:rPr lang="en-US" sz="2800" dirty="0"/>
              <a:t>• Attention to the positioning of the ETT to avoid ventilating the </a:t>
            </a:r>
            <a:r>
              <a:rPr lang="en-US" sz="2800" dirty="0" smtClean="0"/>
              <a:t>stomach via </a:t>
            </a:r>
            <a:r>
              <a:rPr lang="en-US" sz="2800" dirty="0"/>
              <a:t>the fistula. Preoperative </a:t>
            </a:r>
            <a:r>
              <a:rPr lang="en-US" sz="2800" dirty="0" err="1"/>
              <a:t>bronchoscopy</a:t>
            </a:r>
            <a:r>
              <a:rPr lang="en-US" sz="2800" dirty="0"/>
              <a:t> may be useful. The fistula </a:t>
            </a:r>
            <a:r>
              <a:rPr lang="en-US" sz="2800" dirty="0" smtClean="0"/>
              <a:t>is normally </a:t>
            </a:r>
            <a:r>
              <a:rPr lang="en-US" sz="2800" dirty="0"/>
              <a:t>situated on the posterior aspect of the trachea, just </a:t>
            </a:r>
            <a:r>
              <a:rPr lang="en-US" sz="2800" dirty="0" smtClean="0"/>
              <a:t>proximal to </a:t>
            </a:r>
            <a:r>
              <a:rPr lang="en-US" sz="2800" dirty="0"/>
              <a:t>the carina. The tube may need to be advanced or withdrawn, or </a:t>
            </a:r>
            <a:r>
              <a:rPr lang="en-US" sz="2800" dirty="0" smtClean="0"/>
              <a:t>the bevel </a:t>
            </a:r>
            <a:r>
              <a:rPr lang="en-US" sz="2800" dirty="0"/>
              <a:t>rotated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676400"/>
            <a:ext cx="6934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Procedure</a:t>
            </a:r>
            <a:r>
              <a:rPr lang="en-US" sz="2800" dirty="0"/>
              <a:t> Splitting the pylorus muscle </a:t>
            </a:r>
            <a:r>
              <a:rPr lang="en-US" sz="2800" dirty="0" smtClean="0"/>
              <a:t>longitudinally down </a:t>
            </a:r>
            <a:r>
              <a:rPr lang="en-US" sz="2800" dirty="0"/>
              <a:t>to the </a:t>
            </a:r>
            <a:r>
              <a:rPr lang="en-US" sz="2800" dirty="0" smtClean="0"/>
              <a:t>mucosa</a:t>
            </a:r>
          </a:p>
          <a:p>
            <a:endParaRPr lang="en-US" sz="2800" dirty="0"/>
          </a:p>
          <a:p>
            <a:r>
              <a:rPr lang="en-US" sz="2800" b="1" dirty="0"/>
              <a:t>Time</a:t>
            </a:r>
            <a:r>
              <a:rPr lang="en-US" sz="2800" dirty="0"/>
              <a:t> 30min</a:t>
            </a:r>
          </a:p>
          <a:p>
            <a:r>
              <a:rPr lang="en-US" sz="2800" b="1" dirty="0"/>
              <a:t>Pain </a:t>
            </a:r>
            <a:r>
              <a:rPr lang="en-US" sz="2800" dirty="0"/>
              <a:t>+</a:t>
            </a:r>
          </a:p>
          <a:p>
            <a:r>
              <a:rPr lang="en-US" sz="2800" b="1" dirty="0"/>
              <a:t>Position</a:t>
            </a:r>
            <a:r>
              <a:rPr lang="en-US" sz="2800" dirty="0"/>
              <a:t> Supine</a:t>
            </a:r>
          </a:p>
          <a:p>
            <a:r>
              <a:rPr lang="en-US" sz="2800" b="1" dirty="0"/>
              <a:t>Blood loss </a:t>
            </a:r>
            <a:r>
              <a:rPr lang="en-US" sz="2800" dirty="0"/>
              <a:t>Minimal</a:t>
            </a:r>
          </a:p>
          <a:p>
            <a:r>
              <a:rPr lang="fr-FR" sz="2800" b="1" dirty="0" err="1"/>
              <a:t>Practical</a:t>
            </a:r>
            <a:r>
              <a:rPr lang="fr-FR" sz="2800" b="1" dirty="0"/>
              <a:t> techniques </a:t>
            </a:r>
            <a:r>
              <a:rPr lang="fr-FR" sz="2800" dirty="0"/>
              <a:t>GA + IPPV, ? RSI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514600" y="304800"/>
            <a:ext cx="47179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atin typeface="Andalus" pitchFamily="18" charset="-78"/>
                <a:cs typeface="Andalus" pitchFamily="18" charset="-78"/>
              </a:rPr>
              <a:t>PYLORIC STENOSIS</a:t>
            </a:r>
            <a:endParaRPr lang="en-US" sz="44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457200"/>
            <a:ext cx="8153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/>
              <a:t>Preoperative</a:t>
            </a:r>
          </a:p>
          <a:p>
            <a:r>
              <a:rPr lang="en-US" sz="2800" dirty="0"/>
              <a:t>• Incidence of 1:350 births; commoner in first-born </a:t>
            </a:r>
            <a:r>
              <a:rPr lang="en-US" sz="2800" dirty="0" smtClean="0"/>
              <a:t>male; </a:t>
            </a:r>
            <a:r>
              <a:rPr lang="en-US" sz="2800" dirty="0"/>
              <a:t>80% are </a:t>
            </a:r>
            <a:r>
              <a:rPr lang="en-US" sz="2800" dirty="0" smtClean="0"/>
              <a:t>male, 10% are </a:t>
            </a:r>
            <a:r>
              <a:rPr lang="en-US" sz="2800" dirty="0"/>
              <a:t>premature.</a:t>
            </a:r>
          </a:p>
          <a:p>
            <a:r>
              <a:rPr lang="en-US" sz="2800" dirty="0"/>
              <a:t>• Present with biochemical abnormalities, notably </a:t>
            </a:r>
            <a:r>
              <a:rPr lang="en-US" sz="2800" dirty="0" err="1" smtClean="0"/>
              <a:t>hypochloraemic</a:t>
            </a:r>
            <a:r>
              <a:rPr lang="en-US" sz="2800" dirty="0"/>
              <a:t> </a:t>
            </a:r>
            <a:r>
              <a:rPr lang="en-US" sz="2800" dirty="0" smtClean="0"/>
              <a:t>alkalosis.</a:t>
            </a:r>
            <a:endParaRPr lang="en-US" sz="2800" dirty="0"/>
          </a:p>
          <a:p>
            <a:r>
              <a:rPr lang="en-US" sz="2800" dirty="0"/>
              <a:t>• Electrolytes, particularly </a:t>
            </a:r>
            <a:r>
              <a:rPr lang="en-US" sz="2800" dirty="0" err="1"/>
              <a:t>Cl</a:t>
            </a:r>
            <a:r>
              <a:rPr lang="en-US" sz="2800" dirty="0"/>
              <a:t>− and </a:t>
            </a:r>
            <a:r>
              <a:rPr lang="en-US" sz="2800" dirty="0" smtClean="0"/>
              <a:t>HCO3−</a:t>
            </a:r>
            <a:r>
              <a:rPr lang="en-US" sz="2800" dirty="0"/>
              <a:t>, and pH should be </a:t>
            </a:r>
            <a:r>
              <a:rPr lang="en-US" sz="2800" dirty="0" smtClean="0"/>
              <a:t>within normal </a:t>
            </a:r>
            <a:r>
              <a:rPr lang="en-US" sz="2800" dirty="0"/>
              <a:t>limits, with </a:t>
            </a:r>
            <a:r>
              <a:rPr lang="en-US" sz="2800" dirty="0" err="1"/>
              <a:t>Cl</a:t>
            </a:r>
            <a:r>
              <a:rPr lang="en-US" sz="2800" dirty="0"/>
              <a:t>− ≥100mmol/L.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295400"/>
            <a:ext cx="7162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Procedure </a:t>
            </a:r>
            <a:r>
              <a:rPr lang="en-US" sz="2800" dirty="0"/>
              <a:t>Repair of defect in diaphragm either by </a:t>
            </a:r>
            <a:r>
              <a:rPr lang="en-US" sz="2800" dirty="0" smtClean="0"/>
              <a:t>suturing to </a:t>
            </a:r>
            <a:r>
              <a:rPr lang="en-US" sz="2800" dirty="0"/>
              <a:t>abdominal wall or with a synthetic </a:t>
            </a:r>
            <a:r>
              <a:rPr lang="en-US" sz="2800" dirty="0" smtClean="0"/>
              <a:t>graft.</a:t>
            </a:r>
          </a:p>
          <a:p>
            <a:endParaRPr lang="en-US" sz="2800" dirty="0"/>
          </a:p>
          <a:p>
            <a:r>
              <a:rPr lang="en-US" sz="2800" b="1" dirty="0" smtClean="0"/>
              <a:t>Time</a:t>
            </a:r>
            <a:r>
              <a:rPr lang="en-US" sz="2800" dirty="0" smtClean="0"/>
              <a:t>- </a:t>
            </a:r>
            <a:r>
              <a:rPr lang="en-US" sz="2800" dirty="0"/>
              <a:t>1–2hr</a:t>
            </a:r>
          </a:p>
          <a:p>
            <a:r>
              <a:rPr lang="en-US" sz="2800" b="1" dirty="0" smtClean="0"/>
              <a:t>Pain</a:t>
            </a:r>
            <a:r>
              <a:rPr lang="en-US" sz="2800" dirty="0" smtClean="0"/>
              <a:t>- </a:t>
            </a:r>
            <a:r>
              <a:rPr lang="en-US" sz="2800" dirty="0"/>
              <a:t>+++</a:t>
            </a:r>
          </a:p>
          <a:p>
            <a:r>
              <a:rPr lang="en-US" sz="2800" b="1" dirty="0" smtClean="0"/>
              <a:t>Position</a:t>
            </a:r>
            <a:r>
              <a:rPr lang="en-US" sz="2800" dirty="0" smtClean="0"/>
              <a:t>- </a:t>
            </a:r>
            <a:r>
              <a:rPr lang="en-US" sz="2800" dirty="0"/>
              <a:t>Supine</a:t>
            </a:r>
          </a:p>
          <a:p>
            <a:r>
              <a:rPr lang="en-US" sz="2800" b="1" dirty="0"/>
              <a:t>Blood </a:t>
            </a:r>
            <a:r>
              <a:rPr lang="en-US" sz="2800" b="1" dirty="0" smtClean="0"/>
              <a:t>loss</a:t>
            </a:r>
            <a:r>
              <a:rPr lang="en-US" sz="2800" dirty="0" smtClean="0"/>
              <a:t>- </a:t>
            </a:r>
            <a:r>
              <a:rPr lang="en-US" sz="2800" dirty="0"/>
              <a:t>Usually minimal to moderate</a:t>
            </a:r>
          </a:p>
          <a:p>
            <a:r>
              <a:rPr lang="en-US" sz="2800" b="1" dirty="0"/>
              <a:t>Practical </a:t>
            </a:r>
            <a:r>
              <a:rPr lang="en-US" sz="2800" b="1" dirty="0" smtClean="0"/>
              <a:t>techniques</a:t>
            </a:r>
            <a:r>
              <a:rPr lang="en-US" sz="2800" dirty="0" smtClean="0"/>
              <a:t>- </a:t>
            </a:r>
            <a:r>
              <a:rPr lang="en-US" sz="2800" dirty="0"/>
              <a:t>GA plus </a:t>
            </a:r>
            <a:r>
              <a:rPr lang="en-US" sz="2800" dirty="0" smtClean="0"/>
              <a:t>IPPV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905000" y="228600"/>
            <a:ext cx="58047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DIAPHRAGMATIC</a:t>
            </a:r>
            <a:r>
              <a:rPr lang="en-US" sz="4000" b="1" dirty="0" smtClean="0"/>
              <a:t> </a:t>
            </a:r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HERNIA</a:t>
            </a:r>
            <a:endParaRPr lang="en-US" sz="4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28343"/>
            <a:ext cx="8458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err="1"/>
              <a:t>Perioperative</a:t>
            </a:r>
            <a:endParaRPr lang="en-US" sz="2800" b="1" i="1" u="sng" dirty="0"/>
          </a:p>
          <a:p>
            <a:r>
              <a:rPr lang="en-US" sz="2800" dirty="0" smtClean="0"/>
              <a:t>•There </a:t>
            </a:r>
            <a:r>
              <a:rPr lang="en-US" sz="2800" dirty="0"/>
              <a:t>is a risk of pulmonary </a:t>
            </a:r>
            <a:r>
              <a:rPr lang="en-US" sz="2800" dirty="0" smtClean="0"/>
              <a:t>aspiration from </a:t>
            </a:r>
            <a:r>
              <a:rPr lang="en-US" sz="2800" dirty="0"/>
              <a:t>gastric outflow obstruction.</a:t>
            </a:r>
          </a:p>
          <a:p>
            <a:r>
              <a:rPr lang="en-US" sz="2800" dirty="0"/>
              <a:t>• An NGT is mandatory and will be </a:t>
            </a:r>
            <a:r>
              <a:rPr lang="en-US" sz="2800" i="1" dirty="0"/>
              <a:t>in situ. Aspirate, and do not </a:t>
            </a:r>
            <a:r>
              <a:rPr lang="en-US" sz="2800" i="1" dirty="0" err="1" smtClean="0"/>
              <a:t>remove.</a:t>
            </a:r>
            <a:r>
              <a:rPr lang="en-US" sz="2800" dirty="0" err="1" smtClean="0"/>
              <a:t>It</a:t>
            </a:r>
            <a:r>
              <a:rPr lang="en-US" sz="2800" dirty="0" smtClean="0"/>
              <a:t> </a:t>
            </a:r>
            <a:r>
              <a:rPr lang="en-US" sz="2800" dirty="0"/>
              <a:t>does not reduce the effect of </a:t>
            </a:r>
            <a:r>
              <a:rPr lang="en-US" sz="2800" dirty="0" err="1"/>
              <a:t>cricoid</a:t>
            </a:r>
            <a:r>
              <a:rPr lang="en-US" sz="2800" dirty="0"/>
              <a:t> pressure and may act as </a:t>
            </a:r>
            <a:r>
              <a:rPr lang="en-US" sz="2800" dirty="0" smtClean="0"/>
              <a:t>an escape </a:t>
            </a:r>
            <a:r>
              <a:rPr lang="en-US" sz="2800" dirty="0"/>
              <a:t>valve if mask ventilation increases </a:t>
            </a:r>
            <a:r>
              <a:rPr lang="en-US" sz="2800" dirty="0" err="1"/>
              <a:t>intragastric</a:t>
            </a:r>
            <a:r>
              <a:rPr lang="en-US" sz="2800" dirty="0"/>
              <a:t> pressure.</a:t>
            </a:r>
          </a:p>
          <a:p>
            <a:r>
              <a:rPr lang="en-US" sz="2800" dirty="0"/>
              <a:t>• IV is usually in place. Induction may be rapid sequence </a:t>
            </a:r>
            <a:r>
              <a:rPr lang="en-US" sz="2800" dirty="0" smtClean="0"/>
              <a:t>or non-depolarizing </a:t>
            </a:r>
            <a:r>
              <a:rPr lang="en-US" sz="2800" dirty="0"/>
              <a:t>relaxant, for which some </a:t>
            </a:r>
            <a:r>
              <a:rPr lang="en-US" sz="2800" dirty="0" err="1"/>
              <a:t>anaesthetists</a:t>
            </a:r>
            <a:r>
              <a:rPr lang="en-US" sz="2800" dirty="0"/>
              <a:t> use </a:t>
            </a:r>
            <a:r>
              <a:rPr lang="en-US" sz="2800" dirty="0" err="1" smtClean="0"/>
              <a:t>cricoid</a:t>
            </a:r>
            <a:r>
              <a:rPr lang="en-US" sz="2800" dirty="0"/>
              <a:t> </a:t>
            </a:r>
            <a:r>
              <a:rPr lang="en-US" sz="2800" dirty="0" smtClean="0"/>
              <a:t>pressure</a:t>
            </a:r>
            <a:r>
              <a:rPr lang="en-US" sz="2800" dirty="0"/>
              <a:t>. Consider rapid sequence if there is excessive NG loss (&gt;</a:t>
            </a:r>
            <a:r>
              <a:rPr lang="en-US" sz="2800" dirty="0" smtClean="0"/>
              <a:t>2mL/kg/hr</a:t>
            </a:r>
            <a:r>
              <a:rPr lang="en-US" sz="2800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524000"/>
            <a:ext cx="8001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• </a:t>
            </a:r>
            <a:r>
              <a:rPr lang="en-US" sz="2800" dirty="0" err="1"/>
              <a:t>Fentanyl</a:t>
            </a:r>
            <a:r>
              <a:rPr lang="en-US" sz="2800" dirty="0"/>
              <a:t> (1 microgram/kg) plus </a:t>
            </a:r>
            <a:r>
              <a:rPr lang="en-US" sz="2800" dirty="0" err="1"/>
              <a:t>paracetamol</a:t>
            </a:r>
            <a:r>
              <a:rPr lang="en-US" sz="2800" dirty="0"/>
              <a:t> IV/PR. Local </a:t>
            </a:r>
            <a:r>
              <a:rPr lang="en-US" sz="2800" dirty="0" smtClean="0"/>
              <a:t>infiltration (up </a:t>
            </a:r>
            <a:r>
              <a:rPr lang="en-US" sz="2800" dirty="0"/>
              <a:t>to 1mL/kg of 0.25% </a:t>
            </a:r>
            <a:r>
              <a:rPr lang="en-US" sz="2800" dirty="0" err="1"/>
              <a:t>bupivacaine</a:t>
            </a:r>
            <a:r>
              <a:rPr lang="en-US" sz="2800" dirty="0"/>
              <a:t> ± adrenaline). If locally </a:t>
            </a:r>
            <a:r>
              <a:rPr lang="en-US" sz="2800" dirty="0" smtClean="0"/>
              <a:t>given pre-incision</a:t>
            </a:r>
            <a:r>
              <a:rPr lang="en-US" sz="2800" dirty="0"/>
              <a:t>, </a:t>
            </a:r>
            <a:r>
              <a:rPr lang="en-US" sz="2800" dirty="0" err="1"/>
              <a:t>fentanyl</a:t>
            </a:r>
            <a:r>
              <a:rPr lang="en-US" sz="2800" dirty="0"/>
              <a:t> can be omitted.</a:t>
            </a:r>
          </a:p>
          <a:p>
            <a:r>
              <a:rPr lang="en-US" sz="2800" dirty="0"/>
              <a:t>• Can be performed </a:t>
            </a:r>
            <a:r>
              <a:rPr lang="en-US" sz="2800" dirty="0" err="1"/>
              <a:t>laparoscopically</a:t>
            </a:r>
            <a:r>
              <a:rPr lang="en-US" sz="2800" dirty="0"/>
              <a:t>, in which case a rectus sheath </a:t>
            </a:r>
            <a:r>
              <a:rPr lang="en-US" sz="2800" dirty="0" smtClean="0"/>
              <a:t>block may </a:t>
            </a:r>
            <a:r>
              <a:rPr lang="en-US" sz="2800" dirty="0"/>
              <a:t>be useful.</a:t>
            </a:r>
          </a:p>
          <a:p>
            <a:r>
              <a:rPr lang="en-US" sz="2800" dirty="0"/>
              <a:t>• </a:t>
            </a:r>
            <a:r>
              <a:rPr lang="en-US" sz="2800" dirty="0" err="1"/>
              <a:t>Extubate</a:t>
            </a:r>
            <a:r>
              <a:rPr lang="en-US" sz="2800" dirty="0"/>
              <a:t> awake in the left lateral position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305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/>
              <a:t>Post-operative</a:t>
            </a:r>
          </a:p>
          <a:p>
            <a:r>
              <a:rPr lang="en-US" sz="2800" dirty="0"/>
              <a:t>• Remove the NGT at the end of the procedure.</a:t>
            </a:r>
          </a:p>
          <a:p>
            <a:r>
              <a:rPr lang="en-US" sz="2800" dirty="0"/>
              <a:t>• Give </a:t>
            </a:r>
            <a:r>
              <a:rPr lang="en-US" sz="2800" dirty="0" err="1"/>
              <a:t>paracetamol</a:t>
            </a:r>
            <a:r>
              <a:rPr lang="en-US" sz="2800" dirty="0"/>
              <a:t> PO/PR, as required.</a:t>
            </a:r>
          </a:p>
          <a:p>
            <a:r>
              <a:rPr lang="en-US" sz="2800" dirty="0"/>
              <a:t>• Feed within 6hr, but maintain IV fluids until feeding is established.</a:t>
            </a:r>
          </a:p>
          <a:p>
            <a:r>
              <a:rPr lang="en-US" sz="2800" dirty="0"/>
              <a:t>• </a:t>
            </a:r>
            <a:r>
              <a:rPr lang="en-US" sz="2800" dirty="0" err="1"/>
              <a:t>Apnoea</a:t>
            </a:r>
            <a:r>
              <a:rPr lang="en-US" sz="2800" dirty="0"/>
              <a:t> alarm overnight.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3200400"/>
            <a:ext cx="8305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/>
              <a:t>Special considerations</a:t>
            </a:r>
          </a:p>
          <a:p>
            <a:r>
              <a:rPr lang="en-US" sz="2800" dirty="0"/>
              <a:t>• Resuscitate with 5% </a:t>
            </a:r>
            <a:r>
              <a:rPr lang="en-US" sz="2800" dirty="0" smtClean="0"/>
              <a:t>glucose or 0.45</a:t>
            </a:r>
            <a:r>
              <a:rPr lang="en-US" sz="2800" dirty="0"/>
              <a:t>% </a:t>
            </a:r>
            <a:r>
              <a:rPr lang="en-US" sz="2800" dirty="0" err="1"/>
              <a:t>NaCl</a:t>
            </a:r>
            <a:r>
              <a:rPr lang="en-US" sz="2800" dirty="0"/>
              <a:t> plus 20mmol/L </a:t>
            </a:r>
            <a:r>
              <a:rPr lang="en-US" sz="2800" dirty="0" err="1"/>
              <a:t>KCl</a:t>
            </a:r>
            <a:r>
              <a:rPr lang="en-US" sz="2800" dirty="0"/>
              <a:t> </a:t>
            </a:r>
            <a:r>
              <a:rPr lang="en-US" sz="2800" dirty="0" smtClean="0"/>
              <a:t>. </a:t>
            </a:r>
            <a:r>
              <a:rPr lang="en-US" sz="2800" dirty="0"/>
              <a:t>More severe cases will require 0.9% </a:t>
            </a:r>
            <a:r>
              <a:rPr lang="en-US" sz="2800" dirty="0" err="1"/>
              <a:t>NaCl</a:t>
            </a:r>
            <a:r>
              <a:rPr lang="en-US" sz="2800" dirty="0"/>
              <a:t>. Use </a:t>
            </a:r>
            <a:r>
              <a:rPr lang="en-US" sz="2800" dirty="0" smtClean="0"/>
              <a:t>colloid initially </a:t>
            </a:r>
            <a:r>
              <a:rPr lang="en-US" sz="2800" dirty="0"/>
              <a:t>if </a:t>
            </a:r>
            <a:r>
              <a:rPr lang="en-US" sz="2800" dirty="0" err="1"/>
              <a:t>hypovolaemia</a:t>
            </a:r>
            <a:r>
              <a:rPr lang="en-US" sz="2800" dirty="0"/>
              <a:t> is present. Replace NG loss with 0.9% </a:t>
            </a:r>
            <a:r>
              <a:rPr lang="en-US" sz="2800" dirty="0" err="1"/>
              <a:t>NaCl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752600"/>
            <a:ext cx="6781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Procedure</a:t>
            </a:r>
            <a:r>
              <a:rPr lang="en-US" sz="2800" dirty="0"/>
              <a:t> Removal of foreign body from bronchial </a:t>
            </a:r>
            <a:r>
              <a:rPr lang="en-US" sz="2800" dirty="0" smtClean="0"/>
              <a:t>tree</a:t>
            </a:r>
          </a:p>
          <a:p>
            <a:endParaRPr lang="en-US" sz="2800" dirty="0"/>
          </a:p>
          <a:p>
            <a:r>
              <a:rPr lang="en-US" sz="2800" b="1" dirty="0"/>
              <a:t>Time</a:t>
            </a:r>
            <a:r>
              <a:rPr lang="en-US" sz="2800" dirty="0"/>
              <a:t> 30–60min</a:t>
            </a:r>
          </a:p>
          <a:p>
            <a:r>
              <a:rPr lang="en-US" sz="2800" b="1" dirty="0"/>
              <a:t>Pain</a:t>
            </a:r>
            <a:r>
              <a:rPr lang="en-US" sz="2800" dirty="0"/>
              <a:t> +</a:t>
            </a:r>
          </a:p>
          <a:p>
            <a:r>
              <a:rPr lang="en-US" sz="2800" b="1" dirty="0"/>
              <a:t>Position</a:t>
            </a:r>
            <a:r>
              <a:rPr lang="en-US" sz="2800" dirty="0"/>
              <a:t> Supine</a:t>
            </a:r>
          </a:p>
          <a:p>
            <a:r>
              <a:rPr lang="en-US" sz="2800" b="1" dirty="0"/>
              <a:t>Blood loss </a:t>
            </a:r>
            <a:r>
              <a:rPr lang="en-US" sz="2800" dirty="0"/>
              <a:t>Nil</a:t>
            </a:r>
          </a:p>
          <a:p>
            <a:r>
              <a:rPr lang="en-US" sz="2800" b="1" dirty="0"/>
              <a:t>Practical techniques </a:t>
            </a:r>
            <a:r>
              <a:rPr lang="en-US" sz="2800" dirty="0"/>
              <a:t>SV or IPPV</a:t>
            </a:r>
          </a:p>
        </p:txBody>
      </p:sp>
      <p:sp>
        <p:nvSpPr>
          <p:cNvPr id="3" name="Rectangle 2"/>
          <p:cNvSpPr/>
          <p:nvPr/>
        </p:nvSpPr>
        <p:spPr>
          <a:xfrm>
            <a:off x="1981200" y="533400"/>
            <a:ext cx="57246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INHALED FOREIGN BODY</a:t>
            </a:r>
            <a:endParaRPr lang="en-US" sz="4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1"/>
            <a:ext cx="8229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/>
              <a:t>Preoperative</a:t>
            </a:r>
          </a:p>
          <a:p>
            <a:r>
              <a:rPr lang="en-US" sz="2800" dirty="0"/>
              <a:t>• Commonest reason for </a:t>
            </a:r>
            <a:r>
              <a:rPr lang="en-US" sz="2800" dirty="0" err="1"/>
              <a:t>bronchoscopy</a:t>
            </a:r>
            <a:r>
              <a:rPr lang="en-US" sz="2800" dirty="0"/>
              <a:t> in the 1–3yr age group.</a:t>
            </a:r>
          </a:p>
          <a:p>
            <a:r>
              <a:rPr lang="en-US" sz="2800" dirty="0"/>
              <a:t>• A foreign body in the upper airways may present as an emergency </a:t>
            </a:r>
            <a:r>
              <a:rPr lang="en-US" sz="2800" dirty="0" smtClean="0"/>
              <a:t>acute airway </a:t>
            </a:r>
            <a:r>
              <a:rPr lang="en-US" sz="2800" dirty="0"/>
              <a:t>obstruction.</a:t>
            </a:r>
          </a:p>
          <a:p>
            <a:r>
              <a:rPr lang="en-US" sz="2800" dirty="0"/>
              <a:t>• Obstruction of lower airways follows several days after a </a:t>
            </a:r>
            <a:r>
              <a:rPr lang="en-US" sz="2800" dirty="0" smtClean="0"/>
              <a:t>history of </a:t>
            </a:r>
            <a:r>
              <a:rPr lang="en-US" sz="2800" dirty="0"/>
              <a:t>coughing. Peanut oil is an irritant and leads to mucosal </a:t>
            </a:r>
            <a:r>
              <a:rPr lang="en-US" sz="2800" dirty="0" err="1" smtClean="0"/>
              <a:t>oedema</a:t>
            </a:r>
            <a:r>
              <a:rPr lang="en-US" sz="2800" dirty="0"/>
              <a:t> </a:t>
            </a:r>
            <a:r>
              <a:rPr lang="en-US" sz="2800" dirty="0" smtClean="0"/>
              <a:t>and </a:t>
            </a:r>
            <a:r>
              <a:rPr lang="en-US" sz="2800" dirty="0"/>
              <a:t>chemical </a:t>
            </a:r>
            <a:r>
              <a:rPr lang="en-US" sz="2800" dirty="0" err="1"/>
              <a:t>pneumonitis</a:t>
            </a:r>
            <a:r>
              <a:rPr lang="en-US" sz="2800" dirty="0"/>
              <a:t>. Chest radiograph shows </a:t>
            </a:r>
            <a:r>
              <a:rPr lang="en-US" sz="2800" dirty="0" smtClean="0"/>
              <a:t>characteristic hyperinflation </a:t>
            </a:r>
            <a:r>
              <a:rPr lang="en-US" sz="2800" dirty="0"/>
              <a:t>during expiration, but a foreign body is often not visible.</a:t>
            </a:r>
          </a:p>
          <a:p>
            <a:r>
              <a:rPr lang="en-US" sz="2800" dirty="0"/>
              <a:t>• Treat symptoms as indicated, e.g. dehydration, pneumonia, wheeze.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8077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err="1"/>
              <a:t>Perioperative</a:t>
            </a:r>
            <a:endParaRPr lang="en-US" sz="2800" b="1" i="1" u="sng" dirty="0"/>
          </a:p>
          <a:p>
            <a:r>
              <a:rPr lang="en-US" sz="2800" dirty="0"/>
              <a:t>• Inhalational induction is usual to avoid displacing the object further. </a:t>
            </a:r>
            <a:r>
              <a:rPr lang="en-US" sz="2800" dirty="0" smtClean="0"/>
              <a:t>Use 100</a:t>
            </a:r>
            <a:r>
              <a:rPr lang="en-US" sz="2800" dirty="0"/>
              <a:t>% O2 with </a:t>
            </a:r>
            <a:r>
              <a:rPr lang="en-US" sz="2800" dirty="0" err="1"/>
              <a:t>sevoflurane</a:t>
            </a:r>
            <a:r>
              <a:rPr lang="en-US" sz="2800" dirty="0"/>
              <a:t>.</a:t>
            </a:r>
          </a:p>
          <a:p>
            <a:r>
              <a:rPr lang="en-US" sz="2800" dirty="0"/>
              <a:t>• Deep inhalational maintenance with </a:t>
            </a:r>
            <a:r>
              <a:rPr lang="en-US" sz="2800" dirty="0" err="1"/>
              <a:t>sevoflurane</a:t>
            </a:r>
            <a:r>
              <a:rPr lang="en-US" sz="2800" dirty="0"/>
              <a:t>. TIVA is becoming </a:t>
            </a:r>
            <a:r>
              <a:rPr lang="en-US" sz="2800" dirty="0" smtClean="0"/>
              <a:t>a more </a:t>
            </a:r>
            <a:r>
              <a:rPr lang="en-US" sz="2800" dirty="0"/>
              <a:t>popular technique, usually supplementing the volatile agent.</a:t>
            </a:r>
          </a:p>
          <a:p>
            <a:r>
              <a:rPr lang="en-US" sz="2800" dirty="0"/>
              <a:t>• Apply topical anaesthesia to the vocal cords (4% </a:t>
            </a:r>
            <a:r>
              <a:rPr lang="en-US" sz="2800" dirty="0" err="1"/>
              <a:t>lidocaine</a:t>
            </a:r>
            <a:r>
              <a:rPr lang="en-US" sz="2800" dirty="0"/>
              <a:t>, up to </a:t>
            </a:r>
            <a:r>
              <a:rPr lang="en-US" sz="2800" dirty="0" smtClean="0"/>
              <a:t>3mg/kg</a:t>
            </a:r>
            <a:r>
              <a:rPr lang="en-US" sz="2800" dirty="0"/>
              <a:t>), and consider a drying agent (atropine 20 micrograms/kg IM </a:t>
            </a:r>
            <a:r>
              <a:rPr lang="en-US" sz="2800" dirty="0" smtClean="0"/>
              <a:t>30min preoperatively </a:t>
            </a:r>
            <a:r>
              <a:rPr lang="en-US" sz="2800" dirty="0"/>
              <a:t>or 10 micrograms/kg IV at induction, or </a:t>
            </a:r>
            <a:r>
              <a:rPr lang="en-US" sz="2800" dirty="0" err="1" smtClean="0"/>
              <a:t>glycopyrronium</a:t>
            </a:r>
            <a:r>
              <a:rPr lang="en-US" sz="2800" dirty="0"/>
              <a:t> </a:t>
            </a:r>
            <a:r>
              <a:rPr lang="en-US" sz="2800" dirty="0" smtClean="0"/>
              <a:t>5 </a:t>
            </a:r>
            <a:r>
              <a:rPr lang="en-US" sz="2800" dirty="0"/>
              <a:t>micrograms/kg IM or IV).</a:t>
            </a:r>
          </a:p>
          <a:p>
            <a:r>
              <a:rPr lang="en-US" sz="2800" dirty="0"/>
              <a:t>• Prior to </a:t>
            </a:r>
            <a:r>
              <a:rPr lang="en-US" sz="2800" dirty="0" err="1"/>
              <a:t>bronchoscopy</a:t>
            </a:r>
            <a:r>
              <a:rPr lang="en-US" sz="2800" dirty="0"/>
              <a:t>, maintain the airway with a face mask or </a:t>
            </a:r>
            <a:r>
              <a:rPr lang="en-US" sz="2800" dirty="0" smtClean="0"/>
              <a:t>LMA.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1"/>
            <a:ext cx="8534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• Rigid </a:t>
            </a:r>
            <a:r>
              <a:rPr lang="en-US" sz="2800" b="1" dirty="0" err="1"/>
              <a:t>bronchoscopy</a:t>
            </a:r>
            <a:r>
              <a:rPr lang="en-US" sz="2800" dirty="0"/>
              <a:t>: the </a:t>
            </a:r>
            <a:r>
              <a:rPr lang="en-US" sz="2800" dirty="0" err="1"/>
              <a:t>Storz</a:t>
            </a:r>
            <a:r>
              <a:rPr lang="en-US" sz="2800" dirty="0"/>
              <a:t> bronchoscope has an attachment for </a:t>
            </a:r>
            <a:r>
              <a:rPr lang="en-US" sz="2800" dirty="0" smtClean="0"/>
              <a:t>a T-piece</a:t>
            </a:r>
            <a:r>
              <a:rPr lang="en-US" sz="2800" dirty="0"/>
              <a:t>. Check compatibility before the procedure.</a:t>
            </a:r>
          </a:p>
          <a:p>
            <a:r>
              <a:rPr lang="en-US" sz="2800" dirty="0"/>
              <a:t>• For foreign objects in the upper airways, maintain SV.</a:t>
            </a:r>
          </a:p>
          <a:p>
            <a:r>
              <a:rPr lang="en-US" sz="2800" dirty="0"/>
              <a:t>• If the foreign body is in the lower airway, then IPPV with a </a:t>
            </a:r>
            <a:r>
              <a:rPr lang="en-US" sz="2800" dirty="0" smtClean="0"/>
              <a:t>muscle relaxant </a:t>
            </a:r>
            <a:r>
              <a:rPr lang="en-US" sz="2800" dirty="0"/>
              <a:t>is acceptable, since the object will be pushed distally </a:t>
            </a:r>
            <a:r>
              <a:rPr lang="en-US" sz="2800" dirty="0" smtClean="0"/>
              <a:t>by the </a:t>
            </a:r>
            <a:r>
              <a:rPr lang="en-US" sz="2800" dirty="0"/>
              <a:t>bronchoscope until it can be grasped by forceps. Give </a:t>
            </a:r>
            <a:r>
              <a:rPr lang="en-US" sz="2800" dirty="0" smtClean="0"/>
              <a:t>assisted ventilation </a:t>
            </a:r>
            <a:r>
              <a:rPr lang="en-US" sz="2800" dirty="0"/>
              <a:t>via a T-piece </a:t>
            </a:r>
            <a:r>
              <a:rPr lang="en-US" sz="2800" dirty="0" smtClean="0"/>
              <a:t> or </a:t>
            </a:r>
            <a:r>
              <a:rPr lang="en-US" sz="2800" dirty="0"/>
              <a:t>high-frequency jet ventilation. Intubation </a:t>
            </a:r>
            <a:r>
              <a:rPr lang="en-US" sz="2800" dirty="0" smtClean="0"/>
              <a:t>will then </a:t>
            </a:r>
            <a:r>
              <a:rPr lang="en-US" sz="2800" dirty="0"/>
              <a:t>be required once the scope is removed.</a:t>
            </a:r>
          </a:p>
          <a:p>
            <a:r>
              <a:rPr lang="en-US" sz="2800" dirty="0"/>
              <a:t>• This may be a difficult surgical procedure.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7924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/>
              <a:t>Post-operative</a:t>
            </a:r>
          </a:p>
          <a:p>
            <a:r>
              <a:rPr lang="en-US" sz="2800" dirty="0"/>
              <a:t>• If </a:t>
            </a:r>
            <a:r>
              <a:rPr lang="en-US" sz="2800" dirty="0" err="1"/>
              <a:t>bronchoscopy</a:t>
            </a:r>
            <a:r>
              <a:rPr lang="en-US" sz="2800" dirty="0"/>
              <a:t> is traumatic, give </a:t>
            </a:r>
            <a:r>
              <a:rPr lang="en-US" sz="2800" dirty="0" err="1"/>
              <a:t>dexamethasone</a:t>
            </a:r>
            <a:r>
              <a:rPr lang="en-US" sz="2800" dirty="0"/>
              <a:t> 0.25mg/kg IV, </a:t>
            </a:r>
            <a:r>
              <a:rPr lang="en-US" sz="2800" dirty="0" smtClean="0"/>
              <a:t>then two </a:t>
            </a:r>
            <a:r>
              <a:rPr lang="en-US" sz="2800" dirty="0"/>
              <a:t>doses 8-hourly of 0.125mg/kg.</a:t>
            </a:r>
          </a:p>
          <a:p>
            <a:r>
              <a:rPr lang="en-US" sz="2800" dirty="0"/>
              <a:t>• Consider physiotherapy, bronchodilators, and antibiotics, as indicated.</a:t>
            </a:r>
          </a:p>
          <a:p>
            <a:r>
              <a:rPr lang="en-US" sz="2800" b="1" i="1" u="sng" dirty="0"/>
              <a:t>Special considerations</a:t>
            </a:r>
          </a:p>
          <a:p>
            <a:r>
              <a:rPr lang="en-US" sz="2800" dirty="0"/>
              <a:t>• If tracheal/ball–valve obstruction suspected, IPPV is contraindicated.</a:t>
            </a:r>
          </a:p>
          <a:p>
            <a:r>
              <a:rPr lang="en-US" sz="2800" dirty="0"/>
              <a:t>• Intubation may assist lung ventilation and sizing of the bronchoscope if </a:t>
            </a:r>
            <a:r>
              <a:rPr lang="en-US" sz="2800" dirty="0" smtClean="0"/>
              <a:t>a tracheal </a:t>
            </a:r>
            <a:r>
              <a:rPr lang="en-US" sz="2800" dirty="0"/>
              <a:t>foreign body is excluded.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Andalus" pitchFamily="18" charset="-78"/>
                <a:cs typeface="Andalus" pitchFamily="18" charset="-78"/>
              </a:rPr>
              <a:t>PATENT DUCTUS ARTERIOSUS</a:t>
            </a:r>
            <a:endParaRPr lang="en-US" sz="4000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Procedure</a:t>
            </a:r>
            <a:r>
              <a:rPr lang="en-US" dirty="0" smtClean="0"/>
              <a:t> Ligation or clipping of </a:t>
            </a:r>
            <a:r>
              <a:rPr lang="en-US" dirty="0" err="1" smtClean="0"/>
              <a:t>ductus</a:t>
            </a:r>
            <a:r>
              <a:rPr lang="en-US" dirty="0" smtClean="0"/>
              <a:t> </a:t>
            </a:r>
            <a:r>
              <a:rPr lang="en-US" dirty="0" err="1" smtClean="0"/>
              <a:t>arteriosus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Time</a:t>
            </a:r>
            <a:r>
              <a:rPr lang="en-US" dirty="0" smtClean="0"/>
              <a:t> 1hr</a:t>
            </a:r>
          </a:p>
          <a:p>
            <a:pPr>
              <a:buNone/>
            </a:pPr>
            <a:r>
              <a:rPr lang="en-US" b="1" dirty="0" smtClean="0"/>
              <a:t>Pain</a:t>
            </a:r>
            <a:r>
              <a:rPr lang="en-US" dirty="0" smtClean="0"/>
              <a:t> +</a:t>
            </a:r>
          </a:p>
          <a:p>
            <a:pPr>
              <a:buNone/>
            </a:pPr>
            <a:r>
              <a:rPr lang="en-US" b="1" dirty="0" smtClean="0"/>
              <a:t>Position</a:t>
            </a:r>
            <a:r>
              <a:rPr lang="en-US" dirty="0" smtClean="0"/>
              <a:t> Left </a:t>
            </a:r>
            <a:r>
              <a:rPr lang="en-US" dirty="0" err="1" smtClean="0"/>
              <a:t>thoracotomy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Blood loss </a:t>
            </a:r>
            <a:r>
              <a:rPr lang="en-US" dirty="0" smtClean="0"/>
              <a:t>Usually minimal. Occasionally massive if the vessel is torn</a:t>
            </a:r>
          </a:p>
          <a:p>
            <a:pPr>
              <a:buNone/>
            </a:pPr>
            <a:r>
              <a:rPr lang="en-US" b="1" dirty="0" smtClean="0"/>
              <a:t>Practical techniques </a:t>
            </a:r>
            <a:r>
              <a:rPr lang="en-US" dirty="0" smtClean="0"/>
              <a:t>IPPV, </a:t>
            </a:r>
            <a:r>
              <a:rPr lang="en-US" dirty="0" err="1" smtClean="0"/>
              <a:t>fentanyl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5900" b="1" i="1" u="sng" dirty="0" smtClean="0"/>
              <a:t>Preoperative</a:t>
            </a:r>
          </a:p>
          <a:p>
            <a:pPr>
              <a:buNone/>
            </a:pPr>
            <a:r>
              <a:rPr lang="en-US" sz="5900" dirty="0" smtClean="0"/>
              <a:t>• Small premature babies: 25% of premature infants &lt;1.5kg recovering from hyaline membrane disease have a patent </a:t>
            </a:r>
            <a:r>
              <a:rPr lang="en-US" sz="5900" dirty="0" err="1" smtClean="0"/>
              <a:t>ductus</a:t>
            </a:r>
            <a:r>
              <a:rPr lang="en-US" sz="5900" dirty="0" smtClean="0"/>
              <a:t> </a:t>
            </a:r>
            <a:r>
              <a:rPr lang="en-US" sz="5900" dirty="0" err="1" smtClean="0"/>
              <a:t>arteriosus.Associated</a:t>
            </a:r>
            <a:r>
              <a:rPr lang="en-US" sz="5900" dirty="0" smtClean="0"/>
              <a:t> with other cardiac anomalies.</a:t>
            </a:r>
          </a:p>
          <a:p>
            <a:pPr>
              <a:buNone/>
            </a:pPr>
            <a:r>
              <a:rPr lang="en-US" sz="5900" dirty="0" smtClean="0"/>
              <a:t>• Indications are for failure of medical treatment, ventilator dependence and risk of developing </a:t>
            </a:r>
            <a:r>
              <a:rPr lang="en-US" sz="5900" dirty="0" err="1" smtClean="0"/>
              <a:t>bronchopulmonary</a:t>
            </a:r>
            <a:r>
              <a:rPr lang="en-US" sz="5900" dirty="0" smtClean="0"/>
              <a:t> dysplasia.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0"/>
            <a:ext cx="8534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smtClean="0"/>
              <a:t>Preoperative</a:t>
            </a:r>
            <a:endParaRPr lang="en-US" sz="2800" b="1" i="1" u="sng" dirty="0"/>
          </a:p>
          <a:p>
            <a:r>
              <a:rPr lang="en-US" sz="2800" dirty="0"/>
              <a:t>• Incidence of 1:3000–4000 deliveries, affecting the left side in 85% </a:t>
            </a:r>
            <a:r>
              <a:rPr lang="en-US" sz="2800" dirty="0" smtClean="0"/>
              <a:t>of cases</a:t>
            </a:r>
            <a:r>
              <a:rPr lang="en-US" sz="2800" dirty="0"/>
              <a:t>. Associated with other anomalies (cardiac 20</a:t>
            </a:r>
            <a:r>
              <a:rPr lang="en-US" sz="2800" dirty="0" smtClean="0"/>
              <a:t>%).</a:t>
            </a:r>
            <a:endParaRPr lang="en-US" sz="2800" dirty="0"/>
          </a:p>
          <a:p>
            <a:r>
              <a:rPr lang="en-US" sz="2800" dirty="0"/>
              <a:t>• Characteristically present in respiratory distress with </a:t>
            </a:r>
            <a:r>
              <a:rPr lang="en-US" sz="2800" dirty="0" err="1" smtClean="0"/>
              <a:t>tachypnoea</a:t>
            </a:r>
            <a:r>
              <a:rPr lang="en-US" sz="2800" dirty="0" smtClean="0"/>
              <a:t>, cyanosis</a:t>
            </a:r>
            <a:r>
              <a:rPr lang="en-US" sz="2800" dirty="0"/>
              <a:t>, and a </a:t>
            </a:r>
            <a:r>
              <a:rPr lang="en-US" sz="2800" dirty="0" err="1"/>
              <a:t>scaphoid</a:t>
            </a:r>
            <a:r>
              <a:rPr lang="en-US" sz="2800" dirty="0"/>
              <a:t> abdomen. The chest radiograph is </a:t>
            </a:r>
            <a:r>
              <a:rPr lang="en-US" sz="2800" dirty="0" smtClean="0"/>
              <a:t>diagnostic. The </a:t>
            </a:r>
            <a:r>
              <a:rPr lang="en-US" sz="2800" dirty="0"/>
              <a:t>diagnosis is usually made </a:t>
            </a:r>
            <a:r>
              <a:rPr lang="en-US" sz="2800" dirty="0" err="1"/>
              <a:t>antenatally</a:t>
            </a:r>
            <a:r>
              <a:rPr lang="en-US" sz="2800" dirty="0"/>
              <a:t> on ultrasound.</a:t>
            </a:r>
          </a:p>
          <a:p>
            <a:r>
              <a:rPr lang="en-US" sz="2800" dirty="0"/>
              <a:t>• Overall mortality of 50% from lung </a:t>
            </a:r>
            <a:r>
              <a:rPr lang="en-US" sz="2800" dirty="0" err="1"/>
              <a:t>hypoplasia</a:t>
            </a:r>
            <a:r>
              <a:rPr lang="en-US" sz="2800" dirty="0"/>
              <a:t>, abnormal </a:t>
            </a:r>
            <a:r>
              <a:rPr lang="en-US" sz="2800" dirty="0" smtClean="0"/>
              <a:t>pulmonary vasculature</a:t>
            </a:r>
            <a:r>
              <a:rPr lang="en-US" sz="2800" dirty="0"/>
              <a:t>, and pulmonary hypertension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/>
              <a:t>• Usually already </a:t>
            </a:r>
            <a:r>
              <a:rPr lang="en-US" sz="2800" dirty="0" err="1"/>
              <a:t>intubated</a:t>
            </a:r>
            <a:r>
              <a:rPr lang="en-US" sz="2800" dirty="0"/>
              <a:t> and ventilated. </a:t>
            </a:r>
            <a:r>
              <a:rPr lang="en-US" sz="2800" dirty="0" err="1"/>
              <a:t>Ventilatory</a:t>
            </a:r>
            <a:r>
              <a:rPr lang="en-US" sz="2800" dirty="0"/>
              <a:t> support can </a:t>
            </a:r>
            <a:r>
              <a:rPr lang="en-US" sz="2800" dirty="0" smtClean="0"/>
              <a:t>include Nitrous Oxide.</a:t>
            </a:r>
            <a:endParaRPr lang="en-US" sz="2800" dirty="0"/>
          </a:p>
          <a:p>
            <a:r>
              <a:rPr lang="en-US" sz="2800" dirty="0"/>
              <a:t>• An NGT </a:t>
            </a:r>
            <a:r>
              <a:rPr lang="en-US" sz="2800" dirty="0" smtClean="0"/>
              <a:t>essential </a:t>
            </a:r>
            <a:r>
              <a:rPr lang="en-US" sz="2800" dirty="0"/>
              <a:t>to prevent the stomach and </a:t>
            </a:r>
            <a:r>
              <a:rPr lang="en-US" sz="2800" dirty="0" smtClean="0"/>
              <a:t>small bowel </a:t>
            </a:r>
            <a:r>
              <a:rPr lang="en-US" sz="2800" dirty="0"/>
              <a:t>in the chest cavity from compressing the lung.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534400" cy="632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i="1" u="sng" dirty="0" err="1" smtClean="0"/>
              <a:t>Perioperative</a:t>
            </a:r>
            <a:endParaRPr lang="en-US" sz="2800" b="1" i="1" u="sng" dirty="0" smtClean="0"/>
          </a:p>
          <a:p>
            <a:pPr>
              <a:buNone/>
            </a:pPr>
            <a:r>
              <a:rPr lang="en-US" sz="2800" dirty="0" smtClean="0"/>
              <a:t>• High-risk group. Operation may be undertaken on the special care baby unit.</a:t>
            </a:r>
          </a:p>
          <a:p>
            <a:pPr>
              <a:buNone/>
            </a:pPr>
            <a:r>
              <a:rPr lang="en-US" sz="2800" dirty="0" smtClean="0"/>
              <a:t>• Adequate IV access for transfusion. Arterial monitoring.</a:t>
            </a:r>
          </a:p>
          <a:p>
            <a:pPr>
              <a:buNone/>
            </a:pPr>
            <a:r>
              <a:rPr lang="en-US" sz="2800" dirty="0" smtClean="0"/>
              <a:t>• IPPV with O2, N2O, and </a:t>
            </a:r>
            <a:r>
              <a:rPr lang="en-US" sz="2800" dirty="0" err="1" smtClean="0"/>
              <a:t>fentanyl</a:t>
            </a:r>
            <a:r>
              <a:rPr lang="en-US" sz="2800" dirty="0" smtClean="0"/>
              <a:t> up to 10 micrograms/kg with a low dose of volatile agent. </a:t>
            </a:r>
          </a:p>
          <a:p>
            <a:pPr>
              <a:buNone/>
            </a:pPr>
            <a:r>
              <a:rPr lang="en-US" sz="2800" dirty="0" smtClean="0"/>
              <a:t>• Active heat conservation.</a:t>
            </a:r>
          </a:p>
          <a:p>
            <a:pPr>
              <a:buNone/>
            </a:pPr>
            <a:r>
              <a:rPr lang="en-US" sz="2800" dirty="0" smtClean="0"/>
              <a:t>• Avoid saturations &gt;96% because of retinopathy of prematurity.</a:t>
            </a:r>
          </a:p>
          <a:p>
            <a:pPr>
              <a:buNone/>
            </a:pPr>
            <a:r>
              <a:rPr lang="en-US" sz="2800" dirty="0" smtClean="0"/>
              <a:t>• Local infiltration for analgesia, </a:t>
            </a:r>
            <a:r>
              <a:rPr lang="en-US" sz="2800" dirty="0" err="1" smtClean="0"/>
              <a:t>interpleural</a:t>
            </a:r>
            <a:r>
              <a:rPr lang="en-US" sz="2800" dirty="0" smtClean="0"/>
              <a:t> block by surgeon, or thoracic epidural if early weaning considered.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i="1" u="sng" dirty="0" smtClean="0"/>
              <a:t>Post-operative</a:t>
            </a:r>
          </a:p>
          <a:p>
            <a:pPr>
              <a:buNone/>
            </a:pPr>
            <a:r>
              <a:rPr lang="en-US" sz="2800" dirty="0" smtClean="0"/>
              <a:t>• Post-operative ventilation until stable, then attempt to wean.</a:t>
            </a:r>
          </a:p>
          <a:p>
            <a:pPr>
              <a:buNone/>
            </a:pPr>
            <a:r>
              <a:rPr lang="en-US" sz="2800" b="1" i="1" u="sng" dirty="0" smtClean="0"/>
              <a:t>Special considerations</a:t>
            </a:r>
          </a:p>
          <a:p>
            <a:pPr>
              <a:buNone/>
            </a:pPr>
            <a:r>
              <a:rPr lang="en-US" sz="2800" dirty="0" smtClean="0"/>
              <a:t>• Sudden ligation of the </a:t>
            </a:r>
            <a:r>
              <a:rPr lang="en-US" sz="2800" dirty="0" err="1" smtClean="0"/>
              <a:t>ductus</a:t>
            </a:r>
            <a:r>
              <a:rPr lang="en-US" sz="2800" dirty="0" smtClean="0"/>
              <a:t> may precipitate an acute rise in systemic BP and increase the risk of </a:t>
            </a:r>
            <a:r>
              <a:rPr lang="en-US" sz="2800" dirty="0" err="1" smtClean="0"/>
              <a:t>intraventricular</a:t>
            </a:r>
            <a:r>
              <a:rPr lang="en-US" sz="2800" dirty="0" smtClean="0"/>
              <a:t> </a:t>
            </a:r>
            <a:r>
              <a:rPr lang="en-US" sz="2800" dirty="0" err="1" smtClean="0"/>
              <a:t>haemorrhage</a:t>
            </a:r>
            <a:r>
              <a:rPr lang="en-US" sz="2800" dirty="0" smtClean="0"/>
              <a:t>. The duct should be clamped gently, or alternatively the concentration of the volatile agent can be temporarily increased.</a:t>
            </a:r>
          </a:p>
          <a:p>
            <a:pPr>
              <a:buNone/>
            </a:pPr>
            <a:r>
              <a:rPr lang="en-US" sz="2800" dirty="0" smtClean="0"/>
              <a:t>• Older children requiring patent </a:t>
            </a:r>
            <a:r>
              <a:rPr lang="en-US" sz="2800" dirty="0" err="1" smtClean="0"/>
              <a:t>ductus</a:t>
            </a:r>
            <a:r>
              <a:rPr lang="en-US" sz="2800" dirty="0" smtClean="0"/>
              <a:t> </a:t>
            </a:r>
            <a:r>
              <a:rPr lang="en-US" sz="2800" dirty="0" err="1" smtClean="0"/>
              <a:t>arteriosus</a:t>
            </a:r>
            <a:r>
              <a:rPr lang="en-US" sz="2800" dirty="0" smtClean="0"/>
              <a:t> occlusion tend to be fit, although some present with cardiac failure. Procedure can be performed </a:t>
            </a:r>
            <a:r>
              <a:rPr lang="en-US" sz="2800" dirty="0" err="1" smtClean="0"/>
              <a:t>radiologically</a:t>
            </a:r>
            <a:r>
              <a:rPr lang="en-US" sz="2800" dirty="0" smtClean="0"/>
              <a:t> as a day case using a coil device.</a:t>
            </a:r>
          </a:p>
          <a:p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1117189">
            <a:off x="1726607" y="2669283"/>
            <a:ext cx="555407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THANK YOU </a:t>
            </a:r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0"/>
            <a:ext cx="8839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err="1"/>
              <a:t>Perioperative</a:t>
            </a:r>
            <a:endParaRPr lang="en-US" sz="2800" b="1" i="1" u="sng" dirty="0"/>
          </a:p>
          <a:p>
            <a:r>
              <a:rPr lang="en-US" sz="2800" dirty="0"/>
              <a:t>• Cautious ventilation via a face mask, and avoid N2O to </a:t>
            </a:r>
            <a:r>
              <a:rPr lang="en-US" sz="2800" dirty="0" smtClean="0"/>
              <a:t>prevent distension </a:t>
            </a:r>
            <a:r>
              <a:rPr lang="en-US" sz="2800" dirty="0"/>
              <a:t>of air in the bowel and stomach causing </a:t>
            </a:r>
            <a:r>
              <a:rPr lang="en-US" sz="2800" dirty="0" err="1" smtClean="0"/>
              <a:t>mediastinal</a:t>
            </a:r>
            <a:r>
              <a:rPr lang="en-US" sz="2800" dirty="0"/>
              <a:t> </a:t>
            </a:r>
            <a:r>
              <a:rPr lang="en-US" sz="2800" dirty="0" smtClean="0"/>
              <a:t>displacement</a:t>
            </a:r>
            <a:r>
              <a:rPr lang="en-US" sz="2800" dirty="0"/>
              <a:t>.</a:t>
            </a:r>
          </a:p>
          <a:p>
            <a:r>
              <a:rPr lang="en-US" sz="2800" dirty="0"/>
              <a:t>• An NGT, two IV </a:t>
            </a:r>
            <a:r>
              <a:rPr lang="en-US" sz="2800" dirty="0" err="1"/>
              <a:t>cannulae</a:t>
            </a:r>
            <a:r>
              <a:rPr lang="en-US" sz="2800" dirty="0"/>
              <a:t>, an arterial line, preferably in the </a:t>
            </a:r>
            <a:r>
              <a:rPr lang="en-US" sz="2800" dirty="0" smtClean="0"/>
              <a:t>right radial </a:t>
            </a:r>
            <a:r>
              <a:rPr lang="en-US" sz="2800" dirty="0"/>
              <a:t>artery for </a:t>
            </a:r>
            <a:r>
              <a:rPr lang="en-US" sz="2800" dirty="0" err="1"/>
              <a:t>preductal</a:t>
            </a:r>
            <a:r>
              <a:rPr lang="en-US" sz="2800" dirty="0"/>
              <a:t> sampling. </a:t>
            </a:r>
            <a:r>
              <a:rPr lang="en-US" sz="2800" dirty="0" err="1"/>
              <a:t>Oesophageal</a:t>
            </a:r>
            <a:r>
              <a:rPr lang="en-US" sz="2800" dirty="0"/>
              <a:t> stethoscope </a:t>
            </a:r>
            <a:r>
              <a:rPr lang="en-US" sz="2800" dirty="0" smtClean="0"/>
              <a:t>with temperature </a:t>
            </a:r>
            <a:r>
              <a:rPr lang="en-US" sz="2800" dirty="0"/>
              <a:t>probe.</a:t>
            </a:r>
          </a:p>
          <a:p>
            <a:r>
              <a:rPr lang="en-US" sz="2800" dirty="0"/>
              <a:t>• Avoid excessive airway pressures (preferably &lt;25cmH2O) because </a:t>
            </a:r>
            <a:r>
              <a:rPr lang="en-US" sz="2800" dirty="0" smtClean="0"/>
              <a:t>of pulmonary </a:t>
            </a:r>
            <a:r>
              <a:rPr lang="en-US" sz="2800" dirty="0" err="1"/>
              <a:t>hypoplasia</a:t>
            </a:r>
            <a:r>
              <a:rPr lang="en-US" sz="2800" dirty="0"/>
              <a:t> and consequent risk of </a:t>
            </a:r>
            <a:r>
              <a:rPr lang="en-US" sz="2800" dirty="0" err="1"/>
              <a:t>pneumothorax</a:t>
            </a:r>
            <a:r>
              <a:rPr lang="en-US" sz="2800" dirty="0"/>
              <a:t>. Use </a:t>
            </a:r>
            <a:r>
              <a:rPr lang="en-US" sz="2800" dirty="0" smtClean="0"/>
              <a:t>rate in </a:t>
            </a:r>
            <a:r>
              <a:rPr lang="en-US" sz="2800" dirty="0"/>
              <a:t>first instance to improve gas exchange.</a:t>
            </a:r>
          </a:p>
          <a:p>
            <a:r>
              <a:rPr lang="en-US" sz="2800" dirty="0"/>
              <a:t>• High-dose </a:t>
            </a:r>
            <a:r>
              <a:rPr lang="en-US" sz="2800" dirty="0" err="1"/>
              <a:t>fentanyl</a:t>
            </a:r>
            <a:r>
              <a:rPr lang="en-US" sz="2800" dirty="0"/>
              <a:t> (25 micrograms/kg) to reduce </a:t>
            </a:r>
            <a:r>
              <a:rPr lang="en-US" sz="2800" dirty="0" smtClean="0"/>
              <a:t>pulmonary vasoconstriction </a:t>
            </a:r>
            <a:r>
              <a:rPr lang="en-US" sz="2800" dirty="0"/>
              <a:t>response to surgical stress.</a:t>
            </a:r>
          </a:p>
          <a:p>
            <a:r>
              <a:rPr lang="en-US" sz="2800" dirty="0"/>
              <a:t>• High-risk babies will need the operation on special care baby unit </a:t>
            </a:r>
            <a:r>
              <a:rPr lang="en-US" sz="2800" dirty="0" smtClean="0"/>
              <a:t>if conventional </a:t>
            </a:r>
            <a:r>
              <a:rPr lang="en-US" sz="2800" dirty="0"/>
              <a:t>ventilation not possible.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5410200"/>
          </a:xfrm>
        </p:spPr>
        <p:txBody>
          <a:bodyPr/>
          <a:lstStyle/>
          <a:p>
            <a:pPr>
              <a:buNone/>
            </a:pPr>
            <a:r>
              <a:rPr lang="en-US" sz="2800" b="1" i="1" u="sng" dirty="0" smtClean="0"/>
              <a:t>Post-operative</a:t>
            </a:r>
          </a:p>
          <a:p>
            <a:pPr>
              <a:buNone/>
            </a:pPr>
            <a:endParaRPr lang="en-US" sz="2800" b="1" i="1" u="sng" dirty="0" smtClean="0"/>
          </a:p>
          <a:p>
            <a:r>
              <a:rPr lang="en-US" sz="2800" dirty="0" smtClean="0"/>
              <a:t>Post-operative ventilation for at least 24hr, then attempt to wean.</a:t>
            </a:r>
          </a:p>
          <a:p>
            <a:r>
              <a:rPr lang="en-US" sz="2800" dirty="0" smtClean="0"/>
              <a:t>Infant may deteriorate within 12hr due to pulmonary hypertensive crises. Pulmonary vasculature is reduced and abnormal. Smooth muscle in the media fails to regress; therefore, there is an exaggerated </a:t>
            </a:r>
            <a:r>
              <a:rPr lang="en-US" sz="2800" dirty="0" err="1" smtClean="0"/>
              <a:t>vasoconstrictive</a:t>
            </a:r>
            <a:r>
              <a:rPr lang="en-US" sz="2800" dirty="0" smtClean="0"/>
              <a:t> response to </a:t>
            </a:r>
            <a:r>
              <a:rPr lang="en-US" sz="2800" dirty="0" err="1" smtClean="0"/>
              <a:t>hypoxaemia</a:t>
            </a:r>
            <a:r>
              <a:rPr lang="en-US" sz="2800" dirty="0" smtClean="0"/>
              <a:t> and acidosis.</a:t>
            </a:r>
          </a:p>
          <a:p>
            <a:r>
              <a:rPr lang="en-US" sz="2800" dirty="0" smtClean="0"/>
              <a:t>Rarely, if minimal defect, </a:t>
            </a:r>
            <a:r>
              <a:rPr lang="en-US" sz="2800" dirty="0" err="1" smtClean="0"/>
              <a:t>extubate</a:t>
            </a:r>
            <a:r>
              <a:rPr lang="en-US" sz="2800" dirty="0" smtClean="0"/>
              <a:t> immediately.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57200"/>
            <a:ext cx="8458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/>
              <a:t>Special </a:t>
            </a:r>
            <a:r>
              <a:rPr lang="en-US" sz="2800" b="1" i="1" u="sng" dirty="0" smtClean="0"/>
              <a:t>considerations</a:t>
            </a:r>
          </a:p>
          <a:p>
            <a:endParaRPr lang="en-US" sz="2800" b="1" i="1" u="sng" dirty="0"/>
          </a:p>
          <a:p>
            <a:r>
              <a:rPr lang="en-US" sz="2800" dirty="0"/>
              <a:t>• Pulmonary hypertension is treated by assisted hyperventilation </a:t>
            </a:r>
            <a:r>
              <a:rPr lang="en-US" sz="2800" dirty="0" smtClean="0"/>
              <a:t>with 100</a:t>
            </a:r>
            <a:r>
              <a:rPr lang="en-US" sz="2800" dirty="0"/>
              <a:t>% O2 and fluid boluses, if </a:t>
            </a:r>
            <a:r>
              <a:rPr lang="en-US" sz="2800" dirty="0" smtClean="0"/>
              <a:t>necessary. Extracorporeal </a:t>
            </a:r>
            <a:r>
              <a:rPr lang="en-US" sz="2800" dirty="0"/>
              <a:t>membrane oxygenation </a:t>
            </a:r>
            <a:endParaRPr lang="en-US" sz="2800" dirty="0" smtClean="0"/>
          </a:p>
          <a:p>
            <a:r>
              <a:rPr lang="en-US" sz="2800" dirty="0" smtClean="0"/>
              <a:t>(</a:t>
            </a:r>
            <a:r>
              <a:rPr lang="en-US" sz="2800" dirty="0"/>
              <a:t>ECMO) is </a:t>
            </a:r>
            <a:r>
              <a:rPr lang="en-US" sz="2800" dirty="0" smtClean="0"/>
              <a:t>a last </a:t>
            </a:r>
            <a:r>
              <a:rPr lang="en-US" sz="2800" dirty="0"/>
              <a:t>resort but has been used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/>
              <a:t>• To assist weaning, a thoracic epidural may be of benefit, inserted </a:t>
            </a:r>
            <a:r>
              <a:rPr lang="en-US" sz="2800" dirty="0" smtClean="0"/>
              <a:t>either conventionally </a:t>
            </a:r>
            <a:r>
              <a:rPr lang="en-US" sz="2800" dirty="0"/>
              <a:t>or via the caudal route.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905000"/>
            <a:ext cx="7162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Procedure</a:t>
            </a:r>
            <a:r>
              <a:rPr lang="en-US" sz="2800" dirty="0"/>
              <a:t> Replacement of abdominal contents into </a:t>
            </a:r>
            <a:r>
              <a:rPr lang="en-US" sz="2800" dirty="0" smtClean="0"/>
              <a:t>the abdominal cavity</a:t>
            </a:r>
          </a:p>
          <a:p>
            <a:endParaRPr lang="en-US" sz="2800" dirty="0"/>
          </a:p>
          <a:p>
            <a:r>
              <a:rPr lang="en-US" sz="2800" b="1" dirty="0"/>
              <a:t>Time</a:t>
            </a:r>
            <a:r>
              <a:rPr lang="en-US" sz="2800" dirty="0"/>
              <a:t> 2hr</a:t>
            </a:r>
          </a:p>
          <a:p>
            <a:r>
              <a:rPr lang="en-US" sz="2800" b="1" dirty="0"/>
              <a:t>Pain</a:t>
            </a:r>
            <a:r>
              <a:rPr lang="en-US" sz="2800" dirty="0"/>
              <a:t> ++/+++</a:t>
            </a:r>
          </a:p>
          <a:p>
            <a:r>
              <a:rPr lang="en-US" sz="2800" b="1" dirty="0"/>
              <a:t>Position</a:t>
            </a:r>
            <a:r>
              <a:rPr lang="en-US" sz="2800" dirty="0"/>
              <a:t> Supine</a:t>
            </a:r>
          </a:p>
          <a:p>
            <a:r>
              <a:rPr lang="en-US" sz="2800" b="1" dirty="0"/>
              <a:t>Blood loss </a:t>
            </a:r>
            <a:r>
              <a:rPr lang="en-US" sz="2800" dirty="0"/>
              <a:t>Moderate</a:t>
            </a:r>
          </a:p>
          <a:p>
            <a:r>
              <a:rPr lang="en-US" sz="2800" b="1" dirty="0"/>
              <a:t>Practical techniques </a:t>
            </a:r>
            <a:r>
              <a:rPr lang="en-US" sz="2800" dirty="0"/>
              <a:t>GA + IPPV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381000"/>
            <a:ext cx="8534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GASTROSCHISIS/EXOMPHALOS</a:t>
            </a:r>
            <a:endParaRPr lang="en-US" sz="4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153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smtClean="0"/>
              <a:t>Preoperative</a:t>
            </a:r>
          </a:p>
          <a:p>
            <a:endParaRPr lang="en-US" sz="2800" b="1" dirty="0"/>
          </a:p>
          <a:p>
            <a:r>
              <a:rPr lang="en-US" sz="2800" dirty="0"/>
              <a:t>• Obvious neonatal diagnosis from birth, but usually diagnosed </a:t>
            </a:r>
            <a:r>
              <a:rPr lang="en-US" sz="2800" i="1" dirty="0"/>
              <a:t>in </a:t>
            </a:r>
            <a:r>
              <a:rPr lang="en-US" sz="2800" i="1" dirty="0" err="1" smtClean="0"/>
              <a:t>utero</a:t>
            </a:r>
            <a:r>
              <a:rPr lang="en-US" sz="2800" i="1" dirty="0" smtClean="0"/>
              <a:t>. </a:t>
            </a:r>
            <a:r>
              <a:rPr lang="en-US" sz="2800" dirty="0" smtClean="0"/>
              <a:t>Overall </a:t>
            </a:r>
            <a:r>
              <a:rPr lang="en-US" sz="2800" dirty="0"/>
              <a:t>incidence is 1:3000–4000.</a:t>
            </a:r>
          </a:p>
          <a:p>
            <a:r>
              <a:rPr lang="en-US" sz="2800" dirty="0"/>
              <a:t>• Gastroschisis is a defect in the anterior abdominal wall usually on </a:t>
            </a:r>
            <a:r>
              <a:rPr lang="en-US" sz="2800" dirty="0" smtClean="0"/>
              <a:t>the right</a:t>
            </a:r>
            <a:r>
              <a:rPr lang="en-US" sz="2800" dirty="0"/>
              <a:t>, causing </a:t>
            </a:r>
            <a:r>
              <a:rPr lang="en-US" sz="2800" dirty="0" err="1"/>
              <a:t>herniation</a:t>
            </a:r>
            <a:r>
              <a:rPr lang="en-US" sz="2800" dirty="0"/>
              <a:t> of abdominal contents without a covering </a:t>
            </a:r>
            <a:r>
              <a:rPr lang="en-US" sz="2800" dirty="0" err="1" smtClean="0"/>
              <a:t>sac.Repair</a:t>
            </a:r>
            <a:r>
              <a:rPr lang="en-US" sz="2800" dirty="0" smtClean="0"/>
              <a:t> </a:t>
            </a:r>
            <a:r>
              <a:rPr lang="en-US" sz="2800" dirty="0"/>
              <a:t>is an urgent procedure.</a:t>
            </a:r>
          </a:p>
          <a:p>
            <a:r>
              <a:rPr lang="en-US" sz="2800" dirty="0"/>
              <a:t>• In </a:t>
            </a:r>
            <a:r>
              <a:rPr lang="en-US" sz="2800" dirty="0" err="1"/>
              <a:t>exomphalos</a:t>
            </a:r>
            <a:r>
              <a:rPr lang="en-US" sz="2800" dirty="0"/>
              <a:t>, there is a failure of the gut to return to the </a:t>
            </a:r>
            <a:r>
              <a:rPr lang="en-US" sz="2800" dirty="0" smtClean="0"/>
              <a:t>abdominal cavity </a:t>
            </a:r>
            <a:r>
              <a:rPr lang="en-US" sz="2800" dirty="0"/>
              <a:t>during fetal development, resulting in persistent </a:t>
            </a:r>
            <a:r>
              <a:rPr lang="en-US" sz="2800" dirty="0" err="1" smtClean="0"/>
              <a:t>herniation</a:t>
            </a:r>
            <a:r>
              <a:rPr lang="en-US" sz="2800" dirty="0"/>
              <a:t> </a:t>
            </a:r>
            <a:r>
              <a:rPr lang="en-US" sz="2800" dirty="0" smtClean="0"/>
              <a:t>through </a:t>
            </a:r>
            <a:r>
              <a:rPr lang="en-US" sz="2800" dirty="0"/>
              <a:t>the extra </a:t>
            </a:r>
            <a:r>
              <a:rPr lang="en-US" sz="2800" dirty="0" err="1"/>
              <a:t>embryonal</a:t>
            </a:r>
            <a:r>
              <a:rPr lang="en-US" sz="2800" dirty="0"/>
              <a:t> part of the umbilical cord, which covers it.</a:t>
            </a:r>
          </a:p>
          <a:p>
            <a:r>
              <a:rPr lang="en-US" sz="2800" dirty="0"/>
              <a:t>This may include other </a:t>
            </a:r>
            <a:r>
              <a:rPr lang="en-US" sz="2800" dirty="0" smtClean="0"/>
              <a:t>abdominal organs.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• </a:t>
            </a:r>
            <a:r>
              <a:rPr lang="en-US" sz="2800" dirty="0" smtClean="0"/>
              <a:t>There is an increased incidence of associated anomalies, including cardiac disease in </a:t>
            </a:r>
            <a:r>
              <a:rPr lang="en-US" sz="2800" dirty="0" err="1" smtClean="0"/>
              <a:t>exomphalos</a:t>
            </a:r>
            <a:r>
              <a:rPr lang="en-US" sz="2800" dirty="0" smtClean="0"/>
              <a:t>. A full cardiology assessment should be performed.</a:t>
            </a:r>
          </a:p>
          <a:p>
            <a:r>
              <a:rPr lang="en-US" sz="2800" dirty="0" smtClean="0"/>
              <a:t>• Gastroschisis is associated with low birth weight and thickened bowel wall due to exposure to amniotic fluid.</a:t>
            </a:r>
          </a:p>
          <a:p>
            <a:r>
              <a:rPr lang="en-US" sz="2800" dirty="0" smtClean="0"/>
              <a:t>• Exposed abdominal contents result in large evaporative heat and water losses and predispose to infection.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6759</TotalTime>
  <Words>2117</Words>
  <Application>Microsoft Office PowerPoint</Application>
  <PresentationFormat>On-screen Show (4:3)</PresentationFormat>
  <Paragraphs>179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COMMON NEONATAL EMERGENCIES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PATENT DUCTUS ARTERIOSUS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Anjali</dc:creator>
  <cp:lastModifiedBy>user</cp:lastModifiedBy>
  <cp:revision>55</cp:revision>
  <dcterms:created xsi:type="dcterms:W3CDTF">2019-08-14T03:21:59Z</dcterms:created>
  <dcterms:modified xsi:type="dcterms:W3CDTF">2020-08-14T08:25:34Z</dcterms:modified>
</cp:coreProperties>
</file>