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11C3E-086D-4804-AC6C-11BCF9D32623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C8BA1-3E94-41BB-B396-BA1C33F9161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11C3E-086D-4804-AC6C-11BCF9D32623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C8BA1-3E94-41BB-B396-BA1C33F9161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11C3E-086D-4804-AC6C-11BCF9D32623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C8BA1-3E94-41BB-B396-BA1C33F9161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11C3E-086D-4804-AC6C-11BCF9D32623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C8BA1-3E94-41BB-B396-BA1C33F9161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11C3E-086D-4804-AC6C-11BCF9D32623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C8BA1-3E94-41BB-B396-BA1C33F9161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11C3E-086D-4804-AC6C-11BCF9D32623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C8BA1-3E94-41BB-B396-BA1C33F9161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11C3E-086D-4804-AC6C-11BCF9D32623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C8BA1-3E94-41BB-B396-BA1C33F9161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11C3E-086D-4804-AC6C-11BCF9D32623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C8BA1-3E94-41BB-B396-BA1C33F9161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11C3E-086D-4804-AC6C-11BCF9D32623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C8BA1-3E94-41BB-B396-BA1C33F9161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11C3E-086D-4804-AC6C-11BCF9D32623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C8BA1-3E94-41BB-B396-BA1C33F9161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11C3E-086D-4804-AC6C-11BCF9D32623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C8BA1-3E94-41BB-B396-BA1C33F9161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11C3E-086D-4804-AC6C-11BCF9D32623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C8BA1-3E94-41BB-B396-BA1C33F9161E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N" sz="3600" dirty="0"/>
              <a:t>Congenital bilateral </a:t>
            </a:r>
            <a:r>
              <a:rPr lang="en-IN" sz="3600" dirty="0" err="1"/>
              <a:t>inguino</a:t>
            </a:r>
            <a:r>
              <a:rPr lang="en-IN" sz="3600" dirty="0"/>
              <a:t>-scrotal hernia with postoperative </a:t>
            </a:r>
            <a:r>
              <a:rPr lang="en-IN" sz="3600" dirty="0" err="1"/>
              <a:t>hydrocele</a:t>
            </a:r>
            <a:r>
              <a:rPr lang="en-IN" sz="3600" dirty="0"/>
              <a:t> </a:t>
            </a:r>
            <a:r>
              <a:rPr lang="en-IN" sz="3600" dirty="0" smtClean="0"/>
              <a:t>formation</a:t>
            </a:r>
            <a:endParaRPr lang="en-IN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860" y="4857760"/>
            <a:ext cx="6400800" cy="1752600"/>
          </a:xfrm>
        </p:spPr>
        <p:txBody>
          <a:bodyPr/>
          <a:lstStyle/>
          <a:p>
            <a:pPr algn="r"/>
            <a:r>
              <a:rPr lang="en-IN" dirty="0" smtClean="0">
                <a:solidFill>
                  <a:schemeClr val="tx1"/>
                </a:solidFill>
              </a:rPr>
              <a:t>- </a:t>
            </a:r>
            <a:r>
              <a:rPr lang="en-US" dirty="0" smtClean="0"/>
              <a:t>Dr. Chandra </a:t>
            </a:r>
            <a:r>
              <a:rPr lang="en-US" dirty="0" err="1" smtClean="0"/>
              <a:t>Raychaudhari</a:t>
            </a:r>
            <a:r>
              <a:rPr lang="en-US" smtClean="0"/>
              <a:t> </a:t>
            </a:r>
            <a:endParaRPr lang="en-IN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1800" dirty="0"/>
              <a:t>Bilateral reactive </a:t>
            </a:r>
            <a:r>
              <a:rPr lang="en-IN" sz="1800" dirty="0" err="1"/>
              <a:t>hydrocele</a:t>
            </a:r>
            <a:r>
              <a:rPr lang="en-IN" sz="1800" dirty="0"/>
              <a:t> with normal shape and </a:t>
            </a:r>
            <a:r>
              <a:rPr lang="en-IN" sz="1800" dirty="0" err="1"/>
              <a:t>echogenicity</a:t>
            </a:r>
            <a:r>
              <a:rPr lang="en-IN" sz="1800" dirty="0"/>
              <a:t> testes</a:t>
            </a: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1643050"/>
            <a:ext cx="6786610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1800" dirty="0"/>
              <a:t>This postoperative long-axis Power Doppler image shows normal blood flow signals of the</a:t>
            </a:r>
            <a:br>
              <a:rPr lang="en-IN" sz="1800" dirty="0"/>
            </a:br>
            <a:r>
              <a:rPr lang="en-IN" sz="1800" dirty="0"/>
              <a:t>organs of the right </a:t>
            </a:r>
            <a:r>
              <a:rPr lang="en-IN" sz="1800" dirty="0" err="1"/>
              <a:t>hemiscrotum</a:t>
            </a:r>
            <a:endParaRPr lang="en-IN" sz="1800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071678"/>
            <a:ext cx="6000792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Discussion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IN" sz="2800" dirty="0"/>
              <a:t>Hernias and </a:t>
            </a:r>
            <a:r>
              <a:rPr lang="en-IN" sz="2800" dirty="0" err="1"/>
              <a:t>hydroceles</a:t>
            </a:r>
            <a:r>
              <a:rPr lang="en-IN" sz="2800" dirty="0"/>
              <a:t> consist commonly encountered problems of routine paediatric practice.</a:t>
            </a:r>
          </a:p>
          <a:p>
            <a:r>
              <a:rPr lang="en-IN" sz="2800" dirty="0" err="1"/>
              <a:t>Embryologically</a:t>
            </a:r>
            <a:r>
              <a:rPr lang="en-IN" sz="2800" dirty="0"/>
              <a:t>, these disorders stem from the inability of the </a:t>
            </a:r>
            <a:r>
              <a:rPr lang="en-IN" sz="2800" dirty="0" err="1"/>
              <a:t>processus</a:t>
            </a:r>
            <a:r>
              <a:rPr lang="en-IN" sz="2800" dirty="0"/>
              <a:t> </a:t>
            </a:r>
            <a:r>
              <a:rPr lang="en-IN" sz="2800" dirty="0" err="1"/>
              <a:t>vaginalis</a:t>
            </a:r>
            <a:r>
              <a:rPr lang="en-IN" sz="2800" dirty="0"/>
              <a:t> to fully</a:t>
            </a:r>
          </a:p>
          <a:p>
            <a:r>
              <a:rPr lang="en-IN" sz="2800" dirty="0"/>
              <a:t>obliterate during the descent of testes. Inguinal hernias (IH) are usually indirect in neonates. [1, 2]</a:t>
            </a:r>
          </a:p>
          <a:p>
            <a:r>
              <a:rPr lang="en-IN" sz="2800" dirty="0"/>
              <a:t>The incidence of IH is 4.4% but higher in premature infants and when </a:t>
            </a:r>
            <a:r>
              <a:rPr lang="en-IN" sz="2800" dirty="0" err="1"/>
              <a:t>intraabdominal</a:t>
            </a:r>
            <a:r>
              <a:rPr lang="en-IN" sz="2800" dirty="0"/>
              <a:t> pressure is</a:t>
            </a:r>
          </a:p>
          <a:p>
            <a:r>
              <a:rPr lang="en-IN" sz="2800" dirty="0"/>
              <a:t>increased. [2] IH is located on the right in 60% of patients due to the fact that the right </a:t>
            </a:r>
            <a:r>
              <a:rPr lang="en-IN" sz="2800" dirty="0" err="1"/>
              <a:t>processus</a:t>
            </a:r>
            <a:endParaRPr lang="en-IN" sz="2800" dirty="0"/>
          </a:p>
          <a:p>
            <a:r>
              <a:rPr lang="en-IN" sz="2800" dirty="0" err="1"/>
              <a:t>vaginalis</a:t>
            </a:r>
            <a:r>
              <a:rPr lang="en-IN" sz="2800" dirty="0"/>
              <a:t> obliterates after the left. 10% of IH are bilateral while a reported 5-20% of patients with</a:t>
            </a:r>
          </a:p>
          <a:p>
            <a:r>
              <a:rPr lang="en-IN" sz="2800" dirty="0"/>
              <a:t>clinically detected unilateral IH have a </a:t>
            </a:r>
            <a:r>
              <a:rPr lang="en-IN" sz="2800" dirty="0" err="1"/>
              <a:t>contralateral</a:t>
            </a:r>
            <a:r>
              <a:rPr lang="en-IN" sz="2800" dirty="0"/>
              <a:t> patent </a:t>
            </a:r>
            <a:r>
              <a:rPr lang="en-IN" sz="2800" dirty="0" err="1"/>
              <a:t>processus</a:t>
            </a:r>
            <a:r>
              <a:rPr lang="en-IN" sz="2800" dirty="0"/>
              <a:t> </a:t>
            </a:r>
            <a:r>
              <a:rPr lang="en-IN" sz="2800" dirty="0" err="1"/>
              <a:t>vaginalis</a:t>
            </a:r>
            <a:r>
              <a:rPr lang="en-IN" sz="2800" dirty="0"/>
              <a:t>, visible on</a:t>
            </a:r>
          </a:p>
          <a:p>
            <a:r>
              <a:rPr lang="en-IN" sz="2800" dirty="0" err="1"/>
              <a:t>ultrasonography</a:t>
            </a:r>
            <a:r>
              <a:rPr lang="en-IN" sz="2800" dirty="0"/>
              <a:t>. Bilateral IHs affect more frequently high risk </a:t>
            </a:r>
            <a:r>
              <a:rPr lang="en-IN" sz="2800" dirty="0" err="1"/>
              <a:t>prematures</a:t>
            </a:r>
            <a:r>
              <a:rPr lang="en-IN" sz="2800" dirty="0"/>
              <a:t> and low birth-weight</a:t>
            </a:r>
          </a:p>
          <a:p>
            <a:r>
              <a:rPr lang="en-IN" sz="2800" dirty="0"/>
              <a:t>neonates. [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Differential Diagnosis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err="1"/>
              <a:t>Inguino</a:t>
            </a:r>
            <a:r>
              <a:rPr lang="en-IN" dirty="0"/>
              <a:t>-scrotal hernia, </a:t>
            </a:r>
            <a:endParaRPr lang="en-IN" dirty="0" smtClean="0"/>
          </a:p>
          <a:p>
            <a:r>
              <a:rPr lang="en-IN" dirty="0" smtClean="0"/>
              <a:t>Communicating </a:t>
            </a:r>
            <a:r>
              <a:rPr lang="en-IN" dirty="0" err="1"/>
              <a:t>hydrocele</a:t>
            </a:r>
            <a:r>
              <a:rPr lang="en-IN" dirty="0"/>
              <a:t>, </a:t>
            </a:r>
            <a:endParaRPr lang="en-IN" dirty="0" smtClean="0"/>
          </a:p>
          <a:p>
            <a:r>
              <a:rPr lang="en-IN" dirty="0" smtClean="0"/>
              <a:t>Cyst </a:t>
            </a:r>
            <a:r>
              <a:rPr lang="en-IN" dirty="0"/>
              <a:t>of the spermatic cord</a:t>
            </a:r>
            <a:r>
              <a:rPr lang="en-IN" dirty="0" smtClean="0"/>
              <a:t>,</a:t>
            </a:r>
          </a:p>
          <a:p>
            <a:r>
              <a:rPr lang="en-IN" dirty="0" smtClean="0"/>
              <a:t> </a:t>
            </a:r>
            <a:r>
              <a:rPr lang="en-IN" dirty="0"/>
              <a:t>Cyst of the canal of</a:t>
            </a:r>
          </a:p>
          <a:p>
            <a:r>
              <a:rPr lang="en-IN" dirty="0" err="1"/>
              <a:t>Nuck</a:t>
            </a:r>
            <a:r>
              <a:rPr lang="en-IN" dirty="0"/>
              <a:t>, </a:t>
            </a:r>
            <a:endParaRPr lang="en-IN" dirty="0" smtClean="0"/>
          </a:p>
          <a:p>
            <a:r>
              <a:rPr lang="en-IN" dirty="0" smtClean="0"/>
              <a:t>Complex </a:t>
            </a:r>
            <a:r>
              <a:rPr lang="en-IN" dirty="0" err="1"/>
              <a:t>hydrocele</a:t>
            </a:r>
            <a:r>
              <a:rPr lang="en-IN" dirty="0"/>
              <a:t>, </a:t>
            </a:r>
            <a:endParaRPr lang="en-IN" dirty="0" smtClean="0"/>
          </a:p>
          <a:p>
            <a:r>
              <a:rPr lang="en-IN" dirty="0" err="1" smtClean="0"/>
              <a:t>Undescended</a:t>
            </a:r>
            <a:r>
              <a:rPr lang="en-IN" dirty="0" smtClean="0"/>
              <a:t> </a:t>
            </a:r>
            <a:r>
              <a:rPr lang="en-IN" dirty="0"/>
              <a:t>testis</a:t>
            </a:r>
            <a:r>
              <a:rPr lang="en-IN" dirty="0" smtClean="0"/>
              <a:t>,</a:t>
            </a:r>
          </a:p>
          <a:p>
            <a:r>
              <a:rPr lang="en-IN" dirty="0" smtClean="0"/>
              <a:t> </a:t>
            </a:r>
            <a:r>
              <a:rPr lang="en-IN" dirty="0"/>
              <a:t>Haematoma, Haematocele, Scrotal abscesses,</a:t>
            </a:r>
          </a:p>
          <a:p>
            <a:r>
              <a:rPr lang="en-IN" dirty="0" err="1"/>
              <a:t>Lipoma</a:t>
            </a:r>
            <a:r>
              <a:rPr lang="en-IN" dirty="0"/>
              <a:t> of the spermatic cord and inguinal canal, Inguinal lymph nodes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4800" dirty="0" smtClean="0"/>
          </a:p>
          <a:p>
            <a:pPr algn="ctr">
              <a:buNone/>
            </a:pPr>
            <a:endParaRPr lang="en-US" sz="4800" smtClean="0"/>
          </a:p>
          <a:p>
            <a:pPr algn="ctr">
              <a:buNone/>
            </a:pPr>
            <a:r>
              <a:rPr lang="en-US" sz="4800" smtClean="0"/>
              <a:t>THANK </a:t>
            </a:r>
            <a:r>
              <a:rPr lang="en-US" sz="4800" dirty="0" smtClean="0"/>
              <a:t>YOU</a:t>
            </a:r>
            <a:endParaRPr lang="en-US"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Clinical History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 dirty="0"/>
              <a:t>The patient was admitted to the outpatient department of Paediatric Surgery clinic with bilateral</a:t>
            </a:r>
          </a:p>
          <a:p>
            <a:r>
              <a:rPr lang="en-IN" sz="2800" dirty="0" err="1"/>
              <a:t>inguino</a:t>
            </a:r>
            <a:r>
              <a:rPr lang="en-IN" sz="2800" dirty="0"/>
              <a:t>-scrotal swelling which was more prominent on the right. On the right, the swelling was</a:t>
            </a:r>
          </a:p>
          <a:p>
            <a:r>
              <a:rPr lang="en-IN" sz="2800" dirty="0"/>
              <a:t>permanent. On the left, the swelling was reducible, intermittent and induced by increase of</a:t>
            </a:r>
          </a:p>
          <a:p>
            <a:r>
              <a:rPr lang="en-IN" sz="2800" dirty="0"/>
              <a:t>intra-abdominal pressure (i.e. coughing or crying).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Imaging </a:t>
            </a:r>
            <a:r>
              <a:rPr lang="en-IN" b="1" dirty="0" smtClean="0"/>
              <a:t>Findings</a:t>
            </a:r>
            <a:br>
              <a:rPr lang="en-IN" b="1" dirty="0" smtClean="0"/>
            </a:br>
            <a:r>
              <a:rPr lang="en-IN" sz="2200" dirty="0"/>
              <a:t>The hernia sac with its contents -non dilated enteric loops, mesentery and </a:t>
            </a:r>
            <a:r>
              <a:rPr lang="en-IN" sz="2200" dirty="0" err="1"/>
              <a:t>omentum</a:t>
            </a:r>
            <a:r>
              <a:rPr lang="en-IN" sz="2200" dirty="0"/>
              <a:t>- spreads</a:t>
            </a:r>
            <a:br>
              <a:rPr lang="en-IN" sz="2200" dirty="0"/>
            </a:br>
            <a:r>
              <a:rPr lang="en-IN" sz="2200" dirty="0"/>
              <a:t>into the right </a:t>
            </a:r>
            <a:r>
              <a:rPr lang="en-IN" sz="2200" dirty="0" err="1"/>
              <a:t>hemiscrotum</a:t>
            </a:r>
            <a:r>
              <a:rPr lang="en-IN" sz="2200" dirty="0"/>
              <a:t>, pushing the testis forward. The enlarged inguinal canal with its</a:t>
            </a:r>
            <a:br>
              <a:rPr lang="en-IN" sz="2200" dirty="0"/>
            </a:br>
            <a:r>
              <a:rPr lang="en-IN" sz="2200" dirty="0"/>
              <a:t>contents is demonstrated measuring approximately 2.1 cm.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2428868"/>
            <a:ext cx="7286676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z="2000" dirty="0"/>
              <a:t>Extended-Field-of-view image showing the small bowel with mesentery </a:t>
            </a:r>
            <a:r>
              <a:rPr lang="en-IN" sz="2000" dirty="0" err="1"/>
              <a:t>herniating</a:t>
            </a:r>
            <a:r>
              <a:rPr lang="en-IN" sz="2000" dirty="0"/>
              <a:t> into the</a:t>
            </a:r>
            <a:br>
              <a:rPr lang="en-IN" sz="2000" dirty="0"/>
            </a:br>
            <a:r>
              <a:rPr lang="en-IN" sz="2000" dirty="0"/>
              <a:t>scrotum superiorly to the testis. The hernia is filled with fluid and </a:t>
            </a:r>
            <a:r>
              <a:rPr lang="en-IN" sz="2000" dirty="0" err="1"/>
              <a:t>echogenic</a:t>
            </a:r>
            <a:r>
              <a:rPr lang="en-IN" sz="2000" dirty="0"/>
              <a:t> air-filled</a:t>
            </a:r>
            <a:br>
              <a:rPr lang="en-IN" sz="2000" dirty="0"/>
            </a:br>
            <a:r>
              <a:rPr lang="en-IN" sz="2000" dirty="0"/>
              <a:t>intestinal loops. Dirty shadow artefacts arise from the air-filled loops.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357430"/>
            <a:ext cx="7072362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1800" dirty="0" err="1"/>
              <a:t>Peristalting</a:t>
            </a:r>
            <a:r>
              <a:rPr lang="en-IN" sz="1800" dirty="0"/>
              <a:t> bowel was seen in real time, entering through the deep inguinal ring into the</a:t>
            </a:r>
            <a:br>
              <a:rPr lang="en-IN" sz="1800" dirty="0"/>
            </a:br>
            <a:r>
              <a:rPr lang="en-IN" sz="1800" dirty="0"/>
              <a:t>inguinal canal during crying of the infant.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143116"/>
            <a:ext cx="6572296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z="1800" dirty="0"/>
              <a:t>Scrotal hernia sac protruding through the superficial inguinal ring, containing fluid-filled</a:t>
            </a:r>
            <a:br>
              <a:rPr lang="en-IN" sz="1800" dirty="0"/>
            </a:br>
            <a:r>
              <a:rPr lang="en-IN" sz="1800" dirty="0"/>
              <a:t>bowel loops cranially to the testis along with </a:t>
            </a:r>
            <a:r>
              <a:rPr lang="en-IN" sz="1800" dirty="0" err="1"/>
              <a:t>hydrocele</a:t>
            </a:r>
            <a:r>
              <a:rPr lang="en-IN" sz="1800" dirty="0"/>
              <a:t>. The </a:t>
            </a:r>
            <a:r>
              <a:rPr lang="en-IN" sz="1800" dirty="0" err="1"/>
              <a:t>ipsilateral</a:t>
            </a:r>
            <a:r>
              <a:rPr lang="en-IN" sz="1800" dirty="0"/>
              <a:t> testis has normal</a:t>
            </a:r>
            <a:br>
              <a:rPr lang="en-IN" sz="1800" dirty="0"/>
            </a:br>
            <a:r>
              <a:rPr lang="en-IN" sz="1800" dirty="0" err="1"/>
              <a:t>echogenicity</a:t>
            </a:r>
            <a:r>
              <a:rPr lang="en-IN" sz="1800" dirty="0"/>
              <a:t> and size.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928802"/>
            <a:ext cx="6215106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z="1800" dirty="0"/>
              <a:t>Transverse gray-scale view of the right </a:t>
            </a:r>
            <a:r>
              <a:rPr lang="en-IN" sz="1800" dirty="0" err="1"/>
              <a:t>hemiscrotum</a:t>
            </a:r>
            <a:r>
              <a:rPr lang="en-IN" sz="1800" dirty="0"/>
              <a:t> showing fluid encircling the </a:t>
            </a:r>
            <a:r>
              <a:rPr lang="en-IN" sz="1800" dirty="0" err="1"/>
              <a:t>herniating</a:t>
            </a:r>
            <a:r>
              <a:rPr lang="en-IN" sz="1800" dirty="0"/>
              <a:t/>
            </a:r>
            <a:br>
              <a:rPr lang="en-IN" sz="1800" dirty="0"/>
            </a:br>
            <a:r>
              <a:rPr lang="en-IN" sz="1800" dirty="0"/>
              <a:t>bowel loops with intestinal content. Transverse view of one air filled bowel loop (with dirty</a:t>
            </a:r>
            <a:br>
              <a:rPr lang="en-IN" sz="1800" dirty="0"/>
            </a:br>
            <a:r>
              <a:rPr lang="en-IN" sz="1800" dirty="0"/>
              <a:t>shadow).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643050"/>
            <a:ext cx="6429420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1800" dirty="0"/>
              <a:t>This transverse Power Doppler image depicts blood flow signals within the intestinal loops</a:t>
            </a:r>
            <a:br>
              <a:rPr lang="en-IN" sz="1800" dirty="0"/>
            </a:br>
            <a:r>
              <a:rPr lang="en-IN" sz="1800" dirty="0"/>
              <a:t>and the testis in the right </a:t>
            </a:r>
            <a:r>
              <a:rPr lang="en-IN" sz="1800" dirty="0" err="1"/>
              <a:t>hemiscrotum</a:t>
            </a:r>
            <a:r>
              <a:rPr lang="en-IN" sz="1800" dirty="0"/>
              <a:t>.</a:t>
            </a: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500174"/>
            <a:ext cx="7358114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1800" dirty="0"/>
              <a:t>This bilateral comparative Power Doppler image demonstrates the scrotal hernia on the right</a:t>
            </a:r>
            <a:br>
              <a:rPr lang="en-IN" sz="1800" dirty="0"/>
            </a:br>
            <a:r>
              <a:rPr lang="en-IN" sz="1800" dirty="0"/>
              <a:t>and </a:t>
            </a:r>
            <a:r>
              <a:rPr lang="en-IN" sz="1800" dirty="0" err="1"/>
              <a:t>comunicating</a:t>
            </a:r>
            <a:r>
              <a:rPr lang="en-IN" sz="1800" dirty="0"/>
              <a:t> </a:t>
            </a:r>
            <a:r>
              <a:rPr lang="en-IN" sz="1800" dirty="0" err="1"/>
              <a:t>hydrocele</a:t>
            </a:r>
            <a:r>
              <a:rPr lang="en-IN" sz="1800" dirty="0"/>
              <a:t> on the left.</a:t>
            </a: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928802"/>
            <a:ext cx="5643602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363</Words>
  <Application>Microsoft Office PowerPoint</Application>
  <PresentationFormat>On-screen Show (4:3)</PresentationFormat>
  <Paragraphs>39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Congenital bilateral inguino-scrotal hernia with postoperative hydrocele formation</vt:lpstr>
      <vt:lpstr>Clinical History</vt:lpstr>
      <vt:lpstr>Imaging Findings The hernia sac with its contents -non dilated enteric loops, mesentery and omentum- spreads into the right hemiscrotum, pushing the testis forward. The enlarged inguinal canal with its contents is demonstrated measuring approximately 2.1 cm.</vt:lpstr>
      <vt:lpstr>Extended-Field-of-view image showing the small bowel with mesentery herniating into the scrotum superiorly to the testis. The hernia is filled with fluid and echogenic air-filled intestinal loops. Dirty shadow artefacts arise from the air-filled loops.</vt:lpstr>
      <vt:lpstr>Peristalting bowel was seen in real time, entering through the deep inguinal ring into the inguinal canal during crying of the infant.</vt:lpstr>
      <vt:lpstr>Scrotal hernia sac protruding through the superficial inguinal ring, containing fluid-filled bowel loops cranially to the testis along with hydrocele. The ipsilateral testis has normal echogenicity and size.</vt:lpstr>
      <vt:lpstr>Transverse gray-scale view of the right hemiscrotum showing fluid encircling the herniating bowel loops with intestinal content. Transverse view of one air filled bowel loop (with dirty shadow).</vt:lpstr>
      <vt:lpstr>This transverse Power Doppler image depicts blood flow signals within the intestinal loops and the testis in the right hemiscrotum.</vt:lpstr>
      <vt:lpstr>This bilateral comparative Power Doppler image demonstrates the scrotal hernia on the right and comunicating hydrocele on the left.</vt:lpstr>
      <vt:lpstr>Bilateral reactive hydrocele with normal shape and echogenicity testes</vt:lpstr>
      <vt:lpstr>This postoperative long-axis Power Doppler image shows normal blood flow signals of the organs of the right hemiscrotum</vt:lpstr>
      <vt:lpstr>Discussion</vt:lpstr>
      <vt:lpstr>Differential Diagnosis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Congenital bilateral inguino-scrotal hernia with postoperative hydrocele formation.</dc:title>
  <dc:creator>ANSHUL</dc:creator>
  <cp:lastModifiedBy>user</cp:lastModifiedBy>
  <cp:revision>5</cp:revision>
  <dcterms:created xsi:type="dcterms:W3CDTF">2014-04-17T17:04:04Z</dcterms:created>
  <dcterms:modified xsi:type="dcterms:W3CDTF">2020-08-17T06:43:49Z</dcterms:modified>
</cp:coreProperties>
</file>