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6" r:id="rId5"/>
    <p:sldId id="267" r:id="rId6"/>
    <p:sldId id="268" r:id="rId7"/>
    <p:sldId id="264" r:id="rId8"/>
    <p:sldId id="260" r:id="rId9"/>
    <p:sldId id="261" r:id="rId10"/>
    <p:sldId id="270" r:id="rId11"/>
    <p:sldId id="272" r:id="rId12"/>
    <p:sldId id="271" r:id="rId13"/>
    <p:sldId id="273" r:id="rId14"/>
    <p:sldId id="277" r:id="rId15"/>
    <p:sldId id="278" r:id="rId16"/>
    <p:sldId id="263" r:id="rId17"/>
    <p:sldId id="274" r:id="rId18"/>
    <p:sldId id="275" r:id="rId19"/>
    <p:sldId id="276" r:id="rId20"/>
    <p:sldId id="280" r:id="rId21"/>
    <p:sldId id="279"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335D998-7B23-4A83-A7F5-89938E477D60}" type="datetimeFigureOut">
              <a:rPr lang="en-IN" smtClean="0"/>
              <a:pPr/>
              <a:t>17-08-2020</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5615EE44-71C3-4D04-B346-08F98949F403}"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35D998-7B23-4A83-A7F5-89938E477D60}" type="datetimeFigureOut">
              <a:rPr lang="en-IN"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15EE44-71C3-4D04-B346-08F98949F40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35D998-7B23-4A83-A7F5-89938E477D60}" type="datetimeFigureOut">
              <a:rPr lang="en-IN"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15EE44-71C3-4D04-B346-08F98949F40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35D998-7B23-4A83-A7F5-89938E477D60}" type="datetimeFigureOut">
              <a:rPr lang="en-IN"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15EE44-71C3-4D04-B346-08F98949F40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35D998-7B23-4A83-A7F5-89938E477D60}" type="datetimeFigureOut">
              <a:rPr lang="en-IN" smtClean="0"/>
              <a:pPr/>
              <a:t>17-08-2020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5615EE44-71C3-4D04-B346-08F98949F403}"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35D998-7B23-4A83-A7F5-89938E477D60}" type="datetimeFigureOut">
              <a:rPr lang="en-IN" smtClean="0"/>
              <a:pPr/>
              <a:t>17-08-2020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15EE44-71C3-4D04-B346-08F98949F40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35D998-7B23-4A83-A7F5-89938E477D60}" type="datetimeFigureOut">
              <a:rPr lang="en-IN" smtClean="0"/>
              <a:pPr/>
              <a:t>17-08-2020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615EE44-71C3-4D04-B346-08F98949F40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35D998-7B23-4A83-A7F5-89938E477D60}" type="datetimeFigureOut">
              <a:rPr lang="en-IN" smtClean="0"/>
              <a:pPr/>
              <a:t>17-08-2020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615EE44-71C3-4D04-B346-08F98949F40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5D998-7B23-4A83-A7F5-89938E477D60}" type="datetimeFigureOut">
              <a:rPr lang="en-IN" smtClean="0"/>
              <a:pPr/>
              <a:t>17-08-2020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615EE44-71C3-4D04-B346-08F98949F40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35D998-7B23-4A83-A7F5-89938E477D60}" type="datetimeFigureOut">
              <a:rPr lang="en-IN" smtClean="0"/>
              <a:pPr/>
              <a:t>17-08-2020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15EE44-71C3-4D04-B346-08F98949F40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35D998-7B23-4A83-A7F5-89938E477D60}" type="datetimeFigureOut">
              <a:rPr lang="en-IN" smtClean="0"/>
              <a:pPr/>
              <a:t>17-08-2020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15EE44-71C3-4D04-B346-08F98949F40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335D998-7B23-4A83-A7F5-89938E477D60}" type="datetimeFigureOut">
              <a:rPr lang="en-IN" smtClean="0"/>
              <a:pPr/>
              <a:t>17-08-2020</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615EE44-71C3-4D04-B346-08F98949F403}"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36" y="942972"/>
            <a:ext cx="8229600" cy="1271582"/>
          </a:xfrm>
        </p:spPr>
        <p:txBody>
          <a:bodyPr>
            <a:normAutofit fontScale="90000"/>
          </a:bodyPr>
          <a:lstStyle/>
          <a:p>
            <a:r>
              <a:rPr lang="en-US" sz="2800" dirty="0" smtClean="0"/>
              <a:t/>
            </a:r>
            <a:br>
              <a:rPr lang="en-US" sz="2800" dirty="0" smtClean="0"/>
            </a:br>
            <a:r>
              <a:rPr lang="en-US" sz="6000" dirty="0" err="1" smtClean="0"/>
              <a:t>Extrapulmonary</a:t>
            </a:r>
            <a:r>
              <a:rPr lang="en-US" sz="6000" dirty="0" smtClean="0"/>
              <a:t> tuberculosis</a:t>
            </a:r>
            <a:endParaRPr lang="en-IN" sz="2800" dirty="0"/>
          </a:p>
        </p:txBody>
      </p:sp>
      <p:sp>
        <p:nvSpPr>
          <p:cNvPr id="3" name="Subtitle 2"/>
          <p:cNvSpPr>
            <a:spLocks noGrp="1"/>
          </p:cNvSpPr>
          <p:nvPr>
            <p:ph type="subTitle" idx="1"/>
          </p:nvPr>
        </p:nvSpPr>
        <p:spPr>
          <a:xfrm>
            <a:off x="1697914" y="3643338"/>
            <a:ext cx="7660432" cy="4000504"/>
          </a:xfrm>
        </p:spPr>
        <p:txBody>
          <a:bodyPr>
            <a:normAutofit/>
          </a:bodyPr>
          <a:lstStyle/>
          <a:p>
            <a:pPr algn="l"/>
            <a:r>
              <a:rPr lang="en-US" sz="1600" dirty="0" smtClean="0"/>
              <a:t>	</a:t>
            </a:r>
            <a:r>
              <a:rPr lang="en-US" sz="1600" smtClean="0"/>
              <a:t>	</a:t>
            </a:r>
            <a:endParaRPr lang="en-US" sz="5900" dirty="0" smtClean="0"/>
          </a:p>
          <a:p>
            <a:r>
              <a:rPr lang="en-US" sz="4300" i="1" dirty="0" smtClean="0"/>
              <a:t>		</a:t>
            </a:r>
          </a:p>
          <a:p>
            <a:r>
              <a:rPr lang="en-US" sz="4300" i="1" dirty="0" smtClean="0"/>
              <a:t>			</a:t>
            </a:r>
            <a:endParaRPr lang="en-US" sz="1600" dirty="0" smtClean="0"/>
          </a:p>
          <a:p>
            <a:pPr algn="r"/>
            <a:r>
              <a:rPr lang="en-US" sz="1600" dirty="0"/>
              <a:t>	</a:t>
            </a:r>
            <a:r>
              <a:rPr lang="en-US" sz="1600" dirty="0" smtClean="0"/>
              <a:t>	       				</a:t>
            </a:r>
            <a:endParaRPr lang="en-IN" sz="1600" dirty="0"/>
          </a:p>
        </p:txBody>
      </p:sp>
      <p:pic>
        <p:nvPicPr>
          <p:cNvPr id="4" name="Picture 3" descr="C:\Documents and Settings\Administrator\Desktop\Logo (SV)Colour.wmf"/>
          <p:cNvPicPr/>
          <p:nvPr/>
        </p:nvPicPr>
        <p:blipFill>
          <a:blip r:embed="rId2"/>
          <a:srcRect/>
          <a:stretch>
            <a:fillRect/>
          </a:stretch>
        </p:blipFill>
        <p:spPr bwMode="auto">
          <a:xfrm>
            <a:off x="214282" y="214290"/>
            <a:ext cx="1662111" cy="1571636"/>
          </a:xfrm>
          <a:prstGeom prst="rect">
            <a:avLst/>
          </a:prstGeom>
          <a:noFill/>
          <a:ln w="9525">
            <a:noFill/>
            <a:miter lim="800000"/>
            <a:headEnd/>
            <a:tailEnd/>
          </a:ln>
        </p:spPr>
      </p:pic>
      <p:sp>
        <p:nvSpPr>
          <p:cNvPr id="6" name="Rectangle 5"/>
          <p:cNvSpPr/>
          <p:nvPr/>
        </p:nvSpPr>
        <p:spPr>
          <a:xfrm>
            <a:off x="71438" y="5729133"/>
            <a:ext cx="4572000" cy="1200329"/>
          </a:xfrm>
          <a:prstGeom prst="rect">
            <a:avLst/>
          </a:prstGeom>
        </p:spPr>
        <p:txBody>
          <a:bodyPr>
            <a:spAutoFit/>
          </a:bodyPr>
          <a:lstStyle/>
          <a:p>
            <a:r>
              <a:rPr lang="en-US" i="1" dirty="0" smtClean="0"/>
              <a:t>S.B.K.S medical college and research institute.</a:t>
            </a:r>
            <a:endParaRPr lang="en-IN" i="1" dirty="0" smtClean="0"/>
          </a:p>
          <a:p>
            <a:r>
              <a:rPr lang="en-US" i="1" dirty="0" err="1" smtClean="0"/>
              <a:t>Sumandeep</a:t>
            </a:r>
            <a:r>
              <a:rPr lang="en-US" i="1" dirty="0" smtClean="0"/>
              <a:t> </a:t>
            </a:r>
            <a:r>
              <a:rPr lang="en-US" i="1" dirty="0" err="1" smtClean="0"/>
              <a:t>Vidhyapeeth</a:t>
            </a:r>
            <a:r>
              <a:rPr lang="en-US" i="1" dirty="0" smtClean="0"/>
              <a:t>.</a:t>
            </a:r>
            <a:endParaRPr lang="en-IN" i="1" dirty="0" smtClean="0"/>
          </a:p>
          <a:p>
            <a:r>
              <a:rPr lang="en-US" i="1" dirty="0" err="1" smtClean="0"/>
              <a:t>Dhiraj</a:t>
            </a:r>
            <a:r>
              <a:rPr lang="en-US" i="1" dirty="0" smtClean="0"/>
              <a:t> General Hospital.</a:t>
            </a:r>
            <a:endParaRPr lang="en-IN" dirty="0" smtClean="0"/>
          </a:p>
          <a:p>
            <a:r>
              <a:rPr lang="en-US" i="1" dirty="0" err="1" smtClean="0"/>
              <a:t>Vadodara</a:t>
            </a:r>
            <a:r>
              <a:rPr lang="en-US" i="1" dirty="0" smtClean="0"/>
              <a:t> </a:t>
            </a:r>
            <a:r>
              <a:rPr lang="en-IN" i="1" dirty="0" smtClean="0"/>
              <a:t>,</a:t>
            </a:r>
            <a:r>
              <a:rPr lang="en-US" i="1" dirty="0" smtClean="0"/>
              <a:t>Gujarat. </a:t>
            </a:r>
            <a:endParaRPr lang="en-IN" dirty="0"/>
          </a:p>
        </p:txBody>
      </p:sp>
      <p:sp>
        <p:nvSpPr>
          <p:cNvPr id="7" name="TextBox 6"/>
          <p:cNvSpPr txBox="1"/>
          <p:nvPr/>
        </p:nvSpPr>
        <p:spPr>
          <a:xfrm>
            <a:off x="5000628" y="2714620"/>
            <a:ext cx="2177199" cy="369332"/>
          </a:xfrm>
          <a:prstGeom prst="rect">
            <a:avLst/>
          </a:prstGeom>
          <a:noFill/>
        </p:spPr>
        <p:txBody>
          <a:bodyPr wrap="none" rtlCol="0">
            <a:spAutoFit/>
          </a:bodyPr>
          <a:lstStyle/>
          <a:p>
            <a:r>
              <a:rPr lang="en-US" dirty="0" smtClean="0"/>
              <a:t>- </a:t>
            </a:r>
            <a:r>
              <a:rPr lang="en-US" dirty="0" smtClean="0"/>
              <a:t>Dr. </a:t>
            </a:r>
            <a:r>
              <a:rPr lang="en-US" dirty="0" err="1" smtClean="0"/>
              <a:t>Pradeep</a:t>
            </a:r>
            <a:r>
              <a:rPr lang="en-US" dirty="0" smtClean="0"/>
              <a:t> </a:t>
            </a:r>
            <a:r>
              <a:rPr lang="en-US" dirty="0" err="1" smtClean="0"/>
              <a:t>Jhala</a:t>
            </a:r>
            <a:r>
              <a:rPr lang="en-US" smtClean="0"/>
              <a:t> </a:t>
            </a:r>
            <a:endParaRPr lang="en-US"/>
          </a:p>
        </p:txBody>
      </p:sp>
    </p:spTree>
    <p:extLst>
      <p:ext uri="{BB962C8B-B14F-4D97-AF65-F5344CB8AC3E}">
        <p14:creationId xmlns:p14="http://schemas.microsoft.com/office/powerpoint/2010/main" xmlns="" val="1568594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PATIENT CAME TO THE DHIRAJ GENERAL HOSPITAL WITH COMPLAINTS OF PAIN AND SWELLING IN THE RIGHT KNEE JOINT.PATIENT ALSO COMPLAINED OF FEVER AND WEIGHT LOSS SINCE PAST 3 MONTHS</a:t>
            </a:r>
            <a:endParaRPr lang="en-IN" sz="2000" dirty="0"/>
          </a:p>
        </p:txBody>
      </p:sp>
      <p:sp>
        <p:nvSpPr>
          <p:cNvPr id="3" name="Content Placeholder 2"/>
          <p:cNvSpPr>
            <a:spLocks noGrp="1"/>
          </p:cNvSpPr>
          <p:nvPr>
            <p:ph sz="half" idx="1"/>
          </p:nvPr>
        </p:nvSpPr>
        <p:spPr/>
        <p:txBody>
          <a:bodyPr/>
          <a:lstStyle/>
          <a:p>
            <a:pPr marL="137160" indent="0">
              <a:buNone/>
            </a:pPr>
            <a:endParaRPr lang="en-IN" dirty="0"/>
          </a:p>
        </p:txBody>
      </p:sp>
      <p:sp>
        <p:nvSpPr>
          <p:cNvPr id="4" name="Content Placeholder 3"/>
          <p:cNvSpPr>
            <a:spLocks noGrp="1"/>
          </p:cNvSpPr>
          <p:nvPr>
            <p:ph sz="half" idx="2"/>
          </p:nvPr>
        </p:nvSpPr>
        <p:spPr/>
        <p:txBody>
          <a:bodyPr/>
          <a:lstStyle/>
          <a:p>
            <a:endParaRPr lang="en-IN" dirty="0"/>
          </a:p>
        </p:txBody>
      </p:sp>
      <p:pic>
        <p:nvPicPr>
          <p:cNvPr id="3075" name="Picture 3" descr="I:\tb\I 2099\1.2.840.113564.172203158.201205221151400159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556792"/>
            <a:ext cx="3988815" cy="486916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tb\I 2099\1.2.840.113564.172203158.201205221151407819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1541985"/>
            <a:ext cx="4242232" cy="48839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503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908720"/>
            <a:ext cx="8229600" cy="905272"/>
          </a:xfrm>
        </p:spPr>
        <p:txBody>
          <a:bodyPr/>
          <a:lstStyle/>
          <a:p>
            <a:r>
              <a:rPr lang="en-US" dirty="0" smtClean="0"/>
              <a:t>X ray right knee joint</a:t>
            </a:r>
            <a:endParaRPr lang="en-IN" dirty="0"/>
          </a:p>
        </p:txBody>
      </p:sp>
      <p:sp>
        <p:nvSpPr>
          <p:cNvPr id="3" name="Subtitle 2"/>
          <p:cNvSpPr>
            <a:spLocks noGrp="1"/>
          </p:cNvSpPr>
          <p:nvPr>
            <p:ph type="subTitle" idx="1"/>
          </p:nvPr>
        </p:nvSpPr>
        <p:spPr>
          <a:xfrm>
            <a:off x="0" y="2708920"/>
            <a:ext cx="9144000" cy="4149080"/>
          </a:xfrm>
        </p:spPr>
        <p:txBody>
          <a:bodyPr/>
          <a:lstStyle/>
          <a:p>
            <a:pPr marL="457200" indent="-457200" algn="l">
              <a:buFont typeface="Wingdings" pitchFamily="2" charset="2"/>
              <a:buChar char="q"/>
            </a:pPr>
            <a:r>
              <a:rPr lang="en-US" dirty="0" smtClean="0"/>
              <a:t>THERE IS EROSION OF THE ARTICULAR SURFACE WITH SOFT TISSUE SWELLING.</a:t>
            </a:r>
          </a:p>
          <a:p>
            <a:pPr marL="457200" indent="-457200" algn="l">
              <a:buFont typeface="Wingdings" pitchFamily="2" charset="2"/>
              <a:buChar char="q"/>
            </a:pPr>
            <a:r>
              <a:rPr lang="en-US" dirty="0" smtClean="0"/>
              <a:t>THERE IS COMPLETE LOSS OF JOINT SPACE WITH PERIARTICULAR BONY DEMINERALISATION .</a:t>
            </a:r>
          </a:p>
          <a:p>
            <a:pPr marL="457200" indent="-457200" algn="l">
              <a:buFont typeface="Wingdings" pitchFamily="2" charset="2"/>
              <a:buChar char="q"/>
            </a:pPr>
            <a:r>
              <a:rPr lang="en-US" dirty="0" smtClean="0"/>
              <a:t>THESE FINDINGS LEAD TO THE DIAGNOSIS OF TUBERCULOSIS KNEE JOINT</a:t>
            </a:r>
          </a:p>
        </p:txBody>
      </p:sp>
    </p:spTree>
    <p:extLst>
      <p:ext uri="{BB962C8B-B14F-4D97-AF65-F5344CB8AC3E}">
        <p14:creationId xmlns:p14="http://schemas.microsoft.com/office/powerpoint/2010/main" xmlns="" val="239856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SCAN OF BOTH KNEES</a:t>
            </a:r>
            <a:endParaRPr lang="en-IN" dirty="0"/>
          </a:p>
        </p:txBody>
      </p:sp>
      <p:sp>
        <p:nvSpPr>
          <p:cNvPr id="3" name="Content Placeholder 2"/>
          <p:cNvSpPr>
            <a:spLocks noGrp="1"/>
          </p:cNvSpPr>
          <p:nvPr>
            <p:ph sz="half" idx="1"/>
          </p:nvPr>
        </p:nvSpPr>
        <p:spPr/>
        <p:txBody>
          <a:bodyPr/>
          <a:lstStyle/>
          <a:p>
            <a:endParaRPr lang="en-IN"/>
          </a:p>
        </p:txBody>
      </p:sp>
      <p:sp>
        <p:nvSpPr>
          <p:cNvPr id="4" name="Content Placeholder 3"/>
          <p:cNvSpPr>
            <a:spLocks noGrp="1"/>
          </p:cNvSpPr>
          <p:nvPr>
            <p:ph sz="half" idx="2"/>
          </p:nvPr>
        </p:nvSpPr>
        <p:spPr/>
        <p:txBody>
          <a:bodyPr/>
          <a:lstStyle/>
          <a:p>
            <a:endParaRPr lang="en-IN"/>
          </a:p>
        </p:txBody>
      </p:sp>
      <p:pic>
        <p:nvPicPr>
          <p:cNvPr id="4098" name="Picture 2" descr="C:\Users\Happy\Desktop\MAHENDRASINGH N THAKOR  65YM.CT.2.2.04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556792"/>
            <a:ext cx="4248472" cy="468052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Happy\Desktop\MAHENDRASINGH N THAKOR  65YM.CT.2.2.05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61154" y="1556792"/>
            <a:ext cx="4303334" cy="4680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147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SCAN OF BOTH KNEES</a:t>
            </a:r>
            <a:endParaRPr lang="en-IN" dirty="0"/>
          </a:p>
        </p:txBody>
      </p:sp>
      <p:sp>
        <p:nvSpPr>
          <p:cNvPr id="3" name="Content Placeholder 2"/>
          <p:cNvSpPr>
            <a:spLocks noGrp="1"/>
          </p:cNvSpPr>
          <p:nvPr>
            <p:ph idx="1"/>
          </p:nvPr>
        </p:nvSpPr>
        <p:spPr/>
        <p:txBody>
          <a:bodyPr/>
          <a:lstStyle/>
          <a:p>
            <a:r>
              <a:rPr lang="en-US" dirty="0" smtClean="0"/>
              <a:t>THERE IS  EROSION INVOLVING THE CORTICAL SURFACE OF THE DISTAL END OF THE RIGHT FEMUR AND PROXIMAL END OF RIGHT TIBIA.</a:t>
            </a:r>
          </a:p>
          <a:p>
            <a:r>
              <a:rPr lang="en-US" dirty="0" smtClean="0"/>
              <a:t>THERE IS ALSO REDUCTION IN THE JOINT SPACE INVOLVING BOTH THE MEDIAL AND LATERAL COMPARTMENTS OF THE RIGHT KNEE JOINT.</a:t>
            </a:r>
          </a:p>
          <a:p>
            <a:r>
              <a:rPr lang="en-US" dirty="0" smtClean="0"/>
              <a:t>THERE IS ALSO SOFT TISSUE INVOLVEMENT WITH DEBRIS SEEN.</a:t>
            </a:r>
            <a:endParaRPr lang="en-IN" dirty="0"/>
          </a:p>
        </p:txBody>
      </p:sp>
    </p:spTree>
    <p:extLst>
      <p:ext uri="{BB962C8B-B14F-4D97-AF65-F5344CB8AC3E}">
        <p14:creationId xmlns:p14="http://schemas.microsoft.com/office/powerpoint/2010/main" xmlns="" val="4155461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X-RAY HIP JOINT</a:t>
            </a:r>
            <a:endParaRPr lang="en-IN" dirty="0"/>
          </a:p>
        </p:txBody>
      </p:sp>
      <p:sp>
        <p:nvSpPr>
          <p:cNvPr id="3" name="Content Placeholder 2"/>
          <p:cNvSpPr>
            <a:spLocks noGrp="1"/>
          </p:cNvSpPr>
          <p:nvPr>
            <p:ph sz="half" idx="1"/>
          </p:nvPr>
        </p:nvSpPr>
        <p:spPr>
          <a:xfrm>
            <a:off x="179512" y="1556792"/>
            <a:ext cx="4464496" cy="4470116"/>
          </a:xfrm>
        </p:spPr>
        <p:txBody>
          <a:bodyPr/>
          <a:lstStyle/>
          <a:p>
            <a:endParaRPr lang="en-IN" dirty="0"/>
          </a:p>
        </p:txBody>
      </p:sp>
      <p:sp>
        <p:nvSpPr>
          <p:cNvPr id="4" name="Content Placeholder 3"/>
          <p:cNvSpPr>
            <a:spLocks noGrp="1"/>
          </p:cNvSpPr>
          <p:nvPr>
            <p:ph sz="half" idx="2"/>
          </p:nvPr>
        </p:nvSpPr>
        <p:spPr/>
        <p:txBody>
          <a:bodyPr/>
          <a:lstStyle/>
          <a:p>
            <a:endParaRPr lang="en-IN" dirty="0"/>
          </a:p>
        </p:txBody>
      </p:sp>
      <p:pic>
        <p:nvPicPr>
          <p:cNvPr id="7170" name="Picture 2" descr="I:\tb\New Folder (2)\1.2.840.113564.172203158.201205241246122818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556792"/>
            <a:ext cx="3888432" cy="4464496"/>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I:\tb\New Folder (2)\1.2.840.113564.172203158.201205241246165008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556792"/>
            <a:ext cx="4092309" cy="45179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4753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X-RAY HIP JOINT</a:t>
            </a:r>
            <a:endParaRPr lang="en-IN" dirty="0"/>
          </a:p>
        </p:txBody>
      </p:sp>
      <p:sp>
        <p:nvSpPr>
          <p:cNvPr id="3" name="Content Placeholder 2"/>
          <p:cNvSpPr>
            <a:spLocks noGrp="1"/>
          </p:cNvSpPr>
          <p:nvPr>
            <p:ph idx="1"/>
          </p:nvPr>
        </p:nvSpPr>
        <p:spPr/>
        <p:txBody>
          <a:bodyPr/>
          <a:lstStyle/>
          <a:p>
            <a:r>
              <a:rPr lang="en-US" dirty="0" smtClean="0"/>
              <a:t>THERE IS COMPLETE LOSS OF THE JOINT SPACE WITH DESTRUCTION OF THE CARTILAGE AND ADJACENT JOINT SURFACES WITH SEVERE PERI-ARTICULAR OSTEOPOROSIS. </a:t>
            </a:r>
            <a:endParaRPr lang="en-IN" dirty="0"/>
          </a:p>
        </p:txBody>
      </p:sp>
    </p:spTree>
    <p:extLst>
      <p:ext uri="{BB962C8B-B14F-4D97-AF65-F5344CB8AC3E}">
        <p14:creationId xmlns:p14="http://schemas.microsoft.com/office/powerpoint/2010/main" xmlns="" val="2049367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TUBERCULOSIS SPINE</a:t>
            </a:r>
            <a:endParaRPr lang="en-IN"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THE INFECTION TRAVELS IN THE SPINE BY SUBLIGAMENTOUS SPREAD AND INTO THE PARA VERTEBRAL SPACES AND ADJACENT SOFT TISSUE.</a:t>
            </a:r>
          </a:p>
          <a:p>
            <a:r>
              <a:rPr lang="en-US" dirty="0" smtClean="0"/>
              <a:t>IT CAUSES OSTEONECROSIS CHARACTERISED BY LOSS OF EXTRACELLULAR MATRIX AND COLLAPSE OF THE VERTEBRA.</a:t>
            </a:r>
          </a:p>
          <a:p>
            <a:r>
              <a:rPr lang="en-US" dirty="0" smtClean="0"/>
              <a:t>SPINAL TB INVOLVING TWO OR THREE DIFFERENT SITES ARE REFERRED TO AS SKIPPED LESIONS.</a:t>
            </a:r>
            <a:endParaRPr lang="en-IN" dirty="0"/>
          </a:p>
        </p:txBody>
      </p:sp>
    </p:spTree>
    <p:extLst>
      <p:ext uri="{BB962C8B-B14F-4D97-AF65-F5344CB8AC3E}">
        <p14:creationId xmlns:p14="http://schemas.microsoft.com/office/powerpoint/2010/main" xmlns="" val="62607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14 YEAR OLD FEMALE PATIENT CAME TO DHIRAJ GENERAL HOSPITAL WITH SUDDEN ONSET OF PARAPLEGIA AND SEVERE PAIN IN THE BACK.</a:t>
            </a:r>
            <a:endParaRPr lang="en-IN" sz="2000" dirty="0"/>
          </a:p>
        </p:txBody>
      </p:sp>
      <p:sp>
        <p:nvSpPr>
          <p:cNvPr id="3" name="Content Placeholder 2"/>
          <p:cNvSpPr>
            <a:spLocks noGrp="1"/>
          </p:cNvSpPr>
          <p:nvPr>
            <p:ph sz="half" idx="1"/>
          </p:nvPr>
        </p:nvSpPr>
        <p:spPr/>
        <p:txBody>
          <a:bodyPr/>
          <a:lstStyle/>
          <a:p>
            <a:endParaRPr lang="en-IN" dirty="0"/>
          </a:p>
        </p:txBody>
      </p:sp>
      <p:sp>
        <p:nvSpPr>
          <p:cNvPr id="4" name="Content Placeholder 3"/>
          <p:cNvSpPr>
            <a:spLocks noGrp="1"/>
          </p:cNvSpPr>
          <p:nvPr>
            <p:ph sz="half" idx="2"/>
          </p:nvPr>
        </p:nvSpPr>
        <p:spPr/>
        <p:txBody>
          <a:bodyPr/>
          <a:lstStyle/>
          <a:p>
            <a:endParaRPr lang="en-IN" dirty="0"/>
          </a:p>
        </p:txBody>
      </p:sp>
      <p:pic>
        <p:nvPicPr>
          <p:cNvPr id="5122" name="Picture 2" descr="I:\tb\TB SPINE\I 5451 R1\1.2.840.113564.172203158.201207311435537033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556792"/>
            <a:ext cx="4184535" cy="5108075"/>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I:\tb\TB SPINE\I 5451 R1\1.2.840.113564.172203158.201207311426275462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190" y="1556792"/>
            <a:ext cx="4057180" cy="49526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42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836712"/>
            <a:ext cx="8229600" cy="833264"/>
          </a:xfrm>
        </p:spPr>
        <p:txBody>
          <a:bodyPr/>
          <a:lstStyle/>
          <a:p>
            <a:r>
              <a:rPr lang="en-US" dirty="0" smtClean="0"/>
              <a:t>X-RAY D.L.SPINE</a:t>
            </a:r>
            <a:endParaRPr lang="en-IN" dirty="0"/>
          </a:p>
        </p:txBody>
      </p:sp>
      <p:sp>
        <p:nvSpPr>
          <p:cNvPr id="3" name="Subtitle 2"/>
          <p:cNvSpPr>
            <a:spLocks noGrp="1"/>
          </p:cNvSpPr>
          <p:nvPr>
            <p:ph type="subTitle" idx="1"/>
          </p:nvPr>
        </p:nvSpPr>
        <p:spPr>
          <a:xfrm>
            <a:off x="539552" y="2060848"/>
            <a:ext cx="8208912" cy="4320480"/>
          </a:xfrm>
        </p:spPr>
        <p:txBody>
          <a:bodyPr/>
          <a:lstStyle/>
          <a:p>
            <a:pPr marL="457200" indent="-457200" algn="l">
              <a:buFont typeface="Wingdings" pitchFamily="2" charset="2"/>
              <a:buChar char="q"/>
            </a:pPr>
            <a:r>
              <a:rPr lang="en-US" dirty="0" smtClean="0"/>
              <a:t>THER IS PRESENCE OF EROSION OF THE ENDPLATES OF D10 –D11 VERTEBRA L BODIES WITH COLLAPSE WITH LOCALISED OSTEOPOROSIS</a:t>
            </a:r>
          </a:p>
          <a:p>
            <a:pPr marL="457200" indent="-457200" algn="l">
              <a:buFont typeface="Wingdings" pitchFamily="2" charset="2"/>
              <a:buChar char="q"/>
            </a:pPr>
            <a:r>
              <a:rPr lang="en-US" dirty="0" smtClean="0"/>
              <a:t>SOFT TISSUE SWELLING IS SEEN AT THE LEVEL OF D10-D11 VERTEBRAL BODIES.</a:t>
            </a:r>
            <a:endParaRPr lang="en-IN" dirty="0"/>
          </a:p>
        </p:txBody>
      </p:sp>
    </p:spTree>
    <p:extLst>
      <p:ext uri="{BB962C8B-B14F-4D97-AF65-F5344CB8AC3E}">
        <p14:creationId xmlns:p14="http://schemas.microsoft.com/office/powerpoint/2010/main" xmlns="" val="73984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WHOLE SPINE</a:t>
            </a:r>
            <a:endParaRPr lang="en-IN" dirty="0"/>
          </a:p>
        </p:txBody>
      </p:sp>
      <p:sp>
        <p:nvSpPr>
          <p:cNvPr id="3" name="Content Placeholder 2"/>
          <p:cNvSpPr>
            <a:spLocks noGrp="1"/>
          </p:cNvSpPr>
          <p:nvPr>
            <p:ph sz="half" idx="1"/>
          </p:nvPr>
        </p:nvSpPr>
        <p:spPr/>
        <p:txBody>
          <a:bodyPr/>
          <a:lstStyle/>
          <a:p>
            <a:endParaRPr lang="en-IN" dirty="0"/>
          </a:p>
        </p:txBody>
      </p:sp>
      <p:sp>
        <p:nvSpPr>
          <p:cNvPr id="4" name="Content Placeholder 3"/>
          <p:cNvSpPr>
            <a:spLocks noGrp="1"/>
          </p:cNvSpPr>
          <p:nvPr>
            <p:ph sz="half" idx="2"/>
          </p:nvPr>
        </p:nvSpPr>
        <p:spPr/>
        <p:txBody>
          <a:bodyPr/>
          <a:lstStyle/>
          <a:p>
            <a:endParaRPr lang="en-IN" dirty="0"/>
          </a:p>
        </p:txBody>
      </p:sp>
      <p:pic>
        <p:nvPicPr>
          <p:cNvPr id="6148" name="Picture 4" descr="I:\DIPALI\1-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546936"/>
            <a:ext cx="4248472" cy="4608512"/>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I:\DIPALI\1-1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60136" y="1546936"/>
            <a:ext cx="4091846" cy="460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962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p:txBody>
          <a:bodyPr/>
          <a:lstStyle/>
          <a:p>
            <a:r>
              <a:rPr lang="en-US" dirty="0" smtClean="0"/>
              <a:t>EXTRA PULMONARY TUBERCULOSIS INVOLVES RELATIVELY INACCESIBLE SITES.</a:t>
            </a:r>
          </a:p>
          <a:p>
            <a:r>
              <a:rPr lang="en-US" dirty="0" smtClean="0"/>
              <a:t>FEWER  BACILLI  CAN CAUSE  MUCH GREATER  DAMAGE.</a:t>
            </a:r>
          </a:p>
          <a:p>
            <a:r>
              <a:rPr lang="en-US" dirty="0" smtClean="0"/>
              <a:t>MORE DIAGNOSTIC PROBLEM THAN PULMONARY TB.</a:t>
            </a:r>
          </a:p>
          <a:p>
            <a:r>
              <a:rPr lang="en-US" dirty="0" smtClean="0"/>
              <a:t>INVASIVE PROCEDURES ARE FREQUENTLY REQUIRED TO ESTABLISH A DIAGNOSIS.</a:t>
            </a:r>
          </a:p>
          <a:p>
            <a:endParaRPr lang="en-US" dirty="0" smtClean="0"/>
          </a:p>
          <a:p>
            <a:endParaRPr lang="en-IN" dirty="0"/>
          </a:p>
        </p:txBody>
      </p:sp>
    </p:spTree>
    <p:extLst>
      <p:ext uri="{BB962C8B-B14F-4D97-AF65-F5344CB8AC3E}">
        <p14:creationId xmlns:p14="http://schemas.microsoft.com/office/powerpoint/2010/main" xmlns="" val="204444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WHOLE SPINE</a:t>
            </a:r>
            <a:endParaRPr lang="en-IN" dirty="0"/>
          </a:p>
        </p:txBody>
      </p:sp>
      <p:sp>
        <p:nvSpPr>
          <p:cNvPr id="3" name="Content Placeholder 2"/>
          <p:cNvSpPr>
            <a:spLocks noGrp="1"/>
          </p:cNvSpPr>
          <p:nvPr>
            <p:ph sz="half" idx="1"/>
          </p:nvPr>
        </p:nvSpPr>
        <p:spPr/>
        <p:txBody>
          <a:bodyPr/>
          <a:lstStyle/>
          <a:p>
            <a:endParaRPr lang="en-IN" dirty="0"/>
          </a:p>
        </p:txBody>
      </p:sp>
      <p:sp>
        <p:nvSpPr>
          <p:cNvPr id="4" name="Content Placeholder 3"/>
          <p:cNvSpPr>
            <a:spLocks noGrp="1"/>
          </p:cNvSpPr>
          <p:nvPr>
            <p:ph sz="half" idx="2"/>
          </p:nvPr>
        </p:nvSpPr>
        <p:spPr/>
        <p:txBody>
          <a:bodyPr/>
          <a:lstStyle/>
          <a:p>
            <a:endParaRPr lang="en-IN" dirty="0"/>
          </a:p>
        </p:txBody>
      </p:sp>
      <p:pic>
        <p:nvPicPr>
          <p:cNvPr id="8194" name="Picture 2" descr="I:\DIPALI\1-6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6681" y="1585564"/>
            <a:ext cx="4464496" cy="4536504"/>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I:\DIPALI\1-6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91177" y="1585564"/>
            <a:ext cx="4445319" cy="45365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152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WHOLE SPINE </a:t>
            </a:r>
            <a:endParaRPr lang="en-IN" dirty="0"/>
          </a:p>
        </p:txBody>
      </p:sp>
      <p:sp>
        <p:nvSpPr>
          <p:cNvPr id="3" name="Content Placeholder 2"/>
          <p:cNvSpPr>
            <a:spLocks noGrp="1"/>
          </p:cNvSpPr>
          <p:nvPr>
            <p:ph idx="1"/>
          </p:nvPr>
        </p:nvSpPr>
        <p:spPr/>
        <p:txBody>
          <a:bodyPr/>
          <a:lstStyle/>
          <a:p>
            <a:r>
              <a:rPr lang="en-US" dirty="0" smtClean="0"/>
              <a:t>MRI SHOWED WEDGING AND LOSS OF HEIGHT OF D10-D11 VERTEBRAL BODIES WITH ALTERED SIGNAL INTENSITY ON T1 WI,T2 WI AND FLAIR SEQUENCES.</a:t>
            </a:r>
          </a:p>
          <a:p>
            <a:r>
              <a:rPr lang="en-US" dirty="0" smtClean="0"/>
              <a:t>THERE IS ALSO INVOLVEMENT OF NEURAL FORAMINA.</a:t>
            </a:r>
          </a:p>
          <a:p>
            <a:endParaRPr lang="en-US" dirty="0"/>
          </a:p>
          <a:p>
            <a:r>
              <a:rPr lang="en-US" dirty="0" smtClean="0"/>
              <a:t>FNAC WAS TAKEN FOR THIS PATIENT WHICH CONFIRMED THE DIAGNOSIS OF POTT’S SPINE.</a:t>
            </a:r>
            <a:endParaRPr lang="en-IN" dirty="0"/>
          </a:p>
        </p:txBody>
      </p:sp>
    </p:spTree>
    <p:extLst>
      <p:ext uri="{BB962C8B-B14F-4D97-AF65-F5344CB8AC3E}">
        <p14:creationId xmlns:p14="http://schemas.microsoft.com/office/powerpoint/2010/main" xmlns="" val="299272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N" dirty="0"/>
          </a:p>
        </p:txBody>
      </p:sp>
      <p:sp>
        <p:nvSpPr>
          <p:cNvPr id="3" name="Content Placeholder 2"/>
          <p:cNvSpPr>
            <a:spLocks noGrp="1"/>
          </p:cNvSpPr>
          <p:nvPr>
            <p:ph idx="1"/>
          </p:nvPr>
        </p:nvSpPr>
        <p:spPr/>
        <p:txBody>
          <a:bodyPr/>
          <a:lstStyle/>
          <a:p>
            <a:r>
              <a:rPr lang="en-US" dirty="0" smtClean="0"/>
              <a:t>RADIOLOGY PLAYS AN INTEGRAL PART IN THE DIAGNOSIS OF PULMONARY AS WELL AS EXTRAPULMONARY TUBERCULOSIS</a:t>
            </a:r>
            <a:endParaRPr lang="en-IN" dirty="0"/>
          </a:p>
        </p:txBody>
      </p:sp>
    </p:spTree>
    <p:extLst>
      <p:ext uri="{BB962C8B-B14F-4D97-AF65-F5344CB8AC3E}">
        <p14:creationId xmlns:p14="http://schemas.microsoft.com/office/powerpoint/2010/main" xmlns="" val="391186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TUBERCULOUS MENINGITIS</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IN CASE OF TB MENINGITIS HEMATOGENOUS SPREAD WILL LEAD TO INTRA MENINGEAL OR SUBMENINGEAL FOCI KNOWN AS RICH FOCI AND WITH ITS RUPTURE MENINGITIS OCCURS</a:t>
            </a:r>
          </a:p>
          <a:p>
            <a:endParaRPr lang="en-US" dirty="0"/>
          </a:p>
          <a:p>
            <a:pPr marL="137160" indent="0">
              <a:buNone/>
            </a:pPr>
            <a:r>
              <a:rPr lang="en-US" sz="3200" dirty="0" smtClean="0"/>
              <a:t>CLINICAL PRESENTATION</a:t>
            </a:r>
          </a:p>
          <a:p>
            <a:pPr marL="137160" indent="0">
              <a:buNone/>
            </a:pPr>
            <a:endParaRPr lang="en-US" dirty="0" smtClean="0"/>
          </a:p>
          <a:p>
            <a:r>
              <a:rPr lang="en-US" dirty="0" smtClean="0"/>
              <a:t>SEIZURES </a:t>
            </a:r>
          </a:p>
          <a:p>
            <a:r>
              <a:rPr lang="en-US" dirty="0" smtClean="0"/>
              <a:t>PHOTOSENSITIVITY</a:t>
            </a:r>
          </a:p>
          <a:p>
            <a:r>
              <a:rPr lang="en-US" dirty="0" smtClean="0"/>
              <a:t>NECK STIFFNESS</a:t>
            </a:r>
            <a:endParaRPr lang="en-IN" dirty="0"/>
          </a:p>
        </p:txBody>
      </p:sp>
    </p:spTree>
    <p:extLst>
      <p:ext uri="{BB962C8B-B14F-4D97-AF65-F5344CB8AC3E}">
        <p14:creationId xmlns:p14="http://schemas.microsoft.com/office/powerpoint/2010/main" xmlns="" val="9522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A PATIENT OF AGE 1 YEAR CAME TO THE DHIRAJ GENERAL HOSPITAL WITH COMPLAINTS OF CONVULSIONS AND NECK STIFFNESS.  SHE HAD BEEN ON IRREGULAR TREATMENT OF AKT SINCE TWO MONTHS. SHE UNDERWENT CT SCAN FOR EVALUATION</a:t>
            </a:r>
            <a:endParaRPr lang="en-IN" sz="2000" dirty="0"/>
          </a:p>
        </p:txBody>
      </p:sp>
      <p:sp>
        <p:nvSpPr>
          <p:cNvPr id="3" name="Content Placeholder 2"/>
          <p:cNvSpPr>
            <a:spLocks noGrp="1"/>
          </p:cNvSpPr>
          <p:nvPr>
            <p:ph sz="half" idx="1"/>
          </p:nvPr>
        </p:nvSpPr>
        <p:spPr>
          <a:xfrm>
            <a:off x="457200" y="1600200"/>
            <a:ext cx="4038600" cy="5069160"/>
          </a:xfrm>
        </p:spPr>
        <p:txBody>
          <a:bodyPr>
            <a:normAutofit/>
          </a:bodyPr>
          <a:lstStyle/>
          <a:p>
            <a:r>
              <a:rPr lang="en-US" sz="1600" dirty="0" smtClean="0"/>
              <a:t>THERE ARE MULTIPLE  WELL DEFINED HYPODENSE LESIONS SEEN IN THE PERIVENTRICULAR REGION OF FRONTAL LOBE AND TEMPORAL LOBE NEAR SYLVIAN FISSURE WITH PERIPHERAL RIM ENHANCEMENT.</a:t>
            </a:r>
          </a:p>
          <a:p>
            <a:r>
              <a:rPr lang="en-US" sz="1600" dirty="0" smtClean="0"/>
              <a:t>THERE IS PROMINENCE OF ALL VENTRICLES SUGGESTIVE OF COMMUNICATING HYDROCEPHALUS.</a:t>
            </a:r>
          </a:p>
          <a:p>
            <a:r>
              <a:rPr lang="en-US" sz="1600" dirty="0" smtClean="0"/>
              <a:t>THERE IS EFFACEMENT OF SULCI AND GYRI ON PLAIN CT AND DIFFUSE MENINGEAL ENHANCEMENT ON POST CONTRAST STUDY SUGGESTIVE OF MENINGITIS  </a:t>
            </a:r>
            <a:endParaRPr lang="en-IN" sz="1600" dirty="0"/>
          </a:p>
        </p:txBody>
      </p:sp>
      <p:sp>
        <p:nvSpPr>
          <p:cNvPr id="4" name="Content Placeholder 3"/>
          <p:cNvSpPr>
            <a:spLocks noGrp="1"/>
          </p:cNvSpPr>
          <p:nvPr>
            <p:ph sz="half" idx="2"/>
          </p:nvPr>
        </p:nvSpPr>
        <p:spPr/>
        <p:txBody>
          <a:bodyPr>
            <a:normAutofit/>
          </a:bodyPr>
          <a:lstStyle/>
          <a:p>
            <a:endParaRPr lang="en-IN"/>
          </a:p>
        </p:txBody>
      </p:sp>
      <p:pic>
        <p:nvPicPr>
          <p:cNvPr id="1028" name="Picture 4" descr="C:\Users\Happy\Desktop\1.3.12.2.1107.5.1.4.80837.3000001208060604150310000106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6016" y="1700808"/>
            <a:ext cx="4032448" cy="4032448"/>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Happy\Desktop\1.3.12.2.1107.5.1.4.80837.3000001208060604150310000110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700808"/>
            <a:ext cx="4245471" cy="43924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Arrow 4"/>
          <p:cNvSpPr/>
          <p:nvPr/>
        </p:nvSpPr>
        <p:spPr>
          <a:xfrm>
            <a:off x="5910755" y="3157006"/>
            <a:ext cx="402344" cy="242316"/>
          </a:xfrm>
          <a:prstGeom prst="rightArrow">
            <a:avLst>
              <a:gd name="adj1" fmla="val 50000"/>
              <a:gd name="adj2" fmla="val 47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7092280" y="2262020"/>
            <a:ext cx="231105" cy="489204"/>
          </a:xfrm>
          <a:prstGeom prst="downArrow">
            <a:avLst>
              <a:gd name="adj1" fmla="val 50000"/>
              <a:gd name="adj2" fmla="val 52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46838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half" idx="1"/>
          </p:nvPr>
        </p:nvSpPr>
        <p:spPr/>
        <p:txBody>
          <a:bodyPr/>
          <a:lstStyle/>
          <a:p>
            <a:endParaRPr lang="en-IN"/>
          </a:p>
        </p:txBody>
      </p:sp>
      <p:sp>
        <p:nvSpPr>
          <p:cNvPr id="4" name="Content Placeholder 3"/>
          <p:cNvSpPr>
            <a:spLocks noGrp="1"/>
          </p:cNvSpPr>
          <p:nvPr>
            <p:ph sz="half" idx="2"/>
          </p:nvPr>
        </p:nvSpPr>
        <p:spPr/>
        <p:txBody>
          <a:bodyPr/>
          <a:lstStyle/>
          <a:p>
            <a:endParaRPr lang="en-IN"/>
          </a:p>
        </p:txBody>
      </p:sp>
      <p:pic>
        <p:nvPicPr>
          <p:cNvPr id="1026" name="Picture 2" descr="C:\Users\Happy\Desktop\1.3.12.2.1107.5.1.4.80837.300000120806060415031000011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556791"/>
            <a:ext cx="4176464" cy="45760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Happy\Desktop\1.3.12.2.1107.5.1.4.80837.3000001208060604150310000117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4009" y="1556790"/>
            <a:ext cx="3966244" cy="45760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582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half" idx="1"/>
          </p:nvPr>
        </p:nvSpPr>
        <p:spPr/>
        <p:txBody>
          <a:bodyPr/>
          <a:lstStyle/>
          <a:p>
            <a:endParaRPr lang="en-IN" dirty="0"/>
          </a:p>
        </p:txBody>
      </p:sp>
      <p:sp>
        <p:nvSpPr>
          <p:cNvPr id="4" name="Content Placeholder 3"/>
          <p:cNvSpPr>
            <a:spLocks noGrp="1"/>
          </p:cNvSpPr>
          <p:nvPr>
            <p:ph sz="half" idx="2"/>
          </p:nvPr>
        </p:nvSpPr>
        <p:spPr/>
        <p:txBody>
          <a:bodyPr/>
          <a:lstStyle/>
          <a:p>
            <a:endParaRPr lang="en-IN" dirty="0"/>
          </a:p>
        </p:txBody>
      </p:sp>
      <p:pic>
        <p:nvPicPr>
          <p:cNvPr id="2052" name="Picture 4" descr="I:\AUG 023\1.3.12.2.1107.5.1.4.80837.3000001208060604150310000112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501131"/>
            <a:ext cx="4464496" cy="466948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I:\AUG 023\1.3.12.2.1107.5.1.4.80837.3000001208060604150310000117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501131"/>
            <a:ext cx="4392488" cy="4669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743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OSSEOUS TUBERCULOSIS</a:t>
            </a:r>
            <a:endParaRPr lang="en-IN" dirty="0"/>
          </a:p>
        </p:txBody>
      </p:sp>
      <p:sp>
        <p:nvSpPr>
          <p:cNvPr id="3" name="Content Placeholder 2"/>
          <p:cNvSpPr>
            <a:spLocks noGrp="1"/>
          </p:cNvSpPr>
          <p:nvPr>
            <p:ph idx="1"/>
          </p:nvPr>
        </p:nvSpPr>
        <p:spPr/>
        <p:txBody>
          <a:bodyPr/>
          <a:lstStyle/>
          <a:p>
            <a:pPr marL="137160" indent="0">
              <a:buNone/>
            </a:pPr>
            <a:r>
              <a:rPr lang="en-US" sz="3200" dirty="0" smtClean="0"/>
              <a:t>CLINICAL SYMPTOMS</a:t>
            </a:r>
          </a:p>
          <a:p>
            <a:pPr marL="137160" indent="0">
              <a:buNone/>
            </a:pPr>
            <a:endParaRPr lang="en-US" dirty="0"/>
          </a:p>
          <a:p>
            <a:r>
              <a:rPr lang="en-US" dirty="0" smtClean="0"/>
              <a:t>INSIDOUS ONSET </a:t>
            </a:r>
          </a:p>
          <a:p>
            <a:r>
              <a:rPr lang="en-US" dirty="0" smtClean="0"/>
              <a:t>PAIN AND SWELLING OF JOINT</a:t>
            </a:r>
          </a:p>
          <a:p>
            <a:r>
              <a:rPr lang="en-US" dirty="0" smtClean="0"/>
              <a:t>JOINT CONTRACTURE AND LIMITED MOVEMENTS.</a:t>
            </a:r>
          </a:p>
          <a:p>
            <a:r>
              <a:rPr lang="en-US" dirty="0" smtClean="0"/>
              <a:t>NIGHT SWEATS.</a:t>
            </a:r>
            <a:endParaRPr lang="en-IN" dirty="0"/>
          </a:p>
        </p:txBody>
      </p:sp>
    </p:spTree>
    <p:extLst>
      <p:ext uri="{BB962C8B-B14F-4D97-AF65-F5344CB8AC3E}">
        <p14:creationId xmlns:p14="http://schemas.microsoft.com/office/powerpoint/2010/main" xmlns="" val="387552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OSSEOUS TUBERCULOSIS</a:t>
            </a:r>
            <a:endParaRPr lang="en-IN" dirty="0"/>
          </a:p>
        </p:txBody>
      </p:sp>
      <p:sp>
        <p:nvSpPr>
          <p:cNvPr id="3" name="Content Placeholder 2"/>
          <p:cNvSpPr>
            <a:spLocks noGrp="1"/>
          </p:cNvSpPr>
          <p:nvPr>
            <p:ph idx="1"/>
          </p:nvPr>
        </p:nvSpPr>
        <p:spPr/>
        <p:txBody>
          <a:bodyPr/>
          <a:lstStyle/>
          <a:p>
            <a:r>
              <a:rPr lang="en-US" dirty="0" smtClean="0"/>
              <a:t>OSTEOARTICULAR TUBERCULOSIS STARTS WITH OSTEOMYELITIS IN THE GROWTH PLATES OF THE BONES.</a:t>
            </a:r>
          </a:p>
          <a:p>
            <a:r>
              <a:rPr lang="en-US" dirty="0" smtClean="0"/>
              <a:t>IN THE LONG BONES TB ORIGINATES FROM THE EPIPHYSIS AND CAUSES TUBERCLE FORMATION IN THE MARROW WITH SECONDARY INFECTION OF THE TRABECULAE , THE JOINT SYNOVIUM WILL HAVE INFLAMMATORY REACTION FOLLOWED BY GRANULATION TISSUE.</a:t>
            </a:r>
            <a:endParaRPr lang="en-IN" dirty="0"/>
          </a:p>
        </p:txBody>
      </p:sp>
    </p:spTree>
    <p:extLst>
      <p:ext uri="{BB962C8B-B14F-4D97-AF65-F5344CB8AC3E}">
        <p14:creationId xmlns:p14="http://schemas.microsoft.com/office/powerpoint/2010/main" xmlns="" val="384094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idx="1"/>
          </p:nvPr>
        </p:nvSpPr>
        <p:spPr/>
        <p:txBody>
          <a:bodyPr>
            <a:normAutofit fontScale="92500"/>
          </a:bodyPr>
          <a:lstStyle/>
          <a:p>
            <a:r>
              <a:rPr lang="en-US" dirty="0" smtClean="0"/>
              <a:t>THE PANNUS OF THE GRANULATION TISSUE FORMED THAN BEGINS TO ERODE AND DESTROY THE CARTILAGE AND EVENTUALLY BONE LEADING TO DEMINERALISATION.</a:t>
            </a:r>
          </a:p>
          <a:p>
            <a:r>
              <a:rPr lang="en-US" dirty="0" smtClean="0"/>
              <a:t>PROTEOLYTIC ENZYMES ARE NOT FORMED AND THEREFORE THE JOINT SPACES ARE PRESERVED FOR CONSIDERABLE TIME BUT IF NO TREATMENT IS GIVEN ABSCESS FORMATION OCCURS.</a:t>
            </a:r>
          </a:p>
          <a:p>
            <a:r>
              <a:rPr lang="en-US" dirty="0" smtClean="0"/>
              <a:t>SEQUESTRATION OF BONE IS RARE.</a:t>
            </a:r>
            <a:endParaRPr lang="en-IN" dirty="0"/>
          </a:p>
        </p:txBody>
      </p:sp>
    </p:spTree>
    <p:extLst>
      <p:ext uri="{BB962C8B-B14F-4D97-AF65-F5344CB8AC3E}">
        <p14:creationId xmlns:p14="http://schemas.microsoft.com/office/powerpoint/2010/main" xmlns="" val="2295131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650</Words>
  <Application>Microsoft Office PowerPoint</Application>
  <PresentationFormat>On-screen Show (4:3)</PresentationFormat>
  <Paragraphs>73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 Extrapulmonary tuberculosis</vt:lpstr>
      <vt:lpstr>INTRODUCTION</vt:lpstr>
      <vt:lpstr>TUBERCULOUS MENINGITIS</vt:lpstr>
      <vt:lpstr>A PATIENT OF AGE 1 YEAR CAME TO THE DHIRAJ GENERAL HOSPITAL WITH COMPLAINTS OF CONVULSIONS AND NECK STIFFNESS.  SHE HAD BEEN ON IRREGULAR TREATMENT OF AKT SINCE TWO MONTHS. SHE UNDERWENT CT SCAN FOR EVALUATION</vt:lpstr>
      <vt:lpstr>   </vt:lpstr>
      <vt:lpstr>   </vt:lpstr>
      <vt:lpstr>OSSEOUS TUBERCULOSIS</vt:lpstr>
      <vt:lpstr>OSSEOUS TUBERCULOSIS</vt:lpstr>
      <vt:lpstr>   </vt:lpstr>
      <vt:lpstr>PATIENT CAME TO THE DHIRAJ GENERAL HOSPITAL WITH COMPLAINTS OF PAIN AND SWELLING IN THE RIGHT KNEE JOINT.PATIENT ALSO COMPLAINED OF FEVER AND WEIGHT LOSS SINCE PAST 3 MONTHS</vt:lpstr>
      <vt:lpstr>X ray right knee joint</vt:lpstr>
      <vt:lpstr>CT SCAN OF BOTH KNEES</vt:lpstr>
      <vt:lpstr>CT SCAN OF BOTH KNEES</vt:lpstr>
      <vt:lpstr>X-RAY HIP JOINT</vt:lpstr>
      <vt:lpstr>X-RAY HIP JOINT</vt:lpstr>
      <vt:lpstr>TUBERCULOSIS SPINE</vt:lpstr>
      <vt:lpstr>14 YEAR OLD FEMALE PATIENT CAME TO DHIRAJ GENERAL HOSPITAL WITH SUDDEN ONSET OF PARAPLEGIA AND SEVERE PAIN IN THE BACK.</vt:lpstr>
      <vt:lpstr>X-RAY D.L.SPINE</vt:lpstr>
      <vt:lpstr>MRI WHOLE SPINE</vt:lpstr>
      <vt:lpstr>MRI WHOLE SPINE</vt:lpstr>
      <vt:lpstr>MRI WHOLE SPINE </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Extrapulmonary tuberculosis</dc:title>
  <dc:creator>Happy</dc:creator>
  <cp:lastModifiedBy>user</cp:lastModifiedBy>
  <cp:revision>30</cp:revision>
  <dcterms:created xsi:type="dcterms:W3CDTF">2012-08-09T13:19:16Z</dcterms:created>
  <dcterms:modified xsi:type="dcterms:W3CDTF">2020-08-17T06:44:15Z</dcterms:modified>
</cp:coreProperties>
</file>