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66139-59A2-4BCA-A728-F668DACA6DE1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2F954-8BB8-4F67-AC7F-4CFBA1B6A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2F954-8BB8-4F67-AC7F-4CFBA1B6A0E6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699CE-8DD9-48BF-9D23-1B67D07DA6A0}" type="datetimeFigureOut">
              <a:rPr lang="en-US" smtClean="0"/>
              <a:pPr/>
              <a:t>17/08/2020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5B0D-F7AD-4995-BF31-AD7B80FAB74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Fibrocystic </a:t>
            </a:r>
            <a:r>
              <a:rPr lang="en-IN" dirty="0" err="1"/>
              <a:t>mastopathy</a:t>
            </a:r>
            <a:r>
              <a:rPr lang="en-IN" dirty="0"/>
              <a:t> with </a:t>
            </a:r>
            <a:r>
              <a:rPr lang="en-IN" dirty="0" err="1"/>
              <a:t>apocrine</a:t>
            </a:r>
            <a:r>
              <a:rPr lang="en-IN" dirty="0"/>
              <a:t> </a:t>
            </a:r>
            <a:r>
              <a:rPr lang="en-IN" dirty="0" err="1"/>
              <a:t>metaplasia</a:t>
            </a:r>
            <a:r>
              <a:rPr lang="en-IN" dirty="0"/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4546" y="3857628"/>
            <a:ext cx="6400800" cy="1752600"/>
          </a:xfrm>
        </p:spPr>
        <p:txBody>
          <a:bodyPr/>
          <a:lstStyle/>
          <a:p>
            <a:pPr algn="r"/>
            <a:r>
              <a:rPr lang="en-IN" dirty="0" smtClean="0">
                <a:solidFill>
                  <a:schemeClr val="tx1"/>
                </a:solidFill>
              </a:rPr>
              <a:t>- </a:t>
            </a:r>
            <a:r>
              <a:rPr lang="en-US" dirty="0" smtClean="0"/>
              <a:t>Dr. </a:t>
            </a:r>
            <a:r>
              <a:rPr lang="en-US" dirty="0" err="1" smtClean="0"/>
              <a:t>Tushar</a:t>
            </a:r>
            <a:r>
              <a:rPr lang="en-US" dirty="0" smtClean="0"/>
              <a:t> </a:t>
            </a:r>
            <a:r>
              <a:rPr lang="en-US" dirty="0" err="1" smtClean="0"/>
              <a:t>Vaishnav</a:t>
            </a:r>
            <a:r>
              <a:rPr lang="en-US" dirty="0" smtClean="0"/>
              <a:t>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Clinical History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52-year-old postmenopausal woman with a recent history of palpable </a:t>
            </a:r>
            <a:r>
              <a:rPr lang="en-IN" dirty="0" err="1"/>
              <a:t>subareolar</a:t>
            </a:r>
            <a:r>
              <a:rPr lang="en-IN" dirty="0"/>
              <a:t> lump in the left</a:t>
            </a:r>
          </a:p>
          <a:p>
            <a:r>
              <a:rPr lang="en-IN" dirty="0"/>
              <a:t>breast came to our hospital for diagnostic mammography. The patient underwent mammography</a:t>
            </a:r>
          </a:p>
          <a:p>
            <a:r>
              <a:rPr lang="en-IN" dirty="0"/>
              <a:t>and US examination.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Imaging </a:t>
            </a:r>
            <a:r>
              <a:rPr lang="en-IN" b="1" dirty="0" smtClean="0"/>
              <a:t>Findings</a:t>
            </a:r>
            <a:br>
              <a:rPr lang="en-IN" b="1" dirty="0" smtClean="0"/>
            </a:br>
            <a:r>
              <a:rPr lang="en-IN" sz="2000" dirty="0"/>
              <a:t>A </a:t>
            </a:r>
            <a:r>
              <a:rPr lang="en-IN" sz="2000" dirty="0" err="1"/>
              <a:t>subareolar</a:t>
            </a:r>
            <a:r>
              <a:rPr lang="en-IN" sz="2000" dirty="0"/>
              <a:t> solitary oval shaped circumscribed soft tissue density. No </a:t>
            </a:r>
            <a:r>
              <a:rPr lang="en-IN" sz="2000" dirty="0" err="1"/>
              <a:t>microcalcification</a:t>
            </a:r>
            <a:r>
              <a:rPr lang="en-IN" sz="2000" dirty="0"/>
              <a:t/>
            </a:r>
            <a:br>
              <a:rPr lang="en-IN" sz="2000" dirty="0"/>
            </a:br>
            <a:r>
              <a:rPr lang="en-IN" sz="2000" dirty="0"/>
              <a:t>noted.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928802"/>
            <a:ext cx="628654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/>
              <a:t>Cystic lesion with </a:t>
            </a:r>
            <a:r>
              <a:rPr lang="en-IN" sz="1800" dirty="0" err="1"/>
              <a:t>heterogenous</a:t>
            </a:r>
            <a:r>
              <a:rPr lang="en-IN" sz="1800" dirty="0"/>
              <a:t> internal echoes.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85926"/>
            <a:ext cx="700092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1800" dirty="0"/>
              <a:t>The internal </a:t>
            </a:r>
            <a:r>
              <a:rPr lang="en-IN" sz="1800" dirty="0" err="1"/>
              <a:t>echoe</a:t>
            </a:r>
            <a:r>
              <a:rPr lang="en-IN" sz="1800" dirty="0"/>
              <a:t> pattern is </a:t>
            </a:r>
            <a:r>
              <a:rPr lang="en-IN" sz="1800" dirty="0" err="1"/>
              <a:t>heterogenous</a:t>
            </a:r>
            <a:endParaRPr lang="en-IN" sz="1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857364"/>
            <a:ext cx="585791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/>
              <a:t>Discussion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N" sz="7400" dirty="0" err="1"/>
              <a:t>Apocrine</a:t>
            </a:r>
            <a:r>
              <a:rPr lang="en-IN" sz="7400" dirty="0"/>
              <a:t> </a:t>
            </a:r>
            <a:r>
              <a:rPr lang="en-IN" sz="7400" dirty="0" err="1"/>
              <a:t>metaplasia</a:t>
            </a:r>
            <a:r>
              <a:rPr lang="en-IN" sz="7400" dirty="0"/>
              <a:t> is a very common finding in the female breast after the age of 25. It is so</a:t>
            </a:r>
          </a:p>
          <a:p>
            <a:r>
              <a:rPr lang="en-IN" sz="7400" dirty="0"/>
              <a:t>common that many people regard it as a normal component of the breast. This, however, is only</a:t>
            </a:r>
          </a:p>
          <a:p>
            <a:r>
              <a:rPr lang="en-IN" sz="7400" dirty="0"/>
              <a:t>really the case in </a:t>
            </a:r>
            <a:r>
              <a:rPr lang="en-IN" sz="7400" dirty="0" err="1"/>
              <a:t>apocrine</a:t>
            </a:r>
            <a:r>
              <a:rPr lang="en-IN" sz="7400" dirty="0"/>
              <a:t> sweat glands of the </a:t>
            </a:r>
            <a:r>
              <a:rPr lang="en-IN" sz="7400" dirty="0" err="1"/>
              <a:t>axilla</a:t>
            </a:r>
            <a:r>
              <a:rPr lang="en-IN" sz="7400" dirty="0"/>
              <a:t> and in the </a:t>
            </a:r>
            <a:r>
              <a:rPr lang="en-IN" sz="7400" dirty="0" err="1"/>
              <a:t>peri-areolar</a:t>
            </a:r>
            <a:r>
              <a:rPr lang="en-IN" sz="7400" dirty="0"/>
              <a:t> </a:t>
            </a:r>
            <a:r>
              <a:rPr lang="en-IN" sz="7400" dirty="0" err="1"/>
              <a:t>apocrine</a:t>
            </a:r>
            <a:r>
              <a:rPr lang="en-IN" sz="7400" dirty="0"/>
              <a:t> glands. The</a:t>
            </a:r>
          </a:p>
          <a:p>
            <a:r>
              <a:rPr lang="en-IN" sz="7400" dirty="0" err="1"/>
              <a:t>apocrine</a:t>
            </a:r>
            <a:r>
              <a:rPr lang="en-IN" sz="7400" dirty="0"/>
              <a:t> cell does, however, contribute to a number of different breast lesions, some of which are</a:t>
            </a:r>
          </a:p>
          <a:p>
            <a:r>
              <a:rPr lang="en-IN" sz="7400" dirty="0"/>
              <a:t>very taxing diagnostically; </a:t>
            </a:r>
            <a:r>
              <a:rPr lang="en-IN" sz="7400" dirty="0" err="1"/>
              <a:t>apocrine</a:t>
            </a:r>
            <a:r>
              <a:rPr lang="en-IN" sz="7400" dirty="0"/>
              <a:t> variants of both in-situ and invasive cancer are encountered.</a:t>
            </a:r>
          </a:p>
          <a:p>
            <a:r>
              <a:rPr lang="en-IN" sz="7400" dirty="0"/>
              <a:t>This review considers the common </a:t>
            </a:r>
            <a:r>
              <a:rPr lang="en-IN" sz="7400" dirty="0" err="1"/>
              <a:t>apocrine</a:t>
            </a:r>
            <a:r>
              <a:rPr lang="en-IN" sz="7400" dirty="0"/>
              <a:t> </a:t>
            </a:r>
            <a:r>
              <a:rPr lang="en-IN" sz="7400" dirty="0" err="1"/>
              <a:t>metaplastic</a:t>
            </a:r>
            <a:r>
              <a:rPr lang="en-IN" sz="7400" dirty="0"/>
              <a:t> lesions seen in fibrocystic change as well</a:t>
            </a:r>
          </a:p>
          <a:p>
            <a:r>
              <a:rPr lang="en-IN" sz="7400" dirty="0"/>
              <a:t>as </a:t>
            </a:r>
            <a:r>
              <a:rPr lang="en-IN" sz="7400" dirty="0" err="1"/>
              <a:t>apocrine</a:t>
            </a:r>
            <a:r>
              <a:rPr lang="en-IN" sz="7400" dirty="0"/>
              <a:t> adenoma, </a:t>
            </a:r>
            <a:r>
              <a:rPr lang="en-IN" sz="7400" dirty="0" err="1"/>
              <a:t>apocrine</a:t>
            </a:r>
            <a:r>
              <a:rPr lang="en-IN" sz="7400" dirty="0"/>
              <a:t> change within </a:t>
            </a:r>
            <a:r>
              <a:rPr lang="en-IN" sz="7400" dirty="0" err="1"/>
              <a:t>sclerosing</a:t>
            </a:r>
            <a:r>
              <a:rPr lang="en-IN" sz="7400" dirty="0"/>
              <a:t> </a:t>
            </a:r>
            <a:r>
              <a:rPr lang="en-IN" sz="7400" dirty="0" err="1"/>
              <a:t>adenosis</a:t>
            </a:r>
            <a:r>
              <a:rPr lang="en-IN" sz="7400" dirty="0"/>
              <a:t>, atypical </a:t>
            </a:r>
            <a:r>
              <a:rPr lang="en-IN" sz="7400" dirty="0" err="1"/>
              <a:t>apocrine</a:t>
            </a:r>
            <a:r>
              <a:rPr lang="en-IN" sz="7400" dirty="0"/>
              <a:t> lesions and</a:t>
            </a:r>
          </a:p>
          <a:p>
            <a:r>
              <a:rPr lang="en-IN" sz="7400" dirty="0" err="1"/>
              <a:t>apocrine</a:t>
            </a:r>
            <a:r>
              <a:rPr lang="en-IN" sz="7400" dirty="0"/>
              <a:t> malignancies. Atypical </a:t>
            </a:r>
            <a:r>
              <a:rPr lang="en-IN" sz="7400" dirty="0" err="1"/>
              <a:t>apocrine</a:t>
            </a:r>
            <a:r>
              <a:rPr lang="en-IN" sz="7400" dirty="0"/>
              <a:t> </a:t>
            </a:r>
            <a:r>
              <a:rPr lang="en-IN" sz="7400" dirty="0" err="1"/>
              <a:t>adenosis</a:t>
            </a:r>
            <a:r>
              <a:rPr lang="en-IN" sz="7400" dirty="0"/>
              <a:t> confers an increased risk of developing breast</a:t>
            </a:r>
          </a:p>
          <a:p>
            <a:r>
              <a:rPr lang="en-IN" sz="7400" dirty="0"/>
              <a:t>carcinoma in women older than age 60, and the risk in younger women is probably low.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IN" sz="4000" b="1" dirty="0" smtClean="0"/>
          </a:p>
          <a:p>
            <a:pPr algn="ctr">
              <a:buNone/>
            </a:pPr>
            <a:endParaRPr lang="en-IN" sz="4000" b="1" smtClean="0"/>
          </a:p>
          <a:p>
            <a:pPr algn="ctr">
              <a:buNone/>
            </a:pPr>
            <a:r>
              <a:rPr lang="en-IN" sz="4000" b="1" smtClean="0"/>
              <a:t>THANK </a:t>
            </a:r>
            <a:r>
              <a:rPr lang="en-IN" sz="4000" b="1" dirty="0" smtClean="0"/>
              <a:t>YOU</a:t>
            </a:r>
            <a:endParaRPr lang="en-IN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215</Words>
  <Application>Microsoft Office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Fibrocystic mastopathy with apocrine metaplasia.</vt:lpstr>
      <vt:lpstr>Clinical History </vt:lpstr>
      <vt:lpstr>Imaging Findings A subareolar solitary oval shaped circumscribed soft tissue density. No microcalcification noted.</vt:lpstr>
      <vt:lpstr>Cystic lesion with heterogenous internal echoes.</vt:lpstr>
      <vt:lpstr>The internal echoe pattern is heterogenous</vt:lpstr>
      <vt:lpstr>Discussion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Fibrocystic mastopathy with apocrine metaplasia.</dc:title>
  <dc:creator>ANSHUL</dc:creator>
  <cp:lastModifiedBy>user</cp:lastModifiedBy>
  <cp:revision>6</cp:revision>
  <dcterms:created xsi:type="dcterms:W3CDTF">2014-04-17T16:57:10Z</dcterms:created>
  <dcterms:modified xsi:type="dcterms:W3CDTF">2020-08-17T06:44:47Z</dcterms:modified>
</cp:coreProperties>
</file>