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5" r:id="rId7"/>
    <p:sldId id="261" r:id="rId8"/>
    <p:sldId id="266" r:id="rId9"/>
    <p:sldId id="267" r:id="rId10"/>
    <p:sldId id="268" r:id="rId11"/>
    <p:sldId id="269" r:id="rId12"/>
    <p:sldId id="260" r:id="rId13"/>
    <p:sldId id="262"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hindawi.com/84673286/" TargetMode="External"/><Relationship Id="rId2" Type="http://schemas.openxmlformats.org/officeDocument/2006/relationships/hyperlink" Target="https://www.hindawi.com/2430831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sz="6700" b="1" u="sng" dirty="0" smtClean="0"/>
              <a:t>Genetic </a:t>
            </a:r>
            <a:r>
              <a:rPr lang="en-IN" sz="6700" b="1" u="sng" dirty="0" err="1" smtClean="0"/>
              <a:t>counseling</a:t>
            </a:r>
            <a:r>
              <a:rPr lang="en-IN" sz="6700" b="1" u="sng" dirty="0" smtClean="0"/>
              <a:t>	</a:t>
            </a:r>
            <a:r>
              <a:rPr lang="en-IN" dirty="0" smtClean="0"/>
              <a:t/>
            </a:r>
            <a:br>
              <a:rPr lang="en-IN" dirty="0" smtClean="0"/>
            </a:br>
            <a:endParaRPr lang="en-IN" dirty="0"/>
          </a:p>
        </p:txBody>
      </p:sp>
      <p:sp>
        <p:nvSpPr>
          <p:cNvPr id="3" name="Subtitle 2"/>
          <p:cNvSpPr>
            <a:spLocks noGrp="1"/>
          </p:cNvSpPr>
          <p:nvPr>
            <p:ph type="subTitle" idx="1"/>
          </p:nvPr>
        </p:nvSpPr>
        <p:spPr>
          <a:xfrm>
            <a:off x="5181600" y="5105400"/>
            <a:ext cx="3962400" cy="1752600"/>
          </a:xfrm>
        </p:spPr>
        <p:txBody>
          <a:bodyPr>
            <a:normAutofit fontScale="85000" lnSpcReduction="20000"/>
          </a:bodyPr>
          <a:lstStyle/>
          <a:p>
            <a:pPr algn="l"/>
            <a:r>
              <a:rPr lang="en-IN" dirty="0" smtClean="0">
                <a:solidFill>
                  <a:schemeClr val="tx1"/>
                </a:solidFill>
              </a:rPr>
              <a:t>Dr </a:t>
            </a:r>
            <a:r>
              <a:rPr lang="en-IN" dirty="0" err="1" smtClean="0">
                <a:solidFill>
                  <a:schemeClr val="tx1"/>
                </a:solidFill>
              </a:rPr>
              <a:t>kinjal</a:t>
            </a:r>
            <a:r>
              <a:rPr lang="en-IN" dirty="0" smtClean="0">
                <a:solidFill>
                  <a:schemeClr val="tx1"/>
                </a:solidFill>
              </a:rPr>
              <a:t> </a:t>
            </a:r>
            <a:r>
              <a:rPr lang="en-IN" dirty="0" err="1" smtClean="0">
                <a:solidFill>
                  <a:schemeClr val="tx1"/>
                </a:solidFill>
              </a:rPr>
              <a:t>Jethva</a:t>
            </a:r>
            <a:endParaRPr lang="en-IN" dirty="0" smtClean="0">
              <a:solidFill>
                <a:schemeClr val="tx1"/>
              </a:solidFill>
            </a:endParaRPr>
          </a:p>
          <a:p>
            <a:pPr algn="l"/>
            <a:r>
              <a:rPr lang="en-US" dirty="0" smtClean="0">
                <a:solidFill>
                  <a:schemeClr val="tx1"/>
                </a:solidFill>
              </a:rPr>
              <a:t>Assistant Professor</a:t>
            </a:r>
          </a:p>
          <a:p>
            <a:pPr algn="l"/>
            <a:r>
              <a:rPr lang="en-US" dirty="0" smtClean="0">
                <a:solidFill>
                  <a:schemeClr val="tx1"/>
                </a:solidFill>
              </a:rPr>
              <a:t>Department of Anatomy</a:t>
            </a:r>
          </a:p>
          <a:p>
            <a:pPr algn="l"/>
            <a:r>
              <a:rPr lang="en-US" dirty="0" smtClean="0">
                <a:solidFill>
                  <a:schemeClr val="tx1"/>
                </a:solidFill>
              </a:rPr>
              <a:t>S.B.K.S.M.I. &amp; R.C.</a:t>
            </a:r>
          </a:p>
          <a:p>
            <a:endParaRPr lang="en-IN" dirty="0"/>
          </a:p>
        </p:txBody>
      </p:sp>
    </p:spTree>
    <p:extLst>
      <p:ext uri="{BB962C8B-B14F-4D97-AF65-F5344CB8AC3E}">
        <p14:creationId xmlns:p14="http://schemas.microsoft.com/office/powerpoint/2010/main" xmlns="" val="148766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solidFill>
                  <a:srgbClr val="FF0000"/>
                </a:solidFill>
              </a:rPr>
              <a:t>After birth </a:t>
            </a:r>
            <a:r>
              <a:rPr lang="en-IN" dirty="0" smtClean="0"/>
              <a:t>of the child with genetic disorder.</a:t>
            </a:r>
          </a:p>
          <a:p>
            <a:r>
              <a:rPr lang="en-IN" dirty="0" smtClean="0"/>
              <a:t>In this counsellor  explain the condition of the child along with risk of this recurrence in future child</a:t>
            </a:r>
          </a:p>
          <a:p>
            <a:endParaRPr lang="en-IN" dirty="0"/>
          </a:p>
        </p:txBody>
      </p:sp>
    </p:spTree>
    <p:extLst>
      <p:ext uri="{BB962C8B-B14F-4D97-AF65-F5344CB8AC3E}">
        <p14:creationId xmlns:p14="http://schemas.microsoft.com/office/powerpoint/2010/main" xmlns="" val="320629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Benefits of genetic  counselling</a:t>
            </a:r>
            <a:endParaRPr lang="en-IN" dirty="0"/>
          </a:p>
        </p:txBody>
      </p:sp>
      <p:sp>
        <p:nvSpPr>
          <p:cNvPr id="3" name="Content Placeholder 2"/>
          <p:cNvSpPr>
            <a:spLocks noGrp="1"/>
          </p:cNvSpPr>
          <p:nvPr>
            <p:ph idx="1"/>
          </p:nvPr>
        </p:nvSpPr>
        <p:spPr/>
        <p:txBody>
          <a:bodyPr/>
          <a:lstStyle/>
          <a:p>
            <a:r>
              <a:rPr lang="en-IN" dirty="0" smtClean="0"/>
              <a:t>Parents can decide how the should proceed in their pregnancy after learning that foetus which the mother is carrying  has a potential condition.</a:t>
            </a:r>
          </a:p>
          <a:p>
            <a:r>
              <a:rPr lang="en-IN" dirty="0" smtClean="0"/>
              <a:t>Families seek direction and suggestion from the </a:t>
            </a:r>
            <a:r>
              <a:rPr lang="en-IN" dirty="0" err="1" smtClean="0"/>
              <a:t>counselors</a:t>
            </a:r>
            <a:r>
              <a:rPr lang="en-IN" dirty="0" smtClean="0"/>
              <a:t> .</a:t>
            </a:r>
            <a:endParaRPr lang="en-IN" dirty="0"/>
          </a:p>
        </p:txBody>
      </p:sp>
    </p:spTree>
    <p:extLst>
      <p:ext uri="{BB962C8B-B14F-4D97-AF65-F5344CB8AC3E}">
        <p14:creationId xmlns:p14="http://schemas.microsoft.com/office/powerpoint/2010/main" xmlns="" val="143677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00200" y="1600200"/>
            <a:ext cx="6028318"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839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57841" y="1600200"/>
            <a:ext cx="6028318"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473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a:t>
            </a:r>
            <a:endParaRPr lang="en-IN" dirty="0"/>
          </a:p>
        </p:txBody>
      </p:sp>
      <p:sp>
        <p:nvSpPr>
          <p:cNvPr id="3" name="Content Placeholder 2"/>
          <p:cNvSpPr>
            <a:spLocks noGrp="1"/>
          </p:cNvSpPr>
          <p:nvPr>
            <p:ph idx="1"/>
          </p:nvPr>
        </p:nvSpPr>
        <p:spPr/>
        <p:txBody>
          <a:bodyPr/>
          <a:lstStyle/>
          <a:p>
            <a:pPr marL="0" indent="0">
              <a:buNone/>
            </a:pPr>
            <a:r>
              <a:rPr lang="en-IN" sz="3600" b="1" dirty="0" smtClean="0">
                <a:solidFill>
                  <a:srgbClr val="FF0000"/>
                </a:solidFill>
              </a:rPr>
              <a:t>1)Which of the condition is caused by </a:t>
            </a:r>
            <a:r>
              <a:rPr lang="en-IN" sz="3600" b="1" dirty="0" err="1" smtClean="0">
                <a:solidFill>
                  <a:srgbClr val="FF0000"/>
                </a:solidFill>
              </a:rPr>
              <a:t>monosomy</a:t>
            </a:r>
            <a:r>
              <a:rPr lang="en-IN" sz="3600" b="1" dirty="0" smtClean="0">
                <a:solidFill>
                  <a:srgbClr val="FF0000"/>
                </a:solidFill>
              </a:rPr>
              <a:t> of chromosome?</a:t>
            </a:r>
          </a:p>
          <a:p>
            <a:pPr marL="514350" indent="-514350">
              <a:buFont typeface="+mj-lt"/>
              <a:buAutoNum type="alphaLcParenR"/>
            </a:pPr>
            <a:r>
              <a:rPr lang="en-IN" dirty="0" smtClean="0"/>
              <a:t>Turner’s syndrome</a:t>
            </a:r>
          </a:p>
          <a:p>
            <a:pPr marL="514350" indent="-514350">
              <a:buFont typeface="+mj-lt"/>
              <a:buAutoNum type="alphaLcParenR"/>
            </a:pPr>
            <a:r>
              <a:rPr lang="en-IN" dirty="0" err="1" smtClean="0"/>
              <a:t>klinefelter’s</a:t>
            </a:r>
            <a:r>
              <a:rPr lang="en-IN" dirty="0" smtClean="0"/>
              <a:t> syndrome</a:t>
            </a:r>
          </a:p>
          <a:p>
            <a:pPr marL="514350" indent="-514350">
              <a:buFont typeface="+mj-lt"/>
              <a:buAutoNum type="alphaLcParenR"/>
            </a:pPr>
            <a:r>
              <a:rPr lang="en-IN" dirty="0" smtClean="0"/>
              <a:t>Down’s syndrome</a:t>
            </a:r>
          </a:p>
          <a:p>
            <a:pPr marL="514350" indent="-514350">
              <a:buFont typeface="+mj-lt"/>
              <a:buAutoNum type="alphaLcParenR"/>
            </a:pPr>
            <a:r>
              <a:rPr lang="en-IN" dirty="0" smtClean="0"/>
              <a:t>Cri du chat syndrome</a:t>
            </a:r>
            <a:endParaRPr lang="en-IN" dirty="0"/>
          </a:p>
        </p:txBody>
      </p:sp>
    </p:spTree>
    <p:extLst>
      <p:ext uri="{BB962C8B-B14F-4D97-AF65-F5344CB8AC3E}">
        <p14:creationId xmlns:p14="http://schemas.microsoft.com/office/powerpoint/2010/main" xmlns="" val="312952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229600" cy="3231654"/>
          </a:xfrm>
          <a:prstGeom prst="rect">
            <a:avLst/>
          </a:prstGeom>
          <a:noFill/>
        </p:spPr>
        <p:txBody>
          <a:bodyPr wrap="square" rtlCol="0">
            <a:spAutoFit/>
          </a:bodyPr>
          <a:lstStyle/>
          <a:p>
            <a:r>
              <a:rPr lang="en-IN" sz="3600" b="1" dirty="0" smtClean="0">
                <a:solidFill>
                  <a:srgbClr val="FF0000"/>
                </a:solidFill>
              </a:rPr>
              <a:t>2)Incorrect statement about  chromosome</a:t>
            </a:r>
          </a:p>
          <a:p>
            <a:pPr marL="514350" indent="-514350">
              <a:buFont typeface="+mj-lt"/>
              <a:buAutoNum type="alphaLcParenR"/>
            </a:pPr>
            <a:r>
              <a:rPr lang="en-IN" sz="2800" dirty="0" smtClean="0"/>
              <a:t>Each chromosome presents primary constriction called </a:t>
            </a:r>
            <a:r>
              <a:rPr lang="en-IN" sz="2800" dirty="0" err="1" smtClean="0"/>
              <a:t>cetromere</a:t>
            </a:r>
            <a:endParaRPr lang="en-IN" sz="2800" dirty="0" smtClean="0"/>
          </a:p>
          <a:p>
            <a:pPr marL="514350" indent="-514350">
              <a:buFont typeface="+mj-lt"/>
              <a:buAutoNum type="alphaLcParenR"/>
            </a:pPr>
            <a:r>
              <a:rPr lang="en-IN" sz="2800" dirty="0" smtClean="0"/>
              <a:t>Number of chromosome is not constant in a species</a:t>
            </a:r>
          </a:p>
          <a:p>
            <a:pPr marL="514350" indent="-514350">
              <a:buFont typeface="+mj-lt"/>
              <a:buAutoNum type="alphaLcParenR"/>
            </a:pPr>
            <a:r>
              <a:rPr lang="en-IN" sz="2800" dirty="0" smtClean="0"/>
              <a:t>Each somatic cell contain 23 pairs of chromosomes</a:t>
            </a:r>
          </a:p>
          <a:p>
            <a:pPr marL="514350" indent="-514350">
              <a:buFont typeface="+mj-lt"/>
              <a:buAutoNum type="alphaLcParenR"/>
            </a:pPr>
            <a:r>
              <a:rPr lang="en-IN" sz="2800" dirty="0" smtClean="0"/>
              <a:t>Females have two x chromosome in each somatic cell</a:t>
            </a:r>
            <a:endParaRPr lang="en-IN" sz="2800" dirty="0"/>
          </a:p>
        </p:txBody>
      </p:sp>
    </p:spTree>
    <p:extLst>
      <p:ext uri="{BB962C8B-B14F-4D97-AF65-F5344CB8AC3E}">
        <p14:creationId xmlns:p14="http://schemas.microsoft.com/office/powerpoint/2010/main" xmlns="" val="2122094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8305800" cy="4001095"/>
          </a:xfrm>
          <a:prstGeom prst="rect">
            <a:avLst/>
          </a:prstGeom>
          <a:noFill/>
        </p:spPr>
        <p:txBody>
          <a:bodyPr wrap="square" rtlCol="0">
            <a:spAutoFit/>
          </a:bodyPr>
          <a:lstStyle/>
          <a:p>
            <a:r>
              <a:rPr lang="en-IN" sz="3600" b="1" dirty="0" smtClean="0">
                <a:solidFill>
                  <a:srgbClr val="FF0000"/>
                </a:solidFill>
              </a:rPr>
              <a:t>3)Clinical </a:t>
            </a:r>
            <a:r>
              <a:rPr lang="en-IN" sz="3600" b="1" dirty="0" err="1" smtClean="0">
                <a:solidFill>
                  <a:srgbClr val="FF0000"/>
                </a:solidFill>
              </a:rPr>
              <a:t>conditon</a:t>
            </a:r>
            <a:r>
              <a:rPr lang="en-IN" sz="3600" b="1" dirty="0" smtClean="0">
                <a:solidFill>
                  <a:srgbClr val="FF0000"/>
                </a:solidFill>
              </a:rPr>
              <a:t> caused by 21 chromosome </a:t>
            </a:r>
            <a:r>
              <a:rPr lang="en-IN" sz="3600" b="1" dirty="0" err="1" smtClean="0">
                <a:solidFill>
                  <a:srgbClr val="FF0000"/>
                </a:solidFill>
              </a:rPr>
              <a:t>triosomy</a:t>
            </a:r>
            <a:r>
              <a:rPr lang="en-IN" dirty="0" smtClean="0"/>
              <a:t>.</a:t>
            </a:r>
          </a:p>
          <a:p>
            <a:pPr marL="514350" indent="-514350">
              <a:buFont typeface="+mj-lt"/>
              <a:buAutoNum type="alphaLcParenR"/>
            </a:pPr>
            <a:r>
              <a:rPr lang="en-IN" sz="3200" dirty="0" err="1" smtClean="0"/>
              <a:t>Patau’s</a:t>
            </a:r>
            <a:r>
              <a:rPr lang="en-IN" sz="3200" dirty="0" smtClean="0"/>
              <a:t> syndrome</a:t>
            </a:r>
          </a:p>
          <a:p>
            <a:pPr marL="514350" indent="-514350">
              <a:buFont typeface="+mj-lt"/>
              <a:buAutoNum type="alphaLcParenR"/>
            </a:pPr>
            <a:r>
              <a:rPr lang="en-IN" sz="3200" dirty="0" smtClean="0"/>
              <a:t>Down’s syndrome</a:t>
            </a:r>
          </a:p>
          <a:p>
            <a:pPr marL="514350" indent="-514350">
              <a:buFont typeface="+mj-lt"/>
              <a:buAutoNum type="alphaLcParenR"/>
            </a:pPr>
            <a:r>
              <a:rPr lang="en-IN" sz="3200" dirty="0" err="1" smtClean="0"/>
              <a:t>Kinefelter’s</a:t>
            </a:r>
            <a:r>
              <a:rPr lang="en-IN" sz="3200" dirty="0" smtClean="0"/>
              <a:t> syndrome</a:t>
            </a:r>
          </a:p>
          <a:p>
            <a:pPr marL="514350" indent="-514350">
              <a:buFont typeface="+mj-lt"/>
              <a:buAutoNum type="alphaLcParenR"/>
            </a:pPr>
            <a:r>
              <a:rPr lang="en-IN" sz="3200" dirty="0" smtClean="0"/>
              <a:t>Cri-du-chat syndrome</a:t>
            </a:r>
          </a:p>
          <a:p>
            <a:endParaRPr lang="en-IN" dirty="0"/>
          </a:p>
          <a:p>
            <a:endParaRPr lang="en-IN" dirty="0" smtClean="0"/>
          </a:p>
          <a:p>
            <a:endParaRPr lang="en-IN" dirty="0"/>
          </a:p>
        </p:txBody>
      </p:sp>
    </p:spTree>
    <p:extLst>
      <p:ext uri="{BB962C8B-B14F-4D97-AF65-F5344CB8AC3E}">
        <p14:creationId xmlns:p14="http://schemas.microsoft.com/office/powerpoint/2010/main" xmlns="" val="84616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772400" cy="2800767"/>
          </a:xfrm>
          <a:prstGeom prst="rect">
            <a:avLst/>
          </a:prstGeom>
          <a:noFill/>
        </p:spPr>
        <p:txBody>
          <a:bodyPr wrap="square" rtlCol="0">
            <a:spAutoFit/>
          </a:bodyPr>
          <a:lstStyle/>
          <a:p>
            <a:r>
              <a:rPr lang="en-IN" sz="3200" b="1" dirty="0" smtClean="0">
                <a:solidFill>
                  <a:srgbClr val="FF0000"/>
                </a:solidFill>
              </a:rPr>
              <a:t>4)Select the incorrect  statement about x linked recessive  inheritance.</a:t>
            </a:r>
          </a:p>
          <a:p>
            <a:pPr marL="342900" indent="-342900">
              <a:buFont typeface="+mj-lt"/>
              <a:buAutoNum type="alphaLcParenR"/>
            </a:pPr>
            <a:r>
              <a:rPr lang="en-IN" sz="2800" dirty="0" smtClean="0"/>
              <a:t>In usually affects the males</a:t>
            </a:r>
          </a:p>
          <a:p>
            <a:pPr marL="342900" indent="-342900">
              <a:buFont typeface="+mj-lt"/>
              <a:buAutoNum type="alphaLcParenR"/>
            </a:pPr>
            <a:r>
              <a:rPr lang="en-IN" sz="2800" dirty="0" smtClean="0"/>
              <a:t>It usually affects the females </a:t>
            </a:r>
          </a:p>
          <a:p>
            <a:pPr marL="342900" indent="-342900">
              <a:buFont typeface="+mj-lt"/>
              <a:buAutoNum type="alphaLcParenR"/>
            </a:pPr>
            <a:r>
              <a:rPr lang="en-IN" sz="2800" dirty="0" smtClean="0"/>
              <a:t>It may affect the females rarely</a:t>
            </a:r>
          </a:p>
          <a:p>
            <a:pPr marL="342900" indent="-342900">
              <a:buFont typeface="+mj-lt"/>
              <a:buAutoNum type="alphaLcParenR"/>
            </a:pPr>
            <a:r>
              <a:rPr lang="en-IN" sz="2800" dirty="0" smtClean="0"/>
              <a:t>Females act as carrier</a:t>
            </a:r>
            <a:endParaRPr lang="en-IN" sz="2800" dirty="0"/>
          </a:p>
        </p:txBody>
      </p:sp>
    </p:spTree>
    <p:extLst>
      <p:ext uri="{BB962C8B-B14F-4D97-AF65-F5344CB8AC3E}">
        <p14:creationId xmlns:p14="http://schemas.microsoft.com/office/powerpoint/2010/main" xmlns="" val="2760156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620000" cy="3170099"/>
          </a:xfrm>
          <a:prstGeom prst="rect">
            <a:avLst/>
          </a:prstGeom>
          <a:noFill/>
        </p:spPr>
        <p:txBody>
          <a:bodyPr wrap="square" rtlCol="0">
            <a:spAutoFit/>
          </a:bodyPr>
          <a:lstStyle/>
          <a:p>
            <a:r>
              <a:rPr lang="en-IN" sz="3600" b="1" dirty="0" smtClean="0">
                <a:solidFill>
                  <a:srgbClr val="FF0000"/>
                </a:solidFill>
              </a:rPr>
              <a:t>5)All are chromosome abnormality except</a:t>
            </a:r>
          </a:p>
          <a:p>
            <a:pPr marL="342900" indent="-342900">
              <a:buFont typeface="+mj-lt"/>
              <a:buAutoNum type="alphaLcParenR"/>
            </a:pPr>
            <a:r>
              <a:rPr lang="en-IN" sz="3200" dirty="0" err="1" smtClean="0"/>
              <a:t>Microdeletions</a:t>
            </a:r>
            <a:endParaRPr lang="en-IN" sz="3200" dirty="0" smtClean="0"/>
          </a:p>
          <a:p>
            <a:pPr marL="342900" indent="-342900">
              <a:buFont typeface="+mj-lt"/>
              <a:buAutoNum type="alphaLcParenR"/>
            </a:pPr>
            <a:r>
              <a:rPr lang="en-IN" sz="3200" dirty="0" smtClean="0"/>
              <a:t>Translocations</a:t>
            </a:r>
          </a:p>
          <a:p>
            <a:pPr marL="342900" indent="-342900">
              <a:buFont typeface="+mj-lt"/>
              <a:buAutoNum type="alphaLcParenR"/>
            </a:pPr>
            <a:r>
              <a:rPr lang="en-IN" sz="3200" dirty="0" smtClean="0"/>
              <a:t>Polyploidy</a:t>
            </a:r>
          </a:p>
          <a:p>
            <a:pPr marL="342900" indent="-342900">
              <a:buFont typeface="+mj-lt"/>
              <a:buAutoNum type="alphaLcParenR"/>
            </a:pPr>
            <a:r>
              <a:rPr lang="en-IN" sz="3200" dirty="0" smtClean="0"/>
              <a:t>metacentric</a:t>
            </a:r>
            <a:endParaRPr lang="en-IN" sz="3200" dirty="0"/>
          </a:p>
        </p:txBody>
      </p:sp>
    </p:spTree>
    <p:extLst>
      <p:ext uri="{BB962C8B-B14F-4D97-AF65-F5344CB8AC3E}">
        <p14:creationId xmlns:p14="http://schemas.microsoft.com/office/powerpoint/2010/main" xmlns="" val="142155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923330"/>
          </a:xfrm>
          <a:prstGeom prst="rect">
            <a:avLst/>
          </a:prstGeom>
        </p:spPr>
        <p:txBody>
          <a:bodyPr wrap="square">
            <a:spAutoFit/>
          </a:bodyPr>
          <a:lstStyle/>
          <a:p>
            <a:r>
              <a:rPr lang="en-IN" dirty="0" err="1" smtClean="0">
                <a:hlinkClick r:id="rId2"/>
              </a:rPr>
              <a:t>Jeeyae</a:t>
            </a:r>
            <a:r>
              <a:rPr lang="en-IN" dirty="0" smtClean="0">
                <a:hlinkClick r:id="rId2"/>
              </a:rPr>
              <a:t> </a:t>
            </a:r>
            <a:r>
              <a:rPr lang="en-IN" dirty="0">
                <a:hlinkClick r:id="rId2"/>
              </a:rPr>
              <a:t>Choi</a:t>
            </a:r>
            <a:r>
              <a:rPr lang="en-IN" baseline="30000" dirty="0"/>
              <a:t>1</a:t>
            </a:r>
            <a:r>
              <a:rPr lang="en-IN" dirty="0"/>
              <a:t> </a:t>
            </a:r>
            <a:r>
              <a:rPr lang="en-IN" dirty="0" err="1" smtClean="0">
                <a:hlinkClick r:id="rId3"/>
              </a:rPr>
              <a:t>Hyeoneui</a:t>
            </a:r>
            <a:r>
              <a:rPr lang="en-IN" dirty="0" smtClean="0">
                <a:hlinkClick r:id="rId3"/>
              </a:rPr>
              <a:t> Kim</a:t>
            </a:r>
            <a:r>
              <a:rPr lang="en-IN" baseline="30000" dirty="0" smtClean="0"/>
              <a:t>2</a:t>
            </a:r>
            <a:endParaRPr lang="en-IN" dirty="0"/>
          </a:p>
          <a:p>
            <a:r>
              <a:rPr lang="en-IN" dirty="0"/>
              <a:t>Volume 2014 (2014), Article ID 725968, 19 pages</a:t>
            </a:r>
          </a:p>
          <a:p>
            <a:r>
              <a:rPr lang="en-IN" dirty="0"/>
              <a:t>http://dx.doi.org/10.1155/2014/725968</a:t>
            </a:r>
          </a:p>
        </p:txBody>
      </p:sp>
      <p:graphicFrame>
        <p:nvGraphicFramePr>
          <p:cNvPr id="3" name="Table 2"/>
          <p:cNvGraphicFramePr>
            <a:graphicFrameLocks noGrp="1"/>
          </p:cNvGraphicFramePr>
          <p:nvPr>
            <p:extLst>
              <p:ext uri="{D42A27DB-BD31-4B8C-83A1-F6EECF244321}">
                <p14:modId xmlns:p14="http://schemas.microsoft.com/office/powerpoint/2010/main" xmlns="" val="3459901254"/>
              </p:ext>
            </p:extLst>
          </p:nvPr>
        </p:nvGraphicFramePr>
        <p:xfrm>
          <a:off x="228600" y="1397000"/>
          <a:ext cx="8534400" cy="5125720"/>
        </p:xfrm>
        <a:graphic>
          <a:graphicData uri="http://schemas.openxmlformats.org/drawingml/2006/table">
            <a:tbl>
              <a:tblPr firstRow="1" bandRow="1">
                <a:tableStyleId>{5C22544A-7EE6-4342-B048-85BDC9FD1C3A}</a:tableStyleId>
              </a:tblPr>
              <a:tblGrid>
                <a:gridCol w="1706880"/>
                <a:gridCol w="1706880"/>
                <a:gridCol w="1706880"/>
                <a:gridCol w="1706880"/>
                <a:gridCol w="1706880"/>
              </a:tblGrid>
              <a:tr h="370840">
                <a:tc>
                  <a:txBody>
                    <a:bodyPr/>
                    <a:lstStyle/>
                    <a:p>
                      <a:r>
                        <a:rPr lang="en-IN" dirty="0" smtClean="0"/>
                        <a:t>Author</a:t>
                      </a:r>
                      <a:endParaRPr lang="en-IN" dirty="0"/>
                    </a:p>
                  </a:txBody>
                  <a:tcPr/>
                </a:tc>
                <a:tc>
                  <a:txBody>
                    <a:bodyPr/>
                    <a:lstStyle/>
                    <a:p>
                      <a:r>
                        <a:rPr lang="en-IN" dirty="0" smtClean="0"/>
                        <a:t>Title</a:t>
                      </a:r>
                      <a:endParaRPr lang="en-IN" dirty="0"/>
                    </a:p>
                  </a:txBody>
                  <a:tcPr/>
                </a:tc>
                <a:tc>
                  <a:txBody>
                    <a:bodyPr/>
                    <a:lstStyle/>
                    <a:p>
                      <a:r>
                        <a:rPr lang="en-IN" smtClean="0"/>
                        <a:t>Method</a:t>
                      </a:r>
                      <a:endParaRPr lang="en-IN" dirty="0"/>
                    </a:p>
                  </a:txBody>
                  <a:tcPr/>
                </a:tc>
                <a:tc>
                  <a:txBody>
                    <a:bodyPr/>
                    <a:lstStyle/>
                    <a:p>
                      <a:r>
                        <a:rPr lang="en-IN" dirty="0" smtClean="0"/>
                        <a:t>Results</a:t>
                      </a:r>
                      <a:endParaRPr lang="en-IN" dirty="0"/>
                    </a:p>
                  </a:txBody>
                  <a:tcPr/>
                </a:tc>
                <a:tc>
                  <a:txBody>
                    <a:bodyPr/>
                    <a:lstStyle/>
                    <a:p>
                      <a:r>
                        <a:rPr lang="en-IN" dirty="0" smtClean="0"/>
                        <a:t>conclusion</a:t>
                      </a:r>
                      <a:endParaRPr lang="en-IN" dirty="0"/>
                    </a:p>
                  </a:txBody>
                  <a:tcPr/>
                </a:tc>
              </a:tr>
              <a:tr h="370840">
                <a:tc>
                  <a:txBody>
                    <a:bodyPr/>
                    <a:lstStyle/>
                    <a:p>
                      <a:r>
                        <a:rPr lang="en-IN" sz="1800" b="0" i="0" u="none" strike="noStrike" kern="1200" dirty="0" err="1" smtClean="0">
                          <a:solidFill>
                            <a:schemeClr val="dk1"/>
                          </a:solidFill>
                          <a:effectLst/>
                          <a:latin typeface="+mn-lt"/>
                          <a:ea typeface="+mn-ea"/>
                          <a:cs typeface="+mn-cs"/>
                          <a:hlinkClick r:id="rId2"/>
                        </a:rPr>
                        <a:t>Jeeyae</a:t>
                      </a:r>
                      <a:r>
                        <a:rPr lang="en-IN" sz="1800" b="0" i="0" u="none" strike="noStrike" kern="1200" dirty="0" smtClean="0">
                          <a:solidFill>
                            <a:schemeClr val="dk1"/>
                          </a:solidFill>
                          <a:effectLst/>
                          <a:latin typeface="+mn-lt"/>
                          <a:ea typeface="+mn-ea"/>
                          <a:cs typeface="+mn-cs"/>
                          <a:hlinkClick r:id="rId2"/>
                        </a:rPr>
                        <a:t> Choi</a:t>
                      </a:r>
                      <a:r>
                        <a:rPr lang="en-IN" sz="1800" b="0" i="0" u="none" strike="noStrike" kern="1200" baseline="30000" dirty="0" smtClean="0">
                          <a:solidFill>
                            <a:schemeClr val="dk1"/>
                          </a:solidFill>
                          <a:effectLst/>
                          <a:latin typeface="+mn-lt"/>
                          <a:ea typeface="+mn-ea"/>
                          <a:cs typeface="+mn-cs"/>
                        </a:rPr>
                        <a:t>1</a:t>
                      </a:r>
                      <a:r>
                        <a:rPr lang="en-IN" sz="1800" b="0" i="0" u="none" strike="noStrike" kern="1200" dirty="0" smtClean="0">
                          <a:solidFill>
                            <a:schemeClr val="dk1"/>
                          </a:solidFill>
                          <a:effectLst/>
                          <a:latin typeface="+mn-lt"/>
                          <a:ea typeface="+mn-ea"/>
                          <a:cs typeface="+mn-cs"/>
                        </a:rPr>
                        <a:t> </a:t>
                      </a:r>
                      <a:r>
                        <a:rPr lang="en-IN" sz="1800" b="0" i="0" u="none" strike="noStrike" kern="1200" baseline="0" dirty="0" smtClean="0">
                          <a:solidFill>
                            <a:schemeClr val="dk1"/>
                          </a:solidFill>
                          <a:effectLst/>
                          <a:latin typeface="+mn-lt"/>
                          <a:ea typeface="+mn-ea"/>
                          <a:cs typeface="+mn-cs"/>
                        </a:rPr>
                        <a:t> </a:t>
                      </a:r>
                    </a:p>
                    <a:p>
                      <a:r>
                        <a:rPr lang="en-IN" sz="1800" b="0" i="0" u="none" strike="noStrike" kern="1200" dirty="0" smtClean="0">
                          <a:solidFill>
                            <a:schemeClr val="dk1"/>
                          </a:solidFill>
                          <a:effectLst/>
                          <a:latin typeface="+mn-lt"/>
                          <a:ea typeface="+mn-ea"/>
                          <a:cs typeface="+mn-cs"/>
                        </a:rPr>
                        <a:t> </a:t>
                      </a:r>
                      <a:r>
                        <a:rPr lang="en-IN" sz="1800" b="0" i="0" u="none" strike="noStrike" kern="1200" dirty="0" err="1" smtClean="0">
                          <a:solidFill>
                            <a:schemeClr val="dk1"/>
                          </a:solidFill>
                          <a:effectLst/>
                          <a:latin typeface="+mn-lt"/>
                          <a:ea typeface="+mn-ea"/>
                          <a:cs typeface="+mn-cs"/>
                          <a:hlinkClick r:id="rId3"/>
                        </a:rPr>
                        <a:t>Hyeoneui</a:t>
                      </a:r>
                      <a:r>
                        <a:rPr lang="en-IN" sz="1800" b="0" i="0" u="none" strike="noStrike" kern="1200" dirty="0" smtClean="0">
                          <a:solidFill>
                            <a:schemeClr val="dk1"/>
                          </a:solidFill>
                          <a:effectLst/>
                          <a:latin typeface="+mn-lt"/>
                          <a:ea typeface="+mn-ea"/>
                          <a:cs typeface="+mn-cs"/>
                          <a:hlinkClick r:id="rId3"/>
                        </a:rPr>
                        <a:t> Kim</a:t>
                      </a:r>
                      <a:r>
                        <a:rPr lang="en-IN" sz="1800" b="0" i="0" u="none" strike="noStrike" kern="1200" baseline="30000" dirty="0" smtClean="0">
                          <a:solidFill>
                            <a:schemeClr val="dk1"/>
                          </a:solidFill>
                          <a:effectLst/>
                          <a:latin typeface="+mn-lt"/>
                          <a:ea typeface="+mn-ea"/>
                          <a:cs typeface="+mn-cs"/>
                        </a:rPr>
                        <a:t>2</a:t>
                      </a:r>
                      <a:endParaRPr lang="en-IN" sz="1800" b="0" i="0" u="none" strike="noStrike" kern="1200" dirty="0" smtClean="0">
                        <a:solidFill>
                          <a:schemeClr val="dk1"/>
                        </a:solidFill>
                        <a:effectLst/>
                        <a:latin typeface="+mn-lt"/>
                        <a:ea typeface="+mn-ea"/>
                        <a:cs typeface="+mn-cs"/>
                      </a:endParaRPr>
                    </a:p>
                    <a:p>
                      <a:endParaRPr lang="en-IN" sz="1800" b="0" i="0" u="none" strike="noStrike" kern="1200" dirty="0" smtClean="0">
                        <a:solidFill>
                          <a:schemeClr val="dk1"/>
                        </a:solidFill>
                        <a:effectLst/>
                        <a:latin typeface="+mn-lt"/>
                        <a:ea typeface="+mn-ea"/>
                        <a:cs typeface="+mn-cs"/>
                      </a:endParaRPr>
                    </a:p>
                    <a:p>
                      <a:endParaRPr lang="en-IN" dirty="0"/>
                    </a:p>
                  </a:txBody>
                  <a:tcPr/>
                </a:tc>
                <a:tc>
                  <a:txBody>
                    <a:bodyPr/>
                    <a:lstStyle/>
                    <a:p>
                      <a:r>
                        <a:rPr lang="en-IN" sz="1800" b="0" i="0" u="none" strike="noStrike" kern="1200" dirty="0" smtClean="0">
                          <a:solidFill>
                            <a:schemeClr val="dk1"/>
                          </a:solidFill>
                          <a:effectLst/>
                          <a:latin typeface="+mn-lt"/>
                          <a:ea typeface="+mn-ea"/>
                          <a:cs typeface="+mn-cs"/>
                        </a:rPr>
                        <a:t>Effectiveness of the Interventions Utilized in Genetic </a:t>
                      </a:r>
                      <a:r>
                        <a:rPr lang="en-IN" sz="1800" b="0" i="0" u="none" strike="noStrike" kern="1200" dirty="0" err="1" smtClean="0">
                          <a:solidFill>
                            <a:schemeClr val="dk1"/>
                          </a:solidFill>
                          <a:effectLst/>
                          <a:latin typeface="+mn-lt"/>
                          <a:ea typeface="+mn-ea"/>
                          <a:cs typeface="+mn-cs"/>
                        </a:rPr>
                        <a:t>Counseling</a:t>
                      </a:r>
                      <a:endParaRPr lang="en-IN" dirty="0"/>
                    </a:p>
                  </a:txBody>
                  <a:tcPr/>
                </a:tc>
                <a:tc>
                  <a:txBody>
                    <a:bodyPr/>
                    <a:lstStyle/>
                    <a:p>
                      <a:r>
                        <a:rPr lang="en-IN" sz="1800" b="0" i="0" u="none" strike="noStrike" kern="1200" dirty="0" smtClean="0">
                          <a:solidFill>
                            <a:schemeClr val="dk1"/>
                          </a:solidFill>
                          <a:effectLst/>
                          <a:latin typeface="+mn-lt"/>
                          <a:ea typeface="+mn-ea"/>
                          <a:cs typeface="+mn-cs"/>
                        </a:rPr>
                        <a:t>We retrieved 126 papers from Medline and 19 from CINAHL. ) evaluated the effectiveness of different modes of communication or types of providers of genetic </a:t>
                      </a:r>
                      <a:r>
                        <a:rPr lang="en-IN" sz="1800" b="0" i="0" u="none" strike="noStrike" kern="1200" dirty="0" err="1" smtClean="0">
                          <a:solidFill>
                            <a:schemeClr val="dk1"/>
                          </a:solidFill>
                          <a:effectLst/>
                          <a:latin typeface="+mn-lt"/>
                          <a:ea typeface="+mn-ea"/>
                          <a:cs typeface="+mn-cs"/>
                        </a:rPr>
                        <a:t>counseling</a:t>
                      </a:r>
                      <a:r>
                        <a:rPr lang="en-IN" sz="1800" b="0" i="0" u="none" strike="noStrike" kern="1200" dirty="0" smtClean="0">
                          <a:solidFill>
                            <a:schemeClr val="dk1"/>
                          </a:solidFill>
                          <a:effectLst/>
                          <a:latin typeface="+mn-lt"/>
                          <a:ea typeface="+mn-ea"/>
                          <a:cs typeface="+mn-cs"/>
                        </a:rPr>
                        <a:t> (</a:t>
                      </a:r>
                      <a:r>
                        <a:rPr lang="en-IN" sz="1800" b="0" i="0" u="none" strike="noStrike" kern="1200" dirty="0" err="1" smtClean="0">
                          <a:solidFill>
                            <a:schemeClr val="dk1"/>
                          </a:solidFill>
                          <a:effectLst/>
                          <a:latin typeface="+mn-lt"/>
                          <a:ea typeface="+mn-ea"/>
                          <a:cs typeface="+mn-cs"/>
                        </a:rPr>
                        <a:t>counselor</a:t>
                      </a:r>
                      <a:r>
                        <a:rPr lang="en-IN" sz="1800" b="0" i="0" u="none" strike="noStrike" kern="1200" dirty="0" smtClean="0">
                          <a:solidFill>
                            <a:schemeClr val="dk1"/>
                          </a:solidFill>
                          <a:effectLst/>
                          <a:latin typeface="+mn-lt"/>
                          <a:ea typeface="+mn-ea"/>
                          <a:cs typeface="+mn-cs"/>
                        </a:rPr>
                        <a:t>, nurse, and physician).</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dirty="0" smtClean="0">
                          <a:solidFill>
                            <a:schemeClr val="dk1"/>
                          </a:solidFill>
                          <a:effectLst/>
                          <a:latin typeface="+mn-lt"/>
                          <a:ea typeface="+mn-ea"/>
                          <a:cs typeface="+mn-cs"/>
                        </a:rPr>
                        <a:t>Majority of the studies </a:t>
                      </a:r>
                      <a:r>
                        <a:rPr lang="en-IN" dirty="0" smtClean="0"/>
                        <a:t>described the interventions related to genetic </a:t>
                      </a:r>
                      <a:r>
                        <a:rPr lang="en-IN" dirty="0" err="1" smtClean="0"/>
                        <a:t>counseling</a:t>
                      </a:r>
                      <a:r>
                        <a:rPr lang="en-IN" dirty="0" smtClean="0"/>
                        <a:t> on breast, ovarian, or colorectal cancers implemented</a:t>
                      </a:r>
                      <a:r>
                        <a:rPr lang="en-IN" baseline="0" dirty="0" smtClean="0"/>
                        <a:t> in </a:t>
                      </a:r>
                      <a:endParaRPr lang="en-IN" dirty="0" smtClean="0"/>
                    </a:p>
                    <a:p>
                      <a:r>
                        <a:rPr lang="en-IN" sz="1800" b="0" i="0" u="none" strike="noStrike" kern="1200" dirty="0" smtClean="0">
                          <a:solidFill>
                            <a:schemeClr val="dk1"/>
                          </a:solidFill>
                          <a:effectLst/>
                          <a:latin typeface="+mn-lt"/>
                          <a:ea typeface="+mn-ea"/>
                          <a:cs typeface="+mn-cs"/>
                        </a:rPr>
                        <a:t>individual </a:t>
                      </a:r>
                      <a:r>
                        <a:rPr lang="en-IN" sz="1800" b="0" i="0" u="none" strike="noStrike" kern="1200" dirty="0" err="1" smtClean="0">
                          <a:solidFill>
                            <a:schemeClr val="dk1"/>
                          </a:solidFill>
                          <a:effectLst/>
                          <a:latin typeface="+mn-lt"/>
                          <a:ea typeface="+mn-ea"/>
                          <a:cs typeface="+mn-cs"/>
                        </a:rPr>
                        <a:t>counseling</a:t>
                      </a:r>
                      <a:r>
                        <a:rPr lang="en-IN" sz="1800" b="0" i="0" u="none" strike="noStrike" kern="1200" dirty="0" smtClean="0">
                          <a:solidFill>
                            <a:schemeClr val="dk1"/>
                          </a:solidFill>
                          <a:effectLst/>
                          <a:latin typeface="+mn-lt"/>
                          <a:ea typeface="+mn-ea"/>
                          <a:cs typeface="+mn-cs"/>
                        </a:rPr>
                        <a:t> sessions, and</a:t>
                      </a:r>
                      <a:r>
                        <a:rPr lang="en-IN" sz="1800" b="0" i="0" u="none" strike="noStrike" kern="1200" baseline="0" dirty="0" smtClean="0">
                          <a:solidFill>
                            <a:schemeClr val="dk1"/>
                          </a:solidFill>
                          <a:effectLst/>
                          <a:latin typeface="+mn-lt"/>
                          <a:ea typeface="+mn-ea"/>
                          <a:cs typeface="+mn-cs"/>
                        </a:rPr>
                        <a:t> </a:t>
                      </a:r>
                      <a:r>
                        <a:rPr lang="en-IN" sz="1800" b="0" i="0" u="none" strike="noStrike" kern="1200" dirty="0" smtClean="0">
                          <a:solidFill>
                            <a:schemeClr val="dk1"/>
                          </a:solidFill>
                          <a:effectLst/>
                          <a:latin typeface="+mn-lt"/>
                          <a:ea typeface="+mn-ea"/>
                          <a:cs typeface="+mn-cs"/>
                        </a:rPr>
                        <a:t>community-based group </a:t>
                      </a:r>
                      <a:r>
                        <a:rPr lang="en-IN" sz="1800" b="0" i="0" u="none" strike="noStrike" kern="1200" dirty="0" err="1" smtClean="0">
                          <a:solidFill>
                            <a:schemeClr val="dk1"/>
                          </a:solidFill>
                          <a:effectLst/>
                          <a:latin typeface="+mn-lt"/>
                          <a:ea typeface="+mn-ea"/>
                          <a:cs typeface="+mn-cs"/>
                        </a:rPr>
                        <a:t>counseling</a:t>
                      </a:r>
                      <a:endParaRPr lang="en-IN" dirty="0"/>
                    </a:p>
                  </a:txBody>
                  <a:tcPr/>
                </a:tc>
                <a:tc>
                  <a:txBody>
                    <a:bodyPr/>
                    <a:lstStyle/>
                    <a:p>
                      <a:r>
                        <a:rPr lang="en-IN" sz="1800" b="0" i="0" u="none" strike="noStrike" kern="1200" dirty="0" smtClean="0">
                          <a:solidFill>
                            <a:schemeClr val="dk1"/>
                          </a:solidFill>
                          <a:effectLst/>
                          <a:latin typeface="+mn-lt"/>
                          <a:ea typeface="+mn-ea"/>
                          <a:cs typeface="+mn-cs"/>
                        </a:rPr>
                        <a:t>The methods and outcome variables evaluated varied across studies. We found that no single method was consistently reported bringing positive outcomes, partly due to the relatively small scale of the review.</a:t>
                      </a:r>
                      <a:endParaRPr lang="en-IN" dirty="0"/>
                    </a:p>
                  </a:txBody>
                  <a:tcPr/>
                </a:tc>
              </a:tr>
            </a:tbl>
          </a:graphicData>
        </a:graphic>
      </p:graphicFrame>
    </p:spTree>
    <p:extLst>
      <p:ext uri="{BB962C8B-B14F-4D97-AF65-F5344CB8AC3E}">
        <p14:creationId xmlns:p14="http://schemas.microsoft.com/office/powerpoint/2010/main" xmlns="" val="1056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09600" y="609600"/>
            <a:ext cx="8160544" cy="544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528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14400" y="22123"/>
            <a:ext cx="7239000" cy="6720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029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153400" cy="4616648"/>
          </a:xfrm>
          <a:prstGeom prst="rect">
            <a:avLst/>
          </a:prstGeom>
          <a:noFill/>
        </p:spPr>
        <p:txBody>
          <a:bodyPr wrap="square" rtlCol="0">
            <a:spAutoFit/>
          </a:bodyPr>
          <a:lstStyle/>
          <a:p>
            <a:pPr algn="ctr"/>
            <a:r>
              <a:rPr lang="en-IN" sz="3600" b="1" dirty="0" smtClean="0">
                <a:solidFill>
                  <a:srgbClr val="FF0000"/>
                </a:solidFill>
              </a:rPr>
              <a:t>It is process by which patients or relatives who are at risk of an inherited disorder are advises about </a:t>
            </a:r>
          </a:p>
          <a:p>
            <a:endParaRPr lang="en-IN" dirty="0"/>
          </a:p>
          <a:p>
            <a:pPr marL="342900" indent="-342900">
              <a:buFont typeface="+mj-lt"/>
              <a:buAutoNum type="arabicParenR"/>
            </a:pPr>
            <a:r>
              <a:rPr lang="en-IN" sz="2800" dirty="0" smtClean="0"/>
              <a:t>Nature and result of the disorder</a:t>
            </a:r>
          </a:p>
          <a:p>
            <a:pPr marL="342900" indent="-342900">
              <a:buFont typeface="+mj-lt"/>
              <a:buAutoNum type="arabicParenR"/>
            </a:pPr>
            <a:r>
              <a:rPr lang="en-IN" sz="2800" dirty="0" smtClean="0"/>
              <a:t>Chances of developing or transmitting that disorder</a:t>
            </a:r>
          </a:p>
          <a:p>
            <a:pPr marL="342900" indent="-342900">
              <a:buFont typeface="+mj-lt"/>
              <a:buAutoNum type="arabicParenR"/>
            </a:pPr>
            <a:r>
              <a:rPr lang="en-IN" sz="2800" dirty="0" smtClean="0"/>
              <a:t>The options for the management of the disorder so as to prevent, avoid or improve the outcome of the disorder.</a:t>
            </a:r>
          </a:p>
          <a:p>
            <a:pPr marL="342900" indent="-342900">
              <a:buFont typeface="+mj-lt"/>
              <a:buAutoNum type="arabicParenR"/>
            </a:pPr>
            <a:endParaRPr lang="en-IN" sz="2800" dirty="0" smtClean="0"/>
          </a:p>
        </p:txBody>
      </p:sp>
    </p:spTree>
    <p:extLst>
      <p:ext uri="{BB962C8B-B14F-4D97-AF65-F5344CB8AC3E}">
        <p14:creationId xmlns:p14="http://schemas.microsoft.com/office/powerpoint/2010/main" xmlns="" val="410135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Genetic </a:t>
            </a:r>
            <a:r>
              <a:rPr lang="en-IN" dirty="0" err="1" smtClean="0"/>
              <a:t>counselors</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19201" y="1348582"/>
            <a:ext cx="6370108" cy="47775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524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Role of genetic </a:t>
            </a:r>
            <a:r>
              <a:rPr lang="en-IN" dirty="0" err="1" smtClean="0"/>
              <a:t>counselors</a:t>
            </a:r>
            <a:endParaRPr lang="en-IN" dirty="0"/>
          </a:p>
        </p:txBody>
      </p:sp>
      <p:sp>
        <p:nvSpPr>
          <p:cNvPr id="3" name="Content Placeholder 2"/>
          <p:cNvSpPr>
            <a:spLocks noGrp="1"/>
          </p:cNvSpPr>
          <p:nvPr>
            <p:ph idx="1"/>
          </p:nvPr>
        </p:nvSpPr>
        <p:spPr/>
        <p:txBody>
          <a:bodyPr>
            <a:normAutofit lnSpcReduction="10000"/>
          </a:bodyPr>
          <a:lstStyle/>
          <a:p>
            <a:r>
              <a:rPr lang="en-IN" dirty="0" smtClean="0"/>
              <a:t>Provide information and support  to family and patient about genetic disorder or  birth defects</a:t>
            </a:r>
          </a:p>
          <a:p>
            <a:r>
              <a:rPr lang="en-IN" dirty="0" smtClean="0"/>
              <a:t>Identify family at risk of inherited disorder</a:t>
            </a:r>
          </a:p>
          <a:p>
            <a:r>
              <a:rPr lang="en-IN" dirty="0" smtClean="0"/>
              <a:t>Interpret the result of the test for genetic disorder, analyse the inheritance pattern and risk of recurrence.</a:t>
            </a:r>
          </a:p>
          <a:p>
            <a:r>
              <a:rPr lang="en-IN" dirty="0" smtClean="0"/>
              <a:t>They review the option available with the family</a:t>
            </a:r>
            <a:endParaRPr lang="en-IN" dirty="0"/>
          </a:p>
        </p:txBody>
      </p:sp>
    </p:spTree>
    <p:extLst>
      <p:ext uri="{BB962C8B-B14F-4D97-AF65-F5344CB8AC3E}">
        <p14:creationId xmlns:p14="http://schemas.microsoft.com/office/powerpoint/2010/main" xmlns="" val="378797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388074" cy="7048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803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Time of genetic </a:t>
            </a:r>
            <a:r>
              <a:rPr lang="en-IN" dirty="0" err="1" smtClean="0"/>
              <a:t>counseling</a:t>
            </a:r>
            <a:endParaRPr lang="en-IN" dirty="0"/>
          </a:p>
        </p:txBody>
      </p:sp>
      <p:sp>
        <p:nvSpPr>
          <p:cNvPr id="3" name="Content Placeholder 2"/>
          <p:cNvSpPr>
            <a:spLocks noGrp="1"/>
          </p:cNvSpPr>
          <p:nvPr>
            <p:ph idx="1"/>
          </p:nvPr>
        </p:nvSpPr>
        <p:spPr/>
        <p:txBody>
          <a:bodyPr/>
          <a:lstStyle/>
          <a:p>
            <a:r>
              <a:rPr lang="en-IN" dirty="0" smtClean="0">
                <a:solidFill>
                  <a:srgbClr val="FF0000"/>
                </a:solidFill>
              </a:rPr>
              <a:t>Before conception</a:t>
            </a:r>
          </a:p>
          <a:p>
            <a:r>
              <a:rPr lang="en-IN" dirty="0" smtClean="0"/>
              <a:t>When one or both the parents are carrier of certain traits.</a:t>
            </a:r>
          </a:p>
          <a:p>
            <a:r>
              <a:rPr lang="en-IN" dirty="0" smtClean="0"/>
              <a:t>For adult  onset genetic conditions </a:t>
            </a:r>
          </a:p>
          <a:p>
            <a:r>
              <a:rPr lang="en-IN" dirty="0" smtClean="0"/>
              <a:t>Positive family history</a:t>
            </a:r>
            <a:endParaRPr lang="en-IN" dirty="0"/>
          </a:p>
        </p:txBody>
      </p:sp>
    </p:spTree>
    <p:extLst>
      <p:ext uri="{BB962C8B-B14F-4D97-AF65-F5344CB8AC3E}">
        <p14:creationId xmlns:p14="http://schemas.microsoft.com/office/powerpoint/2010/main" xmlns="" val="341789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solidFill>
                  <a:srgbClr val="FF0000"/>
                </a:solidFill>
              </a:rPr>
              <a:t>In adulthood</a:t>
            </a:r>
          </a:p>
          <a:p>
            <a:r>
              <a:rPr lang="en-IN" dirty="0" smtClean="0"/>
              <a:t>For the adult onset genetic disease like Huntington's disease.</a:t>
            </a:r>
          </a:p>
          <a:p>
            <a:pPr marL="0" indent="0">
              <a:buNone/>
            </a:pPr>
            <a:endParaRPr lang="en-IN" dirty="0" smtClean="0"/>
          </a:p>
          <a:p>
            <a:r>
              <a:rPr lang="en-IN" dirty="0" smtClean="0">
                <a:solidFill>
                  <a:srgbClr val="FF0000"/>
                </a:solidFill>
              </a:rPr>
              <a:t>Any person may seek genetic counselling </a:t>
            </a:r>
            <a:r>
              <a:rPr lang="en-IN" dirty="0" smtClean="0"/>
              <a:t>for a condition which they may have inherited from their biological parents.</a:t>
            </a:r>
          </a:p>
          <a:p>
            <a:endParaRPr lang="en-IN" dirty="0"/>
          </a:p>
        </p:txBody>
      </p:sp>
    </p:spTree>
    <p:extLst>
      <p:ext uri="{BB962C8B-B14F-4D97-AF65-F5344CB8AC3E}">
        <p14:creationId xmlns:p14="http://schemas.microsoft.com/office/powerpoint/2010/main" xmlns="" val="3114546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473</Words>
  <Application>Microsoft Office PowerPoint</Application>
  <PresentationFormat>On-screen Show (4:3)</PresentationFormat>
  <Paragraphs>72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Genetic counseling  </vt:lpstr>
      <vt:lpstr>Slide 2</vt:lpstr>
      <vt:lpstr>Slide 3</vt:lpstr>
      <vt:lpstr>Slide 4</vt:lpstr>
      <vt:lpstr>Genetic counselors</vt:lpstr>
      <vt:lpstr>Role of genetic counselors</vt:lpstr>
      <vt:lpstr>Slide 7</vt:lpstr>
      <vt:lpstr>Time of genetic counseling</vt:lpstr>
      <vt:lpstr>Slide 9</vt:lpstr>
      <vt:lpstr>Slide 10</vt:lpstr>
      <vt:lpstr>Benefits of genetic  counselling</vt:lpstr>
      <vt:lpstr>Slide 12</vt:lpstr>
      <vt:lpstr>Slide 13</vt:lpstr>
      <vt:lpstr>MCQ</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counseling  </dc:title>
  <dc:creator>dell-pc</dc:creator>
  <cp:lastModifiedBy>Admin</cp:lastModifiedBy>
  <cp:revision>16</cp:revision>
  <dcterms:created xsi:type="dcterms:W3CDTF">2006-08-16T00:00:00Z</dcterms:created>
  <dcterms:modified xsi:type="dcterms:W3CDTF">2020-08-13T09:38:02Z</dcterms:modified>
</cp:coreProperties>
</file>