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3C518-4A4D-465D-870A-535BE03DD1A9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0702-AC3B-461E-B864-386588DC3F4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3C518-4A4D-465D-870A-535BE03DD1A9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0702-AC3B-461E-B864-386588DC3F4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3C518-4A4D-465D-870A-535BE03DD1A9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0702-AC3B-461E-B864-386588DC3F4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3C518-4A4D-465D-870A-535BE03DD1A9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0702-AC3B-461E-B864-386588DC3F4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3C518-4A4D-465D-870A-535BE03DD1A9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0702-AC3B-461E-B864-386588DC3F4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3C518-4A4D-465D-870A-535BE03DD1A9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0702-AC3B-461E-B864-386588DC3F4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3C518-4A4D-465D-870A-535BE03DD1A9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0702-AC3B-461E-B864-386588DC3F4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3C518-4A4D-465D-870A-535BE03DD1A9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0702-AC3B-461E-B864-386588DC3F4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3C518-4A4D-465D-870A-535BE03DD1A9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0702-AC3B-461E-B864-386588DC3F4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3C518-4A4D-465D-870A-535BE03DD1A9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0702-AC3B-461E-B864-386588DC3F4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3C518-4A4D-465D-870A-535BE03DD1A9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0702-AC3B-461E-B864-386588DC3F4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3C518-4A4D-465D-870A-535BE03DD1A9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40702-AC3B-461E-B864-386588DC3F4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5400" b="1" dirty="0"/>
              <a:t>Gorham's disease.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- </a:t>
            </a:r>
            <a:r>
              <a:rPr lang="en-US" dirty="0" smtClean="0"/>
              <a:t>Dr. </a:t>
            </a:r>
            <a:r>
              <a:rPr lang="en-US" dirty="0" err="1" smtClean="0"/>
              <a:t>ParthivBrahmbhatt</a:t>
            </a:r>
            <a:r>
              <a:rPr lang="en-US" smtClean="0"/>
              <a:t> </a:t>
            </a:r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808" y="2852936"/>
            <a:ext cx="5842992" cy="32732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4000" b="1" dirty="0" smtClean="0"/>
              <a:t>THANK YOU</a:t>
            </a:r>
            <a:endParaRPr lang="en-IN" sz="4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Clinical History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A 73-year-old female patient presented with unremarkable history and progressive pain in her </a:t>
            </a:r>
            <a:r>
              <a:rPr lang="en-IN" dirty="0" smtClean="0"/>
              <a:t>left hip</a:t>
            </a:r>
            <a:r>
              <a:rPr lang="en-IN" dirty="0"/>
              <a:t>. </a:t>
            </a:r>
            <a:endParaRPr lang="en-IN" dirty="0" smtClean="0"/>
          </a:p>
          <a:p>
            <a:r>
              <a:rPr lang="en-IN" dirty="0" smtClean="0"/>
              <a:t>A </a:t>
            </a:r>
            <a:r>
              <a:rPr lang="en-IN" dirty="0"/>
              <a:t>clinical examination was done, which revealed a decreased range of motions in her </a:t>
            </a:r>
            <a:r>
              <a:rPr lang="en-IN" dirty="0" smtClean="0"/>
              <a:t>hip extension</a:t>
            </a:r>
            <a:r>
              <a:rPr lang="en-IN" dirty="0"/>
              <a:t>, abduction and external rotation. </a:t>
            </a:r>
            <a:endParaRPr lang="en-IN" dirty="0" smtClean="0"/>
          </a:p>
          <a:p>
            <a:r>
              <a:rPr lang="en-IN" dirty="0" smtClean="0"/>
              <a:t>Plain </a:t>
            </a:r>
            <a:r>
              <a:rPr lang="en-IN" dirty="0"/>
              <a:t>films of her hip were taken, which showed </a:t>
            </a:r>
            <a:r>
              <a:rPr lang="en-IN" dirty="0" smtClean="0"/>
              <a:t>an extensive </a:t>
            </a:r>
            <a:r>
              <a:rPr lang="en-IN" dirty="0" err="1"/>
              <a:t>osteolysis</a:t>
            </a:r>
            <a:r>
              <a:rPr lang="en-IN" dirty="0"/>
              <a:t> of femoral head, neck and </a:t>
            </a:r>
            <a:r>
              <a:rPr lang="en-IN" dirty="0" err="1"/>
              <a:t>acetabulum</a:t>
            </a:r>
            <a:r>
              <a:rPr lang="en-IN" dirty="0"/>
              <a:t>, and soft tissue swelling. No </a:t>
            </a:r>
            <a:r>
              <a:rPr lang="en-IN" dirty="0" smtClean="0"/>
              <a:t>collapse, fragmentation </a:t>
            </a:r>
            <a:r>
              <a:rPr lang="en-IN" dirty="0"/>
              <a:t>or sclerosis of the residual bone was noted.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840" y="269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Imaging </a:t>
            </a:r>
            <a:r>
              <a:rPr lang="en-IN" b="1" dirty="0" smtClean="0"/>
              <a:t>Findings</a:t>
            </a:r>
            <a:br>
              <a:rPr lang="en-IN" b="1" dirty="0" smtClean="0"/>
            </a:br>
            <a:r>
              <a:rPr lang="en-IN" sz="3100" dirty="0"/>
              <a:t>Extensive </a:t>
            </a:r>
            <a:r>
              <a:rPr lang="en-IN" sz="3100" dirty="0" err="1"/>
              <a:t>osteolysis</a:t>
            </a:r>
            <a:r>
              <a:rPr lang="en-IN" sz="3100" dirty="0"/>
              <a:t> and soft tissue swelling are noticed</a:t>
            </a:r>
            <a:r>
              <a:rPr lang="en-IN" sz="2400" dirty="0"/>
              <a:t>.</a:t>
            </a:r>
            <a:endParaRPr lang="en-IN" sz="2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1643050"/>
            <a:ext cx="4143404" cy="52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dirty="0"/>
              <a:t>The characteristic tapering of the residual femoral neck is noticed.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1428736"/>
            <a:ext cx="3429024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/>
              <a:t>CT- </a:t>
            </a:r>
            <a:r>
              <a:rPr lang="en-IN" sz="3200" dirty="0" err="1" smtClean="0"/>
              <a:t>Osteolysis</a:t>
            </a:r>
            <a:r>
              <a:rPr lang="en-IN" sz="3200" dirty="0" smtClean="0"/>
              <a:t> </a:t>
            </a:r>
            <a:r>
              <a:rPr lang="en-IN" sz="3200" dirty="0"/>
              <a:t>and the intra-</a:t>
            </a:r>
            <a:r>
              <a:rPr lang="en-IN" sz="3200" dirty="0" err="1"/>
              <a:t>articular</a:t>
            </a:r>
            <a:r>
              <a:rPr lang="en-IN" sz="3200" dirty="0"/>
              <a:t> soft-tissue process are shown.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2000240"/>
            <a:ext cx="5429288" cy="4000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/>
              <a:t>The lesions showing homogeneously high-signal intensity.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928802"/>
            <a:ext cx="6572296" cy="4000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/>
              <a:t>The lesions showing a homogeneously high-signal intensity.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857364"/>
            <a:ext cx="6215106" cy="3929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Discussion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Autofit/>
          </a:bodyPr>
          <a:lstStyle/>
          <a:p>
            <a:r>
              <a:rPr lang="en-IN" sz="2400" dirty="0"/>
              <a:t>Our case refers to a unilateral rapid hip destruction in an old woman. The patient's age and </a:t>
            </a:r>
            <a:r>
              <a:rPr lang="en-IN" sz="2400" dirty="0" smtClean="0"/>
              <a:t>history, as </a:t>
            </a:r>
            <a:r>
              <a:rPr lang="en-IN" sz="2400" dirty="0"/>
              <a:t>well as the initial X-ray findings were highly suggestive of a rapid destructive arthritis, which </a:t>
            </a:r>
            <a:r>
              <a:rPr lang="en-IN" sz="2400" dirty="0" smtClean="0"/>
              <a:t>is an </a:t>
            </a:r>
            <a:r>
              <a:rPr lang="en-IN" sz="2400" dirty="0"/>
              <a:t>uncommon form of osteoarthritis. </a:t>
            </a:r>
            <a:endParaRPr lang="en-IN" sz="2400" dirty="0" smtClean="0"/>
          </a:p>
          <a:p>
            <a:r>
              <a:rPr lang="en-IN" sz="2400" dirty="0" err="1" smtClean="0"/>
              <a:t>Radiologically</a:t>
            </a:r>
            <a:r>
              <a:rPr lang="en-IN" sz="2400" dirty="0"/>
              <a:t>, there is a progressive and rapid destruction </a:t>
            </a:r>
            <a:r>
              <a:rPr lang="en-IN" sz="2400" dirty="0" smtClean="0"/>
              <a:t>of the </a:t>
            </a:r>
            <a:r>
              <a:rPr lang="en-IN" sz="2400" dirty="0"/>
              <a:t>joint in the absence of </a:t>
            </a:r>
            <a:r>
              <a:rPr lang="en-IN" sz="2400" dirty="0" err="1"/>
              <a:t>osteophytes</a:t>
            </a:r>
            <a:r>
              <a:rPr lang="en-IN" sz="2400" dirty="0"/>
              <a:t> as is the case with the classic form of osteoarthritis.</a:t>
            </a:r>
          </a:p>
          <a:p>
            <a:r>
              <a:rPr lang="en-IN" sz="2400" dirty="0" err="1"/>
              <a:t>Avascular</a:t>
            </a:r>
            <a:r>
              <a:rPr lang="en-IN" sz="2400" dirty="0"/>
              <a:t> necrosis of the femoral head was also a possible diagnosis, but the patient had no </a:t>
            </a:r>
            <a:r>
              <a:rPr lang="en-IN" sz="2400" dirty="0" smtClean="0"/>
              <a:t>risk factors </a:t>
            </a:r>
            <a:r>
              <a:rPr lang="en-IN" sz="2400" dirty="0"/>
              <a:t>and the characteristic imaging features of the disease such as sclerotic or cystic lesions </a:t>
            </a:r>
            <a:r>
              <a:rPr lang="en-IN" sz="2400" dirty="0" smtClean="0"/>
              <a:t>as well </a:t>
            </a:r>
            <a:r>
              <a:rPr lang="en-IN" sz="2400" dirty="0"/>
              <a:t>as the </a:t>
            </a:r>
            <a:r>
              <a:rPr lang="en-IN" sz="2400" dirty="0" err="1"/>
              <a:t>subchondral</a:t>
            </a:r>
            <a:r>
              <a:rPr lang="en-IN" sz="2400" dirty="0"/>
              <a:t> collapse were absent</a:t>
            </a:r>
            <a:r>
              <a:rPr lang="en-IN" sz="2400" dirty="0" smtClean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25963"/>
          </a:xfrm>
        </p:spPr>
        <p:txBody>
          <a:bodyPr>
            <a:noAutofit/>
          </a:bodyPr>
          <a:lstStyle/>
          <a:p>
            <a:r>
              <a:rPr lang="en-IN" sz="2400" dirty="0"/>
              <a:t>Arthritis of neuropathic disorders was also excluded based on the </a:t>
            </a:r>
            <a:r>
              <a:rPr lang="en-IN" sz="2400" dirty="0" smtClean="0"/>
              <a:t>absence of </a:t>
            </a:r>
            <a:r>
              <a:rPr lang="en-IN" sz="2400" dirty="0"/>
              <a:t>neuropathy and the lack of the characteristic exuberant </a:t>
            </a:r>
            <a:r>
              <a:rPr lang="en-IN" sz="2400" dirty="0" err="1"/>
              <a:t>osteophytes</a:t>
            </a:r>
            <a:r>
              <a:rPr lang="en-IN" sz="2400" dirty="0"/>
              <a:t> and the free </a:t>
            </a:r>
            <a:r>
              <a:rPr lang="en-IN" sz="2400" dirty="0" smtClean="0"/>
              <a:t>intra-</a:t>
            </a:r>
            <a:r>
              <a:rPr lang="en-IN" sz="2400" dirty="0" err="1" smtClean="0"/>
              <a:t>articular</a:t>
            </a:r>
            <a:r>
              <a:rPr lang="en-IN" sz="2400" dirty="0" smtClean="0"/>
              <a:t> bony </a:t>
            </a:r>
            <a:r>
              <a:rPr lang="en-IN" sz="2400" dirty="0"/>
              <a:t>fragments. Analgesics induced </a:t>
            </a:r>
            <a:r>
              <a:rPr lang="en-IN" sz="2400" dirty="0" err="1"/>
              <a:t>arthropathy</a:t>
            </a:r>
            <a:r>
              <a:rPr lang="en-IN" sz="2400" dirty="0"/>
              <a:t> was not considered possible because the </a:t>
            </a:r>
            <a:r>
              <a:rPr lang="en-IN" sz="2400" dirty="0" smtClean="0"/>
              <a:t>patient used </a:t>
            </a:r>
            <a:r>
              <a:rPr lang="en-IN" sz="2400" dirty="0"/>
              <a:t>analgesics only occasionally. </a:t>
            </a:r>
            <a:endParaRPr lang="en-IN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285</Words>
  <Application>Microsoft Office PowerPoint</Application>
  <PresentationFormat>On-screen Show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Gorham's disease.</vt:lpstr>
      <vt:lpstr>Clinical History</vt:lpstr>
      <vt:lpstr>Imaging Findings Extensive osteolysis and soft tissue swelling are noticed.</vt:lpstr>
      <vt:lpstr>The characteristic tapering of the residual femoral neck is noticed.</vt:lpstr>
      <vt:lpstr>CT- Osteolysis and the intra-articular soft-tissue process are shown.</vt:lpstr>
      <vt:lpstr>The lesions showing homogeneously high-signal intensity.</vt:lpstr>
      <vt:lpstr>The lesions showing a homogeneously high-signal intensity.</vt:lpstr>
      <vt:lpstr>Discussion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Gorham's disease.</dc:title>
  <dc:creator>ANSHUL</dc:creator>
  <cp:lastModifiedBy>user</cp:lastModifiedBy>
  <cp:revision>4</cp:revision>
  <dcterms:created xsi:type="dcterms:W3CDTF">2014-04-22T17:05:27Z</dcterms:created>
  <dcterms:modified xsi:type="dcterms:W3CDTF">2020-08-17T06:45:04Z</dcterms:modified>
</cp:coreProperties>
</file>