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74" r:id="rId2"/>
    <p:sldId id="271" r:id="rId3"/>
    <p:sldId id="272" r:id="rId4"/>
    <p:sldId id="257" r:id="rId5"/>
    <p:sldId id="259" r:id="rId6"/>
    <p:sldId id="260" r:id="rId7"/>
    <p:sldId id="280" r:id="rId8"/>
    <p:sldId id="283" r:id="rId9"/>
    <p:sldId id="288" r:id="rId10"/>
    <p:sldId id="270" r:id="rId11"/>
    <p:sldId id="289" r:id="rId12"/>
    <p:sldId id="286" r:id="rId13"/>
    <p:sldId id="287" r:id="rId14"/>
    <p:sldId id="28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0133" autoAdjust="0"/>
    <p:restoredTop sz="86501" autoAdjust="0"/>
  </p:normalViewPr>
  <p:slideViewPr>
    <p:cSldViewPr>
      <p:cViewPr varScale="1">
        <p:scale>
          <a:sx n="91" d="100"/>
          <a:sy n="91" d="100"/>
        </p:scale>
        <p:origin x="-2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DA72C7-0F46-4177-B712-F7030600E590}" type="datetimeFigureOut">
              <a:rPr lang="en-US" smtClean="0"/>
              <a:pPr/>
              <a:t>17/08/2020</a:t>
            </a:fld>
            <a:endParaRPr lang="en-US"/>
          </a:p>
        </p:txBody>
      </p:sp>
      <p:sp>
        <p:nvSpPr>
          <p:cNvPr id="16" name="Slide Number Placeholder 15"/>
          <p:cNvSpPr>
            <a:spLocks noGrp="1"/>
          </p:cNvSpPr>
          <p:nvPr>
            <p:ph type="sldNum" sz="quarter" idx="11"/>
          </p:nvPr>
        </p:nvSpPr>
        <p:spPr/>
        <p:txBody>
          <a:bodyPr/>
          <a:lstStyle/>
          <a:p>
            <a:fld id="{5FCCE500-5942-4326-BFB0-74E848B69C8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DA72C7-0F46-4177-B712-F7030600E590}"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E500-5942-4326-BFB0-74E848B69C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DA72C7-0F46-4177-B712-F7030600E590}"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E500-5942-4326-BFB0-74E848B69C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DA72C7-0F46-4177-B712-F7030600E590}" type="datetimeFigureOut">
              <a:rPr lang="en-US" smtClean="0"/>
              <a:pPr/>
              <a:t>17/08/2020</a:t>
            </a:fld>
            <a:endParaRPr lang="en-US"/>
          </a:p>
        </p:txBody>
      </p:sp>
      <p:sp>
        <p:nvSpPr>
          <p:cNvPr id="15" name="Slide Number Placeholder 14"/>
          <p:cNvSpPr>
            <a:spLocks noGrp="1"/>
          </p:cNvSpPr>
          <p:nvPr>
            <p:ph type="sldNum" sz="quarter" idx="15"/>
          </p:nvPr>
        </p:nvSpPr>
        <p:spPr/>
        <p:txBody>
          <a:bodyPr/>
          <a:lstStyle>
            <a:lvl1pPr algn="ctr">
              <a:defRPr/>
            </a:lvl1pPr>
          </a:lstStyle>
          <a:p>
            <a:fld id="{5FCCE500-5942-4326-BFB0-74E848B69C8E}"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DA72C7-0F46-4177-B712-F7030600E590}" type="datetimeFigureOut">
              <a:rPr lang="en-US" smtClean="0"/>
              <a:pPr/>
              <a:t>17/08/2020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E500-5942-4326-BFB0-74E848B69C8E}"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DA72C7-0F46-4177-B712-F7030600E590}" type="datetimeFigureOut">
              <a:rPr lang="en-US" smtClean="0"/>
              <a:pPr/>
              <a:t>17/08/2020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E500-5942-4326-BFB0-74E848B69C8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FCCE500-5942-4326-BFB0-74E848B69C8E}"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1DA72C7-0F46-4177-B712-F7030600E590}" type="datetimeFigureOut">
              <a:rPr lang="en-US" smtClean="0"/>
              <a:pPr/>
              <a:t>17/08/2020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DA72C7-0F46-4177-B712-F7030600E590}" type="datetimeFigureOut">
              <a:rPr lang="en-US" smtClean="0"/>
              <a:pPr/>
              <a:t>17/08/2020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CE500-5942-4326-BFB0-74E848B69C8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72C7-0F46-4177-B712-F7030600E590}" type="datetimeFigureOut">
              <a:rPr lang="en-US" smtClean="0"/>
              <a:pPr/>
              <a:t>17/08/2020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CE500-5942-4326-BFB0-74E848B69C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DA72C7-0F46-4177-B712-F7030600E590}" type="datetimeFigureOut">
              <a:rPr lang="en-US" smtClean="0"/>
              <a:pPr/>
              <a:t>17/08/2020</a:t>
            </a:fld>
            <a:endParaRPr lang="en-US"/>
          </a:p>
        </p:txBody>
      </p:sp>
      <p:sp>
        <p:nvSpPr>
          <p:cNvPr id="9" name="Slide Number Placeholder 8"/>
          <p:cNvSpPr>
            <a:spLocks noGrp="1"/>
          </p:cNvSpPr>
          <p:nvPr>
            <p:ph type="sldNum" sz="quarter" idx="15"/>
          </p:nvPr>
        </p:nvSpPr>
        <p:spPr/>
        <p:txBody>
          <a:bodyPr/>
          <a:lstStyle/>
          <a:p>
            <a:fld id="{5FCCE500-5942-4326-BFB0-74E848B69C8E}"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DA72C7-0F46-4177-B712-F7030600E590}" type="datetimeFigureOut">
              <a:rPr lang="en-US" smtClean="0"/>
              <a:pPr/>
              <a:t>17/08/2020</a:t>
            </a:fld>
            <a:endParaRPr lang="en-US"/>
          </a:p>
        </p:txBody>
      </p:sp>
      <p:sp>
        <p:nvSpPr>
          <p:cNvPr id="9" name="Slide Number Placeholder 8"/>
          <p:cNvSpPr>
            <a:spLocks noGrp="1"/>
          </p:cNvSpPr>
          <p:nvPr>
            <p:ph type="sldNum" sz="quarter" idx="11"/>
          </p:nvPr>
        </p:nvSpPr>
        <p:spPr/>
        <p:txBody>
          <a:bodyPr/>
          <a:lstStyle/>
          <a:p>
            <a:fld id="{5FCCE500-5942-4326-BFB0-74E848B69C8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DA72C7-0F46-4177-B712-F7030600E590}" type="datetimeFigureOut">
              <a:rPr lang="en-US" smtClean="0"/>
              <a:pPr/>
              <a:t>17/08/2020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FCCE500-5942-4326-BFB0-74E848B69C8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Administrator\Desktop\Logo (SV)Colour.wmf"/>
          <p:cNvPicPr/>
          <p:nvPr/>
        </p:nvPicPr>
        <p:blipFill>
          <a:blip r:embed="rId2"/>
          <a:srcRect/>
          <a:stretch>
            <a:fillRect/>
          </a:stretch>
        </p:blipFill>
        <p:spPr bwMode="auto">
          <a:xfrm>
            <a:off x="5867400" y="3657600"/>
            <a:ext cx="2743199" cy="2575560"/>
          </a:xfrm>
          <a:prstGeom prst="rect">
            <a:avLst/>
          </a:prstGeom>
          <a:noFill/>
          <a:ln w="9525">
            <a:noFill/>
            <a:miter lim="800000"/>
            <a:headEnd/>
            <a:tailEnd/>
          </a:ln>
        </p:spPr>
      </p:pic>
      <p:sp>
        <p:nvSpPr>
          <p:cNvPr id="7" name="Content Placeholder 6"/>
          <p:cNvSpPr>
            <a:spLocks noGrp="1"/>
          </p:cNvSpPr>
          <p:nvPr>
            <p:ph idx="1"/>
          </p:nvPr>
        </p:nvSpPr>
        <p:spPr>
          <a:xfrm>
            <a:off x="-304800" y="228600"/>
            <a:ext cx="8991600" cy="5778691"/>
          </a:xfrm>
        </p:spPr>
        <p:txBody>
          <a:bodyPr>
            <a:normAutofit/>
          </a:bodyPr>
          <a:lstStyle/>
          <a:p>
            <a:pPr marL="109728" indent="0" algn="ctr">
              <a:buNone/>
            </a:pPr>
            <a:endParaRPr lang="en-US" sz="3600" b="1" u="sng" dirty="0" smtClean="0">
              <a:effectLst>
                <a:outerShdw blurRad="38100" dist="38100" dir="2700000" algn="tl">
                  <a:srgbClr val="000000">
                    <a:alpha val="43137"/>
                  </a:srgbClr>
                </a:outerShdw>
              </a:effectLst>
              <a:latin typeface="Cambria" pitchFamily="18" charset="0"/>
            </a:endParaRPr>
          </a:p>
          <a:p>
            <a:pPr marL="109728" indent="0" algn="ctr">
              <a:buNone/>
            </a:pPr>
            <a:r>
              <a:rPr lang="en-US" sz="4000" u="sng"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rPr>
              <a:t>RARE CASE PRESENTATION OF HETEROTAXY SYNDROME</a:t>
            </a:r>
            <a:endParaRPr lang="en-IN" sz="4000" u="sng"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4" name="TextBox 3"/>
          <p:cNvSpPr txBox="1"/>
          <p:nvPr/>
        </p:nvSpPr>
        <p:spPr>
          <a:xfrm>
            <a:off x="4114800" y="2438400"/>
            <a:ext cx="2642198" cy="369332"/>
          </a:xfrm>
          <a:prstGeom prst="rect">
            <a:avLst/>
          </a:prstGeom>
          <a:noFill/>
        </p:spPr>
        <p:txBody>
          <a:bodyPr wrap="none" rtlCol="0">
            <a:spAutoFit/>
          </a:bodyPr>
          <a:lstStyle/>
          <a:p>
            <a:r>
              <a:rPr lang="en-US" dirty="0" smtClean="0"/>
              <a:t>- </a:t>
            </a:r>
            <a:r>
              <a:rPr lang="en-US" dirty="0" smtClean="0"/>
              <a:t>Dr. </a:t>
            </a:r>
            <a:r>
              <a:rPr lang="en-US" dirty="0" err="1" smtClean="0"/>
              <a:t>Mayur</a:t>
            </a:r>
            <a:r>
              <a:rPr lang="en-US" dirty="0" smtClean="0"/>
              <a:t> </a:t>
            </a:r>
            <a:r>
              <a:rPr lang="en-US" dirty="0" err="1" smtClean="0"/>
              <a:t>Khandhedia</a:t>
            </a:r>
            <a:r>
              <a:rPr lang="en-US" dirty="0" smtClean="0"/>
              <a:t> </a:t>
            </a:r>
            <a:endParaRPr lang="en-US" dirty="0"/>
          </a:p>
        </p:txBody>
      </p:sp>
    </p:spTree>
    <p:extLst>
      <p:ext uri="{BB962C8B-B14F-4D97-AF65-F5344CB8AC3E}">
        <p14:creationId xmlns="" xmlns:p14="http://schemas.microsoft.com/office/powerpoint/2010/main" val="69738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2819400"/>
            <a:ext cx="3505200" cy="4038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5181600" y="2819400"/>
            <a:ext cx="3581400" cy="4038600"/>
          </a:xfrm>
          <a:prstGeom prst="rect">
            <a:avLst/>
          </a:prstGeom>
          <a:noFill/>
          <a:ln w="9525">
            <a:noFill/>
            <a:miter lim="800000"/>
            <a:headEnd/>
            <a:tailEnd/>
          </a:ln>
          <a:effectLst/>
        </p:spPr>
      </p:pic>
      <p:sp>
        <p:nvSpPr>
          <p:cNvPr id="5" name="Text Placeholder 4"/>
          <p:cNvSpPr>
            <a:spLocks noGrp="1"/>
          </p:cNvSpPr>
          <p:nvPr>
            <p:ph type="body" idx="1"/>
          </p:nvPr>
        </p:nvSpPr>
        <p:spPr>
          <a:xfrm>
            <a:off x="457200" y="1295400"/>
            <a:ext cx="8458200" cy="1219200"/>
          </a:xfrm>
        </p:spPr>
        <p:txBody>
          <a:bodyPr/>
          <a:lstStyle/>
          <a:p>
            <a:pPr marL="342900" indent="-342900">
              <a:buFont typeface="Wingdings" pitchFamily="2" charset="2"/>
              <a:buChar char="Ø"/>
            </a:pPr>
            <a:r>
              <a:rPr lang="en-US" sz="2400" dirty="0" smtClean="0"/>
              <a:t>Contrast is passed through esophagus to the stomach on the right side.</a:t>
            </a:r>
          </a:p>
          <a:p>
            <a:pPr marL="342900" indent="-342900">
              <a:buFont typeface="Wingdings" pitchFamily="2" charset="2"/>
              <a:buChar char="Ø"/>
            </a:pPr>
            <a:r>
              <a:rPr lang="en-US" sz="2400" dirty="0" smtClean="0"/>
              <a:t>Contrast is not passed beyond the pylorus of the stomach</a:t>
            </a:r>
            <a:r>
              <a:rPr lang="en-US" dirty="0" smtClean="0"/>
              <a:t>.</a:t>
            </a:r>
            <a:endParaRPr lang="en-US" dirty="0"/>
          </a:p>
        </p:txBody>
      </p:sp>
      <p:sp>
        <p:nvSpPr>
          <p:cNvPr id="4" name="Title 3"/>
          <p:cNvSpPr>
            <a:spLocks noGrp="1"/>
          </p:cNvSpPr>
          <p:nvPr>
            <p:ph type="title"/>
          </p:nvPr>
        </p:nvSpPr>
        <p:spPr>
          <a:xfrm>
            <a:off x="252412" y="381000"/>
            <a:ext cx="8305800" cy="454152"/>
          </a:xfrm>
        </p:spPr>
        <p:txBody>
          <a:bodyPr>
            <a:normAutofit fontScale="90000"/>
          </a:bodyPr>
          <a:lstStyle/>
          <a:p>
            <a:pPr lvl="0"/>
            <a:r>
              <a:rPr lang="en-US"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
            </a:r>
            <a:br>
              <a:rPr lang="en-US"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br>
            <a:r>
              <a:rPr lang="en-US" u="sng" spc="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
            </a:r>
            <a:br>
              <a:rPr lang="en-US" u="sng" spc="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br>
            <a:r>
              <a:rPr lang="en-IN" b="1" u="sng" dirty="0">
                <a:solidFill>
                  <a:schemeClr val="bg2">
                    <a:lumMod val="50000"/>
                  </a:schemeClr>
                </a:solidFill>
                <a:latin typeface="Cambria" pitchFamily="18" charset="0"/>
                <a:cs typeface="Calibri" pitchFamily="34" charset="0"/>
              </a:rPr>
              <a:t/>
            </a:r>
            <a:br>
              <a:rPr lang="en-IN" b="1" u="sng" dirty="0">
                <a:solidFill>
                  <a:schemeClr val="bg2">
                    <a:lumMod val="50000"/>
                  </a:schemeClr>
                </a:solidFill>
                <a:latin typeface="Cambria" pitchFamily="18" charset="0"/>
                <a:cs typeface="Calibri" pitchFamily="34" charset="0"/>
              </a:rPr>
            </a:br>
            <a:r>
              <a:rPr lang="en-US" u="sng" spc="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CT-Scan Thorax And Abdomen</a:t>
            </a:r>
            <a:endParaRPr lang="en-US" dirty="0"/>
          </a:p>
        </p:txBody>
      </p:sp>
    </p:spTree>
    <p:extLst>
      <p:ext uri="{BB962C8B-B14F-4D97-AF65-F5344CB8AC3E}">
        <p14:creationId xmlns="" xmlns:p14="http://schemas.microsoft.com/office/powerpoint/2010/main" val="3436594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785812"/>
            <a:ext cx="8305800" cy="1042987"/>
          </a:xfrm>
        </p:spPr>
        <p:txBody>
          <a:bodyPr/>
          <a:lstStyle/>
          <a:p>
            <a:r>
              <a:rPr lang="en-US" dirty="0" smtClean="0"/>
              <a:t>Liver is on the left side with stomach is seen on the right side.</a:t>
            </a:r>
            <a:endParaRPr lang="en-US" dirty="0"/>
          </a:p>
        </p:txBody>
      </p:sp>
      <p:pic>
        <p:nvPicPr>
          <p:cNvPr id="7" name="Content Placeholder 6" descr="IM-0003-0042.jpg"/>
          <p:cNvPicPr>
            <a:picLocks noGrp="1" noChangeAspect="1"/>
          </p:cNvPicPr>
          <p:nvPr>
            <p:ph sz="half" idx="2"/>
          </p:nvPr>
        </p:nvPicPr>
        <p:blipFill>
          <a:blip r:embed="rId2"/>
          <a:stretch>
            <a:fillRect/>
          </a:stretch>
        </p:blipFill>
        <p:spPr>
          <a:xfrm>
            <a:off x="519906" y="2201863"/>
            <a:ext cx="3913187" cy="3913187"/>
          </a:xfrm>
        </p:spPr>
      </p:pic>
      <p:pic>
        <p:nvPicPr>
          <p:cNvPr id="10" name="Content Placeholder 9" descr="IM-0012-0001.jpg"/>
          <p:cNvPicPr>
            <a:picLocks noGrp="1" noChangeAspect="1"/>
          </p:cNvPicPr>
          <p:nvPr>
            <p:ph sz="quarter" idx="4"/>
          </p:nvPr>
        </p:nvPicPr>
        <p:blipFill>
          <a:blip r:embed="rId3"/>
          <a:stretch>
            <a:fillRect/>
          </a:stretch>
        </p:blipFill>
        <p:spPr>
          <a:xfrm>
            <a:off x="4712494" y="2201863"/>
            <a:ext cx="3913187" cy="3913187"/>
          </a:xfrm>
        </p:spPr>
      </p:pic>
      <p:sp>
        <p:nvSpPr>
          <p:cNvPr id="14" name="Title 13"/>
          <p:cNvSpPr>
            <a:spLocks noGrp="1"/>
          </p:cNvSpPr>
          <p:nvPr>
            <p:ph type="title"/>
          </p:nvPr>
        </p:nvSpPr>
        <p:spPr/>
        <p:txBody>
          <a:bodyPr>
            <a:normAutofit fontScale="90000"/>
          </a:bodyPr>
          <a:lstStyle/>
          <a:p>
            <a:r>
              <a:rPr lang="en-US"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CT-Scan Thorax And Abdomen </a:t>
            </a:r>
            <a:r>
              <a:rPr lang="en-IN"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
            </a:r>
            <a:br>
              <a:rPr lang="en-IN"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br>
            <a:endParaRPr lang="en-US" spc="0" dirty="0">
              <a:ln w="18415" cmpd="sng">
                <a:solidFill>
                  <a:srgbClr val="92D050"/>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838200" y="2743200"/>
            <a:ext cx="551754" cy="369332"/>
          </a:xfrm>
          <a:prstGeom prst="rect">
            <a:avLst/>
          </a:prstGeom>
          <a:noFill/>
        </p:spPr>
        <p:txBody>
          <a:bodyPr wrap="none" rtlCol="0">
            <a:spAutoFit/>
          </a:bodyPr>
          <a:lstStyle/>
          <a:p>
            <a:r>
              <a:rPr lang="en-US" dirty="0" smtClean="0">
                <a:solidFill>
                  <a:srgbClr val="FFFF00"/>
                </a:solidFill>
              </a:rPr>
              <a:t>left</a:t>
            </a:r>
            <a:endParaRPr lang="en-US" dirty="0">
              <a:solidFill>
                <a:srgbClr val="FFFF00"/>
              </a:solidFill>
            </a:endParaRPr>
          </a:p>
        </p:txBody>
      </p:sp>
    </p:spTree>
    <p:extLst>
      <p:ext uri="{BB962C8B-B14F-4D97-AF65-F5344CB8AC3E}">
        <p14:creationId xmlns="" xmlns:p14="http://schemas.microsoft.com/office/powerpoint/2010/main" val="2086116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562600"/>
          </a:xfrm>
        </p:spPr>
        <p:txBody>
          <a:bodyPr>
            <a:normAutofit fontScale="92500" lnSpcReduction="20000"/>
          </a:bodyPr>
          <a:lstStyle/>
          <a:p>
            <a:pPr marL="342900" indent="-342900" algn="just">
              <a:buFont typeface="Wingdings" pitchFamily="2" charset="2"/>
              <a:buChar char="Ø"/>
            </a:pPr>
            <a:r>
              <a:rPr lang="en-US" sz="2600" b="1" dirty="0" smtClean="0">
                <a:latin typeface="Cambria" pitchFamily="18" charset="0"/>
                <a:cs typeface="Calibri" pitchFamily="34" charset="0"/>
              </a:rPr>
              <a:t>In this case report</a:t>
            </a:r>
            <a:r>
              <a:rPr lang="en-US" sz="2600" dirty="0" smtClean="0">
                <a:latin typeface="Cambria" pitchFamily="18" charset="0"/>
                <a:cs typeface="Calibri" pitchFamily="34" charset="0"/>
              </a:rPr>
              <a:t>, we present an Heterotaxy Syndrome occurred in one day old  female child who was born full term normal vaginal home delivery with low birth weight 1.6kg.</a:t>
            </a:r>
          </a:p>
          <a:p>
            <a:pPr marL="342900" indent="-342900" algn="just">
              <a:buFont typeface="Wingdings" pitchFamily="2" charset="2"/>
              <a:buChar char="Ø"/>
            </a:pPr>
            <a:r>
              <a:rPr lang="en-US" sz="2600" dirty="0" smtClean="0">
                <a:latin typeface="Cambria" pitchFamily="18" charset="0"/>
                <a:cs typeface="Calibri" pitchFamily="34" charset="0"/>
              </a:rPr>
              <a:t>The patient was admitted with a history of difficulty in feeding, vomiting while feeding, meconium not passed. Also associated with cyanosis is found on the lips and under the fingernails.</a:t>
            </a:r>
          </a:p>
          <a:p>
            <a:pPr marL="285750" indent="-285750" algn="just">
              <a:buFont typeface="Wingdings" pitchFamily="2" charset="2"/>
              <a:buChar char="Ø"/>
            </a:pPr>
            <a:r>
              <a:rPr lang="en-US" sz="2600" dirty="0" smtClean="0">
                <a:latin typeface="Cambria" pitchFamily="18" charset="0"/>
              </a:rPr>
              <a:t>Heterotaxy syndrome is a rare birth defect that is characterized by  an abnormality where the internal thoraco-abdominal organs demonstrate abnormal arrangement across the left-right axis of the body.</a:t>
            </a:r>
          </a:p>
          <a:p>
            <a:pPr marL="285750" indent="-285750" algn="just">
              <a:buFont typeface="Wingdings" pitchFamily="2" charset="2"/>
              <a:buChar char="Ø"/>
            </a:pPr>
            <a:r>
              <a:rPr lang="en-US" sz="2600" dirty="0" smtClean="0">
                <a:latin typeface="Cambria" pitchFamily="18" charset="0"/>
              </a:rPr>
              <a:t>There are different forms of Heterotaxy syndrome. All usually involve heart defects with  other organs anomaly such as the stomach is on the right side, liver is either midline or on the </a:t>
            </a:r>
          </a:p>
          <a:p>
            <a:endParaRPr lang="en-US" dirty="0"/>
          </a:p>
        </p:txBody>
      </p:sp>
      <p:sp>
        <p:nvSpPr>
          <p:cNvPr id="3" name="Title 2"/>
          <p:cNvSpPr>
            <a:spLocks noGrp="1"/>
          </p:cNvSpPr>
          <p:nvPr>
            <p:ph type="title"/>
          </p:nvPr>
        </p:nvSpPr>
        <p:spPr>
          <a:xfrm>
            <a:off x="457200" y="0"/>
            <a:ext cx="8229600" cy="1143000"/>
          </a:xfrm>
        </p:spPr>
        <p:txBody>
          <a:bodyPr/>
          <a:lstStyle/>
          <a:p>
            <a:r>
              <a:rPr lang="en-US" sz="4000"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Discussion:</a:t>
            </a:r>
            <a:endParaRPr lang="en-US" spc="0" dirty="0">
              <a:ln w="18415" cmpd="sng">
                <a:solidFill>
                  <a:srgbClr val="92D05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458200" cy="6172200"/>
          </a:xfrm>
        </p:spPr>
        <p:txBody>
          <a:bodyPr>
            <a:normAutofit fontScale="92500" lnSpcReduction="10000"/>
          </a:bodyPr>
          <a:lstStyle/>
          <a:p>
            <a:pPr marL="342900" indent="-342900" algn="just">
              <a:buFont typeface="Wingdings" pitchFamily="2" charset="2"/>
              <a:buChar char="Ø"/>
            </a:pPr>
            <a:r>
              <a:rPr lang="en-US" sz="2800" dirty="0" smtClean="0">
                <a:latin typeface="Cambria" pitchFamily="18" charset="0"/>
              </a:rPr>
              <a:t> left side, gallbladder is midline, may be asplenia or polysplenia or spleen on the right side, may be associated with malrotation is in the form of intestinal obstruction or duodenal atresia</a:t>
            </a:r>
            <a:r>
              <a:rPr lang="en-US" sz="2400" dirty="0" smtClean="0">
                <a:latin typeface="Cambria" pitchFamily="18" charset="0"/>
              </a:rPr>
              <a:t>.</a:t>
            </a:r>
          </a:p>
          <a:p>
            <a:pPr marL="342900" indent="-342900" algn="just">
              <a:buFont typeface="Wingdings" pitchFamily="2" charset="2"/>
              <a:buChar char="Ø"/>
            </a:pPr>
            <a:r>
              <a:rPr lang="en-US" sz="2800" dirty="0" smtClean="0">
                <a:latin typeface="Cambria" pitchFamily="18" charset="0"/>
                <a:cs typeface="Calibri" pitchFamily="34" charset="0"/>
              </a:rPr>
              <a:t>The prognosis of each individual case depends mainly on the severity of the associated cardiac malformations, the occurrence of sepsis in case of asplenia, and acute abdominal complications due to malrotation of the intestine. </a:t>
            </a:r>
          </a:p>
          <a:p>
            <a:pPr marL="342900" indent="-342900" algn="just">
              <a:buFont typeface="Wingdings" pitchFamily="2" charset="2"/>
              <a:buChar char="Ø"/>
            </a:pPr>
            <a:r>
              <a:rPr lang="en-US" sz="2800" dirty="0" smtClean="0">
                <a:latin typeface="Cambria" pitchFamily="18" charset="0"/>
                <a:cs typeface="Calibri" pitchFamily="34" charset="0"/>
              </a:rPr>
              <a:t>Treatment of Heterotaxy syndrome is done by </a:t>
            </a:r>
            <a:r>
              <a:rPr lang="en-US" sz="2800" dirty="0" smtClean="0">
                <a:latin typeface="Cambria" pitchFamily="18" charset="0"/>
              </a:rPr>
              <a:t>surgery to correct the abnormalities. The type of heart surgery performed will be based on each child's particular heart problems</a:t>
            </a:r>
            <a:r>
              <a:rPr lang="en-US" sz="2800" dirty="0" smtClean="0">
                <a:latin typeface="Cambria" pitchFamily="18" charset="0"/>
                <a:cs typeface="Calibri" pitchFamily="34" charset="0"/>
              </a:rPr>
              <a:t> like </a:t>
            </a:r>
            <a:r>
              <a:rPr lang="en-US" sz="2800" dirty="0" smtClean="0">
                <a:latin typeface="Cambria" pitchFamily="18" charset="0"/>
              </a:rPr>
              <a:t>Fontan-type procedure Biventricular repair surgery will be needed to place the intestines into the proper position to prevent any blockage. </a:t>
            </a:r>
            <a:endParaRPr lang="en-US" sz="2800" dirty="0" smtClean="0">
              <a:latin typeface="Cambria" pitchFamily="18" charset="0"/>
              <a:cs typeface="Calibri" pitchFamily="34"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itchFamily="2" charset="2"/>
              <a:buChar char="Ø"/>
            </a:pPr>
            <a:r>
              <a:rPr lang="en-US" sz="2800" dirty="0" smtClean="0">
                <a:latin typeface="Cambria" pitchFamily="18" charset="0"/>
              </a:rPr>
              <a:t>Any combination of abnormal position of abdominal and thoracic organs or venous anomalies should raise the suspicion of a Heterotaxy syndrome. Recent advances in investigation and management improvements in cardiac surgical skills and techniques occurring around the world, are likely to result in improvements in survival of these patients although still today there is high morbidity and mortality.</a:t>
            </a:r>
            <a:br>
              <a:rPr lang="en-US" sz="2800" dirty="0" smtClean="0">
                <a:latin typeface="Cambria" pitchFamily="18" charset="0"/>
              </a:rPr>
            </a:br>
            <a:r>
              <a:rPr lang="en-US" sz="2800" dirty="0" smtClean="0">
                <a:latin typeface="Cambria" pitchFamily="18" charset="0"/>
              </a:rPr>
              <a:t> </a:t>
            </a:r>
            <a:br>
              <a:rPr lang="en-US" sz="2800" dirty="0" smtClean="0">
                <a:latin typeface="Cambria" pitchFamily="18" charset="0"/>
              </a:rPr>
            </a:br>
            <a:endParaRPr lang="en-US" dirty="0"/>
          </a:p>
        </p:txBody>
      </p:sp>
      <p:sp>
        <p:nvSpPr>
          <p:cNvPr id="3" name="Title 2"/>
          <p:cNvSpPr>
            <a:spLocks noGrp="1"/>
          </p:cNvSpPr>
          <p:nvPr>
            <p:ph type="title"/>
          </p:nvPr>
        </p:nvSpPr>
        <p:spPr/>
        <p:txBody>
          <a:bodyPr/>
          <a:lstStyle/>
          <a:p>
            <a:r>
              <a:rPr lang="en-US" sz="4400"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rPr>
              <a:t>Conclusion</a:t>
            </a:r>
            <a:endParaRPr lang="en-US" spc="0" dirty="0">
              <a:ln w="18415" cmpd="sng">
                <a:solidFill>
                  <a:srgbClr val="92D05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dirty="0" smtClean="0">
                <a:latin typeface="Cambria" pitchFamily="18" charset="0"/>
              </a:rPr>
              <a:t>In this case report , I present a rare case of Heterotaxy Syndrome in 1 day old baby child presented to radiology department with complain of difficulty in feeding diagnosed and by X-Ray radiographic  procedure, Ultrasonography and CT Scan study.</a:t>
            </a:r>
            <a:endParaRPr lang="en-IN" dirty="0">
              <a:latin typeface="Cambria" pitchFamily="18" charset="0"/>
            </a:endParaRPr>
          </a:p>
        </p:txBody>
      </p:sp>
      <p:sp>
        <p:nvSpPr>
          <p:cNvPr id="2" name="Title 1"/>
          <p:cNvSpPr>
            <a:spLocks noGrp="1"/>
          </p:cNvSpPr>
          <p:nvPr>
            <p:ph type="title"/>
          </p:nvPr>
        </p:nvSpPr>
        <p:spPr/>
        <p:txBody>
          <a:bodyPr>
            <a:normAutofit/>
          </a:bodyPr>
          <a:lstStyle/>
          <a:p>
            <a:r>
              <a:rPr lang="en-US" sz="4400" u="sng" spc="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rPr>
              <a:t>A</a:t>
            </a:r>
            <a:r>
              <a:rPr lang="en-US" sz="4400"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rPr>
              <a:t>bstract</a:t>
            </a:r>
            <a:endParaRPr lang="en-IN" sz="4400" u="sng" spc="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Tree>
    <p:extLst>
      <p:ext uri="{BB962C8B-B14F-4D97-AF65-F5344CB8AC3E}">
        <p14:creationId xmlns="" xmlns:p14="http://schemas.microsoft.com/office/powerpoint/2010/main" val="1316655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buFont typeface="Wingdings" pitchFamily="2" charset="2"/>
              <a:buChar char="Ø"/>
            </a:pPr>
            <a:r>
              <a:rPr lang="en-US" sz="2400" dirty="0" smtClean="0">
                <a:latin typeface="Cambria" pitchFamily="18" charset="0"/>
              </a:rPr>
              <a:t>The beginning of the word (hetero-) means “different” and the end (–</a:t>
            </a:r>
            <a:r>
              <a:rPr lang="en-US" sz="2400" dirty="0" err="1" smtClean="0">
                <a:latin typeface="Cambria" pitchFamily="18" charset="0"/>
              </a:rPr>
              <a:t>taxy</a:t>
            </a:r>
            <a:r>
              <a:rPr lang="en-US" sz="2400" dirty="0" smtClean="0">
                <a:latin typeface="Cambria" pitchFamily="18" charset="0"/>
              </a:rPr>
              <a:t>) means “arrangement.” . Heterotaxy has been characterized by an abnormal syndrome of the viscera and veins . It is also known as ‘</a:t>
            </a:r>
            <a:r>
              <a:rPr lang="en-US" sz="2400" dirty="0" err="1" smtClean="0">
                <a:latin typeface="Cambria" pitchFamily="18" charset="0"/>
              </a:rPr>
              <a:t>Situs</a:t>
            </a:r>
            <a:r>
              <a:rPr lang="en-US" sz="2400" dirty="0" smtClean="0">
                <a:latin typeface="Cambria" pitchFamily="18" charset="0"/>
              </a:rPr>
              <a:t> Ambiguous’. </a:t>
            </a:r>
          </a:p>
          <a:p>
            <a:pPr>
              <a:buFont typeface="Wingdings" pitchFamily="2" charset="2"/>
              <a:buChar char="Ø"/>
            </a:pPr>
            <a:r>
              <a:rPr lang="en-US" sz="2400" dirty="0" smtClean="0">
                <a:latin typeface="Cambria" pitchFamily="18" charset="0"/>
              </a:rPr>
              <a:t> syndrome may be associated with complex cardiac anomalies, intestinal malrotation, hepatic involvement and very rarely splenic (asplenia or polysplenia) abnormalities. </a:t>
            </a:r>
          </a:p>
          <a:p>
            <a:pPr>
              <a:buFont typeface="Wingdings" pitchFamily="2" charset="2"/>
              <a:buChar char="Ø"/>
            </a:pPr>
            <a:r>
              <a:rPr lang="en-US" sz="2400" dirty="0" smtClean="0">
                <a:latin typeface="Cambria" pitchFamily="18" charset="0"/>
              </a:rPr>
              <a:t>Because of combined cardiac and GI abnormalities, infant mortality is very high, with 1-year mortality reaching up to the level of 32%.</a:t>
            </a:r>
          </a:p>
          <a:p>
            <a:pPr>
              <a:buFont typeface="Wingdings" pitchFamily="2" charset="2"/>
              <a:buChar char="Ø"/>
            </a:pPr>
            <a:r>
              <a:rPr lang="en-US" sz="2400" dirty="0" smtClean="0">
                <a:latin typeface="Cambria" pitchFamily="18" charset="0"/>
              </a:rPr>
              <a:t>Heterotaxy syndrome is equally common in boys and girls and can occur in all ethnic groups. For every 1,000,000 babies born, 4 of them will have Heterotaxy syndrome.</a:t>
            </a:r>
            <a:endParaRPr lang="en-IN" sz="2400" dirty="0">
              <a:latin typeface="Cambria" pitchFamily="18" charset="0"/>
            </a:endParaRPr>
          </a:p>
        </p:txBody>
      </p:sp>
      <p:sp>
        <p:nvSpPr>
          <p:cNvPr id="2" name="Title 1"/>
          <p:cNvSpPr>
            <a:spLocks noGrp="1"/>
          </p:cNvSpPr>
          <p:nvPr>
            <p:ph type="title"/>
          </p:nvPr>
        </p:nvSpPr>
        <p:spPr>
          <a:xfrm>
            <a:off x="457200" y="-16099"/>
            <a:ext cx="8229600" cy="868362"/>
          </a:xfrm>
        </p:spPr>
        <p:txBody>
          <a:bodyPr>
            <a:normAutofit/>
          </a:bodyPr>
          <a:lstStyle/>
          <a:p>
            <a:r>
              <a:rPr lang="en-US"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rPr>
              <a:t>Introduction</a:t>
            </a:r>
            <a:endParaRPr lang="en-IN" u="sng" spc="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Tree>
    <p:extLst>
      <p:ext uri="{BB962C8B-B14F-4D97-AF65-F5344CB8AC3E}">
        <p14:creationId xmlns="" xmlns:p14="http://schemas.microsoft.com/office/powerpoint/2010/main" val="1046859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229600" cy="6172200"/>
          </a:xfrm>
        </p:spPr>
        <p:txBody>
          <a:bodyPr>
            <a:normAutofit/>
          </a:bodyPr>
          <a:lstStyle/>
          <a:p>
            <a:r>
              <a:rPr lang="en-US" sz="5300"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Case Report</a:t>
            </a:r>
            <a:r>
              <a:rPr lang="en-US" sz="5300" dirty="0">
                <a:solidFill>
                  <a:schemeClr val="bg2">
                    <a:lumMod val="50000"/>
                  </a:schemeClr>
                </a:solidFill>
                <a:latin typeface="Cambria" pitchFamily="18" charset="0"/>
                <a:cs typeface="Calibri" pitchFamily="34" charset="0"/>
              </a:rPr>
              <a:t/>
            </a:r>
            <a:br>
              <a:rPr lang="en-US" sz="5300" dirty="0">
                <a:solidFill>
                  <a:schemeClr val="bg2">
                    <a:lumMod val="50000"/>
                  </a:schemeClr>
                </a:solidFill>
                <a:latin typeface="Cambria" pitchFamily="18" charset="0"/>
                <a:cs typeface="Calibri" pitchFamily="34" charset="0"/>
              </a:rPr>
            </a:br>
            <a:r>
              <a:rPr lang="en-US" dirty="0" smtClean="0">
                <a:solidFill>
                  <a:schemeClr val="bg2">
                    <a:lumMod val="50000"/>
                  </a:schemeClr>
                </a:solidFill>
                <a:latin typeface="Cambria" pitchFamily="18" charset="0"/>
                <a:cs typeface="Calibri" pitchFamily="34" charset="0"/>
              </a:rPr>
              <a:t/>
            </a:r>
            <a:br>
              <a:rPr lang="en-US" dirty="0" smtClean="0">
                <a:solidFill>
                  <a:schemeClr val="bg2">
                    <a:lumMod val="50000"/>
                  </a:schemeClr>
                </a:solidFill>
                <a:latin typeface="Cambria" pitchFamily="18" charset="0"/>
                <a:cs typeface="Calibri" pitchFamily="34" charset="0"/>
              </a:rPr>
            </a:br>
            <a:r>
              <a:rPr lang="en-US" sz="2400" b="0" dirty="0" smtClean="0">
                <a:effectLst/>
              </a:rPr>
              <a:t>     </a:t>
            </a:r>
            <a:r>
              <a:rPr lang="en-US" sz="2400" b="0" dirty="0" smtClean="0">
                <a:solidFill>
                  <a:schemeClr val="tx1"/>
                </a:solidFill>
                <a:effectLst/>
                <a:latin typeface="Cambria" pitchFamily="18" charset="0"/>
              </a:rPr>
              <a:t>A 1 day old baby came to Dhiraj Hospital with complaints of feeding intolerance and low birth weight 1.6 kg, other symptoms found are cyanosis is found on the lips and under the fingernails vomiting while feeding. Baby has normal anal patency and not passed the meconium. </a:t>
            </a:r>
            <a:r>
              <a:rPr lang="en-US" sz="2800" b="0" dirty="0" smtClean="0">
                <a:effectLst/>
                <a:latin typeface="Cambria" pitchFamily="18" charset="0"/>
              </a:rPr>
              <a:t/>
            </a:r>
            <a:br>
              <a:rPr lang="en-US" sz="2800" b="0" dirty="0" smtClean="0">
                <a:effectLst/>
                <a:latin typeface="Cambria" pitchFamily="18" charset="0"/>
              </a:rPr>
            </a:br>
            <a:r>
              <a:rPr lang="en-US" sz="2700" b="1" dirty="0" smtClean="0">
                <a:solidFill>
                  <a:schemeClr val="tx1"/>
                </a:solidFill>
                <a:latin typeface="Calibri" pitchFamily="34" charset="0"/>
                <a:cs typeface="Calibri" pitchFamily="34" charset="0"/>
              </a:rPr>
              <a:t/>
            </a:r>
            <a:br>
              <a:rPr lang="en-US" sz="2700" b="1" dirty="0" smtClean="0">
                <a:solidFill>
                  <a:schemeClr val="tx1"/>
                </a:solidFill>
                <a:latin typeface="Calibri" pitchFamily="34" charset="0"/>
                <a:cs typeface="Calibri" pitchFamily="34" charset="0"/>
              </a:rPr>
            </a:br>
            <a:r>
              <a:rPr lang="en-US" dirty="0">
                <a:latin typeface="Calibri" pitchFamily="34" charset="0"/>
                <a:cs typeface="Calibri" pitchFamily="34" charset="0"/>
              </a:rPr>
              <a:t/>
            </a:r>
            <a:br>
              <a:rPr lang="en-US" dirty="0">
                <a:latin typeface="Calibri" pitchFamily="34" charset="0"/>
                <a:cs typeface="Calibri" pitchFamily="34" charset="0"/>
              </a:rPr>
            </a:br>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3890202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Wingdings" pitchFamily="2" charset="2"/>
              <a:buChar char="Ø"/>
            </a:pPr>
            <a:r>
              <a:rPr lang="en-US" sz="2400" dirty="0" smtClean="0">
                <a:latin typeface="Cambria" pitchFamily="18" charset="0"/>
              </a:rPr>
              <a:t>Chest X-ray AP View, </a:t>
            </a:r>
          </a:p>
          <a:p>
            <a:pPr marL="514350" indent="-514350">
              <a:buFont typeface="Wingdings" pitchFamily="2" charset="2"/>
              <a:buChar char="Ø"/>
            </a:pPr>
            <a:r>
              <a:rPr lang="en-US" sz="2400" dirty="0" smtClean="0">
                <a:latin typeface="Cambria" pitchFamily="18" charset="0"/>
              </a:rPr>
              <a:t>Ultrasonography, </a:t>
            </a:r>
          </a:p>
          <a:p>
            <a:pPr marL="514350" indent="-514350">
              <a:buFont typeface="Wingdings" pitchFamily="2" charset="2"/>
              <a:buChar char="Ø"/>
            </a:pPr>
            <a:r>
              <a:rPr lang="en-US" sz="2400" dirty="0" smtClean="0">
                <a:latin typeface="Cambria" pitchFamily="18" charset="0"/>
              </a:rPr>
              <a:t>Radiographic meal and follow through study.</a:t>
            </a:r>
          </a:p>
          <a:p>
            <a:pPr marL="514350" indent="-514350">
              <a:buFont typeface="Wingdings" pitchFamily="2" charset="2"/>
              <a:buChar char="Ø"/>
            </a:pPr>
            <a:r>
              <a:rPr lang="en-US" sz="2400" dirty="0" smtClean="0">
                <a:latin typeface="Cambria" pitchFamily="18" charset="0"/>
              </a:rPr>
              <a:t>CT-Scan Thorax and abdomen.</a:t>
            </a:r>
          </a:p>
        </p:txBody>
      </p:sp>
      <p:sp>
        <p:nvSpPr>
          <p:cNvPr id="2" name="Title 1"/>
          <p:cNvSpPr>
            <a:spLocks noGrp="1"/>
          </p:cNvSpPr>
          <p:nvPr>
            <p:ph type="title"/>
          </p:nvPr>
        </p:nvSpPr>
        <p:spPr>
          <a:xfrm>
            <a:off x="685800" y="304800"/>
            <a:ext cx="8229600" cy="1143000"/>
          </a:xfrm>
        </p:spPr>
        <p:txBody>
          <a:bodyPr>
            <a:normAutofit/>
          </a:bodyPr>
          <a:lstStyle/>
          <a:p>
            <a:r>
              <a:rPr lang="en-US" sz="4400"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Investigation:</a:t>
            </a:r>
            <a:endParaRPr lang="en-US" sz="4400" spc="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endParaRPr>
          </a:p>
        </p:txBody>
      </p:sp>
    </p:spTree>
    <p:extLst>
      <p:ext uri="{BB962C8B-B14F-4D97-AF65-F5344CB8AC3E}">
        <p14:creationId xmlns="" xmlns:p14="http://schemas.microsoft.com/office/powerpoint/2010/main" val="2055703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3050"/>
            <a:ext cx="8229600" cy="1143000"/>
          </a:xfrm>
        </p:spPr>
        <p:txBody>
          <a:bodyPr>
            <a:noAutofit/>
          </a:bodyPr>
          <a:lstStyle/>
          <a:p>
            <a:r>
              <a:rPr sz="4000" spc="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    </a:t>
            </a:r>
            <a:r>
              <a:rPr lang="en-US" sz="4000"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Chest X-Ray AP View</a:t>
            </a:r>
            <a:endParaRPr lang="en-US" sz="4000" u="sng" spc="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endParaRPr>
          </a:p>
        </p:txBody>
      </p:sp>
      <p:sp>
        <p:nvSpPr>
          <p:cNvPr id="3" name="Text Placeholder 2"/>
          <p:cNvSpPr>
            <a:spLocks noGrp="1"/>
          </p:cNvSpPr>
          <p:nvPr>
            <p:ph type="body" idx="4294967295"/>
          </p:nvPr>
        </p:nvSpPr>
        <p:spPr>
          <a:xfrm>
            <a:off x="304800" y="1524000"/>
            <a:ext cx="7772400" cy="1219200"/>
          </a:xfrm>
        </p:spPr>
        <p:txBody>
          <a:bodyPr>
            <a:normAutofit fontScale="85000" lnSpcReduction="10000"/>
          </a:bodyPr>
          <a:lstStyle/>
          <a:p>
            <a:pPr>
              <a:buFont typeface="Wingdings" pitchFamily="2" charset="2"/>
              <a:buChar char="Ø"/>
            </a:pPr>
            <a:r>
              <a:rPr lang="en-US" dirty="0" smtClean="0">
                <a:latin typeface="Cambria" pitchFamily="18" charset="0"/>
                <a:cs typeface="Calibri" pitchFamily="34" charset="0"/>
              </a:rPr>
              <a:t>Chest x-ray shows gas shadow on the right side with distention of the stomach .</a:t>
            </a:r>
          </a:p>
          <a:p>
            <a:pPr>
              <a:buFont typeface="Wingdings" pitchFamily="2" charset="2"/>
              <a:buChar char="Ø"/>
            </a:pPr>
            <a:r>
              <a:rPr lang="en-US" dirty="0" smtClean="0">
                <a:latin typeface="Cambria" pitchFamily="18" charset="0"/>
                <a:cs typeface="Calibri" pitchFamily="34" charset="0"/>
              </a:rPr>
              <a:t>There is absence of the bowel gas in rest of the abdomen.</a:t>
            </a:r>
            <a:endParaRPr lang="en-US" dirty="0">
              <a:latin typeface="Cambria" pitchFamily="18" charset="0"/>
              <a:cs typeface="Calibri"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5638800" y="2819400"/>
            <a:ext cx="2971800" cy="3581401"/>
          </a:xfrm>
          <a:prstGeom prst="rect">
            <a:avLst/>
          </a:prstGeom>
          <a:noFill/>
          <a:ln w="9525">
            <a:noFill/>
            <a:miter lim="800000"/>
            <a:headEnd/>
            <a:tailEnd/>
          </a:ln>
          <a:effectLst/>
        </p:spPr>
      </p:pic>
    </p:spTree>
    <p:extLst>
      <p:ext uri="{BB962C8B-B14F-4D97-AF65-F5344CB8AC3E}">
        <p14:creationId xmlns="" xmlns:p14="http://schemas.microsoft.com/office/powerpoint/2010/main" val="2071881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3050"/>
            <a:ext cx="7848600" cy="1143000"/>
          </a:xfrm>
        </p:spPr>
        <p:txBody>
          <a:bodyPr>
            <a:noAutofit/>
          </a:bodyPr>
          <a:lstStyle/>
          <a:p>
            <a:r>
              <a:rPr lang="en-US" sz="4000"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Radiographic Procedure</a:t>
            </a:r>
            <a:endParaRPr lang="en-US" sz="4000" u="sng" spc="0" dirty="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endParaRPr>
          </a:p>
        </p:txBody>
      </p:sp>
      <p:sp>
        <p:nvSpPr>
          <p:cNvPr id="3" name="Text Placeholder 2"/>
          <p:cNvSpPr>
            <a:spLocks noGrp="1"/>
          </p:cNvSpPr>
          <p:nvPr>
            <p:ph type="body" idx="4294967295"/>
          </p:nvPr>
        </p:nvSpPr>
        <p:spPr>
          <a:xfrm>
            <a:off x="228600" y="1524000"/>
            <a:ext cx="7848600" cy="4876800"/>
          </a:xfrm>
        </p:spPr>
        <p:txBody>
          <a:bodyPr>
            <a:normAutofit/>
          </a:bodyPr>
          <a:lstStyle/>
          <a:p>
            <a:pPr>
              <a:buFont typeface="Wingdings" pitchFamily="2" charset="2"/>
              <a:buChar char="Ø"/>
            </a:pPr>
            <a:r>
              <a:rPr lang="en-US" sz="2000" dirty="0" smtClean="0">
                <a:latin typeface="Cambria" pitchFamily="18" charset="0"/>
                <a:cs typeface="Calibri" pitchFamily="34" charset="0"/>
              </a:rPr>
              <a:t>Radiographic meal and follow through                                                     study was done with Urograffin 60%.</a:t>
            </a:r>
          </a:p>
          <a:p>
            <a:pPr>
              <a:buFont typeface="Wingdings" pitchFamily="2" charset="2"/>
              <a:buChar char="Ø"/>
            </a:pPr>
            <a:r>
              <a:rPr lang="en-US" sz="2000" dirty="0" smtClean="0">
                <a:latin typeface="Cambria" pitchFamily="18" charset="0"/>
                <a:cs typeface="Calibri" pitchFamily="34" charset="0"/>
              </a:rPr>
              <a:t>Study shows stomach is on the right                                                           side and grossly distended.</a:t>
            </a:r>
          </a:p>
          <a:p>
            <a:pPr>
              <a:buFont typeface="Wingdings" pitchFamily="2" charset="2"/>
              <a:buChar char="Ø"/>
            </a:pPr>
            <a:r>
              <a:rPr lang="en-US" sz="2000" dirty="0" smtClean="0">
                <a:latin typeface="Cambria" pitchFamily="18" charset="0"/>
                <a:cs typeface="Calibri" pitchFamily="34" charset="0"/>
              </a:rPr>
              <a:t>Liver  is seen on the left side.</a:t>
            </a:r>
          </a:p>
          <a:p>
            <a:pPr>
              <a:buFont typeface="Wingdings" pitchFamily="2" charset="2"/>
              <a:buChar char="Ø"/>
            </a:pPr>
            <a:r>
              <a:rPr lang="en-US" sz="2000" dirty="0" smtClean="0">
                <a:latin typeface="Cambria" pitchFamily="18" charset="0"/>
                <a:cs typeface="Calibri" pitchFamily="34" charset="0"/>
              </a:rPr>
              <a:t>Contrast is not passing to the                                                              duodenum with beak at the pylorus raised                                          possibility of “</a:t>
            </a:r>
            <a:r>
              <a:rPr lang="en-US" sz="2000" b="1" dirty="0" smtClean="0">
                <a:latin typeface="Cambria" pitchFamily="18" charset="0"/>
                <a:cs typeface="Calibri" pitchFamily="34" charset="0"/>
              </a:rPr>
              <a:t>Gastric Outlet Obstruction”                                                </a:t>
            </a:r>
            <a:r>
              <a:rPr lang="en-US" sz="2000" dirty="0" smtClean="0">
                <a:latin typeface="Cambria" pitchFamily="18" charset="0"/>
                <a:cs typeface="Calibri" pitchFamily="34" charset="0"/>
              </a:rPr>
              <a:t>or “</a:t>
            </a:r>
            <a:r>
              <a:rPr lang="en-US" sz="2000" b="1" dirty="0" smtClean="0">
                <a:latin typeface="Cambria" pitchFamily="18" charset="0"/>
                <a:cs typeface="Calibri" pitchFamily="34" charset="0"/>
              </a:rPr>
              <a:t>Duodenal atresia”.</a:t>
            </a:r>
          </a:p>
          <a:p>
            <a:endParaRPr lang="en-US" dirty="0" smtClean="0">
              <a:latin typeface="Cambria" pitchFamily="18" charset="0"/>
              <a:cs typeface="Calibri" pitchFamily="34" charset="0"/>
            </a:endParaRPr>
          </a:p>
        </p:txBody>
      </p:sp>
      <p:pic>
        <p:nvPicPr>
          <p:cNvPr id="5" name="Picture 2"/>
          <p:cNvPicPr>
            <a:picLocks noChangeAspect="1" noChangeArrowheads="1"/>
          </p:cNvPicPr>
          <p:nvPr/>
        </p:nvPicPr>
        <p:blipFill>
          <a:blip r:embed="rId2"/>
          <a:srcRect/>
          <a:stretch>
            <a:fillRect/>
          </a:stretch>
        </p:blipFill>
        <p:spPr bwMode="auto">
          <a:xfrm>
            <a:off x="5486400" y="1447800"/>
            <a:ext cx="3352800" cy="5029201"/>
          </a:xfrm>
          <a:prstGeom prst="rect">
            <a:avLst/>
          </a:prstGeom>
          <a:noFill/>
          <a:ln w="9525">
            <a:noFill/>
            <a:miter lim="800000"/>
            <a:headEnd/>
            <a:tailEnd/>
          </a:ln>
          <a:effectLst/>
        </p:spPr>
      </p:pic>
    </p:spTree>
    <p:extLst>
      <p:ext uri="{BB962C8B-B14F-4D97-AF65-F5344CB8AC3E}">
        <p14:creationId xmlns="" xmlns:p14="http://schemas.microsoft.com/office/powerpoint/2010/main" val="2071881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143000"/>
            <a:ext cx="8915400" cy="1828800"/>
          </a:xfrm>
          <a:noFill/>
          <a:ln>
            <a:solidFill>
              <a:schemeClr val="bg1"/>
            </a:solidFill>
          </a:ln>
        </p:spPr>
        <p:txBody>
          <a:bodyPr>
            <a:noAutofit/>
          </a:bodyPr>
          <a:lstStyle/>
          <a:p>
            <a:pPr>
              <a:buFont typeface="Wingdings" pitchFamily="2" charset="2"/>
              <a:buChar char="Ø"/>
            </a:pPr>
            <a:endParaRPr lang="en-US" sz="2000" dirty="0" smtClean="0">
              <a:solidFill>
                <a:schemeClr val="tx1"/>
              </a:solidFill>
              <a:latin typeface="Cambria" pitchFamily="18" charset="0"/>
              <a:cs typeface="Calibri" pitchFamily="34" charset="0"/>
            </a:endParaRPr>
          </a:p>
          <a:p>
            <a:pPr>
              <a:buFont typeface="Wingdings" pitchFamily="2" charset="2"/>
              <a:buChar char="Ø"/>
            </a:pPr>
            <a:endParaRPr lang="en-US" sz="2000" dirty="0" smtClean="0">
              <a:solidFill>
                <a:schemeClr val="tx1"/>
              </a:solidFill>
              <a:latin typeface="Cambria" pitchFamily="18" charset="0"/>
              <a:cs typeface="Calibri" pitchFamily="34" charset="0"/>
            </a:endParaRPr>
          </a:p>
          <a:p>
            <a:pPr>
              <a:buFont typeface="Wingdings" pitchFamily="2" charset="2"/>
              <a:buChar char="Ø"/>
            </a:pPr>
            <a:endParaRPr lang="en-US" sz="2000" dirty="0" smtClean="0">
              <a:solidFill>
                <a:schemeClr val="tx1"/>
              </a:solidFill>
              <a:latin typeface="Cambria" pitchFamily="18" charset="0"/>
              <a:cs typeface="Calibri" pitchFamily="34" charset="0"/>
            </a:endParaRPr>
          </a:p>
          <a:p>
            <a:pPr>
              <a:buFont typeface="Wingdings" pitchFamily="2" charset="2"/>
              <a:buChar char="Ø"/>
            </a:pPr>
            <a:endParaRPr lang="en-US" sz="2000" dirty="0">
              <a:latin typeface="Cambria" pitchFamily="18" charset="0"/>
              <a:cs typeface="Calibri" pitchFamily="34" charset="0"/>
            </a:endParaRPr>
          </a:p>
          <a:p>
            <a:pPr>
              <a:buFont typeface="Wingdings" pitchFamily="2" charset="2"/>
              <a:buChar char="Ø"/>
            </a:pPr>
            <a:endParaRPr lang="en-US" sz="2000" dirty="0" smtClean="0">
              <a:solidFill>
                <a:schemeClr val="tx1"/>
              </a:solidFill>
              <a:latin typeface="Cambria" pitchFamily="18" charset="0"/>
              <a:cs typeface="Calibri" pitchFamily="34" charset="0"/>
            </a:endParaRPr>
          </a:p>
          <a:p>
            <a:pPr>
              <a:buFont typeface="Wingdings" pitchFamily="2" charset="2"/>
              <a:buChar char="Ø"/>
            </a:pPr>
            <a:endParaRPr lang="en-US" sz="2000" dirty="0" smtClean="0">
              <a:solidFill>
                <a:schemeClr val="tx1"/>
              </a:solidFill>
              <a:latin typeface="Cambria" pitchFamily="18" charset="0"/>
              <a:cs typeface="Calibri" pitchFamily="34" charset="0"/>
            </a:endParaRPr>
          </a:p>
          <a:p>
            <a:pPr>
              <a:buFont typeface="Wingdings" pitchFamily="2" charset="2"/>
              <a:buChar char="Ø"/>
            </a:pPr>
            <a:endParaRPr lang="en-US" sz="2000" dirty="0">
              <a:latin typeface="Cambria" pitchFamily="18" charset="0"/>
              <a:cs typeface="Calibri" pitchFamily="34" charset="0"/>
            </a:endParaRPr>
          </a:p>
          <a:p>
            <a:pPr>
              <a:buFont typeface="Wingdings" pitchFamily="2" charset="2"/>
              <a:buChar char="Ø"/>
            </a:pPr>
            <a:endParaRPr lang="en-US" sz="2000" dirty="0" smtClean="0">
              <a:solidFill>
                <a:schemeClr val="tx1"/>
              </a:solidFill>
              <a:latin typeface="Cambria" pitchFamily="18" charset="0"/>
              <a:cs typeface="Calibri" pitchFamily="34" charset="0"/>
            </a:endParaRPr>
          </a:p>
          <a:p>
            <a:pPr>
              <a:buFont typeface="Wingdings" pitchFamily="2" charset="2"/>
              <a:buChar char="Ø"/>
            </a:pPr>
            <a:endParaRPr lang="en-US" sz="2000" dirty="0">
              <a:latin typeface="Cambria" pitchFamily="18" charset="0"/>
              <a:cs typeface="Calibri" pitchFamily="34" charset="0"/>
            </a:endParaRPr>
          </a:p>
          <a:p>
            <a:pPr>
              <a:buFont typeface="Wingdings" pitchFamily="2" charset="2"/>
              <a:buChar char="Ø"/>
            </a:pPr>
            <a:endParaRPr lang="en-US" sz="2000" dirty="0" smtClean="0">
              <a:solidFill>
                <a:schemeClr val="tx1"/>
              </a:solidFill>
              <a:latin typeface="Cambria" pitchFamily="18" charset="0"/>
              <a:cs typeface="Calibri" pitchFamily="34" charset="0"/>
            </a:endParaRPr>
          </a:p>
          <a:p>
            <a:pPr>
              <a:buFont typeface="Wingdings" pitchFamily="2" charset="2"/>
              <a:buChar char="Ø"/>
            </a:pPr>
            <a:endParaRPr lang="en-US" sz="2000" dirty="0">
              <a:latin typeface="Cambria" pitchFamily="18" charset="0"/>
              <a:cs typeface="Calibri" pitchFamily="34" charset="0"/>
            </a:endParaRPr>
          </a:p>
          <a:p>
            <a:pPr>
              <a:buFont typeface="Wingdings" pitchFamily="2" charset="2"/>
              <a:buChar char="Ø"/>
            </a:pPr>
            <a:endParaRPr lang="en-US" sz="2000" dirty="0" smtClean="0">
              <a:solidFill>
                <a:schemeClr val="tx1"/>
              </a:solidFill>
              <a:latin typeface="Cambria" pitchFamily="18" charset="0"/>
              <a:cs typeface="Calibri" pitchFamily="34" charset="0"/>
            </a:endParaRPr>
          </a:p>
          <a:p>
            <a:pPr>
              <a:buFont typeface="Wingdings" pitchFamily="2" charset="2"/>
              <a:buChar char="Ø"/>
            </a:pPr>
            <a:endParaRPr lang="en-US" sz="2000" dirty="0">
              <a:latin typeface="Cambria" pitchFamily="18" charset="0"/>
              <a:cs typeface="Calibri" pitchFamily="34" charset="0"/>
            </a:endParaRPr>
          </a:p>
          <a:p>
            <a:pPr>
              <a:buFont typeface="Wingdings" pitchFamily="2" charset="2"/>
              <a:buChar char="Ø"/>
            </a:pPr>
            <a:endParaRPr lang="en-US" sz="2000" dirty="0" smtClean="0">
              <a:solidFill>
                <a:schemeClr val="tx1"/>
              </a:solidFill>
              <a:latin typeface="Cambria" pitchFamily="18" charset="0"/>
              <a:cs typeface="Calibri" pitchFamily="34" charset="0"/>
            </a:endParaRPr>
          </a:p>
          <a:p>
            <a:pPr>
              <a:buFont typeface="Wingdings" pitchFamily="2" charset="2"/>
              <a:buChar char="Ø"/>
            </a:pPr>
            <a:endParaRPr lang="en-US" sz="2000" dirty="0" smtClean="0">
              <a:latin typeface="Cambria" pitchFamily="18" charset="0"/>
              <a:cs typeface="Calibri" pitchFamily="34" charset="0"/>
            </a:endParaRPr>
          </a:p>
          <a:p>
            <a:pPr>
              <a:buFont typeface="Wingdings" pitchFamily="2" charset="2"/>
              <a:buChar char="Ø"/>
            </a:pPr>
            <a:endParaRPr lang="en-US" sz="2000" dirty="0">
              <a:latin typeface="Cambria" pitchFamily="18" charset="0"/>
              <a:cs typeface="Calibri" pitchFamily="34" charset="0"/>
            </a:endParaRPr>
          </a:p>
          <a:p>
            <a:pPr>
              <a:buFont typeface="Wingdings" pitchFamily="2" charset="2"/>
              <a:buChar char="Ø"/>
            </a:pPr>
            <a:endParaRPr lang="en-US" sz="2000" dirty="0" smtClean="0">
              <a:latin typeface="Cambria" pitchFamily="18" charset="0"/>
              <a:cs typeface="Calibri" pitchFamily="34" charset="0"/>
            </a:endParaRPr>
          </a:p>
          <a:p>
            <a:pPr>
              <a:buFont typeface="Wingdings" pitchFamily="2" charset="2"/>
              <a:buChar char="Ø"/>
            </a:pPr>
            <a:endParaRPr lang="en-US" sz="2000" dirty="0">
              <a:latin typeface="Cambria" pitchFamily="18" charset="0"/>
              <a:cs typeface="Calibri" pitchFamily="34" charset="0"/>
            </a:endParaRPr>
          </a:p>
          <a:p>
            <a:pPr>
              <a:buFont typeface="Wingdings" pitchFamily="2" charset="2"/>
              <a:buChar char="Ø"/>
            </a:pPr>
            <a:r>
              <a:rPr lang="en-US" sz="2000" dirty="0" smtClean="0">
                <a:solidFill>
                  <a:schemeClr val="tx1"/>
                </a:solidFill>
                <a:latin typeface="Cambria" pitchFamily="18" charset="0"/>
                <a:cs typeface="Calibri" pitchFamily="34" charset="0"/>
              </a:rPr>
              <a:t>liver is on the left side with gall bladder is seen in midline position.</a:t>
            </a:r>
          </a:p>
          <a:p>
            <a:pPr>
              <a:buFont typeface="Wingdings" pitchFamily="2" charset="2"/>
              <a:buChar char="Ø"/>
            </a:pPr>
            <a:r>
              <a:rPr lang="en-US" sz="2000" dirty="0" smtClean="0">
                <a:solidFill>
                  <a:schemeClr val="tx1"/>
                </a:solidFill>
                <a:latin typeface="Cambria" pitchFamily="18" charset="0"/>
              </a:rPr>
              <a:t>Spleen is on the right side.</a:t>
            </a:r>
          </a:p>
          <a:p>
            <a:pPr>
              <a:buFont typeface="Wingdings" pitchFamily="2" charset="2"/>
              <a:buChar char="Ø"/>
            </a:pPr>
            <a:r>
              <a:rPr lang="en-US" sz="2000" dirty="0" smtClean="0">
                <a:solidFill>
                  <a:schemeClr val="tx1"/>
                </a:solidFill>
                <a:latin typeface="Cambria" pitchFamily="18" charset="0"/>
              </a:rPr>
              <a:t>Stomach is on the right side</a:t>
            </a:r>
          </a:p>
          <a:p>
            <a:pPr>
              <a:buFont typeface="Wingdings" pitchFamily="2" charset="2"/>
              <a:buChar char="Ø"/>
            </a:pPr>
            <a:endParaRPr lang="en-US" sz="2000" dirty="0" smtClean="0">
              <a:latin typeface="Cambria" pitchFamily="18" charset="0"/>
            </a:endParaRPr>
          </a:p>
          <a:p>
            <a:endParaRPr lang="en-US" sz="2000" dirty="0" smtClean="0"/>
          </a:p>
        </p:txBody>
      </p:sp>
      <p:pic>
        <p:nvPicPr>
          <p:cNvPr id="11" name="Content Placeholder 10" descr="13-08-01-124932_HETEROTEXY_20130801_124932_20130801_125324_0004.BMP"/>
          <p:cNvPicPr>
            <a:picLocks noGrp="1" noChangeAspect="1"/>
          </p:cNvPicPr>
          <p:nvPr>
            <p:ph sz="half" idx="2"/>
          </p:nvPr>
        </p:nvPicPr>
        <p:blipFill>
          <a:blip r:embed="rId2"/>
          <a:srcRect l="12201" t="3522" r="26829" b="7718"/>
          <a:stretch>
            <a:fillRect/>
          </a:stretch>
        </p:blipFill>
        <p:spPr>
          <a:xfrm>
            <a:off x="381000" y="2514600"/>
            <a:ext cx="3581400" cy="3992033"/>
          </a:xfrm>
        </p:spPr>
      </p:pic>
      <p:pic>
        <p:nvPicPr>
          <p:cNvPr id="7" name="Content Placeholder 6" descr="13-08-01-124932_HETEROTEXY_20130801_124932_20130801_125324_0003.BMP"/>
          <p:cNvPicPr>
            <a:picLocks noGrp="1" noChangeAspect="1"/>
          </p:cNvPicPr>
          <p:nvPr>
            <p:ph sz="quarter" idx="4"/>
          </p:nvPr>
        </p:nvPicPr>
        <p:blipFill>
          <a:blip r:embed="rId3"/>
          <a:srcRect l="9850" r="23695" b="6275"/>
          <a:stretch>
            <a:fillRect/>
          </a:stretch>
        </p:blipFill>
        <p:spPr>
          <a:xfrm>
            <a:off x="4343400" y="2514600"/>
            <a:ext cx="3429000" cy="3962400"/>
          </a:xfrm>
        </p:spPr>
      </p:pic>
      <p:sp>
        <p:nvSpPr>
          <p:cNvPr id="2" name="Title 1"/>
          <p:cNvSpPr>
            <a:spLocks noGrp="1"/>
          </p:cNvSpPr>
          <p:nvPr>
            <p:ph type="title"/>
          </p:nvPr>
        </p:nvSpPr>
        <p:spPr>
          <a:xfrm>
            <a:off x="533400" y="0"/>
            <a:ext cx="8229600" cy="1143000"/>
          </a:xfrm>
        </p:spPr>
        <p:txBody>
          <a:bodyPr>
            <a:normAutofit/>
          </a:bodyPr>
          <a:lstStyle/>
          <a:p>
            <a:r>
              <a:rPr lang="en-US" u="sng" spc="0" dirty="0" smtClean="0">
                <a:ln w="18415" cmpd="sng">
                  <a:solidFill>
                    <a:srgbClr val="92D050"/>
                  </a:solidFill>
                  <a:prstDash val="solid"/>
                </a:ln>
                <a:solidFill>
                  <a:srgbClr val="FFFFFF"/>
                </a:solidFill>
                <a:effectLst>
                  <a:outerShdw blurRad="63500" dir="3600000" algn="tl" rotWithShape="0">
                    <a:srgbClr val="000000">
                      <a:alpha val="70000"/>
                    </a:srgbClr>
                  </a:outerShdw>
                </a:effectLst>
                <a:latin typeface="Cambria" pitchFamily="18" charset="0"/>
                <a:cs typeface="Calibri" pitchFamily="34" charset="0"/>
              </a:rPr>
              <a:t>Ultrasonography</a:t>
            </a:r>
            <a:r>
              <a:rPr lang="en-US" b="1" u="sng" dirty="0" smtClean="0">
                <a:solidFill>
                  <a:schemeClr val="bg2">
                    <a:lumMod val="50000"/>
                  </a:schemeClr>
                </a:solidFill>
                <a:latin typeface="Cambria" pitchFamily="18" charset="0"/>
                <a:cs typeface="Calibri" pitchFamily="34" charset="0"/>
              </a:rPr>
              <a:t> </a:t>
            </a:r>
            <a:endParaRPr lang="en-IN" b="1" u="sng" dirty="0">
              <a:solidFill>
                <a:schemeClr val="bg2">
                  <a:lumMod val="50000"/>
                </a:schemeClr>
              </a:solidFill>
              <a:latin typeface="Cambria" pitchFamily="18" charset="0"/>
              <a:cs typeface="Calibri" pitchFamily="34" charset="0"/>
            </a:endParaRPr>
          </a:p>
        </p:txBody>
      </p:sp>
    </p:spTree>
    <p:extLst>
      <p:ext uri="{BB962C8B-B14F-4D97-AF65-F5344CB8AC3E}">
        <p14:creationId xmlns="" xmlns:p14="http://schemas.microsoft.com/office/powerpoint/2010/main" val="2086116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3-08-01-124932_HETEROTEXY_20130801_124932_20130801_125324_0006.BMP"/>
          <p:cNvPicPr>
            <a:picLocks noGrp="1" noChangeAspect="1"/>
          </p:cNvPicPr>
          <p:nvPr>
            <p:ph sz="half" idx="2"/>
          </p:nvPr>
        </p:nvPicPr>
        <p:blipFill>
          <a:blip r:embed="rId2"/>
          <a:srcRect l="11316" r="28063" b="6722"/>
          <a:stretch>
            <a:fillRect/>
          </a:stretch>
        </p:blipFill>
        <p:spPr>
          <a:xfrm>
            <a:off x="228600" y="1981200"/>
            <a:ext cx="4419600" cy="4648200"/>
          </a:xfrm>
        </p:spPr>
      </p:pic>
      <p:pic>
        <p:nvPicPr>
          <p:cNvPr id="8" name="Content Placeholder 7" descr="13-08-01-124932_HETEROTEXY_20130801_124932_20130801_125324_0005.BMP"/>
          <p:cNvPicPr>
            <a:picLocks noGrp="1" noChangeAspect="1"/>
          </p:cNvPicPr>
          <p:nvPr>
            <p:ph sz="quarter" idx="4"/>
          </p:nvPr>
        </p:nvPicPr>
        <p:blipFill>
          <a:blip r:embed="rId3"/>
          <a:srcRect l="5267" r="23695" b="4183"/>
          <a:stretch>
            <a:fillRect/>
          </a:stretch>
        </p:blipFill>
        <p:spPr>
          <a:xfrm>
            <a:off x="5029200" y="2133600"/>
            <a:ext cx="3733800" cy="4504124"/>
          </a:xfrm>
        </p:spPr>
      </p:pic>
      <p:sp>
        <p:nvSpPr>
          <p:cNvPr id="2" name="Title 1"/>
          <p:cNvSpPr>
            <a:spLocks noGrp="1"/>
          </p:cNvSpPr>
          <p:nvPr>
            <p:ph type="title"/>
          </p:nvPr>
        </p:nvSpPr>
        <p:spPr/>
        <p:txBody>
          <a:bodyPr>
            <a:normAutofit fontScale="90000"/>
          </a:bodyPr>
          <a:lstStyle/>
          <a:p>
            <a:pPr>
              <a:buClr>
                <a:srgbClr val="92D050"/>
              </a:buClr>
              <a:buFont typeface="Wingdings" pitchFamily="2" charset="2"/>
              <a:buChar char="Ø"/>
            </a:pPr>
            <a:r>
              <a:rPr lang="en-US" sz="2800" b="0" dirty="0" smtClean="0">
                <a:solidFill>
                  <a:schemeClr val="tx1"/>
                </a:solidFill>
                <a:effectLst/>
                <a:latin typeface="Cambria" pitchFamily="18" charset="0"/>
              </a:rPr>
              <a:t>Atrial and ventricular </a:t>
            </a:r>
            <a:r>
              <a:rPr lang="en-US" sz="2800" b="0" dirty="0" err="1" smtClean="0">
                <a:solidFill>
                  <a:schemeClr val="tx1"/>
                </a:solidFill>
                <a:effectLst/>
                <a:latin typeface="Cambria" pitchFamily="18" charset="0"/>
              </a:rPr>
              <a:t>septal</a:t>
            </a:r>
            <a:r>
              <a:rPr lang="en-US" sz="2800" b="0" dirty="0" smtClean="0">
                <a:solidFill>
                  <a:schemeClr val="tx1"/>
                </a:solidFill>
                <a:effectLst/>
                <a:latin typeface="Cambria" pitchFamily="18" charset="0"/>
              </a:rPr>
              <a:t> defect noted.</a:t>
            </a:r>
            <a:r>
              <a:rPr lang="en-US" sz="4400" dirty="0" smtClean="0">
                <a:solidFill>
                  <a:schemeClr val="tx1"/>
                </a:solidFill>
                <a:latin typeface="Cambria" pitchFamily="18" charset="0"/>
              </a:rPr>
              <a:t/>
            </a:r>
            <a:br>
              <a:rPr lang="en-US" sz="4400" dirty="0" smtClean="0">
                <a:solidFill>
                  <a:schemeClr val="tx1"/>
                </a:solidFill>
                <a:latin typeface="Cambria" pitchFamily="18" charset="0"/>
              </a:rPr>
            </a:b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941</TotalTime>
  <Words>549</Words>
  <Application>Microsoft Office PowerPoint</Application>
  <PresentationFormat>On-screen Show (4:3)</PresentationFormat>
  <Paragraphs>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Paper</vt:lpstr>
      <vt:lpstr>Slide 1</vt:lpstr>
      <vt:lpstr>Abstract</vt:lpstr>
      <vt:lpstr>Introduction</vt:lpstr>
      <vt:lpstr>Case Report       A 1 day old baby came to Dhiraj Hospital with complaints of feeding intolerance and low birth weight 1.6 kg, other symptoms found are cyanosis is found on the lips and under the fingernails vomiting while feeding. Baby has normal anal patency and not passed the meconium.    </vt:lpstr>
      <vt:lpstr>Investigation:</vt:lpstr>
      <vt:lpstr>    Chest X-Ray AP View</vt:lpstr>
      <vt:lpstr>Radiographic Procedure</vt:lpstr>
      <vt:lpstr>Ultrasonography </vt:lpstr>
      <vt:lpstr>Atrial and ventricular septal defect noted. </vt:lpstr>
      <vt:lpstr>   CT-Scan Thorax And Abdomen</vt:lpstr>
      <vt:lpstr>CT-Scan Thorax And Abdomen  </vt:lpstr>
      <vt:lpstr>Discussion:</vt:lpstr>
      <vt:lpstr>Slide 13</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45 YEARS OLD MALE PATIENT CAME WITH COMPLAIN OF SWELLING OF LATERAL ASPECT OF RIGHT SIDE OF THE CHEST BELOW THE AXILLA SINCE LAST 1 MONTH. PT ALSO HAVE COMPALIN  OF CHEST PAIN, LOSS OF WEIGHT, COUGH SINCE LAST 1 MONTH.</dc:title>
  <dc:creator>abc</dc:creator>
  <cp:lastModifiedBy>user</cp:lastModifiedBy>
  <cp:revision>112</cp:revision>
  <dcterms:created xsi:type="dcterms:W3CDTF">2012-08-08T19:34:30Z</dcterms:created>
  <dcterms:modified xsi:type="dcterms:W3CDTF">2020-08-17T06:46:06Z</dcterms:modified>
</cp:coreProperties>
</file>