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2" r:id="rId15"/>
    <p:sldId id="270" r:id="rId16"/>
    <p:sldId id="268" r:id="rId17"/>
    <p:sldId id="274" r:id="rId18"/>
    <p:sldId id="275" r:id="rId19"/>
    <p:sldId id="280" r:id="rId20"/>
    <p:sldId id="285" r:id="rId21"/>
    <p:sldId id="286" r:id="rId22"/>
    <p:sldId id="288" r:id="rId23"/>
    <p:sldId id="287" r:id="rId24"/>
    <p:sldId id="289" r:id="rId25"/>
    <p:sldId id="290" r:id="rId26"/>
    <p:sldId id="291" r:id="rId27"/>
    <p:sldId id="292" r:id="rId28"/>
    <p:sldId id="278" r:id="rId29"/>
    <p:sldId id="279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1" r:id="rId38"/>
    <p:sldId id="300" r:id="rId39"/>
    <p:sldId id="302" r:id="rId40"/>
    <p:sldId id="30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6F0BF-CF5D-4217-92A0-F4A429B5BCAF}" type="datetimeFigureOut">
              <a:rPr lang="en-IN" smtClean="0"/>
              <a:pPr/>
              <a:t>13-08-2020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1F087-9C53-45D6-BE0C-74E3738E00DE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3</a:t>
            </a:fld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30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39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5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19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22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26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1F087-9C53-45D6-BE0C-74E3738E00DE}" type="slidenum">
              <a:rPr lang="en-IN" smtClean="0"/>
              <a:pPr/>
              <a:t>27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44780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Lateral pelvic </a:t>
            </a:r>
            <a:r>
              <a:rPr lang="en-US" dirty="0" smtClean="0">
                <a:solidFill>
                  <a:schemeClr val="tx1"/>
                </a:solidFill>
              </a:rPr>
              <a:t>wall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5181601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Dr. </a:t>
            </a:r>
            <a:r>
              <a:rPr lang="en-US" sz="2400" dirty="0" err="1" smtClean="0"/>
              <a:t>Kinjal</a:t>
            </a:r>
            <a:r>
              <a:rPr lang="en-US" sz="2400" dirty="0" smtClean="0"/>
              <a:t> </a:t>
            </a:r>
            <a:r>
              <a:rPr lang="en-US" sz="2400" dirty="0" err="1" smtClean="0"/>
              <a:t>Jethva</a:t>
            </a:r>
            <a:endParaRPr lang="en-US" sz="2400" dirty="0" smtClean="0"/>
          </a:p>
          <a:p>
            <a:r>
              <a:rPr lang="en-US" sz="2400" dirty="0" smtClean="0"/>
              <a:t>Assistant Professor</a:t>
            </a:r>
            <a:endParaRPr lang="en-US" sz="2400" dirty="0" smtClean="0"/>
          </a:p>
          <a:p>
            <a:r>
              <a:rPr lang="en-US" sz="2400" dirty="0" smtClean="0"/>
              <a:t>Department of Anatomy</a:t>
            </a:r>
          </a:p>
          <a:p>
            <a:r>
              <a:rPr lang="en-US" sz="2400" dirty="0" smtClean="0"/>
              <a:t>S.B.K.S.M.I. &amp; R.C.</a:t>
            </a:r>
            <a:endParaRPr lang="en-IN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 smtClean="0"/>
              <a:t>3. Inferior wall (Pelvic floor)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599"/>
            <a:ext cx="7696200" cy="515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Lateral pelvic wall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Formed by: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Bones – sacrum and coccyx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Pelvic inlet below </a:t>
            </a:r>
            <a:r>
              <a:rPr lang="en-US" sz="3200" dirty="0" err="1" smtClean="0"/>
              <a:t>linea</a:t>
            </a:r>
            <a:r>
              <a:rPr lang="en-US" sz="3200" dirty="0" smtClean="0"/>
              <a:t> </a:t>
            </a:r>
            <a:r>
              <a:rPr lang="en-US" sz="3200" dirty="0" err="1" smtClean="0"/>
              <a:t>terminalis</a:t>
            </a:r>
            <a:endParaRPr lang="en-US" sz="3200" dirty="0" smtClean="0"/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Ligaments- </a:t>
            </a:r>
            <a:r>
              <a:rPr lang="en-US" sz="3200" dirty="0" err="1" smtClean="0"/>
              <a:t>Sacrotuberous</a:t>
            </a:r>
            <a:r>
              <a:rPr lang="en-US" sz="3200" dirty="0" smtClean="0"/>
              <a:t> ligament, </a:t>
            </a:r>
            <a:r>
              <a:rPr lang="en-US" sz="3200" dirty="0" err="1" smtClean="0"/>
              <a:t>Sacrospinous</a:t>
            </a:r>
            <a:r>
              <a:rPr lang="en-US" sz="3200" dirty="0" smtClean="0"/>
              <a:t> ligament, </a:t>
            </a:r>
            <a:r>
              <a:rPr lang="en-US" sz="3200" dirty="0" err="1" smtClean="0"/>
              <a:t>Obturator</a:t>
            </a:r>
            <a:r>
              <a:rPr lang="en-US" sz="3200" dirty="0" smtClean="0"/>
              <a:t> </a:t>
            </a:r>
            <a:r>
              <a:rPr lang="en-US" sz="3200" dirty="0" err="1" smtClean="0"/>
              <a:t>internaus</a:t>
            </a:r>
            <a:r>
              <a:rPr lang="en-US" sz="3200" dirty="0" smtClean="0"/>
              <a:t> ligament, </a:t>
            </a:r>
            <a:r>
              <a:rPr lang="en-US" sz="3200" dirty="0" err="1" smtClean="0"/>
              <a:t>Obturator</a:t>
            </a:r>
            <a:r>
              <a:rPr lang="en-US" sz="3200" dirty="0" smtClean="0"/>
              <a:t> membrane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Muscle- </a:t>
            </a:r>
            <a:r>
              <a:rPr lang="en-US" sz="3200" dirty="0" err="1" smtClean="0"/>
              <a:t>piriformis</a:t>
            </a:r>
            <a:r>
              <a:rPr lang="en-US" sz="3200" dirty="0" smtClean="0"/>
              <a:t> and </a:t>
            </a:r>
            <a:r>
              <a:rPr lang="en-US" sz="3200" dirty="0" err="1" smtClean="0"/>
              <a:t>obturator</a:t>
            </a:r>
            <a:r>
              <a:rPr lang="en-US" sz="3200" dirty="0" smtClean="0"/>
              <a:t> </a:t>
            </a:r>
            <a:r>
              <a:rPr lang="en-US" sz="3200" dirty="0" err="1" smtClean="0"/>
              <a:t>internus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Ligaments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3657600" cy="438912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Sacrotuberous</a:t>
            </a:r>
            <a:r>
              <a:rPr lang="en-US" sz="3200" dirty="0" smtClean="0"/>
              <a:t> </a:t>
            </a:r>
            <a:r>
              <a:rPr lang="en-US" sz="3200" dirty="0" err="1" smtClean="0"/>
              <a:t>lig</a:t>
            </a:r>
            <a:r>
              <a:rPr lang="en-US" sz="3200" dirty="0" smtClean="0"/>
              <a:t>.</a:t>
            </a:r>
          </a:p>
          <a:p>
            <a:r>
              <a:rPr lang="en-US" sz="3200" dirty="0" err="1" smtClean="0"/>
              <a:t>Sacrospinous</a:t>
            </a:r>
            <a:r>
              <a:rPr lang="en-US" sz="3200" dirty="0" smtClean="0"/>
              <a:t> </a:t>
            </a:r>
            <a:r>
              <a:rPr lang="en-US" sz="3200" dirty="0" err="1" smtClean="0"/>
              <a:t>lig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Both will form the greater and lesser sciatic foramina</a:t>
            </a:r>
            <a:endParaRPr lang="en-IN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676400"/>
            <a:ext cx="54864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Muscle of lateral pelvic wall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227" t="31250" r="39678" b="15625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Muscle of lateral pelvic wall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227" t="31250" r="39092" b="18750"/>
          <a:stretch>
            <a:fillRect/>
          </a:stretch>
        </p:blipFill>
        <p:spPr bwMode="auto">
          <a:xfrm>
            <a:off x="228600" y="16002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32688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Helvetica Narrow" pitchFamily="34" charset="0"/>
              </a:rPr>
              <a:t>Fascia of the Lateral Pelvic Wall</a:t>
            </a:r>
            <a:r>
              <a:rPr lang="en-US" sz="5400" b="1" dirty="0" smtClean="0">
                <a:solidFill>
                  <a:srgbClr val="C00000"/>
                </a:solidFill>
                <a:latin typeface="Helvetica Narrow" pitchFamily="34" charset="0"/>
              </a:rPr>
              <a:t/>
            </a:r>
            <a:br>
              <a:rPr lang="en-US" sz="5400" b="1" dirty="0" smtClean="0">
                <a:solidFill>
                  <a:srgbClr val="C00000"/>
                </a:solidFill>
                <a:latin typeface="Helvetica Narrow" pitchFamily="34" charset="0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1</a:t>
            </a:r>
            <a:r>
              <a:rPr lang="en-US" sz="4000" dirty="0" smtClean="0">
                <a:latin typeface="Helvetica Narrow" pitchFamily="34" charset="0"/>
              </a:rPr>
              <a:t>.</a:t>
            </a:r>
            <a:r>
              <a:rPr lang="en-US" sz="3200" dirty="0" smtClean="0">
                <a:latin typeface="Helvetica Narrow" pitchFamily="34" charset="0"/>
              </a:rPr>
              <a:t>	The fascia covering the muscles of the lateral pelvic wall is condensed to form thick and strong membranes.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2.	The fascia covering the </a:t>
            </a:r>
            <a:r>
              <a:rPr lang="en-US" sz="3200" dirty="0" err="1" smtClean="0">
                <a:latin typeface="Helvetica Narrow" pitchFamily="34" charset="0"/>
              </a:rPr>
              <a:t>obturator</a:t>
            </a:r>
            <a:r>
              <a:rPr lang="en-US" sz="3200" dirty="0" smtClean="0">
                <a:latin typeface="Helvetica Narrow" pitchFamily="34" charset="0"/>
              </a:rPr>
              <a:t> </a:t>
            </a:r>
            <a:r>
              <a:rPr lang="en-US" sz="3200" dirty="0" err="1" smtClean="0">
                <a:latin typeface="Helvetica Narrow" pitchFamily="34" charset="0"/>
              </a:rPr>
              <a:t>internus</a:t>
            </a:r>
            <a:r>
              <a:rPr lang="en-US" sz="3200" dirty="0" smtClean="0">
                <a:latin typeface="Helvetica Narrow" pitchFamily="34" charset="0"/>
              </a:rPr>
              <a:t> is called the </a:t>
            </a:r>
            <a:r>
              <a:rPr lang="en-US" sz="3200" dirty="0" err="1" smtClean="0">
                <a:latin typeface="Helvetica Narrow" pitchFamily="34" charset="0"/>
              </a:rPr>
              <a:t>obturator</a:t>
            </a:r>
            <a:r>
              <a:rPr lang="en-US" sz="3200" dirty="0" smtClean="0">
                <a:latin typeface="Helvetica Narrow" pitchFamily="34" charset="0"/>
              </a:rPr>
              <a:t> fascia.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3.	The fascia covering the </a:t>
            </a:r>
            <a:r>
              <a:rPr lang="en-US" sz="3200" dirty="0" err="1" smtClean="0">
                <a:latin typeface="Helvetica Narrow" pitchFamily="34" charset="0"/>
              </a:rPr>
              <a:t>piriformis</a:t>
            </a:r>
            <a:r>
              <a:rPr lang="en-US" sz="3200" dirty="0" smtClean="0">
                <a:latin typeface="Helvetica Narrow" pitchFamily="34" charset="0"/>
              </a:rPr>
              <a:t> is thin.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14313" y="6100763"/>
            <a:ext cx="8572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Helvetica Narrow" pitchFamily="34" charset="0"/>
              </a:rPr>
              <a:t>Arrangement of structures on the walls of true pelvis</a:t>
            </a:r>
          </a:p>
        </p:txBody>
      </p:sp>
      <p:pic>
        <p:nvPicPr>
          <p:cNvPr id="19459" name="Picture 2" descr="D:\VIKRANT SHARMA\Krishna Garg Mam\BDC Presentation\BDC Presentation\Tiff\BDC Vol 2 Jpg\34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Importance of lateral pelvic wall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dirty="0" smtClean="0">
                <a:latin typeface="Helvetica Narrow" pitchFamily="34" charset="0"/>
              </a:rPr>
              <a:t>Each ovary lies in the ovarian </a:t>
            </a:r>
            <a:r>
              <a:rPr lang="en-US" sz="3200" dirty="0" err="1" smtClean="0">
                <a:latin typeface="Helvetica Narrow" pitchFamily="34" charset="0"/>
              </a:rPr>
              <a:t>fossa</a:t>
            </a:r>
            <a:r>
              <a:rPr lang="en-US" sz="3200" dirty="0" smtClean="0">
                <a:latin typeface="Helvetica Narrow" pitchFamily="34" charset="0"/>
              </a:rPr>
              <a:t> on the lateral pelvic wall. 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dirty="0" smtClean="0">
                <a:latin typeface="Helvetica Narrow" pitchFamily="34" charset="0"/>
              </a:rPr>
              <a:t>The ovarian </a:t>
            </a:r>
            <a:r>
              <a:rPr lang="en-US" sz="3200" dirty="0" err="1" smtClean="0">
                <a:latin typeface="Helvetica Narrow" pitchFamily="34" charset="0"/>
              </a:rPr>
              <a:t>fossa</a:t>
            </a:r>
            <a:r>
              <a:rPr lang="en-US" sz="3200" dirty="0" smtClean="0">
                <a:latin typeface="Helvetica Narrow" pitchFamily="34" charset="0"/>
              </a:rPr>
              <a:t> is bounded: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1.	</a:t>
            </a:r>
            <a:r>
              <a:rPr lang="en-US" sz="3200" dirty="0" err="1" smtClean="0">
                <a:latin typeface="Helvetica Narrow" pitchFamily="34" charset="0"/>
              </a:rPr>
              <a:t>Anteriorly</a:t>
            </a:r>
            <a:r>
              <a:rPr lang="en-US" sz="3200" dirty="0" smtClean="0">
                <a:latin typeface="Helvetica Narrow" pitchFamily="34" charset="0"/>
              </a:rPr>
              <a:t> by the obliterated umbilical artery.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2.	</a:t>
            </a:r>
            <a:r>
              <a:rPr lang="en-US" sz="3200" dirty="0" err="1" smtClean="0">
                <a:latin typeface="Helvetica Narrow" pitchFamily="34" charset="0"/>
              </a:rPr>
              <a:t>Posteriorly</a:t>
            </a:r>
            <a:r>
              <a:rPr lang="en-US" sz="3200" dirty="0" smtClean="0">
                <a:latin typeface="Helvetica Narrow" pitchFamily="34" charset="0"/>
              </a:rPr>
              <a:t> by the </a:t>
            </a:r>
            <a:r>
              <a:rPr lang="en-US" sz="3200" dirty="0" err="1" smtClean="0">
                <a:latin typeface="Helvetica Narrow" pitchFamily="34" charset="0"/>
              </a:rPr>
              <a:t>ureter</a:t>
            </a:r>
            <a:r>
              <a:rPr lang="en-US" sz="3200" dirty="0" smtClean="0">
                <a:latin typeface="Helvetica Narrow" pitchFamily="34" charset="0"/>
              </a:rPr>
              <a:t> and the internal iliac artery.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4313" y="5864225"/>
            <a:ext cx="8572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>
                <a:latin typeface="Helvetica Narrow" pitchFamily="34" charset="0"/>
              </a:rPr>
              <a:t>(b) Medial view of boundaries of the ovarian fossa as seen in a sagittal section</a:t>
            </a:r>
          </a:p>
        </p:txBody>
      </p:sp>
      <p:pic>
        <p:nvPicPr>
          <p:cNvPr id="11267" name="Picture 3" descr="D:\VIKRANT SHARMA\Krishna Garg Mam\BDC Presentation\BDC Presentation\Tiff\BDC Vol 2 Jpg\31-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4613"/>
            <a:ext cx="7331075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iliac artery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These are common terminal branches of the abdominal aorta</a:t>
            </a:r>
          </a:p>
          <a:p>
            <a:r>
              <a:rPr lang="en-US" sz="3200" dirty="0" smtClean="0"/>
              <a:t>Beginning in front of L4 and end at the level of the </a:t>
            </a:r>
            <a:r>
              <a:rPr lang="en-US" sz="3200" dirty="0" err="1" smtClean="0"/>
              <a:t>lumbosacral</a:t>
            </a:r>
            <a:r>
              <a:rPr lang="en-US" sz="3200" dirty="0" smtClean="0"/>
              <a:t> </a:t>
            </a:r>
            <a:r>
              <a:rPr lang="en-US" sz="3200" dirty="0" err="1" smtClean="0"/>
              <a:t>intervertebral</a:t>
            </a:r>
            <a:r>
              <a:rPr lang="en-US" sz="3200" dirty="0" smtClean="0"/>
              <a:t> disc by dividing into the: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External iliac artery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Internal iliac artery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17720"/>
          </a:xfrm>
        </p:spPr>
        <p:txBody>
          <a:bodyPr>
            <a:normAutofit/>
          </a:bodyPr>
          <a:lstStyle/>
          <a:p>
            <a:r>
              <a:rPr lang="en-IN" sz="3200" dirty="0" smtClean="0"/>
              <a:t>The pelvis is divided by the plane of the pelvic inlet or pelvic brim, or superior aperture of the pelvis into two parts : </a:t>
            </a:r>
          </a:p>
          <a:p>
            <a:pPr marL="514350" indent="-514350">
              <a:buAutoNum type="alphaLcParenBoth"/>
            </a:pPr>
            <a:r>
              <a:rPr lang="en-IN" sz="3200" dirty="0" smtClean="0"/>
              <a:t>The upper part is known as the greater or false pelvis</a:t>
            </a:r>
          </a:p>
          <a:p>
            <a:pPr marL="514350" indent="-514350">
              <a:buAutoNum type="alphaLcParenBoth"/>
            </a:pPr>
            <a:r>
              <a:rPr lang="en-IN" sz="3200" dirty="0" smtClean="0"/>
              <a:t>The lower part is known as the lesser or true pelvis 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Branches of abdominal aorta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0"/>
            <a:ext cx="5181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Internal iliac artery(IIA)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410200"/>
          </a:xfrm>
        </p:spPr>
        <p:txBody>
          <a:bodyPr>
            <a:noAutofit/>
          </a:bodyPr>
          <a:lstStyle/>
          <a:p>
            <a:r>
              <a:rPr lang="en-IN" sz="3200" dirty="0" smtClean="0"/>
              <a:t>The internal iliac artery is the smaller terminal branch of the common iliac artery.</a:t>
            </a:r>
          </a:p>
          <a:p>
            <a:r>
              <a:rPr lang="en-IN" sz="3200" dirty="0" smtClean="0"/>
              <a:t>It is 3.75 cm long</a:t>
            </a:r>
          </a:p>
          <a:p>
            <a:r>
              <a:rPr lang="en-IN" sz="3200" b="1" dirty="0" smtClean="0"/>
              <a:t>It supplies:</a:t>
            </a:r>
          </a:p>
          <a:p>
            <a:pPr marL="514350" indent="-514350">
              <a:buAutoNum type="arabicPeriod"/>
            </a:pPr>
            <a:r>
              <a:rPr lang="en-IN" sz="3200" dirty="0" smtClean="0"/>
              <a:t>The pelvic organs except those supplied by the superior rectal, ovarian and median sacral arteries</a:t>
            </a:r>
          </a:p>
          <a:p>
            <a:pPr marL="514350" indent="-514350">
              <a:buAutoNum type="arabicPeriod"/>
            </a:pPr>
            <a:r>
              <a:rPr lang="en-IN" sz="3200" dirty="0" smtClean="0"/>
              <a:t>The perineum</a:t>
            </a:r>
          </a:p>
          <a:p>
            <a:pPr marL="514350" indent="-514350">
              <a:buAutoNum type="arabicPeriod"/>
            </a:pPr>
            <a:r>
              <a:rPr lang="en-IN" sz="3200" dirty="0" smtClean="0"/>
              <a:t>The greater part of the </a:t>
            </a:r>
            <a:r>
              <a:rPr lang="en-IN" sz="3200" dirty="0" err="1" smtClean="0"/>
              <a:t>gluteal</a:t>
            </a:r>
            <a:r>
              <a:rPr lang="en-IN" sz="3200" dirty="0" smtClean="0"/>
              <a:t> region</a:t>
            </a:r>
          </a:p>
          <a:p>
            <a:pPr marL="514350" indent="-514350">
              <a:buAutoNum type="arabicPeriod"/>
            </a:pPr>
            <a:r>
              <a:rPr lang="en-IN" sz="3200" dirty="0" smtClean="0"/>
              <a:t>The iliac </a:t>
            </a:r>
            <a:r>
              <a:rPr lang="en-IN" sz="3200" dirty="0" err="1" smtClean="0"/>
              <a:t>fossa</a:t>
            </a:r>
            <a:r>
              <a:rPr lang="en-IN" sz="3200" dirty="0" smtClean="0"/>
              <a:t>.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Course of IIA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r>
              <a:rPr lang="en-US" sz="3200" b="1" dirty="0" smtClean="0"/>
              <a:t>Course:</a:t>
            </a:r>
          </a:p>
          <a:p>
            <a:r>
              <a:rPr lang="en-US" sz="3200" dirty="0" smtClean="0"/>
              <a:t>Begins in front of the sacroiliac joint, it lies medial to the </a:t>
            </a:r>
            <a:r>
              <a:rPr lang="en-US" sz="3200" dirty="0" err="1" smtClean="0"/>
              <a:t>psoas</a:t>
            </a:r>
            <a:r>
              <a:rPr lang="en-US" sz="3200" dirty="0" smtClean="0"/>
              <a:t> major </a:t>
            </a:r>
          </a:p>
          <a:p>
            <a:r>
              <a:rPr lang="en-US" sz="3200" dirty="0" smtClean="0"/>
              <a:t>Ends near the upper margin of the greater sciatic notch by dividing into: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Anterior division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Posterior division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and relation of IIA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57400"/>
            <a:ext cx="610749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of IIA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err="1" smtClean="0"/>
              <a:t>Anteriorly</a:t>
            </a:r>
            <a:r>
              <a:rPr lang="en-US" sz="3200" dirty="0" smtClean="0"/>
              <a:t>- to the </a:t>
            </a:r>
            <a:r>
              <a:rPr lang="en-US" sz="3200" dirty="0" err="1" smtClean="0"/>
              <a:t>ureter</a:t>
            </a:r>
            <a:endParaRPr lang="en-US" sz="3200" dirty="0" smtClean="0"/>
          </a:p>
          <a:p>
            <a:r>
              <a:rPr lang="en-US" sz="3200" b="1" dirty="0" err="1" smtClean="0"/>
              <a:t>Posteriorly</a:t>
            </a:r>
            <a:r>
              <a:rPr lang="en-US" sz="3200" dirty="0" smtClean="0"/>
              <a:t>- to the internal iliac vein, </a:t>
            </a:r>
            <a:r>
              <a:rPr lang="en-US" sz="3200" dirty="0" err="1" smtClean="0"/>
              <a:t>lumbosacral</a:t>
            </a:r>
            <a:r>
              <a:rPr lang="en-US" sz="3200" dirty="0" smtClean="0"/>
              <a:t> trunk, and sacroiliac joint</a:t>
            </a:r>
          </a:p>
          <a:p>
            <a:r>
              <a:rPr lang="en-US" sz="3200" b="1" dirty="0" smtClean="0"/>
              <a:t>Laterally</a:t>
            </a:r>
            <a:r>
              <a:rPr lang="en-US" sz="3200" dirty="0" smtClean="0"/>
              <a:t>- to the external iliac vein and </a:t>
            </a:r>
            <a:r>
              <a:rPr lang="en-US" sz="3200" dirty="0" err="1" smtClean="0"/>
              <a:t>obturator</a:t>
            </a:r>
            <a:r>
              <a:rPr lang="en-US" sz="3200" dirty="0" smtClean="0"/>
              <a:t> nerve</a:t>
            </a:r>
          </a:p>
          <a:p>
            <a:r>
              <a:rPr lang="en-US" sz="3200" b="1" dirty="0" smtClean="0"/>
              <a:t>Medially</a:t>
            </a:r>
            <a:r>
              <a:rPr lang="en-US" sz="3200" dirty="0" smtClean="0"/>
              <a:t>- to the peritoneum and tributaries of the internal iliac vein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of IIA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1"/>
            <a:ext cx="6934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Branches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From anterior division: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Superior </a:t>
            </a:r>
            <a:r>
              <a:rPr lang="en-US" sz="3200" dirty="0" err="1" smtClean="0"/>
              <a:t>vesical</a:t>
            </a:r>
            <a:r>
              <a:rPr lang="en-US" sz="3200" dirty="0" smtClean="0"/>
              <a:t> artery</a:t>
            </a:r>
          </a:p>
          <a:p>
            <a:pPr marL="514350" indent="-514350">
              <a:buAutoNum type="arabicPeriod"/>
            </a:pPr>
            <a:r>
              <a:rPr lang="en-US" sz="3200" dirty="0" err="1" smtClean="0"/>
              <a:t>Obturator</a:t>
            </a:r>
            <a:r>
              <a:rPr lang="en-US" sz="3200" dirty="0" smtClean="0"/>
              <a:t> artery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Middle rectal artery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Inferior </a:t>
            </a:r>
            <a:r>
              <a:rPr lang="en-US" sz="3200" dirty="0" err="1" smtClean="0"/>
              <a:t>vesical</a:t>
            </a:r>
            <a:r>
              <a:rPr lang="en-US" sz="3200" dirty="0" smtClean="0"/>
              <a:t> artery in male(vaginal in female)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Inferior </a:t>
            </a:r>
            <a:r>
              <a:rPr lang="en-US" sz="3200" dirty="0" err="1" smtClean="0"/>
              <a:t>gluteal</a:t>
            </a:r>
            <a:r>
              <a:rPr lang="en-US" sz="3200" dirty="0" smtClean="0"/>
              <a:t> artery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Internal </a:t>
            </a:r>
            <a:r>
              <a:rPr lang="en-US" sz="3200" dirty="0" err="1" smtClean="0"/>
              <a:t>pudendal</a:t>
            </a:r>
            <a:r>
              <a:rPr lang="en-US" sz="3200" dirty="0" smtClean="0"/>
              <a:t> artery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Uterine artery in female only</a:t>
            </a:r>
            <a:endParaRPr lang="en-IN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Branches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From posterior division:</a:t>
            </a:r>
          </a:p>
          <a:p>
            <a:pPr marL="514350" indent="-514350">
              <a:buAutoNum type="arabicPeriod"/>
            </a:pPr>
            <a:r>
              <a:rPr lang="en-US" sz="3200" dirty="0" err="1" smtClean="0"/>
              <a:t>Iliolumbar</a:t>
            </a:r>
            <a:r>
              <a:rPr lang="en-US" sz="3200" dirty="0" smtClean="0"/>
              <a:t> artery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2 lateral sacral artery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Superior </a:t>
            </a:r>
            <a:r>
              <a:rPr lang="en-US" sz="3200" dirty="0" err="1" smtClean="0"/>
              <a:t>gluteal</a:t>
            </a:r>
            <a:r>
              <a:rPr lang="en-US" sz="3200" dirty="0" smtClean="0"/>
              <a:t> artery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14313" y="6100763"/>
            <a:ext cx="8572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Helvetica Narrow" pitchFamily="34" charset="0"/>
              </a:rPr>
              <a:t>Branches of the right internal iliac artery in a male</a:t>
            </a:r>
          </a:p>
        </p:txBody>
      </p:sp>
      <p:pic>
        <p:nvPicPr>
          <p:cNvPr id="6147" name="Picture 2" descr="D:\VIKRANT SHARMA\Krishna Garg Mam\BDC Presentation\BDC Presentation\Tiff\BDC Vol 2 Jpg\3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500063"/>
            <a:ext cx="893286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28600" y="228600"/>
            <a:ext cx="8572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Helvetica Narrow" pitchFamily="34" charset="0"/>
              </a:rPr>
              <a:t> </a:t>
            </a:r>
            <a:r>
              <a:rPr lang="en-US" sz="3600" dirty="0">
                <a:latin typeface="Helvetica Narrow" pitchFamily="34" charset="0"/>
              </a:rPr>
              <a:t>Branches of internal iliac artery</a:t>
            </a:r>
          </a:p>
        </p:txBody>
      </p:sp>
      <p:pic>
        <p:nvPicPr>
          <p:cNvPr id="7171" name="Picture 2" descr="D:\VIKRANT SHARMA\Krishna Garg Mam\BDC Presentation\BDC Presentation\Tiff\BDC Vol 2 Jpg\FC 3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1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/>
          <a:lstStyle/>
          <a:p>
            <a:r>
              <a:rPr lang="en-US" b="1" dirty="0" smtClean="0"/>
              <a:t>Division of pelvis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984" t="30208" r="40849" b="25000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Branches from anterior division of  IIA 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b="1" dirty="0" smtClean="0"/>
              <a:t>Superior </a:t>
            </a:r>
            <a:r>
              <a:rPr lang="en-US" sz="3200" b="1" dirty="0" err="1" smtClean="0"/>
              <a:t>vesical</a:t>
            </a:r>
            <a:r>
              <a:rPr lang="en-US" sz="3200" b="1" dirty="0" smtClean="0"/>
              <a:t> artery- </a:t>
            </a:r>
            <a:r>
              <a:rPr lang="en-US" sz="3200" dirty="0" smtClean="0"/>
              <a:t>supplies superior surface of urinary bladder and muscular wall of vas deference</a:t>
            </a:r>
          </a:p>
          <a:p>
            <a:pPr marL="514350" indent="-514350">
              <a:buAutoNum type="arabicPeriod"/>
            </a:pPr>
            <a:r>
              <a:rPr lang="en-US" sz="3200" b="1" dirty="0" err="1" smtClean="0"/>
              <a:t>Obturator</a:t>
            </a:r>
            <a:r>
              <a:rPr lang="en-US" sz="3200" b="1" dirty="0" smtClean="0"/>
              <a:t> artery- </a:t>
            </a:r>
            <a:r>
              <a:rPr lang="en-US" sz="3200" dirty="0" smtClean="0"/>
              <a:t>gives branch to the </a:t>
            </a:r>
            <a:r>
              <a:rPr lang="en-US" sz="3200" dirty="0" err="1" smtClean="0"/>
              <a:t>obturator</a:t>
            </a:r>
            <a:r>
              <a:rPr lang="en-US" sz="3200" dirty="0" smtClean="0"/>
              <a:t> </a:t>
            </a:r>
            <a:r>
              <a:rPr lang="en-US" sz="3200" dirty="0" err="1" smtClean="0"/>
              <a:t>internus</a:t>
            </a:r>
            <a:r>
              <a:rPr lang="en-US" sz="3200" dirty="0" smtClean="0"/>
              <a:t> and </a:t>
            </a:r>
            <a:r>
              <a:rPr lang="en-US" sz="3200" dirty="0" err="1" smtClean="0"/>
              <a:t>iliacus</a:t>
            </a:r>
            <a:r>
              <a:rPr lang="en-US" sz="3200" dirty="0" smtClean="0"/>
              <a:t> muscle and also to adductor group of the thigh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Middle rectal artery- </a:t>
            </a:r>
            <a:r>
              <a:rPr lang="en-US" sz="3200" dirty="0" smtClean="0"/>
              <a:t>supplies muscles coat of prostate, seminal </a:t>
            </a:r>
            <a:r>
              <a:rPr lang="en-US" sz="3200" dirty="0" err="1" smtClean="0"/>
              <a:t>vesicals</a:t>
            </a:r>
            <a:r>
              <a:rPr lang="en-US" sz="3200" dirty="0" smtClean="0"/>
              <a:t> and rectum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Branches from anterior division of  IIA 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sz="3200" dirty="0" smtClean="0"/>
              <a:t>4.  Inferior </a:t>
            </a:r>
            <a:r>
              <a:rPr lang="en-US" sz="3200" dirty="0" err="1" smtClean="0"/>
              <a:t>vesical</a:t>
            </a:r>
            <a:r>
              <a:rPr lang="en-US" sz="3200" dirty="0" smtClean="0"/>
              <a:t> artery in male- supplies prostate, seminal </a:t>
            </a:r>
            <a:r>
              <a:rPr lang="en-US" sz="3200" dirty="0" err="1" smtClean="0"/>
              <a:t>vesicals</a:t>
            </a:r>
            <a:r>
              <a:rPr lang="en-US" sz="3200" dirty="0" smtClean="0"/>
              <a:t>, urinary bladder and lower part of </a:t>
            </a:r>
            <a:r>
              <a:rPr lang="en-US" sz="3200" dirty="0" err="1" smtClean="0"/>
              <a:t>ureter</a:t>
            </a:r>
            <a:r>
              <a:rPr lang="en-US" sz="3200" dirty="0" smtClean="0"/>
              <a:t>(vaginal in female- supplies vagina and base of bladder)</a:t>
            </a:r>
          </a:p>
          <a:p>
            <a:pPr marL="514350" indent="-514350">
              <a:buNone/>
            </a:pPr>
            <a:r>
              <a:rPr lang="en-US" sz="3200" dirty="0" smtClean="0"/>
              <a:t>5. Inferior </a:t>
            </a:r>
            <a:r>
              <a:rPr lang="en-US" sz="3200" dirty="0" err="1" smtClean="0"/>
              <a:t>gluteal</a:t>
            </a:r>
            <a:r>
              <a:rPr lang="en-US" sz="3200" dirty="0" smtClean="0"/>
              <a:t> artery- braches to </a:t>
            </a:r>
            <a:r>
              <a:rPr lang="en-US" sz="3200" dirty="0" err="1" smtClean="0"/>
              <a:t>gluteal</a:t>
            </a:r>
            <a:r>
              <a:rPr lang="en-US" sz="3200" dirty="0" smtClean="0"/>
              <a:t> region in lower limb</a:t>
            </a:r>
          </a:p>
          <a:p>
            <a:pPr marL="514350" indent="-514350">
              <a:buNone/>
            </a:pPr>
            <a:r>
              <a:rPr lang="en-US" sz="3200" dirty="0" smtClean="0"/>
              <a:t>6. Internal </a:t>
            </a:r>
            <a:r>
              <a:rPr lang="en-US" sz="3200" dirty="0" err="1" smtClean="0"/>
              <a:t>pudendal</a:t>
            </a:r>
            <a:r>
              <a:rPr lang="en-US" sz="3200" dirty="0" smtClean="0"/>
              <a:t> artery- supplies the perineum and external genitalia</a:t>
            </a:r>
          </a:p>
          <a:p>
            <a:pPr marL="514350" indent="-514350">
              <a:buNone/>
            </a:pPr>
            <a:r>
              <a:rPr lang="en-US" sz="3200" dirty="0" smtClean="0"/>
              <a:t>7. Uterine artery in female – supplies the vagina, uterus and medial 2/3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part of oviduct</a:t>
            </a:r>
            <a:endParaRPr lang="en-IN" sz="3200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Branches from posterior division of  IIA 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dirty="0" err="1" smtClean="0"/>
              <a:t>Iliolumbar</a:t>
            </a:r>
            <a:r>
              <a:rPr lang="en-US" sz="3200" dirty="0" smtClean="0"/>
              <a:t> artery- iliac branch supplies </a:t>
            </a:r>
            <a:r>
              <a:rPr lang="en-US" sz="3200" dirty="0" err="1" smtClean="0"/>
              <a:t>iliacus</a:t>
            </a:r>
            <a:r>
              <a:rPr lang="en-US" sz="3200" dirty="0" smtClean="0"/>
              <a:t> muscle and lumbar branch supplies </a:t>
            </a:r>
            <a:r>
              <a:rPr lang="en-US" sz="3200" dirty="0" err="1" smtClean="0"/>
              <a:t>psoas</a:t>
            </a:r>
            <a:r>
              <a:rPr lang="en-US" sz="3200" dirty="0" smtClean="0"/>
              <a:t>, </a:t>
            </a:r>
            <a:r>
              <a:rPr lang="en-US" sz="3200" dirty="0" err="1" smtClean="0"/>
              <a:t>quadratus</a:t>
            </a:r>
            <a:r>
              <a:rPr lang="en-US" sz="3200" dirty="0" smtClean="0"/>
              <a:t> </a:t>
            </a:r>
            <a:r>
              <a:rPr lang="en-US" sz="3200" dirty="0" err="1" smtClean="0"/>
              <a:t>lumborum</a:t>
            </a:r>
            <a:r>
              <a:rPr lang="en-US" sz="3200" dirty="0" smtClean="0"/>
              <a:t> and erector </a:t>
            </a:r>
            <a:r>
              <a:rPr lang="en-US" sz="3200" dirty="0" err="1" smtClean="0"/>
              <a:t>spinae</a:t>
            </a:r>
            <a:endParaRPr lang="en-US" sz="3200" dirty="0" smtClean="0"/>
          </a:p>
          <a:p>
            <a:pPr marL="514350" indent="-514350">
              <a:buAutoNum type="arabicPeriod"/>
            </a:pPr>
            <a:r>
              <a:rPr lang="en-US" sz="3200" dirty="0" smtClean="0"/>
              <a:t>Lateral sacral artery- supplies </a:t>
            </a:r>
            <a:r>
              <a:rPr lang="en-US" sz="3200" dirty="0" err="1" smtClean="0"/>
              <a:t>cauda</a:t>
            </a:r>
            <a:r>
              <a:rPr lang="en-US" sz="3200" dirty="0" smtClean="0"/>
              <a:t> </a:t>
            </a:r>
            <a:r>
              <a:rPr lang="en-US" sz="3200" dirty="0" err="1" smtClean="0"/>
              <a:t>equina</a:t>
            </a:r>
            <a:r>
              <a:rPr lang="en-US" sz="3200" dirty="0" smtClean="0"/>
              <a:t> and muscle of back of sacrum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Superior </a:t>
            </a:r>
            <a:r>
              <a:rPr lang="en-US" sz="3200" dirty="0" err="1" smtClean="0"/>
              <a:t>gluteal</a:t>
            </a:r>
            <a:r>
              <a:rPr lang="en-US" sz="3200" dirty="0" smtClean="0"/>
              <a:t> artery- supplies muscles of </a:t>
            </a:r>
            <a:r>
              <a:rPr lang="en-US" sz="3200" dirty="0" err="1" smtClean="0"/>
              <a:t>gluteal</a:t>
            </a:r>
            <a:r>
              <a:rPr lang="en-US" sz="3200" dirty="0" smtClean="0"/>
              <a:t> region(gluteus </a:t>
            </a:r>
            <a:r>
              <a:rPr lang="en-US" sz="3200" dirty="0" err="1" smtClean="0"/>
              <a:t>medius</a:t>
            </a:r>
            <a:r>
              <a:rPr lang="en-US" sz="3200" dirty="0" smtClean="0"/>
              <a:t> and </a:t>
            </a:r>
            <a:r>
              <a:rPr lang="en-US" sz="3200" dirty="0" err="1" smtClean="0"/>
              <a:t>minimus</a:t>
            </a:r>
            <a:r>
              <a:rPr lang="en-US" sz="3200" dirty="0" smtClean="0"/>
              <a:t>)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856488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chemeClr val="accent1">
                    <a:lumMod val="75000"/>
                  </a:schemeClr>
                </a:solidFill>
                <a:latin typeface="Helvetica Narrow" pitchFamily="34" charset="0"/>
              </a:rPr>
              <a:t>SACRAL PLEXUS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Helvetica Narrow" pitchFamily="34" charset="0"/>
              </a:rPr>
              <a:t/>
            </a:r>
            <a:b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Helvetica Narrow" pitchFamily="34" charset="0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Helvetica Narrow" pitchFamily="34" charset="0"/>
              </a:rPr>
              <a:t>Formation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3200" b="1" dirty="0" smtClean="0">
              <a:solidFill>
                <a:srgbClr val="C00000"/>
              </a:solidFill>
              <a:latin typeface="Helvetica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dirty="0" smtClean="0">
                <a:latin typeface="Helvetica Narrow" pitchFamily="34" charset="0"/>
              </a:rPr>
              <a:t>The sacral plexus is formed by the </a:t>
            </a:r>
            <a:r>
              <a:rPr lang="en-US" sz="3200" dirty="0" err="1" smtClean="0">
                <a:latin typeface="Helvetica Narrow" pitchFamily="34" charset="0"/>
              </a:rPr>
              <a:t>lumbosacral</a:t>
            </a:r>
            <a:r>
              <a:rPr lang="en-US" sz="3200" dirty="0" smtClean="0">
                <a:latin typeface="Helvetica Narrow" pitchFamily="34" charset="0"/>
              </a:rPr>
              <a:t> trunk and the ventral </a:t>
            </a:r>
            <a:r>
              <a:rPr lang="en-US" sz="3200" dirty="0" err="1" smtClean="0">
                <a:latin typeface="Helvetica Narrow" pitchFamily="34" charset="0"/>
              </a:rPr>
              <a:t>rami</a:t>
            </a:r>
            <a:r>
              <a:rPr lang="en-US" sz="3200" dirty="0" smtClean="0">
                <a:latin typeface="Helvetica Narrow" pitchFamily="34" charset="0"/>
              </a:rPr>
              <a:t> of the first to third sacral nerves, and part of the fourth sacral nerve.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Lumbosacral</a:t>
            </a:r>
            <a:r>
              <a:rPr lang="en-US" sz="3200" dirty="0" smtClean="0"/>
              <a:t> trunk- is formed by the descending branch of the ventral </a:t>
            </a:r>
            <a:r>
              <a:rPr lang="en-US" sz="3200" dirty="0" err="1" smtClean="0"/>
              <a:t>ramus</a:t>
            </a:r>
            <a:r>
              <a:rPr lang="en-US" sz="3200" dirty="0" smtClean="0"/>
              <a:t> of nerve L4 and the whole of L5</a:t>
            </a:r>
          </a:p>
          <a:p>
            <a:endParaRPr lang="en-US" sz="3200" dirty="0" smtClean="0"/>
          </a:p>
          <a:p>
            <a:r>
              <a:rPr lang="en-US" sz="3200" dirty="0" err="1" smtClean="0"/>
              <a:t>Lumbosacral</a:t>
            </a:r>
            <a:r>
              <a:rPr lang="en-US" sz="3200" dirty="0" smtClean="0"/>
              <a:t> trunk in front of sacroiliac joint joins with nerve S1</a:t>
            </a:r>
            <a:endParaRPr lang="en-IN" sz="3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Sacral plexus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629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Helvetica Narrow" pitchFamily="34" charset="0"/>
              </a:rPr>
              <a:t>Branches</a:t>
            </a:r>
            <a:br>
              <a:rPr lang="en-US" sz="5400" b="1" dirty="0" smtClean="0">
                <a:solidFill>
                  <a:srgbClr val="C00000"/>
                </a:solidFill>
                <a:latin typeface="Helvetica Narrow" pitchFamily="34" charset="0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 lnSpcReduction="10000"/>
          </a:bodyPr>
          <a:lstStyle/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 smtClean="0">
                <a:latin typeface="Helvetica Narrow" pitchFamily="34" charset="0"/>
              </a:rPr>
              <a:t>Branches derived from both dorsal and ventral divisions are as follows: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 smtClean="0">
                <a:latin typeface="Helvetica Narrow" pitchFamily="34" charset="0"/>
              </a:rPr>
              <a:t>1. Sciatic nerve: 2 components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buAutoNum type="alphaLcPeriod"/>
              <a:defRPr/>
            </a:pPr>
            <a:r>
              <a:rPr lang="en-US" sz="2800" dirty="0" smtClean="0">
                <a:latin typeface="Helvetica Narrow" pitchFamily="34" charset="0"/>
              </a:rPr>
              <a:t>Common </a:t>
            </a:r>
            <a:r>
              <a:rPr lang="en-US" sz="2800" dirty="0" err="1" smtClean="0">
                <a:latin typeface="Helvetica Narrow" pitchFamily="34" charset="0"/>
              </a:rPr>
              <a:t>peroneal</a:t>
            </a:r>
            <a:r>
              <a:rPr lang="en-US" sz="2800" dirty="0" smtClean="0">
                <a:latin typeface="Helvetica Narrow" pitchFamily="34" charset="0"/>
              </a:rPr>
              <a:t> nerve - arises from dorsal divisions of L4, L5, S1, S2. It supplies </a:t>
            </a:r>
            <a:r>
              <a:rPr lang="en-US" sz="2800" dirty="0" err="1" smtClean="0">
                <a:latin typeface="Helvetica Narrow" pitchFamily="34" charset="0"/>
              </a:rPr>
              <a:t>evertors</a:t>
            </a:r>
            <a:r>
              <a:rPr lang="en-US" sz="2800" dirty="0" smtClean="0">
                <a:latin typeface="Helvetica Narrow" pitchFamily="34" charset="0"/>
              </a:rPr>
              <a:t> of foot and </a:t>
            </a:r>
            <a:r>
              <a:rPr lang="en-US" sz="2800" dirty="0" err="1" smtClean="0">
                <a:latin typeface="Helvetica Narrow" pitchFamily="34" charset="0"/>
              </a:rPr>
              <a:t>dorsiflexors</a:t>
            </a:r>
            <a:r>
              <a:rPr lang="en-US" sz="2800" dirty="0" smtClean="0">
                <a:latin typeface="Helvetica Narrow" pitchFamily="34" charset="0"/>
              </a:rPr>
              <a:t> of ankle joint.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buAutoNum type="alphaLcPeriod"/>
              <a:defRPr/>
            </a:pPr>
            <a:r>
              <a:rPr lang="en-US" sz="2800" dirty="0" err="1" smtClean="0">
                <a:latin typeface="Helvetica Narrow" pitchFamily="34" charset="0"/>
              </a:rPr>
              <a:t>Tibial</a:t>
            </a:r>
            <a:r>
              <a:rPr lang="en-US" sz="2800" dirty="0" smtClean="0">
                <a:latin typeface="Helvetica Narrow" pitchFamily="34" charset="0"/>
              </a:rPr>
              <a:t> nerve- arises from ventral divisions of L4, L5, S1, S2, S3. It supplies the hamstring muscles, all muscles of calf and intrinsic muscles of the sole.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 smtClean="0">
                <a:latin typeface="Helvetica Narrow" pitchFamily="34" charset="0"/>
              </a:rPr>
              <a:t>2.	Posterior </a:t>
            </a:r>
            <a:r>
              <a:rPr lang="en-US" sz="2800" dirty="0" err="1" smtClean="0">
                <a:latin typeface="Helvetica Narrow" pitchFamily="34" charset="0"/>
              </a:rPr>
              <a:t>cutaneous</a:t>
            </a:r>
            <a:r>
              <a:rPr lang="en-US" sz="2800" dirty="0" smtClean="0">
                <a:latin typeface="Helvetica Narrow" pitchFamily="34" charset="0"/>
              </a:rPr>
              <a:t> nerve of thigh: Dorsal divisions of S1, S2 and ventral divisions of S2, S3.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400" dirty="0" smtClean="0">
              <a:latin typeface="Helvetica Narrow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2400" dirty="0" smtClean="0">
              <a:latin typeface="Helvetica Narrow" pitchFamily="34" charset="0"/>
            </a:endParaRPr>
          </a:p>
          <a:p>
            <a:endParaRPr lang="en-IN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Helvetica Narrow" pitchFamily="34" charset="0"/>
              </a:rPr>
              <a:t>Branches from Dorsal Divisions</a:t>
            </a:r>
            <a:endParaRPr lang="en-IN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 fontAlgn="auto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1.	Superior </a:t>
            </a:r>
            <a:r>
              <a:rPr lang="en-US" sz="3200" dirty="0" err="1" smtClean="0">
                <a:latin typeface="Helvetica Narrow" pitchFamily="34" charset="0"/>
              </a:rPr>
              <a:t>gluteal</a:t>
            </a:r>
            <a:r>
              <a:rPr lang="en-US" sz="3200" dirty="0" smtClean="0">
                <a:latin typeface="Helvetica Narrow" pitchFamily="34" charset="0"/>
              </a:rPr>
              <a:t> nerve: L4, L5, S1</a:t>
            </a:r>
            <a:r>
              <a:rPr lang="en-US" sz="3200" i="1" dirty="0" smtClean="0">
                <a:latin typeface="Helvetica Narrow" pitchFamily="34" charset="0"/>
              </a:rPr>
              <a:t>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2.	Inferior </a:t>
            </a:r>
            <a:r>
              <a:rPr lang="en-US" sz="3200" dirty="0" err="1" smtClean="0">
                <a:latin typeface="Helvetica Narrow" pitchFamily="34" charset="0"/>
              </a:rPr>
              <a:t>gluteal</a:t>
            </a:r>
            <a:r>
              <a:rPr lang="en-US" sz="3200" dirty="0" smtClean="0">
                <a:latin typeface="Helvetica Narrow" pitchFamily="34" charset="0"/>
              </a:rPr>
              <a:t> nerve: L5, S1, S2</a:t>
            </a:r>
            <a:r>
              <a:rPr lang="en-US" sz="3200" i="1" dirty="0" smtClean="0">
                <a:latin typeface="Helvetica Narrow" pitchFamily="34" charset="0"/>
              </a:rPr>
              <a:t>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3.	Nerve to </a:t>
            </a:r>
            <a:r>
              <a:rPr lang="en-US" sz="3200" dirty="0" err="1" smtClean="0">
                <a:latin typeface="Helvetica Narrow" pitchFamily="34" charset="0"/>
              </a:rPr>
              <a:t>piriformis</a:t>
            </a:r>
            <a:r>
              <a:rPr lang="en-US" sz="3200" dirty="0" smtClean="0">
                <a:latin typeface="Helvetica Narrow" pitchFamily="34" charset="0"/>
              </a:rPr>
              <a:t>: S1, S2.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4.	Perforating </a:t>
            </a:r>
            <a:r>
              <a:rPr lang="en-US" sz="3200" dirty="0" err="1" smtClean="0">
                <a:latin typeface="Helvetica Narrow" pitchFamily="34" charset="0"/>
              </a:rPr>
              <a:t>cutaneous</a:t>
            </a:r>
            <a:r>
              <a:rPr lang="en-US" sz="3200" dirty="0" smtClean="0">
                <a:latin typeface="Helvetica Narrow" pitchFamily="34" charset="0"/>
              </a:rPr>
              <a:t> nerve: S2, S3.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32688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Helvetica Narrow" pitchFamily="34" charset="0"/>
              </a:rPr>
              <a:t>Branches from Ventral Division</a:t>
            </a:r>
            <a: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Helvetica Narrow" pitchFamily="34" charset="0"/>
              </a:rPr>
              <a:t/>
            </a:r>
            <a:br>
              <a:rPr lang="en-US" sz="5400" b="1" i="1" dirty="0" smtClean="0">
                <a:solidFill>
                  <a:schemeClr val="accent6">
                    <a:lumMod val="75000"/>
                  </a:schemeClr>
                </a:solidFill>
                <a:latin typeface="Helvetica Narrow" pitchFamily="34" charset="0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marL="457200" indent="-457200" fontAlgn="auto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1.	Nerve to </a:t>
            </a:r>
            <a:r>
              <a:rPr lang="en-US" sz="3200" dirty="0" err="1" smtClean="0">
                <a:latin typeface="Helvetica Narrow" pitchFamily="34" charset="0"/>
              </a:rPr>
              <a:t>quadratus</a:t>
            </a:r>
            <a:r>
              <a:rPr lang="en-US" sz="3200" dirty="0" smtClean="0">
                <a:latin typeface="Helvetica Narrow" pitchFamily="34" charset="0"/>
              </a:rPr>
              <a:t> </a:t>
            </a:r>
            <a:r>
              <a:rPr lang="en-US" sz="3200" dirty="0" err="1" smtClean="0">
                <a:latin typeface="Helvetica Narrow" pitchFamily="34" charset="0"/>
              </a:rPr>
              <a:t>femoris</a:t>
            </a:r>
            <a:r>
              <a:rPr lang="en-US" sz="3200" dirty="0" smtClean="0">
                <a:latin typeface="Helvetica Narrow" pitchFamily="34" charset="0"/>
              </a:rPr>
              <a:t>: L4, L5, S1.</a:t>
            </a:r>
          </a:p>
          <a:p>
            <a:pPr marL="457200" indent="-457200" fontAlgn="auto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2.	Nerve to </a:t>
            </a:r>
            <a:r>
              <a:rPr lang="en-US" sz="3200" dirty="0" err="1" smtClean="0">
                <a:latin typeface="Helvetica Narrow" pitchFamily="34" charset="0"/>
              </a:rPr>
              <a:t>obturator</a:t>
            </a:r>
            <a:r>
              <a:rPr lang="en-US" sz="3200" dirty="0" smtClean="0">
                <a:latin typeface="Helvetica Narrow" pitchFamily="34" charset="0"/>
              </a:rPr>
              <a:t> </a:t>
            </a:r>
            <a:r>
              <a:rPr lang="en-US" sz="3200" dirty="0" err="1" smtClean="0">
                <a:latin typeface="Helvetica Narrow" pitchFamily="34" charset="0"/>
              </a:rPr>
              <a:t>internus</a:t>
            </a:r>
            <a:r>
              <a:rPr lang="en-US" sz="3200" dirty="0" smtClean="0">
                <a:latin typeface="Helvetica Narrow" pitchFamily="34" charset="0"/>
              </a:rPr>
              <a:t>: L5, S1, S2.</a:t>
            </a:r>
          </a:p>
          <a:p>
            <a:pPr marL="457200" indent="-457200" fontAlgn="auto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3.	</a:t>
            </a:r>
            <a:r>
              <a:rPr lang="en-US" sz="3200" dirty="0" err="1" smtClean="0">
                <a:latin typeface="Helvetica Narrow" pitchFamily="34" charset="0"/>
              </a:rPr>
              <a:t>Pudendal</a:t>
            </a:r>
            <a:r>
              <a:rPr lang="en-US" sz="3200" dirty="0" smtClean="0">
                <a:latin typeface="Helvetica Narrow" pitchFamily="34" charset="0"/>
              </a:rPr>
              <a:t> nerve: S2, S3, S4: Supplies sphincter </a:t>
            </a:r>
            <a:r>
              <a:rPr lang="en-US" sz="3200" dirty="0" err="1" smtClean="0">
                <a:latin typeface="Helvetica Narrow" pitchFamily="34" charset="0"/>
              </a:rPr>
              <a:t>ani</a:t>
            </a:r>
            <a:r>
              <a:rPr lang="en-US" sz="3200" dirty="0" smtClean="0">
                <a:latin typeface="Helvetica Narrow" pitchFamily="34" charset="0"/>
              </a:rPr>
              <a:t> </a:t>
            </a:r>
            <a:r>
              <a:rPr lang="en-US" sz="3200" dirty="0" err="1" smtClean="0">
                <a:latin typeface="Helvetica Narrow" pitchFamily="34" charset="0"/>
              </a:rPr>
              <a:t>externus</a:t>
            </a:r>
            <a:r>
              <a:rPr lang="en-US" sz="3200" dirty="0" smtClean="0">
                <a:latin typeface="Helvetica Narrow" pitchFamily="34" charset="0"/>
              </a:rPr>
              <a:t> and all muscles in </a:t>
            </a:r>
            <a:r>
              <a:rPr lang="en-US" sz="3200" dirty="0" err="1" smtClean="0">
                <a:latin typeface="Helvetica Narrow" pitchFamily="34" charset="0"/>
              </a:rPr>
              <a:t>urogenital</a:t>
            </a:r>
            <a:r>
              <a:rPr lang="en-US" sz="3200" dirty="0" smtClean="0">
                <a:latin typeface="Helvetica Narrow" pitchFamily="34" charset="0"/>
              </a:rPr>
              <a:t> triangles.</a:t>
            </a:r>
          </a:p>
          <a:p>
            <a:pPr marL="457200" indent="-457200" fontAlgn="auto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4.	Muscular branches to the </a:t>
            </a:r>
            <a:r>
              <a:rPr lang="en-US" sz="3200" dirty="0" err="1" smtClean="0">
                <a:latin typeface="Helvetica Narrow" pitchFamily="34" charset="0"/>
              </a:rPr>
              <a:t>levator</a:t>
            </a:r>
            <a:r>
              <a:rPr lang="en-US" sz="3200" dirty="0" smtClean="0">
                <a:latin typeface="Helvetica Narrow" pitchFamily="34" charset="0"/>
              </a:rPr>
              <a:t> </a:t>
            </a:r>
            <a:r>
              <a:rPr lang="en-US" sz="3200" dirty="0" err="1" smtClean="0">
                <a:latin typeface="Helvetica Narrow" pitchFamily="34" charset="0"/>
              </a:rPr>
              <a:t>ani</a:t>
            </a:r>
            <a:r>
              <a:rPr lang="en-US" sz="3200" dirty="0" smtClean="0">
                <a:latin typeface="Helvetica Narrow" pitchFamily="34" charset="0"/>
              </a:rPr>
              <a:t>, the </a:t>
            </a:r>
            <a:r>
              <a:rPr lang="en-US" sz="3200" dirty="0" err="1" smtClean="0">
                <a:latin typeface="Helvetica Narrow" pitchFamily="34" charset="0"/>
              </a:rPr>
              <a:t>coccygeus</a:t>
            </a:r>
            <a:r>
              <a:rPr lang="en-US" sz="3200" dirty="0" smtClean="0">
                <a:latin typeface="Helvetica Narrow" pitchFamily="34" charset="0"/>
              </a:rPr>
              <a:t> and the sphincter </a:t>
            </a:r>
            <a:r>
              <a:rPr lang="en-US" sz="3200" dirty="0" err="1" smtClean="0">
                <a:latin typeface="Helvetica Narrow" pitchFamily="34" charset="0"/>
              </a:rPr>
              <a:t>ani</a:t>
            </a:r>
            <a:r>
              <a:rPr lang="en-US" sz="3200" dirty="0" smtClean="0">
                <a:latin typeface="Helvetica Narrow" pitchFamily="34" charset="0"/>
              </a:rPr>
              <a:t> </a:t>
            </a:r>
            <a:r>
              <a:rPr lang="en-US" sz="3200" dirty="0" err="1" smtClean="0">
                <a:latin typeface="Helvetica Narrow" pitchFamily="34" charset="0"/>
              </a:rPr>
              <a:t>externus</a:t>
            </a:r>
            <a:r>
              <a:rPr lang="en-US" sz="3200" dirty="0" smtClean="0">
                <a:latin typeface="Helvetica Narrow" pitchFamily="34" charset="0"/>
              </a:rPr>
              <a:t>, including </a:t>
            </a:r>
            <a:r>
              <a:rPr lang="en-US" sz="3200" dirty="0" err="1" smtClean="0">
                <a:latin typeface="Helvetica Narrow" pitchFamily="34" charset="0"/>
              </a:rPr>
              <a:t>perineal</a:t>
            </a:r>
            <a:r>
              <a:rPr lang="en-US" sz="3200" dirty="0" smtClean="0">
                <a:latin typeface="Helvetica Narrow" pitchFamily="34" charset="0"/>
              </a:rPr>
              <a:t> branch of nerve S4.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 smtClean="0">
                <a:latin typeface="Helvetica Narrow" pitchFamily="34" charset="0"/>
              </a:rPr>
              <a:t>5.	Pelvic </a:t>
            </a:r>
            <a:r>
              <a:rPr lang="en-US" sz="3200" dirty="0" err="1" smtClean="0">
                <a:latin typeface="Helvetica Narrow" pitchFamily="34" charset="0"/>
              </a:rPr>
              <a:t>splanchnic</a:t>
            </a:r>
            <a:r>
              <a:rPr lang="en-US" sz="3200" dirty="0" smtClean="0">
                <a:latin typeface="Helvetica Narrow" pitchFamily="34" charset="0"/>
              </a:rPr>
              <a:t> nerves: S2, S3, S4.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Muscular branches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Nerve S4- supplies  to the </a:t>
            </a:r>
            <a:r>
              <a:rPr lang="en-US" sz="3200" dirty="0" err="1" smtClean="0">
                <a:latin typeface="+mj-lt"/>
              </a:rPr>
              <a:t>levator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ani</a:t>
            </a:r>
            <a:r>
              <a:rPr lang="en-US" sz="3200" dirty="0" smtClean="0">
                <a:latin typeface="+mj-lt"/>
              </a:rPr>
              <a:t> or </a:t>
            </a:r>
            <a:r>
              <a:rPr lang="en-US" sz="3200" dirty="0" err="1" smtClean="0">
                <a:latin typeface="+mj-lt"/>
              </a:rPr>
              <a:t>iliococcygeus</a:t>
            </a:r>
            <a:r>
              <a:rPr lang="en-US" sz="3200" dirty="0" smtClean="0">
                <a:latin typeface="+mj-lt"/>
              </a:rPr>
              <a:t> part and the </a:t>
            </a:r>
            <a:r>
              <a:rPr lang="en-US" sz="3200" dirty="0" err="1" smtClean="0">
                <a:latin typeface="+mj-lt"/>
              </a:rPr>
              <a:t>coccygeus</a:t>
            </a:r>
            <a:r>
              <a:rPr lang="en-US" sz="3200" dirty="0" smtClean="0">
                <a:latin typeface="+mj-lt"/>
              </a:rPr>
              <a:t> or </a:t>
            </a:r>
            <a:r>
              <a:rPr lang="en-US" sz="3200" dirty="0" err="1" smtClean="0">
                <a:latin typeface="+mj-lt"/>
              </a:rPr>
              <a:t>ischiococcygeus</a:t>
            </a:r>
            <a:endParaRPr lang="en-US" sz="3200" dirty="0" smtClean="0">
              <a:latin typeface="+mj-lt"/>
            </a:endParaRPr>
          </a:p>
          <a:p>
            <a:r>
              <a:rPr lang="en-US" sz="3200" dirty="0" err="1" smtClean="0">
                <a:latin typeface="+mj-lt"/>
              </a:rPr>
              <a:t>Perineal</a:t>
            </a:r>
            <a:r>
              <a:rPr lang="en-US" sz="3200" dirty="0" smtClean="0">
                <a:latin typeface="+mj-lt"/>
              </a:rPr>
              <a:t> branch of the S4- supplies  to middle part of the sphincter </a:t>
            </a:r>
            <a:r>
              <a:rPr lang="en-US" sz="3200" dirty="0" err="1" smtClean="0">
                <a:latin typeface="+mj-lt"/>
              </a:rPr>
              <a:t>ani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externus</a:t>
            </a:r>
            <a:r>
              <a:rPr lang="en-US" sz="3200" dirty="0" smtClean="0">
                <a:latin typeface="+mj-lt"/>
              </a:rPr>
              <a:t>, it also supplies the skin between the anus and the coccyx.</a:t>
            </a:r>
            <a:endParaRPr lang="en-IN" sz="3200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Pelvic walls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67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dirty="0" smtClean="0"/>
              <a:t>Anterior wall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Posterior wall</a:t>
            </a:r>
          </a:p>
          <a:p>
            <a:pPr marL="514350" indent="-514350">
              <a:buFont typeface="Wingdings 2"/>
              <a:buAutoNum type="arabicPeriod"/>
            </a:pPr>
            <a:r>
              <a:rPr lang="en-US" sz="3200" dirty="0" smtClean="0"/>
              <a:t>Inferior wall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Lateral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800" b="1" dirty="0" smtClean="0"/>
              <a:t>THANK YOU</a:t>
            </a:r>
            <a:endParaRPr lang="en-IN" sz="4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Anterior pelvic wall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Shallowest wall</a:t>
            </a:r>
          </a:p>
          <a:p>
            <a:endParaRPr lang="en-US" sz="3200" dirty="0" smtClean="0"/>
          </a:p>
          <a:p>
            <a:r>
              <a:rPr lang="en-US" sz="3200" b="1" dirty="0" smtClean="0"/>
              <a:t>Formed by posterior surface of: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Pubic </a:t>
            </a:r>
            <a:r>
              <a:rPr lang="en-US" sz="3200" dirty="0" err="1" smtClean="0"/>
              <a:t>rami</a:t>
            </a:r>
            <a:endParaRPr lang="en-US" sz="3200" dirty="0" smtClean="0"/>
          </a:p>
          <a:p>
            <a:pPr>
              <a:buFont typeface="Wingdings" pitchFamily="2" charset="2"/>
              <a:buChar char="Ø"/>
            </a:pPr>
            <a:r>
              <a:rPr lang="en-US" sz="3200" dirty="0" err="1" smtClean="0"/>
              <a:t>Symphysis</a:t>
            </a:r>
            <a:r>
              <a:rPr lang="en-US" sz="3200" dirty="0" smtClean="0"/>
              <a:t> pubis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Pubis bone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1. Anterior pelvic wall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86487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Posterior pelvic wall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Formed by: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/>
              <a:t>Sacrum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/>
              <a:t>Coccyx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err="1" smtClean="0"/>
              <a:t>Piriformis</a:t>
            </a:r>
            <a:r>
              <a:rPr lang="en-US" sz="3600" dirty="0" smtClean="0"/>
              <a:t> muscle</a:t>
            </a:r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/>
          <a:lstStyle/>
          <a:p>
            <a:r>
              <a:rPr lang="en-US" dirty="0" smtClean="0"/>
              <a:t>2. Posterior pelvic wall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351" t="13257" r="2351" b="9916"/>
          <a:stretch>
            <a:fillRect/>
          </a:stretch>
        </p:blipFill>
        <p:spPr bwMode="auto">
          <a:xfrm>
            <a:off x="762000" y="1828800"/>
            <a:ext cx="7696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3581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Sacrum 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632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Coccyx </a:t>
            </a:r>
            <a:endParaRPr lang="en-IN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47800" y="3810000"/>
            <a:ext cx="3733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81200" y="5410200"/>
            <a:ext cx="54102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Inferior wall (Pelvic floor)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Supports the pelvic viscera</a:t>
            </a:r>
          </a:p>
          <a:p>
            <a:r>
              <a:rPr lang="en-US" sz="3200" dirty="0" smtClean="0"/>
              <a:t>Formed by pelvic diaphragm</a:t>
            </a:r>
          </a:p>
          <a:p>
            <a:r>
              <a:rPr lang="en-US" sz="3200" dirty="0" smtClean="0"/>
              <a:t>In order to allow for urination, parturition(in female), and defecation 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925</TotalTime>
  <Words>914</Words>
  <Application>Microsoft Office PowerPoint</Application>
  <PresentationFormat>On-screen Show (4:3)</PresentationFormat>
  <Paragraphs>159</Paragraphs>
  <Slides>40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Flow</vt:lpstr>
      <vt:lpstr>Lateral pelvic wall</vt:lpstr>
      <vt:lpstr>Slide 2</vt:lpstr>
      <vt:lpstr>Division of pelvis</vt:lpstr>
      <vt:lpstr>Pelvic walls</vt:lpstr>
      <vt:lpstr>1. Anterior pelvic wall</vt:lpstr>
      <vt:lpstr>1. Anterior pelvic wall</vt:lpstr>
      <vt:lpstr>2. Posterior pelvic wall</vt:lpstr>
      <vt:lpstr>2. Posterior pelvic wall</vt:lpstr>
      <vt:lpstr>3. Inferior wall (Pelvic floor)</vt:lpstr>
      <vt:lpstr>3. Inferior wall (Pelvic floor)</vt:lpstr>
      <vt:lpstr>4. Lateral pelvic wall</vt:lpstr>
      <vt:lpstr>Ligaments </vt:lpstr>
      <vt:lpstr>Muscle of lateral pelvic wall</vt:lpstr>
      <vt:lpstr>Muscle of lateral pelvic wall</vt:lpstr>
      <vt:lpstr>Fascia of the Lateral Pelvic Wall </vt:lpstr>
      <vt:lpstr>Slide 16</vt:lpstr>
      <vt:lpstr>Importance of lateral pelvic wall</vt:lpstr>
      <vt:lpstr>Slide 18</vt:lpstr>
      <vt:lpstr>Common iliac artery</vt:lpstr>
      <vt:lpstr>Branches of abdominal aorta</vt:lpstr>
      <vt:lpstr>Internal iliac artery(IIA)</vt:lpstr>
      <vt:lpstr>Course of IIA</vt:lpstr>
      <vt:lpstr>Course and relation of IIA</vt:lpstr>
      <vt:lpstr>Relation of IIA</vt:lpstr>
      <vt:lpstr>Relation of IIA</vt:lpstr>
      <vt:lpstr>Branches </vt:lpstr>
      <vt:lpstr>Branches </vt:lpstr>
      <vt:lpstr>Slide 28</vt:lpstr>
      <vt:lpstr>Slide 29</vt:lpstr>
      <vt:lpstr>Branches from anterior division of  IIA </vt:lpstr>
      <vt:lpstr>Branches from anterior division of  IIA </vt:lpstr>
      <vt:lpstr>Branches from posterior division of  IIA </vt:lpstr>
      <vt:lpstr>SACRAL PLEXUS </vt:lpstr>
      <vt:lpstr>Slide 34</vt:lpstr>
      <vt:lpstr>Sacral plexus</vt:lpstr>
      <vt:lpstr>Branches </vt:lpstr>
      <vt:lpstr>Branches from Dorsal Divisions</vt:lpstr>
      <vt:lpstr>Branches from Ventral Division </vt:lpstr>
      <vt:lpstr>Muscular branches</vt:lpstr>
      <vt:lpstr>Slide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Lateral pelvic wall, common and internal iliac artery, sacral plexus</dc:title>
  <dc:creator>DR. HETAL</dc:creator>
  <cp:lastModifiedBy>Admin</cp:lastModifiedBy>
  <cp:revision>47</cp:revision>
  <dcterms:created xsi:type="dcterms:W3CDTF">2006-08-16T00:00:00Z</dcterms:created>
  <dcterms:modified xsi:type="dcterms:W3CDTF">2020-08-13T09:34:07Z</dcterms:modified>
</cp:coreProperties>
</file>