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70" r:id="rId8"/>
    <p:sldId id="271" r:id="rId9"/>
    <p:sldId id="261" r:id="rId10"/>
    <p:sldId id="265" r:id="rId11"/>
    <p:sldId id="263" r:id="rId12"/>
    <p:sldId id="266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4B30-9465-44E9-A781-C5967D9F8752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61AC7-07E0-4E25-B911-F5D70C72C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Sinonasal papilloma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Kalpesh</a:t>
            </a:r>
            <a:r>
              <a:rPr lang="en-US" smtClean="0"/>
              <a:t> Patel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Grading of Inverted </a:t>
            </a:r>
            <a:r>
              <a:rPr lang="en-US" b="1" dirty="0" err="1" smtClean="0"/>
              <a:t>Papilloma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Grade I</a:t>
            </a:r>
            <a:endParaRPr lang="en-US" dirty="0"/>
          </a:p>
          <a:p>
            <a:r>
              <a:rPr lang="en-US" dirty="0"/>
              <a:t>  Lesions involving nasal cavity only.</a:t>
            </a:r>
          </a:p>
          <a:p>
            <a:r>
              <a:rPr lang="en-US" b="1" dirty="0"/>
              <a:t>Grade II</a:t>
            </a:r>
            <a:endParaRPr lang="en-US" dirty="0"/>
          </a:p>
          <a:p>
            <a:r>
              <a:rPr lang="en-US" dirty="0"/>
              <a:t>  Lesions involving nasal cavity + </a:t>
            </a:r>
            <a:r>
              <a:rPr lang="en-US" dirty="0" err="1"/>
              <a:t>Paranasal</a:t>
            </a:r>
            <a:r>
              <a:rPr lang="en-US" dirty="0"/>
              <a:t> sinuses.</a:t>
            </a:r>
          </a:p>
          <a:p>
            <a:r>
              <a:rPr lang="en-US" b="1" dirty="0"/>
              <a:t>Grade III</a:t>
            </a:r>
            <a:endParaRPr lang="en-US" dirty="0"/>
          </a:p>
          <a:p>
            <a:r>
              <a:rPr lang="en-US" dirty="0"/>
              <a:t>  Lesions involving  nasal cavity + </a:t>
            </a:r>
            <a:r>
              <a:rPr lang="en-US" dirty="0" err="1"/>
              <a:t>Paranasal</a:t>
            </a:r>
            <a:r>
              <a:rPr lang="en-US" dirty="0"/>
              <a:t> sinuses +Intracranial  extension</a:t>
            </a:r>
          </a:p>
          <a:p>
            <a:pPr>
              <a:buNone/>
            </a:pP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Differential 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/>
            <a:r>
              <a:rPr lang="en-US" u="sng" dirty="0" err="1"/>
              <a:t>sinonasal</a:t>
            </a:r>
            <a:r>
              <a:rPr lang="en-US" u="sng" dirty="0"/>
              <a:t> carcinoma</a:t>
            </a:r>
            <a:r>
              <a:rPr lang="en-US" dirty="0"/>
              <a:t> : unfortunately imaging is unable to confidently distinguish between inverted </a:t>
            </a:r>
            <a:r>
              <a:rPr lang="en-US" dirty="0" err="1"/>
              <a:t>papillomas</a:t>
            </a:r>
            <a:r>
              <a:rPr lang="en-US" dirty="0"/>
              <a:t>, inverted </a:t>
            </a:r>
            <a:r>
              <a:rPr lang="en-US" dirty="0" err="1"/>
              <a:t>papilloma</a:t>
            </a:r>
            <a:r>
              <a:rPr lang="en-US" dirty="0"/>
              <a:t> with malignancy and pure malignancy </a:t>
            </a:r>
          </a:p>
          <a:p>
            <a:pPr lvl="0"/>
            <a:r>
              <a:rPr lang="en-US" u="sng" dirty="0" err="1"/>
              <a:t>antrochoanal</a:t>
            </a:r>
            <a:r>
              <a:rPr lang="en-US" u="sng" dirty="0"/>
              <a:t> polyp</a:t>
            </a:r>
            <a:r>
              <a:rPr lang="en-US" dirty="0"/>
              <a:t> : only peripheral enhancement (if any) </a:t>
            </a:r>
          </a:p>
          <a:p>
            <a:pPr lvl="0"/>
            <a:r>
              <a:rPr lang="en-US" dirty="0"/>
              <a:t>inflammatory polyp : only peripheral enhancement (if any) </a:t>
            </a:r>
          </a:p>
          <a:p>
            <a:pPr lvl="0"/>
            <a:r>
              <a:rPr lang="en-US" u="sng" dirty="0"/>
              <a:t>juvenile nasopharyngeal </a:t>
            </a:r>
            <a:r>
              <a:rPr lang="en-US" u="sng" dirty="0" err="1"/>
              <a:t>angiofibroma</a:t>
            </a:r>
            <a:r>
              <a:rPr lang="en-US" u="sng" dirty="0"/>
              <a:t> (JNA)</a:t>
            </a:r>
            <a:r>
              <a:rPr lang="en-US" dirty="0"/>
              <a:t> </a:t>
            </a:r>
          </a:p>
          <a:p>
            <a:pPr lvl="0"/>
            <a:r>
              <a:rPr lang="en-US" u="sng" dirty="0"/>
              <a:t>olfactory </a:t>
            </a:r>
            <a:r>
              <a:rPr lang="en-US" u="sng" dirty="0" err="1" smtClean="0"/>
              <a:t>neuroblastoma</a:t>
            </a:r>
            <a:endParaRPr lang="en-US" dirty="0"/>
          </a:p>
          <a:p>
            <a:pPr lvl="0"/>
            <a:r>
              <a:rPr lang="en-US" u="sng" dirty="0" err="1"/>
              <a:t>paranasal</a:t>
            </a:r>
            <a:r>
              <a:rPr lang="en-US" u="sng" dirty="0"/>
              <a:t> sinus </a:t>
            </a:r>
            <a:r>
              <a:rPr lang="en-US" u="sng" dirty="0" err="1"/>
              <a:t>mucocoele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search for an ideal surgical approach to removing inverted </a:t>
            </a:r>
            <a:r>
              <a:rPr lang="en-US" dirty="0" err="1"/>
              <a:t>papillomas</a:t>
            </a:r>
            <a:r>
              <a:rPr lang="en-US" dirty="0"/>
              <a:t> has been fairly controversial, with proponents of radical surgery vying with those who support endoscopic </a:t>
            </a:r>
            <a:r>
              <a:rPr lang="en-US" dirty="0" err="1"/>
              <a:t>endonasal</a:t>
            </a:r>
            <a:r>
              <a:rPr lang="en-US" dirty="0"/>
              <a:t> procedures. The external approaches include medial </a:t>
            </a:r>
            <a:r>
              <a:rPr lang="en-US" dirty="0" err="1"/>
              <a:t>maxillectomy</a:t>
            </a:r>
            <a:r>
              <a:rPr lang="en-US" dirty="0"/>
              <a:t>, </a:t>
            </a:r>
            <a:r>
              <a:rPr lang="en-US" dirty="0" err="1"/>
              <a:t>frontoethmoidectomy</a:t>
            </a:r>
            <a:r>
              <a:rPr lang="en-US" dirty="0"/>
              <a:t>, mid facial </a:t>
            </a:r>
            <a:r>
              <a:rPr lang="en-US" dirty="0" err="1"/>
              <a:t>degloving</a:t>
            </a:r>
            <a:r>
              <a:rPr lang="en-US" dirty="0"/>
              <a:t> and Caldwell-Luc surgeries. 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Advantages </a:t>
            </a:r>
            <a:r>
              <a:rPr lang="en-US" b="1" dirty="0"/>
              <a:t>and Disadvantages of endoscopic surgery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It is a less invasive procedure and you have a </a:t>
            </a:r>
            <a:r>
              <a:rPr lang="en-US" dirty="0" err="1"/>
              <a:t>multiangle</a:t>
            </a:r>
            <a:r>
              <a:rPr lang="en-US" dirty="0"/>
              <a:t> visualization and absence of facial scarring. In terms of disadvantages - orbit injury, CSF leak, and </a:t>
            </a:r>
            <a:r>
              <a:rPr lang="en-US" dirty="0" err="1"/>
              <a:t>periorbital</a:t>
            </a:r>
            <a:r>
              <a:rPr lang="en-US" dirty="0"/>
              <a:t> </a:t>
            </a:r>
            <a:r>
              <a:rPr lang="en-US" dirty="0" err="1" smtClean="0"/>
              <a:t>ecchymosis</a:t>
            </a:r>
            <a:endParaRPr lang="en-US" dirty="0" smtClean="0"/>
          </a:p>
          <a:p>
            <a:r>
              <a:rPr lang="en-US" dirty="0"/>
              <a:t>Endoscopic sinus surgery is contraindicated for tumors that arise from the lateral wall of the maxillary sinus and frontal sinus.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7200" b="1" dirty="0" smtClean="0"/>
              <a:t>THANK YOU</a:t>
            </a:r>
            <a:endParaRPr lang="en-IN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Sinonasal</a:t>
            </a:r>
            <a:r>
              <a:rPr lang="en-US" dirty="0" smtClean="0"/>
              <a:t> </a:t>
            </a:r>
            <a:r>
              <a:rPr lang="en-US" dirty="0" err="1" smtClean="0"/>
              <a:t>papilloma</a:t>
            </a:r>
            <a:r>
              <a:rPr lang="en-US" dirty="0" smtClean="0"/>
              <a:t> are of three </a:t>
            </a:r>
            <a:r>
              <a:rPr lang="en-US" dirty="0" err="1" smtClean="0"/>
              <a:t>types.Inverted</a:t>
            </a:r>
            <a:r>
              <a:rPr lang="en-US" dirty="0" smtClean="0"/>
              <a:t> </a:t>
            </a:r>
            <a:r>
              <a:rPr lang="en-US" dirty="0" err="1" smtClean="0"/>
              <a:t>type,cylindrical</a:t>
            </a:r>
            <a:r>
              <a:rPr lang="en-US" dirty="0" smtClean="0"/>
              <a:t> cell type and </a:t>
            </a:r>
            <a:r>
              <a:rPr lang="en-US" dirty="0" err="1" smtClean="0"/>
              <a:t>exophytic</a:t>
            </a:r>
            <a:r>
              <a:rPr lang="en-US" dirty="0" smtClean="0"/>
              <a:t> type.</a:t>
            </a:r>
          </a:p>
          <a:p>
            <a:r>
              <a:rPr lang="en-US" dirty="0" smtClean="0"/>
              <a:t> A true </a:t>
            </a:r>
            <a:r>
              <a:rPr lang="en-US" dirty="0" err="1" smtClean="0"/>
              <a:t>papilloma</a:t>
            </a:r>
            <a:r>
              <a:rPr lang="en-US" dirty="0" smtClean="0"/>
              <a:t> of the mucosa of the nose and </a:t>
            </a:r>
            <a:r>
              <a:rPr lang="en-US" dirty="0" err="1" smtClean="0"/>
              <a:t>paranasal</a:t>
            </a:r>
            <a:r>
              <a:rPr lang="en-US" dirty="0" smtClean="0"/>
              <a:t> sinuses, the inverted </a:t>
            </a:r>
            <a:r>
              <a:rPr lang="en-US" dirty="0" err="1" smtClean="0"/>
              <a:t>papilloma</a:t>
            </a:r>
            <a:r>
              <a:rPr lang="en-US" dirty="0" smtClean="0"/>
              <a:t> is the commonest of three types of </a:t>
            </a:r>
            <a:r>
              <a:rPr lang="en-US" dirty="0" err="1" smtClean="0"/>
              <a:t>sinonasal</a:t>
            </a:r>
            <a:r>
              <a:rPr lang="en-US" dirty="0" smtClean="0"/>
              <a:t> </a:t>
            </a:r>
            <a:r>
              <a:rPr lang="en-US" dirty="0" err="1" smtClean="0"/>
              <a:t>papilloma</a:t>
            </a:r>
            <a:r>
              <a:rPr lang="en-US" dirty="0" smtClean="0"/>
              <a:t>.  </a:t>
            </a:r>
          </a:p>
          <a:p>
            <a:r>
              <a:rPr lang="en-US" dirty="0"/>
              <a:t>Inverted </a:t>
            </a:r>
            <a:r>
              <a:rPr lang="en-US" dirty="0" err="1"/>
              <a:t>papilloma</a:t>
            </a:r>
            <a:r>
              <a:rPr lang="en-US" dirty="0"/>
              <a:t> represents a benign </a:t>
            </a:r>
            <a:r>
              <a:rPr lang="en-US" dirty="0" err="1"/>
              <a:t>neoplastic</a:t>
            </a:r>
            <a:r>
              <a:rPr lang="en-US" dirty="0"/>
              <a:t> proliferation with a high recurrence rate. It has the propensity for invasion into adjacent structures, such as the orbit and CNS even in the absence of </a:t>
            </a:r>
            <a:r>
              <a:rPr lang="en-US" dirty="0" smtClean="0"/>
              <a:t>malignancy.</a:t>
            </a:r>
          </a:p>
          <a:p>
            <a:r>
              <a:rPr lang="en-US" dirty="0"/>
              <a:t>Inverted </a:t>
            </a:r>
            <a:r>
              <a:rPr lang="en-US" dirty="0" err="1"/>
              <a:t>papillomas</a:t>
            </a:r>
            <a:r>
              <a:rPr lang="en-US" dirty="0"/>
              <a:t> account for approximately 0.5 - 4.0% of all nasal </a:t>
            </a:r>
            <a:r>
              <a:rPr lang="en-US" dirty="0" err="1"/>
              <a:t>tumours</a:t>
            </a:r>
            <a:r>
              <a:rPr lang="en-US" dirty="0"/>
              <a:t> and are most frequently seen in patients 40 - 60 years of </a:t>
            </a:r>
            <a:r>
              <a:rPr lang="en-US" dirty="0" smtClean="0"/>
              <a:t>age.</a:t>
            </a:r>
          </a:p>
          <a:p>
            <a:r>
              <a:rPr lang="en-US" dirty="0" smtClean="0"/>
              <a:t>small risk of malignancy, which may coexist at the time of presentation or develop at a later time. 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Allergic rhinitis.</a:t>
            </a:r>
          </a:p>
          <a:p>
            <a:r>
              <a:rPr lang="en-US" dirty="0" smtClean="0"/>
              <a:t>Extrinsic factors :air </a:t>
            </a:r>
            <a:r>
              <a:rPr lang="en-US" dirty="0" err="1" smtClean="0"/>
              <a:t>pollution,industrial</a:t>
            </a:r>
            <a:r>
              <a:rPr lang="en-US" dirty="0" smtClean="0"/>
              <a:t> carcinogens.</a:t>
            </a:r>
          </a:p>
          <a:p>
            <a:r>
              <a:rPr lang="en-US" dirty="0" err="1" smtClean="0"/>
              <a:t>Viruses:Human</a:t>
            </a:r>
            <a:r>
              <a:rPr lang="en-US" dirty="0" smtClean="0"/>
              <a:t> </a:t>
            </a:r>
            <a:r>
              <a:rPr lang="en-US" dirty="0" err="1" smtClean="0"/>
              <a:t>Papilloma</a:t>
            </a:r>
            <a:r>
              <a:rPr lang="en-US" dirty="0" smtClean="0"/>
              <a:t> virus.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36 yrs old patient came to </a:t>
            </a:r>
            <a:r>
              <a:rPr lang="en-US" dirty="0" err="1" smtClean="0"/>
              <a:t>dhiraj</a:t>
            </a:r>
            <a:r>
              <a:rPr lang="en-US" dirty="0" smtClean="0"/>
              <a:t> general hospital with chief complaints of:</a:t>
            </a:r>
          </a:p>
          <a:p>
            <a:r>
              <a:rPr lang="en-US" dirty="0" smtClean="0"/>
              <a:t>Unilateral </a:t>
            </a:r>
            <a:r>
              <a:rPr lang="en-US" dirty="0"/>
              <a:t>nasal </a:t>
            </a:r>
            <a:r>
              <a:rPr lang="en-US" dirty="0" smtClean="0"/>
              <a:t>obstruction. </a:t>
            </a:r>
            <a:r>
              <a:rPr lang="en-US" dirty="0"/>
              <a:t>Other symptoms </a:t>
            </a:r>
            <a:r>
              <a:rPr lang="en-US" dirty="0" err="1" smtClean="0"/>
              <a:t>epistaxis</a:t>
            </a:r>
            <a:r>
              <a:rPr lang="en-US" dirty="0"/>
              <a:t>, nasal discharge, </a:t>
            </a:r>
            <a:r>
              <a:rPr lang="en-US" dirty="0" err="1"/>
              <a:t>epiphora</a:t>
            </a:r>
            <a:r>
              <a:rPr lang="en-US" dirty="0"/>
              <a:t>, and facial pain.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Physical examination </a:t>
            </a:r>
            <a:r>
              <a:rPr lang="en-US" dirty="0" smtClean="0"/>
              <a:t>revealed </a:t>
            </a:r>
            <a:r>
              <a:rPr lang="en-US" dirty="0"/>
              <a:t>a unilateral </a:t>
            </a:r>
            <a:r>
              <a:rPr lang="en-US" dirty="0" err="1"/>
              <a:t>polypoidal</a:t>
            </a:r>
            <a:r>
              <a:rPr lang="en-US" dirty="0"/>
              <a:t> mass filling the nasal cavity and causing nasal </a:t>
            </a:r>
            <a:r>
              <a:rPr lang="en-US" dirty="0" smtClean="0"/>
              <a:t>obstruction which had </a:t>
            </a:r>
            <a:r>
              <a:rPr lang="en-US" dirty="0"/>
              <a:t>an irregular, friable appearance, </a:t>
            </a:r>
            <a:r>
              <a:rPr lang="en-US" dirty="0" smtClean="0"/>
              <a:t>and </a:t>
            </a:r>
            <a:r>
              <a:rPr lang="en-US" dirty="0"/>
              <a:t>bleed when touched. </a:t>
            </a:r>
            <a:endParaRPr lang="en-US" dirty="0" smtClean="0"/>
          </a:p>
          <a:p>
            <a:r>
              <a:rPr lang="en-US" dirty="0" smtClean="0"/>
              <a:t>reddish </a:t>
            </a:r>
            <a:r>
              <a:rPr lang="en-US" dirty="0"/>
              <a:t>gray and may completely fill the nasal cavity, extending from the vestibule to the </a:t>
            </a:r>
            <a:r>
              <a:rPr lang="en-US" dirty="0" err="1"/>
              <a:t>nasopharynx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nasal septum is </a:t>
            </a:r>
            <a:r>
              <a:rPr lang="en-US" dirty="0" smtClean="0"/>
              <a:t>bowed to the </a:t>
            </a:r>
            <a:r>
              <a:rPr lang="en-US" dirty="0" err="1" smtClean="0"/>
              <a:t>contralateral</a:t>
            </a:r>
            <a:r>
              <a:rPr lang="en-US" dirty="0" smtClean="0"/>
              <a:t> side.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Plain film</a:t>
            </a:r>
          </a:p>
          <a:p>
            <a:r>
              <a:rPr lang="en-US" dirty="0"/>
              <a:t>No longer has a significant role play in the assessment of </a:t>
            </a:r>
            <a:r>
              <a:rPr lang="en-US" dirty="0" err="1"/>
              <a:t>sinonasal</a:t>
            </a:r>
            <a:r>
              <a:rPr lang="en-US" dirty="0"/>
              <a:t> disease. If obtained the most common finding is that of a nasal mass with associated </a:t>
            </a:r>
            <a:r>
              <a:rPr lang="en-US" dirty="0" err="1"/>
              <a:t>opacification</a:t>
            </a:r>
            <a:r>
              <a:rPr lang="en-US" dirty="0"/>
              <a:t> of the adjacent maxillary </a:t>
            </a:r>
            <a:r>
              <a:rPr lang="en-US" dirty="0" err="1"/>
              <a:t>antrum</a:t>
            </a:r>
            <a:r>
              <a:rPr lang="en-US" dirty="0"/>
              <a:t> </a:t>
            </a:r>
            <a:r>
              <a:rPr lang="en-US" baseline="30000" dirty="0"/>
              <a:t>1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Radiological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scan findings:</a:t>
            </a:r>
          </a:p>
          <a:p>
            <a:r>
              <a:rPr lang="en-US" dirty="0" smtClean="0"/>
              <a:t>Ct scans plays a vital role in diagnosing and differentiating from other </a:t>
            </a:r>
            <a:r>
              <a:rPr lang="en-US" dirty="0" err="1" smtClean="0"/>
              <a:t>paranasal</a:t>
            </a:r>
            <a:r>
              <a:rPr lang="en-US" dirty="0" smtClean="0"/>
              <a:t> sinus pathology</a:t>
            </a:r>
            <a:r>
              <a:rPr lang="en-US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in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143000"/>
            <a:ext cx="5333999" cy="5486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in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752600"/>
            <a:ext cx="5943599" cy="449579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b="1" dirty="0"/>
          </a:p>
          <a:p>
            <a:r>
              <a:rPr lang="en-US" dirty="0"/>
              <a:t>Inverted </a:t>
            </a:r>
            <a:r>
              <a:rPr lang="en-US" dirty="0" err="1"/>
              <a:t>papillomas</a:t>
            </a:r>
            <a:r>
              <a:rPr lang="en-US" dirty="0"/>
              <a:t> most commonly occur on the lateral wall of the nasal cavity, most frequently related to middle turbinate and maxillary </a:t>
            </a:r>
            <a:r>
              <a:rPr lang="en-US" dirty="0" err="1"/>
              <a:t>ostium</a:t>
            </a:r>
            <a:r>
              <a:rPr lang="en-US" dirty="0"/>
              <a:t>, although they are seen elsewhere in the nasal passage. As the mass enlarges it results in bony </a:t>
            </a:r>
            <a:r>
              <a:rPr lang="en-US" dirty="0" err="1"/>
              <a:t>remodelling</a:t>
            </a:r>
            <a:r>
              <a:rPr lang="en-US" dirty="0"/>
              <a:t> and </a:t>
            </a:r>
            <a:r>
              <a:rPr lang="en-US" dirty="0" err="1"/>
              <a:t>resorption</a:t>
            </a:r>
            <a:r>
              <a:rPr lang="en-US" dirty="0"/>
              <a:t> and often extends into the maxillary </a:t>
            </a:r>
            <a:r>
              <a:rPr lang="en-US" dirty="0" err="1" smtClean="0"/>
              <a:t>antrum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Due to the location, impairment of normal drainage of the maxillary </a:t>
            </a:r>
            <a:r>
              <a:rPr lang="en-US" dirty="0" err="1"/>
              <a:t>antrum</a:t>
            </a:r>
            <a:r>
              <a:rPr lang="en-US" dirty="0"/>
              <a:t> is common, although </a:t>
            </a:r>
            <a:r>
              <a:rPr lang="en-US" u="sng" dirty="0" err="1" smtClean="0"/>
              <a:t>mucocoele</a:t>
            </a:r>
            <a:r>
              <a:rPr lang="en-US" u="sng" dirty="0" smtClean="0"/>
              <a:t> </a:t>
            </a:r>
            <a:r>
              <a:rPr lang="en-US" dirty="0" smtClean="0"/>
              <a:t>formation </a:t>
            </a:r>
            <a:r>
              <a:rPr lang="en-US" dirty="0"/>
              <a:t>is rare 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381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Sinonasal papilloma</vt:lpstr>
      <vt:lpstr>Introduction</vt:lpstr>
      <vt:lpstr>causes</vt:lpstr>
      <vt:lpstr>Case Presentation</vt:lpstr>
      <vt:lpstr>Slide 5</vt:lpstr>
      <vt:lpstr>Radiological features</vt:lpstr>
      <vt:lpstr>Slide 7</vt:lpstr>
      <vt:lpstr>Slide 8</vt:lpstr>
      <vt:lpstr>DISCUSSION</vt:lpstr>
      <vt:lpstr>Grading of Inverted Papilloma </vt:lpstr>
      <vt:lpstr>Differential diagnosis</vt:lpstr>
      <vt:lpstr>Treatment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Sinonasal papilloma</dc:title>
  <dc:creator>drashty</dc:creator>
  <cp:lastModifiedBy>user</cp:lastModifiedBy>
  <cp:revision>25</cp:revision>
  <dcterms:created xsi:type="dcterms:W3CDTF">2012-11-25T13:13:29Z</dcterms:created>
  <dcterms:modified xsi:type="dcterms:W3CDTF">2020-08-17T06:46:23Z</dcterms:modified>
</cp:coreProperties>
</file>