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17/08/2020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Sphenoid lateral spontaneous </a:t>
            </a:r>
            <a:r>
              <a:rPr lang="en-IN" b="1" dirty="0" err="1" smtClean="0"/>
              <a:t>cephalocele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- </a:t>
            </a:r>
            <a:r>
              <a:rPr lang="en-US" dirty="0" smtClean="0"/>
              <a:t>Dr. </a:t>
            </a:r>
            <a:r>
              <a:rPr lang="en-US" dirty="0" err="1" smtClean="0"/>
              <a:t>Vishal</a:t>
            </a:r>
            <a:r>
              <a:rPr lang="en-US" dirty="0" smtClean="0"/>
              <a:t> </a:t>
            </a:r>
            <a:r>
              <a:rPr lang="en-US" dirty="0" err="1" smtClean="0"/>
              <a:t>Bharadava</a:t>
            </a:r>
            <a:r>
              <a:rPr lang="en-US" dirty="0" smtClean="0"/>
              <a:t> 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/>
            </a:r>
            <a:br>
              <a:rPr lang="en-IN" b="1" dirty="0" smtClean="0"/>
            </a:br>
            <a:r>
              <a:rPr lang="en-IN" b="1" dirty="0" smtClean="0"/>
              <a:t>                       </a:t>
            </a:r>
            <a:br>
              <a:rPr lang="en-IN" b="1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CT and MR are complementary imaging </a:t>
            </a:r>
            <a:r>
              <a:rPr lang="en-IN" dirty="0" err="1" smtClean="0"/>
              <a:t>technic</a:t>
            </a:r>
            <a:r>
              <a:rPr lang="en-IN" dirty="0" smtClean="0"/>
              <a:t> and is recommended to use both for </a:t>
            </a:r>
            <a:r>
              <a:rPr lang="en-IN" dirty="0" err="1" smtClean="0"/>
              <a:t>presurgical</a:t>
            </a:r>
            <a:r>
              <a:rPr lang="en-IN" dirty="0" smtClean="0"/>
              <a:t> evaluation. CT angiography is needed to demonstrate relationship of </a:t>
            </a:r>
            <a:r>
              <a:rPr lang="en-IN" dirty="0" err="1" smtClean="0"/>
              <a:t>dural</a:t>
            </a:r>
            <a:r>
              <a:rPr lang="en-IN" dirty="0" smtClean="0"/>
              <a:t> sinuses to bony defect. Untreated lesions can associate to headache and seizures, and increase risk for meningitis, SLSC type 2 can be treated medical o surgical if symptoms are present, since it can also be an incidental finding with no treatment needed as our case.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6000" dirty="0" smtClean="0"/>
          </a:p>
          <a:p>
            <a:pPr>
              <a:buNone/>
            </a:pPr>
            <a:endParaRPr lang="en-IN" sz="6000" dirty="0" smtClean="0"/>
          </a:p>
          <a:p>
            <a:endParaRPr lang="en-IN" sz="6000" dirty="0" smtClean="0"/>
          </a:p>
          <a:p>
            <a:pPr>
              <a:buNone/>
            </a:pPr>
            <a:r>
              <a:rPr lang="en-IN" sz="6000" dirty="0" smtClean="0"/>
              <a:t>                    THANK YOU</a:t>
            </a:r>
            <a:endParaRPr lang="en-IN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Presentation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A 80 years-old female, with clinical history of hypertension and diabetes, was brought to our hospital after suffering a facial injury after falling while cleaning her bathtub.</a:t>
            </a:r>
          </a:p>
          <a:p>
            <a:r>
              <a:rPr lang="en-IN" dirty="0" smtClean="0"/>
              <a:t> No episode of unconsciousness or any other neurological symptom was referred.</a:t>
            </a:r>
          </a:p>
          <a:p>
            <a:r>
              <a:rPr lang="en-IN" dirty="0" smtClean="0"/>
              <a:t> Physical examination demonstrated Glasgow 15/15, orbital </a:t>
            </a:r>
            <a:r>
              <a:rPr lang="en-IN" dirty="0" err="1" smtClean="0"/>
              <a:t>edema</a:t>
            </a:r>
            <a:r>
              <a:rPr lang="en-IN" dirty="0" smtClean="0"/>
              <a:t> and a left frontal hematoma.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Non-enhanced computer tomography (CT) demonstrated no traumatic craniofacial complications, beyond a </a:t>
            </a:r>
            <a:r>
              <a:rPr lang="en-IN" dirty="0" err="1" smtClean="0"/>
              <a:t>periorbital</a:t>
            </a:r>
            <a:r>
              <a:rPr lang="en-IN" dirty="0" smtClean="0"/>
              <a:t> hematoma. Incidentally a skull defect was found in the grater wing of the left sphenoid bone, with a posterior cortical rupture and protrusion of intracranial through the defect. [Fig. 1 a, b]</a:t>
            </a:r>
            <a:br>
              <a:rPr lang="en-IN" dirty="0" smtClean="0"/>
            </a:b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Magnetic Resonance (MR) was made to confirm CT findings. MR showed an skull expansive defect in the left grater wing sphenoid bone, with a posterior cortical discontinuity through which cerebrospinal fluid, </a:t>
            </a:r>
            <a:r>
              <a:rPr lang="en-IN" dirty="0" err="1" smtClean="0"/>
              <a:t>hyperintense</a:t>
            </a:r>
            <a:r>
              <a:rPr lang="en-IN" dirty="0" smtClean="0"/>
              <a:t> in T2-weigthed images and </a:t>
            </a:r>
            <a:r>
              <a:rPr lang="en-IN" dirty="0" err="1" smtClean="0"/>
              <a:t>hypointense</a:t>
            </a:r>
            <a:r>
              <a:rPr lang="en-IN" dirty="0" smtClean="0"/>
              <a:t> in FLAIR and T1-w images, and the anterior pole of the temporal lobe, </a:t>
            </a:r>
            <a:r>
              <a:rPr lang="en-IN" dirty="0" err="1" smtClean="0"/>
              <a:t>isointense</a:t>
            </a:r>
            <a:r>
              <a:rPr lang="en-IN" dirty="0" smtClean="0"/>
              <a:t> to cerebral parenchyma in all sequence, </a:t>
            </a:r>
            <a:r>
              <a:rPr lang="en-IN" dirty="0" err="1" smtClean="0"/>
              <a:t>herniates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R AVINASH\Desktop\a\000001_we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775" y="1981200"/>
            <a:ext cx="3495675" cy="4191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828800" y="762000"/>
            <a:ext cx="1917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/>
              <a:t> </a:t>
            </a:r>
            <a:r>
              <a:rPr lang="en-IN" dirty="0" smtClean="0"/>
              <a:t>Non-enhanced CT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5029200" y="2895600"/>
            <a:ext cx="320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Bone window. skull </a:t>
            </a:r>
            <a:r>
              <a:rPr lang="en-IN" dirty="0" err="1" smtClean="0"/>
              <a:t>lytic</a:t>
            </a:r>
            <a:r>
              <a:rPr lang="en-IN" dirty="0" smtClean="0"/>
              <a:t> expansive defect in the grater wing of the left </a:t>
            </a:r>
            <a:r>
              <a:rPr lang="en-IN" dirty="0" err="1" smtClean="0"/>
              <a:t>shenoid</a:t>
            </a:r>
            <a:r>
              <a:rPr lang="en-IN" dirty="0" smtClean="0"/>
              <a:t> bone with posterior cortical rupture.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AVINASH\Desktop\a\000006_we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4467225" cy="390525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828800" y="533400"/>
            <a:ext cx="1898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Non-enhanced CT.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5715000" y="2667000"/>
            <a:ext cx="259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Soft tissue window. (black arrow) skull </a:t>
            </a:r>
            <a:r>
              <a:rPr lang="en-IN" dirty="0" err="1" smtClean="0"/>
              <a:t>lytic</a:t>
            </a:r>
            <a:r>
              <a:rPr lang="en-IN" dirty="0" smtClean="0"/>
              <a:t> expansive defect in the grater wing of the left </a:t>
            </a:r>
            <a:r>
              <a:rPr lang="en-IN" dirty="0" err="1" smtClean="0"/>
              <a:t>shenoid</a:t>
            </a:r>
            <a:r>
              <a:rPr lang="en-IN" dirty="0" smtClean="0"/>
              <a:t> bone with heterogeneous </a:t>
            </a:r>
            <a:r>
              <a:rPr lang="en-IN" dirty="0" err="1" smtClean="0"/>
              <a:t>center</a:t>
            </a:r>
            <a:r>
              <a:rPr lang="en-IN" dirty="0" smtClean="0"/>
              <a:t> and posterior cortical rupture.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304800"/>
            <a:ext cx="2089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Magnetic resonance</a:t>
            </a:r>
            <a:endParaRPr lang="en-IN" dirty="0"/>
          </a:p>
        </p:txBody>
      </p:sp>
      <p:pic>
        <p:nvPicPr>
          <p:cNvPr id="3074" name="Picture 2" descr="C:\Users\DR AVINASH\Desktop\a\000003_we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3829050" cy="4257675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638800" y="19812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FLAIR, Axial. </a:t>
            </a:r>
            <a:r>
              <a:rPr lang="en-IN" dirty="0" err="1" smtClean="0"/>
              <a:t>Isointense</a:t>
            </a:r>
            <a:r>
              <a:rPr lang="en-IN" dirty="0" smtClean="0"/>
              <a:t> anterior temporal lobe, surrounded by CSF, protrudes through the cortical defect in the grater wing of the let sphenoid bone.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685800"/>
            <a:ext cx="2089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Magnetic resonance</a:t>
            </a:r>
            <a:endParaRPr lang="en-IN" dirty="0"/>
          </a:p>
        </p:txBody>
      </p:sp>
      <p:pic>
        <p:nvPicPr>
          <p:cNvPr id="4098" name="Picture 2" descr="C:\Users\DR AVINASH\Desktop\a\000004_we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4371976" cy="4219575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334000" y="2362200"/>
            <a:ext cx="3048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T1-w images. </a:t>
            </a:r>
            <a:r>
              <a:rPr lang="en-IN" dirty="0" err="1" smtClean="0"/>
              <a:t>Sagital</a:t>
            </a:r>
            <a:r>
              <a:rPr lang="en-IN" dirty="0" smtClean="0"/>
              <a:t>. </a:t>
            </a:r>
            <a:r>
              <a:rPr lang="en-IN" dirty="0" err="1" smtClean="0"/>
              <a:t>Hypointense</a:t>
            </a:r>
            <a:r>
              <a:rPr lang="en-IN" dirty="0" smtClean="0"/>
              <a:t> CSF, and </a:t>
            </a:r>
            <a:r>
              <a:rPr lang="en-IN" dirty="0" err="1" smtClean="0"/>
              <a:t>isointense</a:t>
            </a:r>
            <a:r>
              <a:rPr lang="en-IN" dirty="0" smtClean="0"/>
              <a:t> brain parenchyma protrudes through the skull defect.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685800"/>
            <a:ext cx="20896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/>
              <a:t>Magnetic resonance</a:t>
            </a:r>
            <a:endParaRPr lang="en-IN" dirty="0"/>
          </a:p>
        </p:txBody>
      </p:sp>
      <p:pic>
        <p:nvPicPr>
          <p:cNvPr id="5122" name="Picture 2" descr="C:\Users\DR AVINASH\Desktop\a\000005_web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3648075" cy="4238625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791200" y="2133600"/>
            <a:ext cx="2286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T2-weighted images. Axial. </a:t>
            </a:r>
            <a:r>
              <a:rPr lang="en-IN" dirty="0" err="1" smtClean="0"/>
              <a:t>Isointense</a:t>
            </a:r>
            <a:r>
              <a:rPr lang="en-IN" dirty="0" smtClean="0"/>
              <a:t> anterior temporal lobe, surrounded by </a:t>
            </a:r>
            <a:r>
              <a:rPr lang="en-IN" dirty="0" err="1" smtClean="0"/>
              <a:t>hyperintense</a:t>
            </a:r>
            <a:r>
              <a:rPr lang="en-IN" dirty="0" smtClean="0"/>
              <a:t> CSF, protrudes through the cortical defect in the grater wing of the let sphenoid bone.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Differential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Sphenoid defect in neurofibromatosis type 1</a:t>
            </a:r>
          </a:p>
          <a:p>
            <a:r>
              <a:rPr lang="en-IN" dirty="0" smtClean="0"/>
              <a:t>Sphenoid lateral spontaneous </a:t>
            </a:r>
            <a:r>
              <a:rPr lang="en-IN" dirty="0" err="1" smtClean="0"/>
              <a:t>cephalocele</a:t>
            </a:r>
            <a:r>
              <a:rPr lang="en-IN" dirty="0" smtClean="0"/>
              <a:t> type 1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347</Words>
  <Application>Microsoft Office PowerPoint</Application>
  <PresentationFormat>On-screen Show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Sphenoid lateral spontaneous cephalocele - Dr. Vishal Bharadava                            </vt:lpstr>
      <vt:lpstr>Clinical Presentation</vt:lpstr>
      <vt:lpstr>Slide 3</vt:lpstr>
      <vt:lpstr>Slide 4</vt:lpstr>
      <vt:lpstr>Slide 5</vt:lpstr>
      <vt:lpstr>Slide 6</vt:lpstr>
      <vt:lpstr>Slide 7</vt:lpstr>
      <vt:lpstr>Slide 8</vt:lpstr>
      <vt:lpstr>Differential Diagnosis</vt:lpstr>
      <vt:lpstr>Conclusion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Sphenoid lateral spontaneous cephalocele </dc:title>
  <dc:creator>DR AVINASH</dc:creator>
  <cp:lastModifiedBy>user</cp:lastModifiedBy>
  <cp:revision>6</cp:revision>
  <dcterms:created xsi:type="dcterms:W3CDTF">2006-08-16T00:00:00Z</dcterms:created>
  <dcterms:modified xsi:type="dcterms:W3CDTF">2020-08-17T06:46:48Z</dcterms:modified>
</cp:coreProperties>
</file>