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2" r:id="rId21"/>
    <p:sldId id="283" r:id="rId22"/>
    <p:sldId id="284" r:id="rId23"/>
    <p:sldId id="285" r:id="rId24"/>
    <p:sldId id="274" r:id="rId25"/>
    <p:sldId id="286" r:id="rId26"/>
    <p:sldId id="287" r:id="rId27"/>
    <p:sldId id="288" r:id="rId28"/>
    <p:sldId id="275" r:id="rId29"/>
    <p:sldId id="276" r:id="rId30"/>
    <p:sldId id="277" r:id="rId31"/>
    <p:sldId id="278" r:id="rId32"/>
    <p:sldId id="279" r:id="rId33"/>
    <p:sldId id="280" r:id="rId34"/>
    <p:sldId id="281" r:id="rId35"/>
    <p:sldId id="289" r:id="rId36"/>
    <p:sldId id="290" r:id="rId37"/>
    <p:sldId id="291" r:id="rId38"/>
    <p:sldId id="292"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B697D-E08C-4A6A-8E62-B72ACE0A177C}" type="datetimeFigureOut">
              <a:rPr lang="en-GB" smtClean="0"/>
              <a:pPr/>
              <a:t>18/08/2020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2B614-BBDB-44B4-B261-E1978D82FA37}" type="slidenum">
              <a:rPr lang="en-GB" smtClean="0"/>
              <a:pPr/>
              <a:t>‹#›</a:t>
            </a:fld>
            <a:endParaRPr lang="en-GB"/>
          </a:p>
        </p:txBody>
      </p:sp>
    </p:spTree>
    <p:extLst>
      <p:ext uri="{BB962C8B-B14F-4D97-AF65-F5344CB8AC3E}">
        <p14:creationId xmlns:p14="http://schemas.microsoft.com/office/powerpoint/2010/main" xmlns="" val="169646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DFBD857A-4F35-41EA-A5AD-A6C407E321AC}" type="slidenum">
              <a:rPr lang="en-US" altLang="en-US"/>
              <a:pPr/>
              <a:t>20</a:t>
            </a:fld>
            <a:endParaRPr lang="th-TH" altLang="en-US">
              <a:cs typeface="Cordia New" pitchFamily="34" charset="-34"/>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8EDA012E-3E65-4C98-B9E1-5DD7DD95F95B}" type="slidenum">
              <a:rPr lang="en-US" altLang="en-US"/>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Trigger finger and trigger thumb, also known as “stenosing tenosynovitis,” are conditions affecting the movement of the tendons as they bend the fingers or thumb toward the palm of the hand. Triggering is usually the result of a thickening in the tendon that forms a nodule, or knob. The pulley ligament may thicken as well. The constant irritation from the tendon repeatedly sliding through the pulley causes the tendon to swell in this area and create the nodule. Rheumatoid arthritis, partial tendon lacerations, repeated trauma from pistol-gripped power tools, or long hours grasping a steering wheel can contribute to the development of trigger finger. Infection or damage to the synovium causes a rounded swelling (nodule) to form in the tendon.</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AF5EB1-DE5F-43B3-828B-F82C77A73104}" type="slidenum">
              <a:rPr lang="en-US" sz="1200">
                <a:solidFill>
                  <a:prstClr val="black"/>
                </a:solidFill>
              </a:rPr>
              <a:pPr/>
              <a:t>28</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Trigger finger may be caused by highly repetitive or forceful use of a finger or thumb. Medical conditions that cause changes in tissues -- such as rheumatoid arthritis, gout, or diabetes -- also may result in trigger finger. Prolonged, strenuous grasping, such as with power tools, also may aggravate the condition. Farmers, industrial workers, and musicians can be affected by trigger finger since they rely on their fingers or thumbs for multiple repetitive movements. Trigger finger is more common in women than in men and tends to occur most frequently in people who are between 40 and 60 years of age.</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1EE510-BA25-423C-B9E7-02DC05088B40}" type="slidenum">
              <a:rPr lang="en-US" sz="1200">
                <a:solidFill>
                  <a:prstClr val="black"/>
                </a:solidFill>
              </a:rPr>
              <a:pPr/>
              <a:t>29</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Here is a photograph of illustrating the posture that the finger is stuck in with trigger finger.  As you can see, the finger is stuck in a flexed position.  The nodule has been pulled through </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543544-3F8E-4793-B10A-73F597863586}" type="slidenum">
              <a:rPr lang="en-US" sz="1200">
                <a:solidFill>
                  <a:prstClr val="black"/>
                </a:solidFill>
              </a:rPr>
              <a:pPr/>
              <a:t>30</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Symptoms occur when there is a size mismatch between the flexor tendons of the fingers or thumb and the sheath which surrounds the tendons. Instead of gliding smoothly through the sheath, the tendons can meet resistance within the tight sheath, which can be painful. Some patients report “catching” or “clicking” of the finger with attempts at motion. Some people may feel a tender nodule or "bump" in the palm at the base of the finger/thumb where a portion of the tendons and sheath are thickened and firm. In severe cases, the finger can become stuck or "locked" in flexion, requiring the person the straighten the finger with the other hand.  The affected tendons are tough, fibrous bands of tissue that connect the muscles of the forearm to your finger and thumb bones. Together, the tendons and muscles allow you to bend and extend your fingers and thumb, for example, as in making a fist.</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692A65B-D629-4DAD-9DC4-F8DA16042CAD}" type="slidenum">
              <a:rPr lang="en-US" sz="1200">
                <a:solidFill>
                  <a:prstClr val="black"/>
                </a:solidFill>
              </a:rPr>
              <a:pPr/>
              <a:t>31</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xmlns=""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5234" name="Rectangle 2"/>
          <p:cNvSpPr>
            <a:spLocks noGrp="1" noChangeArrowheads="1"/>
          </p:cNvSpPr>
          <p:nvPr>
            <p:ph type="ctrTitle"/>
          </p:nvPr>
        </p:nvSpPr>
        <p:spPr>
          <a:xfrm>
            <a:off x="914400" y="685800"/>
            <a:ext cx="7721600" cy="1143000"/>
          </a:xfrm>
        </p:spPr>
        <p:txBody>
          <a:bodyPr/>
          <a:lstStyle>
            <a:lvl1pPr>
              <a:defRPr/>
            </a:lvl1pPr>
          </a:lstStyle>
          <a:p>
            <a:pPr lvl="0"/>
            <a:r>
              <a:rPr lang="en-GB" noProof="0" smtClean="0"/>
              <a:t>Click to edit Master title style</a:t>
            </a:r>
          </a:p>
        </p:txBody>
      </p:sp>
      <p:sp>
        <p:nvSpPr>
          <p:cNvPr id="9523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pPr lvl="0"/>
            <a:r>
              <a:rPr lang="en-GB" noProof="0" smtClean="0"/>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GB"/>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GB"/>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22ADC0B7-D552-4F15-AB68-05924D40D919}" type="slidenum">
              <a:rPr lang="en-GB"/>
              <a:pPr>
                <a:defRPr/>
              </a:pPr>
              <a:t>‹#›</a:t>
            </a:fld>
            <a:endParaRPr lang="en-GB"/>
          </a:p>
        </p:txBody>
      </p:sp>
    </p:spTree>
    <p:extLst>
      <p:ext uri="{BB962C8B-B14F-4D97-AF65-F5344CB8AC3E}">
        <p14:creationId xmlns:p14="http://schemas.microsoft.com/office/powerpoint/2010/main" xmlns="" val="4257327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4A5BA7-74C3-46B3-9144-9C0BA3026D62}"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345334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029DF-88C0-48E6-A441-B4303B15122A}"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3177573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6D69C8-DFC4-45C1-AE5E-0BA16105CEC7}"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235595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382441-114E-4118-BB64-72424ED6B125}"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372419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0AB28A-2D18-4A7E-8882-9B976ABEEE5C}"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1097025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B2C9AA-0B56-4369-A0E2-347503065E3D}"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655466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7AA95A-052A-4AE5-A165-52266977CC77}"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224663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8975A-E09B-49F7-A126-C05663EB364D}"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2123624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0E701-6180-4E2B-8EBA-795AB82F3F92}"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132400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2F7947-4789-4331-B80B-315E056F6E0D}" type="slidenum">
              <a:rPr lang="en-GB">
                <a:solidFill>
                  <a:srgbClr val="5E574E"/>
                </a:solidFill>
              </a:rPr>
              <a:pPr>
                <a:defRPr/>
              </a:pPr>
              <a:t>‹#›</a:t>
            </a:fld>
            <a:endParaRPr lang="en-GB">
              <a:solidFill>
                <a:srgbClr val="5E574E"/>
              </a:solidFill>
            </a:endParaRPr>
          </a:p>
        </p:txBody>
      </p:sp>
    </p:spTree>
    <p:extLst>
      <p:ext uri="{BB962C8B-B14F-4D97-AF65-F5344CB8AC3E}">
        <p14:creationId xmlns:p14="http://schemas.microsoft.com/office/powerpoint/2010/main" xmlns="" val="2423684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ClipArt Placeholder 2"/>
          <p:cNvSpPr>
            <a:spLocks noGrp="1"/>
          </p:cNvSpPr>
          <p:nvPr>
            <p:ph type="clipArt" sz="half" idx="1"/>
          </p:nvPr>
        </p:nvSpPr>
        <p:spPr>
          <a:xfrm>
            <a:off x="685800" y="1981200"/>
            <a:ext cx="3810000" cy="4114800"/>
          </a:xfrm>
        </p:spPr>
        <p:txBody>
          <a:bodyPr/>
          <a:lstStyle/>
          <a:p>
            <a:pPr lvl="0"/>
            <a:endParaRPr lang="en-IN"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5E574E"/>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5E574E"/>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4E91F15-903D-427B-A207-150D748C7C15}"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xmlns="" val="158064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4212" name="Rectangle 4"/>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eaLnBrk="0" fontAlgn="base" hangingPunct="0">
              <a:spcAft>
                <a:spcPct val="0"/>
              </a:spcAft>
              <a:defRPr/>
            </a:pPr>
            <a:endParaRPr lang="en-GB">
              <a:solidFill>
                <a:srgbClr val="5E574E"/>
              </a:solidFill>
            </a:endParaRPr>
          </a:p>
        </p:txBody>
      </p:sp>
      <p:sp>
        <p:nvSpPr>
          <p:cNvPr id="9421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eaLnBrk="0" fontAlgn="base" hangingPunct="0">
              <a:spcAft>
                <a:spcPct val="0"/>
              </a:spcAft>
              <a:defRPr/>
            </a:pPr>
            <a:endParaRPr lang="en-GB">
              <a:solidFill>
                <a:srgbClr val="5E574E"/>
              </a:solidFill>
            </a:endParaRPr>
          </a:p>
        </p:txBody>
      </p:sp>
      <p:sp>
        <p:nvSpPr>
          <p:cNvPr id="9421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eaLnBrk="0" fontAlgn="base" hangingPunct="0">
              <a:spcAft>
                <a:spcPct val="0"/>
              </a:spcAft>
              <a:defRPr/>
            </a:pPr>
            <a:fld id="{FC1177E2-A6B7-45B6-99E1-23C396A2820F}" type="slidenum">
              <a:rPr lang="en-GB">
                <a:solidFill>
                  <a:srgbClr val="5E574E"/>
                </a:solidFill>
              </a:rPr>
              <a:pPr eaLnBrk="0" fontAlgn="base" hangingPunct="0">
                <a:spcAft>
                  <a:spcPct val="0"/>
                </a:spcAft>
                <a:defRPr/>
              </a:pPr>
              <a:t>‹#›</a:t>
            </a:fld>
            <a:endParaRPr lang="en-GB">
              <a:solidFill>
                <a:srgbClr val="5E574E"/>
              </a:solidFill>
            </a:endParaRPr>
          </a:p>
        </p:txBody>
      </p:sp>
      <p:pic>
        <p:nvPicPr>
          <p:cNvPr id="1031" name="Picture 7" descr="paint"/>
          <p:cNvPicPr>
            <a:picLocks noChangeAspect="1" noChangeArrowheads="1"/>
          </p:cNvPicPr>
          <p:nvPr/>
        </p:nvPicPr>
        <p:blipFill>
          <a:blip r:embed="rId14">
            <a:clrChange>
              <a:clrFrom>
                <a:srgbClr val="C0C0C0"/>
              </a:clrFrom>
              <a:clrTo>
                <a:srgbClr val="C0C0C0">
                  <a:alpha val="0"/>
                </a:srgbClr>
              </a:clrTo>
            </a:clrChange>
            <a:extLst>
              <a:ext uri="{28A0092B-C50C-407E-A947-70E740481C1C}">
                <a14:useLocalDpi xmlns:a14="http://schemas.microsoft.com/office/drawing/2010/main" xmlns=""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24028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fontScale="90000"/>
          </a:bodyPr>
          <a:lstStyle/>
          <a:p>
            <a:r>
              <a:rPr lang="en-GB" dirty="0" smtClean="0"/>
              <a:t/>
            </a:r>
            <a:br>
              <a:rPr lang="en-GB" dirty="0" smtClean="0"/>
            </a:br>
            <a:r>
              <a:rPr lang="en-GB" dirty="0" smtClean="0"/>
              <a:t>Ganglion, De </a:t>
            </a:r>
            <a:r>
              <a:rPr lang="en-GB" dirty="0" err="1" smtClean="0"/>
              <a:t>Quervain’s</a:t>
            </a:r>
            <a:r>
              <a:rPr lang="en-GB" dirty="0" smtClean="0"/>
              <a:t> Tenosynovitis, Trigger Finger</a:t>
            </a:r>
            <a:endParaRPr lang="en-GB" dirty="0"/>
          </a:p>
        </p:txBody>
      </p:sp>
      <p:sp>
        <p:nvSpPr>
          <p:cNvPr id="3" name="Subtitle 2"/>
          <p:cNvSpPr>
            <a:spLocks noGrp="1"/>
          </p:cNvSpPr>
          <p:nvPr>
            <p:ph type="subTitle" idx="1"/>
          </p:nvPr>
        </p:nvSpPr>
        <p:spPr>
          <a:xfrm>
            <a:off x="381000" y="3886200"/>
            <a:ext cx="8610600" cy="2819400"/>
          </a:xfrm>
        </p:spPr>
        <p:txBody>
          <a:bodyPr>
            <a:noAutofit/>
          </a:bodyPr>
          <a:lstStyle/>
          <a:p>
            <a:r>
              <a:rPr lang="en-GB" sz="2800" dirty="0" smtClean="0"/>
              <a:t>Dr </a:t>
            </a:r>
            <a:r>
              <a:rPr lang="en-GB" sz="2800" dirty="0" err="1" smtClean="0"/>
              <a:t>Dhruv</a:t>
            </a:r>
            <a:r>
              <a:rPr lang="en-GB" sz="2800" dirty="0" smtClean="0"/>
              <a:t> Sharma</a:t>
            </a:r>
            <a:endParaRPr lang="en-GB" sz="2800" dirty="0" smtClean="0"/>
          </a:p>
          <a:p>
            <a:r>
              <a:rPr lang="en-GB" sz="2800" dirty="0" smtClean="0"/>
              <a:t>Associate Professor</a:t>
            </a:r>
          </a:p>
          <a:p>
            <a:r>
              <a:rPr lang="en-GB" sz="2800" dirty="0" err="1" smtClean="0"/>
              <a:t>Dept</a:t>
            </a:r>
            <a:r>
              <a:rPr lang="en-GB" sz="2800" dirty="0" smtClean="0"/>
              <a:t> of Orthopaedics</a:t>
            </a:r>
          </a:p>
          <a:p>
            <a:r>
              <a:rPr lang="en-GB" sz="2800" dirty="0" err="1" smtClean="0"/>
              <a:t>Dhiraj</a:t>
            </a:r>
            <a:r>
              <a:rPr lang="en-GB" sz="2800" dirty="0" smtClean="0"/>
              <a:t> Hospital, SBKS MIRC</a:t>
            </a:r>
          </a:p>
          <a:p>
            <a:r>
              <a:rPr lang="en-GB" sz="2800" dirty="0" smtClean="0"/>
              <a:t>SUMANDEEP VIDYAPEETH</a:t>
            </a:r>
            <a:endParaRPr lang="en-GB" sz="2800" dirty="0"/>
          </a:p>
        </p:txBody>
      </p:sp>
    </p:spTree>
    <p:extLst>
      <p:ext uri="{BB962C8B-B14F-4D97-AF65-F5344CB8AC3E}">
        <p14:creationId xmlns:p14="http://schemas.microsoft.com/office/powerpoint/2010/main" xmlns="" val="312167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Ganglion</a:t>
            </a:r>
            <a:br>
              <a:rPr lang="en-US" altLang="en-US" smtClean="0"/>
            </a:br>
            <a:r>
              <a:rPr lang="en-US" altLang="en-US" smtClean="0"/>
              <a:t>site</a:t>
            </a:r>
          </a:p>
        </p:txBody>
      </p:sp>
      <p:sp>
        <p:nvSpPr>
          <p:cNvPr id="13315" name="Rectangle 3"/>
          <p:cNvSpPr>
            <a:spLocks noGrp="1" noChangeArrowheads="1"/>
          </p:cNvSpPr>
          <p:nvPr>
            <p:ph type="body" idx="1"/>
          </p:nvPr>
        </p:nvSpPr>
        <p:spPr/>
        <p:txBody>
          <a:bodyPr/>
          <a:lstStyle/>
          <a:p>
            <a:r>
              <a:rPr lang="en-US" altLang="en-US" smtClean="0"/>
              <a:t>60-70%  dorsal wrist ganglion </a:t>
            </a:r>
          </a:p>
          <a:p>
            <a:pPr>
              <a:buFont typeface="Monotype Sorts" pitchFamily="2" charset="2"/>
              <a:buNone/>
            </a:pPr>
            <a:r>
              <a:rPr lang="en-US" altLang="en-US" smtClean="0"/>
              <a:t>  (scapholunate  joint)</a:t>
            </a:r>
          </a:p>
          <a:p>
            <a:endParaRPr lang="en-US" altLang="en-US" smtClean="0"/>
          </a:p>
          <a:p>
            <a:r>
              <a:rPr lang="en-US" altLang="en-US" smtClean="0"/>
              <a:t>18 -20% volar ganglion</a:t>
            </a:r>
          </a:p>
          <a:p>
            <a:endParaRPr lang="en-US" altLang="en-US" smtClean="0"/>
          </a:p>
          <a:p>
            <a:r>
              <a:rPr lang="en-US" altLang="en-US" smtClean="0"/>
              <a:t>10 - 20% in the flexor</a:t>
            </a:r>
            <a:r>
              <a:rPr lang="en-US" altLang="en-US" sz="4400" smtClean="0"/>
              <a:t> </a:t>
            </a:r>
            <a:r>
              <a:rPr lang="en-US" altLang="en-US" smtClean="0"/>
              <a:t>sheath</a:t>
            </a:r>
          </a:p>
        </p:txBody>
      </p:sp>
    </p:spTree>
    <p:extLst>
      <p:ext uri="{BB962C8B-B14F-4D97-AF65-F5344CB8AC3E}">
        <p14:creationId xmlns:p14="http://schemas.microsoft.com/office/powerpoint/2010/main" xmlns="" val="1317754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en-US" smtClean="0"/>
              <a:t>Ganglion</a:t>
            </a:r>
            <a:br>
              <a:rPr lang="en-GB" altLang="en-US" smtClean="0"/>
            </a:br>
            <a:r>
              <a:rPr lang="en-GB" altLang="en-US" smtClean="0"/>
              <a:t>treatment</a:t>
            </a:r>
          </a:p>
        </p:txBody>
      </p:sp>
      <p:sp>
        <p:nvSpPr>
          <p:cNvPr id="14339" name="Rectangle 3"/>
          <p:cNvSpPr>
            <a:spLocks noGrp="1" noChangeArrowheads="1"/>
          </p:cNvSpPr>
          <p:nvPr>
            <p:ph type="body" idx="1"/>
          </p:nvPr>
        </p:nvSpPr>
        <p:spPr/>
        <p:txBody>
          <a:bodyPr/>
          <a:lstStyle/>
          <a:p>
            <a:endParaRPr lang="en-GB" altLang="en-US" smtClean="0"/>
          </a:p>
          <a:p>
            <a:r>
              <a:rPr lang="en-GB" altLang="en-US" smtClean="0"/>
              <a:t>conservative</a:t>
            </a:r>
          </a:p>
          <a:p>
            <a:endParaRPr lang="en-GB" altLang="en-US" smtClean="0"/>
          </a:p>
          <a:p>
            <a:r>
              <a:rPr lang="en-GB" altLang="en-US" smtClean="0"/>
              <a:t>surgical</a:t>
            </a:r>
          </a:p>
        </p:txBody>
      </p:sp>
    </p:spTree>
    <p:extLst>
      <p:ext uri="{BB962C8B-B14F-4D97-AF65-F5344CB8AC3E}">
        <p14:creationId xmlns:p14="http://schemas.microsoft.com/office/powerpoint/2010/main" xmlns="" val="1574882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
            </a:r>
            <a:br>
              <a:rPr lang="en-US" altLang="en-US" smtClean="0"/>
            </a:br>
            <a:r>
              <a:rPr lang="en-US" altLang="en-US" smtClean="0"/>
              <a:t>Carpal Tunnel Syndrome (CTS)</a:t>
            </a:r>
          </a:p>
        </p:txBody>
      </p:sp>
      <p:sp>
        <p:nvSpPr>
          <p:cNvPr id="15363" name="Rectangle 3"/>
          <p:cNvSpPr>
            <a:spLocks noGrp="1" noChangeArrowheads="1"/>
          </p:cNvSpPr>
          <p:nvPr>
            <p:ph type="body" idx="1"/>
          </p:nvPr>
        </p:nvSpPr>
        <p:spPr>
          <a:xfrm>
            <a:off x="-1490663" y="1885950"/>
            <a:ext cx="10634663" cy="4171950"/>
          </a:xfrm>
        </p:spPr>
        <p:txBody>
          <a:bodyPr/>
          <a:lstStyle/>
          <a:p>
            <a:pPr lvl="4">
              <a:buFontTx/>
              <a:buNone/>
            </a:pPr>
            <a:endParaRPr lang="en-US" altLang="en-US" sz="3200" b="1" i="1" smtClean="0"/>
          </a:p>
          <a:p>
            <a:pPr lvl="4" algn="ctr">
              <a:buFontTx/>
              <a:buNone/>
            </a:pPr>
            <a:r>
              <a:rPr lang="en-US" altLang="en-US" sz="3600" i="1" smtClean="0"/>
              <a:t>The entrapment of the median</a:t>
            </a:r>
          </a:p>
          <a:p>
            <a:pPr lvl="4" algn="ctr">
              <a:buFontTx/>
              <a:buNone/>
            </a:pPr>
            <a:r>
              <a:rPr lang="en-US" altLang="en-US" sz="3600" i="1" smtClean="0"/>
              <a:t>nerve at the fibro osseous </a:t>
            </a:r>
          </a:p>
          <a:p>
            <a:pPr lvl="4" algn="ctr">
              <a:buFontTx/>
              <a:buNone/>
            </a:pPr>
            <a:r>
              <a:rPr lang="en-US" altLang="en-US" sz="3600" i="1" smtClean="0"/>
              <a:t>tunnel of the carpus</a:t>
            </a:r>
            <a:r>
              <a:rPr lang="en-US" altLang="en-US" sz="3600" b="1" i="1" smtClean="0"/>
              <a:t>.</a:t>
            </a:r>
            <a:endParaRPr lang="en-US" altLang="en-US" sz="3200" b="1" i="1" smtClean="0"/>
          </a:p>
          <a:p>
            <a:pPr>
              <a:buFont typeface="Monotype Sorts" pitchFamily="2" charset="2"/>
              <a:buNone/>
            </a:pPr>
            <a:endParaRPr lang="en-US" altLang="en-US" sz="4400" b="1" smtClean="0"/>
          </a:p>
        </p:txBody>
      </p:sp>
    </p:spTree>
    <p:extLst>
      <p:ext uri="{BB962C8B-B14F-4D97-AF65-F5344CB8AC3E}">
        <p14:creationId xmlns:p14="http://schemas.microsoft.com/office/powerpoint/2010/main" xmlns="" val="320672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CTS</a:t>
            </a:r>
            <a:br>
              <a:rPr lang="en-US" altLang="en-US" smtClean="0"/>
            </a:br>
            <a:r>
              <a:rPr lang="en-US" altLang="en-US" smtClean="0"/>
              <a:t>Aetiology</a:t>
            </a:r>
          </a:p>
        </p:txBody>
      </p:sp>
      <p:sp>
        <p:nvSpPr>
          <p:cNvPr id="16387" name="Rectangle 3"/>
          <p:cNvSpPr>
            <a:spLocks noGrp="1" noChangeArrowheads="1"/>
          </p:cNvSpPr>
          <p:nvPr>
            <p:ph type="body" idx="1"/>
          </p:nvPr>
        </p:nvSpPr>
        <p:spPr>
          <a:xfrm>
            <a:off x="1371600" y="1981200"/>
            <a:ext cx="7772400" cy="4114800"/>
          </a:xfrm>
        </p:spPr>
        <p:txBody>
          <a:bodyPr/>
          <a:lstStyle/>
          <a:p>
            <a:pPr>
              <a:buFont typeface="Monotype Sorts" pitchFamily="2" charset="2"/>
              <a:buNone/>
            </a:pPr>
            <a:r>
              <a:rPr lang="en-US" altLang="en-US" smtClean="0"/>
              <a:t>Decrease in the size of the canal </a:t>
            </a:r>
          </a:p>
          <a:p>
            <a:pPr>
              <a:buFont typeface="Monotype Sorts" pitchFamily="2" charset="2"/>
              <a:buNone/>
            </a:pPr>
            <a:r>
              <a:rPr lang="en-US" altLang="en-US" smtClean="0"/>
              <a:t>	</a:t>
            </a:r>
          </a:p>
          <a:p>
            <a:r>
              <a:rPr lang="en-US" altLang="en-US" smtClean="0"/>
              <a:t>osteoarthritis</a:t>
            </a:r>
          </a:p>
          <a:p>
            <a:r>
              <a:rPr lang="en-US" altLang="en-US" smtClean="0"/>
              <a:t>trauma</a:t>
            </a:r>
          </a:p>
          <a:p>
            <a:r>
              <a:rPr lang="en-US" altLang="en-US" smtClean="0"/>
              <a:t>acromegaly</a:t>
            </a:r>
          </a:p>
        </p:txBody>
      </p:sp>
    </p:spTree>
    <p:extLst>
      <p:ext uri="{BB962C8B-B14F-4D97-AF65-F5344CB8AC3E}">
        <p14:creationId xmlns:p14="http://schemas.microsoft.com/office/powerpoint/2010/main" xmlns="" val="1959506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smtClean="0"/>
              <a:t>CTS</a:t>
            </a:r>
            <a:br>
              <a:rPr lang="en-GB" altLang="en-US" smtClean="0"/>
            </a:br>
            <a:r>
              <a:rPr lang="en-GB" altLang="en-US" smtClean="0"/>
              <a:t>Aetiology 2</a:t>
            </a:r>
          </a:p>
        </p:txBody>
      </p:sp>
      <p:sp>
        <p:nvSpPr>
          <p:cNvPr id="17411" name="Rectangle 3"/>
          <p:cNvSpPr>
            <a:spLocks noGrp="1" noChangeArrowheads="1"/>
          </p:cNvSpPr>
          <p:nvPr>
            <p:ph type="body" idx="1"/>
          </p:nvPr>
        </p:nvSpPr>
        <p:spPr/>
        <p:txBody>
          <a:bodyPr/>
          <a:lstStyle/>
          <a:p>
            <a:pPr>
              <a:buFont typeface="Monotype Sorts" pitchFamily="2" charset="2"/>
              <a:buNone/>
            </a:pPr>
            <a:r>
              <a:rPr lang="en-US" altLang="en-US" smtClean="0"/>
              <a:t>increase in the size of its contents</a:t>
            </a:r>
          </a:p>
          <a:p>
            <a:r>
              <a:rPr lang="en-US" altLang="en-US" smtClean="0"/>
              <a:t>pregnancy</a:t>
            </a:r>
          </a:p>
          <a:p>
            <a:r>
              <a:rPr lang="en-US" altLang="en-US" smtClean="0"/>
              <a:t>rheumatoid arthritis </a:t>
            </a:r>
          </a:p>
          <a:p>
            <a:r>
              <a:rPr lang="en-US" altLang="en-US" smtClean="0"/>
              <a:t>alcoholism</a:t>
            </a:r>
            <a:endParaRPr lang="en-US" altLang="en-US" sz="4400" smtClean="0"/>
          </a:p>
          <a:p>
            <a:r>
              <a:rPr lang="en-US" altLang="en-US" smtClean="0"/>
              <a:t>tumour </a:t>
            </a:r>
          </a:p>
          <a:p>
            <a:r>
              <a:rPr lang="en-US" altLang="en-US" smtClean="0"/>
              <a:t>idiopathic</a:t>
            </a:r>
          </a:p>
          <a:p>
            <a:endParaRPr lang="en-US" altLang="en-US" smtClean="0"/>
          </a:p>
        </p:txBody>
      </p:sp>
    </p:spTree>
    <p:extLst>
      <p:ext uri="{BB962C8B-B14F-4D97-AF65-F5344CB8AC3E}">
        <p14:creationId xmlns:p14="http://schemas.microsoft.com/office/powerpoint/2010/main" xmlns="" val="231334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CTS</a:t>
            </a:r>
            <a:br>
              <a:rPr lang="en-US" altLang="en-US" smtClean="0"/>
            </a:br>
            <a:r>
              <a:rPr lang="en-US" altLang="en-US" smtClean="0"/>
              <a:t>Clinical Picture</a:t>
            </a:r>
          </a:p>
        </p:txBody>
      </p:sp>
      <p:sp>
        <p:nvSpPr>
          <p:cNvPr id="18435" name="Rectangle 3"/>
          <p:cNvSpPr>
            <a:spLocks noGrp="1" noChangeArrowheads="1"/>
          </p:cNvSpPr>
          <p:nvPr>
            <p:ph type="body" idx="1"/>
          </p:nvPr>
        </p:nvSpPr>
        <p:spPr/>
        <p:txBody>
          <a:bodyPr/>
          <a:lstStyle/>
          <a:p>
            <a:endParaRPr lang="en-US" altLang="en-US" smtClean="0"/>
          </a:p>
          <a:p>
            <a:r>
              <a:rPr lang="en-US" altLang="en-US" smtClean="0"/>
              <a:t>patients in their 40s </a:t>
            </a:r>
          </a:p>
          <a:p>
            <a:r>
              <a:rPr lang="en-US" altLang="en-US" smtClean="0"/>
              <a:t>female &gt; male</a:t>
            </a:r>
            <a:endParaRPr lang="en-US" altLang="en-US" sz="4400" smtClean="0"/>
          </a:p>
          <a:p>
            <a:r>
              <a:rPr lang="en-US" altLang="en-US" smtClean="0"/>
              <a:t>pain (nocturnal)</a:t>
            </a:r>
            <a:endParaRPr lang="en-US" altLang="en-US" sz="4400" smtClean="0"/>
          </a:p>
          <a:p>
            <a:r>
              <a:rPr lang="en-US" altLang="en-US" smtClean="0"/>
              <a:t>numbness</a:t>
            </a:r>
          </a:p>
          <a:p>
            <a:r>
              <a:rPr lang="en-US" altLang="en-US" smtClean="0"/>
              <a:t>clumsiness</a:t>
            </a:r>
          </a:p>
        </p:txBody>
      </p:sp>
    </p:spTree>
    <p:extLst>
      <p:ext uri="{BB962C8B-B14F-4D97-AF65-F5344CB8AC3E}">
        <p14:creationId xmlns:p14="http://schemas.microsoft.com/office/powerpoint/2010/main" xmlns="" val="2849943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CTS</a:t>
            </a:r>
            <a:br>
              <a:rPr lang="en-US" altLang="en-US" smtClean="0"/>
            </a:br>
            <a:r>
              <a:rPr lang="en-US" altLang="en-US" smtClean="0"/>
              <a:t>signs</a:t>
            </a:r>
          </a:p>
        </p:txBody>
      </p:sp>
      <p:sp>
        <p:nvSpPr>
          <p:cNvPr id="19459" name="Rectangle 3"/>
          <p:cNvSpPr>
            <a:spLocks noGrp="1" noChangeArrowheads="1"/>
          </p:cNvSpPr>
          <p:nvPr>
            <p:ph type="body" idx="1"/>
          </p:nvPr>
        </p:nvSpPr>
        <p:spPr/>
        <p:txBody>
          <a:bodyPr/>
          <a:lstStyle/>
          <a:p>
            <a:endParaRPr lang="en-US" altLang="en-US" smtClean="0"/>
          </a:p>
          <a:p>
            <a:r>
              <a:rPr lang="en-US" altLang="en-US" smtClean="0"/>
              <a:t>wasting of thener eminence</a:t>
            </a:r>
          </a:p>
          <a:p>
            <a:r>
              <a:rPr lang="en-US" altLang="en-US" smtClean="0"/>
              <a:t>numbness</a:t>
            </a:r>
          </a:p>
          <a:p>
            <a:r>
              <a:rPr lang="en-US" altLang="en-US" smtClean="0"/>
              <a:t>weakness</a:t>
            </a:r>
          </a:p>
          <a:p>
            <a:r>
              <a:rPr lang="en-US" altLang="en-US" smtClean="0"/>
              <a:t>Tinnel sign</a:t>
            </a:r>
          </a:p>
          <a:p>
            <a:r>
              <a:rPr lang="en-US" altLang="en-US" smtClean="0"/>
              <a:t>Phalen sign</a:t>
            </a:r>
          </a:p>
          <a:p>
            <a:endParaRPr lang="en-US" altLang="en-US" smtClean="0"/>
          </a:p>
          <a:p>
            <a:endParaRPr lang="en-US" altLang="en-US" smtClean="0"/>
          </a:p>
        </p:txBody>
      </p:sp>
      <p:pic>
        <p:nvPicPr>
          <p:cNvPr id="19460" name="Picture 4" descr="CARPAL~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0" y="3124200"/>
            <a:ext cx="2954338"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9000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CTS</a:t>
            </a:r>
            <a:br>
              <a:rPr lang="en-US" altLang="en-US" smtClean="0"/>
            </a:br>
            <a:r>
              <a:rPr lang="en-US" altLang="en-US" smtClean="0"/>
              <a:t>Treatment</a:t>
            </a:r>
          </a:p>
        </p:txBody>
      </p:sp>
      <p:sp>
        <p:nvSpPr>
          <p:cNvPr id="20483" name="Rectangle 3"/>
          <p:cNvSpPr>
            <a:spLocks noGrp="1" noChangeArrowheads="1"/>
          </p:cNvSpPr>
          <p:nvPr>
            <p:ph type="body" idx="1"/>
          </p:nvPr>
        </p:nvSpPr>
        <p:spPr/>
        <p:txBody>
          <a:bodyPr/>
          <a:lstStyle/>
          <a:p>
            <a:r>
              <a:rPr lang="en-US" altLang="en-US" b="1" smtClean="0"/>
              <a:t>non operative</a:t>
            </a:r>
            <a:endParaRPr lang="en-US" altLang="en-US" smtClean="0"/>
          </a:p>
          <a:p>
            <a:pPr>
              <a:buFont typeface="Monotype Sorts" pitchFamily="2" charset="2"/>
              <a:buNone/>
            </a:pPr>
            <a:r>
              <a:rPr lang="en-US" altLang="en-US" smtClean="0"/>
              <a:t>         splint</a:t>
            </a:r>
          </a:p>
          <a:p>
            <a:pPr>
              <a:buFont typeface="Monotype Sorts" pitchFamily="2" charset="2"/>
              <a:buNone/>
            </a:pPr>
            <a:r>
              <a:rPr lang="en-US" altLang="en-US" smtClean="0"/>
              <a:t>         steroid injection</a:t>
            </a:r>
          </a:p>
          <a:p>
            <a:endParaRPr lang="en-US" altLang="en-US" smtClean="0"/>
          </a:p>
          <a:p>
            <a:r>
              <a:rPr lang="en-US" altLang="en-US" b="1" smtClean="0"/>
              <a:t>surgical decompression</a:t>
            </a:r>
          </a:p>
          <a:p>
            <a:pPr>
              <a:buFont typeface="Monotype Sorts" pitchFamily="2" charset="2"/>
              <a:buNone/>
            </a:pPr>
            <a:r>
              <a:rPr lang="en-US" altLang="en-US" smtClean="0"/>
              <a:t>        arthroscopic</a:t>
            </a:r>
          </a:p>
          <a:p>
            <a:pPr>
              <a:buFont typeface="Monotype Sorts" pitchFamily="2" charset="2"/>
              <a:buNone/>
            </a:pPr>
            <a:r>
              <a:rPr lang="en-US" altLang="en-US" smtClean="0"/>
              <a:t>        open</a:t>
            </a:r>
          </a:p>
        </p:txBody>
      </p:sp>
      <p:pic>
        <p:nvPicPr>
          <p:cNvPr id="20484" name="Picture 4" descr="HANDOP~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10200" y="4075113"/>
            <a:ext cx="3733800" cy="278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90061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De  Quervains Disease</a:t>
            </a:r>
          </a:p>
        </p:txBody>
      </p:sp>
      <p:sp>
        <p:nvSpPr>
          <p:cNvPr id="21507" name="Rectangle 3"/>
          <p:cNvSpPr>
            <a:spLocks noGrp="1" noChangeArrowheads="1"/>
          </p:cNvSpPr>
          <p:nvPr>
            <p:ph type="body" idx="1"/>
          </p:nvPr>
        </p:nvSpPr>
        <p:spPr/>
        <p:txBody>
          <a:bodyPr/>
          <a:lstStyle/>
          <a:p>
            <a:pPr>
              <a:buFont typeface="Monotype Sorts" pitchFamily="2" charset="2"/>
              <a:buNone/>
            </a:pPr>
            <a:endParaRPr lang="en-US" altLang="en-US" i="1" smtClean="0"/>
          </a:p>
          <a:p>
            <a:pPr>
              <a:buFont typeface="Monotype Sorts" pitchFamily="2" charset="2"/>
              <a:buNone/>
            </a:pPr>
            <a:r>
              <a:rPr lang="en-US" altLang="en-US" i="1" smtClean="0"/>
              <a:t>       </a:t>
            </a:r>
          </a:p>
          <a:p>
            <a:pPr>
              <a:buFont typeface="Monotype Sorts" pitchFamily="2" charset="2"/>
              <a:buNone/>
            </a:pPr>
            <a:r>
              <a:rPr lang="en-US" altLang="en-US" sz="3600" i="1" smtClean="0"/>
              <a:t>       Stenosing tenovaginitis of the first dorsal extensor compartment</a:t>
            </a:r>
            <a:endParaRPr lang="en-US" altLang="en-US" smtClean="0"/>
          </a:p>
        </p:txBody>
      </p:sp>
    </p:spTree>
    <p:extLst>
      <p:ext uri="{BB962C8B-B14F-4D97-AF65-F5344CB8AC3E}">
        <p14:creationId xmlns:p14="http://schemas.microsoft.com/office/powerpoint/2010/main" xmlns="" val="4139041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8625"/>
            <a:ext cx="8534400" cy="714375"/>
          </a:xfrm>
        </p:spPr>
        <p:txBody>
          <a:bodyPr>
            <a:noAutofit/>
          </a:bodyPr>
          <a:lstStyle/>
          <a:p>
            <a:pPr eaLnBrk="1" fontAlgn="auto" hangingPunct="1">
              <a:spcAft>
                <a:spcPts val="0"/>
              </a:spcAft>
              <a:defRPr/>
            </a:pPr>
            <a:r>
              <a:rPr lang="en-US" sz="6600" dirty="0" smtClean="0">
                <a:solidFill>
                  <a:schemeClr val="accent6">
                    <a:lumMod val="75000"/>
                  </a:schemeClr>
                </a:solidFill>
                <a:latin typeface="Angsana New" pitchFamily="18" charset="-34"/>
                <a:cs typeface="Angsana New" pitchFamily="18" charset="-34"/>
              </a:rPr>
              <a:t/>
            </a:r>
            <a:br>
              <a:rPr lang="en-US" sz="6600" dirty="0" smtClean="0">
                <a:solidFill>
                  <a:schemeClr val="accent6">
                    <a:lumMod val="75000"/>
                  </a:schemeClr>
                </a:solidFill>
                <a:latin typeface="Angsana New" pitchFamily="18" charset="-34"/>
                <a:cs typeface="Angsana New" pitchFamily="18" charset="-34"/>
              </a:rPr>
            </a:br>
            <a:r>
              <a:rPr lang="en-US" sz="6600" dirty="0" smtClean="0">
                <a:solidFill>
                  <a:schemeClr val="accent6">
                    <a:lumMod val="75000"/>
                  </a:schemeClr>
                </a:solidFill>
                <a:latin typeface="Angsana New" pitchFamily="18" charset="-34"/>
                <a:cs typeface="Angsana New" pitchFamily="18" charset="-34"/>
              </a:rPr>
              <a:t/>
            </a:r>
            <a:br>
              <a:rPr lang="en-US" sz="6600" dirty="0" smtClean="0">
                <a:solidFill>
                  <a:schemeClr val="accent6">
                    <a:lumMod val="75000"/>
                  </a:schemeClr>
                </a:solidFill>
                <a:latin typeface="Angsana New" pitchFamily="18" charset="-34"/>
                <a:cs typeface="Angsana New" pitchFamily="18" charset="-34"/>
              </a:rPr>
            </a:br>
            <a:r>
              <a:rPr lang="en-US" sz="6600" dirty="0" smtClean="0">
                <a:solidFill>
                  <a:schemeClr val="accent6">
                    <a:lumMod val="75000"/>
                  </a:schemeClr>
                </a:solidFill>
                <a:latin typeface="Angsana New" pitchFamily="18" charset="-34"/>
                <a:cs typeface="Angsana New" pitchFamily="18" charset="-34"/>
              </a:rPr>
              <a:t/>
            </a:r>
            <a:br>
              <a:rPr lang="en-US" sz="6600" dirty="0" smtClean="0">
                <a:solidFill>
                  <a:schemeClr val="accent6">
                    <a:lumMod val="75000"/>
                  </a:schemeClr>
                </a:solidFill>
                <a:latin typeface="Angsana New" pitchFamily="18" charset="-34"/>
                <a:cs typeface="Angsana New" pitchFamily="18" charset="-34"/>
              </a:rPr>
            </a:br>
            <a:r>
              <a:rPr lang="en-US" sz="6600" b="1" dirty="0" smtClean="0">
                <a:solidFill>
                  <a:schemeClr val="accent6">
                    <a:lumMod val="75000"/>
                  </a:schemeClr>
                </a:solidFill>
                <a:latin typeface="Angsana New" pitchFamily="18" charset="-34"/>
                <a:cs typeface="Angsana New" pitchFamily="18" charset="-34"/>
              </a:rPr>
              <a:t>de </a:t>
            </a:r>
            <a:r>
              <a:rPr lang="en-US" sz="6600" b="1" dirty="0" err="1" smtClean="0">
                <a:solidFill>
                  <a:schemeClr val="accent6">
                    <a:lumMod val="75000"/>
                  </a:schemeClr>
                </a:solidFill>
                <a:latin typeface="Angsana New" pitchFamily="18" charset="-34"/>
                <a:cs typeface="Angsana New" pitchFamily="18" charset="-34"/>
              </a:rPr>
              <a:t>Quervain’s</a:t>
            </a:r>
            <a:r>
              <a:rPr lang="en-US" sz="6600" b="1" dirty="0" smtClean="0">
                <a:solidFill>
                  <a:schemeClr val="accent6">
                    <a:lumMod val="75000"/>
                  </a:schemeClr>
                </a:solidFill>
                <a:latin typeface="Angsana New" pitchFamily="18" charset="-34"/>
                <a:cs typeface="Angsana New" pitchFamily="18" charset="-34"/>
              </a:rPr>
              <a:t> </a:t>
            </a:r>
            <a:r>
              <a:rPr lang="en-US" sz="6600" b="1" dirty="0" err="1" smtClean="0">
                <a:solidFill>
                  <a:schemeClr val="accent6">
                    <a:lumMod val="75000"/>
                  </a:schemeClr>
                </a:solidFill>
                <a:latin typeface="Angsana New" pitchFamily="18" charset="-34"/>
                <a:cs typeface="Angsana New" pitchFamily="18" charset="-34"/>
              </a:rPr>
              <a:t>Tenosynovitis</a:t>
            </a:r>
            <a:endParaRPr lang="en-US" sz="6600" b="1" dirty="0">
              <a:solidFill>
                <a:schemeClr val="accent6">
                  <a:lumMod val="75000"/>
                </a:schemeClr>
              </a:solidFill>
              <a:latin typeface="Angsana New" pitchFamily="18" charset="-34"/>
              <a:cs typeface="Angsana New" pitchFamily="18" charset="-34"/>
            </a:endParaRPr>
          </a:p>
        </p:txBody>
      </p:sp>
      <p:sp>
        <p:nvSpPr>
          <p:cNvPr id="15363" name="Content Placeholder 2"/>
          <p:cNvSpPr>
            <a:spLocks noGrp="1"/>
          </p:cNvSpPr>
          <p:nvPr>
            <p:ph sz="quarter" idx="1"/>
          </p:nvPr>
        </p:nvSpPr>
        <p:spPr>
          <a:xfrm>
            <a:off x="301625" y="1527175"/>
            <a:ext cx="8504238" cy="3973513"/>
          </a:xfrm>
        </p:spPr>
        <p:txBody>
          <a:bodyPr/>
          <a:lstStyle/>
          <a:p>
            <a:pPr eaLnBrk="1" hangingPunct="1"/>
            <a:r>
              <a:rPr lang="en-US" altLang="en-US" smtClean="0"/>
              <a:t>  </a:t>
            </a:r>
            <a:r>
              <a:rPr lang="en-US" altLang="en-US" sz="4000" b="1" smtClean="0">
                <a:latin typeface="Angsana New" pitchFamily="18" charset="-34"/>
                <a:cs typeface="Angsana New" pitchFamily="18" charset="-34"/>
              </a:rPr>
              <a:t>de Quervain’s Tenosynovitis occur when there is inflammation and/or entrapment of extensor pollicis brevis (EPB) and abductor pollicis longus (APL) tendon.</a:t>
            </a:r>
          </a:p>
          <a:p>
            <a:pPr eaLnBrk="1" hangingPunct="1"/>
            <a:r>
              <a:rPr lang="en-US" altLang="en-US" sz="4000" b="1" smtClean="0">
                <a:latin typeface="Angsana New" pitchFamily="18" charset="-34"/>
                <a:cs typeface="Angsana New" pitchFamily="18" charset="-34"/>
              </a:rPr>
              <a:t>It is precipitated by repetitive wrist motion, especially thumb flexion combined with ulnar deviation of the wrist.</a:t>
            </a:r>
          </a:p>
        </p:txBody>
      </p:sp>
    </p:spTree>
    <p:extLst>
      <p:ext uri="{BB962C8B-B14F-4D97-AF65-F5344CB8AC3E}">
        <p14:creationId xmlns:p14="http://schemas.microsoft.com/office/powerpoint/2010/main" xmlns="" val="135812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altLang="en-US" dirty="0" smtClean="0"/>
              <a:t>INTRODUCTION</a:t>
            </a:r>
          </a:p>
        </p:txBody>
      </p:sp>
      <p:sp>
        <p:nvSpPr>
          <p:cNvPr id="5123" name="Rectangle 3"/>
          <p:cNvSpPr>
            <a:spLocks noGrp="1" noChangeArrowheads="1"/>
          </p:cNvSpPr>
          <p:nvPr>
            <p:ph type="subTitle" idx="1"/>
          </p:nvPr>
        </p:nvSpPr>
        <p:spPr>
          <a:xfrm>
            <a:off x="1422400" y="2667000"/>
            <a:ext cx="7078663" cy="1771650"/>
          </a:xfrm>
        </p:spPr>
        <p:txBody>
          <a:bodyPr/>
          <a:lstStyle/>
          <a:p>
            <a:r>
              <a:rPr lang="en-US" altLang="en-US" sz="4400" b="1" i="1" smtClean="0"/>
              <a:t>Common hand problems</a:t>
            </a:r>
          </a:p>
          <a:p>
            <a:endParaRPr lang="en-US" altLang="en-US" smtClean="0"/>
          </a:p>
          <a:p>
            <a:endParaRPr lang="en-US" altLang="en-US" smtClean="0"/>
          </a:p>
        </p:txBody>
      </p:sp>
      <p:pic>
        <p:nvPicPr>
          <p:cNvPr id="5124" name="Picture 4" descr="CARPAL~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3460750"/>
            <a:ext cx="4572000" cy="339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01940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 y="357188"/>
            <a:ext cx="8637588" cy="221456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16387" name="Object 2"/>
          <p:cNvGraphicFramePr>
            <a:graphicFrameLocks noChangeAspect="1"/>
          </p:cNvGraphicFramePr>
          <p:nvPr/>
        </p:nvGraphicFramePr>
        <p:xfrm>
          <a:off x="285750" y="3357563"/>
          <a:ext cx="5097463" cy="1600200"/>
        </p:xfrm>
        <a:graphic>
          <a:graphicData uri="http://schemas.openxmlformats.org/presentationml/2006/ole">
            <p:oleObj spid="_x0000_s1026" name="Photo Editor Photo" r:id="rId5" imgW="5401429" imgH="1695687" progId="">
              <p:embed/>
            </p:oleObj>
          </a:graphicData>
        </a:graphic>
      </p:graphicFrame>
      <p:graphicFrame>
        <p:nvGraphicFramePr>
          <p:cNvPr id="16388" name="Object 3"/>
          <p:cNvGraphicFramePr>
            <a:graphicFrameLocks noChangeAspect="1"/>
          </p:cNvGraphicFramePr>
          <p:nvPr/>
        </p:nvGraphicFramePr>
        <p:xfrm>
          <a:off x="5562600" y="3581400"/>
          <a:ext cx="2900363" cy="2478088"/>
        </p:xfrm>
        <a:graphic>
          <a:graphicData uri="http://schemas.openxmlformats.org/presentationml/2006/ole">
            <p:oleObj spid="_x0000_s1027" name="Photo Editor Photo" r:id="rId6" imgW="3858164" imgH="3296110" progId="">
              <p:embed/>
            </p:oleObj>
          </a:graphicData>
        </a:graphic>
      </p:graphicFrame>
      <p:pic>
        <p:nvPicPr>
          <p:cNvPr id="16389"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943600" y="6461125"/>
            <a:ext cx="3200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159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8625"/>
            <a:ext cx="8534400" cy="758825"/>
          </a:xfrm>
        </p:spPr>
        <p:txBody>
          <a:bodyPr>
            <a:noAutofit/>
          </a:bodyPr>
          <a:lstStyle/>
          <a:p>
            <a:pPr eaLnBrk="1" fontAlgn="auto" hangingPunct="1">
              <a:spcAft>
                <a:spcPts val="0"/>
              </a:spcAft>
              <a:defRPr/>
            </a:pPr>
            <a:r>
              <a:rPr lang="en-US" sz="6600" dirty="0" smtClean="0">
                <a:solidFill>
                  <a:schemeClr val="accent6">
                    <a:lumMod val="75000"/>
                  </a:schemeClr>
                </a:solidFill>
                <a:latin typeface="Angsana New" pitchFamily="18" charset="-34"/>
                <a:cs typeface="Angsana New" pitchFamily="18" charset="-34"/>
              </a:rPr>
              <a:t/>
            </a:r>
            <a:br>
              <a:rPr lang="en-US" sz="6600" dirty="0" smtClean="0">
                <a:solidFill>
                  <a:schemeClr val="accent6">
                    <a:lumMod val="75000"/>
                  </a:schemeClr>
                </a:solidFill>
                <a:latin typeface="Angsana New" pitchFamily="18" charset="-34"/>
                <a:cs typeface="Angsana New" pitchFamily="18" charset="-34"/>
              </a:rPr>
            </a:br>
            <a:r>
              <a:rPr lang="en-US" sz="6600" dirty="0" smtClean="0">
                <a:solidFill>
                  <a:schemeClr val="accent6">
                    <a:lumMod val="75000"/>
                  </a:schemeClr>
                </a:solidFill>
                <a:latin typeface="Angsana New" pitchFamily="18" charset="-34"/>
                <a:cs typeface="Angsana New" pitchFamily="18" charset="-34"/>
              </a:rPr>
              <a:t/>
            </a:r>
            <a:br>
              <a:rPr lang="en-US" sz="6600" dirty="0" smtClean="0">
                <a:solidFill>
                  <a:schemeClr val="accent6">
                    <a:lumMod val="75000"/>
                  </a:schemeClr>
                </a:solidFill>
                <a:latin typeface="Angsana New" pitchFamily="18" charset="-34"/>
                <a:cs typeface="Angsana New" pitchFamily="18" charset="-34"/>
              </a:rPr>
            </a:br>
            <a:r>
              <a:rPr lang="en-US" sz="7200" b="1" dirty="0" smtClean="0">
                <a:solidFill>
                  <a:schemeClr val="accent6">
                    <a:lumMod val="75000"/>
                  </a:schemeClr>
                </a:solidFill>
                <a:latin typeface="Angsana New" pitchFamily="18" charset="-34"/>
                <a:cs typeface="Angsana New" pitchFamily="18" charset="-34"/>
              </a:rPr>
              <a:t>SYMPTOMS &amp; SIGN</a:t>
            </a:r>
            <a:endParaRPr lang="en-US" sz="7200" b="1" dirty="0">
              <a:solidFill>
                <a:schemeClr val="accent6">
                  <a:lumMod val="75000"/>
                </a:schemeClr>
              </a:solidFill>
              <a:latin typeface="Angsana New" pitchFamily="18" charset="-34"/>
              <a:cs typeface="Angsana New" pitchFamily="18" charset="-34"/>
            </a:endParaRPr>
          </a:p>
        </p:txBody>
      </p:sp>
      <p:sp>
        <p:nvSpPr>
          <p:cNvPr id="18435" name="Content Placeholder 2"/>
          <p:cNvSpPr>
            <a:spLocks noGrp="1"/>
          </p:cNvSpPr>
          <p:nvPr>
            <p:ph sz="quarter" idx="1"/>
          </p:nvPr>
        </p:nvSpPr>
        <p:spPr>
          <a:xfrm>
            <a:off x="301625" y="1527175"/>
            <a:ext cx="8504238" cy="4572000"/>
          </a:xfrm>
        </p:spPr>
        <p:txBody>
          <a:bodyPr/>
          <a:lstStyle/>
          <a:p>
            <a:pPr eaLnBrk="1" hangingPunct="1"/>
            <a:r>
              <a:rPr lang="en-US" altLang="en-US" sz="4000" b="1" smtClean="0">
                <a:latin typeface="Angsana New" pitchFamily="18" charset="-34"/>
                <a:cs typeface="Angsana New" pitchFamily="18" charset="-34"/>
              </a:rPr>
              <a:t>Pain and swelling about the region of the radial styloid,especially during grasping movement with the thumb.</a:t>
            </a:r>
          </a:p>
          <a:p>
            <a:pPr eaLnBrk="1" hangingPunct="1"/>
            <a:r>
              <a:rPr lang="en-US" altLang="en-US" sz="4000" b="1" smtClean="0">
                <a:latin typeface="Angsana New" pitchFamily="18" charset="-34"/>
                <a:cs typeface="Angsana New" pitchFamily="18" charset="-34"/>
              </a:rPr>
              <a:t>Finkelstein’s test involves actively flexing the thumb into the palm while making a closed fist, while having the examiner passively deviate the wrist in an ulnar direction.</a:t>
            </a:r>
          </a:p>
          <a:p>
            <a:pPr eaLnBrk="1" hangingPunct="1"/>
            <a:endParaRPr lang="en-US" altLang="en-US" smtClean="0"/>
          </a:p>
        </p:txBody>
      </p:sp>
    </p:spTree>
    <p:extLst>
      <p:ext uri="{BB962C8B-B14F-4D97-AF65-F5344CB8AC3E}">
        <p14:creationId xmlns:p14="http://schemas.microsoft.com/office/powerpoint/2010/main" xmlns="" val="5206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750" y="4643438"/>
            <a:ext cx="6643688" cy="1571625"/>
          </a:xfrm>
        </p:spPr>
        <p:style>
          <a:lnRef idx="1">
            <a:schemeClr val="accent1"/>
          </a:lnRef>
          <a:fillRef idx="2">
            <a:schemeClr val="accent1"/>
          </a:fillRef>
          <a:effectRef idx="1">
            <a:schemeClr val="accent1"/>
          </a:effectRef>
          <a:fontRef idx="minor">
            <a:schemeClr val="dk1"/>
          </a:fontRef>
        </p:style>
        <p:txBody>
          <a:bodyPr/>
          <a:lstStyle/>
          <a:p>
            <a:pPr eaLnBrk="1" fontAlgn="auto" hangingPunct="1">
              <a:spcAft>
                <a:spcPts val="0"/>
              </a:spcAft>
              <a:defRPr/>
            </a:pPr>
            <a:r>
              <a:rPr lang="en-US" sz="3400" dirty="0" smtClean="0">
                <a:solidFill>
                  <a:schemeClr val="tx1"/>
                </a:solidFill>
                <a:latin typeface="Angsana New" pitchFamily="18" charset="-34"/>
                <a:cs typeface="Angsana New" pitchFamily="18" charset="-34"/>
              </a:rPr>
              <a:t>Demonstration </a:t>
            </a:r>
            <a:r>
              <a:rPr lang="th-TH" sz="3400" dirty="0" smtClean="0">
                <a:solidFill>
                  <a:schemeClr val="tx1"/>
                </a:solidFill>
                <a:latin typeface="Angsana New" pitchFamily="18" charset="-34"/>
              </a:rPr>
              <a:t> </a:t>
            </a:r>
            <a:r>
              <a:rPr lang="en-US" sz="3400" dirty="0" smtClean="0">
                <a:solidFill>
                  <a:schemeClr val="tx1"/>
                </a:solidFill>
                <a:latin typeface="Angsana New" pitchFamily="18" charset="-34"/>
                <a:cs typeface="Angsana New" pitchFamily="18" charset="-34"/>
              </a:rPr>
              <a:t>of Finkelstein’s test with the thumb in the palm and the wrist </a:t>
            </a:r>
            <a:r>
              <a:rPr lang="en-US" sz="3400" dirty="0" err="1" smtClean="0">
                <a:solidFill>
                  <a:schemeClr val="tx1"/>
                </a:solidFill>
                <a:latin typeface="Angsana New" pitchFamily="18" charset="-34"/>
                <a:cs typeface="Angsana New" pitchFamily="18" charset="-34"/>
              </a:rPr>
              <a:t>ulnarly</a:t>
            </a:r>
            <a:r>
              <a:rPr lang="en-US" sz="3400" dirty="0" smtClean="0">
                <a:solidFill>
                  <a:schemeClr val="tx1"/>
                </a:solidFill>
                <a:latin typeface="Angsana New" pitchFamily="18" charset="-34"/>
                <a:cs typeface="Angsana New" pitchFamily="18" charset="-34"/>
              </a:rPr>
              <a:t> deviated.</a:t>
            </a:r>
            <a:endParaRPr lang="en-US" sz="3400" dirty="0">
              <a:solidFill>
                <a:schemeClr val="tx1"/>
              </a:solidFill>
              <a:latin typeface="Angsana New" pitchFamily="18" charset="-34"/>
              <a:cs typeface="Angsana New" pitchFamily="18" charset="-34"/>
            </a:endParaRPr>
          </a:p>
        </p:txBody>
      </p:sp>
      <p:pic>
        <p:nvPicPr>
          <p:cNvPr id="19459" name="Picture 2" descr="G:\รูป\AVI_0005.jpg"/>
          <p:cNvPicPr>
            <a:picLocks noGrp="1" noChangeAspect="1" noChangeArrowheads="1"/>
          </p:cNvPicPr>
          <p:nvPr>
            <p:ph type="pic" idx="1"/>
          </p:nvPr>
        </p:nvPicPr>
        <p:blipFill>
          <a:blip r:embed="rId3">
            <a:extLst>
              <a:ext uri="{28A0092B-C50C-407E-A947-70E740481C1C}">
                <a14:useLocalDpi xmlns:a14="http://schemas.microsoft.com/office/drawing/2010/main" xmlns="" val="0"/>
              </a:ext>
            </a:extLst>
          </a:blip>
          <a:srcRect l="5373" r="5373"/>
          <a:stretch>
            <a:fillRect/>
          </a:stretch>
        </p:blipFill>
        <p:spPr>
          <a:xfrm>
            <a:off x="214313" y="357188"/>
            <a:ext cx="8501062" cy="4114800"/>
          </a:xfrm>
          <a:ln w="76200">
            <a:solidFill>
              <a:schemeClr val="tx1"/>
            </a:solidFill>
            <a:miter lim="800000"/>
            <a:headEnd/>
            <a:tailEnd/>
          </a:ln>
        </p:spPr>
      </p:pic>
    </p:spTree>
    <p:extLst>
      <p:ext uri="{BB962C8B-B14F-4D97-AF65-F5344CB8AC3E}">
        <p14:creationId xmlns:p14="http://schemas.microsoft.com/office/powerpoint/2010/main" xmlns="" val="129154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De Quervain’s</a:t>
            </a:r>
            <a:br>
              <a:rPr lang="en-US" altLang="en-US" smtClean="0"/>
            </a:br>
            <a:r>
              <a:rPr lang="en-US" altLang="en-US" smtClean="0"/>
              <a:t>Treatment</a:t>
            </a:r>
          </a:p>
        </p:txBody>
      </p:sp>
      <p:sp>
        <p:nvSpPr>
          <p:cNvPr id="22531" name="Rectangle 3"/>
          <p:cNvSpPr>
            <a:spLocks noGrp="1" noChangeArrowheads="1"/>
          </p:cNvSpPr>
          <p:nvPr>
            <p:ph type="body" idx="1"/>
          </p:nvPr>
        </p:nvSpPr>
        <p:spPr/>
        <p:txBody>
          <a:bodyPr/>
          <a:lstStyle/>
          <a:p>
            <a:endParaRPr lang="en-US" altLang="en-US" b="1" smtClean="0"/>
          </a:p>
          <a:p>
            <a:r>
              <a:rPr lang="en-US" altLang="en-US" b="1" smtClean="0"/>
              <a:t>non operative</a:t>
            </a:r>
            <a:endParaRPr lang="en-US" altLang="en-US" smtClean="0"/>
          </a:p>
          <a:p>
            <a:pPr>
              <a:buFont typeface="Monotype Sorts" pitchFamily="2" charset="2"/>
              <a:buNone/>
            </a:pPr>
            <a:r>
              <a:rPr lang="en-US" altLang="en-US" smtClean="0"/>
              <a:t>     rest</a:t>
            </a:r>
          </a:p>
          <a:p>
            <a:pPr>
              <a:buFont typeface="Monotype Sorts" pitchFamily="2" charset="2"/>
              <a:buNone/>
            </a:pPr>
            <a:r>
              <a:rPr lang="en-US" altLang="en-US" smtClean="0"/>
              <a:t>     steroid injection</a:t>
            </a:r>
          </a:p>
          <a:p>
            <a:pPr>
              <a:buFont typeface="Monotype Sorts" pitchFamily="2" charset="2"/>
              <a:buNone/>
            </a:pPr>
            <a:r>
              <a:rPr lang="en-US" altLang="en-US" smtClean="0"/>
              <a:t>     anti-inflamatory</a:t>
            </a:r>
          </a:p>
          <a:p>
            <a:endParaRPr lang="en-US" altLang="en-US" b="1" smtClean="0"/>
          </a:p>
          <a:p>
            <a:r>
              <a:rPr lang="en-US" altLang="en-US" b="1" smtClean="0"/>
              <a:t>operative</a:t>
            </a:r>
            <a:endParaRPr lang="en-US" altLang="en-US" smtClean="0"/>
          </a:p>
        </p:txBody>
      </p:sp>
    </p:spTree>
    <p:extLst>
      <p:ext uri="{BB962C8B-B14F-4D97-AF65-F5344CB8AC3E}">
        <p14:creationId xmlns:p14="http://schemas.microsoft.com/office/powerpoint/2010/main" xmlns="" val="3171002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28625"/>
            <a:ext cx="8534400" cy="687388"/>
          </a:xfrm>
        </p:spPr>
        <p:txBody>
          <a:bodyPr>
            <a:noAutofit/>
          </a:bodyPr>
          <a:lstStyle/>
          <a:p>
            <a:pPr eaLnBrk="1" fontAlgn="auto" hangingPunct="1">
              <a:spcAft>
                <a:spcPts val="0"/>
              </a:spcAft>
              <a:defRPr/>
            </a:pPr>
            <a:r>
              <a:rPr lang="en-US" sz="8000" b="1" dirty="0" smtClean="0">
                <a:solidFill>
                  <a:schemeClr val="accent6">
                    <a:lumMod val="75000"/>
                  </a:schemeClr>
                </a:solidFill>
                <a:latin typeface="Angsana New" pitchFamily="18" charset="-34"/>
                <a:cs typeface="Angsana New" pitchFamily="18" charset="-34"/>
              </a:rPr>
              <a:t>TREATMENT</a:t>
            </a:r>
            <a:endParaRPr lang="en-US" sz="8000" b="1" dirty="0">
              <a:solidFill>
                <a:schemeClr val="accent6">
                  <a:lumMod val="75000"/>
                </a:schemeClr>
              </a:solidFill>
              <a:latin typeface="Angsana New" pitchFamily="18" charset="-34"/>
              <a:cs typeface="Angsana New" pitchFamily="18" charset="-34"/>
            </a:endParaRPr>
          </a:p>
        </p:txBody>
      </p:sp>
      <p:sp>
        <p:nvSpPr>
          <p:cNvPr id="21507" name="Content Placeholder 2"/>
          <p:cNvSpPr>
            <a:spLocks noGrp="1"/>
          </p:cNvSpPr>
          <p:nvPr>
            <p:ph sz="quarter" idx="1"/>
          </p:nvPr>
        </p:nvSpPr>
        <p:spPr>
          <a:xfrm>
            <a:off x="301625" y="1527175"/>
            <a:ext cx="8504238" cy="4572000"/>
          </a:xfrm>
        </p:spPr>
        <p:txBody>
          <a:bodyPr/>
          <a:lstStyle/>
          <a:p>
            <a:pPr eaLnBrk="1" hangingPunct="1"/>
            <a:r>
              <a:rPr lang="en-US" altLang="en-US" sz="3200" b="1" smtClean="0">
                <a:latin typeface="Angsana New" pitchFamily="18" charset="-34"/>
                <a:cs typeface="Angsana New" pitchFamily="18" charset="-34"/>
              </a:rPr>
              <a:t>Acute therapies can involve ice applicaion for 15 minutes every 6 hours or NSAIDS.</a:t>
            </a:r>
          </a:p>
          <a:p>
            <a:pPr eaLnBrk="1" hangingPunct="1"/>
            <a:r>
              <a:rPr lang="en-US" altLang="en-US" sz="3200" b="1" smtClean="0">
                <a:latin typeface="Angsana New" pitchFamily="18" charset="-34"/>
                <a:cs typeface="Angsana New" pitchFamily="18" charset="-34"/>
              </a:rPr>
              <a:t>Rest.</a:t>
            </a:r>
          </a:p>
          <a:p>
            <a:pPr eaLnBrk="1" hangingPunct="1"/>
            <a:r>
              <a:rPr lang="en-US" altLang="en-US" sz="3200" b="1" smtClean="0">
                <a:latin typeface="Angsana New" pitchFamily="18" charset="-34"/>
                <a:cs typeface="Angsana New" pitchFamily="18" charset="-34"/>
              </a:rPr>
              <a:t>Modalities.</a:t>
            </a:r>
          </a:p>
          <a:p>
            <a:pPr eaLnBrk="1" hangingPunct="1"/>
            <a:r>
              <a:rPr lang="en-US" altLang="en-US" sz="3200" b="1" smtClean="0">
                <a:latin typeface="Angsana New" pitchFamily="18" charset="-34"/>
                <a:cs typeface="Angsana New" pitchFamily="18" charset="-34"/>
              </a:rPr>
              <a:t>Thumb spica splint or buddy taping thumb to index finger for resting APL and EPB tendon.</a:t>
            </a:r>
          </a:p>
          <a:p>
            <a:pPr eaLnBrk="1" hangingPunct="1"/>
            <a:r>
              <a:rPr lang="en-US" altLang="en-US" sz="3200" b="1" smtClean="0">
                <a:latin typeface="Angsana New" pitchFamily="18" charset="-34"/>
                <a:cs typeface="Angsana New" pitchFamily="18" charset="-34"/>
              </a:rPr>
              <a:t>Analgesics.</a:t>
            </a:r>
          </a:p>
          <a:p>
            <a:pPr eaLnBrk="1" hangingPunct="1"/>
            <a:r>
              <a:rPr lang="en-US" altLang="en-US" sz="3200" b="1" smtClean="0">
                <a:latin typeface="Angsana New" pitchFamily="18" charset="-34"/>
                <a:cs typeface="Angsana New" pitchFamily="18" charset="-34"/>
              </a:rPr>
              <a:t>Steroid injection.</a:t>
            </a:r>
          </a:p>
        </p:txBody>
      </p:sp>
    </p:spTree>
    <p:extLst>
      <p:ext uri="{BB962C8B-B14F-4D97-AF65-F5344CB8AC3E}">
        <p14:creationId xmlns:p14="http://schemas.microsoft.com/office/powerpoint/2010/main" xmlns="" val="1687652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SAYWAROON\Desktop\Lbp รูป\AVI_0002.jpg"/>
          <p:cNvPicPr>
            <a:picLocks noGrp="1" noChangeAspect="1" noChangeArrowheads="1"/>
          </p:cNvPicPr>
          <p:nvPr>
            <p:ph sz="quarter" idx="1"/>
          </p:nvPr>
        </p:nvPicPr>
        <p:blipFill>
          <a:blip r:embed="rId2"/>
          <a:srcRect/>
          <a:stretch>
            <a:fillRect/>
          </a:stretch>
        </p:blipFill>
        <p:spPr>
          <a:xfrm>
            <a:off x="285750" y="1143000"/>
            <a:ext cx="4000500" cy="2357438"/>
          </a:xfrm>
        </p:spPr>
        <p:style>
          <a:lnRef idx="2">
            <a:schemeClr val="accent1"/>
          </a:lnRef>
          <a:fillRef idx="1">
            <a:schemeClr val="lt1"/>
          </a:fillRef>
          <a:effectRef idx="0">
            <a:schemeClr val="accent1"/>
          </a:effectRef>
          <a:fontRef idx="minor">
            <a:schemeClr val="dk1"/>
          </a:fontRef>
        </p:style>
      </p:pic>
      <p:pic>
        <p:nvPicPr>
          <p:cNvPr id="18435" name="Picture 3" descr="C:\Documents and Settings\SAYWAROON\Desktop\Lbp รูป\AVI_0003.jpg"/>
          <p:cNvPicPr>
            <a:picLocks noChangeAspect="1" noChangeArrowheads="1"/>
          </p:cNvPicPr>
          <p:nvPr/>
        </p:nvPicPr>
        <p:blipFill>
          <a:blip r:embed="rId3"/>
          <a:srcRect/>
          <a:stretch>
            <a:fillRect/>
          </a:stretch>
        </p:blipFill>
        <p:spPr bwMode="auto">
          <a:xfrm>
            <a:off x="2428875" y="4143375"/>
            <a:ext cx="4467225" cy="2071688"/>
          </a:xfrm>
          <a:prstGeom prst="rect">
            <a:avLst/>
          </a:prstGeom>
        </p:spPr>
        <p:style>
          <a:lnRef idx="2">
            <a:schemeClr val="accent1"/>
          </a:lnRef>
          <a:fillRef idx="1">
            <a:schemeClr val="lt1"/>
          </a:fillRef>
          <a:effectRef idx="0">
            <a:schemeClr val="accent1"/>
          </a:effectRef>
          <a:fontRef idx="minor">
            <a:schemeClr val="dk1"/>
          </a:fontRef>
        </p:style>
      </p:pic>
      <p:pic>
        <p:nvPicPr>
          <p:cNvPr id="18436" name="Picture 4" descr="C:\Documents and Settings\SAYWAROON\Desktop\Lbp รูป\AVI_0004.jpg"/>
          <p:cNvPicPr>
            <a:picLocks noChangeAspect="1" noChangeArrowheads="1"/>
          </p:cNvPicPr>
          <p:nvPr/>
        </p:nvPicPr>
        <p:blipFill>
          <a:blip r:embed="rId4"/>
          <a:srcRect/>
          <a:stretch>
            <a:fillRect/>
          </a:stretch>
        </p:blipFill>
        <p:spPr bwMode="auto">
          <a:xfrm>
            <a:off x="4929188" y="1214438"/>
            <a:ext cx="3827462" cy="2463800"/>
          </a:xfrm>
          <a:prstGeom prst="rect">
            <a:avLst/>
          </a:prstGeom>
        </p:spPr>
        <p:style>
          <a:lnRef idx="1">
            <a:schemeClr val="accent4"/>
          </a:lnRef>
          <a:fillRef idx="2">
            <a:schemeClr val="accent4"/>
          </a:fillRef>
          <a:effectRef idx="1">
            <a:schemeClr val="accent4"/>
          </a:effectRef>
          <a:fontRef idx="minor">
            <a:schemeClr val="dk1"/>
          </a:fontRef>
        </p:style>
      </p:pic>
      <p:sp>
        <p:nvSpPr>
          <p:cNvPr id="7" name="Rectangle 6"/>
          <p:cNvSpPr/>
          <p:nvPr/>
        </p:nvSpPr>
        <p:spPr>
          <a:xfrm>
            <a:off x="8072438" y="2786063"/>
            <a:ext cx="500062" cy="785812"/>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xmlns="" val="416760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304800"/>
          <a:ext cx="8305799" cy="12531725"/>
        </p:xfrm>
        <a:graphic>
          <a:graphicData uri="http://schemas.openxmlformats.org/drawingml/2006/table">
            <a:tbl>
              <a:tblPr firstRow="1" bandRow="1">
                <a:tableStyleId>{5C22544A-7EE6-4342-B048-85BDC9FD1C3A}</a:tableStyleId>
              </a:tblPr>
              <a:tblGrid>
                <a:gridCol w="1219199"/>
                <a:gridCol w="1600200"/>
                <a:gridCol w="838201"/>
                <a:gridCol w="2786608"/>
                <a:gridCol w="1861591"/>
              </a:tblGrid>
              <a:tr h="918558">
                <a:tc>
                  <a:txBody>
                    <a:bodyPr/>
                    <a:lstStyle/>
                    <a:p>
                      <a:r>
                        <a:rPr lang="en-US" sz="1800" dirty="0" smtClean="0"/>
                        <a:t>Author / Year</a:t>
                      </a:r>
                      <a:endParaRPr lang="en-IN" sz="1800" dirty="0"/>
                    </a:p>
                  </a:txBody>
                  <a:tcPr marT="45721" marB="45721"/>
                </a:tc>
                <a:tc>
                  <a:txBody>
                    <a:bodyPr/>
                    <a:lstStyle/>
                    <a:p>
                      <a:r>
                        <a:rPr lang="en-US" sz="1800" dirty="0" smtClean="0"/>
                        <a:t>Study</a:t>
                      </a:r>
                      <a:endParaRPr lang="en-IN" sz="1800" dirty="0"/>
                    </a:p>
                  </a:txBody>
                  <a:tcPr marT="45721" marB="45721"/>
                </a:tc>
                <a:tc>
                  <a:txBody>
                    <a:bodyPr/>
                    <a:lstStyle/>
                    <a:p>
                      <a:r>
                        <a:rPr lang="en-US" sz="1800" dirty="0" smtClean="0"/>
                        <a:t>Level</a:t>
                      </a:r>
                      <a:endParaRPr lang="en-IN" sz="1800" dirty="0"/>
                    </a:p>
                  </a:txBody>
                  <a:tcPr marT="45721" marB="45721"/>
                </a:tc>
                <a:tc>
                  <a:txBody>
                    <a:bodyPr/>
                    <a:lstStyle/>
                    <a:p>
                      <a:r>
                        <a:rPr lang="en-US" sz="1800" dirty="0" smtClean="0"/>
                        <a:t>Results </a:t>
                      </a:r>
                      <a:endParaRPr lang="en-IN" sz="1800" dirty="0"/>
                    </a:p>
                  </a:txBody>
                  <a:tcPr marT="45721" marB="45721"/>
                </a:tc>
                <a:tc>
                  <a:txBody>
                    <a:bodyPr/>
                    <a:lstStyle/>
                    <a:p>
                      <a:r>
                        <a:rPr lang="en-US" sz="1800" dirty="0" smtClean="0"/>
                        <a:t>Conclusion</a:t>
                      </a:r>
                      <a:endParaRPr lang="en-IN" sz="1800" dirty="0"/>
                    </a:p>
                  </a:txBody>
                  <a:tcPr marT="45721" marB="45721"/>
                </a:tc>
              </a:tr>
              <a:tr h="11613167">
                <a:tc>
                  <a:txBody>
                    <a:bodyPr/>
                    <a:lstStyle/>
                    <a:p>
                      <a:r>
                        <a:rPr kumimoji="0" lang="de-DE" sz="1800" b="0" i="0" kern="1200" dirty="0" smtClean="0">
                          <a:solidFill>
                            <a:schemeClr val="dk1"/>
                          </a:solidFill>
                          <a:latin typeface="+mn-lt"/>
                          <a:ea typeface="+mn-ea"/>
                          <a:cs typeface="+mn-cs"/>
                        </a:rPr>
                        <a:t>Alexander Scheller, Ralph Schuh, [...], and Alexander Schuh /2009 October</a:t>
                      </a:r>
                      <a:r>
                        <a:rPr kumimoji="0" lang="de-DE" sz="1800" b="0" i="0" kern="1200" baseline="0" dirty="0" smtClean="0">
                          <a:solidFill>
                            <a:schemeClr val="dk1"/>
                          </a:solidFill>
                          <a:latin typeface="+mn-lt"/>
                          <a:ea typeface="+mn-ea"/>
                          <a:cs typeface="+mn-cs"/>
                        </a:rPr>
                        <a:t> ; 33(5) ; 1301-1303</a:t>
                      </a:r>
                      <a:endParaRPr lang="en-IN" sz="1800" dirty="0"/>
                    </a:p>
                  </a:txBody>
                  <a:tcPr marT="45721" marB="45721"/>
                </a:tc>
                <a:tc>
                  <a:txBody>
                    <a:bodyPr/>
                    <a:lstStyle/>
                    <a:p>
                      <a:r>
                        <a:rPr lang="en-US" sz="1800" dirty="0" smtClean="0"/>
                        <a:t>Retrospective</a:t>
                      </a:r>
                      <a:endParaRPr lang="en-IN" sz="1800" dirty="0"/>
                    </a:p>
                  </a:txBody>
                  <a:tcPr marT="45721" marB="45721"/>
                </a:tc>
                <a:tc>
                  <a:txBody>
                    <a:bodyPr/>
                    <a:lstStyle/>
                    <a:p>
                      <a:r>
                        <a:rPr lang="en-US" sz="1800" dirty="0" smtClean="0"/>
                        <a:t>  III</a:t>
                      </a:r>
                      <a:endParaRPr lang="en-IN" sz="1800" dirty="0"/>
                    </a:p>
                  </a:txBody>
                  <a:tcPr marT="45721" marB="45721"/>
                </a:tc>
                <a:tc>
                  <a:txBody>
                    <a:bodyPr/>
                    <a:lstStyle/>
                    <a:p>
                      <a:r>
                        <a:rPr kumimoji="0" lang="en-IN" sz="1800" b="0" i="0" kern="1200" dirty="0" smtClean="0">
                          <a:solidFill>
                            <a:schemeClr val="dk1"/>
                          </a:solidFill>
                          <a:latin typeface="+mn-lt"/>
                          <a:ea typeface="+mn-ea"/>
                          <a:cs typeface="+mn-cs"/>
                        </a:rPr>
                        <a:t>There were six </a:t>
                      </a:r>
                      <a:r>
                        <a:rPr kumimoji="0" lang="en-IN" sz="1800" b="0" i="0" kern="1200" dirty="0" err="1" smtClean="0">
                          <a:solidFill>
                            <a:schemeClr val="dk1"/>
                          </a:solidFill>
                          <a:latin typeface="+mn-lt"/>
                          <a:ea typeface="+mn-ea"/>
                          <a:cs typeface="+mn-cs"/>
                        </a:rPr>
                        <a:t>perioperative</a:t>
                      </a:r>
                      <a:r>
                        <a:rPr kumimoji="0" lang="en-IN" sz="1800" b="0" i="0" kern="1200" dirty="0" smtClean="0">
                          <a:solidFill>
                            <a:schemeClr val="dk1"/>
                          </a:solidFill>
                          <a:latin typeface="+mn-lt"/>
                          <a:ea typeface="+mn-ea"/>
                          <a:cs typeface="+mn-cs"/>
                        </a:rPr>
                        <a:t> complications, including one superficial wound infection, one delayed wound healing, and four transient lesions of the sensory branch of the radial nerve. A successful outcome defined as absence of triggering and pain, both subjectively and on examination, was achieved in all cases. All patients had complete relief of symptoms and returned to their normal daily activities. Finkelstein’s test was negative in all cases. There were no sensory deficits of the superficial radial nerve. Four patients had mild pain but normal function of the hand not related to the operative procedure. In all cases a cosmetically acceptable scar could be found.</a:t>
                      </a:r>
                      <a:endParaRPr lang="en-IN" sz="1800" dirty="0"/>
                    </a:p>
                  </a:txBody>
                  <a:tcPr marT="45721" marB="45721"/>
                </a:tc>
                <a:tc>
                  <a:txBody>
                    <a:bodyPr/>
                    <a:lstStyle/>
                    <a:p>
                      <a:r>
                        <a:rPr kumimoji="0" lang="en-IN" sz="1800" b="0" i="0" kern="1200" dirty="0" smtClean="0">
                          <a:solidFill>
                            <a:schemeClr val="dk1"/>
                          </a:solidFill>
                          <a:latin typeface="+mn-lt"/>
                          <a:ea typeface="+mn-ea"/>
                          <a:cs typeface="+mn-cs"/>
                        </a:rPr>
                        <a:t>The evaluation and treatment of de </a:t>
                      </a:r>
                      <a:r>
                        <a:rPr kumimoji="0" lang="en-IN" sz="1800" b="0" i="0" kern="1200" dirty="0" err="1" smtClean="0">
                          <a:solidFill>
                            <a:schemeClr val="dk1"/>
                          </a:solidFill>
                          <a:latin typeface="+mn-lt"/>
                          <a:ea typeface="+mn-ea"/>
                          <a:cs typeface="+mn-cs"/>
                        </a:rPr>
                        <a:t>Quervain’s</a:t>
                      </a:r>
                      <a:r>
                        <a:rPr kumimoji="0" lang="en-IN" sz="1800" b="0" i="0" kern="1200" dirty="0" smtClean="0">
                          <a:solidFill>
                            <a:schemeClr val="dk1"/>
                          </a:solidFill>
                          <a:latin typeface="+mn-lt"/>
                          <a:ea typeface="+mn-ea"/>
                          <a:cs typeface="+mn-cs"/>
                        </a:rPr>
                        <a:t> </a:t>
                      </a:r>
                      <a:r>
                        <a:rPr kumimoji="0" lang="en-IN" sz="1800" b="0" i="0" kern="1200" dirty="0" err="1" smtClean="0">
                          <a:solidFill>
                            <a:schemeClr val="dk1"/>
                          </a:solidFill>
                          <a:latin typeface="+mn-lt"/>
                          <a:ea typeface="+mn-ea"/>
                          <a:cs typeface="+mn-cs"/>
                        </a:rPr>
                        <a:t>tenosynovitis</a:t>
                      </a:r>
                      <a:r>
                        <a:rPr kumimoji="0" lang="en-IN" sz="1800" b="0" i="0" kern="1200" dirty="0" smtClean="0">
                          <a:solidFill>
                            <a:schemeClr val="dk1"/>
                          </a:solidFill>
                          <a:latin typeface="+mn-lt"/>
                          <a:ea typeface="+mn-ea"/>
                          <a:cs typeface="+mn-cs"/>
                        </a:rPr>
                        <a:t> has evolved since the description by de </a:t>
                      </a:r>
                      <a:r>
                        <a:rPr kumimoji="0" lang="en-IN" sz="1800" b="0" i="0" kern="1200" dirty="0" err="1" smtClean="0">
                          <a:solidFill>
                            <a:schemeClr val="dk1"/>
                          </a:solidFill>
                          <a:latin typeface="+mn-lt"/>
                          <a:ea typeface="+mn-ea"/>
                          <a:cs typeface="+mn-cs"/>
                        </a:rPr>
                        <a:t>Quervain</a:t>
                      </a:r>
                      <a:r>
                        <a:rPr kumimoji="0" lang="en-IN" sz="1800" b="0" i="0" kern="1200" dirty="0" smtClean="0">
                          <a:solidFill>
                            <a:schemeClr val="dk1"/>
                          </a:solidFill>
                          <a:latin typeface="+mn-lt"/>
                          <a:ea typeface="+mn-ea"/>
                          <a:cs typeface="+mn-cs"/>
                        </a:rPr>
                        <a:t> in 1895. </a:t>
                      </a:r>
                      <a:r>
                        <a:rPr kumimoji="0" lang="en-IN" sz="1800" b="0" i="0" kern="1200" dirty="0" err="1" smtClean="0">
                          <a:solidFill>
                            <a:schemeClr val="dk1"/>
                          </a:solidFill>
                          <a:latin typeface="+mn-lt"/>
                          <a:ea typeface="+mn-ea"/>
                          <a:cs typeface="+mn-cs"/>
                        </a:rPr>
                        <a:t>Nonoperative</a:t>
                      </a:r>
                      <a:r>
                        <a:rPr kumimoji="0" lang="en-IN" sz="1800" b="0" i="0" kern="1200" dirty="0" smtClean="0">
                          <a:solidFill>
                            <a:schemeClr val="dk1"/>
                          </a:solidFill>
                          <a:latin typeface="+mn-lt"/>
                          <a:ea typeface="+mn-ea"/>
                          <a:cs typeface="+mn-cs"/>
                        </a:rPr>
                        <a:t> treatment was felt early on to be unsuccessful, with surgical operative decompression of the first dorsal compartment being uniformly </a:t>
                      </a:r>
                      <a:r>
                        <a:rPr kumimoji="0" lang="en-IN" sz="1800" b="0" i="0" kern="1200" dirty="0" err="1" smtClean="0">
                          <a:solidFill>
                            <a:schemeClr val="dk1"/>
                          </a:solidFill>
                          <a:latin typeface="+mn-lt"/>
                          <a:ea typeface="+mn-ea"/>
                          <a:cs typeface="+mn-cs"/>
                        </a:rPr>
                        <a:t>recommended.Meanwhile</a:t>
                      </a:r>
                      <a:r>
                        <a:rPr kumimoji="0" lang="en-IN" sz="1800" b="0" i="0" kern="1200" dirty="0" smtClean="0">
                          <a:solidFill>
                            <a:schemeClr val="dk1"/>
                          </a:solidFill>
                          <a:latin typeface="+mn-lt"/>
                          <a:ea typeface="+mn-ea"/>
                          <a:cs typeface="+mn-cs"/>
                        </a:rPr>
                        <a:t>, several authors published anatomical variations of the first extensor compartment. The accurate injection of triamcinolone into the sheath of both the extensor </a:t>
                      </a:r>
                      <a:r>
                        <a:rPr kumimoji="0" lang="en-IN" sz="1800" b="0" i="0" kern="1200" dirty="0" err="1" smtClean="0">
                          <a:solidFill>
                            <a:schemeClr val="dk1"/>
                          </a:solidFill>
                          <a:latin typeface="+mn-lt"/>
                          <a:ea typeface="+mn-ea"/>
                          <a:cs typeface="+mn-cs"/>
                        </a:rPr>
                        <a:t>pollicis</a:t>
                      </a:r>
                      <a:r>
                        <a:rPr kumimoji="0" lang="en-IN" sz="1800" b="0" i="0" kern="1200" dirty="0" smtClean="0">
                          <a:solidFill>
                            <a:schemeClr val="dk1"/>
                          </a:solidFill>
                          <a:latin typeface="+mn-lt"/>
                          <a:ea typeface="+mn-ea"/>
                          <a:cs typeface="+mn-cs"/>
                        </a:rPr>
                        <a:t> brevis and abductor </a:t>
                      </a:r>
                      <a:r>
                        <a:rPr kumimoji="0" lang="en-IN" sz="1800" b="0" i="0" kern="1200" dirty="0" err="1" smtClean="0">
                          <a:solidFill>
                            <a:schemeClr val="dk1"/>
                          </a:solidFill>
                          <a:latin typeface="+mn-lt"/>
                          <a:ea typeface="+mn-ea"/>
                          <a:cs typeface="+mn-cs"/>
                        </a:rPr>
                        <a:t>pollicis</a:t>
                      </a:r>
                      <a:r>
                        <a:rPr kumimoji="0" lang="en-IN" sz="1800" b="0" i="0" kern="1200" dirty="0" smtClean="0">
                          <a:solidFill>
                            <a:schemeClr val="dk1"/>
                          </a:solidFill>
                          <a:latin typeface="+mn-lt"/>
                          <a:ea typeface="+mn-ea"/>
                          <a:cs typeface="+mn-cs"/>
                        </a:rPr>
                        <a:t> longus tendon was considered very effective for DD in a recent study.</a:t>
                      </a:r>
                      <a:endParaRPr lang="en-IN" sz="1800" dirty="0"/>
                    </a:p>
                  </a:txBody>
                  <a:tcPr marT="45721" marB="45721"/>
                </a:tc>
              </a:tr>
            </a:tbl>
          </a:graphicData>
        </a:graphic>
      </p:graphicFrame>
    </p:spTree>
    <p:extLst>
      <p:ext uri="{BB962C8B-B14F-4D97-AF65-F5344CB8AC3E}">
        <p14:creationId xmlns:p14="http://schemas.microsoft.com/office/powerpoint/2010/main" xmlns="" val="321771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Trigger Fingers</a:t>
            </a:r>
          </a:p>
        </p:txBody>
      </p:sp>
      <p:sp>
        <p:nvSpPr>
          <p:cNvPr id="23555" name="Rectangle 3"/>
          <p:cNvSpPr>
            <a:spLocks noGrp="1" noChangeArrowheads="1"/>
          </p:cNvSpPr>
          <p:nvPr>
            <p:ph type="body" idx="1"/>
          </p:nvPr>
        </p:nvSpPr>
        <p:spPr/>
        <p:txBody>
          <a:bodyPr/>
          <a:lstStyle/>
          <a:p>
            <a:pPr>
              <a:buFont typeface="Monotype Sorts" pitchFamily="2" charset="2"/>
              <a:buNone/>
            </a:pPr>
            <a:endParaRPr lang="en-US" altLang="en-US" i="1" smtClean="0"/>
          </a:p>
          <a:p>
            <a:pPr algn="ctr">
              <a:buFont typeface="Monotype Sorts" pitchFamily="2" charset="2"/>
              <a:buNone/>
            </a:pPr>
            <a:r>
              <a:rPr lang="en-US" altLang="en-US" sz="3600" i="1" smtClean="0"/>
              <a:t>stenosing tenovaginitis of the</a:t>
            </a:r>
            <a:endParaRPr lang="en-US" altLang="en-US" sz="3600" smtClean="0"/>
          </a:p>
          <a:p>
            <a:pPr algn="ctr">
              <a:buFont typeface="Monotype Sorts" pitchFamily="2" charset="2"/>
              <a:buNone/>
            </a:pPr>
            <a:r>
              <a:rPr lang="en-US" altLang="en-US" sz="3600" i="1" smtClean="0"/>
              <a:t>flexor tendon sheath(A1 pulley)</a:t>
            </a:r>
            <a:endParaRPr lang="en-US" altLang="en-US" smtClean="0"/>
          </a:p>
        </p:txBody>
      </p:sp>
    </p:spTree>
    <p:extLst>
      <p:ext uri="{BB962C8B-B14F-4D97-AF65-F5344CB8AC3E}">
        <p14:creationId xmlns:p14="http://schemas.microsoft.com/office/powerpoint/2010/main" xmlns="" val="640580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Trigger Finger</a:t>
            </a:r>
          </a:p>
        </p:txBody>
      </p:sp>
      <p:sp>
        <p:nvSpPr>
          <p:cNvPr id="24579" name="Content Placeholder 2"/>
          <p:cNvSpPr>
            <a:spLocks noGrp="1"/>
          </p:cNvSpPr>
          <p:nvPr>
            <p:ph idx="1"/>
          </p:nvPr>
        </p:nvSpPr>
        <p:spPr/>
        <p:txBody>
          <a:bodyPr/>
          <a:lstStyle/>
          <a:p>
            <a:endParaRPr lang="en-US" smtClean="0"/>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8125" y="1582738"/>
            <a:ext cx="6127750" cy="448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5482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Trigger Finger</a:t>
            </a:r>
          </a:p>
        </p:txBody>
      </p:sp>
      <p:sp>
        <p:nvSpPr>
          <p:cNvPr id="25603" name="Content Placeholder 2"/>
          <p:cNvSpPr>
            <a:spLocks noGrp="1"/>
          </p:cNvSpPr>
          <p:nvPr>
            <p:ph idx="1"/>
          </p:nvPr>
        </p:nvSpPr>
        <p:spPr/>
        <p:txBody>
          <a:bodyPr/>
          <a:lstStyle/>
          <a:p>
            <a:endParaRPr lang="en-US"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544638"/>
            <a:ext cx="4689475" cy="489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3416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Function of the hand</a:t>
            </a:r>
            <a:br>
              <a:rPr lang="en-US" altLang="en-US" smtClean="0"/>
            </a:br>
            <a:r>
              <a:rPr lang="en-US" altLang="en-US" smtClean="0"/>
              <a:t>Motor</a:t>
            </a:r>
          </a:p>
        </p:txBody>
      </p:sp>
      <p:sp>
        <p:nvSpPr>
          <p:cNvPr id="6147" name="Rectangle 3"/>
          <p:cNvSpPr>
            <a:spLocks noGrp="1" noChangeArrowheads="1"/>
          </p:cNvSpPr>
          <p:nvPr>
            <p:ph type="body" idx="1"/>
          </p:nvPr>
        </p:nvSpPr>
        <p:spPr/>
        <p:txBody>
          <a:bodyPr/>
          <a:lstStyle/>
          <a:p>
            <a:pPr>
              <a:buClr>
                <a:schemeClr val="tx1"/>
              </a:buClr>
              <a:buFont typeface="Marlett" pitchFamily="2" charset="2"/>
              <a:buChar char="n"/>
            </a:pPr>
            <a:endParaRPr lang="en-US" altLang="en-US" smtClean="0"/>
          </a:p>
          <a:p>
            <a:pPr>
              <a:buClr>
                <a:schemeClr val="tx1"/>
              </a:buClr>
              <a:buFont typeface="Marlett" pitchFamily="2" charset="2"/>
              <a:buChar char="n"/>
            </a:pPr>
            <a:r>
              <a:rPr lang="en-US" altLang="en-US" smtClean="0"/>
              <a:t>grasp  </a:t>
            </a:r>
          </a:p>
          <a:p>
            <a:pPr>
              <a:buClr>
                <a:schemeClr val="tx1"/>
              </a:buClr>
              <a:buFont typeface="Marlett" pitchFamily="2" charset="2"/>
              <a:buChar char="n"/>
            </a:pPr>
            <a:r>
              <a:rPr lang="en-US" altLang="en-US" smtClean="0"/>
              <a:t>pinch  -  tip pressure</a:t>
            </a:r>
          </a:p>
          <a:p>
            <a:pPr>
              <a:buClr>
                <a:schemeClr val="tx1"/>
              </a:buClr>
              <a:buFont typeface="Marlett" pitchFamily="2" charset="2"/>
              <a:buNone/>
            </a:pPr>
            <a:r>
              <a:rPr lang="en-US" altLang="en-US" smtClean="0"/>
              <a:t>		     -  pulp pressure</a:t>
            </a:r>
          </a:p>
          <a:p>
            <a:pPr>
              <a:buClr>
                <a:schemeClr val="tx1"/>
              </a:buClr>
              <a:buFont typeface="Marlett" pitchFamily="2" charset="2"/>
              <a:buNone/>
            </a:pPr>
            <a:r>
              <a:rPr lang="en-US" altLang="en-US" smtClean="0"/>
              <a:t>		     -  lateral pressure</a:t>
            </a:r>
          </a:p>
          <a:p>
            <a:pPr>
              <a:buClr>
                <a:schemeClr val="tx1"/>
              </a:buClr>
              <a:buFont typeface="Marlett" pitchFamily="2" charset="2"/>
              <a:buChar char="n"/>
            </a:pPr>
            <a:r>
              <a:rPr lang="en-US" altLang="en-US" smtClean="0"/>
              <a:t>hook</a:t>
            </a:r>
          </a:p>
        </p:txBody>
      </p:sp>
    </p:spTree>
    <p:extLst>
      <p:ext uri="{BB962C8B-B14F-4D97-AF65-F5344CB8AC3E}">
        <p14:creationId xmlns:p14="http://schemas.microsoft.com/office/powerpoint/2010/main" xmlns="" val="339955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Trigger Finger Symptoms</a:t>
            </a:r>
          </a:p>
        </p:txBody>
      </p:sp>
      <p:sp>
        <p:nvSpPr>
          <p:cNvPr id="26627" name="Content Placeholder 2"/>
          <p:cNvSpPr>
            <a:spLocks noGrp="1"/>
          </p:cNvSpPr>
          <p:nvPr>
            <p:ph idx="1"/>
          </p:nvPr>
        </p:nvSpPr>
        <p:spPr/>
        <p:txBody>
          <a:bodyPr/>
          <a:lstStyle/>
          <a:p>
            <a:endParaRPr lang="en-US" smtClean="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519238"/>
            <a:ext cx="3810000" cy="4932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4015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sp>
        <p:nvSpPr>
          <p:cNvPr id="27651" name="Content Placeholder 2"/>
          <p:cNvSpPr>
            <a:spLocks noGrp="1"/>
          </p:cNvSpPr>
          <p:nvPr>
            <p:ph idx="1"/>
          </p:nvPr>
        </p:nvSpPr>
        <p:spPr/>
        <p:txBody>
          <a:bodyPr/>
          <a:lstStyle/>
          <a:p>
            <a:endParaRPr lang="en-US" smtClean="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50975" y="1579563"/>
            <a:ext cx="6380163" cy="446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9941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ltLang="en-US" smtClean="0"/>
              <a:t>Trigger Finger</a:t>
            </a:r>
            <a:br>
              <a:rPr lang="en-GB" altLang="en-US" smtClean="0"/>
            </a:br>
            <a:r>
              <a:rPr lang="en-GB" altLang="en-US" smtClean="0"/>
              <a:t>aetiology</a:t>
            </a:r>
          </a:p>
        </p:txBody>
      </p:sp>
      <p:sp>
        <p:nvSpPr>
          <p:cNvPr id="28675" name="Rectangle 3"/>
          <p:cNvSpPr>
            <a:spLocks noGrp="1" noChangeArrowheads="1"/>
          </p:cNvSpPr>
          <p:nvPr>
            <p:ph type="body" idx="1"/>
          </p:nvPr>
        </p:nvSpPr>
        <p:spPr/>
        <p:txBody>
          <a:bodyPr/>
          <a:lstStyle/>
          <a:p>
            <a:pPr>
              <a:lnSpc>
                <a:spcPct val="90000"/>
              </a:lnSpc>
            </a:pPr>
            <a:r>
              <a:rPr lang="en-US" altLang="en-US" b="1" smtClean="0"/>
              <a:t>congenital (thumb)</a:t>
            </a:r>
          </a:p>
          <a:p>
            <a:pPr lvl="2">
              <a:lnSpc>
                <a:spcPct val="90000"/>
              </a:lnSpc>
            </a:pPr>
            <a:r>
              <a:rPr lang="en-US" altLang="en-US" b="1" smtClean="0"/>
              <a:t>often not recognised until toddlers</a:t>
            </a:r>
          </a:p>
          <a:p>
            <a:pPr lvl="2">
              <a:lnSpc>
                <a:spcPct val="90000"/>
              </a:lnSpc>
            </a:pPr>
            <a:r>
              <a:rPr lang="en-US" altLang="en-US" b="1" smtClean="0"/>
              <a:t>30% resolve spontaneously</a:t>
            </a:r>
          </a:p>
          <a:p>
            <a:pPr>
              <a:lnSpc>
                <a:spcPct val="90000"/>
              </a:lnSpc>
            </a:pPr>
            <a:endParaRPr lang="en-US" altLang="en-US" b="1" smtClean="0"/>
          </a:p>
          <a:p>
            <a:pPr>
              <a:lnSpc>
                <a:spcPct val="90000"/>
              </a:lnSpc>
            </a:pPr>
            <a:r>
              <a:rPr lang="en-US" altLang="en-US" b="1" smtClean="0"/>
              <a:t>acquired (middle aged)</a:t>
            </a:r>
          </a:p>
          <a:p>
            <a:pPr lvl="2">
              <a:lnSpc>
                <a:spcPct val="90000"/>
              </a:lnSpc>
            </a:pPr>
            <a:r>
              <a:rPr lang="en-US" altLang="en-US" smtClean="0"/>
              <a:t>idiopathic</a:t>
            </a:r>
          </a:p>
          <a:p>
            <a:pPr lvl="2">
              <a:lnSpc>
                <a:spcPct val="90000"/>
              </a:lnSpc>
            </a:pPr>
            <a:r>
              <a:rPr lang="en-US" altLang="en-US" smtClean="0"/>
              <a:t>traumatic</a:t>
            </a:r>
          </a:p>
          <a:p>
            <a:pPr lvl="2">
              <a:lnSpc>
                <a:spcPct val="90000"/>
              </a:lnSpc>
            </a:pPr>
            <a:r>
              <a:rPr lang="en-US" altLang="en-US" smtClean="0"/>
              <a:t>diabetes</a:t>
            </a:r>
          </a:p>
          <a:p>
            <a:pPr lvl="2">
              <a:lnSpc>
                <a:spcPct val="90000"/>
              </a:lnSpc>
            </a:pPr>
            <a:r>
              <a:rPr lang="en-US" altLang="en-US" smtClean="0"/>
              <a:t>rheumatoid</a:t>
            </a:r>
          </a:p>
          <a:p>
            <a:pPr>
              <a:lnSpc>
                <a:spcPct val="90000"/>
              </a:lnSpc>
            </a:pPr>
            <a:endParaRPr lang="en-US" altLang="en-US" smtClean="0"/>
          </a:p>
          <a:p>
            <a:pPr>
              <a:lnSpc>
                <a:spcPct val="90000"/>
              </a:lnSpc>
            </a:pPr>
            <a:endParaRPr lang="en-US" altLang="en-US" smtClean="0"/>
          </a:p>
        </p:txBody>
      </p:sp>
    </p:spTree>
    <p:extLst>
      <p:ext uri="{BB962C8B-B14F-4D97-AF65-F5344CB8AC3E}">
        <p14:creationId xmlns:p14="http://schemas.microsoft.com/office/powerpoint/2010/main" xmlns="" val="2956222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GB" altLang="en-US" smtClean="0"/>
              <a:t>Trigger Finger</a:t>
            </a:r>
            <a:br>
              <a:rPr lang="en-GB" altLang="en-US" smtClean="0"/>
            </a:br>
            <a:r>
              <a:rPr lang="en-GB" altLang="en-US" smtClean="0"/>
              <a:t>treatment</a:t>
            </a:r>
          </a:p>
        </p:txBody>
      </p:sp>
      <p:sp>
        <p:nvSpPr>
          <p:cNvPr id="29699" name="Rectangle 1027"/>
          <p:cNvSpPr>
            <a:spLocks noGrp="1" noChangeArrowheads="1"/>
          </p:cNvSpPr>
          <p:nvPr>
            <p:ph type="body" idx="1"/>
          </p:nvPr>
        </p:nvSpPr>
        <p:spPr/>
        <p:txBody>
          <a:bodyPr/>
          <a:lstStyle/>
          <a:p>
            <a:endParaRPr lang="en-US" altLang="en-US" smtClean="0"/>
          </a:p>
          <a:p>
            <a:r>
              <a:rPr lang="en-US" altLang="en-US" smtClean="0"/>
              <a:t>non operative</a:t>
            </a:r>
          </a:p>
          <a:p>
            <a:pPr lvl="2"/>
            <a:r>
              <a:rPr lang="en-US" altLang="en-US" smtClean="0"/>
              <a:t>steroid injection</a:t>
            </a:r>
          </a:p>
          <a:p>
            <a:endParaRPr lang="en-US" altLang="en-US" smtClean="0"/>
          </a:p>
          <a:p>
            <a:r>
              <a:rPr lang="en-US" altLang="en-US" smtClean="0"/>
              <a:t>operative</a:t>
            </a:r>
          </a:p>
          <a:p>
            <a:pPr lvl="2"/>
            <a:r>
              <a:rPr lang="en-US" altLang="en-US" smtClean="0"/>
              <a:t>release of A1 pulley</a:t>
            </a:r>
          </a:p>
          <a:p>
            <a:endParaRPr lang="en-GB" altLang="en-US" smtClean="0"/>
          </a:p>
        </p:txBody>
      </p:sp>
    </p:spTree>
    <p:extLst>
      <p:ext uri="{BB962C8B-B14F-4D97-AF65-F5344CB8AC3E}">
        <p14:creationId xmlns:p14="http://schemas.microsoft.com/office/powerpoint/2010/main" xmlns="" val="3263441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MCQ 1</a:t>
            </a:r>
            <a:endParaRPr lang="en-GB" dirty="0"/>
          </a:p>
        </p:txBody>
      </p:sp>
      <p:sp>
        <p:nvSpPr>
          <p:cNvPr id="3" name="Content Placeholder 2"/>
          <p:cNvSpPr>
            <a:spLocks noGrp="1"/>
          </p:cNvSpPr>
          <p:nvPr>
            <p:ph sz="quarter" idx="1"/>
          </p:nvPr>
        </p:nvSpPr>
        <p:spPr>
          <a:xfrm>
            <a:off x="301625" y="1527175"/>
            <a:ext cx="8504238" cy="4572000"/>
          </a:xfrm>
        </p:spPr>
        <p:txBody>
          <a:bodyPr/>
          <a:lstStyle/>
          <a:p>
            <a:pPr>
              <a:defRPr/>
            </a:pPr>
            <a:r>
              <a:rPr lang="en-GB" dirty="0" err="1" smtClean="0"/>
              <a:t>DeQuervain’s</a:t>
            </a:r>
            <a:r>
              <a:rPr lang="en-GB" dirty="0" smtClean="0"/>
              <a:t> Tenosynovitis is due to inflammation of tendons:</a:t>
            </a:r>
          </a:p>
          <a:p>
            <a:pPr marL="514350" indent="-514350">
              <a:buFont typeface="Wingdings 2" pitchFamily="18" charset="2"/>
              <a:buAutoNum type="alphaLcParenR"/>
              <a:defRPr/>
            </a:pPr>
            <a:r>
              <a:rPr lang="en-GB" dirty="0" smtClean="0"/>
              <a:t>EPB &amp; APL</a:t>
            </a:r>
          </a:p>
          <a:p>
            <a:pPr marL="514350" indent="-514350">
              <a:buFont typeface="Wingdings 2" pitchFamily="18" charset="2"/>
              <a:buAutoNum type="alphaLcParenR"/>
              <a:defRPr/>
            </a:pPr>
            <a:r>
              <a:rPr lang="en-GB" dirty="0" smtClean="0"/>
              <a:t>EPL &amp; APB</a:t>
            </a:r>
          </a:p>
          <a:p>
            <a:pPr marL="514350" indent="-514350">
              <a:buFont typeface="Wingdings 2" pitchFamily="18" charset="2"/>
              <a:buAutoNum type="alphaLcParenR"/>
              <a:defRPr/>
            </a:pPr>
            <a:r>
              <a:rPr lang="en-GB" dirty="0" smtClean="0"/>
              <a:t>EPL &amp; EPB</a:t>
            </a:r>
          </a:p>
          <a:p>
            <a:pPr marL="514350" indent="-514350">
              <a:buFont typeface="Wingdings 2" pitchFamily="18" charset="2"/>
              <a:buAutoNum type="alphaLcParenR"/>
              <a:defRPr/>
            </a:pPr>
            <a:r>
              <a:rPr lang="en-GB" dirty="0" smtClean="0"/>
              <a:t>APL &amp; APB</a:t>
            </a:r>
          </a:p>
          <a:p>
            <a:pPr marL="514350" indent="-514350">
              <a:buFont typeface="Wingdings 2" pitchFamily="18" charset="2"/>
              <a:buAutoNum type="alphaLcParenR"/>
              <a:defRPr/>
            </a:pPr>
            <a:r>
              <a:rPr lang="en-GB" dirty="0" smtClean="0"/>
              <a:t>None of the above</a:t>
            </a:r>
            <a:endParaRPr lang="en-GB" dirty="0"/>
          </a:p>
        </p:txBody>
      </p:sp>
    </p:spTree>
    <p:extLst>
      <p:ext uri="{BB962C8B-B14F-4D97-AF65-F5344CB8AC3E}">
        <p14:creationId xmlns:p14="http://schemas.microsoft.com/office/powerpoint/2010/main" xmlns="" val="8942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MCQ 2</a:t>
            </a:r>
            <a:endParaRPr lang="en-GB" dirty="0"/>
          </a:p>
        </p:txBody>
      </p:sp>
      <p:sp>
        <p:nvSpPr>
          <p:cNvPr id="3" name="Content Placeholder 2"/>
          <p:cNvSpPr>
            <a:spLocks noGrp="1"/>
          </p:cNvSpPr>
          <p:nvPr>
            <p:ph sz="quarter" idx="1"/>
          </p:nvPr>
        </p:nvSpPr>
        <p:spPr>
          <a:xfrm>
            <a:off x="301625" y="1527175"/>
            <a:ext cx="8504238" cy="4572000"/>
          </a:xfrm>
        </p:spPr>
        <p:txBody>
          <a:bodyPr/>
          <a:lstStyle/>
          <a:p>
            <a:pPr>
              <a:defRPr/>
            </a:pPr>
            <a:r>
              <a:rPr lang="en-GB" dirty="0" smtClean="0"/>
              <a:t>Which test is diagnostic for </a:t>
            </a:r>
            <a:r>
              <a:rPr lang="en-GB" dirty="0" err="1" smtClean="0"/>
              <a:t>DeQuervain’s</a:t>
            </a:r>
            <a:r>
              <a:rPr lang="en-GB" dirty="0" smtClean="0"/>
              <a:t> Tenosynovitis?</a:t>
            </a:r>
          </a:p>
          <a:p>
            <a:pPr marL="514350" indent="-514350">
              <a:buFont typeface="Wingdings 2" pitchFamily="18" charset="2"/>
              <a:buAutoNum type="alphaLcParenR"/>
              <a:defRPr/>
            </a:pPr>
            <a:r>
              <a:rPr lang="en-GB" dirty="0" smtClean="0"/>
              <a:t>Watson’s test</a:t>
            </a:r>
          </a:p>
          <a:p>
            <a:pPr marL="514350" indent="-514350">
              <a:buFont typeface="Wingdings 2" pitchFamily="18" charset="2"/>
              <a:buAutoNum type="alphaLcParenR"/>
              <a:defRPr/>
            </a:pPr>
            <a:r>
              <a:rPr lang="en-GB" dirty="0" smtClean="0"/>
              <a:t>Finkelstein’s test</a:t>
            </a:r>
          </a:p>
          <a:p>
            <a:pPr marL="514350" indent="-514350">
              <a:buFont typeface="Wingdings 2" pitchFamily="18" charset="2"/>
              <a:buAutoNum type="alphaLcParenR"/>
              <a:defRPr/>
            </a:pPr>
            <a:r>
              <a:rPr lang="en-GB" dirty="0" err="1" smtClean="0"/>
              <a:t>Tinel’s</a:t>
            </a:r>
            <a:r>
              <a:rPr lang="en-GB" dirty="0" smtClean="0"/>
              <a:t> test</a:t>
            </a:r>
          </a:p>
          <a:p>
            <a:pPr marL="514350" indent="-514350">
              <a:buFont typeface="Wingdings 2" pitchFamily="18" charset="2"/>
              <a:buAutoNum type="alphaLcParenR"/>
              <a:defRPr/>
            </a:pPr>
            <a:r>
              <a:rPr lang="en-GB" dirty="0" err="1" smtClean="0"/>
              <a:t>Jobe’s</a:t>
            </a:r>
            <a:r>
              <a:rPr lang="en-GB" dirty="0" smtClean="0"/>
              <a:t> test</a:t>
            </a:r>
          </a:p>
          <a:p>
            <a:pPr marL="514350" indent="-514350">
              <a:buFont typeface="Wingdings 2" pitchFamily="18" charset="2"/>
              <a:buAutoNum type="alphaLcParenR"/>
              <a:defRPr/>
            </a:pPr>
            <a:r>
              <a:rPr lang="en-GB" dirty="0" err="1" smtClean="0"/>
              <a:t>Neer’s</a:t>
            </a:r>
            <a:r>
              <a:rPr lang="en-GB" dirty="0" smtClean="0"/>
              <a:t> test</a:t>
            </a:r>
            <a:endParaRPr lang="en-GB" dirty="0"/>
          </a:p>
        </p:txBody>
      </p:sp>
    </p:spTree>
    <p:extLst>
      <p:ext uri="{BB962C8B-B14F-4D97-AF65-F5344CB8AC3E}">
        <p14:creationId xmlns:p14="http://schemas.microsoft.com/office/powerpoint/2010/main" xmlns="" val="3843421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MCQ 3</a:t>
            </a:r>
            <a:endParaRPr lang="en-GB" dirty="0"/>
          </a:p>
        </p:txBody>
      </p:sp>
      <p:sp>
        <p:nvSpPr>
          <p:cNvPr id="3" name="Content Placeholder 2"/>
          <p:cNvSpPr>
            <a:spLocks noGrp="1"/>
          </p:cNvSpPr>
          <p:nvPr>
            <p:ph sz="quarter" idx="1"/>
          </p:nvPr>
        </p:nvSpPr>
        <p:spPr>
          <a:xfrm>
            <a:off x="301625" y="1527175"/>
            <a:ext cx="8504238" cy="4572000"/>
          </a:xfrm>
        </p:spPr>
        <p:txBody>
          <a:bodyPr/>
          <a:lstStyle/>
          <a:p>
            <a:pPr>
              <a:defRPr/>
            </a:pPr>
            <a:r>
              <a:rPr lang="en-GB" dirty="0" smtClean="0"/>
              <a:t>Which are the treatment modalities for </a:t>
            </a:r>
            <a:r>
              <a:rPr lang="en-GB" dirty="0" err="1" smtClean="0"/>
              <a:t>DeQuervain’s</a:t>
            </a:r>
            <a:r>
              <a:rPr lang="en-GB" dirty="0" smtClean="0"/>
              <a:t> tenosynovitis?</a:t>
            </a:r>
          </a:p>
          <a:p>
            <a:pPr marL="514350" indent="-514350">
              <a:buFont typeface="Wingdings 2" pitchFamily="18" charset="2"/>
              <a:buAutoNum type="alphaLcParenR"/>
              <a:defRPr/>
            </a:pPr>
            <a:r>
              <a:rPr lang="en-GB" dirty="0" smtClean="0"/>
              <a:t>Steroid injection</a:t>
            </a:r>
          </a:p>
          <a:p>
            <a:pPr marL="514350" indent="-514350">
              <a:buFont typeface="Wingdings 2" pitchFamily="18" charset="2"/>
              <a:buAutoNum type="alphaLcParenR"/>
              <a:defRPr/>
            </a:pPr>
            <a:r>
              <a:rPr lang="en-GB" dirty="0" smtClean="0"/>
              <a:t>Surgical excision</a:t>
            </a:r>
          </a:p>
          <a:p>
            <a:pPr marL="514350" indent="-514350">
              <a:buFont typeface="Wingdings 2" pitchFamily="18" charset="2"/>
              <a:buAutoNum type="alphaLcParenR"/>
              <a:defRPr/>
            </a:pPr>
            <a:r>
              <a:rPr lang="en-GB" dirty="0" smtClean="0"/>
              <a:t>All of the above</a:t>
            </a:r>
          </a:p>
          <a:p>
            <a:pPr marL="514350" indent="-514350">
              <a:buFont typeface="Wingdings 2" pitchFamily="18" charset="2"/>
              <a:buAutoNum type="alphaLcParenR"/>
              <a:defRPr/>
            </a:pPr>
            <a:r>
              <a:rPr lang="en-GB" dirty="0" smtClean="0"/>
              <a:t>None of the above</a:t>
            </a:r>
          </a:p>
          <a:p>
            <a:pPr marL="514350" indent="-514350">
              <a:buFont typeface="Wingdings 2" pitchFamily="18" charset="2"/>
              <a:buAutoNum type="alphaLcParenR"/>
              <a:defRPr/>
            </a:pPr>
            <a:r>
              <a:rPr lang="en-GB" dirty="0" smtClean="0"/>
              <a:t>Thumb brace</a:t>
            </a:r>
            <a:endParaRPr lang="en-GB" dirty="0"/>
          </a:p>
        </p:txBody>
      </p:sp>
    </p:spTree>
    <p:extLst>
      <p:ext uri="{BB962C8B-B14F-4D97-AF65-F5344CB8AC3E}">
        <p14:creationId xmlns:p14="http://schemas.microsoft.com/office/powerpoint/2010/main" xmlns="" val="1631237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MCQ 4</a:t>
            </a:r>
            <a:endParaRPr lang="en-GB" dirty="0"/>
          </a:p>
        </p:txBody>
      </p:sp>
      <p:sp>
        <p:nvSpPr>
          <p:cNvPr id="3" name="Content Placeholder 2"/>
          <p:cNvSpPr>
            <a:spLocks noGrp="1"/>
          </p:cNvSpPr>
          <p:nvPr>
            <p:ph sz="quarter" idx="1"/>
          </p:nvPr>
        </p:nvSpPr>
        <p:spPr>
          <a:xfrm>
            <a:off x="301625" y="1527175"/>
            <a:ext cx="8504238" cy="4572000"/>
          </a:xfrm>
        </p:spPr>
        <p:txBody>
          <a:bodyPr/>
          <a:lstStyle/>
          <a:p>
            <a:pPr>
              <a:defRPr/>
            </a:pPr>
            <a:r>
              <a:rPr lang="en-GB" dirty="0" smtClean="0"/>
              <a:t>For </a:t>
            </a:r>
            <a:r>
              <a:rPr lang="en-GB" dirty="0" err="1" smtClean="0"/>
              <a:t>DeQuervain’s</a:t>
            </a:r>
            <a:r>
              <a:rPr lang="en-GB" dirty="0" smtClean="0"/>
              <a:t> tenosynovitis, Steroid injection can be given maximum </a:t>
            </a:r>
          </a:p>
          <a:p>
            <a:pPr marL="514350" indent="-514350">
              <a:buFont typeface="Wingdings 2" pitchFamily="18" charset="2"/>
              <a:buAutoNum type="alphaLcParenR"/>
              <a:defRPr/>
            </a:pPr>
            <a:r>
              <a:rPr lang="en-GB" dirty="0" smtClean="0"/>
              <a:t>Once</a:t>
            </a:r>
          </a:p>
          <a:p>
            <a:pPr marL="514350" indent="-514350">
              <a:buFont typeface="Wingdings 2" pitchFamily="18" charset="2"/>
              <a:buAutoNum type="alphaLcParenR"/>
              <a:defRPr/>
            </a:pPr>
            <a:r>
              <a:rPr lang="en-GB" dirty="0" smtClean="0"/>
              <a:t>Twice</a:t>
            </a:r>
          </a:p>
          <a:p>
            <a:pPr marL="514350" indent="-514350">
              <a:buFont typeface="Wingdings 2" pitchFamily="18" charset="2"/>
              <a:buAutoNum type="alphaLcParenR"/>
              <a:defRPr/>
            </a:pPr>
            <a:r>
              <a:rPr lang="en-GB" dirty="0" smtClean="0"/>
              <a:t>Thrice</a:t>
            </a:r>
          </a:p>
          <a:p>
            <a:pPr marL="514350" indent="-514350">
              <a:buFont typeface="Wingdings 2" pitchFamily="18" charset="2"/>
              <a:buAutoNum type="alphaLcParenR"/>
              <a:defRPr/>
            </a:pPr>
            <a:r>
              <a:rPr lang="en-GB" dirty="0" smtClean="0"/>
              <a:t>Four times</a:t>
            </a:r>
          </a:p>
          <a:p>
            <a:pPr marL="514350" indent="-514350">
              <a:buFont typeface="Wingdings 2" pitchFamily="18" charset="2"/>
              <a:buAutoNum type="alphaLcParenR"/>
              <a:defRPr/>
            </a:pPr>
            <a:r>
              <a:rPr lang="en-GB" dirty="0" smtClean="0"/>
              <a:t>Five times</a:t>
            </a:r>
            <a:endParaRPr lang="en-GB" dirty="0"/>
          </a:p>
        </p:txBody>
      </p:sp>
    </p:spTree>
    <p:extLst>
      <p:ext uri="{BB962C8B-B14F-4D97-AF65-F5344CB8AC3E}">
        <p14:creationId xmlns:p14="http://schemas.microsoft.com/office/powerpoint/2010/main" xmlns="" val="2640137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MCQ 5</a:t>
            </a:r>
            <a:endParaRPr lang="en-GB" dirty="0"/>
          </a:p>
        </p:txBody>
      </p:sp>
      <p:sp>
        <p:nvSpPr>
          <p:cNvPr id="3" name="Content Placeholder 2"/>
          <p:cNvSpPr>
            <a:spLocks noGrp="1"/>
          </p:cNvSpPr>
          <p:nvPr>
            <p:ph sz="quarter" idx="1"/>
          </p:nvPr>
        </p:nvSpPr>
        <p:spPr>
          <a:xfrm>
            <a:off x="301625" y="1527175"/>
            <a:ext cx="8504238" cy="4572000"/>
          </a:xfrm>
        </p:spPr>
        <p:txBody>
          <a:bodyPr/>
          <a:lstStyle/>
          <a:p>
            <a:pPr>
              <a:defRPr/>
            </a:pPr>
            <a:r>
              <a:rPr lang="en-GB" dirty="0" smtClean="0"/>
              <a:t>Which nerve is in relation to </a:t>
            </a:r>
            <a:r>
              <a:rPr lang="en-GB" dirty="0" err="1" smtClean="0"/>
              <a:t>DeQuervain’s</a:t>
            </a:r>
            <a:r>
              <a:rPr lang="en-GB" dirty="0" smtClean="0"/>
              <a:t> release</a:t>
            </a:r>
          </a:p>
          <a:p>
            <a:pPr marL="514350" indent="-514350">
              <a:buFont typeface="Wingdings 2" pitchFamily="18" charset="2"/>
              <a:buAutoNum type="alphaLcParenR"/>
              <a:defRPr/>
            </a:pPr>
            <a:r>
              <a:rPr lang="en-GB" dirty="0" smtClean="0"/>
              <a:t>Superficial radial nerve</a:t>
            </a:r>
          </a:p>
          <a:p>
            <a:pPr marL="514350" indent="-514350">
              <a:buFont typeface="Wingdings 2" pitchFamily="18" charset="2"/>
              <a:buAutoNum type="alphaLcParenR"/>
              <a:defRPr/>
            </a:pPr>
            <a:r>
              <a:rPr lang="en-GB" dirty="0" smtClean="0"/>
              <a:t>Median nerve</a:t>
            </a:r>
          </a:p>
          <a:p>
            <a:pPr marL="514350" indent="-514350">
              <a:buFont typeface="Wingdings 2" pitchFamily="18" charset="2"/>
              <a:buAutoNum type="alphaLcParenR"/>
              <a:defRPr/>
            </a:pPr>
            <a:r>
              <a:rPr lang="en-GB" dirty="0" smtClean="0"/>
              <a:t>Ulnar nerve</a:t>
            </a:r>
          </a:p>
          <a:p>
            <a:pPr marL="514350" indent="-514350">
              <a:buFont typeface="Wingdings 2" pitchFamily="18" charset="2"/>
              <a:buAutoNum type="alphaLcParenR"/>
              <a:defRPr/>
            </a:pPr>
            <a:r>
              <a:rPr lang="en-GB" dirty="0" smtClean="0"/>
              <a:t>Posterior interosseous nerve</a:t>
            </a:r>
          </a:p>
          <a:p>
            <a:pPr marL="514350" indent="-514350">
              <a:buFont typeface="Wingdings 2" pitchFamily="18" charset="2"/>
              <a:buAutoNum type="alphaLcParenR"/>
              <a:defRPr/>
            </a:pPr>
            <a:r>
              <a:rPr lang="en-GB" smtClean="0"/>
              <a:t>Radial nerve</a:t>
            </a:r>
            <a:endParaRPr lang="en-GB"/>
          </a:p>
        </p:txBody>
      </p:sp>
    </p:spTree>
    <p:extLst>
      <p:ext uri="{BB962C8B-B14F-4D97-AF65-F5344CB8AC3E}">
        <p14:creationId xmlns:p14="http://schemas.microsoft.com/office/powerpoint/2010/main" xmlns="" val="188025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Function of hand</a:t>
            </a:r>
            <a:br>
              <a:rPr lang="en-US" altLang="en-US" smtClean="0"/>
            </a:br>
            <a:r>
              <a:rPr lang="en-US" altLang="en-US" smtClean="0"/>
              <a:t>sensory</a:t>
            </a:r>
          </a:p>
        </p:txBody>
      </p:sp>
      <p:sp>
        <p:nvSpPr>
          <p:cNvPr id="7171" name="Rectangle 3"/>
          <p:cNvSpPr>
            <a:spLocks noGrp="1" noChangeArrowheads="1"/>
          </p:cNvSpPr>
          <p:nvPr>
            <p:ph type="body" idx="1"/>
          </p:nvPr>
        </p:nvSpPr>
        <p:spPr/>
        <p:txBody>
          <a:bodyPr/>
          <a:lstStyle/>
          <a:p>
            <a:endParaRPr lang="en-US" altLang="en-US" smtClean="0"/>
          </a:p>
          <a:p>
            <a:r>
              <a:rPr lang="en-US" altLang="en-US" smtClean="0"/>
              <a:t>stereognosis (position ,size, shape,etc.)</a:t>
            </a:r>
          </a:p>
          <a:p>
            <a:endParaRPr lang="en-US" altLang="en-US" smtClean="0"/>
          </a:p>
          <a:p>
            <a:r>
              <a:rPr lang="en-US" altLang="en-US" smtClean="0"/>
              <a:t>Pinprick</a:t>
            </a:r>
          </a:p>
          <a:p>
            <a:endParaRPr lang="en-US" altLang="en-US" smtClean="0"/>
          </a:p>
          <a:p>
            <a:r>
              <a:rPr lang="en-US" altLang="en-US" smtClean="0"/>
              <a:t>light touch</a:t>
            </a:r>
          </a:p>
          <a:p>
            <a:endParaRPr lang="en-US" altLang="en-US" smtClean="0"/>
          </a:p>
          <a:p>
            <a:endParaRPr lang="en-US" altLang="en-US" smtClean="0"/>
          </a:p>
        </p:txBody>
      </p:sp>
    </p:spTree>
    <p:extLst>
      <p:ext uri="{BB962C8B-B14F-4D97-AF65-F5344CB8AC3E}">
        <p14:creationId xmlns:p14="http://schemas.microsoft.com/office/powerpoint/2010/main" xmlns="" val="237577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Rapid assessment of hand function</a:t>
            </a:r>
          </a:p>
        </p:txBody>
      </p:sp>
      <p:sp>
        <p:nvSpPr>
          <p:cNvPr id="8195" name="Rectangle 3"/>
          <p:cNvSpPr>
            <a:spLocks noGrp="1" noChangeArrowheads="1"/>
          </p:cNvSpPr>
          <p:nvPr>
            <p:ph type="body" idx="1"/>
          </p:nvPr>
        </p:nvSpPr>
        <p:spPr/>
        <p:txBody>
          <a:bodyPr/>
          <a:lstStyle/>
          <a:p>
            <a:endParaRPr lang="en-US" altLang="en-US" smtClean="0"/>
          </a:p>
          <a:p>
            <a:r>
              <a:rPr lang="en-US" altLang="en-US" smtClean="0"/>
              <a:t>space and stability</a:t>
            </a:r>
          </a:p>
          <a:p>
            <a:endParaRPr lang="en-US" altLang="en-US" smtClean="0"/>
          </a:p>
          <a:p>
            <a:r>
              <a:rPr lang="en-US" altLang="en-US" smtClean="0"/>
              <a:t>open and close</a:t>
            </a:r>
          </a:p>
          <a:p>
            <a:endParaRPr lang="en-US" altLang="en-US" smtClean="0"/>
          </a:p>
          <a:p>
            <a:r>
              <a:rPr lang="en-US" altLang="en-US" smtClean="0"/>
              <a:t>pinch and touch</a:t>
            </a:r>
          </a:p>
        </p:txBody>
      </p:sp>
    </p:spTree>
    <p:extLst>
      <p:ext uri="{BB962C8B-B14F-4D97-AF65-F5344CB8AC3E}">
        <p14:creationId xmlns:p14="http://schemas.microsoft.com/office/powerpoint/2010/main" xmlns="" val="1025974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Muscles of the hand</a:t>
            </a:r>
          </a:p>
        </p:txBody>
      </p:sp>
      <p:sp>
        <p:nvSpPr>
          <p:cNvPr id="9219" name="Rectangle 3"/>
          <p:cNvSpPr>
            <a:spLocks noGrp="1" noChangeArrowheads="1"/>
          </p:cNvSpPr>
          <p:nvPr>
            <p:ph type="body" idx="1"/>
          </p:nvPr>
        </p:nvSpPr>
        <p:spPr/>
        <p:txBody>
          <a:bodyPr/>
          <a:lstStyle/>
          <a:p>
            <a:pPr>
              <a:buFont typeface="Monotype Sorts" pitchFamily="2" charset="2"/>
              <a:buNone/>
            </a:pPr>
            <a:r>
              <a:rPr lang="en-US" altLang="en-US" smtClean="0"/>
              <a:t>Three group of muscles act on the fingers</a:t>
            </a:r>
          </a:p>
          <a:p>
            <a:endParaRPr lang="en-US" altLang="en-US" smtClean="0"/>
          </a:p>
          <a:p>
            <a:r>
              <a:rPr lang="en-US" altLang="en-US" smtClean="0"/>
              <a:t>long flexors </a:t>
            </a:r>
          </a:p>
          <a:p>
            <a:r>
              <a:rPr lang="en-US" altLang="en-US" smtClean="0"/>
              <a:t>long extensors</a:t>
            </a:r>
          </a:p>
          <a:p>
            <a:r>
              <a:rPr lang="en-US" altLang="en-US" smtClean="0"/>
              <a:t>intrinsic muscles</a:t>
            </a:r>
          </a:p>
        </p:txBody>
      </p:sp>
    </p:spTree>
    <p:extLst>
      <p:ext uri="{BB962C8B-B14F-4D97-AF65-F5344CB8AC3E}">
        <p14:creationId xmlns:p14="http://schemas.microsoft.com/office/powerpoint/2010/main" xmlns="" val="2269405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Ganglion            </a:t>
            </a:r>
          </a:p>
        </p:txBody>
      </p:sp>
      <p:sp>
        <p:nvSpPr>
          <p:cNvPr id="10243" name="Rectangle 3"/>
          <p:cNvSpPr>
            <a:spLocks noGrp="1" noChangeArrowheads="1"/>
          </p:cNvSpPr>
          <p:nvPr>
            <p:ph type="body" idx="1"/>
          </p:nvPr>
        </p:nvSpPr>
        <p:spPr>
          <a:xfrm>
            <a:off x="914400" y="1885950"/>
            <a:ext cx="8229600" cy="4171950"/>
          </a:xfrm>
        </p:spPr>
        <p:txBody>
          <a:bodyPr/>
          <a:lstStyle/>
          <a:p>
            <a:pPr lvl="4">
              <a:buFontTx/>
              <a:buNone/>
            </a:pPr>
            <a:r>
              <a:rPr lang="en-US" altLang="en-US" sz="4400" smtClean="0"/>
              <a:t> </a:t>
            </a:r>
          </a:p>
          <a:p>
            <a:pPr lvl="4">
              <a:buFontTx/>
              <a:buNone/>
            </a:pPr>
            <a:r>
              <a:rPr lang="en-US" altLang="en-US" sz="4400" smtClean="0"/>
              <a:t> </a:t>
            </a:r>
            <a:r>
              <a:rPr lang="en-US" altLang="en-US" sz="4400" i="1" smtClean="0"/>
              <a:t>cystic swelling in the neighbourhood of </a:t>
            </a:r>
          </a:p>
          <a:p>
            <a:pPr lvl="4">
              <a:buFontTx/>
              <a:buNone/>
            </a:pPr>
            <a:r>
              <a:rPr lang="en-US" altLang="en-US" sz="4400" i="1" smtClean="0"/>
              <a:t> tendon or joint</a:t>
            </a:r>
            <a:endParaRPr lang="en-US" altLang="en-US" sz="4400" smtClean="0"/>
          </a:p>
        </p:txBody>
      </p:sp>
      <p:pic>
        <p:nvPicPr>
          <p:cNvPr id="10244" name="Picture 4" descr="GANGLI~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2514600"/>
            <a:ext cx="23622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3421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Ganglion</a:t>
            </a:r>
            <a:br>
              <a:rPr lang="en-US" altLang="en-US" smtClean="0"/>
            </a:br>
            <a:r>
              <a:rPr lang="en-US" altLang="en-US" smtClean="0"/>
              <a:t>pathology</a:t>
            </a:r>
          </a:p>
        </p:txBody>
      </p:sp>
      <p:sp>
        <p:nvSpPr>
          <p:cNvPr id="11267" name="Rectangle 3"/>
          <p:cNvSpPr>
            <a:spLocks noGrp="1" noChangeArrowheads="1"/>
          </p:cNvSpPr>
          <p:nvPr>
            <p:ph type="body" idx="1"/>
          </p:nvPr>
        </p:nvSpPr>
        <p:spPr/>
        <p:txBody>
          <a:bodyPr/>
          <a:lstStyle/>
          <a:p>
            <a:endParaRPr lang="en-US" altLang="en-US" sz="4400" smtClean="0"/>
          </a:p>
          <a:p>
            <a:r>
              <a:rPr lang="en-US" altLang="en-US" smtClean="0"/>
              <a:t>wall</a:t>
            </a:r>
          </a:p>
          <a:p>
            <a:r>
              <a:rPr lang="en-US" altLang="en-US" smtClean="0"/>
              <a:t>lining</a:t>
            </a:r>
          </a:p>
          <a:p>
            <a:r>
              <a:rPr lang="en-US" altLang="en-US" smtClean="0"/>
              <a:t>content</a:t>
            </a:r>
          </a:p>
          <a:p>
            <a:r>
              <a:rPr lang="en-US" altLang="en-US" smtClean="0"/>
              <a:t>uni.. or multilocular cyst</a:t>
            </a:r>
            <a:endParaRPr lang="en-US" altLang="en-US" sz="4400" smtClean="0"/>
          </a:p>
        </p:txBody>
      </p:sp>
    </p:spTree>
    <p:extLst>
      <p:ext uri="{BB962C8B-B14F-4D97-AF65-F5344CB8AC3E}">
        <p14:creationId xmlns:p14="http://schemas.microsoft.com/office/powerpoint/2010/main" xmlns="" val="1876965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Ganglion</a:t>
            </a:r>
            <a:br>
              <a:rPr lang="en-US" altLang="en-US" smtClean="0"/>
            </a:br>
            <a:r>
              <a:rPr lang="en-US" altLang="en-US" smtClean="0"/>
              <a:t>formation</a:t>
            </a:r>
          </a:p>
        </p:txBody>
      </p:sp>
      <p:sp>
        <p:nvSpPr>
          <p:cNvPr id="12291" name="Rectangle 3"/>
          <p:cNvSpPr>
            <a:spLocks noGrp="1" noChangeArrowheads="1"/>
          </p:cNvSpPr>
          <p:nvPr>
            <p:ph type="body" idx="1"/>
          </p:nvPr>
        </p:nvSpPr>
        <p:spPr/>
        <p:txBody>
          <a:bodyPr/>
          <a:lstStyle/>
          <a:p>
            <a:endParaRPr lang="en-US" altLang="en-US" smtClean="0"/>
          </a:p>
          <a:p>
            <a:r>
              <a:rPr lang="en-US" altLang="en-US" smtClean="0"/>
              <a:t>large no. of closely packed cells</a:t>
            </a:r>
          </a:p>
          <a:p>
            <a:endParaRPr lang="en-US" altLang="en-US" smtClean="0"/>
          </a:p>
          <a:p>
            <a:r>
              <a:rPr lang="en-US" altLang="en-US" smtClean="0"/>
              <a:t>formation of cavity</a:t>
            </a:r>
          </a:p>
          <a:p>
            <a:endParaRPr lang="en-US" altLang="en-US" smtClean="0"/>
          </a:p>
          <a:p>
            <a:r>
              <a:rPr lang="en-US" altLang="en-US" smtClean="0"/>
              <a:t>mucoid degeneration ? ischemia </a:t>
            </a:r>
          </a:p>
          <a:p>
            <a:endParaRPr lang="en-US" altLang="en-US" smtClean="0"/>
          </a:p>
        </p:txBody>
      </p:sp>
    </p:spTree>
    <p:extLst>
      <p:ext uri="{BB962C8B-B14F-4D97-AF65-F5344CB8AC3E}">
        <p14:creationId xmlns:p14="http://schemas.microsoft.com/office/powerpoint/2010/main" xmlns="" val="433838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1252</Words>
  <Application>Microsoft Office PowerPoint</Application>
  <PresentationFormat>On-screen Show (4:3)</PresentationFormat>
  <Paragraphs>209</Paragraphs>
  <Slides>38</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Office Theme</vt:lpstr>
      <vt:lpstr>Contemporary Portrait</vt:lpstr>
      <vt:lpstr>Photo Editor Photo</vt:lpstr>
      <vt:lpstr> Ganglion, De Quervain’s Tenosynovitis, Trigger Finger</vt:lpstr>
      <vt:lpstr>INTRODUCTION</vt:lpstr>
      <vt:lpstr>Function of the hand Motor</vt:lpstr>
      <vt:lpstr>Function of hand sensory</vt:lpstr>
      <vt:lpstr>Rapid assessment of hand function</vt:lpstr>
      <vt:lpstr>Muscles of the hand</vt:lpstr>
      <vt:lpstr>Ganglion            </vt:lpstr>
      <vt:lpstr>Ganglion pathology</vt:lpstr>
      <vt:lpstr>Ganglion formation</vt:lpstr>
      <vt:lpstr>Ganglion site</vt:lpstr>
      <vt:lpstr>Ganglion treatment</vt:lpstr>
      <vt:lpstr> Carpal Tunnel Syndrome (CTS)</vt:lpstr>
      <vt:lpstr>CTS Aetiology</vt:lpstr>
      <vt:lpstr>CTS Aetiology 2</vt:lpstr>
      <vt:lpstr>CTS Clinical Picture</vt:lpstr>
      <vt:lpstr>CTS signs</vt:lpstr>
      <vt:lpstr>CTS Treatment</vt:lpstr>
      <vt:lpstr>De  Quervains Disease</vt:lpstr>
      <vt:lpstr>   de Quervain’s Tenosynovitis</vt:lpstr>
      <vt:lpstr>Slide 20</vt:lpstr>
      <vt:lpstr>  SYMPTOMS &amp; SIGN</vt:lpstr>
      <vt:lpstr>Demonstration  of Finkelstein’s test with the thumb in the palm and the wrist ulnarly deviated.</vt:lpstr>
      <vt:lpstr>De Quervain’s Treatment</vt:lpstr>
      <vt:lpstr>TREATMENT</vt:lpstr>
      <vt:lpstr>Slide 25</vt:lpstr>
      <vt:lpstr>Slide 26</vt:lpstr>
      <vt:lpstr>Trigger Fingers</vt:lpstr>
      <vt:lpstr>Trigger Finger</vt:lpstr>
      <vt:lpstr>Trigger Finger</vt:lpstr>
      <vt:lpstr>Trigger Finger Symptoms</vt:lpstr>
      <vt:lpstr>Slide 31</vt:lpstr>
      <vt:lpstr>Trigger Finger aetiology</vt:lpstr>
      <vt:lpstr>Trigger Finger treatment</vt:lpstr>
      <vt:lpstr>MCQ 1</vt:lpstr>
      <vt:lpstr>MCQ 2</vt:lpstr>
      <vt:lpstr>MCQ 3</vt:lpstr>
      <vt:lpstr>MCQ 4</vt:lpstr>
      <vt:lpstr>MCQ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28 Ganglion, De Quervain’s Tenosynovitis, Trigger Finger</dc:title>
  <dc:creator>Aditya</dc:creator>
  <cp:lastModifiedBy>user</cp:lastModifiedBy>
  <cp:revision>4</cp:revision>
  <dcterms:created xsi:type="dcterms:W3CDTF">2006-08-16T00:00:00Z</dcterms:created>
  <dcterms:modified xsi:type="dcterms:W3CDTF">2020-08-18T07:11:34Z</dcterms:modified>
</cp:coreProperties>
</file>