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74"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44249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47788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152564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227297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383328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345134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352524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3802521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402591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29871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B77999-96F6-4171-9AAE-29037F7C9655}" type="datetimeFigureOut">
              <a:rPr lang="en-IN" smtClean="0"/>
              <a:pPr/>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333863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77999-96F6-4171-9AAE-29037F7C9655}" type="datetimeFigureOut">
              <a:rPr lang="en-IN" smtClean="0"/>
              <a:pPr/>
              <a:t>13-08-2020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8579E-DC20-4FEF-BCB1-3E933C4EF66B}" type="slidenum">
              <a:rPr lang="en-IN" smtClean="0"/>
              <a:pPr/>
              <a:t>‹#›</a:t>
            </a:fld>
            <a:endParaRPr lang="en-IN"/>
          </a:p>
        </p:txBody>
      </p:sp>
    </p:spTree>
    <p:extLst>
      <p:ext uri="{BB962C8B-B14F-4D97-AF65-F5344CB8AC3E}">
        <p14:creationId xmlns:p14="http://schemas.microsoft.com/office/powerpoint/2010/main" xmlns="" val="2594336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ciencedirect.com/science/journal/01662236/12/10" TargetMode="External"/><Relationship Id="rId2" Type="http://schemas.openxmlformats.org/officeDocument/2006/relationships/hyperlink" Target="http://www.sciencedirect.com/science/article/pii/016622368990074X" TargetMode="External"/><Relationship Id="rId1" Type="http://schemas.openxmlformats.org/officeDocument/2006/relationships/slideLayout" Target="../slideLayouts/slideLayout2.xml"/><Relationship Id="rId6" Type="http://schemas.openxmlformats.org/officeDocument/2006/relationships/hyperlink" Target="http://topics.sciencedirect.com/topics/page/Interneuron" TargetMode="External"/><Relationship Id="rId5" Type="http://schemas.openxmlformats.org/officeDocument/2006/relationships/hyperlink" Target="http://topics.sciencedirect.com/topics/page/Parkinson's_disease" TargetMode="External"/><Relationship Id="rId4" Type="http://schemas.openxmlformats.org/officeDocument/2006/relationships/hyperlink" Target="http://topics.sciencedirect.com/topics/page/Hypokinesi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00332"/>
            <a:ext cx="9144000" cy="5345723"/>
          </a:xfrm>
        </p:spPr>
        <p:txBody>
          <a:bodyPr anchor="ctr"/>
          <a:lstStyle/>
          <a:p>
            <a:r>
              <a:rPr lang="en-IN" b="1" dirty="0">
                <a:effectLst>
                  <a:outerShdw blurRad="38100" dist="38100" dir="2700000" algn="tl">
                    <a:srgbClr val="000000">
                      <a:alpha val="43137"/>
                    </a:srgbClr>
                  </a:outerShdw>
                </a:effectLst>
              </a:rPr>
              <a:t>BASAL NUCLEI (GANGLIA)</a:t>
            </a:r>
          </a:p>
        </p:txBody>
      </p:sp>
      <p:sp>
        <p:nvSpPr>
          <p:cNvPr id="3" name="Rectangle 2"/>
          <p:cNvSpPr/>
          <p:nvPr/>
        </p:nvSpPr>
        <p:spPr>
          <a:xfrm>
            <a:off x="8510954" y="5288340"/>
            <a:ext cx="3681046" cy="1569660"/>
          </a:xfrm>
          <a:prstGeom prst="rect">
            <a:avLst/>
          </a:prstGeom>
        </p:spPr>
        <p:txBody>
          <a:bodyPr wrap="square">
            <a:spAutoFit/>
          </a:bodyPr>
          <a:lstStyle/>
          <a:p>
            <a:r>
              <a:rPr lang="en-US" sz="2400" dirty="0" smtClean="0"/>
              <a:t>Dr. </a:t>
            </a:r>
            <a:r>
              <a:rPr lang="en-US" sz="2400" dirty="0" err="1" smtClean="0"/>
              <a:t>A.Gandotra</a:t>
            </a:r>
            <a:endParaRPr lang="en-US" sz="2400" dirty="0" smtClean="0"/>
          </a:p>
          <a:p>
            <a:r>
              <a:rPr lang="en-US" sz="2400" dirty="0" smtClean="0"/>
              <a:t>HOD &amp; </a:t>
            </a:r>
            <a:r>
              <a:rPr lang="en-US" sz="2400" dirty="0" smtClean="0"/>
              <a:t>Professor</a:t>
            </a:r>
          </a:p>
          <a:p>
            <a:r>
              <a:rPr lang="en-US" sz="2400" dirty="0" smtClean="0"/>
              <a:t>Department of Anatomy</a:t>
            </a:r>
          </a:p>
          <a:p>
            <a:r>
              <a:rPr lang="en-US" sz="2400" dirty="0" smtClean="0"/>
              <a:t>S.B.K.S.M.I. &amp; R.C.</a:t>
            </a:r>
            <a:endParaRPr lang="en-US" sz="2400" dirty="0" smtClean="0"/>
          </a:p>
        </p:txBody>
      </p:sp>
    </p:spTree>
    <p:extLst>
      <p:ext uri="{BB962C8B-B14F-4D97-AF65-F5344CB8AC3E}">
        <p14:creationId xmlns:p14="http://schemas.microsoft.com/office/powerpoint/2010/main" xmlns="" val="1205514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6223"/>
          </a:xfrm>
        </p:spPr>
        <p:txBody>
          <a:bodyPr/>
          <a:lstStyle/>
          <a:p>
            <a:pPr algn="ctr"/>
            <a:r>
              <a:rPr lang="en-IN" b="1" dirty="0">
                <a:effectLst>
                  <a:outerShdw blurRad="38100" dist="38100" dir="2700000" algn="tl">
                    <a:srgbClr val="000000">
                      <a:alpha val="43137"/>
                    </a:srgbClr>
                  </a:outerShdw>
                </a:effectLst>
              </a:rPr>
              <a:t>SUB THALAMIC NUCLEUS</a:t>
            </a:r>
          </a:p>
        </p:txBody>
      </p:sp>
      <p:sp>
        <p:nvSpPr>
          <p:cNvPr id="3" name="Content Placeholder 2"/>
          <p:cNvSpPr>
            <a:spLocks noGrp="1"/>
          </p:cNvSpPr>
          <p:nvPr>
            <p:ph idx="1"/>
          </p:nvPr>
        </p:nvSpPr>
        <p:spPr>
          <a:xfrm>
            <a:off x="0" y="1266092"/>
            <a:ext cx="12192000" cy="5591907"/>
          </a:xfrm>
        </p:spPr>
        <p:txBody>
          <a:bodyPr/>
          <a:lstStyle/>
          <a:p>
            <a:pPr marL="0" indent="0">
              <a:buNone/>
            </a:pPr>
            <a:endParaRPr lang="en-IN" dirty="0"/>
          </a:p>
          <a:p>
            <a:pPr marL="0" indent="0">
              <a:buNone/>
            </a:pPr>
            <a:r>
              <a:rPr lang="en-IN" dirty="0"/>
              <a:t>		</a:t>
            </a:r>
            <a:r>
              <a:rPr lang="en-IN" sz="3200" b="1" dirty="0"/>
              <a:t>:</a:t>
            </a:r>
            <a:r>
              <a:rPr lang="en-IN" sz="3200" dirty="0"/>
              <a:t> </a:t>
            </a:r>
            <a:r>
              <a:rPr lang="en-IN" sz="4000" b="1" dirty="0"/>
              <a:t>Magnocellular</a:t>
            </a:r>
          </a:p>
          <a:p>
            <a:pPr marL="0" indent="0">
              <a:buNone/>
            </a:pPr>
            <a:r>
              <a:rPr lang="en-IN" sz="4000" b="1" dirty="0"/>
              <a:t>		: Biconvex lens shaped</a:t>
            </a:r>
          </a:p>
          <a:p>
            <a:pPr marL="0" indent="0">
              <a:buNone/>
            </a:pPr>
            <a:r>
              <a:rPr lang="en-IN" sz="4000" b="1" dirty="0"/>
              <a:t>		: Dorsomedial to posterior limb internal capsule</a:t>
            </a:r>
          </a:p>
          <a:p>
            <a:pPr marL="0" indent="0">
              <a:buNone/>
            </a:pPr>
            <a:r>
              <a:rPr lang="en-IN" sz="4000" b="1" dirty="0"/>
              <a:t>		: Its medial part overlies rostral part of 					   substantia nigra.</a:t>
            </a:r>
            <a:endParaRPr lang="en-IN" sz="3600" b="1" dirty="0"/>
          </a:p>
        </p:txBody>
      </p:sp>
    </p:spTree>
    <p:extLst>
      <p:ext uri="{BB962C8B-B14F-4D97-AF65-F5344CB8AC3E}">
        <p14:creationId xmlns:p14="http://schemas.microsoft.com/office/powerpoint/2010/main" xmlns="" val="1246775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SUBSTANTIA NIGRA</a:t>
            </a:r>
          </a:p>
        </p:txBody>
      </p:sp>
      <p:sp>
        <p:nvSpPr>
          <p:cNvPr id="3" name="Content Placeholder 2"/>
          <p:cNvSpPr>
            <a:spLocks noGrp="1"/>
          </p:cNvSpPr>
          <p:nvPr>
            <p:ph idx="1"/>
          </p:nvPr>
        </p:nvSpPr>
        <p:spPr/>
        <p:txBody>
          <a:bodyPr/>
          <a:lstStyle/>
          <a:p>
            <a:pPr marL="0" indent="0">
              <a:buNone/>
            </a:pPr>
            <a:r>
              <a:rPr lang="en-IN" dirty="0"/>
              <a:t>	</a:t>
            </a:r>
          </a:p>
          <a:p>
            <a:pPr marL="0" indent="0">
              <a:buNone/>
            </a:pPr>
            <a:r>
              <a:rPr lang="en-IN" dirty="0"/>
              <a:t>	</a:t>
            </a:r>
          </a:p>
          <a:p>
            <a:pPr marL="0" indent="0">
              <a:buNone/>
            </a:pPr>
            <a:r>
              <a:rPr lang="en-IN" sz="3600" b="1" dirty="0"/>
              <a:t>	</a:t>
            </a:r>
            <a:r>
              <a:rPr lang="en-IN" sz="4000" b="1" dirty="0"/>
              <a:t>: Largest cell mass of diencephalon</a:t>
            </a:r>
          </a:p>
          <a:p>
            <a:pPr marL="0" indent="0">
              <a:buNone/>
            </a:pPr>
            <a:r>
              <a:rPr lang="en-IN" sz="4000" b="1" dirty="0"/>
              <a:t>	: It closely approaches globus pallidus</a:t>
            </a:r>
          </a:p>
          <a:p>
            <a:pPr marL="0" indent="0">
              <a:buNone/>
            </a:pPr>
            <a:r>
              <a:rPr lang="en-IN" sz="4000" b="1" dirty="0"/>
              <a:t>	: Produces dopamine</a:t>
            </a:r>
            <a:endParaRPr lang="en-IN" sz="3200" dirty="0"/>
          </a:p>
        </p:txBody>
      </p:sp>
    </p:spTree>
    <p:extLst>
      <p:ext uri="{BB962C8B-B14F-4D97-AF65-F5344CB8AC3E}">
        <p14:creationId xmlns:p14="http://schemas.microsoft.com/office/powerpoint/2010/main" xmlns="" val="3148242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CLAUSTRUM</a:t>
            </a:r>
          </a:p>
        </p:txBody>
      </p:sp>
      <p:sp>
        <p:nvSpPr>
          <p:cNvPr id="3" name="Content Placeholder 2"/>
          <p:cNvSpPr>
            <a:spLocks noGrp="1"/>
          </p:cNvSpPr>
          <p:nvPr>
            <p:ph idx="1"/>
          </p:nvPr>
        </p:nvSpPr>
        <p:spPr>
          <a:xfrm>
            <a:off x="0" y="1825624"/>
            <a:ext cx="12192000" cy="5032375"/>
          </a:xfrm>
        </p:spPr>
        <p:txBody>
          <a:bodyPr/>
          <a:lstStyle/>
          <a:p>
            <a:pPr marL="914400" lvl="2" indent="0">
              <a:buNone/>
            </a:pPr>
            <a:r>
              <a:rPr lang="en-IN" dirty="0"/>
              <a:t>	</a:t>
            </a:r>
          </a:p>
          <a:p>
            <a:pPr marL="914400" lvl="2" indent="0">
              <a:buNone/>
            </a:pPr>
            <a:endParaRPr lang="en-IN" dirty="0"/>
          </a:p>
          <a:p>
            <a:pPr marL="914400" lvl="2" indent="0">
              <a:buNone/>
            </a:pPr>
            <a:r>
              <a:rPr lang="en-IN" dirty="0"/>
              <a:t>	</a:t>
            </a:r>
            <a:r>
              <a:rPr lang="en-IN" sz="4000" b="1" dirty="0"/>
              <a:t>: Thickest below and in front</a:t>
            </a:r>
          </a:p>
          <a:p>
            <a:pPr marL="914400" lvl="2" indent="0">
              <a:buNone/>
            </a:pPr>
            <a:r>
              <a:rPr lang="en-IN" sz="4000" b="1" dirty="0"/>
              <a:t>	: Anteriorly becomes continuous with</a:t>
            </a:r>
          </a:p>
          <a:p>
            <a:pPr marL="914400" lvl="2" indent="0">
              <a:buNone/>
            </a:pPr>
            <a:r>
              <a:rPr lang="en-IN" sz="4000" b="1" dirty="0"/>
              <a:t>	  anterior perforated substance, amygdala</a:t>
            </a:r>
          </a:p>
          <a:p>
            <a:pPr marL="914400" lvl="2" indent="0">
              <a:buNone/>
            </a:pPr>
            <a:r>
              <a:rPr lang="en-IN" sz="4000" b="1" dirty="0"/>
              <a:t>	  and pre piriform cortex</a:t>
            </a:r>
            <a:endParaRPr lang="en-IN" sz="2400" b="1" dirty="0"/>
          </a:p>
        </p:txBody>
      </p:sp>
    </p:spTree>
    <p:extLst>
      <p:ext uri="{BB962C8B-B14F-4D97-AF65-F5344CB8AC3E}">
        <p14:creationId xmlns:p14="http://schemas.microsoft.com/office/powerpoint/2010/main" xmlns="" val="1140631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effectLst>
                  <a:outerShdw blurRad="38100" dist="38100" dir="2700000" algn="tl">
                    <a:srgbClr val="000000">
                      <a:alpha val="43137"/>
                    </a:srgbClr>
                  </a:outerShdw>
                </a:effectLst>
              </a:rPr>
              <a:t>AMYGDALA</a:t>
            </a:r>
          </a:p>
        </p:txBody>
      </p:sp>
      <p:sp>
        <p:nvSpPr>
          <p:cNvPr id="3" name="Content Placeholder 2"/>
          <p:cNvSpPr>
            <a:spLocks noGrp="1"/>
          </p:cNvSpPr>
          <p:nvPr>
            <p:ph idx="1"/>
          </p:nvPr>
        </p:nvSpPr>
        <p:spPr>
          <a:xfrm>
            <a:off x="0" y="1825624"/>
            <a:ext cx="12192000" cy="5032375"/>
          </a:xfrm>
        </p:spPr>
        <p:txBody>
          <a:bodyPr/>
          <a:lstStyle/>
          <a:p>
            <a:pPr marL="0" indent="0">
              <a:buNone/>
            </a:pPr>
            <a:r>
              <a:rPr lang="en-IN" dirty="0"/>
              <a:t>	</a:t>
            </a:r>
            <a:r>
              <a:rPr lang="en-IN" sz="3600" b="1" dirty="0"/>
              <a:t>: Integral part of Limbic System</a:t>
            </a:r>
          </a:p>
          <a:p>
            <a:pPr marL="0" indent="0">
              <a:buNone/>
            </a:pPr>
            <a:r>
              <a:rPr lang="en-IN" sz="3600" b="1" dirty="0"/>
              <a:t>	Location: Dorsomedial part temporal lobe</a:t>
            </a:r>
          </a:p>
          <a:p>
            <a:pPr marL="0" indent="0">
              <a:buNone/>
            </a:pPr>
            <a:r>
              <a:rPr lang="en-IN" sz="3600" b="1" dirty="0"/>
              <a:t>		      : Anterior to hippocampus</a:t>
            </a:r>
          </a:p>
          <a:p>
            <a:pPr marL="0" indent="0">
              <a:buNone/>
            </a:pPr>
            <a:r>
              <a:rPr lang="en-IN" sz="3600" b="1" dirty="0"/>
              <a:t>	Forms: Ventral, medial and superior walls of tip of inferior 			horn</a:t>
            </a:r>
          </a:p>
          <a:p>
            <a:pPr marL="0" indent="0">
              <a:buNone/>
            </a:pPr>
            <a:r>
              <a:rPr lang="en-IN" sz="3600" b="1" dirty="0"/>
              <a:t>	Deep to: Gyrus semilunaris, Ambiens and uncinate gyrus</a:t>
            </a:r>
          </a:p>
          <a:p>
            <a:pPr marL="0" indent="0">
              <a:buNone/>
            </a:pPr>
            <a:r>
              <a:rPr lang="en-IN" sz="3600" b="1" dirty="0"/>
              <a:t>	Afferent: Temporal lobe, Olfactory system</a:t>
            </a:r>
          </a:p>
          <a:p>
            <a:pPr marL="0" indent="0">
              <a:buNone/>
            </a:pPr>
            <a:r>
              <a:rPr lang="en-IN" sz="3600" b="1" dirty="0"/>
              <a:t>	Efferent: Striatum = hypothalamus = brain stem</a:t>
            </a:r>
            <a:endParaRPr lang="en-IN" sz="3200" dirty="0"/>
          </a:p>
        </p:txBody>
      </p:sp>
    </p:spTree>
    <p:extLst>
      <p:ext uri="{BB962C8B-B14F-4D97-AF65-F5344CB8AC3E}">
        <p14:creationId xmlns:p14="http://schemas.microsoft.com/office/powerpoint/2010/main" xmlns="" val="225836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2345" y="562708"/>
            <a:ext cx="4290646"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PRINCIPAL STRIATAL CONNECTIONS</a:t>
            </a:r>
          </a:p>
        </p:txBody>
      </p:sp>
      <p:sp>
        <p:nvSpPr>
          <p:cNvPr id="5" name="Rectangle 4"/>
          <p:cNvSpPr/>
          <p:nvPr/>
        </p:nvSpPr>
        <p:spPr>
          <a:xfrm>
            <a:off x="8102991" y="3270738"/>
            <a:ext cx="3880338"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MEDIAL</a:t>
            </a:r>
          </a:p>
        </p:txBody>
      </p:sp>
      <p:sp>
        <p:nvSpPr>
          <p:cNvPr id="6" name="Rectangle 5"/>
          <p:cNvSpPr/>
          <p:nvPr/>
        </p:nvSpPr>
        <p:spPr>
          <a:xfrm>
            <a:off x="4768949" y="3270738"/>
            <a:ext cx="1730325"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STRIATUM</a:t>
            </a:r>
          </a:p>
        </p:txBody>
      </p:sp>
      <p:sp>
        <p:nvSpPr>
          <p:cNvPr id="7" name="Rectangle 6"/>
          <p:cNvSpPr/>
          <p:nvPr/>
        </p:nvSpPr>
        <p:spPr>
          <a:xfrm>
            <a:off x="232117" y="3270738"/>
            <a:ext cx="2862775"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NEOCORTEX 4,6</a:t>
            </a:r>
          </a:p>
        </p:txBody>
      </p:sp>
      <p:sp>
        <p:nvSpPr>
          <p:cNvPr id="8" name="Rectangle 7"/>
          <p:cNvSpPr/>
          <p:nvPr/>
        </p:nvSpPr>
        <p:spPr>
          <a:xfrm>
            <a:off x="4117145" y="5420751"/>
            <a:ext cx="4290646" cy="7315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THALAMUS NVA/NVL</a:t>
            </a:r>
          </a:p>
        </p:txBody>
      </p:sp>
      <p:cxnSp>
        <p:nvCxnSpPr>
          <p:cNvPr id="10" name="Straight Arrow Connector 9"/>
          <p:cNvCxnSpPr>
            <a:stCxn id="7" idx="3"/>
          </p:cNvCxnSpPr>
          <p:nvPr/>
        </p:nvCxnSpPr>
        <p:spPr>
          <a:xfrm>
            <a:off x="3094892" y="3636498"/>
            <a:ext cx="1505243" cy="351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a:off x="6548511" y="3671668"/>
            <a:ext cx="1505243" cy="3517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V="1">
            <a:off x="1663504" y="4002259"/>
            <a:ext cx="17585" cy="17842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8407792" y="5716171"/>
            <a:ext cx="1439593" cy="140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Connector 27"/>
          <p:cNvCxnSpPr>
            <a:endCxn id="8" idx="1"/>
          </p:cNvCxnSpPr>
          <p:nvPr/>
        </p:nvCxnSpPr>
        <p:spPr>
          <a:xfrm>
            <a:off x="1663504" y="5786511"/>
            <a:ext cx="2453641" cy="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V="1">
            <a:off x="9847385" y="4135902"/>
            <a:ext cx="0" cy="158730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2539327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366" y="464234"/>
            <a:ext cx="5022165"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ACCESSORY STRIATAL CIRCUIT - 1</a:t>
            </a:r>
          </a:p>
        </p:txBody>
      </p:sp>
      <p:sp>
        <p:nvSpPr>
          <p:cNvPr id="3" name="Rectangle 2"/>
          <p:cNvSpPr/>
          <p:nvPr/>
        </p:nvSpPr>
        <p:spPr>
          <a:xfrm>
            <a:off x="7730197" y="3031587"/>
            <a:ext cx="3713871"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MEDIAL</a:t>
            </a:r>
          </a:p>
        </p:txBody>
      </p:sp>
      <p:sp>
        <p:nvSpPr>
          <p:cNvPr id="4" name="Rectangle 3"/>
          <p:cNvSpPr/>
          <p:nvPr/>
        </p:nvSpPr>
        <p:spPr>
          <a:xfrm>
            <a:off x="302455" y="3031587"/>
            <a:ext cx="3713871"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STRIATUM</a:t>
            </a:r>
          </a:p>
        </p:txBody>
      </p:sp>
      <p:sp>
        <p:nvSpPr>
          <p:cNvPr id="5" name="Rectangle 4"/>
          <p:cNvSpPr/>
          <p:nvPr/>
        </p:nvSpPr>
        <p:spPr>
          <a:xfrm>
            <a:off x="3024554" y="5296486"/>
            <a:ext cx="5528603"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THALAMUS. INTRALAMINAR/CENTROMEDIAN</a:t>
            </a:r>
          </a:p>
        </p:txBody>
      </p:sp>
      <p:cxnSp>
        <p:nvCxnSpPr>
          <p:cNvPr id="7" name="Straight Arrow Connector 6"/>
          <p:cNvCxnSpPr/>
          <p:nvPr/>
        </p:nvCxnSpPr>
        <p:spPr>
          <a:xfrm>
            <a:off x="4276578" y="3432517"/>
            <a:ext cx="289794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V="1">
            <a:off x="9720776" y="3910818"/>
            <a:ext cx="0" cy="175846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flipV="1">
            <a:off x="1828801" y="3910818"/>
            <a:ext cx="28134" cy="17584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Straight Connector 20"/>
          <p:cNvCxnSpPr>
            <a:stCxn id="5" idx="3"/>
          </p:cNvCxnSpPr>
          <p:nvPr/>
        </p:nvCxnSpPr>
        <p:spPr>
          <a:xfrm>
            <a:off x="8553157" y="5676314"/>
            <a:ext cx="1167619" cy="14067"/>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1856935" y="5676314"/>
            <a:ext cx="1167619" cy="1406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1623186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366" y="464234"/>
            <a:ext cx="5022165"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ACCESSORY STRIATAL CIRCUIT - 2</a:t>
            </a:r>
          </a:p>
        </p:txBody>
      </p:sp>
      <p:sp>
        <p:nvSpPr>
          <p:cNvPr id="3" name="Rectangle: Rounded Corners 2"/>
          <p:cNvSpPr/>
          <p:nvPr/>
        </p:nvSpPr>
        <p:spPr>
          <a:xfrm>
            <a:off x="998806" y="3319975"/>
            <a:ext cx="3334043" cy="106914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a:t>
            </a:r>
          </a:p>
          <a:p>
            <a:pPr algn="ctr"/>
            <a:r>
              <a:rPr lang="en-IN" sz="2400" b="1" dirty="0"/>
              <a:t>LATERAL</a:t>
            </a:r>
          </a:p>
        </p:txBody>
      </p:sp>
      <p:sp>
        <p:nvSpPr>
          <p:cNvPr id="4" name="Rectangle: Rounded Corners 3"/>
          <p:cNvSpPr/>
          <p:nvPr/>
        </p:nvSpPr>
        <p:spPr>
          <a:xfrm>
            <a:off x="8016240" y="3319974"/>
            <a:ext cx="3334043" cy="106914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SUB THALAMUS</a:t>
            </a:r>
          </a:p>
        </p:txBody>
      </p:sp>
      <p:cxnSp>
        <p:nvCxnSpPr>
          <p:cNvPr id="6" name="Straight Arrow Connector 5"/>
          <p:cNvCxnSpPr/>
          <p:nvPr/>
        </p:nvCxnSpPr>
        <p:spPr>
          <a:xfrm>
            <a:off x="4332849" y="3713871"/>
            <a:ext cx="3418449"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flipH="1">
            <a:off x="4332850" y="4021601"/>
            <a:ext cx="3418448" cy="2637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3084124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366" y="464234"/>
            <a:ext cx="5022165" cy="7596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ACCESSORY STRIATAL CIRCUIT - 3</a:t>
            </a:r>
          </a:p>
        </p:txBody>
      </p:sp>
      <p:sp>
        <p:nvSpPr>
          <p:cNvPr id="3" name="Rectangle: Rounded Corners 2"/>
          <p:cNvSpPr/>
          <p:nvPr/>
        </p:nvSpPr>
        <p:spPr>
          <a:xfrm>
            <a:off x="1899138" y="1997611"/>
            <a:ext cx="2166424" cy="90033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STRIATUM</a:t>
            </a:r>
          </a:p>
        </p:txBody>
      </p:sp>
      <p:sp>
        <p:nvSpPr>
          <p:cNvPr id="4" name="Rectangle: Rounded Corners 3"/>
          <p:cNvSpPr/>
          <p:nvPr/>
        </p:nvSpPr>
        <p:spPr>
          <a:xfrm>
            <a:off x="7652824" y="4853355"/>
            <a:ext cx="4051496" cy="137629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SUBSTATIA NIGRA RETICULAR GABA</a:t>
            </a:r>
          </a:p>
        </p:txBody>
      </p:sp>
      <p:sp>
        <p:nvSpPr>
          <p:cNvPr id="5" name="Rectangle: Rounded Corners 4"/>
          <p:cNvSpPr/>
          <p:nvPr/>
        </p:nvSpPr>
        <p:spPr>
          <a:xfrm>
            <a:off x="7493390" y="1997612"/>
            <a:ext cx="3746695" cy="900333"/>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GLOBUS PALLIDUS LATERAL</a:t>
            </a:r>
          </a:p>
        </p:txBody>
      </p:sp>
      <p:sp>
        <p:nvSpPr>
          <p:cNvPr id="6" name="Rectangle: Rounded Corners 5"/>
          <p:cNvSpPr/>
          <p:nvPr/>
        </p:nvSpPr>
        <p:spPr>
          <a:xfrm>
            <a:off x="754965" y="4853354"/>
            <a:ext cx="4126523" cy="125905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SUBSTATIA NIGRA COMPACT</a:t>
            </a:r>
          </a:p>
          <a:p>
            <a:pPr algn="ctr"/>
            <a:r>
              <a:rPr lang="en-IN" sz="2400" b="1" dirty="0"/>
              <a:t>DOPA</a:t>
            </a:r>
          </a:p>
          <a:p>
            <a:pPr algn="ctr"/>
            <a:endParaRPr lang="en-IN" sz="2400" b="1" dirty="0"/>
          </a:p>
        </p:txBody>
      </p:sp>
      <p:cxnSp>
        <p:nvCxnSpPr>
          <p:cNvPr id="9" name="Straight Arrow Connector 8"/>
          <p:cNvCxnSpPr/>
          <p:nvPr/>
        </p:nvCxnSpPr>
        <p:spPr>
          <a:xfrm>
            <a:off x="4234375" y="2447777"/>
            <a:ext cx="302455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H="1">
            <a:off x="5008098" y="5541500"/>
            <a:ext cx="248529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9366737" y="3010487"/>
            <a:ext cx="0" cy="16881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flipV="1">
            <a:off x="2818226" y="3010487"/>
            <a:ext cx="0" cy="168812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482760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8087"/>
          </a:xfrm>
        </p:spPr>
        <p:txBody>
          <a:bodyPr/>
          <a:lstStyle/>
          <a:p>
            <a:pPr algn="ctr"/>
            <a:r>
              <a:rPr lang="en-IN" b="1" dirty="0">
                <a:effectLst>
                  <a:outerShdw blurRad="38100" dist="38100" dir="2700000" algn="tl">
                    <a:srgbClr val="000000">
                      <a:alpha val="43137"/>
                    </a:srgbClr>
                  </a:outerShdw>
                </a:effectLst>
              </a:rPr>
              <a:t>CLINICAL ASPECT</a:t>
            </a:r>
          </a:p>
        </p:txBody>
      </p:sp>
      <p:sp>
        <p:nvSpPr>
          <p:cNvPr id="3" name="Content Placeholder 2"/>
          <p:cNvSpPr>
            <a:spLocks noGrp="1"/>
          </p:cNvSpPr>
          <p:nvPr>
            <p:ph idx="1"/>
          </p:nvPr>
        </p:nvSpPr>
        <p:spPr>
          <a:xfrm>
            <a:off x="0" y="1083212"/>
            <a:ext cx="12192000" cy="5774787"/>
          </a:xfrm>
        </p:spPr>
        <p:txBody>
          <a:bodyPr>
            <a:normAutofit/>
          </a:bodyPr>
          <a:lstStyle/>
          <a:p>
            <a:pPr marL="0" indent="0">
              <a:buNone/>
            </a:pPr>
            <a:r>
              <a:rPr lang="en-IN" dirty="0"/>
              <a:t>	</a:t>
            </a:r>
          </a:p>
          <a:p>
            <a:pPr marL="0" indent="0">
              <a:buNone/>
            </a:pPr>
            <a:r>
              <a:rPr lang="en-IN" sz="3200" b="1" dirty="0"/>
              <a:t>	</a:t>
            </a:r>
            <a:r>
              <a:rPr lang="en-IN" sz="4000" b="1" dirty="0"/>
              <a:t>1. GLOBUS PALLIDUS: Spontaneous writhing 		 	    movements of hand, arm, neck or face.</a:t>
            </a:r>
          </a:p>
          <a:p>
            <a:pPr marL="0" indent="0">
              <a:buNone/>
            </a:pPr>
            <a:r>
              <a:rPr lang="en-IN" sz="4000" b="1" dirty="0"/>
              <a:t>	2. SUB THALAMUS: Sudden flailing movements of  	 	    entire limb called HEMIBALLISMUS</a:t>
            </a:r>
          </a:p>
          <a:p>
            <a:pPr marL="0" indent="0">
              <a:buNone/>
            </a:pPr>
            <a:r>
              <a:rPr lang="en-IN" sz="4000" b="1" dirty="0"/>
              <a:t>	3. PUTAMEN: Flicking movements of hand face or 	 	    other parts of body called CHOREA</a:t>
            </a:r>
            <a:endParaRPr lang="en-IN" sz="3600" b="1" dirty="0"/>
          </a:p>
        </p:txBody>
      </p:sp>
    </p:spTree>
    <p:extLst>
      <p:ext uri="{BB962C8B-B14F-4D97-AF65-F5344CB8AC3E}">
        <p14:creationId xmlns:p14="http://schemas.microsoft.com/office/powerpoint/2010/main" xmlns="" val="2824076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normAutofit lnSpcReduction="10000"/>
          </a:bodyPr>
          <a:lstStyle/>
          <a:p>
            <a:pPr marL="0" indent="0">
              <a:buNone/>
            </a:pPr>
            <a:endParaRPr lang="en-IN" dirty="0"/>
          </a:p>
          <a:p>
            <a:pPr marL="0" indent="0">
              <a:buNone/>
            </a:pPr>
            <a:endParaRPr lang="en-IN" dirty="0"/>
          </a:p>
          <a:p>
            <a:pPr marL="0" indent="0">
              <a:buNone/>
            </a:pPr>
            <a:r>
              <a:rPr lang="en-IN" dirty="0"/>
              <a:t>	</a:t>
            </a:r>
            <a:r>
              <a:rPr lang="en-IN" sz="3600" b="1" dirty="0"/>
              <a:t>4. SUBSTATIA NIGRA PARS COMPACTA (DOPA): Rigidity of</a:t>
            </a:r>
          </a:p>
          <a:p>
            <a:pPr marL="0" indent="0">
              <a:buNone/>
            </a:pPr>
            <a:r>
              <a:rPr lang="en-IN" sz="3600" b="1" dirty="0"/>
              <a:t>	    musculature, involuntary tremors of involved area </a:t>
            </a:r>
          </a:p>
          <a:p>
            <a:pPr marL="0" indent="0">
              <a:buNone/>
            </a:pPr>
            <a:r>
              <a:rPr lang="en-IN" sz="3600" b="1" dirty="0"/>
              <a:t>	    called PARKINSON’S disease.</a:t>
            </a:r>
          </a:p>
          <a:p>
            <a:pPr marL="0" indent="0">
              <a:buNone/>
            </a:pPr>
            <a:r>
              <a:rPr lang="en-IN" sz="3600" b="1" dirty="0"/>
              <a:t>	    Serious inability to initiate movement called AKINESIS</a:t>
            </a:r>
          </a:p>
          <a:p>
            <a:pPr marL="0" indent="0">
              <a:buNone/>
            </a:pPr>
            <a:endParaRPr lang="en-IN" sz="3600" b="1" dirty="0"/>
          </a:p>
          <a:p>
            <a:pPr marL="0" indent="0">
              <a:buNone/>
            </a:pPr>
            <a:r>
              <a:rPr lang="en-IN" sz="3600" b="1" dirty="0"/>
              <a:t>	5. PUTAMEN &amp; CAUDATE NUCLEUS: Loss of GABA neurons</a:t>
            </a:r>
          </a:p>
          <a:p>
            <a:pPr marL="0" indent="0">
              <a:buNone/>
            </a:pPr>
            <a:r>
              <a:rPr lang="en-IN" sz="3600" b="1" dirty="0"/>
              <a:t>	    Flicking movements at joints and severe dementia</a:t>
            </a:r>
          </a:p>
          <a:p>
            <a:pPr marL="0" indent="0">
              <a:buNone/>
            </a:pPr>
            <a:r>
              <a:rPr lang="en-IN" sz="3600" b="1" dirty="0"/>
              <a:t>	    called HUNTINGTON’S CHOREA</a:t>
            </a:r>
          </a:p>
          <a:p>
            <a:pPr marL="0" indent="0">
              <a:buNone/>
            </a:pPr>
            <a:endParaRPr lang="en-IN" dirty="0"/>
          </a:p>
          <a:p>
            <a:pPr marL="0" indent="0">
              <a:buNone/>
            </a:pPr>
            <a:r>
              <a:rPr lang="en-IN" dirty="0"/>
              <a:t>	</a:t>
            </a:r>
          </a:p>
        </p:txBody>
      </p:sp>
    </p:spTree>
    <p:extLst>
      <p:ext uri="{BB962C8B-B14F-4D97-AF65-F5344CB8AC3E}">
        <p14:creationId xmlns:p14="http://schemas.microsoft.com/office/powerpoint/2010/main" xmlns="" val="327748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r>
              <a:rPr lang="en-IN" sz="3200" b="1" dirty="0"/>
              <a:t>	</a:t>
            </a:r>
          </a:p>
          <a:p>
            <a:pPr>
              <a:buFont typeface="Wingdings" panose="05000000000000000000" pitchFamily="2" charset="2"/>
              <a:buChar char="Ø"/>
            </a:pPr>
            <a:r>
              <a:rPr lang="en-IN" sz="3200" b="1" dirty="0"/>
              <a:t>	Sub cortical grey masses lateral to thalamus</a:t>
            </a:r>
          </a:p>
          <a:p>
            <a:pPr marL="0" indent="0">
              <a:buNone/>
            </a:pPr>
            <a:r>
              <a:rPr lang="en-IN" sz="3200" b="1" dirty="0"/>
              <a:t>	They include:</a:t>
            </a:r>
          </a:p>
          <a:p>
            <a:pPr marL="0" indent="0">
              <a:buNone/>
            </a:pPr>
            <a:r>
              <a:rPr lang="en-IN" sz="3200" b="1" dirty="0"/>
              <a:t>	1. Caudate nucleus</a:t>
            </a:r>
          </a:p>
          <a:p>
            <a:pPr marL="0" indent="0">
              <a:buNone/>
            </a:pPr>
            <a:r>
              <a:rPr lang="en-IN" sz="3200" b="1" dirty="0"/>
              <a:t>	2. Putamen </a:t>
            </a:r>
          </a:p>
          <a:p>
            <a:pPr marL="0" indent="0">
              <a:buNone/>
            </a:pPr>
            <a:r>
              <a:rPr lang="en-IN" sz="3200" b="1" dirty="0"/>
              <a:t>	3.Globus pallidus</a:t>
            </a:r>
          </a:p>
          <a:p>
            <a:pPr marL="0" indent="0">
              <a:buNone/>
            </a:pPr>
            <a:r>
              <a:rPr lang="en-IN" sz="3200" b="1" dirty="0"/>
              <a:t>	4. Claustrum</a:t>
            </a:r>
          </a:p>
          <a:p>
            <a:pPr marL="0" indent="0">
              <a:buNone/>
            </a:pPr>
            <a:r>
              <a:rPr lang="en-IN" sz="3200" b="1" dirty="0"/>
              <a:t>	5. Amygdaloid complex</a:t>
            </a:r>
          </a:p>
          <a:p>
            <a:pPr marL="0" indent="0">
              <a:buNone/>
            </a:pPr>
            <a:r>
              <a:rPr lang="en-IN" sz="3200" b="1" dirty="0"/>
              <a:t>	6. Sub thalamic nucleus</a:t>
            </a:r>
          </a:p>
          <a:p>
            <a:pPr marL="0" indent="0">
              <a:buNone/>
            </a:pPr>
            <a:r>
              <a:rPr lang="en-IN" sz="3200" b="1" dirty="0"/>
              <a:t>	7. Substantia nigra</a:t>
            </a:r>
          </a:p>
        </p:txBody>
      </p:sp>
      <p:cxnSp>
        <p:nvCxnSpPr>
          <p:cNvPr id="5" name="Straight Connector 4"/>
          <p:cNvCxnSpPr/>
          <p:nvPr/>
        </p:nvCxnSpPr>
        <p:spPr>
          <a:xfrm>
            <a:off x="3404382" y="2489982"/>
            <a:ext cx="2600178"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4049151" y="3078481"/>
            <a:ext cx="1955409"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6004560" y="2489982"/>
            <a:ext cx="0" cy="588499"/>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6004560" y="2813538"/>
            <a:ext cx="522849" cy="0"/>
          </a:xfrm>
          <a:prstGeom prst="line">
            <a:avLst/>
          </a:prstGeom>
        </p:spPr>
        <p:style>
          <a:lnRef idx="1">
            <a:schemeClr val="dk1"/>
          </a:lnRef>
          <a:fillRef idx="0">
            <a:schemeClr val="dk1"/>
          </a:fillRef>
          <a:effectRef idx="0">
            <a:schemeClr val="dk1"/>
          </a:effectRef>
          <a:fontRef idx="minor">
            <a:schemeClr val="tx1"/>
          </a:fontRef>
        </p:style>
      </p:cxnSp>
      <p:sp>
        <p:nvSpPr>
          <p:cNvPr id="14" name="Rectangle 13"/>
          <p:cNvSpPr/>
          <p:nvPr/>
        </p:nvSpPr>
        <p:spPr>
          <a:xfrm>
            <a:off x="6654018" y="2461846"/>
            <a:ext cx="3502856" cy="5884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800" b="1" dirty="0"/>
              <a:t>LENTIFORM NUCLEUS</a:t>
            </a:r>
          </a:p>
        </p:txBody>
      </p:sp>
    </p:spTree>
    <p:extLst>
      <p:ext uri="{BB962C8B-B14F-4D97-AF65-F5344CB8AC3E}">
        <p14:creationId xmlns:p14="http://schemas.microsoft.com/office/powerpoint/2010/main" xmlns="" val="263594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135577886"/>
              </p:ext>
            </p:extLst>
          </p:nvPr>
        </p:nvGraphicFramePr>
        <p:xfrm>
          <a:off x="838200" y="365125"/>
          <a:ext cx="10515600" cy="6492875"/>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xmlns="" val="1539564688"/>
                    </a:ext>
                  </a:extLst>
                </a:gridCol>
                <a:gridCol w="2103120">
                  <a:extLst>
                    <a:ext uri="{9D8B030D-6E8A-4147-A177-3AD203B41FA5}">
                      <a16:colId xmlns:a16="http://schemas.microsoft.com/office/drawing/2014/main" xmlns="" val="767690793"/>
                    </a:ext>
                  </a:extLst>
                </a:gridCol>
                <a:gridCol w="2103120">
                  <a:extLst>
                    <a:ext uri="{9D8B030D-6E8A-4147-A177-3AD203B41FA5}">
                      <a16:colId xmlns:a16="http://schemas.microsoft.com/office/drawing/2014/main" xmlns="" val="856727532"/>
                    </a:ext>
                  </a:extLst>
                </a:gridCol>
                <a:gridCol w="2103120">
                  <a:extLst>
                    <a:ext uri="{9D8B030D-6E8A-4147-A177-3AD203B41FA5}">
                      <a16:colId xmlns:a16="http://schemas.microsoft.com/office/drawing/2014/main" xmlns="" val="386111598"/>
                    </a:ext>
                  </a:extLst>
                </a:gridCol>
                <a:gridCol w="2103120">
                  <a:extLst>
                    <a:ext uri="{9D8B030D-6E8A-4147-A177-3AD203B41FA5}">
                      <a16:colId xmlns:a16="http://schemas.microsoft.com/office/drawing/2014/main" xmlns="" val="3547337590"/>
                    </a:ext>
                  </a:extLst>
                </a:gridCol>
              </a:tblGrid>
              <a:tr h="2070505">
                <a:tc>
                  <a:txBody>
                    <a:bodyPr/>
                    <a:lstStyle/>
                    <a:p>
                      <a:pPr algn="ctr"/>
                      <a:r>
                        <a:rPr lang="en-IN" b="1" dirty="0"/>
                        <a:t>TITLE</a:t>
                      </a:r>
                    </a:p>
                  </a:txBody>
                  <a:tcPr anchor="ctr"/>
                </a:tc>
                <a:tc>
                  <a:txBody>
                    <a:bodyPr/>
                    <a:lstStyle/>
                    <a:p>
                      <a:pPr algn="ctr"/>
                      <a:r>
                        <a:rPr lang="en-IN" b="1" dirty="0"/>
                        <a:t>AUTHOR/JOURNAL</a:t>
                      </a:r>
                    </a:p>
                  </a:txBody>
                  <a:tcPr anchor="ctr"/>
                </a:tc>
                <a:tc>
                  <a:txBody>
                    <a:bodyPr/>
                    <a:lstStyle/>
                    <a:p>
                      <a:pPr algn="ctr"/>
                      <a:r>
                        <a:rPr lang="en-IN" b="1" dirty="0"/>
                        <a:t>MATERIAL</a:t>
                      </a:r>
                    </a:p>
                  </a:txBody>
                  <a:tcPr anchor="ctr"/>
                </a:tc>
                <a:tc>
                  <a:txBody>
                    <a:bodyPr/>
                    <a:lstStyle/>
                    <a:p>
                      <a:pPr algn="ctr"/>
                      <a:r>
                        <a:rPr lang="en-IN" b="1" dirty="0"/>
                        <a:t>RESULT</a:t>
                      </a:r>
                    </a:p>
                  </a:txBody>
                  <a:tcPr anchor="ctr"/>
                </a:tc>
                <a:tc>
                  <a:txBody>
                    <a:bodyPr/>
                    <a:lstStyle/>
                    <a:p>
                      <a:pPr algn="ctr"/>
                      <a:r>
                        <a:rPr lang="en-IN" b="1" dirty="0"/>
                        <a:t>CONCLUSION</a:t>
                      </a:r>
                    </a:p>
                  </a:txBody>
                  <a:tcPr anchor="ctr"/>
                </a:tc>
                <a:extLst>
                  <a:ext uri="{0D108BD9-81ED-4DB2-BD59-A6C34878D82A}">
                    <a16:rowId xmlns:a16="http://schemas.microsoft.com/office/drawing/2014/main" xmlns="" val="3595655219"/>
                  </a:ext>
                </a:extLst>
              </a:tr>
              <a:tr h="4422370">
                <a:tc>
                  <a:txBody>
                    <a:bodyPr/>
                    <a:lstStyle/>
                    <a:p>
                      <a:pPr algn="ctr"/>
                      <a:r>
                        <a:rPr lang="en-IN" b="1" dirty="0"/>
                        <a:t>The functional anatomy of basal ganglia disorders</a:t>
                      </a:r>
                    </a:p>
                  </a:txBody>
                  <a:tcPr/>
                </a:tc>
                <a:tc>
                  <a:txBody>
                    <a:bodyPr/>
                    <a:lstStyle/>
                    <a:p>
                      <a:r>
                        <a:rPr lang="en-IN" u="sng" dirty="0">
                          <a:effectLst/>
                          <a:hlinkClick r:id="rId2"/>
                        </a:rPr>
                        <a:t>Roger L. Albin</a:t>
                      </a:r>
                      <a:r>
                        <a:rPr lang="en-IN" u="sng" dirty="0">
                          <a:effectLst/>
                        </a:rPr>
                        <a:t>, </a:t>
                      </a:r>
                    </a:p>
                    <a:p>
                      <a:r>
                        <a:rPr lang="en-IN" dirty="0">
                          <a:effectLst/>
                          <a:hlinkClick r:id="rId2"/>
                        </a:rPr>
                        <a:t>Anne B. Young</a:t>
                      </a:r>
                      <a:r>
                        <a:rPr lang="en-IN" dirty="0">
                          <a:effectLst/>
                        </a:rPr>
                        <a:t>, </a:t>
                      </a:r>
                    </a:p>
                    <a:p>
                      <a:r>
                        <a:rPr lang="en-IN" dirty="0">
                          <a:effectLst/>
                          <a:hlinkClick r:id="rId2"/>
                        </a:rPr>
                        <a:t>John B. Penney</a:t>
                      </a:r>
                      <a:endParaRPr lang="en-IN" dirty="0">
                        <a:effectLst/>
                      </a:endParaRPr>
                    </a:p>
                    <a:p>
                      <a:r>
                        <a:rPr lang="en-IN" dirty="0">
                          <a:effectLst/>
                        </a:rPr>
                        <a:t>Trends in </a:t>
                      </a:r>
                    </a:p>
                    <a:p>
                      <a:r>
                        <a:rPr lang="en-IN" dirty="0">
                          <a:effectLst/>
                        </a:rPr>
                        <a:t>Neurosciences</a:t>
                      </a:r>
                    </a:p>
                    <a:p>
                      <a:pPr algn="ctr"/>
                      <a:r>
                        <a:rPr lang="en-IN" dirty="0">
                          <a:hlinkClick r:id="rId3" tooltip="Go to table of contents for this volume/issue"/>
                        </a:rPr>
                        <a:t>Volume 12, Issue 10</a:t>
                      </a:r>
                      <a:r>
                        <a:rPr lang="en-IN" dirty="0"/>
                        <a:t>, 1989, Pages 366–375</a:t>
                      </a:r>
                      <a:endParaRPr lang="en-IN" b="1" dirty="0"/>
                    </a:p>
                  </a:txBody>
                  <a:tcPr/>
                </a:tc>
                <a:tc>
                  <a:txBody>
                    <a:bodyPr/>
                    <a:lstStyle/>
                    <a:p>
                      <a:pPr algn="ctr"/>
                      <a:r>
                        <a:rPr lang="en-IN" dirty="0"/>
                        <a:t>This model is based on a synthesis of experimental animal and post-mortem human anatomic and neurochemical data.</a:t>
                      </a:r>
                      <a:endParaRPr lang="en-IN" b="1" dirty="0"/>
                    </a:p>
                  </a:txBody>
                  <a:tcPr/>
                </a:tc>
                <a:tc>
                  <a:txBody>
                    <a:bodyPr/>
                    <a:lstStyle/>
                    <a:p>
                      <a:pPr algn="ctr"/>
                      <a:r>
                        <a:rPr lang="en-IN" dirty="0">
                          <a:effectLst/>
                          <a:hlinkClick r:id="rId4"/>
                        </a:rPr>
                        <a:t>Hypokinetic</a:t>
                      </a:r>
                      <a:r>
                        <a:rPr lang="en-IN" dirty="0"/>
                        <a:t> disorders, such as </a:t>
                      </a:r>
                      <a:r>
                        <a:rPr lang="en-IN" dirty="0">
                          <a:effectLst/>
                          <a:hlinkClick r:id="rId5"/>
                        </a:rPr>
                        <a:t>Parkinson's disease</a:t>
                      </a:r>
                      <a:r>
                        <a:rPr lang="en-IN" dirty="0"/>
                        <a:t>, are hypothesized to result from a complex series of changes in the activity of striatal </a:t>
                      </a:r>
                      <a:r>
                        <a:rPr lang="en-IN" dirty="0">
                          <a:effectLst/>
                          <a:hlinkClick r:id="rId6"/>
                        </a:rPr>
                        <a:t>projection neuron</a:t>
                      </a:r>
                      <a:r>
                        <a:rPr lang="en-IN" dirty="0"/>
                        <a:t> subpopulations resulting in an increase in basal ganglia output</a:t>
                      </a:r>
                      <a:endParaRPr lang="en-IN" b="1" dirty="0"/>
                    </a:p>
                  </a:txBody>
                  <a:tcPr/>
                </a:tc>
                <a:tc>
                  <a:txBody>
                    <a:bodyPr/>
                    <a:lstStyle/>
                    <a:p>
                      <a:pPr algn="ctr"/>
                      <a:r>
                        <a:rPr lang="en-IN"/>
                        <a:t>This model suggests that the activity of subpopulations of striatal projection neurons is differentially regulated by striatal afferents and that different striatal projection neuron subpopulations may mediate different aspects of motor control.</a:t>
                      </a:r>
                      <a:endParaRPr lang="en-IN" b="1" dirty="0"/>
                    </a:p>
                  </a:txBody>
                  <a:tcPr/>
                </a:tc>
                <a:extLst>
                  <a:ext uri="{0D108BD9-81ED-4DB2-BD59-A6C34878D82A}">
                    <a16:rowId xmlns:a16="http://schemas.microsoft.com/office/drawing/2014/main" xmlns="" val="2579865833"/>
                  </a:ext>
                </a:extLst>
              </a:tr>
            </a:tbl>
          </a:graphicData>
        </a:graphic>
      </p:graphicFrame>
    </p:spTree>
    <p:extLst>
      <p:ext uri="{BB962C8B-B14F-4D97-AF65-F5344CB8AC3E}">
        <p14:creationId xmlns:p14="http://schemas.microsoft.com/office/powerpoint/2010/main" xmlns="" val="2516262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llout: Right Arrow 3"/>
          <p:cNvSpPr/>
          <p:nvPr/>
        </p:nvSpPr>
        <p:spPr>
          <a:xfrm>
            <a:off x="787791" y="1350498"/>
            <a:ext cx="3235569" cy="1167619"/>
          </a:xfrm>
          <a:prstGeom prst="rightArrow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CORPUS</a:t>
            </a:r>
          </a:p>
          <a:p>
            <a:pPr algn="ctr"/>
            <a:r>
              <a:rPr lang="en-IN" sz="2400" b="1" dirty="0"/>
              <a:t>STRIATUM</a:t>
            </a:r>
          </a:p>
        </p:txBody>
      </p:sp>
      <p:sp>
        <p:nvSpPr>
          <p:cNvPr id="5" name="Callout: Right Arrow 4"/>
          <p:cNvSpPr/>
          <p:nvPr/>
        </p:nvSpPr>
        <p:spPr>
          <a:xfrm>
            <a:off x="787791" y="4288301"/>
            <a:ext cx="3235569" cy="1352844"/>
          </a:xfrm>
          <a:prstGeom prst="rightArrow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CORPUS</a:t>
            </a:r>
          </a:p>
          <a:p>
            <a:pPr algn="ctr"/>
            <a:r>
              <a:rPr lang="en-IN" sz="2400" b="1" dirty="0"/>
              <a:t>STRIATUM</a:t>
            </a:r>
          </a:p>
        </p:txBody>
      </p:sp>
      <p:sp>
        <p:nvSpPr>
          <p:cNvPr id="6" name="Rectangle: Rounded Corners 5"/>
          <p:cNvSpPr/>
          <p:nvPr/>
        </p:nvSpPr>
        <p:spPr>
          <a:xfrm>
            <a:off x="5430127" y="525780"/>
            <a:ext cx="3418449"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CAUDATE NUCLEUS</a:t>
            </a:r>
          </a:p>
        </p:txBody>
      </p:sp>
      <p:sp>
        <p:nvSpPr>
          <p:cNvPr id="7" name="Rectangle: Rounded Corners 6"/>
          <p:cNvSpPr/>
          <p:nvPr/>
        </p:nvSpPr>
        <p:spPr>
          <a:xfrm>
            <a:off x="5430127" y="1628041"/>
            <a:ext cx="3418449"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INTERNAL CAPSULE</a:t>
            </a:r>
          </a:p>
        </p:txBody>
      </p:sp>
      <p:sp>
        <p:nvSpPr>
          <p:cNvPr id="8" name="Rectangle: Rounded Corners 7"/>
          <p:cNvSpPr/>
          <p:nvPr/>
        </p:nvSpPr>
        <p:spPr>
          <a:xfrm>
            <a:off x="5430127" y="2749061"/>
            <a:ext cx="3418449"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LENTIFORM NUCLEUS</a:t>
            </a:r>
          </a:p>
        </p:txBody>
      </p:sp>
      <p:sp>
        <p:nvSpPr>
          <p:cNvPr id="9" name="Rectangle: Rounded Corners 8"/>
          <p:cNvSpPr/>
          <p:nvPr/>
        </p:nvSpPr>
        <p:spPr>
          <a:xfrm>
            <a:off x="5430129" y="3922541"/>
            <a:ext cx="1871004"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dirty="0"/>
              <a:t>DORSAL</a:t>
            </a:r>
          </a:p>
        </p:txBody>
      </p:sp>
      <p:sp>
        <p:nvSpPr>
          <p:cNvPr id="10" name="Rectangle: Rounded Corners 9"/>
          <p:cNvSpPr/>
          <p:nvPr/>
        </p:nvSpPr>
        <p:spPr>
          <a:xfrm>
            <a:off x="5366824" y="5275385"/>
            <a:ext cx="1997613"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VENTRAL</a:t>
            </a:r>
          </a:p>
        </p:txBody>
      </p:sp>
      <p:sp>
        <p:nvSpPr>
          <p:cNvPr id="11" name="Rectangle: Rounded Corners 10"/>
          <p:cNvSpPr/>
          <p:nvPr/>
        </p:nvSpPr>
        <p:spPr>
          <a:xfrm>
            <a:off x="9263572" y="3719731"/>
            <a:ext cx="1871004"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CAUDATE</a:t>
            </a:r>
          </a:p>
          <a:p>
            <a:pPr algn="ctr"/>
            <a:r>
              <a:rPr lang="en-IN" sz="2400" b="1" dirty="0"/>
              <a:t>NUCLEUS</a:t>
            </a:r>
          </a:p>
        </p:txBody>
      </p:sp>
      <p:sp>
        <p:nvSpPr>
          <p:cNvPr id="12" name="Rectangle: Rounded Corners 11"/>
          <p:cNvSpPr/>
          <p:nvPr/>
        </p:nvSpPr>
        <p:spPr>
          <a:xfrm>
            <a:off x="9263572" y="4722055"/>
            <a:ext cx="1871004" cy="7315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IN" sz="2400" b="1" dirty="0"/>
              <a:t>LENTIFORM</a:t>
            </a:r>
          </a:p>
          <a:p>
            <a:pPr algn="ctr"/>
            <a:r>
              <a:rPr lang="en-IN" sz="2400" b="1" dirty="0"/>
              <a:t>NUCLEUS</a:t>
            </a:r>
          </a:p>
        </p:txBody>
      </p:sp>
      <p:cxnSp>
        <p:nvCxnSpPr>
          <p:cNvPr id="3" name="Straight Arrow Connector 2"/>
          <p:cNvCxnSpPr>
            <a:stCxn id="9" idx="3"/>
            <a:endCxn id="11" idx="1"/>
          </p:cNvCxnSpPr>
          <p:nvPr/>
        </p:nvCxnSpPr>
        <p:spPr>
          <a:xfrm flipV="1">
            <a:off x="7301133" y="4085491"/>
            <a:ext cx="1962439" cy="2028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a:off x="7301133" y="4451251"/>
            <a:ext cx="1962439" cy="82413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804335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6223"/>
          </a:xfrm>
        </p:spPr>
        <p:txBody>
          <a:bodyPr anchor="t"/>
          <a:lstStyle/>
          <a:p>
            <a:pPr algn="ctr"/>
            <a:r>
              <a:rPr lang="en-IN" b="1" dirty="0">
                <a:effectLst>
                  <a:outerShdw blurRad="38100" dist="38100" dir="2700000" algn="tl">
                    <a:srgbClr val="000000">
                      <a:alpha val="43137"/>
                    </a:srgbClr>
                  </a:outerShdw>
                </a:effectLst>
              </a:rPr>
              <a:t>DORSAL DIVISION</a:t>
            </a:r>
          </a:p>
        </p:txBody>
      </p:sp>
      <p:sp>
        <p:nvSpPr>
          <p:cNvPr id="3" name="Content Placeholder 2"/>
          <p:cNvSpPr>
            <a:spLocks noGrp="1"/>
          </p:cNvSpPr>
          <p:nvPr>
            <p:ph idx="1"/>
          </p:nvPr>
        </p:nvSpPr>
        <p:spPr>
          <a:xfrm>
            <a:off x="0" y="1322364"/>
            <a:ext cx="12192000" cy="5535636"/>
          </a:xfrm>
        </p:spPr>
        <p:txBody>
          <a:bodyPr anchor="ctr">
            <a:normAutofit lnSpcReduction="10000"/>
          </a:bodyPr>
          <a:lstStyle/>
          <a:p>
            <a:pPr>
              <a:buFont typeface="Wingdings" panose="05000000000000000000" pitchFamily="2" charset="2"/>
              <a:buChar char="Ø"/>
            </a:pPr>
            <a:r>
              <a:rPr lang="en-IN" dirty="0"/>
              <a:t>	</a:t>
            </a:r>
            <a:r>
              <a:rPr lang="en-IN" sz="4000" b="1" dirty="0"/>
              <a:t>Inferior part of the head is continuous with most 	inferior part of putamen together called Dorsal 	Striatum</a:t>
            </a:r>
            <a:endParaRPr lang="en-IN" sz="4400" b="1" dirty="0"/>
          </a:p>
          <a:p>
            <a:pPr marL="0" indent="0">
              <a:buNone/>
            </a:pPr>
            <a:r>
              <a:rPr lang="en-IN" sz="3600" b="1" dirty="0"/>
              <a:t>		</a:t>
            </a:r>
            <a:r>
              <a:rPr lang="en-IN" sz="4000" b="1" dirty="0"/>
              <a:t>1. Caudate nucleus: Arcuate mass, Head, Body, 			    Tail.</a:t>
            </a:r>
          </a:p>
          <a:p>
            <a:pPr marL="0" indent="0">
              <a:buNone/>
            </a:pPr>
            <a:r>
              <a:rPr lang="en-IN" sz="4000" b="1" dirty="0"/>
              <a:t>	Head: In front of I/V foramen</a:t>
            </a:r>
          </a:p>
          <a:p>
            <a:pPr marL="0" indent="0">
              <a:buNone/>
            </a:pPr>
            <a:r>
              <a:rPr lang="en-IN" sz="4000" b="1" dirty="0"/>
              <a:t>		: Floor anterior horn</a:t>
            </a:r>
          </a:p>
          <a:p>
            <a:pPr marL="0" indent="0">
              <a:buNone/>
            </a:pPr>
            <a:r>
              <a:rPr lang="en-IN" sz="4000" b="1" dirty="0"/>
              <a:t>	Body: Floor body of lateral ventricle</a:t>
            </a:r>
          </a:p>
          <a:p>
            <a:pPr marL="0" indent="0">
              <a:buNone/>
            </a:pPr>
            <a:r>
              <a:rPr lang="en-IN" sz="4000" b="1" dirty="0"/>
              <a:t>	</a:t>
            </a:r>
            <a:endParaRPr lang="en-IN" sz="3600" b="1" dirty="0"/>
          </a:p>
        </p:txBody>
      </p:sp>
    </p:spTree>
    <p:extLst>
      <p:ext uri="{BB962C8B-B14F-4D97-AF65-F5344CB8AC3E}">
        <p14:creationId xmlns:p14="http://schemas.microsoft.com/office/powerpoint/2010/main" xmlns="" val="4157535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endParaRPr lang="en-IN" dirty="0"/>
          </a:p>
          <a:p>
            <a:pPr marL="0" indent="0">
              <a:buNone/>
            </a:pPr>
            <a:r>
              <a:rPr lang="en-IN" b="1" dirty="0"/>
              <a:t>	</a:t>
            </a:r>
            <a:r>
              <a:rPr lang="en-IN" sz="3600" b="1" dirty="0"/>
              <a:t>Tail: Roof of inferior horn</a:t>
            </a:r>
          </a:p>
          <a:p>
            <a:pPr marL="0" indent="0">
              <a:buNone/>
            </a:pPr>
            <a:r>
              <a:rPr lang="en-IN" sz="3600" b="1" dirty="0"/>
              <a:t>                : Expanded anterior end</a:t>
            </a:r>
          </a:p>
          <a:p>
            <a:pPr marL="0" indent="0">
              <a:buNone/>
            </a:pPr>
            <a:r>
              <a:rPr lang="en-IN" sz="3600" b="1" dirty="0"/>
              <a:t>	       : Contacts but remains distinct from amygdaloid comp.</a:t>
            </a:r>
            <a:r>
              <a:rPr lang="en-IN" dirty="0"/>
              <a:t>	</a:t>
            </a:r>
            <a:endParaRPr lang="en-IN" sz="3200" b="1" dirty="0"/>
          </a:p>
          <a:p>
            <a:pPr marL="0" indent="0">
              <a:buNone/>
            </a:pPr>
            <a:r>
              <a:rPr lang="en-IN" sz="3200" b="1" dirty="0"/>
              <a:t>	</a:t>
            </a:r>
            <a:r>
              <a:rPr lang="en-IN" sz="3600" b="1" dirty="0"/>
              <a:t>Medially: Separated from thalamus by sulcus terminalis</a:t>
            </a:r>
          </a:p>
          <a:p>
            <a:pPr marL="0" indent="0">
              <a:buNone/>
            </a:pPr>
            <a:r>
              <a:rPr lang="en-IN" sz="3600" b="1" dirty="0"/>
              <a:t>		      : Lies stria terminalis</a:t>
            </a:r>
          </a:p>
          <a:p>
            <a:pPr marL="0" indent="0">
              <a:buNone/>
            </a:pPr>
            <a:r>
              <a:rPr lang="en-IN" sz="3600" b="1" dirty="0"/>
              <a:t>		      : Thalamostriate vein in antero-superior part only</a:t>
            </a:r>
          </a:p>
          <a:p>
            <a:pPr marL="0" indent="0">
              <a:buNone/>
            </a:pPr>
            <a:r>
              <a:rPr lang="en-IN" sz="3600" b="1" dirty="0"/>
              <a:t>	Laterally: Anterior limb internal limb</a:t>
            </a:r>
          </a:p>
          <a:p>
            <a:pPr marL="0" indent="0">
              <a:buNone/>
            </a:pPr>
            <a:r>
              <a:rPr lang="en-IN" sz="3600" b="1" dirty="0"/>
              <a:t>	Superiorly: Corpus callosum separated by fronto-occipital 			  Fasc.</a:t>
            </a:r>
          </a:p>
          <a:p>
            <a:pPr marL="0" indent="0">
              <a:buNone/>
            </a:pPr>
            <a:r>
              <a:rPr lang="en-IN" sz="3600" b="1" dirty="0"/>
              <a:t>	</a:t>
            </a:r>
          </a:p>
        </p:txBody>
      </p:sp>
    </p:spTree>
    <p:extLst>
      <p:ext uri="{BB962C8B-B14F-4D97-AF65-F5344CB8AC3E}">
        <p14:creationId xmlns:p14="http://schemas.microsoft.com/office/powerpoint/2010/main" xmlns="" val="1069546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7999"/>
          </a:xfrm>
        </p:spPr>
        <p:txBody>
          <a:bodyPr/>
          <a:lstStyle/>
          <a:p>
            <a:pPr marL="0" indent="0">
              <a:buNone/>
            </a:pPr>
            <a:endParaRPr lang="en-IN" dirty="0"/>
          </a:p>
          <a:p>
            <a:pPr marL="0" indent="0">
              <a:buNone/>
            </a:pPr>
            <a:r>
              <a:rPr lang="en-IN" dirty="0"/>
              <a:t>	</a:t>
            </a:r>
            <a:r>
              <a:rPr lang="en-IN" sz="3600" b="1" dirty="0"/>
              <a:t>Lentiform nucleus: </a:t>
            </a:r>
          </a:p>
          <a:p>
            <a:pPr marL="0" indent="0">
              <a:buNone/>
            </a:pPr>
            <a:r>
              <a:rPr lang="en-IN" sz="3600" b="1" dirty="0"/>
              <a:t>		: Lies deep to insular cortex</a:t>
            </a:r>
          </a:p>
          <a:p>
            <a:pPr marL="0" indent="0">
              <a:buNone/>
            </a:pPr>
            <a:r>
              <a:rPr lang="en-IN" sz="3600" b="1" dirty="0"/>
              <a:t>		: Claustrum is co-extensive with insular cortex</a:t>
            </a:r>
          </a:p>
          <a:p>
            <a:pPr marL="0" indent="0">
              <a:buNone/>
            </a:pPr>
            <a:r>
              <a:rPr lang="en-IN" sz="3600" b="1" dirty="0"/>
              <a:t>		: It splits sub cortical insular white matter into</a:t>
            </a:r>
          </a:p>
          <a:p>
            <a:pPr marL="0" indent="0">
              <a:buNone/>
            </a:pPr>
            <a:r>
              <a:rPr lang="en-IN" sz="3600" b="1" dirty="0"/>
              <a:t>		  a) Extreme and External capsule</a:t>
            </a:r>
          </a:p>
          <a:p>
            <a:pPr marL="0" indent="0">
              <a:buNone/>
            </a:pPr>
            <a:r>
              <a:rPr lang="en-IN" sz="3600" b="1" dirty="0"/>
              <a:t>		: Tetrahedron, base – laterally forwards</a:t>
            </a:r>
          </a:p>
          <a:p>
            <a:pPr marL="0" indent="0">
              <a:buNone/>
            </a:pPr>
            <a:r>
              <a:rPr lang="en-IN" sz="3600" b="1" dirty="0"/>
              <a:t>				         apex – medially backwards</a:t>
            </a:r>
          </a:p>
          <a:p>
            <a:pPr marL="0" indent="0">
              <a:buNone/>
            </a:pPr>
            <a:r>
              <a:rPr lang="en-IN" sz="3600" b="1" dirty="0"/>
              <a:t>		: Medially: Internal capsule</a:t>
            </a:r>
          </a:p>
          <a:p>
            <a:pPr marL="0" indent="0">
              <a:buNone/>
            </a:pPr>
            <a:r>
              <a:rPr lang="en-IN" sz="3600" b="1" dirty="0"/>
              <a:t>		</a:t>
            </a:r>
            <a:endParaRPr lang="en-IN" dirty="0"/>
          </a:p>
        </p:txBody>
      </p:sp>
    </p:spTree>
    <p:extLst>
      <p:ext uri="{BB962C8B-B14F-4D97-AF65-F5344CB8AC3E}">
        <p14:creationId xmlns:p14="http://schemas.microsoft.com/office/powerpoint/2010/main" xmlns="" val="2785610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2542"/>
            <a:ext cx="12192000" cy="6745458"/>
          </a:xfrm>
        </p:spPr>
        <p:txBody>
          <a:bodyPr>
            <a:normAutofit fontScale="92500" lnSpcReduction="10000"/>
          </a:bodyPr>
          <a:lstStyle/>
          <a:p>
            <a:pPr marL="0" indent="0">
              <a:buNone/>
            </a:pPr>
            <a:r>
              <a:rPr lang="en-IN" b="1" dirty="0"/>
              <a:t>	</a:t>
            </a:r>
            <a:r>
              <a:rPr lang="en-IN" sz="3900" b="1" dirty="0"/>
              <a:t>: Has two parts –</a:t>
            </a:r>
          </a:p>
          <a:p>
            <a:pPr marL="0" indent="0">
              <a:buNone/>
            </a:pPr>
            <a:r>
              <a:rPr lang="en-IN" sz="3900" b="1" dirty="0"/>
              <a:t>		a) Laterally: </a:t>
            </a:r>
          </a:p>
          <a:p>
            <a:pPr marL="0" indent="0">
              <a:buNone/>
            </a:pPr>
            <a:r>
              <a:rPr lang="en-IN" sz="3900" b="1" dirty="0"/>
              <a:t>			- Putamen, more cell population</a:t>
            </a:r>
          </a:p>
          <a:p>
            <a:pPr marL="0" indent="0">
              <a:buNone/>
            </a:pPr>
            <a:r>
              <a:rPr lang="en-IN" sz="3900" b="1" dirty="0"/>
              <a:t>		b) Medially: </a:t>
            </a:r>
          </a:p>
          <a:p>
            <a:pPr marL="0" indent="0">
              <a:buNone/>
            </a:pPr>
            <a:r>
              <a:rPr lang="en-IN" sz="3900" b="1" dirty="0"/>
              <a:t>			- Globus Pallidus (Dorsal pallidum)</a:t>
            </a:r>
          </a:p>
          <a:p>
            <a:pPr marL="0" indent="0">
              <a:buNone/>
            </a:pPr>
            <a:r>
              <a:rPr lang="en-IN" sz="3900" b="1" dirty="0"/>
              <a:t>			-  Separated by external medullary lamina</a:t>
            </a:r>
          </a:p>
          <a:p>
            <a:pPr marL="0" indent="0">
              <a:buNone/>
            </a:pPr>
            <a:r>
              <a:rPr lang="en-IN" sz="3900" b="1" dirty="0"/>
              <a:t>		- Globus pallidus has two parts: </a:t>
            </a:r>
          </a:p>
          <a:p>
            <a:pPr marL="0" indent="0">
              <a:buNone/>
            </a:pPr>
            <a:r>
              <a:rPr lang="en-IN" sz="3900" b="1" dirty="0"/>
              <a:t>			: medial and lateral separated by internal</a:t>
            </a:r>
          </a:p>
          <a:p>
            <a:pPr marL="0" indent="0">
              <a:buNone/>
            </a:pPr>
            <a:r>
              <a:rPr lang="en-IN" sz="3900" b="1" dirty="0"/>
              <a:t>			  medullary lamina.</a:t>
            </a:r>
          </a:p>
          <a:p>
            <a:pPr marL="0" indent="0">
              <a:buNone/>
            </a:pPr>
            <a:r>
              <a:rPr lang="en-IN" sz="3900" b="1" dirty="0"/>
              <a:t>		- Inferiorly globus pallidus is grooved by anterior</a:t>
            </a:r>
          </a:p>
          <a:p>
            <a:pPr marL="0" indent="0">
              <a:buNone/>
            </a:pPr>
            <a:r>
              <a:rPr lang="en-IN" sz="3900" b="1" dirty="0"/>
              <a:t>		  commissure.</a:t>
            </a:r>
          </a:p>
          <a:p>
            <a:pPr marL="0" indent="0">
              <a:buNone/>
            </a:pPr>
            <a:r>
              <a:rPr lang="en-IN" sz="3200" b="1" dirty="0"/>
              <a:t>				 </a:t>
            </a:r>
            <a:endParaRPr lang="en-IN" dirty="0"/>
          </a:p>
        </p:txBody>
      </p:sp>
    </p:spTree>
    <p:extLst>
      <p:ext uri="{BB962C8B-B14F-4D97-AF65-F5344CB8AC3E}">
        <p14:creationId xmlns:p14="http://schemas.microsoft.com/office/powerpoint/2010/main" xmlns="" val="1150094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8087"/>
          </a:xfrm>
        </p:spPr>
        <p:txBody>
          <a:bodyPr anchor="t"/>
          <a:lstStyle/>
          <a:p>
            <a:pPr algn="ctr"/>
            <a:r>
              <a:rPr lang="en-IN" b="1" dirty="0">
                <a:effectLst>
                  <a:outerShdw blurRad="38100" dist="38100" dir="2700000" algn="tl">
                    <a:srgbClr val="000000">
                      <a:alpha val="43137"/>
                    </a:srgbClr>
                  </a:outerShdw>
                </a:effectLst>
              </a:rPr>
              <a:t>VENTRAL DIVISION</a:t>
            </a:r>
          </a:p>
        </p:txBody>
      </p:sp>
      <p:sp>
        <p:nvSpPr>
          <p:cNvPr id="3" name="Content Placeholder 2"/>
          <p:cNvSpPr>
            <a:spLocks noGrp="1"/>
          </p:cNvSpPr>
          <p:nvPr>
            <p:ph idx="1"/>
          </p:nvPr>
        </p:nvSpPr>
        <p:spPr>
          <a:xfrm>
            <a:off x="0" y="1237958"/>
            <a:ext cx="12192000" cy="5620042"/>
          </a:xfrm>
        </p:spPr>
        <p:txBody>
          <a:bodyPr>
            <a:normAutofit fontScale="77500" lnSpcReduction="20000"/>
          </a:bodyPr>
          <a:lstStyle/>
          <a:p>
            <a:pPr marL="0" indent="0">
              <a:buNone/>
            </a:pPr>
            <a:r>
              <a:rPr lang="en-IN" dirty="0"/>
              <a:t>	</a:t>
            </a:r>
          </a:p>
          <a:p>
            <a:pPr marL="0" indent="0">
              <a:buNone/>
            </a:pPr>
            <a:r>
              <a:rPr lang="en-IN" sz="4200" b="1" dirty="0"/>
              <a:t>	</a:t>
            </a:r>
            <a:r>
              <a:rPr lang="en-IN" sz="4700" b="1" dirty="0"/>
              <a:t>: Smaller </a:t>
            </a:r>
          </a:p>
          <a:p>
            <a:pPr marL="0" indent="0">
              <a:buNone/>
            </a:pPr>
            <a:r>
              <a:rPr lang="en-IN" sz="4700" b="1" dirty="0"/>
              <a:t>	1. Ventral striatum: Nuc accumbens, olfactory tubercle</a:t>
            </a:r>
          </a:p>
          <a:p>
            <a:pPr marL="0" indent="0">
              <a:buNone/>
            </a:pPr>
            <a:r>
              <a:rPr lang="en-IN" sz="4700" b="1" dirty="0"/>
              <a:t>		: Lies in front of anterior commissure</a:t>
            </a:r>
          </a:p>
          <a:p>
            <a:pPr marL="0" indent="0">
              <a:buNone/>
            </a:pPr>
            <a:r>
              <a:rPr lang="en-IN" sz="4700" b="1" dirty="0"/>
              <a:t>		: It occupies anterior ½ of anterior perforated 				  substance.</a:t>
            </a:r>
          </a:p>
          <a:p>
            <a:pPr marL="0" indent="0">
              <a:buNone/>
            </a:pPr>
            <a:r>
              <a:rPr lang="en-IN" sz="4700" b="1" dirty="0"/>
              <a:t>	2. Ventral pallidum: lies posterior to ventral striatum</a:t>
            </a:r>
          </a:p>
          <a:p>
            <a:pPr marL="0" indent="0">
              <a:buNone/>
            </a:pPr>
            <a:r>
              <a:rPr lang="en-IN" sz="4700" b="1" dirty="0"/>
              <a:t>		: Below the crossing of anterior commissure</a:t>
            </a:r>
          </a:p>
          <a:p>
            <a:pPr marL="0" indent="0">
              <a:buNone/>
            </a:pPr>
            <a:r>
              <a:rPr lang="en-IN" sz="4700" b="1" dirty="0"/>
              <a:t>		: It occupies posterior ½ of anterior perforated 				  substance.</a:t>
            </a:r>
          </a:p>
          <a:p>
            <a:pPr marL="0" indent="0">
              <a:buNone/>
            </a:pPr>
            <a:endParaRPr lang="en-IN" sz="3200" b="1" dirty="0"/>
          </a:p>
          <a:p>
            <a:pPr marL="0" indent="0">
              <a:buNone/>
            </a:pPr>
            <a:r>
              <a:rPr lang="en-IN" sz="3200" b="1" dirty="0"/>
              <a:t>	</a:t>
            </a:r>
            <a:endParaRPr lang="en-IN" dirty="0"/>
          </a:p>
        </p:txBody>
      </p:sp>
    </p:spTree>
    <p:extLst>
      <p:ext uri="{BB962C8B-B14F-4D97-AF65-F5344CB8AC3E}">
        <p14:creationId xmlns:p14="http://schemas.microsoft.com/office/powerpoint/2010/main" xmlns="" val="400297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8426"/>
          </a:xfrm>
        </p:spPr>
        <p:txBody>
          <a:bodyPr/>
          <a:lstStyle/>
          <a:p>
            <a:pPr algn="ctr"/>
            <a:r>
              <a:rPr lang="en-IN" b="1" dirty="0">
                <a:effectLst>
                  <a:outerShdw blurRad="38100" dist="38100" dir="2700000" algn="tl">
                    <a:srgbClr val="000000">
                      <a:alpha val="43137"/>
                    </a:srgbClr>
                  </a:outerShdw>
                </a:effectLst>
              </a:rPr>
              <a:t>BLOOD SUPPLY</a:t>
            </a:r>
          </a:p>
        </p:txBody>
      </p:sp>
      <p:sp>
        <p:nvSpPr>
          <p:cNvPr id="3" name="Content Placeholder 2"/>
          <p:cNvSpPr>
            <a:spLocks noGrp="1"/>
          </p:cNvSpPr>
          <p:nvPr>
            <p:ph idx="1"/>
          </p:nvPr>
        </p:nvSpPr>
        <p:spPr>
          <a:xfrm>
            <a:off x="0" y="1336432"/>
            <a:ext cx="12192000" cy="5521568"/>
          </a:xfrm>
        </p:spPr>
        <p:txBody>
          <a:bodyPr/>
          <a:lstStyle/>
          <a:p>
            <a:pPr marL="0" indent="0">
              <a:buNone/>
            </a:pPr>
            <a:r>
              <a:rPr lang="en-IN" dirty="0"/>
              <a:t>		</a:t>
            </a:r>
            <a:r>
              <a:rPr lang="en-IN" sz="3600" b="1" dirty="0"/>
              <a:t>Lentiform nucleus - Antero-superior part</a:t>
            </a:r>
          </a:p>
          <a:p>
            <a:pPr marL="0" indent="0">
              <a:buNone/>
            </a:pPr>
            <a:r>
              <a:rPr lang="en-IN" sz="3600" b="1" dirty="0"/>
              <a:t>			: Lenticular striate artery</a:t>
            </a:r>
          </a:p>
          <a:p>
            <a:pPr marL="0" indent="0">
              <a:buNone/>
            </a:pPr>
            <a:r>
              <a:rPr lang="en-IN" sz="3600" b="1" dirty="0"/>
              <a:t>			: Anterior cerebral artery</a:t>
            </a:r>
          </a:p>
          <a:p>
            <a:pPr marL="0" indent="0">
              <a:buNone/>
            </a:pPr>
            <a:r>
              <a:rPr lang="en-IN" sz="3600" b="1" dirty="0"/>
              <a:t>			: Middle cerebral artery</a:t>
            </a:r>
          </a:p>
          <a:p>
            <a:pPr marL="0" indent="0">
              <a:buNone/>
            </a:pPr>
            <a:r>
              <a:rPr lang="en-IN" sz="3600" b="1" dirty="0"/>
              <a:t>				    - Postero-inferior part</a:t>
            </a:r>
          </a:p>
          <a:p>
            <a:pPr marL="0" indent="0">
              <a:buNone/>
            </a:pPr>
            <a:r>
              <a:rPr lang="en-IN" sz="3600" b="1" dirty="0"/>
              <a:t>			: Thalamostriate branch of posterior cerebral 					artery</a:t>
            </a:r>
          </a:p>
          <a:p>
            <a:pPr marL="0" indent="0">
              <a:buNone/>
            </a:pPr>
            <a:r>
              <a:rPr lang="en-IN" sz="3600" b="1" dirty="0"/>
              <a:t>		Caudate nucleus: Anterior choroidal artery</a:t>
            </a:r>
          </a:p>
          <a:p>
            <a:pPr marL="0" indent="0">
              <a:buNone/>
            </a:pPr>
            <a:r>
              <a:rPr lang="en-IN" sz="3600" b="1" dirty="0"/>
              <a:t>					: Posterior choroidal artery</a:t>
            </a:r>
            <a:endParaRPr lang="en-IN" sz="3200" dirty="0"/>
          </a:p>
        </p:txBody>
      </p:sp>
    </p:spTree>
    <p:extLst>
      <p:ext uri="{BB962C8B-B14F-4D97-AF65-F5344CB8AC3E}">
        <p14:creationId xmlns:p14="http://schemas.microsoft.com/office/powerpoint/2010/main" xmlns="" val="1343708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226</Words>
  <Application>Microsoft Office PowerPoint</Application>
  <PresentationFormat>Custom</PresentationFormat>
  <Paragraphs>166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BASAL NUCLEI (GANGLIA)</vt:lpstr>
      <vt:lpstr>Slide 2</vt:lpstr>
      <vt:lpstr>Slide 3</vt:lpstr>
      <vt:lpstr>DORSAL DIVISION</vt:lpstr>
      <vt:lpstr>Slide 5</vt:lpstr>
      <vt:lpstr>Slide 6</vt:lpstr>
      <vt:lpstr>Slide 7</vt:lpstr>
      <vt:lpstr>VENTRAL DIVISION</vt:lpstr>
      <vt:lpstr>BLOOD SUPPLY</vt:lpstr>
      <vt:lpstr>SUB THALAMIC NUCLEUS</vt:lpstr>
      <vt:lpstr>SUBSTANTIA NIGRA</vt:lpstr>
      <vt:lpstr>CLAUSTRUM</vt:lpstr>
      <vt:lpstr>AMYGDALA</vt:lpstr>
      <vt:lpstr>Slide 14</vt:lpstr>
      <vt:lpstr>Slide 15</vt:lpstr>
      <vt:lpstr>Slide 16</vt:lpstr>
      <vt:lpstr>Slide 17</vt:lpstr>
      <vt:lpstr>CLINICAL ASPECT</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BASAL NUCLEI (GANGLIA)</dc:title>
  <dc:creator>Dell</dc:creator>
  <cp:lastModifiedBy>Admin</cp:lastModifiedBy>
  <cp:revision>31</cp:revision>
  <dcterms:created xsi:type="dcterms:W3CDTF">2016-12-02T11:22:22Z</dcterms:created>
  <dcterms:modified xsi:type="dcterms:W3CDTF">2020-08-13T09:44:22Z</dcterms:modified>
</cp:coreProperties>
</file>