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88"/>
  </p:notesMasterIdLst>
  <p:sldIdLst>
    <p:sldId id="596" r:id="rId2"/>
    <p:sldId id="625" r:id="rId3"/>
    <p:sldId id="516" r:id="rId4"/>
    <p:sldId id="517" r:id="rId5"/>
    <p:sldId id="518" r:id="rId6"/>
    <p:sldId id="605" r:id="rId7"/>
    <p:sldId id="606" r:id="rId8"/>
    <p:sldId id="607" r:id="rId9"/>
    <p:sldId id="608" r:id="rId10"/>
    <p:sldId id="609" r:id="rId11"/>
    <p:sldId id="610" r:id="rId12"/>
    <p:sldId id="611" r:id="rId13"/>
    <p:sldId id="612" r:id="rId14"/>
    <p:sldId id="613" r:id="rId15"/>
    <p:sldId id="614" r:id="rId16"/>
    <p:sldId id="615" r:id="rId17"/>
    <p:sldId id="624" r:id="rId18"/>
    <p:sldId id="616" r:id="rId19"/>
    <p:sldId id="617" r:id="rId20"/>
    <p:sldId id="618" r:id="rId21"/>
    <p:sldId id="619" r:id="rId22"/>
    <p:sldId id="620" r:id="rId23"/>
    <p:sldId id="621" r:id="rId24"/>
    <p:sldId id="622" r:id="rId25"/>
    <p:sldId id="623" r:id="rId26"/>
    <p:sldId id="538" r:id="rId27"/>
    <p:sldId id="258" r:id="rId28"/>
    <p:sldId id="539" r:id="rId29"/>
    <p:sldId id="540" r:id="rId30"/>
    <p:sldId id="541" r:id="rId31"/>
    <p:sldId id="542" r:id="rId32"/>
    <p:sldId id="543" r:id="rId33"/>
    <p:sldId id="545" r:id="rId34"/>
    <p:sldId id="544" r:id="rId35"/>
    <p:sldId id="546" r:id="rId36"/>
    <p:sldId id="547" r:id="rId37"/>
    <p:sldId id="548" r:id="rId38"/>
    <p:sldId id="591" r:id="rId39"/>
    <p:sldId id="595" r:id="rId40"/>
    <p:sldId id="592" r:id="rId41"/>
    <p:sldId id="593" r:id="rId42"/>
    <p:sldId id="594" r:id="rId43"/>
    <p:sldId id="551" r:id="rId44"/>
    <p:sldId id="552" r:id="rId45"/>
    <p:sldId id="553" r:id="rId46"/>
    <p:sldId id="556" r:id="rId47"/>
    <p:sldId id="557" r:id="rId48"/>
    <p:sldId id="555" r:id="rId49"/>
    <p:sldId id="558" r:id="rId50"/>
    <p:sldId id="554" r:id="rId51"/>
    <p:sldId id="559" r:id="rId52"/>
    <p:sldId id="560" r:id="rId53"/>
    <p:sldId id="561" r:id="rId54"/>
    <p:sldId id="562" r:id="rId55"/>
    <p:sldId id="563" r:id="rId56"/>
    <p:sldId id="564" r:id="rId57"/>
    <p:sldId id="565" r:id="rId58"/>
    <p:sldId id="566" r:id="rId59"/>
    <p:sldId id="567" r:id="rId60"/>
    <p:sldId id="568" r:id="rId61"/>
    <p:sldId id="569" r:id="rId62"/>
    <p:sldId id="570" r:id="rId63"/>
    <p:sldId id="597" r:id="rId64"/>
    <p:sldId id="571" r:id="rId65"/>
    <p:sldId id="598" r:id="rId66"/>
    <p:sldId id="572" r:id="rId67"/>
    <p:sldId id="573" r:id="rId68"/>
    <p:sldId id="574" r:id="rId69"/>
    <p:sldId id="575" r:id="rId70"/>
    <p:sldId id="576" r:id="rId71"/>
    <p:sldId id="577" r:id="rId72"/>
    <p:sldId id="578" r:id="rId73"/>
    <p:sldId id="579" r:id="rId74"/>
    <p:sldId id="580" r:id="rId75"/>
    <p:sldId id="581" r:id="rId76"/>
    <p:sldId id="582" r:id="rId77"/>
    <p:sldId id="583" r:id="rId78"/>
    <p:sldId id="584" r:id="rId79"/>
    <p:sldId id="585" r:id="rId80"/>
    <p:sldId id="586" r:id="rId81"/>
    <p:sldId id="587" r:id="rId82"/>
    <p:sldId id="588" r:id="rId83"/>
    <p:sldId id="427" r:id="rId84"/>
    <p:sldId id="599" r:id="rId85"/>
    <p:sldId id="418" r:id="rId86"/>
    <p:sldId id="419" r:id="rId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93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90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0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F9977A1-E178-4CC0-8AB8-13FC9C06E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4417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9926F-60C1-4086-BBF6-26E32B90FEC0}" type="slidenum">
              <a:rPr lang="en-US"/>
              <a:pPr/>
              <a:t>8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Mirsky et al found that in 52% of their cases Milch classification did not correspond to the operative findings Some of the Milch I exited lmedial to capitellum and were unstable and  some of type 2 were extraarticular exitinf medial to trochlear epiphysis</a:t>
            </a:r>
          </a:p>
          <a:p>
            <a:r>
              <a:rPr lang="en-US"/>
              <a:t>Mirsky et al found that in 52% of their cases Milch classification did not correspond to the operative findings Some of the Milch I exited lmedial to capitellum and were unstable and  some of type 2 were extraarticular exitinf medial to trochlear epiphysis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93CD1-3075-4F9F-8D38-6FA8AEB61A72}" type="slidenum">
              <a:rPr lang="en-US"/>
              <a:pPr/>
              <a:t>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Jakob, Fowles and Rang in JBJS 1975</a:t>
            </a:r>
          </a:p>
          <a:p>
            <a:r>
              <a:rPr lang="en-US"/>
              <a:t>Badelon further divided in to with less than 2 mm displacement</a:t>
            </a:r>
          </a:p>
          <a:p>
            <a:r>
              <a:rPr lang="en-US"/>
              <a:t>Seen in 1 view and seen in both views</a:t>
            </a:r>
          </a:p>
          <a:p>
            <a:r>
              <a:rPr lang="en-US"/>
              <a:t>Kamegaya soowed on mRI studies that 5 out of 12 minimally displaced had crossed the physis and entered in to joint space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BF15B-D858-424A-A9F2-E91ED3DCF4E0}" type="slidenum">
              <a:rPr lang="en-US"/>
              <a:pPr/>
              <a:t>10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unstable tear between the brachiradialis and ECRL and capsule also torn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B1D60A-E7AA-4EAA-9CC8-EA0C9A63EFE4}" type="slidenum">
              <a:rPr lang="en-US"/>
              <a:pPr/>
              <a:t>16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/>
              <a:t>4 sets of xrays done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E01C7-C938-4BFA-8CC7-EA080C63946B}" type="slidenum">
              <a:rPr lang="en-US"/>
              <a:pPr/>
              <a:t>21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Recommended by Jeffery 1958, problems of screw backing out, limitation of elbow movement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867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7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7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7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7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68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68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84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85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86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EF02A1F-7953-4CCD-8469-395998EDA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D8618-581E-4F66-A94E-E97E10D5DB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D19B6-8E96-4DF3-8C29-B73005051F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CFA87E-5888-4761-93FB-873E106715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E5D90C6-3DAE-4894-AF04-EB3A416513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0B0532-5227-4A12-BD94-5A8875DC9B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1667837-8A5A-4D87-BF6A-4A2C3943AF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980B187-502D-4CA1-AE1E-771DA341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4408F-D52F-4190-90EB-D2042826A1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C1EF1-588C-49E6-8EDD-FE2AD5448F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A7904-0BB3-4736-997D-A8541FF0D2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1F493-486B-48D3-92F0-7455198CCE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1C53E-E8AA-4687-BA45-0F0EE660F1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2BC3F-FB4E-443F-81AD-B061EDE8A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6E73E-972F-49E0-B6D1-52CC4725FE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0C94F-99F8-452E-8EF1-0A6F1F04E3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765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276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02C75563-0CD2-4D9C-8724-00FAF206886F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entrez/query.fcgi?db=pubmed&amp;cmd=Search&amp;itool=pubmed_Abstract&amp;term=%22Hurme+T%22%5bAuthor%5d" TargetMode="External"/><Relationship Id="rId7" Type="http://schemas.openxmlformats.org/officeDocument/2006/relationships/hyperlink" Target="http://www.ncbi.nlm.nih.gov/entrez/query.fcgi?db=pubmed&amp;cmd=Search&amp;itool=pubmed_Abstract&amp;term=%22Horn+BD%22%5bAuthor%5d" TargetMode="External"/><Relationship Id="rId2" Type="http://schemas.openxmlformats.org/officeDocument/2006/relationships/hyperlink" Target="http://www.ncbi.nlm.nih.gov/entrez/query.fcgi?db=pubmed&amp;cmd=Search&amp;itool=pubmed_Abstract&amp;term=%22Pudas+T%22%5bAuthor%5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entrez/query.fcgi?db=pubmed&amp;cmd=Search&amp;itool=pubmed_Abstract&amp;term=%22Kamegaya+M%22%5bAuthor%5d" TargetMode="External"/><Relationship Id="rId5" Type="http://schemas.openxmlformats.org/officeDocument/2006/relationships/hyperlink" Target="http://www.ncbi.nlm.nih.gov/entrez/query.fcgi?db=pubmed&amp;cmd=Search&amp;itool=pubmed_Abstract&amp;term=%22Svedstrom+E%22%5bAuthor%5d" TargetMode="External"/><Relationship Id="rId4" Type="http://schemas.openxmlformats.org/officeDocument/2006/relationships/hyperlink" Target="http://www.ncbi.nlm.nih.gov/entrez/query.fcgi?db=pubmed&amp;cmd=Search&amp;itool=pubmed_Abstract&amp;term=%22Mattila+K%22%5bAuthor%5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istrator\Desktop\lateral%20condyle%20for%20IOA\Picture%20087.m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istrator\Desktop\lateral%20condyle%20for%20IOA\Picture%20088.m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85800" y="838200"/>
            <a:ext cx="7772400" cy="155575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Pediatric fractures</a:t>
            </a:r>
            <a:br>
              <a:rPr lang="en-US" dirty="0" smtClean="0"/>
            </a:br>
            <a:r>
              <a:rPr lang="en-US" dirty="0" smtClean="0"/>
              <a:t>Lateral condylar fractures of the </a:t>
            </a:r>
            <a:r>
              <a:rPr lang="en-US" dirty="0" err="1" smtClean="0"/>
              <a:t>humerus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228600" y="3886200"/>
            <a:ext cx="8763000" cy="2819400"/>
          </a:xfrm>
        </p:spPr>
        <p:txBody>
          <a:bodyPr/>
          <a:lstStyle/>
          <a:p>
            <a:r>
              <a:rPr lang="en-US" dirty="0" smtClean="0"/>
              <a:t>Dr. </a:t>
            </a:r>
            <a:r>
              <a:rPr lang="en-US" dirty="0" smtClean="0"/>
              <a:t>Manish Shah</a:t>
            </a:r>
            <a:endParaRPr lang="en-US" dirty="0" smtClean="0"/>
          </a:p>
          <a:p>
            <a:r>
              <a:rPr lang="en-US" dirty="0" smtClean="0"/>
              <a:t>Associate Professor</a:t>
            </a:r>
          </a:p>
          <a:p>
            <a:r>
              <a:rPr lang="en-US" dirty="0" err="1" smtClean="0"/>
              <a:t>Dept</a:t>
            </a:r>
            <a:r>
              <a:rPr lang="en-US" dirty="0" smtClean="0"/>
              <a:t> of </a:t>
            </a:r>
            <a:r>
              <a:rPr lang="en-US" dirty="0" err="1" smtClean="0"/>
              <a:t>Orthopaedics</a:t>
            </a:r>
            <a:r>
              <a:rPr lang="en-US" dirty="0" smtClean="0"/>
              <a:t>, </a:t>
            </a:r>
            <a:r>
              <a:rPr lang="en-US" dirty="0" err="1" smtClean="0"/>
              <a:t>Dhiraj</a:t>
            </a:r>
            <a:r>
              <a:rPr lang="en-US" dirty="0" smtClean="0"/>
              <a:t> Hospital</a:t>
            </a:r>
          </a:p>
          <a:p>
            <a:r>
              <a:rPr lang="en-US" dirty="0" smtClean="0"/>
              <a:t>SBKS MIRC, </a:t>
            </a:r>
            <a:r>
              <a:rPr lang="en-US" dirty="0" err="1" smtClean="0"/>
              <a:t>Sumandeep</a:t>
            </a:r>
            <a:r>
              <a:rPr lang="en-US" dirty="0" smtClean="0"/>
              <a:t> </a:t>
            </a:r>
            <a:r>
              <a:rPr lang="en-US" dirty="0" err="1" smtClean="0"/>
              <a:t>Vidyapeeth</a:t>
            </a:r>
            <a:endParaRPr lang="en-US" dirty="0" smtClean="0"/>
          </a:p>
          <a:p>
            <a:r>
              <a:rPr lang="en-US" dirty="0" smtClean="0"/>
              <a:t>Vadodara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Soft tissues in stability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Stable</a:t>
            </a:r>
          </a:p>
          <a:p>
            <a:pPr>
              <a:buFont typeface="Wingdings" pitchFamily="2" charset="2"/>
              <a:buNone/>
            </a:pPr>
            <a:r>
              <a:rPr lang="en-US"/>
              <a:t>Soft tissue swelling minimal, localised to lateral side</a:t>
            </a:r>
          </a:p>
          <a:p>
            <a:r>
              <a:rPr lang="en-US">
                <a:solidFill>
                  <a:schemeClr val="folHlink"/>
                </a:solidFill>
              </a:rPr>
              <a:t>Unstable</a:t>
            </a:r>
          </a:p>
          <a:p>
            <a:pPr>
              <a:buFont typeface="Wingdings" pitchFamily="2" charset="2"/>
              <a:buNone/>
            </a:pPr>
            <a:r>
              <a:rPr lang="en-US">
                <a:solidFill>
                  <a:schemeClr val="folHlink"/>
                </a:solidFill>
              </a:rPr>
              <a:t>Extensive soft tissue swelling, pain, crepitus on movement</a:t>
            </a:r>
          </a:p>
          <a:p>
            <a:pPr>
              <a:buFont typeface="Wingdings" pitchFamily="2" charset="2"/>
              <a:buNone/>
            </a:pPr>
            <a:r>
              <a:rPr lang="en-US" i="1">
                <a:solidFill>
                  <a:schemeClr val="accent2"/>
                </a:solidFill>
              </a:rPr>
              <a:t>Even if radiologically undisplaced can displace later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/>
              <a:t>MRI-   </a:t>
            </a:r>
          </a:p>
          <a:p>
            <a:pPr lvl="1"/>
            <a:r>
              <a:rPr lang="en-US" sz="2400"/>
              <a:t>OCCULT FRACTURES REVEALED (7/9 WITH EFFUSION ON XRAY - #)</a:t>
            </a:r>
          </a:p>
          <a:p>
            <a:pPr lvl="1"/>
            <a:r>
              <a:rPr lang="en-US" sz="1400"/>
              <a:t>Acta Radiol. 2005 </a:t>
            </a:r>
            <a:r>
              <a:rPr lang="en-US" sz="1400" b="1">
                <a:hlinkClick r:id="rId2" tooltip="Click to search for citations by this author."/>
              </a:rPr>
              <a:t>Pudas T</a:t>
            </a:r>
            <a:r>
              <a:rPr lang="en-US" sz="1400"/>
              <a:t>,  </a:t>
            </a:r>
            <a:r>
              <a:rPr lang="en-US" sz="1400" b="1">
                <a:hlinkClick r:id="rId3" tooltip="Click to search for citations by this author."/>
              </a:rPr>
              <a:t>Hurme T</a:t>
            </a:r>
            <a:r>
              <a:rPr lang="en-US" sz="1400"/>
              <a:t>, </a:t>
            </a:r>
            <a:r>
              <a:rPr lang="en-US" sz="1400" b="1">
                <a:hlinkClick r:id="rId4" tooltip="Click to search for citations by this author."/>
              </a:rPr>
              <a:t>Mattila K</a:t>
            </a:r>
            <a:r>
              <a:rPr lang="en-US" sz="1400"/>
              <a:t>, </a:t>
            </a:r>
            <a:r>
              <a:rPr lang="en-US" sz="1400" b="1">
                <a:hlinkClick r:id="rId5" tooltip="Click to search for citations by this author."/>
              </a:rPr>
              <a:t>Svedstrom E</a:t>
            </a:r>
            <a:r>
              <a:rPr lang="en-US" sz="1400"/>
              <a:t>.</a:t>
            </a:r>
            <a:endParaRPr lang="en-US" sz="2400"/>
          </a:p>
          <a:p>
            <a:pPr lvl="1"/>
            <a:r>
              <a:rPr lang="en-US" sz="2400"/>
              <a:t> </a:t>
            </a:r>
            <a:r>
              <a:rPr lang="en-US" sz="2400" b="1"/>
              <a:t>stability in minimally displaced lateral humeral condyle fracture can be assessed by MRI.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>	</a:t>
            </a:r>
            <a:r>
              <a:rPr lang="en-US" sz="1800" b="1">
                <a:hlinkClick r:id="rId6" tooltip="Click to search for citations by this author."/>
              </a:rPr>
              <a:t>Kamegaya M</a:t>
            </a:r>
            <a:r>
              <a:rPr lang="en-US" sz="1800" b="1"/>
              <a:t> et al</a:t>
            </a:r>
            <a:r>
              <a:rPr lang="en-US" sz="1800"/>
              <a:t>, J Pediatr Orthop. 1999</a:t>
            </a:r>
            <a:r>
              <a:rPr lang="en-US" sz="2400"/>
              <a:t> </a:t>
            </a:r>
          </a:p>
          <a:p>
            <a:pPr lvl="1"/>
            <a:r>
              <a:rPr lang="en-US" sz="2400" b="1"/>
              <a:t>Fractures of the lateral humeral condyle: lateral cartilage hinge central to  fracture stability.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> </a:t>
            </a:r>
            <a:r>
              <a:rPr lang="en-US" sz="1500"/>
              <a:t>J Pediatr Orthop. 2002 </a:t>
            </a:r>
            <a:r>
              <a:rPr lang="en-US" sz="1500" b="1">
                <a:hlinkClick r:id="rId7" tooltip="Click to search for citations by this author."/>
              </a:rPr>
              <a:t>Horn BD</a:t>
            </a:r>
            <a:r>
              <a:rPr lang="en-US" sz="1500"/>
              <a:t>, </a:t>
            </a:r>
            <a:r>
              <a:rPr lang="en-US" sz="1500" b="1"/>
              <a:t>et al</a:t>
            </a:r>
          </a:p>
          <a:p>
            <a:endParaRPr lang="en-US" sz="2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Undisplaced or up to 2 mm displacement /soft tissue stable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4530725"/>
          </a:xfrm>
        </p:spPr>
        <p:txBody>
          <a:bodyPr/>
          <a:lstStyle/>
          <a:p>
            <a:r>
              <a:rPr lang="en-US"/>
              <a:t>Treat conservatively with posterior slab for 3 weeks</a:t>
            </a:r>
          </a:p>
          <a:p>
            <a:r>
              <a:rPr lang="en-US"/>
              <a:t>X-rays at 3 days to 1 week interval mandatory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en-US" sz="4000"/>
              <a:t>Undisplaced- Fracture line seen in 1 view</a:t>
            </a:r>
            <a:br>
              <a:rPr lang="en-US" sz="4000"/>
            </a:br>
            <a:endParaRPr lang="en-US" sz="4000"/>
          </a:p>
        </p:txBody>
      </p:sp>
      <p:pic>
        <p:nvPicPr>
          <p:cNvPr id="61445" name="Picture 5" descr="p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49953" t="35086" r="13728" b="39146"/>
          <a:stretch>
            <a:fillRect/>
          </a:stretch>
        </p:blipFill>
        <p:spPr>
          <a:xfrm>
            <a:off x="457200" y="1752600"/>
            <a:ext cx="4191000" cy="3733800"/>
          </a:xfrm>
          <a:noFill/>
          <a:ln/>
        </p:spPr>
      </p:pic>
      <p:pic>
        <p:nvPicPr>
          <p:cNvPr id="61447" name="Picture 7" descr="pre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l="39409" t="39229" r="5418" b="21542"/>
          <a:stretch>
            <a:fillRect/>
          </a:stretch>
        </p:blipFill>
        <p:spPr>
          <a:xfrm>
            <a:off x="4648200" y="1752600"/>
            <a:ext cx="4191000" cy="3741738"/>
          </a:xfrm>
          <a:noFill/>
          <a:ln/>
        </p:spPr>
      </p:pic>
      <p:sp>
        <p:nvSpPr>
          <p:cNvPr id="61453" name="Freeform 13"/>
          <p:cNvSpPr>
            <a:spLocks/>
          </p:cNvSpPr>
          <p:nvPr/>
        </p:nvSpPr>
        <p:spPr bwMode="auto">
          <a:xfrm>
            <a:off x="3429000" y="3657600"/>
            <a:ext cx="685800" cy="2286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96" y="48"/>
              </a:cxn>
              <a:cxn ang="0">
                <a:pos x="288" y="0"/>
              </a:cxn>
              <a:cxn ang="0">
                <a:pos x="528" y="48"/>
              </a:cxn>
            </a:cxnLst>
            <a:rect l="0" t="0" r="r" b="b"/>
            <a:pathLst>
              <a:path w="52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16" y="0"/>
                  <a:pt x="288" y="0"/>
                </a:cubicBezTo>
                <a:cubicBezTo>
                  <a:pt x="360" y="0"/>
                  <a:pt x="444" y="24"/>
                  <a:pt x="528" y="48"/>
                </a:cubicBezTo>
              </a:path>
            </a:pathLst>
          </a:custGeom>
          <a:noFill/>
          <a:ln w="5715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weeks later</a:t>
            </a:r>
          </a:p>
        </p:txBody>
      </p:sp>
      <p:pic>
        <p:nvPicPr>
          <p:cNvPr id="65540" name="Picture 4" descr="post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922" t="2817" r="16045" b="21259"/>
          <a:stretch>
            <a:fillRect/>
          </a:stretch>
        </p:blipFill>
        <p:spPr>
          <a:xfrm>
            <a:off x="838200" y="1828800"/>
            <a:ext cx="7467600" cy="47847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524000"/>
          <a:ext cx="8153400" cy="5037138"/>
        </p:xfrm>
        <a:graphic>
          <a:graphicData uri="http://schemas.openxmlformats.org/presentationml/2006/ole">
            <p:oleObj spid="_x0000_s703492" name="Photo Editor Photo" r:id="rId3" imgW="9326277" imgH="5649114" progId="">
              <p:embed/>
            </p:oleObj>
          </a:graphicData>
        </a:graphic>
      </p:graphicFrame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Seen in both views but no shift of </a:t>
            </a:r>
            <a:r>
              <a:rPr lang="en-US" dirty="0" err="1" smtClean="0"/>
              <a:t>olecranon</a:t>
            </a:r>
            <a:endParaRPr lang="en-US" dirty="0"/>
          </a:p>
        </p:txBody>
      </p:sp>
      <p:graphicFrame>
        <p:nvGraphicFramePr>
          <p:cNvPr id="85004" name="Object 12"/>
          <p:cNvGraphicFramePr>
            <a:graphicFrameLocks noChangeAspect="1"/>
          </p:cNvGraphicFramePr>
          <p:nvPr/>
        </p:nvGraphicFramePr>
        <p:xfrm>
          <a:off x="457200" y="1524000"/>
          <a:ext cx="8153400" cy="5037138"/>
        </p:xfrm>
        <a:graphic>
          <a:graphicData uri="http://schemas.openxmlformats.org/presentationml/2006/ole">
            <p:oleObj spid="_x0000_s703493" name="Photo Editor Photo" r:id="rId4" imgW="9326277" imgH="5649114" progId="">
              <p:embed/>
            </p:oleObj>
          </a:graphicData>
        </a:graphic>
      </p:graphicFrame>
      <p:sp>
        <p:nvSpPr>
          <p:cNvPr id="85000" name="Freeform 8"/>
          <p:cNvSpPr>
            <a:spLocks/>
          </p:cNvSpPr>
          <p:nvPr/>
        </p:nvSpPr>
        <p:spPr bwMode="auto">
          <a:xfrm>
            <a:off x="7162800" y="3276600"/>
            <a:ext cx="360363" cy="762000"/>
          </a:xfrm>
          <a:custGeom>
            <a:avLst/>
            <a:gdLst/>
            <a:ahLst/>
            <a:cxnLst>
              <a:cxn ang="0">
                <a:pos x="0" y="538"/>
              </a:cxn>
              <a:cxn ang="0">
                <a:pos x="123" y="384"/>
              </a:cxn>
              <a:cxn ang="0">
                <a:pos x="177" y="346"/>
              </a:cxn>
              <a:cxn ang="0">
                <a:pos x="231" y="269"/>
              </a:cxn>
              <a:cxn ang="0">
                <a:pos x="254" y="230"/>
              </a:cxn>
              <a:cxn ang="0">
                <a:pos x="269" y="184"/>
              </a:cxn>
              <a:cxn ang="0">
                <a:pos x="300" y="92"/>
              </a:cxn>
              <a:cxn ang="0">
                <a:pos x="323" y="0"/>
              </a:cxn>
            </a:cxnLst>
            <a:rect l="0" t="0" r="r" b="b"/>
            <a:pathLst>
              <a:path w="323" h="538">
                <a:moveTo>
                  <a:pt x="0" y="538"/>
                </a:moveTo>
                <a:cubicBezTo>
                  <a:pt x="15" y="450"/>
                  <a:pt x="60" y="433"/>
                  <a:pt x="123" y="384"/>
                </a:cubicBezTo>
                <a:cubicBezTo>
                  <a:pt x="145" y="367"/>
                  <a:pt x="149" y="354"/>
                  <a:pt x="177" y="346"/>
                </a:cubicBezTo>
                <a:cubicBezTo>
                  <a:pt x="200" y="322"/>
                  <a:pt x="206" y="293"/>
                  <a:pt x="231" y="269"/>
                </a:cubicBezTo>
                <a:cubicBezTo>
                  <a:pt x="250" y="206"/>
                  <a:pt x="223" y="283"/>
                  <a:pt x="254" y="230"/>
                </a:cubicBezTo>
                <a:cubicBezTo>
                  <a:pt x="262" y="216"/>
                  <a:pt x="262" y="198"/>
                  <a:pt x="269" y="184"/>
                </a:cubicBezTo>
                <a:cubicBezTo>
                  <a:pt x="287" y="148"/>
                  <a:pt x="291" y="134"/>
                  <a:pt x="300" y="92"/>
                </a:cubicBezTo>
                <a:cubicBezTo>
                  <a:pt x="306" y="63"/>
                  <a:pt x="323" y="30"/>
                  <a:pt x="323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5" name="Freeform 13"/>
          <p:cNvSpPr>
            <a:spLocks/>
          </p:cNvSpPr>
          <p:nvPr/>
        </p:nvSpPr>
        <p:spPr bwMode="auto">
          <a:xfrm>
            <a:off x="1828800" y="2971800"/>
            <a:ext cx="457200" cy="838200"/>
          </a:xfrm>
          <a:custGeom>
            <a:avLst/>
            <a:gdLst/>
            <a:ahLst/>
            <a:cxnLst>
              <a:cxn ang="0">
                <a:pos x="0" y="538"/>
              </a:cxn>
              <a:cxn ang="0">
                <a:pos x="123" y="384"/>
              </a:cxn>
              <a:cxn ang="0">
                <a:pos x="177" y="346"/>
              </a:cxn>
              <a:cxn ang="0">
                <a:pos x="231" y="269"/>
              </a:cxn>
              <a:cxn ang="0">
                <a:pos x="254" y="230"/>
              </a:cxn>
              <a:cxn ang="0">
                <a:pos x="269" y="184"/>
              </a:cxn>
              <a:cxn ang="0">
                <a:pos x="300" y="92"/>
              </a:cxn>
              <a:cxn ang="0">
                <a:pos x="323" y="0"/>
              </a:cxn>
            </a:cxnLst>
            <a:rect l="0" t="0" r="r" b="b"/>
            <a:pathLst>
              <a:path w="323" h="538">
                <a:moveTo>
                  <a:pt x="0" y="538"/>
                </a:moveTo>
                <a:cubicBezTo>
                  <a:pt x="15" y="450"/>
                  <a:pt x="60" y="433"/>
                  <a:pt x="123" y="384"/>
                </a:cubicBezTo>
                <a:cubicBezTo>
                  <a:pt x="145" y="367"/>
                  <a:pt x="149" y="354"/>
                  <a:pt x="177" y="346"/>
                </a:cubicBezTo>
                <a:cubicBezTo>
                  <a:pt x="200" y="322"/>
                  <a:pt x="206" y="293"/>
                  <a:pt x="231" y="269"/>
                </a:cubicBezTo>
                <a:cubicBezTo>
                  <a:pt x="250" y="206"/>
                  <a:pt x="223" y="283"/>
                  <a:pt x="254" y="230"/>
                </a:cubicBezTo>
                <a:cubicBezTo>
                  <a:pt x="262" y="216"/>
                  <a:pt x="262" y="198"/>
                  <a:pt x="269" y="184"/>
                </a:cubicBezTo>
                <a:cubicBezTo>
                  <a:pt x="287" y="148"/>
                  <a:pt x="291" y="134"/>
                  <a:pt x="300" y="92"/>
                </a:cubicBezTo>
                <a:cubicBezTo>
                  <a:pt x="306" y="63"/>
                  <a:pt x="323" y="30"/>
                  <a:pt x="323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 animBg="1"/>
      <p:bldP spid="8500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 weeks later</a:t>
            </a:r>
          </a:p>
        </p:txBody>
      </p:sp>
      <p:graphicFrame>
        <p:nvGraphicFramePr>
          <p:cNvPr id="8704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85800" y="1820863"/>
          <a:ext cx="8305800" cy="4822825"/>
        </p:xfrm>
        <a:graphic>
          <a:graphicData uri="http://schemas.openxmlformats.org/presentationml/2006/ole">
            <p:oleObj spid="_x0000_s704515" name="Photo Editor Photo" r:id="rId4" imgW="9326277" imgH="5649114" progId="">
              <p:embed/>
            </p:oleObj>
          </a:graphicData>
        </a:graphic>
      </p:graphicFrame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066800" y="6172200"/>
            <a:ext cx="655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838200" y="5867400"/>
            <a:ext cx="731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>
            <a:off x="7772400" y="27432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9" grpId="0" animBg="1"/>
      <p:bldP spid="8704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62" name="Picture 2" descr="C:\Documents and Settings\Vrisha Madhuri\Desktop\2010\lateral condyle #\2009\426530D-DHINAGARAN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-1197"/>
          <a:stretch>
            <a:fillRect/>
          </a:stretch>
        </p:blipFill>
        <p:spPr bwMode="auto">
          <a:xfrm>
            <a:off x="-228600" y="1981200"/>
            <a:ext cx="5003374" cy="4191000"/>
          </a:xfrm>
          <a:prstGeom prst="rect">
            <a:avLst/>
          </a:prstGeom>
          <a:noFill/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63" name="Picture 3" descr="C:\Documents and Settings\Vrisha Madhuri\Desktop\2010\lateral condyle #\2009\426530D-DHINAGARAN\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8544"/>
          <a:stretch>
            <a:fillRect/>
          </a:stretch>
        </p:blipFill>
        <p:spPr bwMode="auto">
          <a:xfrm>
            <a:off x="3733800" y="2133599"/>
            <a:ext cx="5181600" cy="4200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Closed reduction and pinning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In stage 2 only if closed reduction possible and joint is congruous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Closed reduction and pinning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arthrogram</a:t>
            </a:r>
            <a:r>
              <a:rPr lang="en-US" dirty="0"/>
              <a:t> may be required</a:t>
            </a:r>
          </a:p>
          <a:p>
            <a:r>
              <a:rPr lang="en-US" dirty="0"/>
              <a:t>Closed reduction achieved by </a:t>
            </a:r>
            <a:r>
              <a:rPr lang="en-US" dirty="0" err="1"/>
              <a:t>supination</a:t>
            </a:r>
            <a:r>
              <a:rPr lang="en-US" dirty="0"/>
              <a:t> and extension of elbow, </a:t>
            </a:r>
            <a:r>
              <a:rPr lang="en-US" dirty="0" err="1" smtClean="0"/>
              <a:t>valgus</a:t>
            </a:r>
            <a:r>
              <a:rPr lang="en-US" dirty="0" smtClean="0"/>
              <a:t> </a:t>
            </a:r>
            <a:r>
              <a:rPr lang="en-US" dirty="0"/>
              <a:t>stress may be 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90800"/>
            <a:ext cx="8229600" cy="1139825"/>
          </a:xfrm>
        </p:spPr>
        <p:txBody>
          <a:bodyPr/>
          <a:lstStyle/>
          <a:p>
            <a:r>
              <a:rPr lang="en-GB" dirty="0" smtClean="0"/>
              <a:t>ACKNOWLEGMENTS</a:t>
            </a:r>
            <a:br>
              <a:rPr lang="en-GB" dirty="0" smtClean="0"/>
            </a:br>
            <a:r>
              <a:rPr lang="en-GB" dirty="0" err="1" smtClean="0"/>
              <a:t>Dr.</a:t>
            </a:r>
            <a:r>
              <a:rPr lang="en-GB" dirty="0" smtClean="0"/>
              <a:t> </a:t>
            </a:r>
            <a:r>
              <a:rPr lang="en-GB" dirty="0" err="1" smtClean="0"/>
              <a:t>Vrisha</a:t>
            </a:r>
            <a:r>
              <a:rPr lang="en-GB" dirty="0" smtClean="0"/>
              <a:t> </a:t>
            </a:r>
            <a:r>
              <a:rPr lang="en-GB" dirty="0" err="1"/>
              <a:t>Madhuri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Prof and Head </a:t>
            </a:r>
            <a:br>
              <a:rPr lang="en-GB" dirty="0"/>
            </a:br>
            <a:r>
              <a:rPr lang="en-GB" dirty="0"/>
              <a:t>Paediatric Orthopaedic Unit</a:t>
            </a:r>
            <a:br>
              <a:rPr lang="en-GB" dirty="0"/>
            </a:br>
            <a:r>
              <a:rPr lang="en-GB" dirty="0"/>
              <a:t>Christian Medical College Vellore</a:t>
            </a:r>
            <a:br>
              <a:rPr lang="en-GB" dirty="0"/>
            </a:br>
            <a:endParaRPr lang="en-GB" dirty="0"/>
          </a:p>
        </p:txBody>
      </p:sp>
      <p:pic>
        <p:nvPicPr>
          <p:cNvPr id="70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7086600" cy="243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6317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folHlink"/>
                </a:solidFill>
              </a:rPr>
              <a:t>Lateral</a:t>
            </a:r>
          </a:p>
          <a:p>
            <a:pPr>
              <a:buFont typeface="Wingdings" pitchFamily="2" charset="2"/>
              <a:buNone/>
            </a:pPr>
            <a:r>
              <a:rPr lang="en-US">
                <a:solidFill>
                  <a:schemeClr val="folHlink"/>
                </a:solidFill>
              </a:rPr>
              <a:t>Open capsule and assess reduction </a:t>
            </a:r>
          </a:p>
          <a:p>
            <a:pPr>
              <a:buFont typeface="Wingdings" pitchFamily="2" charset="2"/>
              <a:buNone/>
            </a:pPr>
            <a:r>
              <a:rPr lang="en-US">
                <a:solidFill>
                  <a:schemeClr val="folHlink"/>
                </a:solidFill>
              </a:rPr>
              <a:t>anteriorly</a:t>
            </a:r>
          </a:p>
          <a:p>
            <a:r>
              <a:rPr lang="en-US"/>
              <a:t>Posterolateral</a:t>
            </a:r>
          </a:p>
          <a:p>
            <a:r>
              <a:rPr lang="en-US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 of fixation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>
                <a:solidFill>
                  <a:schemeClr val="folHlink"/>
                </a:solidFill>
              </a:rPr>
              <a:t>Smooth pins</a:t>
            </a:r>
          </a:p>
          <a:p>
            <a:r>
              <a:rPr lang="en-US"/>
              <a:t>2 pins</a:t>
            </a:r>
          </a:p>
          <a:p>
            <a:r>
              <a:rPr lang="en-US"/>
              <a:t>Placement in metaphyseal fragment crossing at the lateral edge</a:t>
            </a:r>
          </a:p>
          <a:p>
            <a:r>
              <a:rPr lang="en-US"/>
              <a:t>If metaphyseal fragment small, place </a:t>
            </a:r>
            <a:r>
              <a:rPr lang="en-US">
                <a:solidFill>
                  <a:schemeClr val="folHlink"/>
                </a:solidFill>
              </a:rPr>
              <a:t>Screw     </a:t>
            </a:r>
            <a:r>
              <a:rPr lang="en-US"/>
              <a:t>across the physis</a:t>
            </a:r>
          </a:p>
          <a:p>
            <a:pPr>
              <a:buFont typeface="Wingdings" pitchFamily="2" charset="2"/>
              <a:buNone/>
            </a:pPr>
            <a:r>
              <a:rPr lang="en-US" i="1">
                <a:solidFill>
                  <a:schemeClr val="accent2"/>
                </a:solidFill>
              </a:rPr>
              <a:t>Older child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Displaced and rotated</a:t>
            </a:r>
          </a:p>
        </p:txBody>
      </p:sp>
      <p:pic>
        <p:nvPicPr>
          <p:cNvPr id="72708" name="Picture 4" descr="p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079" t="13928" r="17123" b="17554"/>
          <a:stretch>
            <a:fillRect/>
          </a:stretch>
        </p:blipFill>
        <p:spPr>
          <a:xfrm>
            <a:off x="685800" y="1804988"/>
            <a:ext cx="8001000" cy="48529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reduction and pinning</a:t>
            </a:r>
          </a:p>
        </p:txBody>
      </p:sp>
      <p:pic>
        <p:nvPicPr>
          <p:cNvPr id="74756" name="Picture 4" descr="post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8000" contrast="48000"/>
          </a:blip>
          <a:srcRect l="10764" t="10223" r="15424" b="19406"/>
          <a:stretch>
            <a:fillRect/>
          </a:stretch>
        </p:blipFill>
        <p:spPr>
          <a:xfrm>
            <a:off x="495300" y="1905000"/>
            <a:ext cx="3771900" cy="4343400"/>
          </a:xfrm>
          <a:noFill/>
          <a:ln/>
        </p:spPr>
      </p:pic>
      <p:pic>
        <p:nvPicPr>
          <p:cNvPr id="74759" name="Picture 7" descr="post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24000" contrast="30000"/>
          </a:blip>
          <a:srcRect l="19478" t="16667" r="17894" b="37038"/>
          <a:stretch>
            <a:fillRect/>
          </a:stretch>
        </p:blipFill>
        <p:spPr>
          <a:xfrm>
            <a:off x="4343400" y="1905000"/>
            <a:ext cx="4876800" cy="43545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8851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52463" y="1524000"/>
          <a:ext cx="3738562" cy="4572000"/>
        </p:xfrm>
        <a:graphic>
          <a:graphicData uri="http://schemas.openxmlformats.org/presentationml/2006/ole">
            <p:oleObj spid="_x0000_s705540" name="Photo Editor Photo" r:id="rId3" imgW="1752381" imgH="2142857" progId="">
              <p:embed/>
            </p:oleObj>
          </a:graphicData>
        </a:graphic>
      </p:graphicFrame>
      <p:graphicFrame>
        <p:nvGraphicFramePr>
          <p:cNvPr id="78854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608513" y="1524000"/>
          <a:ext cx="4281487" cy="4587875"/>
        </p:xfrm>
        <a:graphic>
          <a:graphicData uri="http://schemas.openxmlformats.org/presentationml/2006/ole">
            <p:oleObj spid="_x0000_s705541" name="Photo Editor Photo" r:id="rId4" imgW="1838095" imgH="204816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Timing of pin removal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 weeks</a:t>
            </a:r>
          </a:p>
          <a:p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Or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After bony union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38400"/>
            <a:ext cx="8229600" cy="1139825"/>
          </a:xfrm>
        </p:spPr>
        <p:txBody>
          <a:bodyPr/>
          <a:lstStyle/>
          <a:p>
            <a:r>
              <a:rPr lang="en-US" sz="12900"/>
              <a:t>Nonunions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in children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Growth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 dirty="0"/>
              <a:t>Deformity </a:t>
            </a:r>
            <a:r>
              <a:rPr lang="en-US" sz="2800" dirty="0" smtClean="0"/>
              <a:t> 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Differential </a:t>
            </a:r>
            <a:r>
              <a:rPr lang="en-US" sz="2800" dirty="0"/>
              <a:t>growth of the fragments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 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Vascularity</a:t>
            </a:r>
            <a:endParaRPr lang="en-US" sz="2800" dirty="0">
              <a:solidFill>
                <a:schemeClr val="folHlin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     </a:t>
            </a:r>
            <a:r>
              <a:rPr lang="en-US" sz="2800" dirty="0" err="1"/>
              <a:t>Avascular</a:t>
            </a:r>
            <a:r>
              <a:rPr lang="en-US" sz="2800" dirty="0"/>
              <a:t> necrosis of </a:t>
            </a:r>
            <a:r>
              <a:rPr lang="en-US" sz="2800" dirty="0" err="1"/>
              <a:t>epiphyseal</a:t>
            </a:r>
            <a:r>
              <a:rPr lang="en-US" sz="2800" dirty="0"/>
              <a:t> fragments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     Hyperemia adjacent to growth plates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Size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Clinical features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900"/>
              <a:t>Good ROM</a:t>
            </a:r>
          </a:p>
          <a:p>
            <a:r>
              <a:rPr lang="en-US" sz="3900"/>
              <a:t>Flexion deformity</a:t>
            </a:r>
          </a:p>
          <a:p>
            <a:r>
              <a:rPr lang="en-US" sz="3900"/>
              <a:t>Cubitus valgus deformity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 union of lateral condyle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Mild loss of range of motion but function well</a:t>
            </a:r>
          </a:p>
          <a:p>
            <a:r>
              <a:rPr lang="en-US"/>
              <a:t>Many documented cases over 50 years with good function</a:t>
            </a:r>
          </a:p>
          <a:p>
            <a:r>
              <a:rPr lang="en-US"/>
              <a:t>84 year follow up -- </a:t>
            </a:r>
            <a:r>
              <a:rPr lang="en-US" sz="2300">
                <a:solidFill>
                  <a:schemeClr val="folHlink"/>
                </a:solidFill>
              </a:rPr>
              <a:t>Smith JBJS 1973</a:t>
            </a:r>
          </a:p>
          <a:p>
            <a:r>
              <a:rPr lang="en-US"/>
              <a:t>50 year follow up -- </a:t>
            </a:r>
            <a:r>
              <a:rPr lang="en-US" sz="2300">
                <a:solidFill>
                  <a:schemeClr val="folHlink"/>
                </a:solidFill>
              </a:rPr>
              <a:t>Kalenak Clin Orthop 1977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Lateral condyle fractures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Peak at 6 years of age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Nearly 17% of all distal humerus fractures and 10-15% of elbow injuries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lateralcondyle nonunion late result"/>
          <p:cNvPicPr>
            <a:picLocks noChangeAspect="1" noChangeArrowheads="1"/>
          </p:cNvPicPr>
          <p:nvPr/>
        </p:nvPicPr>
        <p:blipFill>
          <a:blip r:embed="rId2"/>
          <a:srcRect l="11290"/>
          <a:stretch>
            <a:fillRect/>
          </a:stretch>
        </p:blipFill>
        <p:spPr bwMode="auto">
          <a:xfrm>
            <a:off x="4953000" y="3314700"/>
            <a:ext cx="4191000" cy="3543300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51" name="Picture 7" descr="lateral condyle nonunion late resul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876800" cy="3657600"/>
          </a:xfrm>
          <a:noFill/>
          <a:ln/>
        </p:spPr>
      </p:pic>
      <p:pic>
        <p:nvPicPr>
          <p:cNvPr id="6148" name="Picture 4" descr="lateral condyle fracrture nonunion after 45 yea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124200"/>
            <a:ext cx="4876800" cy="3657600"/>
          </a:xfrm>
          <a:prstGeom prst="rect">
            <a:avLst/>
          </a:prstGeom>
          <a:noFill/>
        </p:spPr>
      </p:pic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304800" y="19812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2286000" y="228600"/>
            <a:ext cx="9906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286000" y="4191000"/>
            <a:ext cx="838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6934200" y="2819400"/>
            <a:ext cx="10668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150" name="Picture 6" descr="lateral condyle nonunion xray"/>
          <p:cNvPicPr>
            <a:picLocks noChangeAspect="1" noChangeArrowheads="1"/>
          </p:cNvPicPr>
          <p:nvPr/>
        </p:nvPicPr>
        <p:blipFill>
          <a:blip r:embed="rId5"/>
          <a:srcRect l="6250" t="22917" r="7813" b="16666"/>
          <a:stretch>
            <a:fillRect/>
          </a:stretch>
        </p:blipFill>
        <p:spPr bwMode="auto">
          <a:xfrm>
            <a:off x="3276599" y="0"/>
            <a:ext cx="6214241" cy="3276600"/>
          </a:xfrm>
          <a:prstGeom prst="rect">
            <a:avLst/>
          </a:prstGeom>
          <a:noFill/>
        </p:spPr>
      </p:pic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6629400" y="3352800"/>
            <a:ext cx="838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Nonunion of lateral condyle - sequelae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  <a:ln>
            <a:solidFill>
              <a:schemeClr val="folHlink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>
              <a:solidFill>
                <a:schemeClr val="folHlink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dirty="0" err="1">
                <a:solidFill>
                  <a:schemeClr val="folHlink"/>
                </a:solidFill>
              </a:rPr>
              <a:t>Cubitus</a:t>
            </a:r>
            <a:r>
              <a:rPr lang="en-US" dirty="0">
                <a:solidFill>
                  <a:schemeClr val="folHlink"/>
                </a:solidFill>
              </a:rPr>
              <a:t> </a:t>
            </a:r>
            <a:r>
              <a:rPr lang="en-US" dirty="0" err="1">
                <a:solidFill>
                  <a:schemeClr val="folHlink"/>
                </a:solidFill>
              </a:rPr>
              <a:t>valgus</a:t>
            </a:r>
            <a:endParaRPr lang="en-US" dirty="0">
              <a:solidFill>
                <a:schemeClr val="folHlink"/>
              </a:solidFill>
            </a:endParaRPr>
          </a:p>
          <a:p>
            <a:r>
              <a:rPr lang="en-US" dirty="0"/>
              <a:t>More in </a:t>
            </a:r>
            <a:r>
              <a:rPr lang="en-US" dirty="0" err="1"/>
              <a:t>Milch</a:t>
            </a:r>
            <a:r>
              <a:rPr lang="en-US" dirty="0"/>
              <a:t> type 2  -  type 1 the lateral </a:t>
            </a:r>
            <a:r>
              <a:rPr lang="en-US" dirty="0" err="1"/>
              <a:t>crista</a:t>
            </a:r>
            <a:r>
              <a:rPr lang="en-US" dirty="0"/>
              <a:t> of </a:t>
            </a:r>
            <a:r>
              <a:rPr lang="en-US" dirty="0" err="1"/>
              <a:t>trochlea</a:t>
            </a:r>
            <a:r>
              <a:rPr lang="en-US" dirty="0"/>
              <a:t> is intact</a:t>
            </a:r>
          </a:p>
          <a:p>
            <a:r>
              <a:rPr lang="en-US" dirty="0"/>
              <a:t>Fragment migrates proximally and laterally with lateral translocation of proximal radius and ulna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Nonunion of lateral condyle - sequelae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  <a:ln>
            <a:solidFill>
              <a:schemeClr val="folHlink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>
              <a:solidFill>
                <a:schemeClr val="folHlink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>
                <a:solidFill>
                  <a:schemeClr val="folHlink"/>
                </a:solidFill>
              </a:rPr>
              <a:t>Tardy ulnar  palsy</a:t>
            </a:r>
            <a:r>
              <a:rPr lang="en-US"/>
              <a:t> </a:t>
            </a:r>
          </a:p>
          <a:p>
            <a:r>
              <a:rPr lang="en-US"/>
              <a:t>Takes many years to develop. </a:t>
            </a:r>
          </a:p>
          <a:p>
            <a:r>
              <a:rPr lang="en-US"/>
              <a:t>Mean interval 22 years in Gay and Love’s series. 30 to 40 years in Miller’s series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 term follow up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ln>
            <a:solidFill>
              <a:srgbClr val="FFC000"/>
            </a:solidFill>
          </a:ln>
        </p:spPr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Milch</a:t>
            </a:r>
            <a:r>
              <a:rPr lang="en-US" dirty="0"/>
              <a:t> Type 1 – have more pain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</a:t>
            </a:r>
          </a:p>
          <a:p>
            <a:r>
              <a:rPr lang="en-US" dirty="0"/>
              <a:t> </a:t>
            </a:r>
            <a:r>
              <a:rPr lang="en-US" dirty="0" err="1"/>
              <a:t>Milch</a:t>
            </a:r>
            <a:r>
              <a:rPr lang="en-US" dirty="0"/>
              <a:t> Type 2 - have more </a:t>
            </a:r>
            <a:r>
              <a:rPr lang="en-US" dirty="0" err="1"/>
              <a:t>ulnar</a:t>
            </a:r>
            <a:r>
              <a:rPr lang="en-US" dirty="0"/>
              <a:t> nerve 				symptoms</a:t>
            </a:r>
          </a:p>
          <a:p>
            <a:pPr lvl="1"/>
            <a:r>
              <a:rPr lang="en-US" sz="3000" dirty="0" err="1">
                <a:solidFill>
                  <a:schemeClr val="folHlink"/>
                </a:solidFill>
              </a:rPr>
              <a:t>Toh</a:t>
            </a:r>
            <a:r>
              <a:rPr lang="en-US" sz="3000" dirty="0">
                <a:solidFill>
                  <a:schemeClr val="folHlink"/>
                </a:solidFill>
              </a:rPr>
              <a:t> et al 2002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options</a:t>
            </a:r>
            <a:endParaRPr 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dirty="0"/>
              <a:t>Treat tardy </a:t>
            </a:r>
            <a:r>
              <a:rPr lang="en-US" dirty="0" err="1"/>
              <a:t>ulnar</a:t>
            </a:r>
            <a:r>
              <a:rPr lang="en-US" dirty="0"/>
              <a:t> nerve palsy if functional limitations of elbow not severe</a:t>
            </a:r>
          </a:p>
          <a:p>
            <a:r>
              <a:rPr lang="en-US" dirty="0"/>
              <a:t>No treatment or treatment after skeletal maturity</a:t>
            </a:r>
          </a:p>
          <a:p>
            <a:pPr lvl="3"/>
            <a:r>
              <a:rPr lang="en-US" dirty="0" err="1"/>
              <a:t>Beaty</a:t>
            </a:r>
            <a:r>
              <a:rPr lang="en-US" dirty="0"/>
              <a:t> 1985</a:t>
            </a:r>
          </a:p>
          <a:p>
            <a:pPr lvl="3"/>
            <a:r>
              <a:rPr lang="en-US" dirty="0"/>
              <a:t>Blount et al 1954</a:t>
            </a:r>
          </a:p>
          <a:p>
            <a:pPr lvl="3"/>
            <a:r>
              <a:rPr lang="en-US" dirty="0" err="1"/>
              <a:t>Canale</a:t>
            </a:r>
            <a:r>
              <a:rPr lang="en-US" dirty="0"/>
              <a:t> et al 1968</a:t>
            </a:r>
          </a:p>
          <a:p>
            <a:pPr lvl="3"/>
            <a:r>
              <a:rPr lang="en-US" dirty="0"/>
              <a:t>Conn and Wade 1961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options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ln>
            <a:solidFill>
              <a:srgbClr val="FFC000"/>
            </a:solidFill>
          </a:ln>
        </p:spPr>
        <p:txBody>
          <a:bodyPr/>
          <a:lstStyle/>
          <a:p>
            <a:r>
              <a:rPr lang="en-US" dirty="0" smtClean="0"/>
              <a:t>Corrective </a:t>
            </a:r>
            <a:r>
              <a:rPr lang="en-US" dirty="0" err="1" smtClean="0"/>
              <a:t>osteotomy</a:t>
            </a:r>
            <a:r>
              <a:rPr lang="en-US" dirty="0" smtClean="0"/>
              <a:t> and ORIF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FF00"/>
                </a:solidFill>
              </a:rPr>
              <a:t>16 </a:t>
            </a:r>
            <a:r>
              <a:rPr lang="en-US" dirty="0">
                <a:solidFill>
                  <a:srgbClr val="FFFF00"/>
                </a:solidFill>
              </a:rPr>
              <a:t>out of 17 good and excellent result following ORIF +/- </a:t>
            </a:r>
            <a:r>
              <a:rPr lang="en-US" dirty="0" err="1">
                <a:solidFill>
                  <a:srgbClr val="FFFF00"/>
                </a:solidFill>
              </a:rPr>
              <a:t>supracondylar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osteotomy</a:t>
            </a:r>
            <a:endParaRPr lang="en-US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dirty="0"/>
              <a:t>                          </a:t>
            </a:r>
            <a:r>
              <a:rPr lang="en-US" dirty="0">
                <a:solidFill>
                  <a:schemeClr val="folHlink"/>
                </a:solidFill>
              </a:rPr>
              <a:t>Shimada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Role of osteotomy </a:t>
            </a:r>
            <a:r>
              <a:rPr lang="en-US" sz="3200"/>
              <a:t>Kim et al 2005 </a:t>
            </a:r>
          </a:p>
        </p:txBody>
      </p:sp>
      <p:graphicFrame>
        <p:nvGraphicFramePr>
          <p:cNvPr id="123909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-381000" y="1828800"/>
          <a:ext cx="3095625" cy="4800600"/>
        </p:xfrm>
        <a:graphic>
          <a:graphicData uri="http://schemas.openxmlformats.org/presentationml/2006/ole">
            <p:oleObj spid="_x0000_s465926" name="Photo Editor Photo" r:id="rId3" imgW="1228571" imgH="1905266" progId="">
              <p:embed/>
            </p:oleObj>
          </a:graphicData>
        </a:graphic>
      </p:graphicFrame>
      <p:graphicFrame>
        <p:nvGraphicFramePr>
          <p:cNvPr id="123911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514600" y="1752600"/>
          <a:ext cx="2400300" cy="4800600"/>
        </p:xfrm>
        <a:graphic>
          <a:graphicData uri="http://schemas.openxmlformats.org/presentationml/2006/ole">
            <p:oleObj spid="_x0000_s465927" name="Photo Editor Photo" r:id="rId4" imgW="952633" imgH="1905266" progId="">
              <p:embed/>
            </p:oleObj>
          </a:graphicData>
        </a:graphic>
      </p:graphicFrame>
      <p:graphicFrame>
        <p:nvGraphicFramePr>
          <p:cNvPr id="123913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800600" y="1752600"/>
          <a:ext cx="2208213" cy="4648200"/>
        </p:xfrm>
        <a:graphic>
          <a:graphicData uri="http://schemas.openxmlformats.org/presentationml/2006/ole">
            <p:oleObj spid="_x0000_s465928" name="Photo Editor Photo" r:id="rId5" imgW="905001" imgH="1905266" progId="">
              <p:embed/>
            </p:oleObj>
          </a:graphicData>
        </a:graphic>
      </p:graphicFrame>
      <p:graphicFrame>
        <p:nvGraphicFramePr>
          <p:cNvPr id="123915" name="Object 11"/>
          <p:cNvGraphicFramePr>
            <a:graphicFrameLocks noChangeAspect="1"/>
          </p:cNvGraphicFramePr>
          <p:nvPr/>
        </p:nvGraphicFramePr>
        <p:xfrm>
          <a:off x="7010400" y="1828800"/>
          <a:ext cx="2120900" cy="4419600"/>
        </p:xfrm>
        <a:graphic>
          <a:graphicData uri="http://schemas.openxmlformats.org/presentationml/2006/ole">
            <p:oleObj spid="_x0000_s465929" name="Photo Editor Photo" r:id="rId6" imgW="914286" imgH="190526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057400"/>
            <a:ext cx="3124200" cy="1981200"/>
          </a:xfrm>
        </p:spPr>
        <p:txBody>
          <a:bodyPr/>
          <a:lstStyle/>
          <a:p>
            <a:r>
              <a:rPr lang="en-US"/>
              <a:t>Dome</a:t>
            </a:r>
            <a:br>
              <a:rPr lang="en-US"/>
            </a:br>
            <a:r>
              <a:rPr lang="en-US"/>
              <a:t>Osteotomy</a:t>
            </a:r>
            <a:br>
              <a:rPr lang="en-US"/>
            </a:br>
            <a:r>
              <a:rPr lang="en-US"/>
              <a:t> </a:t>
            </a:r>
            <a:r>
              <a:rPr lang="en-US" sz="2800"/>
              <a:t>Tien 2005</a:t>
            </a:r>
          </a:p>
        </p:txBody>
      </p:sp>
      <p:graphicFrame>
        <p:nvGraphicFramePr>
          <p:cNvPr id="12902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273550" y="228600"/>
          <a:ext cx="4222750" cy="6705600"/>
        </p:xfrm>
        <a:graphic>
          <a:graphicData uri="http://schemas.openxmlformats.org/presentationml/2006/ole">
            <p:oleObj spid="_x0000_s466947" name="Photo Editor Photo" r:id="rId3" imgW="7676190" imgH="1219370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ORIF with </a:t>
            </a:r>
            <a:r>
              <a:rPr lang="en-US" dirty="0" err="1" smtClean="0"/>
              <a:t>osteotomy</a:t>
            </a:r>
            <a:endParaRPr lang="en-US" dirty="0"/>
          </a:p>
        </p:txBody>
      </p:sp>
      <p:pic>
        <p:nvPicPr>
          <p:cNvPr id="1026" name="Picture 2" descr="H:\PATIETNS\SANGA BISWAS 364173D lateral condyle Rx with osteotomy and frag fixation\PRE-OP A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246" t="11785" r="4206" b="10768"/>
          <a:stretch>
            <a:fillRect/>
          </a:stretch>
        </p:blipFill>
        <p:spPr bwMode="auto">
          <a:xfrm>
            <a:off x="609600" y="1302434"/>
            <a:ext cx="7850256" cy="5555566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 bwMode="auto">
          <a:xfrm>
            <a:off x="5782614" y="2807594"/>
            <a:ext cx="579549" cy="360609"/>
          </a:xfrm>
          <a:custGeom>
            <a:avLst/>
            <a:gdLst>
              <a:gd name="connsiteX0" fmla="*/ 193183 w 579549"/>
              <a:gd name="connsiteY0" fmla="*/ 12879 h 360609"/>
              <a:gd name="connsiteX1" fmla="*/ 231820 w 579549"/>
              <a:gd name="connsiteY1" fmla="*/ 0 h 360609"/>
              <a:gd name="connsiteX2" fmla="*/ 270456 w 579549"/>
              <a:gd name="connsiteY2" fmla="*/ 12879 h 360609"/>
              <a:gd name="connsiteX3" fmla="*/ 321972 w 579549"/>
              <a:gd name="connsiteY3" fmla="*/ 25758 h 360609"/>
              <a:gd name="connsiteX4" fmla="*/ 360609 w 579549"/>
              <a:gd name="connsiteY4" fmla="*/ 51516 h 360609"/>
              <a:gd name="connsiteX5" fmla="*/ 579549 w 579549"/>
              <a:gd name="connsiteY5" fmla="*/ 77274 h 360609"/>
              <a:gd name="connsiteX6" fmla="*/ 386366 w 579549"/>
              <a:gd name="connsiteY6" fmla="*/ 141668 h 360609"/>
              <a:gd name="connsiteX7" fmla="*/ 309093 w 579549"/>
              <a:gd name="connsiteY7" fmla="*/ 180305 h 360609"/>
              <a:gd name="connsiteX8" fmla="*/ 270456 w 579549"/>
              <a:gd name="connsiteY8" fmla="*/ 193183 h 360609"/>
              <a:gd name="connsiteX9" fmla="*/ 154547 w 579549"/>
              <a:gd name="connsiteY9" fmla="*/ 244699 h 360609"/>
              <a:gd name="connsiteX10" fmla="*/ 115910 w 579549"/>
              <a:gd name="connsiteY10" fmla="*/ 257578 h 360609"/>
              <a:gd name="connsiteX11" fmla="*/ 38637 w 579549"/>
              <a:gd name="connsiteY11" fmla="*/ 296214 h 360609"/>
              <a:gd name="connsiteX12" fmla="*/ 0 w 579549"/>
              <a:gd name="connsiteY12" fmla="*/ 360609 h 36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549" h="360609">
                <a:moveTo>
                  <a:pt x="193183" y="12879"/>
                </a:moveTo>
                <a:cubicBezTo>
                  <a:pt x="206062" y="8586"/>
                  <a:pt x="218244" y="0"/>
                  <a:pt x="231820" y="0"/>
                </a:cubicBezTo>
                <a:cubicBezTo>
                  <a:pt x="245395" y="0"/>
                  <a:pt x="257403" y="9150"/>
                  <a:pt x="270456" y="12879"/>
                </a:cubicBezTo>
                <a:cubicBezTo>
                  <a:pt x="287475" y="17742"/>
                  <a:pt x="304800" y="21465"/>
                  <a:pt x="321972" y="25758"/>
                </a:cubicBezTo>
                <a:cubicBezTo>
                  <a:pt x="334851" y="34344"/>
                  <a:pt x="345783" y="47068"/>
                  <a:pt x="360609" y="51516"/>
                </a:cubicBezTo>
                <a:cubicBezTo>
                  <a:pt x="389079" y="60057"/>
                  <a:pt x="568923" y="76211"/>
                  <a:pt x="579549" y="77274"/>
                </a:cubicBezTo>
                <a:cubicBezTo>
                  <a:pt x="469930" y="150353"/>
                  <a:pt x="533043" y="125370"/>
                  <a:pt x="386366" y="141668"/>
                </a:cubicBezTo>
                <a:cubicBezTo>
                  <a:pt x="289244" y="174043"/>
                  <a:pt x="408968" y="130369"/>
                  <a:pt x="309093" y="180305"/>
                </a:cubicBezTo>
                <a:cubicBezTo>
                  <a:pt x="296951" y="186376"/>
                  <a:pt x="283335" y="188890"/>
                  <a:pt x="270456" y="193183"/>
                </a:cubicBezTo>
                <a:cubicBezTo>
                  <a:pt x="209229" y="234002"/>
                  <a:pt x="246504" y="214047"/>
                  <a:pt x="154547" y="244699"/>
                </a:cubicBezTo>
                <a:cubicBezTo>
                  <a:pt x="141668" y="248992"/>
                  <a:pt x="127206" y="250048"/>
                  <a:pt x="115910" y="257578"/>
                </a:cubicBezTo>
                <a:cubicBezTo>
                  <a:pt x="65978" y="290866"/>
                  <a:pt x="91957" y="278441"/>
                  <a:pt x="38637" y="296214"/>
                </a:cubicBezTo>
                <a:cubicBezTo>
                  <a:pt x="7554" y="342838"/>
                  <a:pt x="19801" y="321006"/>
                  <a:pt x="0" y="360609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 rot="9658964">
            <a:off x="5959029" y="3302616"/>
            <a:ext cx="579549" cy="360609"/>
          </a:xfrm>
          <a:custGeom>
            <a:avLst/>
            <a:gdLst>
              <a:gd name="connsiteX0" fmla="*/ 193183 w 579549"/>
              <a:gd name="connsiteY0" fmla="*/ 12879 h 360609"/>
              <a:gd name="connsiteX1" fmla="*/ 231820 w 579549"/>
              <a:gd name="connsiteY1" fmla="*/ 0 h 360609"/>
              <a:gd name="connsiteX2" fmla="*/ 270456 w 579549"/>
              <a:gd name="connsiteY2" fmla="*/ 12879 h 360609"/>
              <a:gd name="connsiteX3" fmla="*/ 321972 w 579549"/>
              <a:gd name="connsiteY3" fmla="*/ 25758 h 360609"/>
              <a:gd name="connsiteX4" fmla="*/ 360609 w 579549"/>
              <a:gd name="connsiteY4" fmla="*/ 51516 h 360609"/>
              <a:gd name="connsiteX5" fmla="*/ 579549 w 579549"/>
              <a:gd name="connsiteY5" fmla="*/ 77274 h 360609"/>
              <a:gd name="connsiteX6" fmla="*/ 386366 w 579549"/>
              <a:gd name="connsiteY6" fmla="*/ 141668 h 360609"/>
              <a:gd name="connsiteX7" fmla="*/ 309093 w 579549"/>
              <a:gd name="connsiteY7" fmla="*/ 180305 h 360609"/>
              <a:gd name="connsiteX8" fmla="*/ 270456 w 579549"/>
              <a:gd name="connsiteY8" fmla="*/ 193183 h 360609"/>
              <a:gd name="connsiteX9" fmla="*/ 154547 w 579549"/>
              <a:gd name="connsiteY9" fmla="*/ 244699 h 360609"/>
              <a:gd name="connsiteX10" fmla="*/ 115910 w 579549"/>
              <a:gd name="connsiteY10" fmla="*/ 257578 h 360609"/>
              <a:gd name="connsiteX11" fmla="*/ 38637 w 579549"/>
              <a:gd name="connsiteY11" fmla="*/ 296214 h 360609"/>
              <a:gd name="connsiteX12" fmla="*/ 0 w 579549"/>
              <a:gd name="connsiteY12" fmla="*/ 360609 h 36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549" h="360609">
                <a:moveTo>
                  <a:pt x="193183" y="12879"/>
                </a:moveTo>
                <a:cubicBezTo>
                  <a:pt x="206062" y="8586"/>
                  <a:pt x="218244" y="0"/>
                  <a:pt x="231820" y="0"/>
                </a:cubicBezTo>
                <a:cubicBezTo>
                  <a:pt x="245395" y="0"/>
                  <a:pt x="257403" y="9150"/>
                  <a:pt x="270456" y="12879"/>
                </a:cubicBezTo>
                <a:cubicBezTo>
                  <a:pt x="287475" y="17742"/>
                  <a:pt x="304800" y="21465"/>
                  <a:pt x="321972" y="25758"/>
                </a:cubicBezTo>
                <a:cubicBezTo>
                  <a:pt x="334851" y="34344"/>
                  <a:pt x="345783" y="47068"/>
                  <a:pt x="360609" y="51516"/>
                </a:cubicBezTo>
                <a:cubicBezTo>
                  <a:pt x="389079" y="60057"/>
                  <a:pt x="568923" y="76211"/>
                  <a:pt x="579549" y="77274"/>
                </a:cubicBezTo>
                <a:cubicBezTo>
                  <a:pt x="469930" y="150353"/>
                  <a:pt x="533043" y="125370"/>
                  <a:pt x="386366" y="141668"/>
                </a:cubicBezTo>
                <a:cubicBezTo>
                  <a:pt x="289244" y="174043"/>
                  <a:pt x="408968" y="130369"/>
                  <a:pt x="309093" y="180305"/>
                </a:cubicBezTo>
                <a:cubicBezTo>
                  <a:pt x="296951" y="186376"/>
                  <a:pt x="283335" y="188890"/>
                  <a:pt x="270456" y="193183"/>
                </a:cubicBezTo>
                <a:cubicBezTo>
                  <a:pt x="209229" y="234002"/>
                  <a:pt x="246504" y="214047"/>
                  <a:pt x="154547" y="244699"/>
                </a:cubicBezTo>
                <a:cubicBezTo>
                  <a:pt x="141668" y="248992"/>
                  <a:pt x="127206" y="250048"/>
                  <a:pt x="115910" y="257578"/>
                </a:cubicBezTo>
                <a:cubicBezTo>
                  <a:pt x="65978" y="290866"/>
                  <a:pt x="91957" y="278441"/>
                  <a:pt x="38637" y="296214"/>
                </a:cubicBezTo>
                <a:cubicBezTo>
                  <a:pt x="7554" y="342838"/>
                  <a:pt x="19801" y="321006"/>
                  <a:pt x="0" y="360609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ORIF with </a:t>
            </a:r>
            <a:r>
              <a:rPr lang="en-US" dirty="0" err="1" smtClean="0"/>
              <a:t>osteotomy</a:t>
            </a:r>
            <a:endParaRPr lang="en-US" dirty="0"/>
          </a:p>
        </p:txBody>
      </p:sp>
      <p:pic>
        <p:nvPicPr>
          <p:cNvPr id="1026" name="Picture 2" descr="H:\PATIETNS\SANGA BISWAS 364173D lateral condyle Rx with osteotomy and frag fixation\PRE-OP A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246" t="11785" r="4206" b="10768"/>
          <a:stretch>
            <a:fillRect/>
          </a:stretch>
        </p:blipFill>
        <p:spPr bwMode="auto">
          <a:xfrm>
            <a:off x="609600" y="1302434"/>
            <a:ext cx="7850256" cy="5555566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 bwMode="auto">
          <a:xfrm>
            <a:off x="5782614" y="2807594"/>
            <a:ext cx="579549" cy="360609"/>
          </a:xfrm>
          <a:custGeom>
            <a:avLst/>
            <a:gdLst>
              <a:gd name="connsiteX0" fmla="*/ 193183 w 579549"/>
              <a:gd name="connsiteY0" fmla="*/ 12879 h 360609"/>
              <a:gd name="connsiteX1" fmla="*/ 231820 w 579549"/>
              <a:gd name="connsiteY1" fmla="*/ 0 h 360609"/>
              <a:gd name="connsiteX2" fmla="*/ 270456 w 579549"/>
              <a:gd name="connsiteY2" fmla="*/ 12879 h 360609"/>
              <a:gd name="connsiteX3" fmla="*/ 321972 w 579549"/>
              <a:gd name="connsiteY3" fmla="*/ 25758 h 360609"/>
              <a:gd name="connsiteX4" fmla="*/ 360609 w 579549"/>
              <a:gd name="connsiteY4" fmla="*/ 51516 h 360609"/>
              <a:gd name="connsiteX5" fmla="*/ 579549 w 579549"/>
              <a:gd name="connsiteY5" fmla="*/ 77274 h 360609"/>
              <a:gd name="connsiteX6" fmla="*/ 386366 w 579549"/>
              <a:gd name="connsiteY6" fmla="*/ 141668 h 360609"/>
              <a:gd name="connsiteX7" fmla="*/ 309093 w 579549"/>
              <a:gd name="connsiteY7" fmla="*/ 180305 h 360609"/>
              <a:gd name="connsiteX8" fmla="*/ 270456 w 579549"/>
              <a:gd name="connsiteY8" fmla="*/ 193183 h 360609"/>
              <a:gd name="connsiteX9" fmla="*/ 154547 w 579549"/>
              <a:gd name="connsiteY9" fmla="*/ 244699 h 360609"/>
              <a:gd name="connsiteX10" fmla="*/ 115910 w 579549"/>
              <a:gd name="connsiteY10" fmla="*/ 257578 h 360609"/>
              <a:gd name="connsiteX11" fmla="*/ 38637 w 579549"/>
              <a:gd name="connsiteY11" fmla="*/ 296214 h 360609"/>
              <a:gd name="connsiteX12" fmla="*/ 0 w 579549"/>
              <a:gd name="connsiteY12" fmla="*/ 360609 h 36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549" h="360609">
                <a:moveTo>
                  <a:pt x="193183" y="12879"/>
                </a:moveTo>
                <a:cubicBezTo>
                  <a:pt x="206062" y="8586"/>
                  <a:pt x="218244" y="0"/>
                  <a:pt x="231820" y="0"/>
                </a:cubicBezTo>
                <a:cubicBezTo>
                  <a:pt x="245395" y="0"/>
                  <a:pt x="257403" y="9150"/>
                  <a:pt x="270456" y="12879"/>
                </a:cubicBezTo>
                <a:cubicBezTo>
                  <a:pt x="287475" y="17742"/>
                  <a:pt x="304800" y="21465"/>
                  <a:pt x="321972" y="25758"/>
                </a:cubicBezTo>
                <a:cubicBezTo>
                  <a:pt x="334851" y="34344"/>
                  <a:pt x="345783" y="47068"/>
                  <a:pt x="360609" y="51516"/>
                </a:cubicBezTo>
                <a:cubicBezTo>
                  <a:pt x="389079" y="60057"/>
                  <a:pt x="568923" y="76211"/>
                  <a:pt x="579549" y="77274"/>
                </a:cubicBezTo>
                <a:cubicBezTo>
                  <a:pt x="469930" y="150353"/>
                  <a:pt x="533043" y="125370"/>
                  <a:pt x="386366" y="141668"/>
                </a:cubicBezTo>
                <a:cubicBezTo>
                  <a:pt x="289244" y="174043"/>
                  <a:pt x="408968" y="130369"/>
                  <a:pt x="309093" y="180305"/>
                </a:cubicBezTo>
                <a:cubicBezTo>
                  <a:pt x="296951" y="186376"/>
                  <a:pt x="283335" y="188890"/>
                  <a:pt x="270456" y="193183"/>
                </a:cubicBezTo>
                <a:cubicBezTo>
                  <a:pt x="209229" y="234002"/>
                  <a:pt x="246504" y="214047"/>
                  <a:pt x="154547" y="244699"/>
                </a:cubicBezTo>
                <a:cubicBezTo>
                  <a:pt x="141668" y="248992"/>
                  <a:pt x="127206" y="250048"/>
                  <a:pt x="115910" y="257578"/>
                </a:cubicBezTo>
                <a:cubicBezTo>
                  <a:pt x="65978" y="290866"/>
                  <a:pt x="91957" y="278441"/>
                  <a:pt x="38637" y="296214"/>
                </a:cubicBezTo>
                <a:cubicBezTo>
                  <a:pt x="7554" y="342838"/>
                  <a:pt x="19801" y="321006"/>
                  <a:pt x="0" y="360609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 rot="9658964">
            <a:off x="5959029" y="3302616"/>
            <a:ext cx="579549" cy="360609"/>
          </a:xfrm>
          <a:custGeom>
            <a:avLst/>
            <a:gdLst>
              <a:gd name="connsiteX0" fmla="*/ 193183 w 579549"/>
              <a:gd name="connsiteY0" fmla="*/ 12879 h 360609"/>
              <a:gd name="connsiteX1" fmla="*/ 231820 w 579549"/>
              <a:gd name="connsiteY1" fmla="*/ 0 h 360609"/>
              <a:gd name="connsiteX2" fmla="*/ 270456 w 579549"/>
              <a:gd name="connsiteY2" fmla="*/ 12879 h 360609"/>
              <a:gd name="connsiteX3" fmla="*/ 321972 w 579549"/>
              <a:gd name="connsiteY3" fmla="*/ 25758 h 360609"/>
              <a:gd name="connsiteX4" fmla="*/ 360609 w 579549"/>
              <a:gd name="connsiteY4" fmla="*/ 51516 h 360609"/>
              <a:gd name="connsiteX5" fmla="*/ 579549 w 579549"/>
              <a:gd name="connsiteY5" fmla="*/ 77274 h 360609"/>
              <a:gd name="connsiteX6" fmla="*/ 386366 w 579549"/>
              <a:gd name="connsiteY6" fmla="*/ 141668 h 360609"/>
              <a:gd name="connsiteX7" fmla="*/ 309093 w 579549"/>
              <a:gd name="connsiteY7" fmla="*/ 180305 h 360609"/>
              <a:gd name="connsiteX8" fmla="*/ 270456 w 579549"/>
              <a:gd name="connsiteY8" fmla="*/ 193183 h 360609"/>
              <a:gd name="connsiteX9" fmla="*/ 154547 w 579549"/>
              <a:gd name="connsiteY9" fmla="*/ 244699 h 360609"/>
              <a:gd name="connsiteX10" fmla="*/ 115910 w 579549"/>
              <a:gd name="connsiteY10" fmla="*/ 257578 h 360609"/>
              <a:gd name="connsiteX11" fmla="*/ 38637 w 579549"/>
              <a:gd name="connsiteY11" fmla="*/ 296214 h 360609"/>
              <a:gd name="connsiteX12" fmla="*/ 0 w 579549"/>
              <a:gd name="connsiteY12" fmla="*/ 360609 h 36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549" h="360609">
                <a:moveTo>
                  <a:pt x="193183" y="12879"/>
                </a:moveTo>
                <a:cubicBezTo>
                  <a:pt x="206062" y="8586"/>
                  <a:pt x="218244" y="0"/>
                  <a:pt x="231820" y="0"/>
                </a:cubicBezTo>
                <a:cubicBezTo>
                  <a:pt x="245395" y="0"/>
                  <a:pt x="257403" y="9150"/>
                  <a:pt x="270456" y="12879"/>
                </a:cubicBezTo>
                <a:cubicBezTo>
                  <a:pt x="287475" y="17742"/>
                  <a:pt x="304800" y="21465"/>
                  <a:pt x="321972" y="25758"/>
                </a:cubicBezTo>
                <a:cubicBezTo>
                  <a:pt x="334851" y="34344"/>
                  <a:pt x="345783" y="47068"/>
                  <a:pt x="360609" y="51516"/>
                </a:cubicBezTo>
                <a:cubicBezTo>
                  <a:pt x="389079" y="60057"/>
                  <a:pt x="568923" y="76211"/>
                  <a:pt x="579549" y="77274"/>
                </a:cubicBezTo>
                <a:cubicBezTo>
                  <a:pt x="469930" y="150353"/>
                  <a:pt x="533043" y="125370"/>
                  <a:pt x="386366" y="141668"/>
                </a:cubicBezTo>
                <a:cubicBezTo>
                  <a:pt x="289244" y="174043"/>
                  <a:pt x="408968" y="130369"/>
                  <a:pt x="309093" y="180305"/>
                </a:cubicBezTo>
                <a:cubicBezTo>
                  <a:pt x="296951" y="186376"/>
                  <a:pt x="283335" y="188890"/>
                  <a:pt x="270456" y="193183"/>
                </a:cubicBezTo>
                <a:cubicBezTo>
                  <a:pt x="209229" y="234002"/>
                  <a:pt x="246504" y="214047"/>
                  <a:pt x="154547" y="244699"/>
                </a:cubicBezTo>
                <a:cubicBezTo>
                  <a:pt x="141668" y="248992"/>
                  <a:pt x="127206" y="250048"/>
                  <a:pt x="115910" y="257578"/>
                </a:cubicBezTo>
                <a:cubicBezTo>
                  <a:pt x="65978" y="290866"/>
                  <a:pt x="91957" y="278441"/>
                  <a:pt x="38637" y="296214"/>
                </a:cubicBezTo>
                <a:cubicBezTo>
                  <a:pt x="7554" y="342838"/>
                  <a:pt x="19801" y="321006"/>
                  <a:pt x="0" y="360609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2" descr="H:\PATIETNS\SANGA BISWAS 364173D lateral condyle Rx with osteotomy and frag fixation\PRE-OP AP.jpg"/>
          <p:cNvPicPr>
            <a:picLocks noChangeAspect="1" noChangeArrowheads="1"/>
          </p:cNvPicPr>
          <p:nvPr/>
        </p:nvPicPr>
        <p:blipFill>
          <a:blip r:embed="rId2"/>
          <a:srcRect l="58384" t="32932" r="13572" b="12893"/>
          <a:stretch>
            <a:fillRect/>
          </a:stretch>
        </p:blipFill>
        <p:spPr bwMode="auto">
          <a:xfrm rot="792298">
            <a:off x="4677828" y="2735967"/>
            <a:ext cx="2514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reeform 7"/>
          <p:cNvSpPr/>
          <p:nvPr/>
        </p:nvSpPr>
        <p:spPr bwMode="auto">
          <a:xfrm rot="9658964">
            <a:off x="5834137" y="3284983"/>
            <a:ext cx="579549" cy="360609"/>
          </a:xfrm>
          <a:custGeom>
            <a:avLst/>
            <a:gdLst>
              <a:gd name="connsiteX0" fmla="*/ 193183 w 579549"/>
              <a:gd name="connsiteY0" fmla="*/ 12879 h 360609"/>
              <a:gd name="connsiteX1" fmla="*/ 231820 w 579549"/>
              <a:gd name="connsiteY1" fmla="*/ 0 h 360609"/>
              <a:gd name="connsiteX2" fmla="*/ 270456 w 579549"/>
              <a:gd name="connsiteY2" fmla="*/ 12879 h 360609"/>
              <a:gd name="connsiteX3" fmla="*/ 321972 w 579549"/>
              <a:gd name="connsiteY3" fmla="*/ 25758 h 360609"/>
              <a:gd name="connsiteX4" fmla="*/ 360609 w 579549"/>
              <a:gd name="connsiteY4" fmla="*/ 51516 h 360609"/>
              <a:gd name="connsiteX5" fmla="*/ 579549 w 579549"/>
              <a:gd name="connsiteY5" fmla="*/ 77274 h 360609"/>
              <a:gd name="connsiteX6" fmla="*/ 386366 w 579549"/>
              <a:gd name="connsiteY6" fmla="*/ 141668 h 360609"/>
              <a:gd name="connsiteX7" fmla="*/ 309093 w 579549"/>
              <a:gd name="connsiteY7" fmla="*/ 180305 h 360609"/>
              <a:gd name="connsiteX8" fmla="*/ 270456 w 579549"/>
              <a:gd name="connsiteY8" fmla="*/ 193183 h 360609"/>
              <a:gd name="connsiteX9" fmla="*/ 154547 w 579549"/>
              <a:gd name="connsiteY9" fmla="*/ 244699 h 360609"/>
              <a:gd name="connsiteX10" fmla="*/ 115910 w 579549"/>
              <a:gd name="connsiteY10" fmla="*/ 257578 h 360609"/>
              <a:gd name="connsiteX11" fmla="*/ 38637 w 579549"/>
              <a:gd name="connsiteY11" fmla="*/ 296214 h 360609"/>
              <a:gd name="connsiteX12" fmla="*/ 0 w 579549"/>
              <a:gd name="connsiteY12" fmla="*/ 360609 h 36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549" h="360609">
                <a:moveTo>
                  <a:pt x="193183" y="12879"/>
                </a:moveTo>
                <a:cubicBezTo>
                  <a:pt x="206062" y="8586"/>
                  <a:pt x="218244" y="0"/>
                  <a:pt x="231820" y="0"/>
                </a:cubicBezTo>
                <a:cubicBezTo>
                  <a:pt x="245395" y="0"/>
                  <a:pt x="257403" y="9150"/>
                  <a:pt x="270456" y="12879"/>
                </a:cubicBezTo>
                <a:cubicBezTo>
                  <a:pt x="287475" y="17742"/>
                  <a:pt x="304800" y="21465"/>
                  <a:pt x="321972" y="25758"/>
                </a:cubicBezTo>
                <a:cubicBezTo>
                  <a:pt x="334851" y="34344"/>
                  <a:pt x="345783" y="47068"/>
                  <a:pt x="360609" y="51516"/>
                </a:cubicBezTo>
                <a:cubicBezTo>
                  <a:pt x="389079" y="60057"/>
                  <a:pt x="568923" y="76211"/>
                  <a:pt x="579549" y="77274"/>
                </a:cubicBezTo>
                <a:cubicBezTo>
                  <a:pt x="469930" y="150353"/>
                  <a:pt x="533043" y="125370"/>
                  <a:pt x="386366" y="141668"/>
                </a:cubicBezTo>
                <a:cubicBezTo>
                  <a:pt x="289244" y="174043"/>
                  <a:pt x="408968" y="130369"/>
                  <a:pt x="309093" y="180305"/>
                </a:cubicBezTo>
                <a:cubicBezTo>
                  <a:pt x="296951" y="186376"/>
                  <a:pt x="283335" y="188890"/>
                  <a:pt x="270456" y="193183"/>
                </a:cubicBezTo>
                <a:cubicBezTo>
                  <a:pt x="209229" y="234002"/>
                  <a:pt x="246504" y="214047"/>
                  <a:pt x="154547" y="244699"/>
                </a:cubicBezTo>
                <a:cubicBezTo>
                  <a:pt x="141668" y="248992"/>
                  <a:pt x="127206" y="250048"/>
                  <a:pt x="115910" y="257578"/>
                </a:cubicBezTo>
                <a:cubicBezTo>
                  <a:pt x="65978" y="290866"/>
                  <a:pt x="91957" y="278441"/>
                  <a:pt x="38637" y="296214"/>
                </a:cubicBezTo>
                <a:cubicBezTo>
                  <a:pt x="7554" y="342838"/>
                  <a:pt x="19801" y="321006"/>
                  <a:pt x="0" y="360609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28800"/>
            <a:ext cx="4002088" cy="4038600"/>
          </a:xfrm>
        </p:spPr>
        <p:txBody>
          <a:bodyPr/>
          <a:lstStyle/>
          <a:p>
            <a:r>
              <a:rPr lang="en-US" sz="2700"/>
              <a:t>Easily missed</a:t>
            </a:r>
          </a:p>
          <a:p>
            <a:endParaRPr lang="en-US" sz="2700"/>
          </a:p>
          <a:p>
            <a:pPr>
              <a:buFont typeface="Wingdings" pitchFamily="2" charset="2"/>
              <a:buNone/>
            </a:pPr>
            <a:endParaRPr lang="en-US" sz="2700"/>
          </a:p>
        </p:txBody>
      </p:sp>
      <p:graphicFrame>
        <p:nvGraphicFramePr>
          <p:cNvPr id="184327" name="Object 7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685800" y="1106488"/>
          <a:ext cx="5327650" cy="5751512"/>
        </p:xfrm>
        <a:graphic>
          <a:graphicData uri="http://schemas.openxmlformats.org/presentationml/2006/ole">
            <p:oleObj spid="_x0000_s459779" name="Chart" r:id="rId3" imgW="4038803" imgH="4534104" progId="MSGraph.Chart.8">
              <p:embed followColorScheme="full"/>
            </p:oleObj>
          </a:graphicData>
        </a:graphic>
      </p:graphicFrame>
      <p:sp>
        <p:nvSpPr>
          <p:cNvPr id="184328" name="Rectangle 8"/>
          <p:cNvSpPr>
            <a:spLocks noChangeArrowheads="1"/>
          </p:cNvSpPr>
          <p:nvPr/>
        </p:nvSpPr>
        <p:spPr bwMode="auto">
          <a:xfrm>
            <a:off x="304800" y="5943600"/>
            <a:ext cx="9294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latin typeface="Tahoma" pitchFamily="34" charset="0"/>
            </a:endParaRPr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4937125" y="1887538"/>
            <a:ext cx="1611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latin typeface="Tahoma" pitchFamily="34" charset="0"/>
              </a:rPr>
              <a:t>Why?</a:t>
            </a:r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5334000" y="3200400"/>
            <a:ext cx="3352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Tahoma" pitchFamily="34" charset="0"/>
              </a:rPr>
              <a:t>Minimal symptoms</a:t>
            </a:r>
          </a:p>
        </p:txBody>
      </p:sp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5486400" y="4953000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Tahoma" pitchFamily="34" charset="0"/>
              </a:rPr>
              <a:t>Bonesetters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9" grpId="0"/>
      <p:bldP spid="184330" grpId="0"/>
      <p:bldP spid="1843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:\PATIETNS\SANGA BISWAS 364173D lateral condyle Rx with osteotomy and frag fixation\INTRA-O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75" t="20203" r="2859" b="9085"/>
          <a:stretch>
            <a:fillRect/>
          </a:stretch>
        </p:blipFill>
        <p:spPr bwMode="auto">
          <a:xfrm>
            <a:off x="500743" y="1143000"/>
            <a:ext cx="7881257" cy="58072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months </a:t>
            </a:r>
            <a:r>
              <a:rPr lang="en-US" dirty="0" err="1" smtClean="0"/>
              <a:t>postop</a:t>
            </a:r>
            <a:endParaRPr lang="en-US" dirty="0"/>
          </a:p>
        </p:txBody>
      </p:sp>
      <p:pic>
        <p:nvPicPr>
          <p:cNvPr id="3074" name="Picture 2" descr="H:\PATIETNS\SANGA BISWAS 364173D lateral condyle Rx with osteotomy and frag fixation\2 MONTHS POST-O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306637" y="1600200"/>
            <a:ext cx="4530725" cy="453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H:\PATIETNS\SANGA BISWAS 364173D lateral condyle Rx with osteotomy and frag fixation\7 MONTHS POST-OP LA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4879" t="-2179" r="20912"/>
          <a:stretch>
            <a:fillRect/>
          </a:stretch>
        </p:blipFill>
        <p:spPr bwMode="auto">
          <a:xfrm>
            <a:off x="5181600" y="0"/>
            <a:ext cx="3733800" cy="4876800"/>
          </a:xfrm>
          <a:prstGeom prst="rect">
            <a:avLst/>
          </a:prstGeom>
          <a:noFill/>
        </p:spPr>
      </p:pic>
      <p:pic>
        <p:nvPicPr>
          <p:cNvPr id="5" name="Picture 2" descr="H:\PATIETNS\SANGA BISWAS 364173D lateral condyle Rx with osteotomy and frag fixation\PRE-OP AP.jpg"/>
          <p:cNvPicPr>
            <a:picLocks noChangeAspect="1" noChangeArrowheads="1"/>
          </p:cNvPicPr>
          <p:nvPr/>
        </p:nvPicPr>
        <p:blipFill>
          <a:blip r:embed="rId3"/>
          <a:srcRect l="8246" t="11785" r="62406" b="10768"/>
          <a:stretch>
            <a:fillRect/>
          </a:stretch>
        </p:blipFill>
        <p:spPr bwMode="auto">
          <a:xfrm>
            <a:off x="0" y="228600"/>
            <a:ext cx="314024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 descr="H:\PATIETNS\SANGA BISWAS 364173D lateral condyle Rx with osteotomy and frag fixation\7 MONTHS POST-OP AP.jpg"/>
          <p:cNvPicPr>
            <a:picLocks noChangeAspect="1" noChangeArrowheads="1"/>
          </p:cNvPicPr>
          <p:nvPr/>
        </p:nvPicPr>
        <p:blipFill>
          <a:blip r:embed="rId4"/>
          <a:srcRect l="24821" t="8579" r="34705" b="666"/>
          <a:stretch>
            <a:fillRect/>
          </a:stretch>
        </p:blipFill>
        <p:spPr bwMode="auto">
          <a:xfrm>
            <a:off x="2895600" y="0"/>
            <a:ext cx="2509024" cy="6858000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 bwMode="auto">
          <a:xfrm rot="16200000" flipH="1">
            <a:off x="723900" y="1409700"/>
            <a:ext cx="259080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229394" y="4876800"/>
            <a:ext cx="3961606" cy="794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16200000" flipH="1">
            <a:off x="2628900" y="4229100"/>
            <a:ext cx="3657600" cy="5334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3200400" y="990600"/>
            <a:ext cx="2590800" cy="6096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791200" y="4876800"/>
            <a:ext cx="3124200" cy="1815882"/>
          </a:xfrm>
          <a:prstGeom prst="rect">
            <a:avLst/>
          </a:prstGeom>
          <a:noFill/>
          <a:ln w="3810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Good option when dealing with severe </a:t>
            </a:r>
            <a:r>
              <a:rPr lang="en-US" sz="2800" dirty="0" err="1" smtClean="0"/>
              <a:t>cubitus</a:t>
            </a:r>
            <a:r>
              <a:rPr lang="en-US" sz="2800" dirty="0" smtClean="0"/>
              <a:t> </a:t>
            </a:r>
            <a:r>
              <a:rPr lang="en-US" sz="2800" dirty="0" err="1" smtClean="0"/>
              <a:t>valgus</a:t>
            </a:r>
            <a:r>
              <a:rPr lang="en-US" sz="2800" dirty="0" smtClean="0"/>
              <a:t> &amp; instability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93038" cy="1462088"/>
          </a:xfrm>
        </p:spPr>
        <p:txBody>
          <a:bodyPr/>
          <a:lstStyle/>
          <a:p>
            <a:r>
              <a:rPr lang="en-US"/>
              <a:t>Minimal displacement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200" b="1" u="sng">
                <a:solidFill>
                  <a:schemeClr val="folHlink"/>
                </a:solidFill>
              </a:rPr>
              <a:t> No valgus deformity  and no angulation</a:t>
            </a:r>
          </a:p>
          <a:p>
            <a:r>
              <a:rPr lang="en-US" sz="3200"/>
              <a:t>Asymptomatic or weakness of the elbow during high performance activity</a:t>
            </a:r>
          </a:p>
          <a:p>
            <a:r>
              <a:rPr lang="en-US" sz="3200"/>
              <a:t>Metaphyseal part can be fixed with extrarticular dissection and </a:t>
            </a:r>
            <a:r>
              <a:rPr lang="en-US" sz="3200" b="1" u="sng">
                <a:solidFill>
                  <a:schemeClr val="accent2"/>
                </a:solidFill>
              </a:rPr>
              <a:t>metaphyseal bone graft and screw fixation.</a:t>
            </a:r>
            <a:r>
              <a:rPr lang="en-US" sz="3200">
                <a:solidFill>
                  <a:schemeClr val="accent2"/>
                </a:solidFill>
              </a:rPr>
              <a:t> </a:t>
            </a:r>
          </a:p>
          <a:p>
            <a:r>
              <a:rPr lang="en-US" sz="3200"/>
              <a:t>Articular part is </a:t>
            </a:r>
            <a:r>
              <a:rPr lang="en-US" sz="3200" u="sng"/>
              <a:t>not</a:t>
            </a:r>
            <a:r>
              <a:rPr lang="en-US" sz="3200"/>
              <a:t> dissected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473075"/>
            <a:ext cx="8382000" cy="1143000"/>
          </a:xfrm>
        </p:spPr>
        <p:txBody>
          <a:bodyPr/>
          <a:lstStyle/>
          <a:p>
            <a:r>
              <a:rPr lang="en-US" dirty="0" smtClean="0"/>
              <a:t>Non union of mildly displaced </a:t>
            </a:r>
            <a:r>
              <a:rPr lang="en-US" dirty="0" err="1" smtClean="0"/>
              <a:t>condyle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286000"/>
            <a:ext cx="3814763" cy="4114800"/>
          </a:xfrm>
          <a:ln>
            <a:solidFill>
              <a:schemeClr val="folHlink"/>
            </a:solidFill>
          </a:ln>
        </p:spPr>
        <p:txBody>
          <a:bodyPr/>
          <a:lstStyle/>
          <a:p>
            <a:r>
              <a:rPr lang="en-US" sz="2700"/>
              <a:t>Treatment of (minimally displaced) nonunions in childhood  9 months to 3 years after the fracture </a:t>
            </a:r>
          </a:p>
          <a:p>
            <a:pPr>
              <a:buFont typeface="Wingdings" pitchFamily="2" charset="2"/>
              <a:buNone/>
            </a:pPr>
            <a:r>
              <a:rPr lang="en-US" sz="2700">
                <a:solidFill>
                  <a:schemeClr val="folHlink"/>
                </a:solidFill>
              </a:rPr>
              <a:t>	</a:t>
            </a:r>
            <a:r>
              <a:rPr lang="en-US" sz="2000" i="1"/>
              <a:t>Flynn and Richards JBJS 1971</a:t>
            </a:r>
          </a:p>
          <a:p>
            <a:pPr>
              <a:buFont typeface="Wingdings" pitchFamily="2" charset="2"/>
              <a:buNone/>
            </a:pPr>
            <a:r>
              <a:rPr lang="en-US" sz="2700"/>
              <a:t>                   </a:t>
            </a: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6800" y="2514600"/>
            <a:ext cx="4000500" cy="3668082"/>
          </a:xfrm>
          <a:noFill/>
          <a:ln/>
        </p:spPr>
      </p:pic>
      <p:sp>
        <p:nvSpPr>
          <p:cNvPr id="37896" name="Freeform 8"/>
          <p:cNvSpPr>
            <a:spLocks/>
          </p:cNvSpPr>
          <p:nvPr/>
        </p:nvSpPr>
        <p:spPr bwMode="auto">
          <a:xfrm>
            <a:off x="6934200" y="3810000"/>
            <a:ext cx="1117600" cy="558800"/>
          </a:xfrm>
          <a:custGeom>
            <a:avLst/>
            <a:gdLst/>
            <a:ahLst/>
            <a:cxnLst>
              <a:cxn ang="0">
                <a:pos x="8" y="296"/>
              </a:cxn>
              <a:cxn ang="0">
                <a:pos x="56" y="152"/>
              </a:cxn>
              <a:cxn ang="0">
                <a:pos x="152" y="104"/>
              </a:cxn>
              <a:cxn ang="0">
                <a:pos x="248" y="104"/>
              </a:cxn>
              <a:cxn ang="0">
                <a:pos x="296" y="56"/>
              </a:cxn>
              <a:cxn ang="0">
                <a:pos x="392" y="8"/>
              </a:cxn>
              <a:cxn ang="0">
                <a:pos x="488" y="8"/>
              </a:cxn>
              <a:cxn ang="0">
                <a:pos x="584" y="56"/>
              </a:cxn>
              <a:cxn ang="0">
                <a:pos x="680" y="152"/>
              </a:cxn>
              <a:cxn ang="0">
                <a:pos x="680" y="248"/>
              </a:cxn>
              <a:cxn ang="0">
                <a:pos x="680" y="344"/>
              </a:cxn>
              <a:cxn ang="0">
                <a:pos x="536" y="296"/>
              </a:cxn>
              <a:cxn ang="0">
                <a:pos x="440" y="248"/>
              </a:cxn>
              <a:cxn ang="0">
                <a:pos x="200" y="296"/>
              </a:cxn>
              <a:cxn ang="0">
                <a:pos x="104" y="344"/>
              </a:cxn>
              <a:cxn ang="0">
                <a:pos x="8" y="296"/>
              </a:cxn>
            </a:cxnLst>
            <a:rect l="0" t="0" r="r" b="b"/>
            <a:pathLst>
              <a:path w="704" h="352">
                <a:moveTo>
                  <a:pt x="8" y="296"/>
                </a:moveTo>
                <a:cubicBezTo>
                  <a:pt x="0" y="264"/>
                  <a:pt x="32" y="184"/>
                  <a:pt x="56" y="152"/>
                </a:cubicBezTo>
                <a:cubicBezTo>
                  <a:pt x="80" y="120"/>
                  <a:pt x="120" y="112"/>
                  <a:pt x="152" y="104"/>
                </a:cubicBezTo>
                <a:cubicBezTo>
                  <a:pt x="184" y="96"/>
                  <a:pt x="224" y="112"/>
                  <a:pt x="248" y="104"/>
                </a:cubicBezTo>
                <a:cubicBezTo>
                  <a:pt x="272" y="96"/>
                  <a:pt x="272" y="72"/>
                  <a:pt x="296" y="56"/>
                </a:cubicBezTo>
                <a:cubicBezTo>
                  <a:pt x="320" y="40"/>
                  <a:pt x="360" y="16"/>
                  <a:pt x="392" y="8"/>
                </a:cubicBezTo>
                <a:cubicBezTo>
                  <a:pt x="424" y="0"/>
                  <a:pt x="456" y="0"/>
                  <a:pt x="488" y="8"/>
                </a:cubicBezTo>
                <a:cubicBezTo>
                  <a:pt x="520" y="16"/>
                  <a:pt x="552" y="32"/>
                  <a:pt x="584" y="56"/>
                </a:cubicBezTo>
                <a:cubicBezTo>
                  <a:pt x="616" y="80"/>
                  <a:pt x="664" y="120"/>
                  <a:pt x="680" y="152"/>
                </a:cubicBezTo>
                <a:cubicBezTo>
                  <a:pt x="696" y="184"/>
                  <a:pt x="680" y="216"/>
                  <a:pt x="680" y="248"/>
                </a:cubicBezTo>
                <a:cubicBezTo>
                  <a:pt x="680" y="280"/>
                  <a:pt x="704" y="336"/>
                  <a:pt x="680" y="344"/>
                </a:cubicBezTo>
                <a:cubicBezTo>
                  <a:pt x="656" y="352"/>
                  <a:pt x="576" y="312"/>
                  <a:pt x="536" y="296"/>
                </a:cubicBezTo>
                <a:cubicBezTo>
                  <a:pt x="496" y="280"/>
                  <a:pt x="496" y="248"/>
                  <a:pt x="440" y="248"/>
                </a:cubicBezTo>
                <a:cubicBezTo>
                  <a:pt x="384" y="248"/>
                  <a:pt x="256" y="280"/>
                  <a:pt x="200" y="296"/>
                </a:cubicBezTo>
                <a:cubicBezTo>
                  <a:pt x="144" y="312"/>
                  <a:pt x="136" y="344"/>
                  <a:pt x="104" y="344"/>
                </a:cubicBezTo>
                <a:cubicBezTo>
                  <a:pt x="72" y="344"/>
                  <a:pt x="16" y="328"/>
                  <a:pt x="8" y="296"/>
                </a:cubicBezTo>
                <a:close/>
              </a:path>
            </a:pathLst>
          </a:custGeom>
          <a:solidFill>
            <a:schemeClr val="bg2">
              <a:alpha val="39999"/>
            </a:schemeClr>
          </a:solidFill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400800" y="3314700"/>
            <a:ext cx="2057400" cy="1485900"/>
            <a:chOff x="4032" y="2088"/>
            <a:chExt cx="1296" cy="936"/>
          </a:xfrm>
        </p:grpSpPr>
        <p:sp>
          <p:nvSpPr>
            <p:cNvPr id="37897" name="AutoShape 9"/>
            <p:cNvSpPr>
              <a:spLocks noChangeArrowheads="1"/>
            </p:cNvSpPr>
            <p:nvPr/>
          </p:nvSpPr>
          <p:spPr bwMode="auto">
            <a:xfrm rot="5400000">
              <a:off x="4416" y="2160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8" name="AutoShape 10"/>
            <p:cNvSpPr>
              <a:spLocks noChangeArrowheads="1"/>
            </p:cNvSpPr>
            <p:nvPr/>
          </p:nvSpPr>
          <p:spPr bwMode="auto">
            <a:xfrm>
              <a:off x="4032" y="2496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9" name="AutoShape 11"/>
            <p:cNvSpPr>
              <a:spLocks noChangeArrowheads="1"/>
            </p:cNvSpPr>
            <p:nvPr/>
          </p:nvSpPr>
          <p:spPr bwMode="auto">
            <a:xfrm rot="11563934">
              <a:off x="5040" y="2592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AutoShape 12"/>
            <p:cNvSpPr>
              <a:spLocks noChangeArrowheads="1"/>
            </p:cNvSpPr>
            <p:nvPr/>
          </p:nvSpPr>
          <p:spPr bwMode="auto">
            <a:xfrm rot="8453368">
              <a:off x="4896" y="2256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1" name="AutoShape 13"/>
            <p:cNvSpPr>
              <a:spLocks noChangeArrowheads="1"/>
            </p:cNvSpPr>
            <p:nvPr/>
          </p:nvSpPr>
          <p:spPr bwMode="auto">
            <a:xfrm rot="-5965486">
              <a:off x="4632" y="2808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2" name="AutoShape 14"/>
            <p:cNvSpPr>
              <a:spLocks noChangeArrowheads="1"/>
            </p:cNvSpPr>
            <p:nvPr/>
          </p:nvSpPr>
          <p:spPr bwMode="auto">
            <a:xfrm rot="-4267178">
              <a:off x="4344" y="2808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458200" cy="685800"/>
          </a:xfrm>
        </p:spPr>
        <p:txBody>
          <a:bodyPr/>
          <a:lstStyle/>
          <a:p>
            <a:r>
              <a:rPr lang="en-US" sz="4000" dirty="0"/>
              <a:t>Moderate to severe displacement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ln>
            <a:solidFill>
              <a:schemeClr val="folHlink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dirty="0">
                <a:solidFill>
                  <a:schemeClr val="folHlink"/>
                </a:solidFill>
              </a:rPr>
              <a:t>With proximal migration</a:t>
            </a:r>
          </a:p>
          <a:p>
            <a:r>
              <a:rPr lang="en-US" dirty="0"/>
              <a:t>Distal fragment is displaced enough to allow cartilaginous surface to oppose bony surface of the humeral </a:t>
            </a:r>
            <a:r>
              <a:rPr lang="en-US" dirty="0" err="1"/>
              <a:t>metaphysis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Valgus</a:t>
            </a:r>
            <a:r>
              <a:rPr lang="en-US" dirty="0"/>
              <a:t> deformity of the </a:t>
            </a:r>
            <a:r>
              <a:rPr lang="en-US" dirty="0" smtClean="0"/>
              <a:t>elbow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Rotating condyle test</a:t>
            </a:r>
          </a:p>
        </p:txBody>
      </p:sp>
      <p:pic>
        <p:nvPicPr>
          <p:cNvPr id="217091" name="Picture 087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228600"/>
            <a:ext cx="8839200" cy="66294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5" fill="hold"/>
                                        <p:tgtEl>
                                          <p:spTgt spid="2170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709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7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70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091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Instability</a:t>
            </a:r>
          </a:p>
        </p:txBody>
      </p:sp>
      <p:pic>
        <p:nvPicPr>
          <p:cNvPr id="218115" name="Picture 088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" fill="hold"/>
                                        <p:tgtEl>
                                          <p:spTgt spid="218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81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8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8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11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6067" name="Picture 3" descr="P10100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524000"/>
            <a:ext cx="3398838" cy="4530725"/>
          </a:xfrm>
          <a:noFill/>
          <a:ln/>
        </p:spPr>
      </p:pic>
      <p:pic>
        <p:nvPicPr>
          <p:cNvPr id="216068" name="Picture 4" descr="P101006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38600" y="1524000"/>
            <a:ext cx="5943600" cy="4457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9139" name="Picture 3" descr="P101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8197" r="9836" b="6010"/>
          <a:stretch>
            <a:fillRect/>
          </a:stretch>
        </p:blipFill>
        <p:spPr>
          <a:xfrm>
            <a:off x="0" y="304800"/>
            <a:ext cx="4800600" cy="4129088"/>
          </a:xfrm>
          <a:noFill/>
          <a:ln/>
        </p:spPr>
      </p:pic>
      <p:pic>
        <p:nvPicPr>
          <p:cNvPr id="219140" name="Picture 4" descr="P101004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47244"/>
            <a:ext cx="4038600" cy="283663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Does it really matter?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017713"/>
            <a:ext cx="3810000" cy="4840287"/>
          </a:xfrm>
        </p:spPr>
        <p:txBody>
          <a:bodyPr/>
          <a:lstStyle/>
          <a:p>
            <a:r>
              <a:rPr lang="en-US" sz="2700" dirty="0"/>
              <a:t>Late or improper reduction </a:t>
            </a:r>
          </a:p>
          <a:p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r>
              <a:rPr lang="en-US" sz="2700" dirty="0"/>
              <a:t>stiffness and deformity </a:t>
            </a:r>
            <a:r>
              <a:rPr lang="en-US" sz="2700" dirty="0" smtClean="0"/>
              <a:t>with loss of function which </a:t>
            </a:r>
            <a:r>
              <a:rPr lang="en-US" sz="2700" dirty="0"/>
              <a:t>is not surgically </a:t>
            </a:r>
            <a:r>
              <a:rPr lang="en-US" sz="2700" dirty="0" smtClean="0"/>
              <a:t>correctable </a:t>
            </a:r>
            <a:endParaRPr lang="en-US" sz="2700" dirty="0"/>
          </a:p>
          <a:p>
            <a:endParaRPr lang="en-US" sz="2700" dirty="0"/>
          </a:p>
          <a:p>
            <a:endParaRPr lang="en-US" sz="2700" dirty="0"/>
          </a:p>
        </p:txBody>
      </p:sp>
      <p:pic>
        <p:nvPicPr>
          <p:cNvPr id="193541" name="Picture 5" descr="P101019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391150" y="1828800"/>
            <a:ext cx="2590800" cy="1943100"/>
          </a:xfrm>
          <a:noFill/>
          <a:ln/>
        </p:spPr>
      </p:pic>
      <p:pic>
        <p:nvPicPr>
          <p:cNvPr id="193543" name="Picture 7" descr="P101019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524000"/>
            <a:ext cx="4395788" cy="3084513"/>
          </a:xfrm>
          <a:noFill/>
          <a:ln/>
        </p:spPr>
      </p:pic>
      <p:sp>
        <p:nvSpPr>
          <p:cNvPr id="193540" name="AutoShape 4"/>
          <p:cNvSpPr>
            <a:spLocks noChangeArrowheads="1"/>
          </p:cNvSpPr>
          <p:nvPr/>
        </p:nvSpPr>
        <p:spPr bwMode="auto">
          <a:xfrm>
            <a:off x="6934200" y="27432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39825"/>
          </a:xfrm>
        </p:spPr>
        <p:txBody>
          <a:bodyPr/>
          <a:lstStyle/>
          <a:p>
            <a:r>
              <a:rPr lang="en-US" sz="4000" dirty="0" smtClean="0"/>
              <a:t>Surgical </a:t>
            </a:r>
            <a:r>
              <a:rPr lang="en-US" sz="4000" dirty="0"/>
              <a:t>technique</a:t>
            </a:r>
            <a:br>
              <a:rPr lang="en-US" sz="4000" dirty="0"/>
            </a:br>
            <a:r>
              <a:rPr lang="en-US" sz="4000" dirty="0"/>
              <a:t>for grossly displaced but not rotated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0163" name="Picture 3" descr="P101006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8600"/>
            <a:ext cx="4468813" cy="3351213"/>
          </a:xfrm>
          <a:noFill/>
          <a:ln/>
        </p:spPr>
      </p:pic>
      <p:pic>
        <p:nvPicPr>
          <p:cNvPr id="220164" name="Picture 4" descr="P101006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152400"/>
            <a:ext cx="4545013" cy="3408363"/>
          </a:xfrm>
          <a:noFill/>
          <a:ln/>
        </p:spPr>
      </p:pic>
      <p:pic>
        <p:nvPicPr>
          <p:cNvPr id="220165" name="Picture 5" descr="P101006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581400"/>
            <a:ext cx="4191000" cy="3143250"/>
          </a:xfrm>
          <a:noFill/>
          <a:ln/>
        </p:spPr>
      </p:pic>
      <p:pic>
        <p:nvPicPr>
          <p:cNvPr id="220166" name="Picture 6" descr="P101006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191000" y="3429000"/>
            <a:ext cx="4572000" cy="3429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1187" name="Picture 3" descr="P101007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697413" cy="3694113"/>
          </a:xfrm>
        </p:spPr>
      </p:pic>
      <p:pic>
        <p:nvPicPr>
          <p:cNvPr id="221188" name="Picture 4" descr="P101007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0"/>
            <a:ext cx="4851400" cy="3733800"/>
          </a:xfrm>
          <a:noFill/>
          <a:ln/>
        </p:spPr>
      </p:pic>
      <p:pic>
        <p:nvPicPr>
          <p:cNvPr id="221189" name="Picture 5" descr="P101008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657600"/>
            <a:ext cx="4572000" cy="3505200"/>
          </a:xfrm>
          <a:noFill/>
          <a:ln/>
        </p:spPr>
      </p:pic>
      <p:pic>
        <p:nvPicPr>
          <p:cNvPr id="221190" name="Picture 6" descr="P101008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208058" y="3941763"/>
            <a:ext cx="2918883" cy="21891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2211" name="Picture 3" descr="P101008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470400" cy="3352800"/>
          </a:xfrm>
          <a:noFill/>
          <a:ln/>
        </p:spPr>
      </p:pic>
      <p:pic>
        <p:nvPicPr>
          <p:cNvPr id="222212" name="Picture 4" descr="P101009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b="-9097"/>
          <a:stretch>
            <a:fillRect/>
          </a:stretch>
        </p:blipFill>
        <p:spPr>
          <a:xfrm>
            <a:off x="4419600" y="0"/>
            <a:ext cx="4724400" cy="3657600"/>
          </a:xfrm>
          <a:noFill/>
          <a:ln/>
        </p:spPr>
      </p:pic>
      <p:pic>
        <p:nvPicPr>
          <p:cNvPr id="222213" name="Picture 5" descr="P101009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352800"/>
            <a:ext cx="4800600" cy="3598863"/>
          </a:xfrm>
          <a:noFill/>
          <a:ln/>
        </p:spPr>
      </p:pic>
      <p:pic>
        <p:nvPicPr>
          <p:cNvPr id="222214" name="Picture 6" descr="P101009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208529" y="3941763"/>
            <a:ext cx="2917941" cy="21891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3235" name="Picture 3" descr="P10100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0"/>
            <a:ext cx="4038600" cy="3028950"/>
          </a:xfrm>
          <a:noFill/>
          <a:ln/>
        </p:spPr>
      </p:pic>
      <p:pic>
        <p:nvPicPr>
          <p:cNvPr id="223236" name="Picture 4" descr="P10100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2400"/>
            <a:ext cx="4953000" cy="3714750"/>
          </a:xfrm>
          <a:noFill/>
          <a:ln/>
        </p:spPr>
      </p:pic>
      <p:pic>
        <p:nvPicPr>
          <p:cNvPr id="223237" name="Picture 5" descr="P101004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67200" y="3314700"/>
            <a:ext cx="4724400" cy="35433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7 year old boy, injury 3 years ago deformity and weakness of the elbow</a:t>
            </a:r>
          </a:p>
        </p:txBody>
      </p:sp>
      <p:pic>
        <p:nvPicPr>
          <p:cNvPr id="224263" name="Picture 7" descr="pre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169" r="7295" b="4135"/>
          <a:stretch>
            <a:fillRect/>
          </a:stretch>
        </p:blipFill>
        <p:spPr>
          <a:xfrm>
            <a:off x="1295400" y="1746095"/>
            <a:ext cx="7086600" cy="4926051"/>
          </a:xfrm>
          <a:prstGeom prst="rect">
            <a:avLst/>
          </a:prstGeom>
          <a:ln w="60325" cap="sq" cmpd="sng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153400" cy="1143000"/>
          </a:xfrm>
        </p:spPr>
        <p:txBody>
          <a:bodyPr/>
          <a:lstStyle/>
          <a:p>
            <a:r>
              <a:rPr lang="en-US"/>
              <a:t>POST OP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284" name="Picture 4" descr="pre 7"/>
          <p:cNvPicPr>
            <a:picLocks noChangeAspect="1" noChangeArrowheads="1"/>
          </p:cNvPicPr>
          <p:nvPr/>
        </p:nvPicPr>
        <p:blipFill>
          <a:blip r:embed="rId2"/>
          <a:srcRect l="11089" t="15782" r="28709" b="10694"/>
          <a:stretch>
            <a:fillRect/>
          </a:stretch>
        </p:blipFill>
        <p:spPr bwMode="auto">
          <a:xfrm>
            <a:off x="533399" y="1159042"/>
            <a:ext cx="3674225" cy="531795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225285" name="Picture 5" descr="pre 8"/>
          <p:cNvPicPr>
            <a:picLocks noChangeAspect="1" noChangeArrowheads="1"/>
          </p:cNvPicPr>
          <p:nvPr/>
        </p:nvPicPr>
        <p:blipFill>
          <a:blip r:embed="rId3"/>
          <a:srcRect l="11865" r="13553"/>
          <a:stretch>
            <a:fillRect/>
          </a:stretch>
        </p:blipFill>
        <p:spPr bwMode="auto">
          <a:xfrm>
            <a:off x="4441371" y="1143000"/>
            <a:ext cx="4191000" cy="5334000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</p:pic>
      <p:sp>
        <p:nvSpPr>
          <p:cNvPr id="6" name="Freeform 5"/>
          <p:cNvSpPr/>
          <p:nvPr/>
        </p:nvSpPr>
        <p:spPr bwMode="auto">
          <a:xfrm>
            <a:off x="2474890" y="3412727"/>
            <a:ext cx="616040" cy="734270"/>
          </a:xfrm>
          <a:custGeom>
            <a:avLst/>
            <a:gdLst>
              <a:gd name="connsiteX0" fmla="*/ 36490 w 616040"/>
              <a:gd name="connsiteY0" fmla="*/ 669876 h 734270"/>
              <a:gd name="connsiteX1" fmla="*/ 49369 w 616040"/>
              <a:gd name="connsiteY1" fmla="*/ 347904 h 734270"/>
              <a:gd name="connsiteX2" fmla="*/ 75127 w 616040"/>
              <a:gd name="connsiteY2" fmla="*/ 270631 h 734270"/>
              <a:gd name="connsiteX3" fmla="*/ 113764 w 616040"/>
              <a:gd name="connsiteY3" fmla="*/ 257752 h 734270"/>
              <a:gd name="connsiteX4" fmla="*/ 139521 w 616040"/>
              <a:gd name="connsiteY4" fmla="*/ 180479 h 734270"/>
              <a:gd name="connsiteX5" fmla="*/ 152400 w 616040"/>
              <a:gd name="connsiteY5" fmla="*/ 13053 h 734270"/>
              <a:gd name="connsiteX6" fmla="*/ 191037 w 616040"/>
              <a:gd name="connsiteY6" fmla="*/ 174 h 734270"/>
              <a:gd name="connsiteX7" fmla="*/ 229673 w 616040"/>
              <a:gd name="connsiteY7" fmla="*/ 13053 h 734270"/>
              <a:gd name="connsiteX8" fmla="*/ 242552 w 616040"/>
              <a:gd name="connsiteY8" fmla="*/ 51690 h 734270"/>
              <a:gd name="connsiteX9" fmla="*/ 397099 w 616040"/>
              <a:gd name="connsiteY9" fmla="*/ 64569 h 734270"/>
              <a:gd name="connsiteX10" fmla="*/ 474372 w 616040"/>
              <a:gd name="connsiteY10" fmla="*/ 90327 h 734270"/>
              <a:gd name="connsiteX11" fmla="*/ 513009 w 616040"/>
              <a:gd name="connsiteY11" fmla="*/ 103205 h 734270"/>
              <a:gd name="connsiteX12" fmla="*/ 525887 w 616040"/>
              <a:gd name="connsiteY12" fmla="*/ 141842 h 734270"/>
              <a:gd name="connsiteX13" fmla="*/ 538766 w 616040"/>
              <a:gd name="connsiteY13" fmla="*/ 193358 h 734270"/>
              <a:gd name="connsiteX14" fmla="*/ 616040 w 616040"/>
              <a:gd name="connsiteY14" fmla="*/ 206236 h 734270"/>
              <a:gd name="connsiteX15" fmla="*/ 603161 w 616040"/>
              <a:gd name="connsiteY15" fmla="*/ 360783 h 734270"/>
              <a:gd name="connsiteX16" fmla="*/ 577403 w 616040"/>
              <a:gd name="connsiteY16" fmla="*/ 399419 h 734270"/>
              <a:gd name="connsiteX17" fmla="*/ 513009 w 616040"/>
              <a:gd name="connsiteY17" fmla="*/ 489572 h 734270"/>
              <a:gd name="connsiteX18" fmla="*/ 474372 w 616040"/>
              <a:gd name="connsiteY18" fmla="*/ 541087 h 734270"/>
              <a:gd name="connsiteX19" fmla="*/ 461493 w 616040"/>
              <a:gd name="connsiteY19" fmla="*/ 579724 h 734270"/>
              <a:gd name="connsiteX20" fmla="*/ 422856 w 616040"/>
              <a:gd name="connsiteY20" fmla="*/ 605481 h 734270"/>
              <a:gd name="connsiteX21" fmla="*/ 306947 w 616040"/>
              <a:gd name="connsiteY21" fmla="*/ 708512 h 734270"/>
              <a:gd name="connsiteX22" fmla="*/ 268310 w 616040"/>
              <a:gd name="connsiteY22" fmla="*/ 734270 h 734270"/>
              <a:gd name="connsiteX23" fmla="*/ 36490 w 616040"/>
              <a:gd name="connsiteY23" fmla="*/ 669876 h 73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6040" h="734270">
                <a:moveTo>
                  <a:pt x="36490" y="669876"/>
                </a:moveTo>
                <a:cubicBezTo>
                  <a:pt x="0" y="605482"/>
                  <a:pt x="39023" y="454814"/>
                  <a:pt x="49369" y="347904"/>
                </a:cubicBezTo>
                <a:cubicBezTo>
                  <a:pt x="51984" y="320879"/>
                  <a:pt x="49369" y="279217"/>
                  <a:pt x="75127" y="270631"/>
                </a:cubicBezTo>
                <a:lnTo>
                  <a:pt x="113764" y="257752"/>
                </a:lnTo>
                <a:cubicBezTo>
                  <a:pt x="122350" y="231994"/>
                  <a:pt x="137439" y="207550"/>
                  <a:pt x="139521" y="180479"/>
                </a:cubicBezTo>
                <a:cubicBezTo>
                  <a:pt x="143814" y="124670"/>
                  <a:pt x="137023" y="66873"/>
                  <a:pt x="152400" y="13053"/>
                </a:cubicBezTo>
                <a:cubicBezTo>
                  <a:pt x="156130" y="0"/>
                  <a:pt x="178158" y="4467"/>
                  <a:pt x="191037" y="174"/>
                </a:cubicBezTo>
                <a:cubicBezTo>
                  <a:pt x="203916" y="4467"/>
                  <a:pt x="220074" y="3454"/>
                  <a:pt x="229673" y="13053"/>
                </a:cubicBezTo>
                <a:cubicBezTo>
                  <a:pt x="239272" y="22653"/>
                  <a:pt x="229577" y="47698"/>
                  <a:pt x="242552" y="51690"/>
                </a:cubicBezTo>
                <a:cubicBezTo>
                  <a:pt x="291960" y="66893"/>
                  <a:pt x="345583" y="60276"/>
                  <a:pt x="397099" y="64569"/>
                </a:cubicBezTo>
                <a:lnTo>
                  <a:pt x="474372" y="90327"/>
                </a:lnTo>
                <a:lnTo>
                  <a:pt x="513009" y="103205"/>
                </a:lnTo>
                <a:cubicBezTo>
                  <a:pt x="517302" y="116084"/>
                  <a:pt x="522158" y="128789"/>
                  <a:pt x="525887" y="141842"/>
                </a:cubicBezTo>
                <a:cubicBezTo>
                  <a:pt x="530750" y="158861"/>
                  <a:pt x="524362" y="183070"/>
                  <a:pt x="538766" y="193358"/>
                </a:cubicBezTo>
                <a:cubicBezTo>
                  <a:pt x="560015" y="208536"/>
                  <a:pt x="590282" y="201943"/>
                  <a:pt x="616040" y="206236"/>
                </a:cubicBezTo>
                <a:cubicBezTo>
                  <a:pt x="611747" y="257752"/>
                  <a:pt x="613299" y="310093"/>
                  <a:pt x="603161" y="360783"/>
                </a:cubicBezTo>
                <a:cubicBezTo>
                  <a:pt x="600125" y="375961"/>
                  <a:pt x="583689" y="385275"/>
                  <a:pt x="577403" y="399419"/>
                </a:cubicBezTo>
                <a:cubicBezTo>
                  <a:pt x="535593" y="493492"/>
                  <a:pt x="583283" y="466147"/>
                  <a:pt x="513009" y="489572"/>
                </a:cubicBezTo>
                <a:cubicBezTo>
                  <a:pt x="500130" y="506744"/>
                  <a:pt x="485022" y="522450"/>
                  <a:pt x="474372" y="541087"/>
                </a:cubicBezTo>
                <a:cubicBezTo>
                  <a:pt x="467637" y="552874"/>
                  <a:pt x="469974" y="569123"/>
                  <a:pt x="461493" y="579724"/>
                </a:cubicBezTo>
                <a:cubicBezTo>
                  <a:pt x="451824" y="591811"/>
                  <a:pt x="435735" y="596895"/>
                  <a:pt x="422856" y="605481"/>
                </a:cubicBezTo>
                <a:cubicBezTo>
                  <a:pt x="365646" y="681763"/>
                  <a:pt x="402080" y="645090"/>
                  <a:pt x="306947" y="708512"/>
                </a:cubicBezTo>
                <a:lnTo>
                  <a:pt x="268310" y="734270"/>
                </a:lnTo>
                <a:cubicBezTo>
                  <a:pt x="65549" y="720752"/>
                  <a:pt x="72980" y="734270"/>
                  <a:pt x="36490" y="669876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months postop</a:t>
            </a:r>
          </a:p>
        </p:txBody>
      </p:sp>
      <p:pic>
        <p:nvPicPr>
          <p:cNvPr id="226309" name="Picture 5" descr="p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8877" t="8185" r="8372" b="49544"/>
          <a:stretch>
            <a:fillRect/>
          </a:stretch>
        </p:blipFill>
        <p:spPr>
          <a:xfrm>
            <a:off x="457200" y="1524000"/>
            <a:ext cx="4316720" cy="4800600"/>
          </a:xfrm>
          <a:noFill/>
          <a:ln w="38100">
            <a:solidFill>
              <a:srgbClr val="FFC000"/>
            </a:solidFill>
          </a:ln>
        </p:spPr>
      </p:pic>
      <p:pic>
        <p:nvPicPr>
          <p:cNvPr id="226311" name="Picture 7" descr="p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55238" r="6667"/>
          <a:stretch>
            <a:fillRect/>
          </a:stretch>
        </p:blipFill>
        <p:spPr>
          <a:xfrm>
            <a:off x="5105400" y="515820"/>
            <a:ext cx="3810000" cy="6056997"/>
          </a:xfrm>
          <a:noFill/>
          <a:ln w="381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53400" cy="1143000"/>
          </a:xfrm>
        </p:spPr>
        <p:txBody>
          <a:bodyPr/>
          <a:lstStyle/>
          <a:p>
            <a:r>
              <a:rPr lang="en-US"/>
              <a:t>8 months postop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2" name="Picture 4" descr="pre 1"/>
          <p:cNvPicPr>
            <a:picLocks noChangeAspect="1" noChangeArrowheads="1"/>
          </p:cNvPicPr>
          <p:nvPr/>
        </p:nvPicPr>
        <p:blipFill>
          <a:blip r:embed="rId2"/>
          <a:srcRect l="10623" r="10112"/>
          <a:stretch>
            <a:fillRect/>
          </a:stretch>
        </p:blipFill>
        <p:spPr bwMode="auto">
          <a:xfrm>
            <a:off x="381000" y="1066800"/>
            <a:ext cx="7391400" cy="56483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1143000"/>
          </a:xfrm>
        </p:spPr>
        <p:txBody>
          <a:bodyPr/>
          <a:lstStyle/>
          <a:p>
            <a:r>
              <a:rPr lang="en-US"/>
              <a:t>2 years postop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8356" name="Picture 4" descr="post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7543800" cy="5194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ELBOW VIKASH 1"/>
          <p:cNvPicPr>
            <a:picLocks noChangeAspect="1" noChangeArrowheads="1"/>
          </p:cNvPicPr>
          <p:nvPr/>
        </p:nvPicPr>
        <p:blipFill>
          <a:blip r:embed="rId3"/>
          <a:srcRect l="15349" t="10045" r="55797" b="23412"/>
          <a:stretch>
            <a:fillRect/>
          </a:stretch>
        </p:blipFill>
        <p:spPr bwMode="auto">
          <a:xfrm>
            <a:off x="228600" y="1600200"/>
            <a:ext cx="3581400" cy="4767263"/>
          </a:xfrm>
          <a:prstGeom prst="rect">
            <a:avLst/>
          </a:prstGeom>
          <a:noFill/>
        </p:spPr>
      </p:pic>
      <p:sp>
        <p:nvSpPr>
          <p:cNvPr id="159751" name="Line 7"/>
          <p:cNvSpPr>
            <a:spLocks noChangeShapeType="1"/>
          </p:cNvSpPr>
          <p:nvPr/>
        </p:nvSpPr>
        <p:spPr bwMode="auto">
          <a:xfrm flipV="1">
            <a:off x="2286000" y="3429000"/>
            <a:ext cx="304800" cy="7620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753" name="Freeform 9"/>
          <p:cNvSpPr>
            <a:spLocks/>
          </p:cNvSpPr>
          <p:nvPr/>
        </p:nvSpPr>
        <p:spPr bwMode="auto">
          <a:xfrm rot="9504029">
            <a:off x="2438400" y="3505200"/>
            <a:ext cx="4572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48"/>
              </a:cxn>
              <a:cxn ang="0">
                <a:pos x="240" y="192"/>
              </a:cxn>
              <a:cxn ang="0">
                <a:pos x="240" y="384"/>
              </a:cxn>
              <a:cxn ang="0">
                <a:pos x="144" y="528"/>
              </a:cxn>
            </a:cxnLst>
            <a:rect l="0" t="0" r="r" b="b"/>
            <a:pathLst>
              <a:path w="256" h="528">
                <a:moveTo>
                  <a:pt x="0" y="0"/>
                </a:moveTo>
                <a:cubicBezTo>
                  <a:pt x="52" y="8"/>
                  <a:pt x="104" y="16"/>
                  <a:pt x="144" y="48"/>
                </a:cubicBezTo>
                <a:cubicBezTo>
                  <a:pt x="184" y="80"/>
                  <a:pt x="224" y="136"/>
                  <a:pt x="240" y="192"/>
                </a:cubicBezTo>
                <a:cubicBezTo>
                  <a:pt x="256" y="248"/>
                  <a:pt x="256" y="328"/>
                  <a:pt x="240" y="384"/>
                </a:cubicBezTo>
                <a:cubicBezTo>
                  <a:pt x="224" y="440"/>
                  <a:pt x="184" y="484"/>
                  <a:pt x="144" y="528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1295400" y="457200"/>
            <a:ext cx="71628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latin typeface="Tahoma" pitchFamily="34" charset="0"/>
              </a:rPr>
              <a:t>Anatomical Classification</a:t>
            </a:r>
          </a:p>
        </p:txBody>
      </p:sp>
      <p:sp>
        <p:nvSpPr>
          <p:cNvPr id="159755" name="Text Box 11"/>
          <p:cNvSpPr txBox="1">
            <a:spLocks noChangeArrowheads="1"/>
          </p:cNvSpPr>
          <p:nvPr/>
        </p:nvSpPr>
        <p:spPr bwMode="auto">
          <a:xfrm>
            <a:off x="5715000" y="1828800"/>
            <a:ext cx="2438400" cy="5286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ahoma" pitchFamily="34" charset="0"/>
              </a:rPr>
              <a:t>Milch 1</a:t>
            </a:r>
          </a:p>
        </p:txBody>
      </p:sp>
      <p:graphicFrame>
        <p:nvGraphicFramePr>
          <p:cNvPr id="159756" name="Object 12"/>
          <p:cNvGraphicFramePr>
            <a:graphicFrameLocks noChangeAspect="1"/>
          </p:cNvGraphicFramePr>
          <p:nvPr/>
        </p:nvGraphicFramePr>
        <p:xfrm>
          <a:off x="3810000" y="1600200"/>
          <a:ext cx="4876800" cy="4708525"/>
        </p:xfrm>
        <a:graphic>
          <a:graphicData uri="http://schemas.openxmlformats.org/presentationml/2006/ole">
            <p:oleObj spid="_x0000_s701443" name="Photo Editor Photo" r:id="rId4" imgW="8485714" imgH="6638095" progId="">
              <p:embed/>
            </p:oleObj>
          </a:graphicData>
        </a:graphic>
      </p:graphicFrame>
      <p:sp>
        <p:nvSpPr>
          <p:cNvPr id="159757" name="Rectangle 13"/>
          <p:cNvSpPr>
            <a:spLocks noChangeArrowheads="1"/>
          </p:cNvSpPr>
          <p:nvPr/>
        </p:nvSpPr>
        <p:spPr bwMode="auto">
          <a:xfrm>
            <a:off x="5943600" y="2133600"/>
            <a:ext cx="14636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ahoma" pitchFamily="34" charset="0"/>
              </a:rPr>
              <a:t>Milch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1" grpId="0" animBg="1"/>
      <p:bldP spid="159751" grpId="1" animBg="1"/>
      <p:bldP spid="15975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685800"/>
            <a:ext cx="3886200" cy="2193925"/>
          </a:xfrm>
        </p:spPr>
        <p:txBody>
          <a:bodyPr/>
          <a:lstStyle/>
          <a:p>
            <a:r>
              <a:rPr lang="en-US" sz="3600" dirty="0"/>
              <a:t>11 year old boy with 40 degree </a:t>
            </a:r>
            <a:r>
              <a:rPr lang="en-US" sz="3600" dirty="0" err="1"/>
              <a:t>cubitus</a:t>
            </a:r>
            <a:r>
              <a:rPr lang="en-US" sz="3600" dirty="0"/>
              <a:t> </a:t>
            </a:r>
            <a:r>
              <a:rPr lang="en-US" sz="3600" dirty="0" err="1"/>
              <a:t>valgus</a:t>
            </a:r>
            <a:r>
              <a:rPr lang="en-US" sz="3600" dirty="0"/>
              <a:t> deformity, no definite history of injury</a:t>
            </a:r>
          </a:p>
        </p:txBody>
      </p:sp>
      <p:pic>
        <p:nvPicPr>
          <p:cNvPr id="229381" name="Picture 5" descr="pr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43" t="14056" r="9601" b="8185"/>
          <a:stretch>
            <a:fillRect/>
          </a:stretch>
        </p:blipFill>
        <p:spPr>
          <a:xfrm>
            <a:off x="4267200" y="3581400"/>
            <a:ext cx="4419600" cy="2895600"/>
          </a:xfrm>
          <a:noFill/>
          <a:ln w="38100">
            <a:solidFill>
              <a:srgbClr val="FFC000"/>
            </a:solidFill>
          </a:ln>
        </p:spPr>
      </p:pic>
      <p:pic>
        <p:nvPicPr>
          <p:cNvPr id="229380" name="Picture 4" descr="pre"/>
          <p:cNvPicPr>
            <a:picLocks noChangeAspect="1" noChangeArrowheads="1"/>
          </p:cNvPicPr>
          <p:nvPr/>
        </p:nvPicPr>
        <p:blipFill>
          <a:blip r:embed="rId3"/>
          <a:srcRect l="5746" t="3333" r="4230" b="4444"/>
          <a:stretch>
            <a:fillRect/>
          </a:stretch>
        </p:blipFill>
        <p:spPr bwMode="auto">
          <a:xfrm>
            <a:off x="228600" y="228600"/>
            <a:ext cx="3581400" cy="6324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 months postop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0404" name="Picture 4" descr="post 2"/>
          <p:cNvPicPr>
            <a:picLocks noChangeAspect="1" noChangeArrowheads="1"/>
          </p:cNvPicPr>
          <p:nvPr/>
        </p:nvPicPr>
        <p:blipFill>
          <a:blip r:embed="rId2"/>
          <a:srcRect l="8171" t="4216" r="13381" b="8094"/>
          <a:stretch>
            <a:fillRect/>
          </a:stretch>
        </p:blipFill>
        <p:spPr bwMode="auto">
          <a:xfrm>
            <a:off x="762000" y="1447800"/>
            <a:ext cx="7315200" cy="4953000"/>
          </a:xfrm>
          <a:prstGeom prst="rect">
            <a:avLst/>
          </a:prstGeom>
          <a:noFill/>
          <a:ln w="412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153400" cy="1143000"/>
          </a:xfrm>
        </p:spPr>
        <p:txBody>
          <a:bodyPr/>
          <a:lstStyle/>
          <a:p>
            <a:r>
              <a:rPr lang="en-US" dirty="0"/>
              <a:t>4 months post op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1428" name="Picture 4" descr="post 1"/>
          <p:cNvPicPr>
            <a:picLocks noChangeAspect="1" noChangeArrowheads="1"/>
          </p:cNvPicPr>
          <p:nvPr/>
        </p:nvPicPr>
        <p:blipFill>
          <a:blip r:embed="rId2"/>
          <a:srcRect l="6034" t="20579" r="8620" b="8682"/>
          <a:stretch>
            <a:fillRect/>
          </a:stretch>
        </p:blipFill>
        <p:spPr bwMode="auto">
          <a:xfrm>
            <a:off x="457200" y="1600200"/>
            <a:ext cx="8229600" cy="45720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5" name="Freeform 4"/>
          <p:cNvSpPr/>
          <p:nvPr/>
        </p:nvSpPr>
        <p:spPr bwMode="auto">
          <a:xfrm>
            <a:off x="1816393" y="3895860"/>
            <a:ext cx="361460" cy="637503"/>
          </a:xfrm>
          <a:custGeom>
            <a:avLst/>
            <a:gdLst>
              <a:gd name="connsiteX0" fmla="*/ 179832 w 361460"/>
              <a:gd name="connsiteY0" fmla="*/ 6439 h 637503"/>
              <a:gd name="connsiteX1" fmla="*/ 141196 w 361460"/>
              <a:gd name="connsiteY1" fmla="*/ 45075 h 637503"/>
              <a:gd name="connsiteX2" fmla="*/ 102559 w 361460"/>
              <a:gd name="connsiteY2" fmla="*/ 70833 h 637503"/>
              <a:gd name="connsiteX3" fmla="*/ 38165 w 361460"/>
              <a:gd name="connsiteY3" fmla="*/ 135227 h 637503"/>
              <a:gd name="connsiteX4" fmla="*/ 38165 w 361460"/>
              <a:gd name="connsiteY4" fmla="*/ 367047 h 637503"/>
              <a:gd name="connsiteX5" fmla="*/ 76801 w 361460"/>
              <a:gd name="connsiteY5" fmla="*/ 354168 h 637503"/>
              <a:gd name="connsiteX6" fmla="*/ 166953 w 361460"/>
              <a:gd name="connsiteY6" fmla="*/ 367047 h 637503"/>
              <a:gd name="connsiteX7" fmla="*/ 179832 w 361460"/>
              <a:gd name="connsiteY7" fmla="*/ 405684 h 637503"/>
              <a:gd name="connsiteX8" fmla="*/ 192711 w 361460"/>
              <a:gd name="connsiteY8" fmla="*/ 637503 h 637503"/>
              <a:gd name="connsiteX9" fmla="*/ 257106 w 361460"/>
              <a:gd name="connsiteY9" fmla="*/ 624625 h 637503"/>
              <a:gd name="connsiteX10" fmla="*/ 269984 w 361460"/>
              <a:gd name="connsiteY10" fmla="*/ 585988 h 637503"/>
              <a:gd name="connsiteX11" fmla="*/ 295742 w 361460"/>
              <a:gd name="connsiteY11" fmla="*/ 547351 h 637503"/>
              <a:gd name="connsiteX12" fmla="*/ 308621 w 361460"/>
              <a:gd name="connsiteY12" fmla="*/ 405684 h 637503"/>
              <a:gd name="connsiteX13" fmla="*/ 360137 w 361460"/>
              <a:gd name="connsiteY13" fmla="*/ 328410 h 637503"/>
              <a:gd name="connsiteX14" fmla="*/ 347258 w 361460"/>
              <a:gd name="connsiteY14" fmla="*/ 173864 h 637503"/>
              <a:gd name="connsiteX15" fmla="*/ 308621 w 361460"/>
              <a:gd name="connsiteY15" fmla="*/ 148106 h 637503"/>
              <a:gd name="connsiteX16" fmla="*/ 244227 w 361460"/>
              <a:gd name="connsiteY16" fmla="*/ 83712 h 637503"/>
              <a:gd name="connsiteX17" fmla="*/ 179832 w 361460"/>
              <a:gd name="connsiteY17" fmla="*/ 6439 h 6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1460" h="637503">
                <a:moveTo>
                  <a:pt x="179832" y="6439"/>
                </a:moveTo>
                <a:cubicBezTo>
                  <a:pt x="162660" y="0"/>
                  <a:pt x="155188" y="33415"/>
                  <a:pt x="141196" y="45075"/>
                </a:cubicBezTo>
                <a:cubicBezTo>
                  <a:pt x="129305" y="54984"/>
                  <a:pt x="113504" y="59888"/>
                  <a:pt x="102559" y="70833"/>
                </a:cubicBezTo>
                <a:cubicBezTo>
                  <a:pt x="16701" y="156691"/>
                  <a:pt x="141193" y="66543"/>
                  <a:pt x="38165" y="135227"/>
                </a:cubicBezTo>
                <a:cubicBezTo>
                  <a:pt x="10007" y="219702"/>
                  <a:pt x="0" y="233468"/>
                  <a:pt x="38165" y="367047"/>
                </a:cubicBezTo>
                <a:cubicBezTo>
                  <a:pt x="41894" y="380100"/>
                  <a:pt x="63922" y="358461"/>
                  <a:pt x="76801" y="354168"/>
                </a:cubicBezTo>
                <a:cubicBezTo>
                  <a:pt x="106852" y="358461"/>
                  <a:pt x="139802" y="353471"/>
                  <a:pt x="166953" y="367047"/>
                </a:cubicBezTo>
                <a:cubicBezTo>
                  <a:pt x="179095" y="373118"/>
                  <a:pt x="178545" y="392169"/>
                  <a:pt x="179832" y="405684"/>
                </a:cubicBezTo>
                <a:cubicBezTo>
                  <a:pt x="187170" y="482728"/>
                  <a:pt x="188418" y="560230"/>
                  <a:pt x="192711" y="637503"/>
                </a:cubicBezTo>
                <a:cubicBezTo>
                  <a:pt x="214176" y="633210"/>
                  <a:pt x="238892" y="636767"/>
                  <a:pt x="257106" y="624625"/>
                </a:cubicBezTo>
                <a:cubicBezTo>
                  <a:pt x="268402" y="617095"/>
                  <a:pt x="263913" y="598130"/>
                  <a:pt x="269984" y="585988"/>
                </a:cubicBezTo>
                <a:cubicBezTo>
                  <a:pt x="276906" y="572143"/>
                  <a:pt x="287156" y="560230"/>
                  <a:pt x="295742" y="547351"/>
                </a:cubicBezTo>
                <a:cubicBezTo>
                  <a:pt x="300035" y="500129"/>
                  <a:pt x="295241" y="451174"/>
                  <a:pt x="308621" y="405684"/>
                </a:cubicBezTo>
                <a:cubicBezTo>
                  <a:pt x="317356" y="375985"/>
                  <a:pt x="360137" y="328410"/>
                  <a:pt x="360137" y="328410"/>
                </a:cubicBezTo>
                <a:cubicBezTo>
                  <a:pt x="355844" y="276895"/>
                  <a:pt x="361460" y="223569"/>
                  <a:pt x="347258" y="173864"/>
                </a:cubicBezTo>
                <a:cubicBezTo>
                  <a:pt x="343006" y="158981"/>
                  <a:pt x="319566" y="159051"/>
                  <a:pt x="308621" y="148106"/>
                </a:cubicBezTo>
                <a:cubicBezTo>
                  <a:pt x="222758" y="62245"/>
                  <a:pt x="347260" y="152403"/>
                  <a:pt x="244227" y="83712"/>
                </a:cubicBezTo>
                <a:cubicBezTo>
                  <a:pt x="211734" y="34972"/>
                  <a:pt x="197004" y="12879"/>
                  <a:pt x="179832" y="6439"/>
                </a:cubicBezTo>
                <a:close/>
              </a:path>
            </a:pathLst>
          </a:cu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Mild displacement / severe proximal migration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Restore length by bone graft and reduce and fix </a:t>
            </a:r>
            <a:r>
              <a:rPr lang="en-US" dirty="0" err="1" smtClean="0"/>
              <a:t>metaphyseal</a:t>
            </a:r>
            <a:r>
              <a:rPr lang="en-US" dirty="0" smtClean="0"/>
              <a:t> portion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39825"/>
          </a:xfrm>
        </p:spPr>
        <p:txBody>
          <a:bodyPr/>
          <a:lstStyle/>
          <a:p>
            <a:r>
              <a:rPr lang="en-US" sz="4000" dirty="0" smtClean="0"/>
              <a:t>Surgical </a:t>
            </a:r>
            <a:r>
              <a:rPr lang="en-US" sz="4000" dirty="0"/>
              <a:t>technique</a:t>
            </a:r>
            <a:br>
              <a:rPr lang="en-US" sz="4000" dirty="0"/>
            </a:br>
            <a:r>
              <a:rPr lang="en-US" sz="4000" dirty="0"/>
              <a:t>for grossly displaced and </a:t>
            </a:r>
            <a:r>
              <a:rPr lang="en-US" sz="4000" dirty="0" smtClean="0"/>
              <a:t>rotated lateral </a:t>
            </a:r>
            <a:r>
              <a:rPr lang="en-US" sz="4000" dirty="0" err="1" smtClean="0"/>
              <a:t>condyle</a:t>
            </a:r>
            <a:r>
              <a:rPr lang="en-US" sz="4000" dirty="0" smtClean="0"/>
              <a:t> nonunion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2212848" cy="1582621"/>
          </a:xfrm>
        </p:spPr>
        <p:txBody>
          <a:bodyPr/>
          <a:lstStyle/>
          <a:p>
            <a:r>
              <a:rPr lang="en-US" sz="2400" dirty="0" smtClean="0"/>
              <a:t>Posterior approach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2819400"/>
            <a:ext cx="2209800" cy="32766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Dissect and move the triceps laterally</a:t>
            </a:r>
          </a:p>
          <a:p>
            <a:endParaRPr lang="en-US" sz="2000" dirty="0" smtClean="0"/>
          </a:p>
          <a:p>
            <a:r>
              <a:rPr lang="en-US" sz="2200" dirty="0" smtClean="0"/>
              <a:t>The fracture approached through the gap between fracture fragments</a:t>
            </a:r>
            <a:endParaRPr lang="en-US" sz="2200" dirty="0"/>
          </a:p>
        </p:txBody>
      </p:sp>
      <p:sp>
        <p:nvSpPr>
          <p:cNvPr id="6" name="Bent-Up Arrow 5"/>
          <p:cNvSpPr/>
          <p:nvPr/>
        </p:nvSpPr>
        <p:spPr>
          <a:xfrm>
            <a:off x="4800600" y="2362200"/>
            <a:ext cx="469392" cy="4267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9582" t="22680" r="25323" b="19950"/>
          <a:stretch>
            <a:fillRect/>
          </a:stretch>
        </p:blipFill>
        <p:spPr bwMode="auto">
          <a:xfrm>
            <a:off x="3483630" y="1066800"/>
            <a:ext cx="5660370" cy="442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10 year old boy with injury to elbow 6 months back</a:t>
            </a:r>
          </a:p>
        </p:txBody>
      </p:sp>
      <p:pic>
        <p:nvPicPr>
          <p:cNvPr id="7174" name="Picture 6" descr="P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72000" y="1828800"/>
            <a:ext cx="2744351" cy="4530725"/>
          </a:xfrm>
          <a:noFill/>
          <a:ln/>
        </p:spPr>
      </p:pic>
      <p:pic>
        <p:nvPicPr>
          <p:cNvPr id="7172" name="Picture 4" descr="PRE 6"/>
          <p:cNvPicPr>
            <a:picLocks noChangeAspect="1" noChangeArrowheads="1"/>
          </p:cNvPicPr>
          <p:nvPr/>
        </p:nvPicPr>
        <p:blipFill>
          <a:blip r:embed="rId3"/>
          <a:srcRect l="12257" t="6746" r="55055" b="23103"/>
          <a:stretch>
            <a:fillRect/>
          </a:stretch>
        </p:blipFill>
        <p:spPr bwMode="auto">
          <a:xfrm>
            <a:off x="304800" y="1447800"/>
            <a:ext cx="4027488" cy="523495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5" name="Picture 6" descr="PRE 6"/>
          <p:cNvPicPr>
            <a:picLocks noChangeAspect="1" noChangeArrowheads="1"/>
          </p:cNvPicPr>
          <p:nvPr/>
        </p:nvPicPr>
        <p:blipFill>
          <a:blip r:embed="rId2"/>
          <a:srcRect l="6327" t="16376" r="32588" b="55033"/>
          <a:stretch>
            <a:fillRect/>
          </a:stretch>
        </p:blipFill>
        <p:spPr bwMode="auto">
          <a:xfrm rot="5400000">
            <a:off x="3904436" y="2115364"/>
            <a:ext cx="5204009" cy="402128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PRE 5"/>
          <p:cNvPicPr>
            <a:picLocks noChangeAspect="1" noChangeArrowheads="1"/>
          </p:cNvPicPr>
          <p:nvPr/>
        </p:nvPicPr>
        <p:blipFill>
          <a:blip r:embed="rId2"/>
          <a:srcRect l="11440"/>
          <a:stretch>
            <a:fillRect/>
          </a:stretch>
        </p:blipFill>
        <p:spPr bwMode="auto">
          <a:xfrm>
            <a:off x="304800" y="381000"/>
            <a:ext cx="8258175" cy="56483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P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7924800" cy="60563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PRE"/>
          <p:cNvPicPr>
            <a:picLocks noChangeAspect="1" noChangeArrowheads="1"/>
          </p:cNvPicPr>
          <p:nvPr/>
        </p:nvPicPr>
        <p:blipFill>
          <a:blip r:embed="rId2"/>
          <a:srcRect l="9142" r="14862"/>
          <a:stretch>
            <a:fillRect/>
          </a:stretch>
        </p:blipFill>
        <p:spPr bwMode="auto">
          <a:xfrm>
            <a:off x="0" y="0"/>
            <a:ext cx="8534400" cy="680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/>
          <a:srcRect l="16949" t="24071" r="32204" b="27788"/>
          <a:stretch>
            <a:fillRect/>
          </a:stretch>
        </p:blipFill>
        <p:spPr bwMode="auto">
          <a:xfrm>
            <a:off x="381000" y="1143000"/>
            <a:ext cx="470693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2820" name="Freeform 4"/>
          <p:cNvSpPr>
            <a:spLocks/>
          </p:cNvSpPr>
          <p:nvPr/>
        </p:nvSpPr>
        <p:spPr bwMode="auto">
          <a:xfrm rot="400519">
            <a:off x="2057400" y="3352800"/>
            <a:ext cx="4572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48"/>
              </a:cxn>
              <a:cxn ang="0">
                <a:pos x="240" y="192"/>
              </a:cxn>
              <a:cxn ang="0">
                <a:pos x="240" y="384"/>
              </a:cxn>
              <a:cxn ang="0">
                <a:pos x="144" y="528"/>
              </a:cxn>
            </a:cxnLst>
            <a:rect l="0" t="0" r="r" b="b"/>
            <a:pathLst>
              <a:path w="256" h="528">
                <a:moveTo>
                  <a:pt x="0" y="0"/>
                </a:moveTo>
                <a:cubicBezTo>
                  <a:pt x="52" y="8"/>
                  <a:pt x="104" y="16"/>
                  <a:pt x="144" y="48"/>
                </a:cubicBezTo>
                <a:cubicBezTo>
                  <a:pt x="184" y="80"/>
                  <a:pt x="224" y="136"/>
                  <a:pt x="240" y="192"/>
                </a:cubicBezTo>
                <a:cubicBezTo>
                  <a:pt x="256" y="248"/>
                  <a:pt x="256" y="328"/>
                  <a:pt x="240" y="384"/>
                </a:cubicBezTo>
                <a:cubicBezTo>
                  <a:pt x="224" y="440"/>
                  <a:pt x="184" y="484"/>
                  <a:pt x="144" y="528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2821" name="Line 5"/>
          <p:cNvSpPr>
            <a:spLocks noChangeShapeType="1"/>
          </p:cNvSpPr>
          <p:nvPr/>
        </p:nvSpPr>
        <p:spPr bwMode="auto">
          <a:xfrm flipH="1" flipV="1">
            <a:off x="2514600" y="3429000"/>
            <a:ext cx="838200" cy="3810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62822" name="Object 6"/>
          <p:cNvGraphicFramePr>
            <a:graphicFrameLocks noChangeAspect="1"/>
          </p:cNvGraphicFramePr>
          <p:nvPr/>
        </p:nvGraphicFramePr>
        <p:xfrm>
          <a:off x="4419600" y="1143000"/>
          <a:ext cx="4335463" cy="5334000"/>
        </p:xfrm>
        <a:graphic>
          <a:graphicData uri="http://schemas.openxmlformats.org/presentationml/2006/ole">
            <p:oleObj spid="_x0000_s702467" name="Photo Editor Photo" r:id="rId4" imgW="9952381" imgH="12238095" progId="">
              <p:embed/>
            </p:oleObj>
          </a:graphicData>
        </a:graphic>
      </p:graphicFrame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6019800" y="1397000"/>
            <a:ext cx="14636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ahoma" pitchFamily="34" charset="0"/>
              </a:rPr>
              <a:t>Milch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 animBg="1"/>
      <p:bldP spid="162821" grpId="0" animBg="1"/>
      <p:bldP spid="162821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153400" cy="1143000"/>
          </a:xfrm>
        </p:spPr>
        <p:txBody>
          <a:bodyPr/>
          <a:lstStyle/>
          <a:p>
            <a:r>
              <a:rPr lang="en-US" sz="4000"/>
              <a:t>2 year 3 months follow up</a:t>
            </a:r>
            <a:br>
              <a:rPr lang="en-US" sz="4000"/>
            </a:br>
            <a:r>
              <a:rPr lang="en-US" sz="4000"/>
              <a:t>ROM  10 -120 degree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POS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324975" cy="5648325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800600" y="5260975"/>
            <a:ext cx="3886200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Physeal arrest </a:t>
            </a:r>
          </a:p>
          <a:p>
            <a:pPr>
              <a:spcBef>
                <a:spcPct val="50000"/>
              </a:spcBef>
            </a:pPr>
            <a:r>
              <a:rPr lang="en-US" sz="2800"/>
              <a:t>10 degree FFD   ROM 10 – 120 degree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1908" name="Picture 4" descr="P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9512" r="52364"/>
          <a:stretch>
            <a:fillRect/>
          </a:stretch>
        </p:blipFill>
        <p:spPr>
          <a:xfrm>
            <a:off x="304800" y="304800"/>
            <a:ext cx="4122738" cy="6553200"/>
          </a:xfrm>
          <a:noFill/>
          <a:ln/>
        </p:spPr>
      </p:pic>
      <p:pic>
        <p:nvPicPr>
          <p:cNvPr id="251906" name="Picture 2" descr="P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2364" r="17160" b="13760"/>
          <a:stretch>
            <a:fillRect/>
          </a:stretch>
        </p:blipFill>
        <p:spPr>
          <a:xfrm>
            <a:off x="5046663" y="228600"/>
            <a:ext cx="3868737" cy="6629400"/>
          </a:xfrm>
          <a:noFill/>
          <a:ln/>
        </p:spPr>
      </p:pic>
      <p:sp>
        <p:nvSpPr>
          <p:cNvPr id="251909" name="Rectangle 5"/>
          <p:cNvSpPr>
            <a:spLocks noChangeArrowheads="1"/>
          </p:cNvSpPr>
          <p:nvPr/>
        </p:nvSpPr>
        <p:spPr bwMode="auto">
          <a:xfrm>
            <a:off x="5029200" y="5943600"/>
            <a:ext cx="39560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4 year old boy, 4 months post trauma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ROM 70 -100 degrees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PO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990600"/>
            <a:ext cx="9324975" cy="564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 descr="PSWebImageBitMap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488" y="604838"/>
            <a:ext cx="9324976" cy="5648325"/>
          </a:xfrm>
          <a:prstGeom prst="rect">
            <a:avLst/>
          </a:prstGeom>
          <a:noFill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209800" y="47244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 months post 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24" name="Picture 4" descr="P1010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5600" cy="4076700"/>
          </a:xfrm>
          <a:prstGeom prst="rect">
            <a:avLst/>
          </a:prstGeom>
          <a:noFill/>
        </p:spPr>
      </p:pic>
      <p:pic>
        <p:nvPicPr>
          <p:cNvPr id="235525" name="Picture 5" descr="P10101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514600"/>
            <a:ext cx="5791200" cy="4343400"/>
          </a:xfrm>
          <a:prstGeom prst="rect">
            <a:avLst/>
          </a:prstGeom>
          <a:noFill/>
        </p:spPr>
      </p:pic>
      <p:sp>
        <p:nvSpPr>
          <p:cNvPr id="235526" name="Rectangle 6"/>
          <p:cNvSpPr>
            <a:spLocks noChangeArrowheads="1"/>
          </p:cNvSpPr>
          <p:nvPr/>
        </p:nvSpPr>
        <p:spPr bwMode="auto">
          <a:xfrm>
            <a:off x="2209800" y="381000"/>
            <a:ext cx="990600" cy="3810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29600" cy="4525963"/>
          </a:xfrm>
        </p:spPr>
        <p:txBody>
          <a:bodyPr/>
          <a:lstStyle/>
          <a:p>
            <a:r>
              <a:rPr lang="en-US"/>
              <a:t>Those with significant rotation requiring extensive dissection</a:t>
            </a:r>
          </a:p>
          <a:p>
            <a:r>
              <a:rPr lang="en-US"/>
              <a:t> -Corrective supracondylar osteotomy. Leave the fracture alone/fix fracture </a:t>
            </a:r>
          </a:p>
          <a:p>
            <a:r>
              <a:rPr lang="en-US"/>
              <a:t>Transposition of the nerve if tardy palsy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Late presentation with ipsilateral injury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Elbow dislocation, medial epicondyle and ulnar shaft injury - reported</a:t>
            </a:r>
          </a:p>
          <a:p>
            <a:r>
              <a:rPr lang="en-US">
                <a:solidFill>
                  <a:schemeClr val="accent2"/>
                </a:solidFill>
              </a:rPr>
              <a:t>Myositis</a:t>
            </a:r>
            <a:r>
              <a:rPr lang="en-US"/>
              <a:t> – esp. in a late presenting lesion</a:t>
            </a:r>
          </a:p>
          <a:p>
            <a:r>
              <a:rPr lang="en-US"/>
              <a:t>A true elbow dislocation can be made out preoperatively because of </a:t>
            </a:r>
            <a:r>
              <a:rPr lang="en-US">
                <a:solidFill>
                  <a:schemeClr val="accent2"/>
                </a:solidFill>
              </a:rPr>
              <a:t>proximal migration</a:t>
            </a:r>
            <a:r>
              <a:rPr lang="en-US"/>
              <a:t> of radius and ulna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4" descr="p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8153400" cy="56483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153400" cy="1143000"/>
          </a:xfrm>
        </p:spPr>
        <p:txBody>
          <a:bodyPr/>
          <a:lstStyle/>
          <a:p>
            <a:r>
              <a:rPr lang="en-US" sz="4000"/>
              <a:t>8 year old girl with fall on the outstretched hand  3 months ago –ROM- 10 degrees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6" name="Picture 4" descr="pre 4"/>
          <p:cNvPicPr>
            <a:picLocks noChangeAspect="1" noChangeArrowheads="1"/>
          </p:cNvPicPr>
          <p:nvPr/>
        </p:nvPicPr>
        <p:blipFill>
          <a:blip r:embed="rId2"/>
          <a:srcRect l="10113" t="10961" r="8989"/>
          <a:stretch>
            <a:fillRect/>
          </a:stretch>
        </p:blipFill>
        <p:spPr bwMode="auto">
          <a:xfrm>
            <a:off x="457200" y="1600200"/>
            <a:ext cx="7543800" cy="5029200"/>
          </a:xfrm>
          <a:prstGeom prst="rect">
            <a:avLst/>
          </a:prstGeom>
          <a:noFill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038600" y="5105400"/>
            <a:ext cx="42672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Clinical features suggestive of elbow dislocation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9" name="Picture 5" descr="P101011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31750" name="Picture 6" descr="P10101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90800" y="-1905000"/>
            <a:ext cx="12598400" cy="944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Does elbow stability correspond to classification </a:t>
            </a:r>
            <a:r>
              <a:rPr lang="en-US" sz="2800"/>
              <a:t>Mirsky et al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Milch classifcation did not correspond to operative findings in 52%</a:t>
            </a:r>
          </a:p>
          <a:p>
            <a:r>
              <a:rPr lang="en-US"/>
              <a:t>Milch type 1 may exit medial to capitellum</a:t>
            </a:r>
          </a:p>
          <a:p>
            <a:r>
              <a:rPr lang="en-US"/>
              <a:t>Milch type 2 may be extraarticular exiting medial to trochlear physis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2" name="Picture 4" descr="P1010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27200" y="-1295400"/>
            <a:ext cx="12598400" cy="944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P1010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57400" y="-1524000"/>
            <a:ext cx="12598400" cy="944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4" descr="post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488" y="604838"/>
            <a:ext cx="9324976" cy="564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Message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41438"/>
            <a:ext cx="8229600" cy="5516562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Even in neglected  cases a good reduction can be obtained</a:t>
            </a:r>
          </a:p>
          <a:p>
            <a:pPr>
              <a:buNone/>
            </a:pPr>
            <a:r>
              <a:rPr lang="en-US" dirty="0" smtClean="0"/>
              <a:t>Posterior approach is invaluable as it allows good reduction for  these cases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676400" y="838200"/>
            <a:ext cx="601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dirty="0" smtClean="0"/>
              <a:t>Thank you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Malunion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3 types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Cubitus valgus due to malunion</a:t>
            </a:r>
          </a:p>
          <a:p>
            <a:r>
              <a:rPr lang="en-US"/>
              <a:t>Bifid lateral condyle due to malunion of Milch Type 1 injury</a:t>
            </a:r>
          </a:p>
          <a:p>
            <a:r>
              <a:rPr lang="en-US"/>
              <a:t>Cubitus varus due to rotation of lateral condyle in the coronal plane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Cubitus varus following coronal rotation of type 2 injury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2756" name="Picture 4" descr="pos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1447800"/>
            <a:ext cx="9324975" cy="56483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displacement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3200"/>
              <a:t>Minimally displaced, articular surface intact seen in 1 or both view</a:t>
            </a:r>
          </a:p>
          <a:p>
            <a:pPr marL="609600" indent="-609600">
              <a:lnSpc>
                <a:spcPct val="90000"/>
              </a:lnSpc>
            </a:pPr>
            <a:r>
              <a:rPr lang="en-US" sz="3200"/>
              <a:t>Fracture complete, displaced more than 2 mm (2-4 mm), shift of olecranon</a:t>
            </a:r>
          </a:p>
          <a:p>
            <a:pPr marL="609600" indent="-609600">
              <a:lnSpc>
                <a:spcPct val="90000"/>
              </a:lnSpc>
            </a:pPr>
            <a:r>
              <a:rPr lang="en-US" sz="3200"/>
              <a:t>Rotation and displaced proximal and lateral, shift of olecranon and radial head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3200"/>
              <a:t>                         </a:t>
            </a:r>
            <a:r>
              <a:rPr lang="en-US" sz="2600">
                <a:solidFill>
                  <a:schemeClr val="folHlink"/>
                </a:solidFill>
              </a:rPr>
              <a:t>Jakob, Fowles and Rang JBJS 975</a:t>
            </a:r>
          </a:p>
          <a:p>
            <a:pPr marL="609600" indent="-609600">
              <a:lnSpc>
                <a:spcPct val="90000"/>
              </a:lnSpc>
            </a:pPr>
            <a:r>
              <a:rPr lang="en-US">
                <a:solidFill>
                  <a:schemeClr val="accent2"/>
                </a:solidFill>
              </a:rPr>
              <a:t>What makes these stable</a:t>
            </a:r>
            <a:r>
              <a:rPr lang="en-US"/>
              <a:t>?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en-US" sz="260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</TotalTime>
  <Words>1186</Words>
  <Application>Microsoft Office PowerPoint</Application>
  <PresentationFormat>On-screen Show (4:3)</PresentationFormat>
  <Paragraphs>211</Paragraphs>
  <Slides>86</Slides>
  <Notes>5</Notes>
  <HiddenSlides>4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Orbit</vt:lpstr>
      <vt:lpstr>Chart</vt:lpstr>
      <vt:lpstr>Photo Editor Photo</vt:lpstr>
      <vt:lpstr> Pediatric fractures Lateral condylar fractures of the humerus</vt:lpstr>
      <vt:lpstr>ACKNOWLEGMENTS Dr. Vrisha Madhuri Prof and Head  Paediatric Orthopaedic Unit Christian Medical College Vellore </vt:lpstr>
      <vt:lpstr>Lateral condyle fractures</vt:lpstr>
      <vt:lpstr>Slide 4</vt:lpstr>
      <vt:lpstr>Does it really matter?</vt:lpstr>
      <vt:lpstr>Slide 6</vt:lpstr>
      <vt:lpstr>Slide 7</vt:lpstr>
      <vt:lpstr>Does elbow stability correspond to classification Mirsky et al</vt:lpstr>
      <vt:lpstr>Stages of displacement</vt:lpstr>
      <vt:lpstr>Role of Soft tissues in stability</vt:lpstr>
      <vt:lpstr>Slide 11</vt:lpstr>
      <vt:lpstr>Undisplaced or up to 2 mm displacement /soft tissue stable</vt:lpstr>
      <vt:lpstr>Undisplaced- Fracture line seen in 1 view </vt:lpstr>
      <vt:lpstr>3 weeks later</vt:lpstr>
      <vt:lpstr>Seen in both views but no shift of olecranon</vt:lpstr>
      <vt:lpstr>6 weeks later</vt:lpstr>
      <vt:lpstr>Type 2</vt:lpstr>
      <vt:lpstr>Closed reduction and pinning</vt:lpstr>
      <vt:lpstr>Closed reduction and pinning</vt:lpstr>
      <vt:lpstr>Approach</vt:lpstr>
      <vt:lpstr>Method of fixation</vt:lpstr>
      <vt:lpstr>Displaced and rotated</vt:lpstr>
      <vt:lpstr>Open reduction and pinning</vt:lpstr>
      <vt:lpstr>Slide 24</vt:lpstr>
      <vt:lpstr>Timing of pin removal</vt:lpstr>
      <vt:lpstr>Nonunions</vt:lpstr>
      <vt:lpstr>Challenges in children</vt:lpstr>
      <vt:lpstr>Clinical features</vt:lpstr>
      <vt:lpstr>Non union of lateral condyle</vt:lpstr>
      <vt:lpstr>Slide 30</vt:lpstr>
      <vt:lpstr>Nonunion of lateral condyle - sequelae</vt:lpstr>
      <vt:lpstr>Nonunion of lateral condyle - sequelae</vt:lpstr>
      <vt:lpstr>Long term follow up</vt:lpstr>
      <vt:lpstr>Management options</vt:lpstr>
      <vt:lpstr>Management options</vt:lpstr>
      <vt:lpstr>Role of osteotomy Kim et al 2005 </vt:lpstr>
      <vt:lpstr>Dome Osteotomy  Tien 2005</vt:lpstr>
      <vt:lpstr>ORIF with osteotomy</vt:lpstr>
      <vt:lpstr>ORIF with osteotomy</vt:lpstr>
      <vt:lpstr>Slide 40</vt:lpstr>
      <vt:lpstr>2 months postop</vt:lpstr>
      <vt:lpstr>Slide 42</vt:lpstr>
      <vt:lpstr>Minimal displacement </vt:lpstr>
      <vt:lpstr>Non union of mildly displaced condyle</vt:lpstr>
      <vt:lpstr>Moderate to severe displacement</vt:lpstr>
      <vt:lpstr>Rotating condyle test</vt:lpstr>
      <vt:lpstr>Instability</vt:lpstr>
      <vt:lpstr>Slide 48</vt:lpstr>
      <vt:lpstr>Slide 49</vt:lpstr>
      <vt:lpstr>Surgical technique for grossly displaced but not rotated</vt:lpstr>
      <vt:lpstr>Slide 51</vt:lpstr>
      <vt:lpstr>Slide 52</vt:lpstr>
      <vt:lpstr>Slide 53</vt:lpstr>
      <vt:lpstr>Slide 54</vt:lpstr>
      <vt:lpstr>7 year old boy, injury 3 years ago deformity and weakness of the elbow</vt:lpstr>
      <vt:lpstr>POST OP</vt:lpstr>
      <vt:lpstr>4 months postop</vt:lpstr>
      <vt:lpstr>8 months postop</vt:lpstr>
      <vt:lpstr>2 years postop</vt:lpstr>
      <vt:lpstr>11 year old boy with 40 degree cubitus valgus deformity, no definite history of injury</vt:lpstr>
      <vt:lpstr>2 months postop</vt:lpstr>
      <vt:lpstr>4 months post op</vt:lpstr>
      <vt:lpstr>Message</vt:lpstr>
      <vt:lpstr>Surgical technique for grossly displaced and rotated lateral condyle nonunion</vt:lpstr>
      <vt:lpstr>Posterior approach </vt:lpstr>
      <vt:lpstr>10 year old boy with injury to elbow 6 months back</vt:lpstr>
      <vt:lpstr>Slide 67</vt:lpstr>
      <vt:lpstr>Slide 68</vt:lpstr>
      <vt:lpstr>Slide 69</vt:lpstr>
      <vt:lpstr>2 year 3 months follow up ROM  10 -120 degree</vt:lpstr>
      <vt:lpstr>Slide 71</vt:lpstr>
      <vt:lpstr>Slide 72</vt:lpstr>
      <vt:lpstr>Slide 73</vt:lpstr>
      <vt:lpstr>Slide 74</vt:lpstr>
      <vt:lpstr>Slide 75</vt:lpstr>
      <vt:lpstr>Late presentation with ipsilateral injury</vt:lpstr>
      <vt:lpstr>Slide 77</vt:lpstr>
      <vt:lpstr>8 year old girl with fall on the outstretched hand  3 months ago –ROM- 10 degrees</vt:lpstr>
      <vt:lpstr>Slide 79</vt:lpstr>
      <vt:lpstr>Slide 80</vt:lpstr>
      <vt:lpstr>Slide 81</vt:lpstr>
      <vt:lpstr>Slide 82</vt:lpstr>
      <vt:lpstr>Message</vt:lpstr>
      <vt:lpstr>Slide 84</vt:lpstr>
      <vt:lpstr>Malunion</vt:lpstr>
      <vt:lpstr>Cubitus varus following coronal rotation of type 2 injury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46</cp:revision>
  <cp:lastPrinted>1601-01-01T00:00:00Z</cp:lastPrinted>
  <dcterms:created xsi:type="dcterms:W3CDTF">1601-01-01T00:00:00Z</dcterms:created>
  <dcterms:modified xsi:type="dcterms:W3CDTF">2020-08-18T07:12:17Z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