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82" r:id="rId5"/>
    <p:sldId id="275" r:id="rId6"/>
    <p:sldId id="276" r:id="rId7"/>
    <p:sldId id="264" r:id="rId8"/>
    <p:sldId id="273" r:id="rId9"/>
    <p:sldId id="274" r:id="rId10"/>
    <p:sldId id="293" r:id="rId11"/>
    <p:sldId id="265" r:id="rId12"/>
    <p:sldId id="266" r:id="rId13"/>
    <p:sldId id="267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2" r:id="rId22"/>
    <p:sldId id="294" r:id="rId23"/>
    <p:sldId id="290" r:id="rId24"/>
    <p:sldId id="291" r:id="rId25"/>
    <p:sldId id="295" r:id="rId26"/>
    <p:sldId id="304" r:id="rId27"/>
    <p:sldId id="303" r:id="rId28"/>
    <p:sldId id="296" r:id="rId29"/>
    <p:sldId id="297" r:id="rId30"/>
    <p:sldId id="298" r:id="rId31"/>
    <p:sldId id="299" r:id="rId32"/>
    <p:sldId id="30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5636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818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275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724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537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8801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5583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108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28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187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043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09F1-57B2-45DD-B5E5-65AE82050428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D2D3-45C6-444C-BDB3-B933A0321F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202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entrez/eutils/elink.fcgi?dbfrom=pubmed&amp;retmode=ref&amp;cmd=prlinks&amp;id=21985544" TargetMode="External"/><Relationship Id="rId3" Type="http://schemas.openxmlformats.org/officeDocument/2006/relationships/hyperlink" Target="https://www.ncbi.nlm.nih.gov/pubmed/?term=Khan%20MK%5bAuthor%5d&amp;cauthor=true&amp;cauthor_uid=21985544" TargetMode="External"/><Relationship Id="rId7" Type="http://schemas.openxmlformats.org/officeDocument/2006/relationships/hyperlink" Target="https://www.ncbi.nlm.nih.gov/pubmed/?term=Abela%20GS%5bAuthor%5d&amp;cauthor=true&amp;cauthor_uid=21985544" TargetMode="External"/><Relationship Id="rId2" Type="http://schemas.openxmlformats.org/officeDocument/2006/relationships/hyperlink" Target="https://www.ncbi.nlm.nih.gov/pubmed/?term=Mughal%20MM%5bAuthor%5d&amp;cauthor=true&amp;cauthor_uid=219855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Shamoun%20F%5bAuthor%5d&amp;cauthor=true&amp;cauthor_uid=21985544" TargetMode="External"/><Relationship Id="rId5" Type="http://schemas.openxmlformats.org/officeDocument/2006/relationships/hyperlink" Target="https://www.ncbi.nlm.nih.gov/pubmed/?term=Majid%20A%5bAuthor%5d&amp;cauthor=true&amp;cauthor_uid=21985544" TargetMode="External"/><Relationship Id="rId4" Type="http://schemas.openxmlformats.org/officeDocument/2006/relationships/hyperlink" Target="https://www.ncbi.nlm.nih.gov/pubmed/?term=DeMarco%20JK%5bAuthor%5d&amp;cauthor=true&amp;cauthor_uid=21985544" TargetMode="External"/><Relationship Id="rId9" Type="http://schemas.openxmlformats.org/officeDocument/2006/relationships/hyperlink" Target="https://www.ncbi.nlm.nih.gov/pmc/articles/PMC3243497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CAROTID TRIANGLE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8246" y="5416062"/>
            <a:ext cx="4243753" cy="1441938"/>
          </a:xfrm>
        </p:spPr>
        <p:txBody>
          <a:bodyPr anchor="b">
            <a:normAutofit fontScale="92500" lnSpcReduction="20000"/>
          </a:bodyPr>
          <a:lstStyle/>
          <a:p>
            <a:pPr algn="l"/>
            <a:r>
              <a:rPr lang="en-US" dirty="0" smtClean="0"/>
              <a:t>Mrs. </a:t>
            </a:r>
            <a:r>
              <a:rPr lang="en-US" dirty="0" err="1" smtClean="0"/>
              <a:t>Priyanka</a:t>
            </a:r>
            <a:r>
              <a:rPr lang="en-US" dirty="0" smtClean="0"/>
              <a:t> Sharma</a:t>
            </a:r>
            <a:endParaRPr lang="en-US" dirty="0" smtClean="0"/>
          </a:p>
          <a:p>
            <a:pPr algn="l"/>
            <a:r>
              <a:rPr lang="en-US" dirty="0" smtClean="0"/>
              <a:t>Assistant Professor</a:t>
            </a:r>
          </a:p>
          <a:p>
            <a:pPr algn="l"/>
            <a:r>
              <a:rPr lang="en-US" dirty="0" smtClean="0"/>
              <a:t>Department of Anatomy</a:t>
            </a:r>
          </a:p>
          <a:p>
            <a:pPr algn="l"/>
            <a:r>
              <a:rPr lang="en-US" dirty="0" smtClean="0"/>
              <a:t>S.B.K.S.M.I. &amp; R.C.</a:t>
            </a:r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6085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03" t="46576" r="22393" b="-537"/>
          <a:stretch/>
        </p:blipFill>
        <p:spPr>
          <a:xfrm>
            <a:off x="1617785" y="534571"/>
            <a:ext cx="8750104" cy="5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55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13206" y="154744"/>
            <a:ext cx="9129932" cy="647113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5237963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55409" y="267283"/>
            <a:ext cx="8651631" cy="5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1528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111348" y="0"/>
            <a:ext cx="10311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12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IN" sz="3600" b="1" dirty="0"/>
          </a:p>
          <a:p>
            <a:pPr marL="514350" indent="-514350">
              <a:buAutoNum type="arabicPeriod"/>
            </a:pPr>
            <a:r>
              <a:rPr lang="en-IN" sz="3600" b="1" dirty="0"/>
              <a:t>Common carotid artery:</a:t>
            </a:r>
          </a:p>
          <a:p>
            <a:pPr marL="0" indent="0">
              <a:buNone/>
            </a:pPr>
            <a:r>
              <a:rPr lang="en-IN" sz="3600" b="1" dirty="0"/>
              <a:t>	- enters neck behind sternoclavicular joint</a:t>
            </a:r>
          </a:p>
          <a:p>
            <a:pPr marL="0" indent="0">
              <a:buNone/>
            </a:pPr>
            <a:r>
              <a:rPr lang="en-IN" sz="3600" b="1" dirty="0"/>
              <a:t>	- runs upwards laterally to upper border of </a:t>
            </a:r>
          </a:p>
          <a:p>
            <a:pPr marL="0" indent="0">
              <a:buNone/>
            </a:pPr>
            <a:r>
              <a:rPr lang="en-IN" sz="3600" b="1" dirty="0"/>
              <a:t>	  thyroid cartilage where it divides</a:t>
            </a:r>
          </a:p>
          <a:p>
            <a:pPr marL="0" indent="0">
              <a:buNone/>
            </a:pPr>
            <a:r>
              <a:rPr lang="en-IN" sz="3600" b="1" dirty="0"/>
              <a:t>	- enclosed in carotid sheath</a:t>
            </a:r>
          </a:p>
          <a:p>
            <a:pPr marL="0" indent="0">
              <a:buNone/>
            </a:pPr>
            <a:r>
              <a:rPr lang="en-IN" sz="3600" b="1" dirty="0"/>
              <a:t>	- gives no branches</a:t>
            </a:r>
          </a:p>
          <a:p>
            <a:pPr marL="0" indent="0">
              <a:buNone/>
            </a:pP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5008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/>
              <a:t>2. Internal carotid artery:</a:t>
            </a:r>
          </a:p>
          <a:p>
            <a:pPr marL="0" indent="0">
              <a:buNone/>
            </a:pPr>
            <a:r>
              <a:rPr lang="en-IN" sz="3600" b="1" dirty="0"/>
              <a:t>	- begins at upper border of  thyroid cartilage,</a:t>
            </a:r>
          </a:p>
          <a:p>
            <a:pPr marL="0" indent="0">
              <a:buNone/>
            </a:pPr>
            <a:r>
              <a:rPr lang="en-IN" sz="3600" b="1" dirty="0"/>
              <a:t>	  ascends to reach the base of skull and enters</a:t>
            </a:r>
          </a:p>
          <a:p>
            <a:pPr marL="0" indent="0">
              <a:buNone/>
            </a:pPr>
            <a:r>
              <a:rPr lang="en-IN" sz="3600" b="1" dirty="0"/>
              <a:t>	  carotid canal</a:t>
            </a:r>
          </a:p>
          <a:p>
            <a:pPr marL="0" indent="0">
              <a:buNone/>
            </a:pPr>
            <a:r>
              <a:rPr lang="en-IN" sz="3600" b="1" dirty="0"/>
              <a:t>	- medially related to pharynx</a:t>
            </a:r>
          </a:p>
          <a:p>
            <a:pPr marL="0" indent="0">
              <a:buNone/>
            </a:pPr>
            <a:r>
              <a:rPr lang="en-IN" sz="3600" b="1" dirty="0"/>
              <a:t>	- at the upper end IJV lies posterior to the artery</a:t>
            </a:r>
          </a:p>
          <a:p>
            <a:pPr marL="0" indent="0">
              <a:buNone/>
            </a:pPr>
            <a:r>
              <a:rPr lang="en-IN" sz="3600" b="1" dirty="0"/>
              <a:t>	- between IJV &amp; ICA lies 9, 10, 11 and 12 nerves</a:t>
            </a:r>
          </a:p>
          <a:p>
            <a:pPr marL="0" indent="0">
              <a:buNone/>
            </a:pPr>
            <a:r>
              <a:rPr lang="en-IN" sz="3600" b="1" dirty="0"/>
              <a:t>	- laterally crossed by styloid apparatus</a:t>
            </a:r>
          </a:p>
        </p:txBody>
      </p:sp>
    </p:spTree>
    <p:extLst>
      <p:ext uri="{BB962C8B-B14F-4D97-AF65-F5344CB8AC3E}">
        <p14:creationId xmlns:p14="http://schemas.microsoft.com/office/powerpoint/2010/main" xmlns="" val="30306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4572"/>
            <a:ext cx="10515600" cy="5642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/>
              <a:t>3. External carotid artery:</a:t>
            </a:r>
          </a:p>
          <a:p>
            <a:pPr marL="0" indent="0">
              <a:buNone/>
            </a:pPr>
            <a:r>
              <a:rPr lang="en-IN" sz="3600" b="1" dirty="0"/>
              <a:t>	- arises </a:t>
            </a:r>
            <a:r>
              <a:rPr lang="en-IN" sz="3600" b="1"/>
              <a:t>from CCA </a:t>
            </a:r>
            <a:r>
              <a:rPr lang="en-IN" sz="3600" b="1" dirty="0"/>
              <a:t>at the level of C3-4 disc</a:t>
            </a:r>
          </a:p>
          <a:p>
            <a:pPr marL="0" indent="0">
              <a:buNone/>
            </a:pPr>
            <a:r>
              <a:rPr lang="en-IN" sz="3600" b="1" dirty="0"/>
              <a:t>	- terminates behind the neck of mandible within</a:t>
            </a:r>
          </a:p>
          <a:p>
            <a:pPr marL="0" indent="0">
              <a:buNone/>
            </a:pPr>
            <a:r>
              <a:rPr lang="en-IN" sz="3600" b="1" dirty="0"/>
              <a:t>	  parotid</a:t>
            </a:r>
          </a:p>
          <a:p>
            <a:pPr marL="0" indent="0">
              <a:buNone/>
            </a:pPr>
            <a:r>
              <a:rPr lang="en-IN" sz="3600" b="1" dirty="0"/>
              <a:t>	- in lower part lies antero-medial to ICA, in upper</a:t>
            </a:r>
          </a:p>
          <a:p>
            <a:pPr marL="0" indent="0">
              <a:buNone/>
            </a:pPr>
            <a:r>
              <a:rPr lang="en-IN" sz="3600" b="1" dirty="0"/>
              <a:t>	  part lies lateral to ICA</a:t>
            </a:r>
          </a:p>
          <a:p>
            <a:pPr marL="0" indent="0">
              <a:buNone/>
            </a:pPr>
            <a:r>
              <a:rPr lang="en-IN" sz="3600" b="1" dirty="0"/>
              <a:t>	- lower part of the artery lies in carotid triangle</a:t>
            </a:r>
          </a:p>
        </p:txBody>
      </p:sp>
    </p:spTree>
    <p:extLst>
      <p:ext uri="{BB962C8B-B14F-4D97-AF65-F5344CB8AC3E}">
        <p14:creationId xmlns:p14="http://schemas.microsoft.com/office/powerpoint/2010/main" xmlns="" val="203166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8978"/>
            <a:ext cx="10515600" cy="5557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/>
              <a:t>Branches in carotid triangle:</a:t>
            </a:r>
          </a:p>
          <a:p>
            <a:pPr marL="0" indent="0">
              <a:buNone/>
            </a:pPr>
            <a:r>
              <a:rPr lang="en-IN" sz="3600" b="1" dirty="0"/>
              <a:t>	a) Ascending pharyngeal: </a:t>
            </a:r>
          </a:p>
          <a:p>
            <a:pPr marL="0" indent="0">
              <a:buNone/>
            </a:pPr>
            <a:r>
              <a:rPr lang="en-IN" sz="3600" b="1" dirty="0"/>
              <a:t>	- only medial branch</a:t>
            </a:r>
          </a:p>
          <a:p>
            <a:pPr marL="0" indent="0">
              <a:buNone/>
            </a:pPr>
            <a:r>
              <a:rPr lang="en-IN" sz="3600" b="1" dirty="0"/>
              <a:t>	b) Superior thyroid:</a:t>
            </a:r>
          </a:p>
          <a:p>
            <a:pPr marL="0" indent="0">
              <a:buNone/>
            </a:pPr>
            <a:r>
              <a:rPr lang="en-IN" sz="3600" b="1" dirty="0"/>
              <a:t>	- runs infero-medially accompanied by external</a:t>
            </a:r>
          </a:p>
          <a:p>
            <a:pPr marL="0" indent="0">
              <a:buNone/>
            </a:pPr>
            <a:r>
              <a:rPr lang="en-IN" sz="3600" b="1" dirty="0"/>
              <a:t>	  laryngeal nerve to reach upper pole of thyroid</a:t>
            </a:r>
          </a:p>
          <a:p>
            <a:pPr marL="0" indent="0">
              <a:buNone/>
            </a:pPr>
            <a:r>
              <a:rPr lang="en-IN" sz="3600" b="1" dirty="0"/>
              <a:t>	- it gives off superior laryngeal branch which is </a:t>
            </a:r>
          </a:p>
          <a:p>
            <a:pPr marL="0" indent="0">
              <a:buNone/>
            </a:pPr>
            <a:r>
              <a:rPr lang="en-IN" sz="3600" b="1" dirty="0"/>
              <a:t>	  accompanied by internal laryngeal nerve</a:t>
            </a:r>
          </a:p>
        </p:txBody>
      </p:sp>
    </p:spTree>
    <p:extLst>
      <p:ext uri="{BB962C8B-B14F-4D97-AF65-F5344CB8AC3E}">
        <p14:creationId xmlns:p14="http://schemas.microsoft.com/office/powerpoint/2010/main" xmlns="" val="182535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3385"/>
            <a:ext cx="10515600" cy="5473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/>
              <a:t>	c) Lingual artery:</a:t>
            </a:r>
          </a:p>
          <a:p>
            <a:pPr marL="0" indent="0">
              <a:buNone/>
            </a:pPr>
            <a:r>
              <a:rPr lang="en-IN" sz="3600" b="1" dirty="0"/>
              <a:t>	- arises opposite the tip of greater cornu of hyoid</a:t>
            </a:r>
          </a:p>
          <a:p>
            <a:pPr marL="0" indent="0">
              <a:buNone/>
            </a:pPr>
            <a:r>
              <a:rPr lang="en-IN" sz="3600" b="1" dirty="0"/>
              <a:t>	- hyoglossus divides it into three parts- 1,2,3.</a:t>
            </a:r>
          </a:p>
          <a:p>
            <a:pPr marL="0" indent="0">
              <a:buNone/>
            </a:pPr>
            <a:r>
              <a:rPr lang="en-IN" sz="3600" b="1" dirty="0"/>
              <a:t>	- first part lies in carotid triangle superficial</a:t>
            </a:r>
          </a:p>
          <a:p>
            <a:pPr marL="0" indent="0">
              <a:buNone/>
            </a:pPr>
            <a:r>
              <a:rPr lang="en-IN" sz="3600" b="1" dirty="0"/>
              <a:t>	  to middle constrictor of pharynx</a:t>
            </a:r>
          </a:p>
          <a:p>
            <a:pPr marL="0" indent="0">
              <a:buNone/>
            </a:pPr>
            <a:r>
              <a:rPr lang="en-IN" sz="3600" b="1" dirty="0"/>
              <a:t>	- it forms a characteristic upward loop which is</a:t>
            </a:r>
          </a:p>
          <a:p>
            <a:pPr marL="0" indent="0">
              <a:buNone/>
            </a:pPr>
            <a:r>
              <a:rPr lang="en-IN" sz="3600" b="1" dirty="0"/>
              <a:t>	  crossed by hypoglossal nerve</a:t>
            </a:r>
          </a:p>
          <a:p>
            <a:pPr marL="0" indent="0">
              <a:buNone/>
            </a:pP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8684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2369"/>
            <a:ext cx="10515600" cy="5684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/>
              <a:t>	d) Facial artery:</a:t>
            </a:r>
          </a:p>
          <a:p>
            <a:pPr marL="0" indent="0">
              <a:buNone/>
            </a:pPr>
            <a:r>
              <a:rPr lang="en-IN" sz="3600" b="1" dirty="0"/>
              <a:t>	- arises just above hyoid and leaves the triangle</a:t>
            </a:r>
          </a:p>
          <a:p>
            <a:pPr marL="0" indent="0">
              <a:buNone/>
            </a:pPr>
            <a:r>
              <a:rPr lang="en-IN" sz="3600" b="1" dirty="0"/>
              <a:t>	  by passing deep to posterior belly of digastric</a:t>
            </a:r>
          </a:p>
          <a:p>
            <a:pPr marL="0" indent="0">
              <a:buNone/>
            </a:pPr>
            <a:r>
              <a:rPr lang="en-IN" sz="3600" b="1" dirty="0"/>
              <a:t>	  and stylohyoid</a:t>
            </a:r>
          </a:p>
          <a:p>
            <a:pPr marL="0" indent="0">
              <a:buNone/>
            </a:pPr>
            <a:endParaRPr lang="en-IN" sz="3600" b="1" dirty="0"/>
          </a:p>
          <a:p>
            <a:pPr marL="0" indent="0">
              <a:buNone/>
            </a:pPr>
            <a:r>
              <a:rPr lang="en-IN" sz="3600" b="1" dirty="0"/>
              <a:t>	e) Occipital artery:</a:t>
            </a:r>
          </a:p>
          <a:p>
            <a:pPr marL="0" indent="0">
              <a:buNone/>
            </a:pPr>
            <a:r>
              <a:rPr lang="en-IN" sz="3600" b="1" dirty="0"/>
              <a:t>	- from posterior aspect of ECA opposite facial</a:t>
            </a:r>
          </a:p>
          <a:p>
            <a:pPr marL="0" indent="0">
              <a:buNone/>
            </a:pPr>
            <a:r>
              <a:rPr lang="en-IN" sz="3600" b="1" dirty="0"/>
              <a:t>	- runs backwards parallel to digastric and leaves</a:t>
            </a:r>
          </a:p>
          <a:p>
            <a:pPr marL="0" indent="0">
              <a:buNone/>
            </a:pPr>
            <a:r>
              <a:rPr lang="en-IN" sz="3600" b="1" dirty="0"/>
              <a:t>	  the triangle deep to </a:t>
            </a:r>
            <a:r>
              <a:rPr lang="en-IN" sz="3600" b="1" dirty="0" err="1"/>
              <a:t>sternocliedomastoid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2533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13" r="15528" b="7906"/>
          <a:stretch/>
        </p:blipFill>
        <p:spPr>
          <a:xfrm>
            <a:off x="1125416" y="1392700"/>
            <a:ext cx="5289452" cy="4937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4726" y="393895"/>
            <a:ext cx="6428936" cy="844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/>
              <a:t>STERNOCLIEDOMASTOID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625883" y="3756074"/>
            <a:ext cx="3080825" cy="633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b="1" dirty="0"/>
              <a:t>CLAVICULAR HEAD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625883" y="5050302"/>
            <a:ext cx="3080825" cy="787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b="1" dirty="0"/>
              <a:t>STERNAL HEAD</a:t>
            </a:r>
          </a:p>
        </p:txBody>
      </p:sp>
    </p:spTree>
    <p:extLst>
      <p:ext uri="{BB962C8B-B14F-4D97-AF65-F5344CB8AC3E}">
        <p14:creationId xmlns:p14="http://schemas.microsoft.com/office/powerpoint/2010/main" xmlns="" val="209401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3385"/>
            <a:ext cx="10515600" cy="5473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/>
              <a:t>4. Internal jugular vein:</a:t>
            </a:r>
          </a:p>
          <a:p>
            <a:pPr marL="0" indent="0">
              <a:buNone/>
            </a:pPr>
            <a:r>
              <a:rPr lang="en-IN" sz="3600" b="1" dirty="0"/>
              <a:t>	- continuation of sigmoid sinus in the posterior</a:t>
            </a:r>
          </a:p>
          <a:p>
            <a:pPr marL="0" indent="0">
              <a:buNone/>
            </a:pPr>
            <a:r>
              <a:rPr lang="en-IN" sz="3600" b="1" dirty="0"/>
              <a:t>	  compartment of jugular foramen</a:t>
            </a:r>
          </a:p>
          <a:p>
            <a:pPr marL="0" indent="0">
              <a:buNone/>
            </a:pPr>
            <a:r>
              <a:rPr lang="en-IN" sz="3600" b="1" dirty="0"/>
              <a:t>	- descends within carotid sheath and leaves the </a:t>
            </a:r>
          </a:p>
          <a:p>
            <a:pPr marL="0" indent="0">
              <a:buNone/>
            </a:pPr>
            <a:r>
              <a:rPr lang="en-IN" sz="3600" b="1" dirty="0"/>
              <a:t>	  neck behind the sternal end of clavicle</a:t>
            </a:r>
          </a:p>
        </p:txBody>
      </p:sp>
    </p:spTree>
    <p:extLst>
      <p:ext uri="{BB962C8B-B14F-4D97-AF65-F5344CB8AC3E}">
        <p14:creationId xmlns:p14="http://schemas.microsoft.com/office/powerpoint/2010/main" xmlns="" val="1803510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862" b="10727"/>
          <a:stretch/>
        </p:blipFill>
        <p:spPr>
          <a:xfrm>
            <a:off x="1097280" y="633046"/>
            <a:ext cx="10325686" cy="56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202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992" b="20663"/>
          <a:stretch/>
        </p:blipFill>
        <p:spPr>
          <a:xfrm>
            <a:off x="1322364" y="633046"/>
            <a:ext cx="9383150" cy="58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45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697"/>
          </a:xfrm>
        </p:spPr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CAROTID SHEATH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9822"/>
            <a:ext cx="10515600" cy="4967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	- it is a tubular investment of deep cervical fascia</a:t>
            </a:r>
          </a:p>
          <a:p>
            <a:pPr marL="0" indent="0">
              <a:buNone/>
            </a:pPr>
            <a:r>
              <a:rPr lang="en-IN" sz="3200" b="1" dirty="0"/>
              <a:t>	  around neurovascular bundle of neck</a:t>
            </a:r>
          </a:p>
          <a:p>
            <a:pPr marL="0" indent="0">
              <a:buNone/>
            </a:pPr>
            <a:r>
              <a:rPr lang="en-IN" sz="3200" b="1" dirty="0"/>
              <a:t>Extent: from arch of aorta to base of skull</a:t>
            </a:r>
          </a:p>
          <a:p>
            <a:pPr marL="0" indent="0">
              <a:buNone/>
            </a:pPr>
            <a:endParaRPr lang="en-IN" sz="3200" b="1" dirty="0"/>
          </a:p>
          <a:p>
            <a:pPr marL="0" indent="0">
              <a:buNone/>
            </a:pPr>
            <a:r>
              <a:rPr lang="en-IN" sz="3200" b="1" dirty="0"/>
              <a:t>Formation: anterior wall – Pretracheal fascia, attached to</a:t>
            </a:r>
          </a:p>
          <a:p>
            <a:pPr marL="0" indent="0">
              <a:buNone/>
            </a:pPr>
            <a:r>
              <a:rPr lang="en-IN" sz="3200" b="1" dirty="0"/>
              <a:t>					sternocleidomastoid</a:t>
            </a:r>
          </a:p>
          <a:p>
            <a:pPr marL="0" indent="0">
              <a:buNone/>
            </a:pPr>
            <a:r>
              <a:rPr lang="en-IN" sz="3200" b="1" dirty="0"/>
              <a:t>				      - rami of ansa cervicalis are 						        embedded in it</a:t>
            </a:r>
          </a:p>
          <a:p>
            <a:pPr marL="0" indent="0">
              <a:buNone/>
            </a:pPr>
            <a:r>
              <a:rPr lang="en-IN" sz="3200" b="1" dirty="0"/>
              <a:t>		: posterior wall – pre vertebral fascia</a:t>
            </a:r>
          </a:p>
        </p:txBody>
      </p:sp>
    </p:spTree>
    <p:extLst>
      <p:ext uri="{BB962C8B-B14F-4D97-AF65-F5344CB8AC3E}">
        <p14:creationId xmlns:p14="http://schemas.microsoft.com/office/powerpoint/2010/main" xmlns="" val="1210736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8978"/>
            <a:ext cx="10515600" cy="5557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	</a:t>
            </a:r>
            <a:r>
              <a:rPr lang="en-IN" sz="3600" b="1" dirty="0"/>
              <a:t>Contents:</a:t>
            </a:r>
          </a:p>
          <a:p>
            <a:pPr marL="0" indent="0">
              <a:buNone/>
            </a:pPr>
            <a:r>
              <a:rPr lang="en-IN" sz="3600" b="1" dirty="0"/>
              <a:t>	  1) Common and internal carotid arteries 	 	 	      medially</a:t>
            </a:r>
          </a:p>
          <a:p>
            <a:pPr marL="0" indent="0">
              <a:buNone/>
            </a:pPr>
            <a:r>
              <a:rPr lang="en-IN" sz="3600" b="1" dirty="0"/>
              <a:t>	  2) Internal jugular vein laterally</a:t>
            </a:r>
          </a:p>
          <a:p>
            <a:pPr marL="0" indent="0">
              <a:buNone/>
            </a:pPr>
            <a:r>
              <a:rPr lang="en-IN" sz="3600" b="1" dirty="0"/>
              <a:t>	  3) Vagus lies between and behind artery and 	 	      vein</a:t>
            </a:r>
          </a:p>
          <a:p>
            <a:pPr>
              <a:buFontTx/>
              <a:buChar char="-"/>
            </a:pPr>
            <a:r>
              <a:rPr lang="en-IN" sz="3600" b="1" dirty="0"/>
              <a:t>The sheath is thick over artery and ill defined over the vein to allow its expansion</a:t>
            </a:r>
          </a:p>
          <a:p>
            <a:pPr>
              <a:buFontTx/>
              <a:buChar char="-"/>
            </a:pPr>
            <a:r>
              <a:rPr lang="en-IN" sz="3600" b="1" dirty="0"/>
              <a:t>Cervical part of the sympathetic trunk lies behind the  </a:t>
            </a:r>
          </a:p>
          <a:p>
            <a:pPr marL="0" indent="0">
              <a:buNone/>
            </a:pPr>
            <a:r>
              <a:rPr lang="en-IN" sz="3600" b="1" dirty="0"/>
              <a:t>   sheath</a:t>
            </a:r>
            <a:r>
              <a:rPr lang="en-IN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44416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200" b="1" dirty="0"/>
              <a:t>	Structures that pierce carotid sheath:</a:t>
            </a:r>
          </a:p>
          <a:p>
            <a:pPr marL="0" indent="0">
              <a:buNone/>
            </a:pPr>
            <a:r>
              <a:rPr lang="en-IN" sz="3200" b="1" dirty="0"/>
              <a:t>	1) External carotid artery</a:t>
            </a:r>
          </a:p>
          <a:p>
            <a:pPr marL="0" indent="0">
              <a:buNone/>
            </a:pPr>
            <a:r>
              <a:rPr lang="en-IN" sz="3200" b="1" dirty="0"/>
              <a:t>	2) Tributaries of IJV</a:t>
            </a:r>
          </a:p>
          <a:p>
            <a:pPr marL="0" indent="0">
              <a:buNone/>
            </a:pPr>
            <a:r>
              <a:rPr lang="en-IN" sz="3200" b="1" dirty="0"/>
              <a:t>	3) Branches of vagus nerve</a:t>
            </a:r>
          </a:p>
          <a:p>
            <a:pPr marL="0" indent="0">
              <a:buNone/>
            </a:pPr>
            <a:r>
              <a:rPr lang="en-IN" sz="3200" b="1" dirty="0"/>
              <a:t>		: Glossopharyngeal</a:t>
            </a:r>
          </a:p>
          <a:p>
            <a:pPr marL="0" indent="0">
              <a:buNone/>
            </a:pPr>
            <a:r>
              <a:rPr lang="en-IN" sz="3200" b="1" dirty="0"/>
              <a:t>		: Accessory</a:t>
            </a:r>
          </a:p>
          <a:p>
            <a:pPr marL="0" indent="0">
              <a:buNone/>
            </a:pPr>
            <a:r>
              <a:rPr lang="en-IN" sz="3200" b="1" dirty="0"/>
              <a:t>		: Hypoglossal</a:t>
            </a:r>
          </a:p>
          <a:p>
            <a:pPr marL="0" indent="0">
              <a:buNone/>
            </a:pPr>
            <a:r>
              <a:rPr lang="en-IN" sz="3200" b="1" dirty="0"/>
              <a:t>		: Cervical</a:t>
            </a:r>
          </a:p>
        </p:txBody>
      </p:sp>
    </p:spTree>
    <p:extLst>
      <p:ext uri="{BB962C8B-B14F-4D97-AF65-F5344CB8AC3E}">
        <p14:creationId xmlns:p14="http://schemas.microsoft.com/office/powerpoint/2010/main" xmlns="" val="2673838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7162169"/>
              </p:ext>
            </p:extLst>
          </p:nvPr>
        </p:nvGraphicFramePr>
        <p:xfrm>
          <a:off x="0" y="56445"/>
          <a:ext cx="12192000" cy="767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81153388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44246081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1860162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9163471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913375174"/>
                    </a:ext>
                  </a:extLst>
                </a:gridCol>
              </a:tblGrid>
              <a:tr h="2641325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AUTHOR/</a:t>
                      </a:r>
                    </a:p>
                    <a:p>
                      <a:pPr algn="ctr"/>
                      <a:r>
                        <a:rPr lang="en-IN" b="1" dirty="0"/>
                        <a:t>JOURNAL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CONCLUSION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81937590"/>
                  </a:ext>
                </a:extLst>
              </a:tr>
              <a:tr h="4160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Symptomatic and asymptomatic carotid artery plaque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hlinkClick r:id="rId2"/>
                        </a:rPr>
                        <a:t>Majid</a:t>
                      </a:r>
                      <a:r>
                        <a:rPr lang="en-US" b="1" dirty="0" smtClean="0">
                          <a:hlinkClick r:id="rId2"/>
                        </a:rPr>
                        <a:t> M Mughal</a:t>
                      </a:r>
                      <a:r>
                        <a:rPr lang="en-US" b="1" dirty="0" smtClean="0"/>
                        <a:t>,</a:t>
                      </a:r>
                      <a:r>
                        <a:rPr lang="en-US" b="1" baseline="30000" dirty="0" smtClean="0"/>
                        <a:t>1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hlinkClick r:id="rId3"/>
                        </a:rPr>
                        <a:t>Mohsin K Khan</a:t>
                      </a:r>
                      <a:r>
                        <a:rPr lang="en-US" b="1" dirty="0" smtClean="0"/>
                        <a:t>,</a:t>
                      </a:r>
                      <a:r>
                        <a:rPr lang="en-US" b="1" baseline="30000" dirty="0" smtClean="0"/>
                        <a:t>2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hlinkClick r:id="rId4"/>
                        </a:rPr>
                        <a:t>J Kevin DeMarco</a:t>
                      </a:r>
                      <a:r>
                        <a:rPr lang="en-US" b="1" dirty="0" smtClean="0"/>
                        <a:t>,</a:t>
                      </a:r>
                      <a:r>
                        <a:rPr lang="en-US" b="1" baseline="30000" dirty="0" smtClean="0"/>
                        <a:t>3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>
                          <a:hlinkClick r:id="rId5"/>
                        </a:rPr>
                        <a:t>Arshad</a:t>
                      </a:r>
                      <a:r>
                        <a:rPr lang="en-US" b="1" dirty="0" smtClean="0">
                          <a:hlinkClick r:id="rId5"/>
                        </a:rPr>
                        <a:t> Majid</a:t>
                      </a:r>
                      <a:r>
                        <a:rPr lang="en-US" b="1" dirty="0" smtClean="0"/>
                        <a:t>,</a:t>
                      </a:r>
                      <a:r>
                        <a:rPr lang="en-US" b="1" baseline="30000" dirty="0" smtClean="0"/>
                        <a:t>4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>
                          <a:hlinkClick r:id="rId6"/>
                        </a:rPr>
                        <a:t>Fadi</a:t>
                      </a:r>
                      <a:r>
                        <a:rPr lang="en-US" b="1" dirty="0" smtClean="0">
                          <a:hlinkClick r:id="rId6"/>
                        </a:rPr>
                        <a:t> Shamoun</a:t>
                      </a:r>
                      <a:r>
                        <a:rPr lang="en-US" b="1" dirty="0" smtClean="0"/>
                        <a:t>,</a:t>
                      </a:r>
                      <a:r>
                        <a:rPr lang="en-US" b="1" baseline="30000" dirty="0" smtClean="0"/>
                        <a:t>5</a:t>
                      </a:r>
                      <a:r>
                        <a:rPr lang="en-US" b="1" dirty="0" smtClean="0"/>
                        <a:t> and </a:t>
                      </a:r>
                      <a:r>
                        <a:rPr lang="en-US" b="1" dirty="0" smtClean="0">
                          <a:hlinkClick r:id="rId7"/>
                        </a:rPr>
                        <a:t>George S </a:t>
                      </a:r>
                      <a:r>
                        <a:rPr lang="en-US" b="1" dirty="0" err="1" smtClean="0">
                          <a:hlinkClick r:id="rId7"/>
                        </a:rPr>
                        <a:t>Abela</a:t>
                      </a:r>
                      <a:endParaRPr lang="en-US" b="1" dirty="0" smtClean="0"/>
                    </a:p>
                    <a:p>
                      <a:r>
                        <a:rPr lang="en-US" b="1" dirty="0" smtClean="0">
                          <a:hlinkClick r:id="rId8"/>
                        </a:rPr>
                        <a:t>Expert Rev </a:t>
                      </a:r>
                      <a:r>
                        <a:rPr lang="en-US" b="1" dirty="0" err="1" smtClean="0">
                          <a:hlinkClick r:id="rId8"/>
                        </a:rPr>
                        <a:t>Cardiovasc</a:t>
                      </a:r>
                      <a:r>
                        <a:rPr lang="en-US" b="1" dirty="0" smtClean="0">
                          <a:hlinkClick r:id="rId8"/>
                        </a:rPr>
                        <a:t> Ther. 2011 Oct; 9(10): 1315–1330</a:t>
                      </a:r>
                      <a:r>
                        <a:rPr lang="en-US" dirty="0" smtClean="0">
                          <a:hlinkClick r:id="rId8"/>
                        </a:rPr>
                        <a:t>.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</a:t>
                      </a:r>
                      <a:r>
                        <a:rPr lang="en-US" b="1" dirty="0" err="1" smtClean="0"/>
                        <a:t>pathophysiology</a:t>
                      </a:r>
                      <a:r>
                        <a:rPr lang="en-US" b="1" dirty="0" smtClean="0"/>
                        <a:t>, clinical imaging, and management of symptomatic and asymptomatic carotid artery stenosis</a:t>
                      </a:r>
                      <a:r>
                        <a:rPr lang="en-US" dirty="0" smtClean="0"/>
                        <a:t>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Men tend to have more frequent strokes at a younger age (&lt;75 years) but overall, women have more strokes than men. At least 15–20% of all ischemic strokes are attributed to carotid artery atherosclerosis . Furthermore, it is estimated that 5–10% of individuals over 65 years of age have asymptomatic carotid artery atherosclerosis with at least 50% artery stenosis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 tend to have more frequent strokes at a younger age (&lt;75 years) but overall, women have more strokes than men. At least 15–20% of all ischemic strokes are attributed to carotid artery atherosclerosis [</a:t>
                      </a:r>
                      <a:r>
                        <a:rPr lang="en-US" dirty="0" smtClean="0">
                          <a:hlinkClick r:id="rId9"/>
                        </a:rPr>
                        <a:t>3</a:t>
                      </a:r>
                      <a:r>
                        <a:rPr lang="en-US" dirty="0" smtClean="0"/>
                        <a:t>]. Furthermore, it is estimated that 5–10% of individuals over 65 years of age have asymptomatic carotid artery atherosclerosis with at least 50% artery stenosis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177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9904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1 Which structure is not a content of carotid sheath?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Internal jugular vein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Internal carotid artery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External carotid artery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Vagus</a:t>
            </a:r>
          </a:p>
          <a:p>
            <a:pPr marL="0" indent="0">
              <a:buNone/>
            </a:pP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14061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2 How many arteries from external carotid artery in </a:t>
            </a:r>
          </a:p>
          <a:p>
            <a:pPr marL="0" indent="0">
              <a:buNone/>
            </a:pPr>
            <a:r>
              <a:rPr lang="en-IN" sz="3200" b="1" dirty="0"/>
              <a:t>	carotid triangle?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5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4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3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02214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3 All muscles form the floor of carotid triangle except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Thyrohyoid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Omohyoid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Hyoglossus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Inferior constrictor</a:t>
            </a:r>
          </a:p>
        </p:txBody>
      </p:sp>
    </p:spTree>
    <p:extLst>
      <p:ext uri="{BB962C8B-B14F-4D97-AF65-F5344CB8AC3E}">
        <p14:creationId xmlns:p14="http://schemas.microsoft.com/office/powerpoint/2010/main" xmlns="" val="161851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3" y="0"/>
            <a:ext cx="5902309" cy="6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1002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4 How many cranial nerves cross carotid triangle?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6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5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4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04875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5 Superior laryngeal artery is accompanied by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Recurrent laryngeal nerve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Internal laryngeal nerve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External laryngeal nerve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Ansa cervicalis</a:t>
            </a:r>
          </a:p>
        </p:txBody>
      </p:sp>
    </p:spTree>
    <p:extLst>
      <p:ext uri="{BB962C8B-B14F-4D97-AF65-F5344CB8AC3E}">
        <p14:creationId xmlns:p14="http://schemas.microsoft.com/office/powerpoint/2010/main" xmlns="" val="2421778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 ANSWERS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3200" b="1" dirty="0"/>
              <a:t>Q. 1 c</a:t>
            </a:r>
          </a:p>
          <a:p>
            <a:pPr marL="0" indent="0">
              <a:buNone/>
            </a:pPr>
            <a:r>
              <a:rPr lang="en-IN" sz="3200" b="1" dirty="0"/>
              <a:t>Q. 2 a</a:t>
            </a:r>
          </a:p>
          <a:p>
            <a:pPr marL="0" indent="0">
              <a:buNone/>
            </a:pPr>
            <a:r>
              <a:rPr lang="en-IN" sz="3200" b="1" dirty="0"/>
              <a:t>Q. 3 b</a:t>
            </a:r>
          </a:p>
          <a:p>
            <a:pPr marL="0" indent="0">
              <a:buNone/>
            </a:pPr>
            <a:r>
              <a:rPr lang="en-IN" sz="3200" b="1" dirty="0"/>
              <a:t>Q. 4 d</a:t>
            </a:r>
          </a:p>
          <a:p>
            <a:pPr marL="0" indent="0">
              <a:buNone/>
            </a:pPr>
            <a:r>
              <a:rPr lang="en-IN" sz="3200" b="1" dirty="0"/>
              <a:t>Q. </a:t>
            </a:r>
            <a:r>
              <a:rPr lang="en-IN" sz="3200" b="1"/>
              <a:t>5 b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1127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70" r="9326" b="5075"/>
          <a:stretch/>
        </p:blipFill>
        <p:spPr>
          <a:xfrm>
            <a:off x="3207434" y="379828"/>
            <a:ext cx="5106572" cy="59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4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239151"/>
            <a:ext cx="11591777" cy="64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39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643" r="20337" b="51544"/>
          <a:stretch/>
        </p:blipFill>
        <p:spPr>
          <a:xfrm>
            <a:off x="1659988" y="858129"/>
            <a:ext cx="872196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58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CAROTID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Boundaries:</a:t>
            </a:r>
          </a:p>
          <a:p>
            <a:pPr marL="0" indent="0">
              <a:buNone/>
            </a:pPr>
            <a:r>
              <a:rPr lang="en-IN" sz="3200" b="1" dirty="0"/>
              <a:t>	Posterior: Anterior margin sternocleidomastoid</a:t>
            </a:r>
          </a:p>
          <a:p>
            <a:pPr marL="0" indent="0">
              <a:buNone/>
            </a:pPr>
            <a:r>
              <a:rPr lang="en-IN" sz="3200" b="1" dirty="0"/>
              <a:t>	Antero-superior: Posterior belly digastric, Stylohyoid</a:t>
            </a:r>
          </a:p>
          <a:p>
            <a:pPr marL="0" indent="0">
              <a:buNone/>
            </a:pPr>
            <a:r>
              <a:rPr lang="en-IN" sz="3200" b="1" dirty="0"/>
              <a:t>	Antero-inferior: Superior belly omohyoid</a:t>
            </a:r>
          </a:p>
          <a:p>
            <a:pPr marL="0" indent="0">
              <a:buNone/>
            </a:pPr>
            <a:r>
              <a:rPr lang="en-IN" sz="3200" b="1" dirty="0"/>
              <a:t>	Roof: Skin, superficial fascia(platysma, cutaneous N.)</a:t>
            </a:r>
          </a:p>
          <a:p>
            <a:pPr marL="0" indent="0">
              <a:buNone/>
            </a:pPr>
            <a:r>
              <a:rPr lang="en-IN" sz="3200" b="1" dirty="0"/>
              <a:t>		 Deep cervical fascia</a:t>
            </a:r>
          </a:p>
          <a:p>
            <a:pPr marL="0" indent="0">
              <a:buNone/>
            </a:pPr>
            <a:r>
              <a:rPr lang="en-IN" sz="3200" b="1" dirty="0"/>
              <a:t>	Floor: Thyrohyoid, Hyoglossus, Middle and inferior</a:t>
            </a:r>
          </a:p>
          <a:p>
            <a:pPr marL="0" indent="0">
              <a:buNone/>
            </a:pPr>
            <a:r>
              <a:rPr lang="en-IN" sz="3200" b="1" dirty="0"/>
              <a:t>		  constrictors of pharynx</a:t>
            </a:r>
          </a:p>
        </p:txBody>
      </p:sp>
    </p:spTree>
    <p:extLst>
      <p:ext uri="{BB962C8B-B14F-4D97-AF65-F5344CB8AC3E}">
        <p14:creationId xmlns:p14="http://schemas.microsoft.com/office/powerpoint/2010/main" xmlns="" val="68921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	</a:t>
            </a:r>
            <a:r>
              <a:rPr lang="en-IN" sz="3200" b="1" dirty="0"/>
              <a:t>1. Common carotid artery with carotid sinus and body</a:t>
            </a:r>
          </a:p>
          <a:p>
            <a:pPr marL="0" indent="0">
              <a:buNone/>
            </a:pPr>
            <a:r>
              <a:rPr lang="en-IN" sz="3200" b="1" dirty="0"/>
              <a:t>	2. Internal carotid artery</a:t>
            </a:r>
          </a:p>
          <a:p>
            <a:pPr marL="0" indent="0">
              <a:buNone/>
            </a:pPr>
            <a:r>
              <a:rPr lang="en-IN" sz="3200" b="1" dirty="0"/>
              <a:t>	3. External carotid artery</a:t>
            </a:r>
          </a:p>
          <a:p>
            <a:pPr marL="0" indent="0">
              <a:buNone/>
            </a:pPr>
            <a:r>
              <a:rPr lang="en-IN" sz="3200" b="1" dirty="0"/>
              <a:t>		Superior thyroid, lingual, facial, Ascending</a:t>
            </a:r>
          </a:p>
          <a:p>
            <a:pPr marL="0" indent="0">
              <a:buNone/>
            </a:pPr>
            <a:r>
              <a:rPr lang="en-IN" sz="3200" b="1" dirty="0"/>
              <a:t>		</a:t>
            </a:r>
            <a:r>
              <a:rPr lang="en-IN" sz="3200" b="1" dirty="0">
                <a:solidFill>
                  <a:prstClr val="black"/>
                </a:solidFill>
              </a:rPr>
              <a:t> Pharyngeal and occipital artery</a:t>
            </a:r>
          </a:p>
          <a:p>
            <a:pPr marL="0" indent="0">
              <a:buNone/>
            </a:pPr>
            <a:r>
              <a:rPr lang="en-IN" sz="3200" b="1" dirty="0">
                <a:solidFill>
                  <a:prstClr val="black"/>
                </a:solidFill>
              </a:rPr>
              <a:t>	4. Internal jugular vein</a:t>
            </a:r>
          </a:p>
          <a:p>
            <a:pPr marL="0" indent="0">
              <a:buNone/>
            </a:pPr>
            <a:r>
              <a:rPr lang="en-IN" sz="3200" b="1" dirty="0">
                <a:solidFill>
                  <a:prstClr val="black"/>
                </a:solidFill>
              </a:rPr>
              <a:t>	5. Vagus nerve and superior laryngeal nerve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5519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	</a:t>
            </a:r>
            <a:r>
              <a:rPr lang="en-IN" sz="3600" b="1" dirty="0"/>
              <a:t>6. Spinal accessory nerve</a:t>
            </a:r>
          </a:p>
          <a:p>
            <a:pPr marL="0" indent="0">
              <a:buNone/>
            </a:pPr>
            <a:r>
              <a:rPr lang="en-IN" sz="3600" b="1" dirty="0"/>
              <a:t>	7. Hypoglossal nerve and the upper root of ansa</a:t>
            </a:r>
          </a:p>
          <a:p>
            <a:pPr marL="0" indent="0">
              <a:buNone/>
            </a:pPr>
            <a:r>
              <a:rPr lang="en-IN" sz="3600" b="1" dirty="0"/>
              <a:t>	     cervicalis</a:t>
            </a:r>
          </a:p>
          <a:p>
            <a:pPr marL="0" indent="0">
              <a:buNone/>
            </a:pPr>
            <a:r>
              <a:rPr lang="en-IN" sz="3600" b="1" dirty="0"/>
              <a:t>	8. Sympathetic trunk</a:t>
            </a:r>
          </a:p>
          <a:p>
            <a:pPr marL="0" indent="0">
              <a:buNone/>
            </a:pPr>
            <a:r>
              <a:rPr lang="en-IN" sz="3600" b="1" dirty="0"/>
              <a:t>	9. Lymph nodes</a:t>
            </a:r>
          </a:p>
        </p:txBody>
      </p:sp>
    </p:spTree>
    <p:extLst>
      <p:ext uri="{BB962C8B-B14F-4D97-AF65-F5344CB8AC3E}">
        <p14:creationId xmlns:p14="http://schemas.microsoft.com/office/powerpoint/2010/main" xmlns="" val="86651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362</Words>
  <Application>Microsoft Office PowerPoint</Application>
  <PresentationFormat>Custom</PresentationFormat>
  <Paragraphs>159</Paragraphs>
  <Slides>32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CAROTID TRIANGLE</vt:lpstr>
      <vt:lpstr>Slide 2</vt:lpstr>
      <vt:lpstr>Slide 3</vt:lpstr>
      <vt:lpstr>Slide 4</vt:lpstr>
      <vt:lpstr>Slide 5</vt:lpstr>
      <vt:lpstr>Slide 6</vt:lpstr>
      <vt:lpstr>CAROTID TRIANGLE</vt:lpstr>
      <vt:lpstr>CONTENTS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CAROTID SHEATH</vt:lpstr>
      <vt:lpstr>Slide 24</vt:lpstr>
      <vt:lpstr>Slide 25</vt:lpstr>
      <vt:lpstr>Slide 26</vt:lpstr>
      <vt:lpstr>MCQ</vt:lpstr>
      <vt:lpstr>MCQ</vt:lpstr>
      <vt:lpstr>MCQ</vt:lpstr>
      <vt:lpstr>MCQ</vt:lpstr>
      <vt:lpstr>MCQ</vt:lpstr>
      <vt:lpstr>MCQ 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CAROTID TRIANGLE</dc:title>
  <dc:creator>Dell</dc:creator>
  <cp:lastModifiedBy>Admin</cp:lastModifiedBy>
  <cp:revision>40</cp:revision>
  <dcterms:created xsi:type="dcterms:W3CDTF">2017-03-22T00:50:43Z</dcterms:created>
  <dcterms:modified xsi:type="dcterms:W3CDTF">2020-08-13T09:45:25Z</dcterms:modified>
</cp:coreProperties>
</file>