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7157110" cy="11226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366711" y="1662111"/>
            <a:ext cx="8272782" cy="37706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16/08//2020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665209" y="6571642"/>
            <a:ext cx="129208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object 2"/>
          <p:cNvSpPr txBox="1">
            <a:spLocks noGrp="1"/>
          </p:cNvSpPr>
          <p:nvPr>
            <p:ph type="title"/>
          </p:nvPr>
        </p:nvSpPr>
        <p:spPr>
          <a:xfrm>
            <a:off x="2282698" y="510284"/>
            <a:ext cx="3905885" cy="75692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  <a:defRPr sz="4800" spc="-400">
                <a:solidFill>
                  <a:srgbClr val="FFFFFF"/>
                </a:solidFill>
              </a:defRPr>
            </a:lvl1pPr>
          </a:lstStyle>
          <a:p>
            <a:r>
              <a:t>IMMUNIZATION</a:t>
            </a:r>
          </a:p>
        </p:txBody>
      </p:sp>
      <p:sp>
        <p:nvSpPr>
          <p:cNvPr id="84" name="object 3"/>
          <p:cNvSpPr/>
          <p:nvPr/>
        </p:nvSpPr>
        <p:spPr>
          <a:xfrm>
            <a:off x="5943600" y="3200400"/>
            <a:ext cx="31242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object 4"/>
          <p:cNvSpPr/>
          <p:nvPr/>
        </p:nvSpPr>
        <p:spPr>
          <a:xfrm>
            <a:off x="457200" y="1371600"/>
            <a:ext cx="38100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" name="Dr.Sunil Pathak…"/>
          <p:cNvSpPr txBox="1"/>
          <p:nvPr/>
        </p:nvSpPr>
        <p:spPr>
          <a:xfrm>
            <a:off x="1815329" y="4913456"/>
            <a:ext cx="3810001" cy="150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Dr.Sunil Pathak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Associate Professor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Department of Paediatrics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SBKS MIRC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156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4775" indent="11937" defTabSz="859536">
              <a:defRPr sz="3384" spc="-282"/>
            </a:pPr>
            <a:r>
              <a:t>Process of generation of  immunity after</a:t>
            </a:r>
            <a:r>
              <a:rPr spc="-564"/>
              <a:t> </a:t>
            </a:r>
            <a:r>
              <a:t>vaccination</a:t>
            </a:r>
          </a:p>
        </p:txBody>
      </p:sp>
      <p:sp>
        <p:nvSpPr>
          <p:cNvPr id="157" name="object 3"/>
          <p:cNvSpPr txBox="1"/>
          <p:nvPr/>
        </p:nvSpPr>
        <p:spPr>
          <a:xfrm>
            <a:off x="604519" y="1806219"/>
            <a:ext cx="4413885" cy="414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800" b="1" spc="-29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PRIMARY</a:t>
            </a:r>
            <a:r>
              <a:rPr spc="-140"/>
              <a:t> </a:t>
            </a:r>
            <a:r>
              <a:rPr spc="-390"/>
              <a:t>RESPONSE-</a:t>
            </a:r>
          </a:p>
          <a:p>
            <a:pPr marL="100965" marR="5080" indent="153034" algn="just">
              <a:spcBef>
                <a:spcPts val="700"/>
              </a:spcBef>
              <a:tabLst>
                <a:tab pos="3035300" algn="l"/>
              </a:tabLst>
              <a:defRPr sz="2800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 </a:t>
            </a:r>
            <a:r>
              <a:rPr spc="-5"/>
              <a:t>important </a:t>
            </a:r>
            <a:r>
              <a:rPr spc="-60"/>
              <a:t>outcome </a:t>
            </a:r>
            <a:r>
              <a:rPr spc="15"/>
              <a:t>of  </a:t>
            </a:r>
            <a:r>
              <a:rPr spc="-15"/>
              <a:t>prim</a:t>
            </a:r>
            <a:r>
              <a:rPr spc="-85"/>
              <a:t>ary</a:t>
            </a:r>
            <a:r>
              <a:rPr spc="0"/>
              <a:t>	</a:t>
            </a:r>
            <a:r>
              <a:rPr spc="-55"/>
              <a:t>antigenic  </a:t>
            </a:r>
            <a:r>
              <a:rPr spc="-100"/>
              <a:t>challenge </a:t>
            </a:r>
            <a:r>
              <a:rPr spc="-125"/>
              <a:t>is </a:t>
            </a:r>
            <a:r>
              <a:rPr spc="-70"/>
              <a:t>education </a:t>
            </a:r>
            <a:r>
              <a:rPr spc="15"/>
              <a:t>of  </a:t>
            </a:r>
            <a:r>
              <a:rPr spc="-20"/>
              <a:t>the </a:t>
            </a:r>
            <a:r>
              <a:rPr spc="-45"/>
              <a:t>reticulo-endothelial  </a:t>
            </a:r>
            <a:r>
              <a:rPr spc="-100"/>
              <a:t>system </a:t>
            </a:r>
            <a:r>
              <a:rPr spc="20"/>
              <a:t>of </a:t>
            </a:r>
            <a:r>
              <a:rPr spc="-20"/>
              <a:t>the </a:t>
            </a:r>
            <a:r>
              <a:t>body. </a:t>
            </a:r>
            <a:r>
              <a:rPr spc="-114"/>
              <a:t>There  </a:t>
            </a:r>
            <a:r>
              <a:rPr spc="-125"/>
              <a:t>is </a:t>
            </a:r>
            <a:r>
              <a:rPr spc="-40"/>
              <a:t>production </a:t>
            </a:r>
            <a:r>
              <a:rPr spc="15"/>
              <a:t>of </a:t>
            </a:r>
            <a:r>
              <a:rPr spc="-25"/>
              <a:t>what </a:t>
            </a:r>
            <a:r>
              <a:rPr spc="-114"/>
              <a:t>are  </a:t>
            </a:r>
            <a:r>
              <a:rPr spc="-65"/>
              <a:t>known </a:t>
            </a:r>
            <a:r>
              <a:rPr spc="-234"/>
              <a:t>as </a:t>
            </a:r>
            <a:r>
              <a:rPr spc="-50"/>
              <a:t>"memory </a:t>
            </a:r>
            <a:r>
              <a:rPr spc="-94"/>
              <a:t>cells"  </a:t>
            </a:r>
            <a:r>
              <a:rPr spc="-35"/>
              <a:t>or </a:t>
            </a:r>
            <a:r>
              <a:rPr spc="-40"/>
              <a:t>"primed </a:t>
            </a:r>
            <a:r>
              <a:rPr spc="-94"/>
              <a:t>cells" </a:t>
            </a:r>
            <a:r>
              <a:rPr spc="-60"/>
              <a:t>by </a:t>
            </a:r>
            <a:r>
              <a:rPr spc="-5"/>
              <a:t>both </a:t>
            </a:r>
            <a:r>
              <a:rPr spc="-209"/>
              <a:t>B  </a:t>
            </a:r>
            <a:r>
              <a:rPr spc="-114"/>
              <a:t>and </a:t>
            </a:r>
            <a:r>
              <a:rPr spc="-160"/>
              <a:t>T</a:t>
            </a:r>
            <a:r>
              <a:rPr spc="-520"/>
              <a:t> </a:t>
            </a:r>
            <a:r>
              <a:rPr spc="-65"/>
              <a:t>lymphocytes.</a:t>
            </a:r>
          </a:p>
        </p:txBody>
      </p:sp>
      <p:sp>
        <p:nvSpPr>
          <p:cNvPr id="158" name="object 4"/>
          <p:cNvSpPr/>
          <p:nvPr/>
        </p:nvSpPr>
        <p:spPr>
          <a:xfrm>
            <a:off x="5096254" y="2229611"/>
            <a:ext cx="4047745" cy="4475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object 3"/>
          <p:cNvSpPr txBox="1"/>
          <p:nvPr/>
        </p:nvSpPr>
        <p:spPr>
          <a:xfrm>
            <a:off x="452119" y="1327150"/>
            <a:ext cx="2673986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968500" algn="l"/>
              </a:tabLst>
              <a:defRPr sz="3000" spc="-18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Thes</a:t>
            </a:r>
            <a:r>
              <a:rPr spc="-180"/>
              <a:t>e</a:t>
            </a:r>
            <a:r>
              <a:rPr spc="0"/>
              <a:t>	</a:t>
            </a:r>
            <a:r>
              <a:rPr spc="-125"/>
              <a:t>cells</a:t>
            </a:r>
          </a:p>
        </p:txBody>
      </p:sp>
      <p:sp>
        <p:nvSpPr>
          <p:cNvPr id="163" name="object 4"/>
          <p:cNvSpPr txBox="1"/>
          <p:nvPr/>
        </p:nvSpPr>
        <p:spPr>
          <a:xfrm>
            <a:off x="795018" y="1327150"/>
            <a:ext cx="3851911" cy="851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3333750">
              <a:spcBef>
                <a:spcPts val="100"/>
              </a:spcBef>
              <a:tabLst>
                <a:tab pos="2336800" algn="l"/>
                <a:tab pos="3302000" algn="l"/>
              </a:tabLst>
              <a:defRPr sz="3000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are  responsible	</a:t>
            </a:r>
            <a:r>
              <a:rPr spc="15"/>
              <a:t>for	</a:t>
            </a:r>
            <a:r>
              <a:rPr spc="-20"/>
              <a:t>the</a:t>
            </a:r>
          </a:p>
        </p:txBody>
      </p:sp>
      <p:sp>
        <p:nvSpPr>
          <p:cNvPr id="164" name="object 5"/>
          <p:cNvSpPr txBox="1"/>
          <p:nvPr/>
        </p:nvSpPr>
        <p:spPr>
          <a:xfrm>
            <a:off x="795019" y="2241244"/>
            <a:ext cx="2510790" cy="85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000" spc="-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"immuno</a:t>
            </a:r>
            <a:r>
              <a:rPr spc="-10"/>
              <a:t>l</a:t>
            </a:r>
            <a:r>
              <a:rPr spc="-80"/>
              <a:t>ogical  </a:t>
            </a:r>
            <a:r>
              <a:rPr spc="-45"/>
              <a:t>memory"</a:t>
            </a:r>
          </a:p>
        </p:txBody>
      </p:sp>
      <p:sp>
        <p:nvSpPr>
          <p:cNvPr id="165" name="object 6"/>
          <p:cNvSpPr txBox="1"/>
          <p:nvPr/>
        </p:nvSpPr>
        <p:spPr>
          <a:xfrm>
            <a:off x="3686683" y="2699003"/>
            <a:ext cx="958215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000" spc="-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which</a:t>
            </a:r>
          </a:p>
        </p:txBody>
      </p:sp>
      <p:sp>
        <p:nvSpPr>
          <p:cNvPr id="166" name="object 7"/>
          <p:cNvSpPr txBox="1"/>
          <p:nvPr/>
        </p:nvSpPr>
        <p:spPr>
          <a:xfrm>
            <a:off x="795018" y="3156203"/>
            <a:ext cx="3848736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032000" algn="l"/>
              </a:tabLst>
              <a:defRPr sz="3000" spc="-1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becomes	</a:t>
            </a:r>
            <a:r>
              <a:rPr spc="-100"/>
              <a:t>established</a:t>
            </a:r>
          </a:p>
        </p:txBody>
      </p:sp>
      <p:sp>
        <p:nvSpPr>
          <p:cNvPr id="167" name="object 8"/>
          <p:cNvSpPr txBox="1"/>
          <p:nvPr/>
        </p:nvSpPr>
        <p:spPr>
          <a:xfrm>
            <a:off x="795019" y="3613403"/>
            <a:ext cx="781051" cy="85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000" spc="-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</a:t>
            </a:r>
            <a:r>
              <a:rPr spc="-45"/>
              <a:t>f</a:t>
            </a:r>
            <a:r>
              <a:rPr spc="5"/>
              <a:t>ter  </a:t>
            </a:r>
            <a:r>
              <a:rPr spc="-25"/>
              <a:t>fact,</a:t>
            </a:r>
          </a:p>
        </p:txBody>
      </p:sp>
      <p:sp>
        <p:nvSpPr>
          <p:cNvPr id="168" name="object 9"/>
          <p:cNvSpPr txBox="1"/>
          <p:nvPr/>
        </p:nvSpPr>
        <p:spPr>
          <a:xfrm>
            <a:off x="1834642" y="4070856"/>
            <a:ext cx="215392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863600" algn="l"/>
              </a:tabLst>
              <a:defRPr sz="3000" spc="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spc="80"/>
              <a:t>h</a:t>
            </a:r>
            <a:r>
              <a:rPr spc="-180"/>
              <a:t>e</a:t>
            </a:r>
            <a:r>
              <a:rPr spc="0"/>
              <a:t>	</a:t>
            </a:r>
            <a:r>
              <a:rPr spc="-75"/>
              <a:t>pu</a:t>
            </a:r>
            <a:r>
              <a:rPr spc="-60"/>
              <a:t>r</a:t>
            </a:r>
            <a:r>
              <a:rPr spc="-75"/>
              <a:t>p</a:t>
            </a:r>
            <a:r>
              <a:rPr spc="-90"/>
              <a:t>o</a:t>
            </a:r>
            <a:r>
              <a:rPr spc="-240"/>
              <a:t>se</a:t>
            </a:r>
          </a:p>
        </p:txBody>
      </p:sp>
      <p:sp>
        <p:nvSpPr>
          <p:cNvPr id="169" name="object 10"/>
          <p:cNvSpPr txBox="1"/>
          <p:nvPr/>
        </p:nvSpPr>
        <p:spPr>
          <a:xfrm>
            <a:off x="795019" y="4528056"/>
            <a:ext cx="2215515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000" spc="-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immunization</a:t>
            </a:r>
          </a:p>
        </p:txBody>
      </p:sp>
      <p:sp>
        <p:nvSpPr>
          <p:cNvPr id="170" name="object 11"/>
          <p:cNvSpPr txBox="1"/>
          <p:nvPr/>
        </p:nvSpPr>
        <p:spPr>
          <a:xfrm>
            <a:off x="3512946" y="4528056"/>
            <a:ext cx="271146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000" spc="-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is</a:t>
            </a:r>
          </a:p>
        </p:txBody>
      </p:sp>
      <p:sp>
        <p:nvSpPr>
          <p:cNvPr id="171" name="object 12"/>
          <p:cNvSpPr txBox="1"/>
          <p:nvPr/>
        </p:nvSpPr>
        <p:spPr>
          <a:xfrm>
            <a:off x="1791970" y="3613403"/>
            <a:ext cx="2853691" cy="128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7620" algn="r">
              <a:spcBef>
                <a:spcPts val="100"/>
              </a:spcBef>
              <a:tabLst>
                <a:tab pos="2527300" algn="l"/>
              </a:tabLst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pc="15"/>
              <a:t>m</a:t>
            </a:r>
            <a:r>
              <a:rPr spc="-45"/>
              <a:t>munizat</a:t>
            </a:r>
            <a:r>
              <a:rPr spc="-10"/>
              <a:t>i</a:t>
            </a:r>
            <a:r>
              <a:rPr spc="-85"/>
              <a:t>o</a:t>
            </a:r>
            <a:r>
              <a:rPr spc="-80"/>
              <a:t>n</a:t>
            </a:r>
            <a:r>
              <a:rPr spc="-45"/>
              <a:t>.</a:t>
            </a:r>
            <a:r>
              <a:t>	</a:t>
            </a:r>
            <a:r>
              <a:rPr spc="-100"/>
              <a:t>In</a:t>
            </a:r>
          </a:p>
          <a:p>
            <a:pPr marR="5080" indent="2514600" algn="r">
              <a:defRPr sz="3000" spc="1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  </a:t>
            </a:r>
            <a:r>
              <a:rPr spc="65"/>
              <a:t>to</a:t>
            </a:r>
          </a:p>
        </p:txBody>
      </p:sp>
      <p:sp>
        <p:nvSpPr>
          <p:cNvPr id="172" name="object 13"/>
          <p:cNvSpPr txBox="1"/>
          <p:nvPr/>
        </p:nvSpPr>
        <p:spPr>
          <a:xfrm>
            <a:off x="2272028" y="4985258"/>
            <a:ext cx="2371091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000" spc="-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immunological</a:t>
            </a:r>
          </a:p>
        </p:txBody>
      </p:sp>
      <p:sp>
        <p:nvSpPr>
          <p:cNvPr id="173" name="object 14"/>
          <p:cNvSpPr txBox="1"/>
          <p:nvPr/>
        </p:nvSpPr>
        <p:spPr>
          <a:xfrm>
            <a:off x="795019" y="4985258"/>
            <a:ext cx="1442086" cy="851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000" spc="-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develop  </a:t>
            </a:r>
            <a:r>
              <a:rPr spc="-114"/>
              <a:t>m</a:t>
            </a:r>
            <a:r>
              <a:rPr spc="-85"/>
              <a:t>e</a:t>
            </a:r>
            <a:r>
              <a:rPr spc="-25"/>
              <a:t>mor</a:t>
            </a:r>
            <a:r>
              <a:rPr spc="-220"/>
              <a:t>y</a:t>
            </a:r>
            <a:r>
              <a:rPr spc="-45"/>
              <a:t>.</a:t>
            </a:r>
          </a:p>
        </p:txBody>
      </p:sp>
      <p:sp>
        <p:nvSpPr>
          <p:cNvPr id="174" name="object 15"/>
          <p:cNvSpPr/>
          <p:nvPr/>
        </p:nvSpPr>
        <p:spPr>
          <a:xfrm>
            <a:off x="4867654" y="1467611"/>
            <a:ext cx="4200145" cy="4475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" name="object 16"/>
          <p:cNvSpPr txBox="1">
            <a:spLocks noGrp="1"/>
          </p:cNvSpPr>
          <p:nvPr>
            <p:ph type="sldNum" sz="quarter" idx="2"/>
          </p:nvPr>
        </p:nvSpPr>
        <p:spPr>
          <a:xfrm>
            <a:off x="8665209" y="6571642"/>
            <a:ext cx="196305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bject 2"/>
          <p:cNvSpPr/>
          <p:nvPr/>
        </p:nvSpPr>
        <p:spPr>
          <a:xfrm>
            <a:off x="4267200" y="1600200"/>
            <a:ext cx="48768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8" name="object 3"/>
          <p:cNvSpPr txBox="1"/>
          <p:nvPr/>
        </p:nvSpPr>
        <p:spPr>
          <a:xfrm>
            <a:off x="680718" y="1815464"/>
            <a:ext cx="3502661" cy="383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114935" indent="-331469">
              <a:lnSpc>
                <a:spcPts val="2300"/>
              </a:lnSpc>
              <a:spcBef>
                <a:spcPts val="600"/>
              </a:spcBef>
              <a:defRPr sz="2400" b="1" spc="-16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SECONDARY</a:t>
            </a:r>
            <a:r>
              <a:rPr spc="-220"/>
              <a:t> </a:t>
            </a:r>
            <a:r>
              <a:t>(BOOSTER)  RESPONSE-</a:t>
            </a:r>
          </a:p>
          <a:p>
            <a:pPr marL="104138" marR="5080" indent="147322">
              <a:lnSpc>
                <a:spcPct val="80000"/>
              </a:lnSpc>
              <a:spcBef>
                <a:spcPts val="700"/>
              </a:spcBef>
              <a:defRPr sz="2500" b="1" spc="-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180"/>
              <a:t>response </a:t>
            </a:r>
            <a:r>
              <a:rPr spc="-20"/>
              <a:t>to </a:t>
            </a:r>
            <a:r>
              <a:rPr spc="-104"/>
              <a:t>a  </a:t>
            </a:r>
            <a:r>
              <a:rPr spc="-130"/>
              <a:t>booster </a:t>
            </a:r>
            <a:r>
              <a:rPr spc="-185"/>
              <a:t>dose </a:t>
            </a:r>
            <a:r>
              <a:rPr spc="-114"/>
              <a:t>differs </a:t>
            </a:r>
            <a:r>
              <a:rPr spc="-110"/>
              <a:t>in  a </a:t>
            </a:r>
            <a:r>
              <a:rPr spc="-130"/>
              <a:t>number </a:t>
            </a:r>
            <a:r>
              <a:rPr spc="-80"/>
              <a:t>of </a:t>
            </a:r>
            <a:r>
              <a:rPr spc="-160"/>
              <a:t>ways</a:t>
            </a:r>
            <a:r>
              <a:rPr spc="-459"/>
              <a:t> </a:t>
            </a:r>
            <a:r>
              <a:rPr spc="-95"/>
              <a:t>from  </a:t>
            </a:r>
            <a:r>
              <a:rPr spc="-50"/>
              <a:t>the </a:t>
            </a:r>
            <a:r>
              <a:rPr spc="-110"/>
              <a:t>primary </a:t>
            </a:r>
            <a:r>
              <a:rPr spc="-175"/>
              <a:t>response:  </a:t>
            </a:r>
            <a:r>
              <a:rPr spc="-160"/>
              <a:t>1 </a:t>
            </a:r>
            <a:r>
              <a:t>shorter </a:t>
            </a:r>
            <a:r>
              <a:rPr spc="-35"/>
              <a:t>latent  </a:t>
            </a:r>
            <a:r>
              <a:rPr spc="-100"/>
              <a:t>period.</a:t>
            </a:r>
          </a:p>
          <a:p>
            <a:pPr marL="355600" marR="69850" indent="-17145">
              <a:lnSpc>
                <a:spcPts val="2400"/>
              </a:lnSpc>
              <a:spcBef>
                <a:spcPts val="600"/>
              </a:spcBef>
              <a:buSzPct val="100000"/>
              <a:buAutoNum type="arabicPeriod" startAt="2"/>
              <a:tabLst>
                <a:tab pos="558800" algn="l"/>
              </a:tabLst>
              <a:defRPr sz="2500" b="1" spc="-1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production </a:t>
            </a:r>
            <a:r>
              <a:rPr spc="-80"/>
              <a:t>of  </a:t>
            </a:r>
            <a:r>
              <a:rPr spc="-95"/>
              <a:t>antibody </a:t>
            </a:r>
            <a:r>
              <a:rPr spc="-204"/>
              <a:t>is </a:t>
            </a:r>
            <a:r>
              <a:rPr spc="-120"/>
              <a:t>more</a:t>
            </a:r>
            <a:r>
              <a:rPr spc="-265"/>
              <a:t> </a:t>
            </a:r>
            <a:r>
              <a:rPr spc="-114"/>
              <a:t>rapid</a:t>
            </a:r>
          </a:p>
          <a:p>
            <a:pPr marL="355600" marR="203200" indent="-17145">
              <a:lnSpc>
                <a:spcPts val="2400"/>
              </a:lnSpc>
              <a:spcBef>
                <a:spcPts val="600"/>
              </a:spcBef>
              <a:buSzPct val="100000"/>
              <a:buAutoNum type="arabicPeriod" startAt="2"/>
              <a:tabLst>
                <a:tab pos="558800" algn="l"/>
              </a:tabLst>
              <a:defRPr sz="2500" b="1" spc="-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antibodies </a:t>
            </a:r>
            <a:r>
              <a:rPr spc="-110"/>
              <a:t>are</a:t>
            </a:r>
            <a:r>
              <a:rPr spc="-270"/>
              <a:t> </a:t>
            </a:r>
            <a:r>
              <a:t>more  </a:t>
            </a:r>
            <a:r>
              <a:rPr spc="-95"/>
              <a:t>abundant.</a:t>
            </a:r>
          </a:p>
        </p:txBody>
      </p:sp>
      <p:sp>
        <p:nvSpPr>
          <p:cNvPr id="179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ject 2"/>
          <p:cNvSpPr txBox="1"/>
          <p:nvPr/>
        </p:nvSpPr>
        <p:spPr>
          <a:xfrm>
            <a:off x="1062023" y="1806194"/>
            <a:ext cx="3983992" cy="4230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43815" indent="12700">
              <a:defRPr sz="2800" b="1" spc="-19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SECONDARY </a:t>
            </a:r>
            <a:r>
              <a:rPr spc="-189"/>
              <a:t>(BOOSTER)  </a:t>
            </a:r>
            <a:r>
              <a:rPr spc="-185"/>
              <a:t>RESPONSE-</a:t>
            </a:r>
          </a:p>
          <a:p>
            <a:pPr marL="12700" marR="213359">
              <a:spcBef>
                <a:spcPts val="700"/>
              </a:spcBef>
              <a:buSzPct val="96428"/>
              <a:buAutoNum type="arabicPeriod" startAt="4"/>
              <a:tabLst>
                <a:tab pos="304800" algn="l"/>
              </a:tabLst>
              <a:defRPr sz="2800" b="1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antibody </a:t>
            </a:r>
            <a:r>
              <a:rPr spc="-204"/>
              <a:t>response  </a:t>
            </a:r>
            <a:r>
              <a:t>maintained </a:t>
            </a:r>
            <a:r>
              <a:rPr spc="5"/>
              <a:t>at </a:t>
            </a:r>
            <a:r>
              <a:rPr spc="-135"/>
              <a:t>higher  </a:t>
            </a:r>
            <a:r>
              <a:rPr spc="-170"/>
              <a:t>levels </a:t>
            </a:r>
            <a:r>
              <a:rPr spc="-100"/>
              <a:t>for </a:t>
            </a:r>
            <a:r>
              <a:rPr spc="-120"/>
              <a:t>a </a:t>
            </a:r>
            <a:r>
              <a:rPr spc="-140"/>
              <a:t>longer</a:t>
            </a:r>
            <a:r>
              <a:rPr spc="-430"/>
              <a:t> </a:t>
            </a:r>
            <a:r>
              <a:rPr spc="-140"/>
              <a:t>period  </a:t>
            </a:r>
            <a:r>
              <a:rPr spc="-90"/>
              <a:t>of </a:t>
            </a:r>
            <a:r>
              <a:rPr spc="-50"/>
              <a:t>time</a:t>
            </a:r>
            <a:r>
              <a:rPr spc="-310"/>
              <a:t> </a:t>
            </a:r>
            <a:r>
              <a:rPr spc="-145"/>
              <a:t>and</a:t>
            </a:r>
          </a:p>
          <a:p>
            <a:pPr marL="12700" marR="5080">
              <a:spcBef>
                <a:spcPts val="700"/>
              </a:spcBef>
              <a:buSzPct val="96428"/>
              <a:buAutoNum type="arabicPeriod" startAt="4"/>
              <a:tabLst>
                <a:tab pos="355600" algn="l"/>
              </a:tabLst>
              <a:defRPr sz="2800" b="1" spc="-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104"/>
              <a:t>antibody </a:t>
            </a:r>
            <a:r>
              <a:rPr spc="-110"/>
              <a:t>elicited  </a:t>
            </a:r>
            <a:r>
              <a:rPr spc="-140"/>
              <a:t>tends </a:t>
            </a:r>
            <a:r>
              <a:rPr spc="-20"/>
              <a:t>to </a:t>
            </a:r>
            <a:r>
              <a:rPr spc="-150"/>
              <a:t>have </a:t>
            </a:r>
            <a:r>
              <a:rPr spc="-120"/>
              <a:t>a </a:t>
            </a:r>
            <a:r>
              <a:rPr spc="-94"/>
              <a:t>greater  </a:t>
            </a:r>
            <a:r>
              <a:rPr spc="-90"/>
              <a:t>avidity </a:t>
            </a:r>
            <a:r>
              <a:rPr spc="-140"/>
              <a:t>or </a:t>
            </a:r>
            <a:r>
              <a:rPr spc="-145"/>
              <a:t>capacity </a:t>
            </a:r>
            <a:r>
              <a:rPr spc="-20"/>
              <a:t>to</a:t>
            </a:r>
            <a:r>
              <a:rPr spc="-459"/>
              <a:t> </a:t>
            </a:r>
            <a:r>
              <a:rPr spc="-140"/>
              <a:t>bind  </a:t>
            </a:r>
            <a:r>
              <a:rPr spc="-20"/>
              <a:t>to </a:t>
            </a:r>
            <a:r>
              <a:t>the</a:t>
            </a:r>
            <a:r>
              <a:rPr spc="-400"/>
              <a:t> </a:t>
            </a:r>
            <a:r>
              <a:rPr spc="-85"/>
              <a:t>antigen.</a:t>
            </a:r>
          </a:p>
        </p:txBody>
      </p:sp>
      <p:sp>
        <p:nvSpPr>
          <p:cNvPr id="182" name="object 3"/>
          <p:cNvSpPr/>
          <p:nvPr/>
        </p:nvSpPr>
        <p:spPr>
          <a:xfrm>
            <a:off x="5029200" y="1752600"/>
            <a:ext cx="41148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bject 8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185" name="object 2"/>
          <p:cNvSpPr txBox="1">
            <a:spLocks noGrp="1"/>
          </p:cNvSpPr>
          <p:nvPr>
            <p:ph type="title"/>
          </p:nvPr>
        </p:nvSpPr>
        <p:spPr>
          <a:xfrm>
            <a:off x="993444" y="516380"/>
            <a:ext cx="1892301" cy="635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defRPr sz="4000" spc="-400"/>
            </a:lvl1pPr>
          </a:lstStyle>
          <a:p>
            <a:r>
              <a:t>Vaccine</a:t>
            </a:r>
          </a:p>
        </p:txBody>
      </p:sp>
      <p:sp>
        <p:nvSpPr>
          <p:cNvPr id="186" name="object 3"/>
          <p:cNvSpPr txBox="1"/>
          <p:nvPr/>
        </p:nvSpPr>
        <p:spPr>
          <a:xfrm>
            <a:off x="604518" y="1621485"/>
            <a:ext cx="3966211" cy="1803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tabLst>
                <a:tab pos="1511300" algn="l"/>
                <a:tab pos="3175000" algn="l"/>
              </a:tabLst>
              <a:defRPr sz="3000" spc="-3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spc="-60"/>
              <a:t>erm</a:t>
            </a:r>
            <a:r>
              <a:rPr spc="0"/>
              <a:t>	</a:t>
            </a:r>
            <a:r>
              <a:rPr spc="-60"/>
              <a:t>deri</a:t>
            </a:r>
            <a:r>
              <a:rPr spc="-90"/>
              <a:t>v</a:t>
            </a:r>
            <a:r>
              <a:rPr spc="-175"/>
              <a:t>e</a:t>
            </a:r>
            <a:r>
              <a:rPr spc="0"/>
              <a:t>	</a:t>
            </a:r>
            <a:r>
              <a:rPr spc="10"/>
              <a:t>from  </a:t>
            </a:r>
            <a:r>
              <a:rPr spc="-114"/>
              <a:t>“vaccae=cow”.</a:t>
            </a:r>
          </a:p>
          <a:p>
            <a:pPr marR="7620" indent="12700">
              <a:spcBef>
                <a:spcPts val="700"/>
              </a:spcBef>
              <a:tabLst>
                <a:tab pos="635000" algn="l"/>
                <a:tab pos="3035300" algn="l"/>
              </a:tabLst>
              <a:defRPr sz="3000" spc="-20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	</a:t>
            </a:r>
            <a:r>
              <a:rPr spc="-50"/>
              <a:t>immuni</a:t>
            </a:r>
            <a:r>
              <a:rPr spc="-40"/>
              <a:t>z</a:t>
            </a:r>
            <a:r>
              <a:rPr spc="-25"/>
              <a:t>ation</a:t>
            </a:r>
            <a:r>
              <a:rPr spc="0"/>
              <a:t>	</a:t>
            </a:r>
            <a:r>
              <a:rPr spc="-155"/>
              <a:t>ag</a:t>
            </a:r>
            <a:r>
              <a:rPr spc="-165"/>
              <a:t>e</a:t>
            </a:r>
            <a:r>
              <a:rPr spc="45"/>
              <a:t>nt  </a:t>
            </a:r>
            <a:r>
              <a:rPr spc="-130"/>
              <a:t>is </a:t>
            </a:r>
            <a:r>
              <a:rPr spc="-65"/>
              <a:t>known </a:t>
            </a:r>
            <a:r>
              <a:rPr spc="-250"/>
              <a:t>as</a:t>
            </a:r>
            <a:r>
              <a:rPr spc="-509"/>
              <a:t> </a:t>
            </a:r>
            <a:r>
              <a:rPr spc="-130"/>
              <a:t>vaccine.</a:t>
            </a:r>
          </a:p>
        </p:txBody>
      </p:sp>
      <p:sp>
        <p:nvSpPr>
          <p:cNvPr id="187" name="object 4"/>
          <p:cNvSpPr txBox="1"/>
          <p:nvPr/>
        </p:nvSpPr>
        <p:spPr>
          <a:xfrm>
            <a:off x="604518" y="3629531"/>
            <a:ext cx="1772922" cy="1714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tabLst>
                <a:tab pos="1511300" algn="l"/>
              </a:tabLst>
              <a:defRPr sz="3000" spc="-2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</a:t>
            </a:r>
            <a:r>
              <a:rPr spc="-209"/>
              <a:t>c</a:t>
            </a:r>
            <a:r>
              <a:rPr spc="-75"/>
              <a:t>ci</a:t>
            </a:r>
            <a:r>
              <a:rPr spc="-110"/>
              <a:t>n</a:t>
            </a:r>
            <a:r>
              <a:rPr spc="-180"/>
              <a:t>e</a:t>
            </a:r>
            <a:r>
              <a:rPr spc="0"/>
              <a:t>	</a:t>
            </a:r>
            <a:r>
              <a:rPr spc="-114"/>
              <a:t>is  </a:t>
            </a:r>
            <a:r>
              <a:rPr spc="-60"/>
              <a:t>biological  </a:t>
            </a:r>
            <a:r>
              <a:rPr spc="-114"/>
              <a:t>designed  </a:t>
            </a:r>
            <a:r>
              <a:rPr spc="-100"/>
              <a:t>specific</a:t>
            </a:r>
          </a:p>
        </p:txBody>
      </p:sp>
      <p:sp>
        <p:nvSpPr>
          <p:cNvPr id="188" name="object 5"/>
          <p:cNvSpPr txBox="1"/>
          <p:nvPr/>
        </p:nvSpPr>
        <p:spPr>
          <a:xfrm>
            <a:off x="2479294" y="3629531"/>
            <a:ext cx="2093596" cy="214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29565" marR="8254" indent="-168275">
              <a:spcBef>
                <a:spcPts val="100"/>
              </a:spcBef>
              <a:tabLst>
                <a:tab pos="622300" algn="l"/>
              </a:tabLst>
              <a:defRPr sz="3000" spc="-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		</a:t>
            </a:r>
            <a:r>
              <a:rPr spc="0"/>
              <a:t>i</a:t>
            </a:r>
            <a:r>
              <a:rPr spc="15"/>
              <a:t>m</a:t>
            </a:r>
            <a:r>
              <a:rPr spc="-75"/>
              <a:t>muno</a:t>
            </a:r>
            <a:r>
              <a:rPr spc="-5"/>
              <a:t>-  </a:t>
            </a:r>
            <a:r>
              <a:rPr spc="-125"/>
              <a:t>substa</a:t>
            </a:r>
            <a:r>
              <a:rPr spc="-130"/>
              <a:t>n</a:t>
            </a:r>
            <a:r>
              <a:rPr spc="-190"/>
              <a:t>ce</a:t>
            </a:r>
          </a:p>
          <a:p>
            <a:pPr marL="419100" marR="5080" indent="-406400">
              <a:tabLst>
                <a:tab pos="787400" algn="l"/>
              </a:tabLst>
              <a:defRPr sz="3000" spc="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		</a:t>
            </a:r>
            <a:r>
              <a:rPr spc="-90"/>
              <a:t>p</a:t>
            </a:r>
            <a:r>
              <a:rPr spc="-5"/>
              <a:t>r</a:t>
            </a:r>
            <a:r>
              <a:rPr spc="-110"/>
              <a:t>oduce  </a:t>
            </a:r>
            <a:r>
              <a:rPr spc="-20"/>
              <a:t>protection</a:t>
            </a:r>
          </a:p>
        </p:txBody>
      </p:sp>
      <p:sp>
        <p:nvSpPr>
          <p:cNvPr id="189" name="object 6"/>
          <p:cNvSpPr txBox="1"/>
          <p:nvPr/>
        </p:nvSpPr>
        <p:spPr>
          <a:xfrm>
            <a:off x="604518" y="5458662"/>
            <a:ext cx="3717292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against </a:t>
            </a:r>
            <a:r>
              <a:rPr spc="-200"/>
              <a:t>a </a:t>
            </a:r>
            <a:r>
              <a:t>given</a:t>
            </a:r>
            <a:r>
              <a:rPr spc="-440"/>
              <a:t> </a:t>
            </a:r>
            <a:r>
              <a:rPr spc="-155"/>
              <a:t>disease.</a:t>
            </a:r>
          </a:p>
        </p:txBody>
      </p:sp>
      <p:sp>
        <p:nvSpPr>
          <p:cNvPr id="190" name="object 7"/>
          <p:cNvSpPr/>
          <p:nvPr/>
        </p:nvSpPr>
        <p:spPr>
          <a:xfrm>
            <a:off x="5137403" y="1103374"/>
            <a:ext cx="3745992" cy="575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object 6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193" name="object 2"/>
          <p:cNvSpPr txBox="1">
            <a:spLocks noGrp="1"/>
          </p:cNvSpPr>
          <p:nvPr>
            <p:ph type="title"/>
          </p:nvPr>
        </p:nvSpPr>
        <p:spPr>
          <a:xfrm>
            <a:off x="993444" y="516380"/>
            <a:ext cx="5635956" cy="63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tabLst>
                <a:tab pos="1346200" algn="l"/>
                <a:tab pos="2146300" algn="l"/>
              </a:tabLst>
              <a:defRPr sz="4000" b="1" spc="-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Typ</a:t>
            </a:r>
            <a:r>
              <a:rPr spc="-200" dirty="0"/>
              <a:t>e</a:t>
            </a:r>
            <a:r>
              <a:rPr spc="0" dirty="0"/>
              <a:t>	</a:t>
            </a:r>
            <a:r>
              <a:rPr spc="300" dirty="0"/>
              <a:t>o</a:t>
            </a:r>
            <a:r>
              <a:rPr spc="200" dirty="0"/>
              <a:t>f</a:t>
            </a:r>
            <a:r>
              <a:rPr spc="0" dirty="0"/>
              <a:t>	vaccine</a:t>
            </a:r>
          </a:p>
        </p:txBody>
      </p:sp>
      <p:sp>
        <p:nvSpPr>
          <p:cNvPr id="194" name="object 3"/>
          <p:cNvSpPr txBox="1"/>
          <p:nvPr/>
        </p:nvSpPr>
        <p:spPr>
          <a:xfrm>
            <a:off x="6286372" y="4360295"/>
            <a:ext cx="189866" cy="365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3000" spc="-1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</a:t>
            </a:r>
          </a:p>
        </p:txBody>
      </p:sp>
      <p:sp>
        <p:nvSpPr>
          <p:cNvPr id="195" name="object 4"/>
          <p:cNvSpPr txBox="1"/>
          <p:nvPr/>
        </p:nvSpPr>
        <p:spPr>
          <a:xfrm>
            <a:off x="1122983" y="1759455"/>
            <a:ext cx="5198747" cy="4183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9720" indent="-273050">
              <a:spcBef>
                <a:spcPts val="400"/>
              </a:spcBef>
              <a:buSzPct val="96666"/>
              <a:buAutoNum type="arabicPeriod"/>
              <a:tabLst>
                <a:tab pos="292100" algn="l"/>
              </a:tabLst>
              <a:defRPr sz="3000" spc="-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Live</a:t>
            </a:r>
            <a:r>
              <a:rPr spc="-240"/>
              <a:t> </a:t>
            </a:r>
            <a:r>
              <a:rPr spc="-130"/>
              <a:t>vaccine.</a:t>
            </a:r>
          </a:p>
          <a:p>
            <a:pPr marL="27305" marR="433069">
              <a:lnSpc>
                <a:spcPts val="3900"/>
              </a:lnSpc>
              <a:spcBef>
                <a:spcPts val="100"/>
              </a:spcBef>
              <a:buSzPct val="96666"/>
              <a:buAutoNum type="arabicPeriod"/>
              <a:tabLst>
                <a:tab pos="317500" algn="l"/>
              </a:tabLst>
              <a:defRPr sz="3000" spc="-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Inactivated </a:t>
            </a:r>
            <a:r>
              <a:rPr spc="-35"/>
              <a:t>or killed</a:t>
            </a:r>
            <a:r>
              <a:rPr spc="-615"/>
              <a:t> </a:t>
            </a:r>
            <a:r>
              <a:rPr spc="-130"/>
              <a:t>vaccine.  </a:t>
            </a:r>
            <a:r>
              <a:rPr spc="-220"/>
              <a:t>3.SUB </a:t>
            </a:r>
            <a:r>
              <a:rPr spc="-125"/>
              <a:t>UNIT</a:t>
            </a:r>
            <a:r>
              <a:rPr spc="-565"/>
              <a:t> </a:t>
            </a:r>
            <a:r>
              <a:rPr spc="-275"/>
              <a:t>VACCINES</a:t>
            </a:r>
          </a:p>
          <a:p>
            <a:pPr marL="478790" lvl="1" indent="-392429">
              <a:spcBef>
                <a:spcPts val="100"/>
              </a:spcBef>
              <a:buSzPct val="100000"/>
              <a:buAutoNum type="alphaUcPeriod"/>
              <a:tabLst>
                <a:tab pos="469900" algn="l"/>
              </a:tabLst>
              <a:defRPr sz="3000" spc="-1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Toxoids</a:t>
            </a:r>
            <a:r>
              <a:rPr spc="-234"/>
              <a:t> </a:t>
            </a:r>
            <a:r>
              <a:rPr spc="-45"/>
              <a:t>.</a:t>
            </a:r>
          </a:p>
          <a:p>
            <a:pPr marL="431165" lvl="1" indent="-328295">
              <a:spcBef>
                <a:spcPts val="300"/>
              </a:spcBef>
              <a:buSzPct val="100000"/>
              <a:buAutoNum type="alphaUcPeriod"/>
              <a:tabLst>
                <a:tab pos="431800" algn="l"/>
              </a:tabLst>
              <a:defRPr sz="3000" spc="-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Protein</a:t>
            </a:r>
            <a:r>
              <a:rPr spc="-245"/>
              <a:t> </a:t>
            </a:r>
            <a:r>
              <a:rPr spc="-145"/>
              <a:t>vaccine</a:t>
            </a:r>
          </a:p>
          <a:p>
            <a:pPr marL="15240" marR="5080" indent="-3175">
              <a:lnSpc>
                <a:spcPct val="109500"/>
              </a:lnSpc>
              <a:defRPr sz="3000" spc="-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C.RECOMBINANT </a:t>
            </a:r>
            <a:r>
              <a:rPr spc="-25"/>
              <a:t>protein</a:t>
            </a:r>
            <a:r>
              <a:rPr spc="-315"/>
              <a:t> </a:t>
            </a:r>
            <a:r>
              <a:rPr spc="-140"/>
              <a:t>vaccin  D.Polysaccharide-based</a:t>
            </a:r>
            <a:r>
              <a:rPr spc="-229"/>
              <a:t> </a:t>
            </a:r>
            <a:r>
              <a:rPr spc="-160"/>
              <a:t>vaccines  </a:t>
            </a:r>
            <a:r>
              <a:rPr spc="-114"/>
              <a:t>E.Conjugated </a:t>
            </a:r>
            <a:r>
              <a:rPr spc="-145"/>
              <a:t>vaccine  </a:t>
            </a:r>
            <a:r>
              <a:rPr spc="-70"/>
              <a:t>4.Combination</a:t>
            </a:r>
          </a:p>
        </p:txBody>
      </p:sp>
      <p:sp>
        <p:nvSpPr>
          <p:cNvPr id="196" name="object 5"/>
          <p:cNvSpPr/>
          <p:nvPr/>
        </p:nvSpPr>
        <p:spPr>
          <a:xfrm>
            <a:off x="6324600" y="1426463"/>
            <a:ext cx="2514600" cy="4745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ject 2"/>
          <p:cNvSpPr txBox="1"/>
          <p:nvPr/>
        </p:nvSpPr>
        <p:spPr>
          <a:xfrm>
            <a:off x="1062023" y="1804917"/>
            <a:ext cx="5901692" cy="417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algn="just">
              <a:spcBef>
                <a:spcPts val="700"/>
              </a:spcBef>
              <a:defRPr sz="3000" spc="-18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LIVE</a:t>
            </a:r>
            <a:r>
              <a:rPr spc="-444"/>
              <a:t> </a:t>
            </a:r>
            <a:r>
              <a:rPr spc="-229"/>
              <a:t>VACCINE-</a:t>
            </a:r>
          </a:p>
          <a:p>
            <a:pPr marR="1466214" indent="12700" algn="just">
              <a:spcBef>
                <a:spcPts val="700"/>
              </a:spcBef>
              <a:defRPr sz="3000" spc="-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Antigen</a:t>
            </a:r>
            <a:r>
              <a:rPr spc="-260"/>
              <a:t> </a:t>
            </a:r>
            <a:r>
              <a:rPr spc="-30"/>
              <a:t>in</a:t>
            </a:r>
            <a:r>
              <a:rPr spc="-234"/>
              <a:t> </a:t>
            </a:r>
            <a:r>
              <a:rPr spc="-145"/>
              <a:t>vaccine</a:t>
            </a:r>
            <a:r>
              <a:rPr spc="-240"/>
              <a:t> </a:t>
            </a:r>
            <a:r>
              <a:rPr spc="-130"/>
              <a:t>is</a:t>
            </a:r>
            <a:r>
              <a:rPr spc="-240"/>
              <a:t> </a:t>
            </a:r>
            <a:r>
              <a:rPr spc="-60"/>
              <a:t>live</a:t>
            </a:r>
            <a:r>
              <a:rPr spc="-245"/>
              <a:t> </a:t>
            </a:r>
            <a:r>
              <a:rPr spc="10"/>
              <a:t>but  </a:t>
            </a:r>
            <a:r>
              <a:t>attenuated.</a:t>
            </a:r>
          </a:p>
          <a:p>
            <a:pPr marR="5080" indent="12700" algn="just">
              <a:spcBef>
                <a:spcPts val="700"/>
              </a:spcBef>
              <a:defRPr sz="3000" spc="-1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Since</a:t>
            </a:r>
            <a:r>
              <a:rPr spc="-254"/>
              <a:t> </a:t>
            </a:r>
            <a:r>
              <a:rPr spc="-60"/>
              <a:t>antigen</a:t>
            </a:r>
            <a:r>
              <a:rPr spc="-225"/>
              <a:t> </a:t>
            </a:r>
            <a:r>
              <a:rPr spc="-125"/>
              <a:t>are</a:t>
            </a:r>
            <a:r>
              <a:rPr spc="-254"/>
              <a:t> </a:t>
            </a:r>
            <a:r>
              <a:rPr spc="-45"/>
              <a:t>live,they</a:t>
            </a:r>
            <a:r>
              <a:rPr spc="-234"/>
              <a:t> </a:t>
            </a:r>
            <a:r>
              <a:rPr spc="0"/>
              <a:t>multiply</a:t>
            </a:r>
            <a:r>
              <a:rPr spc="-240"/>
              <a:t> </a:t>
            </a:r>
            <a:r>
              <a:rPr spc="-30"/>
              <a:t>in  </a:t>
            </a:r>
            <a:r>
              <a:rPr spc="-65"/>
              <a:t>body </a:t>
            </a:r>
            <a:r>
              <a:rPr spc="-15"/>
              <a:t>after </a:t>
            </a:r>
            <a:r>
              <a:rPr spc="-40"/>
              <a:t>administration</a:t>
            </a:r>
            <a:r>
              <a:rPr spc="-640"/>
              <a:t> </a:t>
            </a:r>
            <a:r>
              <a:rPr spc="-185"/>
              <a:t>so </a:t>
            </a:r>
            <a:r>
              <a:rPr spc="-75"/>
              <a:t>stimulus  </a:t>
            </a:r>
            <a:r>
              <a:rPr spc="-130"/>
              <a:t>is</a:t>
            </a:r>
            <a:r>
              <a:rPr spc="-240"/>
              <a:t> </a:t>
            </a:r>
            <a:r>
              <a:rPr spc="-60"/>
              <a:t>more.</a:t>
            </a:r>
          </a:p>
          <a:p>
            <a:pPr marR="1059180" indent="12700" algn="just">
              <a:lnSpc>
                <a:spcPct val="109700"/>
              </a:lnSpc>
              <a:spcBef>
                <a:spcPts val="300"/>
              </a:spcBef>
              <a:defRPr sz="3000" spc="-1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Generally </a:t>
            </a:r>
            <a:r>
              <a:rPr spc="-90"/>
              <a:t>given </a:t>
            </a:r>
            <a:r>
              <a:rPr spc="-30"/>
              <a:t>in </a:t>
            </a:r>
            <a:r>
              <a:rPr spc="-100"/>
              <a:t>single </a:t>
            </a:r>
            <a:r>
              <a:rPr spc="-130"/>
              <a:t>dose.  </a:t>
            </a:r>
            <a:r>
              <a:rPr spc="-170"/>
              <a:t>E.g.-BCG,</a:t>
            </a:r>
            <a:r>
              <a:rPr spc="-415"/>
              <a:t> </a:t>
            </a:r>
            <a:r>
              <a:rPr spc="-175"/>
              <a:t>OPV,MMR,</a:t>
            </a:r>
            <a:r>
              <a:rPr spc="-600"/>
              <a:t> </a:t>
            </a:r>
            <a:r>
              <a:rPr spc="-209"/>
              <a:t>YELLOW  </a:t>
            </a:r>
            <a:r>
              <a:rPr spc="-320"/>
              <a:t>FEVER</a:t>
            </a:r>
          </a:p>
        </p:txBody>
      </p:sp>
      <p:sp>
        <p:nvSpPr>
          <p:cNvPr id="200" name="object 3"/>
          <p:cNvSpPr/>
          <p:nvPr/>
        </p:nvSpPr>
        <p:spPr>
          <a:xfrm>
            <a:off x="6934200" y="1783078"/>
            <a:ext cx="2209800" cy="4084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object 2"/>
          <p:cNvSpPr/>
          <p:nvPr/>
        </p:nvSpPr>
        <p:spPr>
          <a:xfrm>
            <a:off x="6324600" y="1426463"/>
            <a:ext cx="2819400" cy="4593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object 3"/>
          <p:cNvSpPr txBox="1"/>
          <p:nvPr/>
        </p:nvSpPr>
        <p:spPr>
          <a:xfrm>
            <a:off x="1062024" y="1759455"/>
            <a:ext cx="4871721" cy="439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algn="just">
              <a:spcBef>
                <a:spcPts val="400"/>
              </a:spcBef>
              <a:defRPr sz="3000" spc="-17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KILLED</a:t>
            </a:r>
            <a:r>
              <a:rPr spc="-440"/>
              <a:t> </a:t>
            </a:r>
            <a:r>
              <a:rPr spc="-229"/>
              <a:t>VACCINE-</a:t>
            </a:r>
          </a:p>
          <a:p>
            <a:pPr marR="480059" indent="12700">
              <a:lnSpc>
                <a:spcPts val="3200"/>
              </a:lnSpc>
              <a:spcBef>
                <a:spcPts val="700"/>
              </a:spcBef>
              <a:defRPr sz="3000" spc="-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Organism </a:t>
            </a:r>
            <a:r>
              <a:rPr spc="-130"/>
              <a:t>are </a:t>
            </a:r>
            <a:r>
              <a:rPr spc="-55"/>
              <a:t>inactivated</a:t>
            </a:r>
            <a:r>
              <a:rPr spc="-469"/>
              <a:t> </a:t>
            </a:r>
            <a:r>
              <a:rPr spc="-40"/>
              <a:t>or  </a:t>
            </a:r>
            <a:r>
              <a:rPr spc="-35"/>
              <a:t>killed</a:t>
            </a:r>
            <a:r>
              <a:rPr spc="-234"/>
              <a:t> </a:t>
            </a:r>
            <a:r>
              <a:rPr spc="-65"/>
              <a:t>by</a:t>
            </a:r>
            <a:r>
              <a:rPr spc="-234"/>
              <a:t> </a:t>
            </a:r>
            <a:r>
              <a:rPr spc="-70"/>
              <a:t>heat</a:t>
            </a:r>
            <a:r>
              <a:rPr spc="-225"/>
              <a:t> </a:t>
            </a:r>
            <a:r>
              <a:rPr spc="-35"/>
              <a:t>or</a:t>
            </a:r>
            <a:r>
              <a:rPr spc="-240"/>
              <a:t> </a:t>
            </a:r>
            <a:r>
              <a:t>chemical.</a:t>
            </a:r>
          </a:p>
          <a:p>
            <a:pPr marR="710565" indent="12700">
              <a:lnSpc>
                <a:spcPts val="3200"/>
              </a:lnSpc>
              <a:spcBef>
                <a:spcPts val="700"/>
              </a:spcBef>
              <a:defRPr sz="3000" spc="-13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</a:t>
            </a:r>
            <a:r>
              <a:rPr spc="-125"/>
              <a:t>are </a:t>
            </a:r>
            <a:r>
              <a:rPr spc="-90"/>
              <a:t>given </a:t>
            </a:r>
            <a:r>
              <a:rPr spc="-65"/>
              <a:t>by</a:t>
            </a:r>
            <a:r>
              <a:rPr spc="-635"/>
              <a:t> </a:t>
            </a:r>
            <a:r>
              <a:rPr spc="-15"/>
              <a:t>multiple  </a:t>
            </a:r>
            <a:r>
              <a:rPr spc="-155"/>
              <a:t>doses.</a:t>
            </a:r>
          </a:p>
          <a:p>
            <a:pPr marR="57785" indent="12700">
              <a:lnSpc>
                <a:spcPts val="3200"/>
              </a:lnSpc>
              <a:spcBef>
                <a:spcPts val="600"/>
              </a:spcBef>
              <a:defRPr sz="3000" spc="-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Immunity</a:t>
            </a:r>
            <a:r>
              <a:rPr spc="-240"/>
              <a:t> </a:t>
            </a:r>
            <a:r>
              <a:rPr spc="-65"/>
              <a:t>last</a:t>
            </a:r>
            <a:r>
              <a:rPr spc="-245"/>
              <a:t> </a:t>
            </a:r>
            <a:r>
              <a:rPr spc="-60"/>
              <a:t>shorter</a:t>
            </a:r>
            <a:r>
              <a:rPr spc="-260"/>
              <a:t> </a:t>
            </a:r>
            <a:r>
              <a:rPr spc="-40"/>
              <a:t>than</a:t>
            </a:r>
            <a:r>
              <a:rPr spc="-245"/>
              <a:t> </a:t>
            </a:r>
            <a:r>
              <a:rPr spc="-60"/>
              <a:t>live  </a:t>
            </a:r>
            <a:r>
              <a:rPr spc="-130"/>
              <a:t>vaccine.</a:t>
            </a:r>
          </a:p>
          <a:p>
            <a:pPr marR="5080" indent="12700" algn="just">
              <a:lnSpc>
                <a:spcPct val="90000"/>
              </a:lnSpc>
              <a:spcBef>
                <a:spcPts val="600"/>
              </a:spcBef>
              <a:defRPr sz="3000" spc="-1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E.g.-JE </a:t>
            </a:r>
            <a:r>
              <a:rPr spc="-234"/>
              <a:t>VACCINE, </a:t>
            </a:r>
            <a:r>
              <a:rPr spc="-200"/>
              <a:t>ANTIRABIES  </a:t>
            </a:r>
            <a:r>
              <a:rPr spc="-234"/>
              <a:t>VACCINE, </a:t>
            </a:r>
            <a:r>
              <a:rPr spc="-150"/>
              <a:t>INFLUENZA</a:t>
            </a:r>
            <a:r>
              <a:rPr spc="-355"/>
              <a:t> </a:t>
            </a:r>
            <a:r>
              <a:rPr spc="-170"/>
              <a:t>KILLED  </a:t>
            </a:r>
            <a:r>
              <a:rPr spc="-265"/>
              <a:t>VACCINE</a:t>
            </a:r>
          </a:p>
        </p:txBody>
      </p:sp>
      <p:sp>
        <p:nvSpPr>
          <p:cNvPr id="205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object 2"/>
          <p:cNvSpPr txBox="1"/>
          <p:nvPr/>
        </p:nvSpPr>
        <p:spPr>
          <a:xfrm>
            <a:off x="1062024" y="1804917"/>
            <a:ext cx="3928110" cy="3335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3000" spc="-16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TOXOID-</a:t>
            </a:r>
          </a:p>
          <a:p>
            <a:pPr indent="12700">
              <a:spcBef>
                <a:spcPts val="700"/>
              </a:spcBef>
              <a:defRPr sz="3000" spc="-20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</a:t>
            </a:r>
            <a:r>
              <a:rPr spc="-135"/>
              <a:t>are </a:t>
            </a:r>
            <a:r>
              <a:rPr spc="-60"/>
              <a:t>modified</a:t>
            </a:r>
            <a:r>
              <a:rPr spc="-135"/>
              <a:t> </a:t>
            </a:r>
            <a:r>
              <a:rPr spc="-104"/>
              <a:t>toxins.</a:t>
            </a:r>
          </a:p>
          <a:p>
            <a:pPr marR="480694" indent="12700">
              <a:lnSpc>
                <a:spcPct val="109700"/>
              </a:lnSpc>
              <a:spcBef>
                <a:spcPts val="300"/>
              </a:spcBef>
              <a:defRPr sz="3000" spc="-23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Toxins </a:t>
            </a:r>
            <a:r>
              <a:rPr spc="-135"/>
              <a:t>are </a:t>
            </a:r>
            <a:r>
              <a:rPr spc="-104"/>
              <a:t>detoxicated  </a:t>
            </a:r>
            <a:r>
              <a:rPr spc="-209"/>
              <a:t>They </a:t>
            </a:r>
            <a:r>
              <a:rPr spc="-135"/>
              <a:t>are </a:t>
            </a:r>
            <a:r>
              <a:rPr spc="-80"/>
              <a:t>required </a:t>
            </a:r>
            <a:r>
              <a:rPr spc="-40"/>
              <a:t>in  </a:t>
            </a:r>
            <a:r>
              <a:rPr spc="-35"/>
              <a:t>multiple</a:t>
            </a:r>
            <a:r>
              <a:rPr spc="-160"/>
              <a:t> </a:t>
            </a:r>
            <a:r>
              <a:rPr spc="-190"/>
              <a:t>doses.</a:t>
            </a:r>
          </a:p>
          <a:p>
            <a:pPr marR="836930" indent="12700">
              <a:spcBef>
                <a:spcPts val="600"/>
              </a:spcBef>
              <a:defRPr sz="3000" spc="-2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E.g.- </a:t>
            </a:r>
            <a:r>
              <a:rPr spc="-100"/>
              <a:t>tetanus</a:t>
            </a:r>
            <a:r>
              <a:rPr spc="-160"/>
              <a:t> </a:t>
            </a:r>
            <a:r>
              <a:rPr spc="-80"/>
              <a:t>toxoid,  </a:t>
            </a:r>
            <a:r>
              <a:rPr spc="-55"/>
              <a:t>diptheria</a:t>
            </a:r>
            <a:r>
              <a:rPr spc="-160"/>
              <a:t> </a:t>
            </a:r>
            <a:r>
              <a:rPr spc="-80"/>
              <a:t>toxoid</a:t>
            </a:r>
          </a:p>
        </p:txBody>
      </p:sp>
      <p:sp>
        <p:nvSpPr>
          <p:cNvPr id="208" name="object 3"/>
          <p:cNvSpPr/>
          <p:nvPr/>
        </p:nvSpPr>
        <p:spPr>
          <a:xfrm>
            <a:off x="5715000" y="1783028"/>
            <a:ext cx="3124200" cy="4145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sp>
        <p:nvSpPr>
          <p:cNvPr id="211" name="object 2"/>
          <p:cNvSpPr txBox="1">
            <a:spLocks noGrp="1"/>
          </p:cNvSpPr>
          <p:nvPr>
            <p:ph type="title"/>
          </p:nvPr>
        </p:nvSpPr>
        <p:spPr>
          <a:xfrm>
            <a:off x="993444" y="516380"/>
            <a:ext cx="4027171" cy="63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defRPr sz="4000" spc="-300"/>
            </a:pPr>
            <a:r>
              <a:t>Protein</a:t>
            </a:r>
            <a:r>
              <a:rPr spc="-500"/>
              <a:t> </a:t>
            </a:r>
            <a:r>
              <a:rPr spc="-400"/>
              <a:t>vaccine</a:t>
            </a:r>
          </a:p>
        </p:txBody>
      </p:sp>
      <p:sp>
        <p:nvSpPr>
          <p:cNvPr id="212" name="object 3"/>
          <p:cNvSpPr/>
          <p:nvPr/>
        </p:nvSpPr>
        <p:spPr>
          <a:xfrm>
            <a:off x="5654040" y="2133600"/>
            <a:ext cx="2956561" cy="2889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object 4"/>
          <p:cNvSpPr txBox="1"/>
          <p:nvPr/>
        </p:nvSpPr>
        <p:spPr>
          <a:xfrm>
            <a:off x="688340" y="2518283"/>
            <a:ext cx="2901315" cy="233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200" b="1" spc="-1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Proteins </a:t>
            </a:r>
            <a:r>
              <a:rPr spc="-229"/>
              <a:t>can </a:t>
            </a:r>
            <a:r>
              <a:rPr spc="-160"/>
              <a:t>be  </a:t>
            </a:r>
            <a:r>
              <a:rPr spc="-130"/>
              <a:t>purified </a:t>
            </a:r>
            <a:r>
              <a:rPr spc="-110"/>
              <a:t>from </a:t>
            </a:r>
            <a:r>
              <a:rPr spc="-140"/>
              <a:t>in  </a:t>
            </a:r>
            <a:r>
              <a:rPr spc="-100"/>
              <a:t>vitro </a:t>
            </a:r>
            <a:r>
              <a:rPr spc="-140"/>
              <a:t>culture </a:t>
            </a:r>
            <a:r>
              <a:rPr spc="-100"/>
              <a:t>of</a:t>
            </a:r>
            <a:r>
              <a:rPr spc="-500"/>
              <a:t> </a:t>
            </a:r>
            <a:r>
              <a:rPr spc="-135"/>
              <a:t>a  </a:t>
            </a:r>
            <a:r>
              <a:rPr spc="-160"/>
              <a:t>Pathogenic  </a:t>
            </a:r>
            <a:r>
              <a:rPr spc="-170"/>
              <a:t>micro-organism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5"/>
          <p:cNvSpPr txBox="1">
            <a:spLocks noGrp="1"/>
          </p:cNvSpPr>
          <p:nvPr>
            <p:ph type="sldNum" sz="quarter" idx="15"/>
          </p:nvPr>
        </p:nvSpPr>
        <p:spPr>
          <a:xfrm>
            <a:off x="8665209" y="6571642"/>
            <a:ext cx="129208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89" name="object 2"/>
          <p:cNvSpPr txBox="1">
            <a:spLocks noGrp="1"/>
          </p:cNvSpPr>
          <p:nvPr>
            <p:ph type="title"/>
          </p:nvPr>
        </p:nvSpPr>
        <p:spPr>
          <a:xfrm>
            <a:off x="3660775" y="516380"/>
            <a:ext cx="2692400" cy="635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defRPr sz="4000" b="1" spc="-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OBJECTIVES</a:t>
            </a:r>
          </a:p>
        </p:txBody>
      </p:sp>
      <p:sp>
        <p:nvSpPr>
          <p:cNvPr id="90" name="object 3"/>
          <p:cNvSpPr txBox="1"/>
          <p:nvPr/>
        </p:nvSpPr>
        <p:spPr>
          <a:xfrm>
            <a:off x="1062024" y="1164589"/>
            <a:ext cx="4335780" cy="4559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527684" marR="5080" indent="-515619">
              <a:spcBef>
                <a:spcPts val="100"/>
              </a:spcBef>
              <a:buClr>
                <a:srgbClr val="D5EBFF"/>
              </a:buClr>
              <a:buSzPct val="95000"/>
              <a:buAutoNum type="arabicPeriod"/>
              <a:tabLst>
                <a:tab pos="520700" algn="l"/>
                <a:tab pos="520700" algn="l"/>
              </a:tabLst>
              <a:defRPr sz="3000" b="1" spc="-2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</a:t>
            </a:r>
            <a:r>
              <a:rPr spc="-150"/>
              <a:t>study </a:t>
            </a:r>
            <a:r>
              <a:rPr spc="-65"/>
              <a:t>what </a:t>
            </a:r>
            <a:r>
              <a:t>is  </a:t>
            </a:r>
            <a:r>
              <a:rPr spc="-100"/>
              <a:t>Immunization,history,  </a:t>
            </a:r>
            <a:r>
              <a:rPr spc="-190"/>
              <a:t>various </a:t>
            </a:r>
            <a:r>
              <a:rPr spc="-220"/>
              <a:t>schdedules </a:t>
            </a:r>
            <a:r>
              <a:rPr spc="-155"/>
              <a:t>and  </a:t>
            </a:r>
            <a:r>
              <a:rPr spc="-170"/>
              <a:t>programmes</a:t>
            </a:r>
            <a:r>
              <a:rPr spc="-209"/>
              <a:t> </a:t>
            </a:r>
            <a:r>
              <a:rPr spc="40"/>
              <a:t>.</a:t>
            </a:r>
          </a:p>
          <a:p>
            <a:pPr marL="527684" marR="62230" indent="-515619">
              <a:spcBef>
                <a:spcPts val="600"/>
              </a:spcBef>
              <a:buClr>
                <a:srgbClr val="D5EBFF"/>
              </a:buClr>
              <a:buSzPct val="95000"/>
              <a:buAutoNum type="arabicPeriod"/>
              <a:tabLst>
                <a:tab pos="520700" algn="l"/>
                <a:tab pos="520700" algn="l"/>
              </a:tabLst>
              <a:defRPr sz="3000" b="1" spc="-2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</a:t>
            </a:r>
            <a:r>
              <a:rPr spc="-150"/>
              <a:t>study </a:t>
            </a:r>
            <a:r>
              <a:rPr spc="-110"/>
              <a:t>about</a:t>
            </a:r>
            <a:r>
              <a:rPr spc="-310"/>
              <a:t> </a:t>
            </a:r>
            <a:r>
              <a:rPr spc="-220"/>
              <a:t>passive  </a:t>
            </a:r>
            <a:r>
              <a:rPr spc="-110"/>
              <a:t>immunization </a:t>
            </a:r>
            <a:r>
              <a:rPr spc="-130"/>
              <a:t>in</a:t>
            </a:r>
            <a:r>
              <a:rPr spc="-555"/>
              <a:t> </a:t>
            </a:r>
            <a:r>
              <a:rPr spc="-135"/>
              <a:t>VPD</a:t>
            </a:r>
          </a:p>
          <a:p>
            <a:pPr marL="527684" marR="858519" indent="-515619">
              <a:spcBef>
                <a:spcPts val="700"/>
              </a:spcBef>
              <a:buClr>
                <a:srgbClr val="D5EBFF"/>
              </a:buClr>
              <a:buSzPct val="95000"/>
              <a:buAutoNum type="arabicPeriod"/>
              <a:tabLst>
                <a:tab pos="520700" algn="l"/>
                <a:tab pos="520700" algn="l"/>
              </a:tabLst>
              <a:defRPr sz="3000" b="1" spc="-1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</a:t>
            </a:r>
            <a:r>
              <a:rPr spc="-150"/>
              <a:t>study </a:t>
            </a:r>
            <a:r>
              <a:rPr spc="-140"/>
              <a:t>how </a:t>
            </a:r>
            <a:r>
              <a:rPr spc="-25"/>
              <a:t>to  </a:t>
            </a:r>
            <a:r>
              <a:rPr spc="-195"/>
              <a:t>describe </a:t>
            </a:r>
            <a:r>
              <a:rPr spc="-125"/>
              <a:t>a</a:t>
            </a:r>
            <a:r>
              <a:rPr spc="-300"/>
              <a:t> </a:t>
            </a:r>
            <a:r>
              <a:rPr spc="-209"/>
              <a:t>vaccine</a:t>
            </a:r>
          </a:p>
          <a:p>
            <a:pPr marL="527684" marR="464184" indent="-515619">
              <a:spcBef>
                <a:spcPts val="700"/>
              </a:spcBef>
              <a:buClr>
                <a:srgbClr val="D5EBFF"/>
              </a:buClr>
              <a:buSzPct val="95000"/>
              <a:buAutoNum type="arabicPeriod"/>
              <a:tabLst>
                <a:tab pos="520700" algn="l"/>
                <a:tab pos="520700" algn="l"/>
              </a:tabLst>
              <a:defRPr sz="3000" b="1" spc="-11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</a:t>
            </a:r>
            <a:r>
              <a:rPr spc="-20"/>
              <a:t>to </a:t>
            </a:r>
            <a:r>
              <a:rPr spc="-145"/>
              <a:t>calculate  </a:t>
            </a:r>
            <a:r>
              <a:rPr spc="-209"/>
              <a:t>vaccine</a:t>
            </a:r>
            <a:r>
              <a:rPr spc="-250"/>
              <a:t> </a:t>
            </a:r>
            <a:r>
              <a:rPr spc="-120"/>
              <a:t>requirement</a:t>
            </a:r>
          </a:p>
        </p:txBody>
      </p:sp>
      <p:sp>
        <p:nvSpPr>
          <p:cNvPr id="91" name="object 4"/>
          <p:cNvSpPr/>
          <p:nvPr/>
        </p:nvSpPr>
        <p:spPr>
          <a:xfrm>
            <a:off x="5463540" y="1923288"/>
            <a:ext cx="3451860" cy="3715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sp>
        <p:nvSpPr>
          <p:cNvPr id="216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7228207" cy="63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tabLst>
                <a:tab pos="3213100" algn="l"/>
                <a:tab pos="5346700" algn="l"/>
              </a:tabLst>
              <a:defRPr sz="4000" b="1" spc="-700">
                <a:latin typeface="Arial"/>
                <a:ea typeface="Arial"/>
                <a:cs typeface="Arial"/>
                <a:sym typeface="Arial"/>
              </a:defRPr>
            </a:pPr>
            <a:r>
              <a:t>RECOMBINAN</a:t>
            </a:r>
            <a:r>
              <a:rPr spc="-500"/>
              <a:t>T</a:t>
            </a:r>
            <a:r>
              <a:rPr spc="0"/>
              <a:t>	</a:t>
            </a:r>
            <a:r>
              <a:rPr spc="-500"/>
              <a:t>PROTEI</a:t>
            </a:r>
            <a:r>
              <a:rPr spc="-400"/>
              <a:t>N</a:t>
            </a:r>
            <a:r>
              <a:rPr spc="0"/>
              <a:t>	</a:t>
            </a:r>
            <a:r>
              <a:rPr spc="-500"/>
              <a:t>VACCINE</a:t>
            </a:r>
          </a:p>
        </p:txBody>
      </p:sp>
      <p:sp>
        <p:nvSpPr>
          <p:cNvPr id="217" name="object 3"/>
          <p:cNvSpPr/>
          <p:nvPr/>
        </p:nvSpPr>
        <p:spPr>
          <a:xfrm>
            <a:off x="2514600" y="1784604"/>
            <a:ext cx="4572000" cy="4572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sp>
        <p:nvSpPr>
          <p:cNvPr id="220" name="object 2"/>
          <p:cNvSpPr txBox="1">
            <a:spLocks noGrp="1"/>
          </p:cNvSpPr>
          <p:nvPr>
            <p:ph type="title"/>
          </p:nvPr>
        </p:nvSpPr>
        <p:spPr>
          <a:xfrm>
            <a:off x="993444" y="519429"/>
            <a:ext cx="6941819" cy="57404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2700">
              <a:spcBef>
                <a:spcPts val="100"/>
              </a:spcBef>
              <a:tabLst>
                <a:tab pos="5003800" algn="l"/>
              </a:tabLst>
              <a:defRPr b="1" spc="-600">
                <a:latin typeface="Arial"/>
                <a:ea typeface="Arial"/>
                <a:cs typeface="Arial"/>
                <a:sym typeface="Arial"/>
              </a:defRPr>
            </a:pPr>
            <a:r>
              <a:rPr sz="2800" dirty="0" smtClean="0"/>
              <a:t>POLYSACCHARIDE-BASED </a:t>
            </a:r>
            <a:r>
              <a:rPr sz="2800" spc="-500" dirty="0" smtClean="0"/>
              <a:t>VACCINES</a:t>
            </a:r>
            <a:endParaRPr sz="2800" spc="-500" dirty="0"/>
          </a:p>
        </p:txBody>
      </p:sp>
      <p:sp>
        <p:nvSpPr>
          <p:cNvPr id="221" name="object 3"/>
          <p:cNvSpPr/>
          <p:nvPr/>
        </p:nvSpPr>
        <p:spPr>
          <a:xfrm>
            <a:off x="1371600" y="1784604"/>
            <a:ext cx="6858000" cy="4572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sp>
        <p:nvSpPr>
          <p:cNvPr id="224" name="object 2"/>
          <p:cNvSpPr txBox="1">
            <a:spLocks noGrp="1"/>
          </p:cNvSpPr>
          <p:nvPr>
            <p:ph type="title"/>
          </p:nvPr>
        </p:nvSpPr>
        <p:spPr>
          <a:xfrm>
            <a:off x="993444" y="516380"/>
            <a:ext cx="4827271" cy="63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tabLst>
                <a:tab pos="2946400" algn="l"/>
              </a:tabLst>
              <a:defRPr sz="4000" b="1" spc="-800">
                <a:latin typeface="Arial"/>
                <a:ea typeface="Arial"/>
                <a:cs typeface="Arial"/>
                <a:sym typeface="Arial"/>
              </a:defRPr>
            </a:pPr>
            <a:r>
              <a:t>CONJUGATE</a:t>
            </a:r>
            <a:r>
              <a:rPr spc="-700"/>
              <a:t>D</a:t>
            </a:r>
            <a:r>
              <a:rPr spc="0"/>
              <a:t>	</a:t>
            </a:r>
            <a:r>
              <a:rPr spc="-500"/>
              <a:t>VACCINE</a:t>
            </a:r>
          </a:p>
        </p:txBody>
      </p:sp>
      <p:sp>
        <p:nvSpPr>
          <p:cNvPr id="225" name="object 3"/>
          <p:cNvSpPr/>
          <p:nvPr/>
        </p:nvSpPr>
        <p:spPr>
          <a:xfrm>
            <a:off x="1086611" y="1905000"/>
            <a:ext cx="7429501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object 2"/>
          <p:cNvSpPr txBox="1"/>
          <p:nvPr/>
        </p:nvSpPr>
        <p:spPr>
          <a:xfrm>
            <a:off x="2585972" y="1804917"/>
            <a:ext cx="4185922" cy="421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3000" spc="-16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COMBINATION</a:t>
            </a:r>
            <a:r>
              <a:rPr spc="-490"/>
              <a:t> </a:t>
            </a:r>
            <a:r>
              <a:rPr spc="-229"/>
              <a:t>VACCINE-</a:t>
            </a:r>
          </a:p>
          <a:p>
            <a:pPr marR="5080" indent="12700">
              <a:spcBef>
                <a:spcPts val="700"/>
              </a:spcBef>
              <a:defRPr sz="3000" spc="-13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</a:t>
            </a:r>
            <a:r>
              <a:rPr spc="-125"/>
              <a:t>are </a:t>
            </a:r>
            <a:r>
              <a:rPr spc="-180"/>
              <a:t>so </a:t>
            </a:r>
            <a:r>
              <a:rPr spc="-100"/>
              <a:t>called</a:t>
            </a:r>
            <a:r>
              <a:rPr spc="-570"/>
              <a:t> </a:t>
            </a:r>
            <a:r>
              <a:rPr spc="-175"/>
              <a:t>because  </a:t>
            </a:r>
            <a:r>
              <a:rPr spc="-20"/>
              <a:t>the </a:t>
            </a:r>
            <a:r>
              <a:rPr spc="-60"/>
              <a:t>preparation </a:t>
            </a:r>
            <a:r>
              <a:rPr spc="-90"/>
              <a:t>contains  </a:t>
            </a:r>
            <a:r>
              <a:rPr spc="-65"/>
              <a:t>more </a:t>
            </a:r>
            <a:r>
              <a:rPr spc="-45"/>
              <a:t>than </a:t>
            </a:r>
            <a:r>
              <a:rPr spc="-114"/>
              <a:t>one</a:t>
            </a:r>
            <a:r>
              <a:rPr spc="-620"/>
              <a:t> </a:t>
            </a:r>
            <a:r>
              <a:rPr spc="-55"/>
              <a:t>antigen.</a:t>
            </a:r>
          </a:p>
          <a:p>
            <a:pPr marR="624205" indent="12700">
              <a:spcBef>
                <a:spcPts val="700"/>
              </a:spcBef>
              <a:defRPr sz="3000" spc="-13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</a:t>
            </a:r>
            <a:r>
              <a:rPr spc="-135"/>
              <a:t>also </a:t>
            </a:r>
            <a:r>
              <a:rPr spc="-100"/>
              <a:t>called</a:t>
            </a:r>
            <a:r>
              <a:rPr spc="-480"/>
              <a:t> </a:t>
            </a:r>
            <a:r>
              <a:rPr spc="-75"/>
              <a:t>mixed  </a:t>
            </a:r>
            <a:r>
              <a:t>vaccine.</a:t>
            </a:r>
          </a:p>
          <a:p>
            <a:pPr marR="715009" indent="12700">
              <a:spcBef>
                <a:spcPts val="600"/>
              </a:spcBef>
              <a:defRPr sz="3000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E.g.- </a:t>
            </a:r>
            <a:r>
              <a:rPr spc="-229"/>
              <a:t>Easy </a:t>
            </a:r>
            <a:r>
              <a:rPr spc="-150"/>
              <a:t>Five </a:t>
            </a:r>
            <a:r>
              <a:rPr spc="-100"/>
              <a:t>(</a:t>
            </a:r>
            <a:r>
              <a:rPr spc="-509"/>
              <a:t> </a:t>
            </a:r>
            <a:r>
              <a:rPr spc="-70"/>
              <a:t>penta  </a:t>
            </a:r>
            <a:r>
              <a:rPr spc="-60"/>
              <a:t>valent </a:t>
            </a:r>
            <a:r>
              <a:rPr spc="-75"/>
              <a:t>),</a:t>
            </a:r>
            <a:r>
              <a:rPr spc="-405"/>
              <a:t> </a:t>
            </a:r>
            <a:r>
              <a:rPr spc="-204"/>
              <a:t>DPT</a:t>
            </a:r>
          </a:p>
          <a:p>
            <a:pPr indent="12700">
              <a:spcBef>
                <a:spcPts val="700"/>
              </a:spcBef>
              <a:defRPr sz="3000" spc="-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, </a:t>
            </a:r>
            <a:r>
              <a:rPr spc="-204"/>
              <a:t>DT,</a:t>
            </a:r>
            <a:r>
              <a:rPr spc="-440"/>
              <a:t> </a:t>
            </a:r>
            <a:r>
              <a:rPr spc="-160"/>
              <a:t>MMR</a:t>
            </a:r>
          </a:p>
        </p:txBody>
      </p:sp>
      <p:sp>
        <p:nvSpPr>
          <p:cNvPr id="229" name="object 3"/>
          <p:cNvSpPr/>
          <p:nvPr/>
        </p:nvSpPr>
        <p:spPr>
          <a:xfrm>
            <a:off x="451104" y="2286000"/>
            <a:ext cx="1987295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object 4"/>
          <p:cNvSpPr/>
          <p:nvPr/>
        </p:nvSpPr>
        <p:spPr>
          <a:xfrm>
            <a:off x="6934200" y="2057400"/>
            <a:ext cx="22098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bject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  <p:sp>
        <p:nvSpPr>
          <p:cNvPr id="233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6160137" cy="63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tabLst>
                <a:tab pos="2413000" algn="l"/>
                <a:tab pos="3213100" algn="l"/>
              </a:tabLst>
              <a:defRPr sz="4000" b="1">
                <a:latin typeface="Arial"/>
                <a:ea typeface="Arial"/>
                <a:cs typeface="Arial"/>
                <a:sym typeface="Arial"/>
              </a:defRPr>
            </a:pPr>
            <a:r>
              <a:t>Milstone	</a:t>
            </a:r>
            <a:r>
              <a:rPr spc="300"/>
              <a:t>in	</a:t>
            </a:r>
            <a:r>
              <a:t>vaccination</a:t>
            </a:r>
          </a:p>
        </p:txBody>
      </p:sp>
      <p:sp>
        <p:nvSpPr>
          <p:cNvPr id="235" name="object 3"/>
          <p:cNvSpPr txBox="1"/>
          <p:nvPr/>
        </p:nvSpPr>
        <p:spPr>
          <a:xfrm>
            <a:off x="1062024" y="2261553"/>
            <a:ext cx="3785235" cy="1960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9500"/>
              </a:lnSpc>
              <a:spcBef>
                <a:spcPts val="100"/>
              </a:spcBef>
              <a:defRPr sz="3000" b="1" spc="-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1798 </a:t>
            </a:r>
            <a:r>
              <a:rPr spc="-80"/>
              <a:t>- </a:t>
            </a:r>
            <a:r>
              <a:rPr spc="-254"/>
              <a:t>Smallpox</a:t>
            </a:r>
            <a:r>
              <a:rPr spc="-315"/>
              <a:t> </a:t>
            </a:r>
            <a:r>
              <a:rPr spc="-254"/>
              <a:t>vaccine  </a:t>
            </a:r>
            <a:r>
              <a:t>1885 </a:t>
            </a:r>
            <a:r>
              <a:rPr spc="-85"/>
              <a:t>- </a:t>
            </a:r>
            <a:r>
              <a:rPr spc="-275"/>
              <a:t>Rabies </a:t>
            </a:r>
            <a:r>
              <a:rPr spc="-260"/>
              <a:t>vaccine  </a:t>
            </a:r>
            <a:r>
              <a:t>1897 </a:t>
            </a:r>
            <a:r>
              <a:rPr spc="-85"/>
              <a:t>- </a:t>
            </a:r>
            <a:r>
              <a:rPr spc="-240"/>
              <a:t>Cholera </a:t>
            </a:r>
            <a:r>
              <a:rPr spc="-260"/>
              <a:t>vaccine  </a:t>
            </a:r>
            <a:r>
              <a:t>1921 </a:t>
            </a:r>
            <a:r>
              <a:rPr spc="-80"/>
              <a:t>-</a:t>
            </a:r>
            <a:r>
              <a:rPr spc="-180"/>
              <a:t> </a:t>
            </a:r>
            <a:r>
              <a:rPr spc="-509"/>
              <a:t>BCG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bject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/>
          </a:p>
        </p:txBody>
      </p:sp>
      <p:sp>
        <p:nvSpPr>
          <p:cNvPr id="237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6160137" cy="63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tabLst>
                <a:tab pos="2413000" algn="l"/>
                <a:tab pos="3213100" algn="l"/>
              </a:tabLst>
              <a:defRPr sz="4000" b="1">
                <a:latin typeface="Arial"/>
                <a:ea typeface="Arial"/>
                <a:cs typeface="Arial"/>
                <a:sym typeface="Arial"/>
              </a:defRPr>
            </a:pPr>
            <a:r>
              <a:t>Milstone	</a:t>
            </a:r>
            <a:r>
              <a:rPr spc="300"/>
              <a:t>in	</a:t>
            </a:r>
            <a:r>
              <a:t>vaccination</a:t>
            </a:r>
          </a:p>
        </p:txBody>
      </p:sp>
      <p:sp>
        <p:nvSpPr>
          <p:cNvPr id="239" name="object 3"/>
          <p:cNvSpPr txBox="1"/>
          <p:nvPr/>
        </p:nvSpPr>
        <p:spPr>
          <a:xfrm>
            <a:off x="1062024" y="1716017"/>
            <a:ext cx="3877310" cy="1960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9500"/>
              </a:lnSpc>
              <a:defRPr sz="3000" b="1" spc="-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1923 </a:t>
            </a:r>
            <a:r>
              <a:rPr spc="-85"/>
              <a:t>- </a:t>
            </a:r>
            <a:r>
              <a:rPr spc="-160"/>
              <a:t>Diphtheria</a:t>
            </a:r>
            <a:r>
              <a:rPr spc="-320"/>
              <a:t> </a:t>
            </a:r>
            <a:r>
              <a:rPr spc="-305"/>
              <a:t>Toxoid  </a:t>
            </a:r>
            <a:r>
              <a:t>1926 </a:t>
            </a:r>
            <a:r>
              <a:rPr spc="-80"/>
              <a:t>- </a:t>
            </a:r>
            <a:r>
              <a:rPr spc="-275"/>
              <a:t>Pertussis </a:t>
            </a:r>
            <a:r>
              <a:rPr spc="-260"/>
              <a:t>vaccine  </a:t>
            </a:r>
            <a:r>
              <a:t>1927 </a:t>
            </a:r>
            <a:r>
              <a:rPr spc="-85"/>
              <a:t>- </a:t>
            </a:r>
            <a:r>
              <a:rPr spc="-270"/>
              <a:t>Tetanus </a:t>
            </a:r>
            <a:r>
              <a:rPr spc="-200"/>
              <a:t>toxoid  </a:t>
            </a:r>
            <a:r>
              <a:t>1937 </a:t>
            </a:r>
            <a:r>
              <a:rPr spc="-85"/>
              <a:t>- </a:t>
            </a:r>
            <a:r>
              <a:rPr spc="-180"/>
              <a:t>Influenza</a:t>
            </a:r>
            <a:r>
              <a:rPr spc="-270"/>
              <a:t> </a:t>
            </a:r>
            <a:r>
              <a:rPr spc="-260"/>
              <a:t>vaccine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bject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/>
          </a:p>
        </p:txBody>
      </p:sp>
      <p:sp>
        <p:nvSpPr>
          <p:cNvPr id="241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6160137" cy="63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tabLst>
                <a:tab pos="2413000" algn="l"/>
                <a:tab pos="3213100" algn="l"/>
              </a:tabLst>
              <a:defRPr sz="4000" b="1">
                <a:latin typeface="Arial"/>
                <a:ea typeface="Arial"/>
                <a:cs typeface="Arial"/>
                <a:sym typeface="Arial"/>
              </a:defRPr>
            </a:pPr>
            <a:r>
              <a:t>Milstone	</a:t>
            </a:r>
            <a:r>
              <a:rPr spc="300"/>
              <a:t>in	</a:t>
            </a:r>
            <a:r>
              <a:t>vaccination</a:t>
            </a:r>
          </a:p>
        </p:txBody>
      </p:sp>
      <p:sp>
        <p:nvSpPr>
          <p:cNvPr id="243" name="object 3"/>
          <p:cNvSpPr txBox="1"/>
          <p:nvPr/>
        </p:nvSpPr>
        <p:spPr>
          <a:xfrm>
            <a:off x="1062023" y="1716652"/>
            <a:ext cx="5434967" cy="204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7000" indent="12700">
              <a:lnSpc>
                <a:spcPct val="119300"/>
              </a:lnSpc>
              <a:defRPr sz="3000" b="1" spc="-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1935 </a:t>
            </a:r>
            <a:r>
              <a:rPr spc="-85"/>
              <a:t>- </a:t>
            </a:r>
            <a:r>
              <a:rPr spc="-234"/>
              <a:t>Yellow </a:t>
            </a:r>
            <a:r>
              <a:rPr spc="-165"/>
              <a:t>fever </a:t>
            </a:r>
            <a:r>
              <a:rPr spc="-260"/>
              <a:t>vaccine </a:t>
            </a:r>
            <a:r>
              <a:rPr spc="-125"/>
              <a:t>(17 </a:t>
            </a:r>
            <a:r>
              <a:rPr spc="-170"/>
              <a:t>D)  </a:t>
            </a:r>
            <a:r>
              <a:t>1949 </a:t>
            </a:r>
            <a:r>
              <a:rPr spc="-80"/>
              <a:t>- </a:t>
            </a:r>
            <a:r>
              <a:rPr spc="-215"/>
              <a:t>Mumps</a:t>
            </a:r>
            <a:r>
              <a:rPr spc="-254"/>
              <a:t> vaccine</a:t>
            </a:r>
          </a:p>
          <a:p>
            <a:pPr indent="12700">
              <a:spcBef>
                <a:spcPts val="700"/>
              </a:spcBef>
              <a:defRPr sz="3000" b="1" spc="-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1954 </a:t>
            </a:r>
            <a:r>
              <a:rPr spc="-85"/>
              <a:t>- </a:t>
            </a:r>
            <a:r>
              <a:rPr spc="-270"/>
              <a:t>Salk's </a:t>
            </a:r>
            <a:r>
              <a:rPr spc="-225"/>
              <a:t>Polio</a:t>
            </a:r>
            <a:r>
              <a:rPr spc="-120"/>
              <a:t> </a:t>
            </a:r>
            <a:r>
              <a:rPr spc="-260"/>
              <a:t>vaccine</a:t>
            </a:r>
          </a:p>
          <a:p>
            <a:pPr indent="12700">
              <a:spcBef>
                <a:spcPts val="600"/>
              </a:spcBef>
              <a:defRPr sz="3000" b="1" spc="-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1957 </a:t>
            </a:r>
            <a:r>
              <a:rPr spc="-85"/>
              <a:t>- </a:t>
            </a:r>
            <a:r>
              <a:rPr spc="-270"/>
              <a:t>Sabin </a:t>
            </a:r>
            <a:r>
              <a:rPr spc="-165"/>
              <a:t>live </a:t>
            </a:r>
            <a:r>
              <a:rPr spc="-170"/>
              <a:t>oral </a:t>
            </a:r>
            <a:r>
              <a:rPr spc="-225"/>
              <a:t>Polio</a:t>
            </a:r>
            <a:r>
              <a:rPr spc="-100"/>
              <a:t> </a:t>
            </a:r>
            <a:r>
              <a:rPr spc="-260"/>
              <a:t>vaccine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bject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/>
          </a:p>
        </p:txBody>
      </p:sp>
      <p:sp>
        <p:nvSpPr>
          <p:cNvPr id="245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6160137" cy="63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tabLst>
                <a:tab pos="2413000" algn="l"/>
                <a:tab pos="3213100" algn="l"/>
              </a:tabLst>
              <a:defRPr sz="4000" b="1">
                <a:latin typeface="Arial"/>
                <a:ea typeface="Arial"/>
                <a:cs typeface="Arial"/>
                <a:sym typeface="Arial"/>
              </a:defRPr>
            </a:pPr>
            <a:r>
              <a:t>Milstone	</a:t>
            </a:r>
            <a:r>
              <a:rPr spc="300"/>
              <a:t>in	</a:t>
            </a:r>
            <a:r>
              <a:t>vaccination</a:t>
            </a:r>
          </a:p>
        </p:txBody>
      </p:sp>
      <p:sp>
        <p:nvSpPr>
          <p:cNvPr id="247" name="object 3"/>
          <p:cNvSpPr txBox="1"/>
          <p:nvPr/>
        </p:nvSpPr>
        <p:spPr>
          <a:xfrm>
            <a:off x="1062023" y="1716652"/>
            <a:ext cx="5925187" cy="1957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282825" indent="12700">
              <a:lnSpc>
                <a:spcPct val="119300"/>
              </a:lnSpc>
              <a:defRPr sz="3000" b="1" spc="-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1960 </a:t>
            </a:r>
            <a:r>
              <a:rPr spc="-85"/>
              <a:t>- </a:t>
            </a:r>
            <a:r>
              <a:rPr spc="-209"/>
              <a:t>Measles</a:t>
            </a:r>
            <a:r>
              <a:rPr spc="-275"/>
              <a:t> </a:t>
            </a:r>
            <a:r>
              <a:rPr spc="-260"/>
              <a:t>vaccine  </a:t>
            </a:r>
            <a:r>
              <a:t>1962 </a:t>
            </a:r>
            <a:r>
              <a:rPr spc="-80"/>
              <a:t>- </a:t>
            </a:r>
            <a:r>
              <a:rPr spc="-209"/>
              <a:t>Rubella</a:t>
            </a:r>
            <a:r>
              <a:rPr spc="-320"/>
              <a:t> </a:t>
            </a:r>
            <a:r>
              <a:rPr spc="-254"/>
              <a:t>vaccine</a:t>
            </a:r>
          </a:p>
          <a:p>
            <a:pPr marR="5080" indent="12700">
              <a:lnSpc>
                <a:spcPct val="119300"/>
              </a:lnSpc>
              <a:defRPr sz="3000" b="1" spc="-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1968 </a:t>
            </a:r>
            <a:r>
              <a:rPr spc="-85"/>
              <a:t>- </a:t>
            </a:r>
            <a:r>
              <a:rPr spc="-275"/>
              <a:t>Type </a:t>
            </a:r>
            <a:r>
              <a:rPr spc="-580"/>
              <a:t>C </a:t>
            </a:r>
            <a:r>
              <a:rPr spc="-295"/>
              <a:t>meningococcus </a:t>
            </a:r>
            <a:r>
              <a:rPr spc="-260"/>
              <a:t>vaccine  </a:t>
            </a:r>
            <a:r>
              <a:t>1971 </a:t>
            </a:r>
            <a:r>
              <a:rPr spc="-85"/>
              <a:t>- </a:t>
            </a:r>
            <a:r>
              <a:rPr spc="-275"/>
              <a:t>Type </a:t>
            </a:r>
            <a:r>
              <a:rPr spc="-350"/>
              <a:t>A </a:t>
            </a:r>
            <a:r>
              <a:rPr spc="-295"/>
              <a:t>meningococcus</a:t>
            </a:r>
            <a:r>
              <a:rPr spc="-405"/>
              <a:t> </a:t>
            </a:r>
            <a:r>
              <a:rPr spc="-260"/>
              <a:t>vaccine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bject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28</a:t>
            </a:fld>
            <a:endParaRPr/>
          </a:p>
        </p:txBody>
      </p:sp>
      <p:sp>
        <p:nvSpPr>
          <p:cNvPr id="249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6160137" cy="63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tabLst>
                <a:tab pos="2413000" algn="l"/>
                <a:tab pos="3213100" algn="l"/>
              </a:tabLst>
              <a:defRPr sz="4000" b="1">
                <a:latin typeface="Arial"/>
                <a:ea typeface="Arial"/>
                <a:cs typeface="Arial"/>
                <a:sym typeface="Arial"/>
              </a:defRPr>
            </a:pPr>
            <a:r>
              <a:t>Milstone	</a:t>
            </a:r>
            <a:r>
              <a:rPr spc="300"/>
              <a:t>in	</a:t>
            </a:r>
            <a:r>
              <a:t>vaccination</a:t>
            </a:r>
          </a:p>
        </p:txBody>
      </p:sp>
      <p:sp>
        <p:nvSpPr>
          <p:cNvPr id="251" name="object 3"/>
          <p:cNvSpPr txBox="1"/>
          <p:nvPr/>
        </p:nvSpPr>
        <p:spPr>
          <a:xfrm>
            <a:off x="1062024" y="1805303"/>
            <a:ext cx="7144385" cy="3739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64135" indent="12700">
              <a:spcBef>
                <a:spcPts val="100"/>
              </a:spcBef>
              <a:defRPr sz="3000" b="1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1980- </a:t>
            </a:r>
            <a:r>
              <a:rPr spc="-240"/>
              <a:t>smallpox </a:t>
            </a:r>
            <a:r>
              <a:rPr spc="-204"/>
              <a:t>declared </a:t>
            </a:r>
            <a:r>
              <a:rPr spc="-190"/>
              <a:t>eradicated </a:t>
            </a:r>
            <a:r>
              <a:rPr spc="-160"/>
              <a:t>from </a:t>
            </a:r>
            <a:r>
              <a:rPr spc="-114"/>
              <a:t>the  </a:t>
            </a:r>
            <a:r>
              <a:rPr spc="-140"/>
              <a:t>world.</a:t>
            </a:r>
          </a:p>
          <a:p>
            <a:pPr marR="5080" indent="12700">
              <a:spcBef>
                <a:spcPts val="700"/>
              </a:spcBef>
              <a:defRPr sz="3000" b="1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1981- </a:t>
            </a:r>
            <a:r>
              <a:rPr spc="-260"/>
              <a:t>meningococcal </a:t>
            </a:r>
            <a:r>
              <a:rPr spc="-240"/>
              <a:t>polysaccharide </a:t>
            </a:r>
            <a:r>
              <a:rPr spc="-234"/>
              <a:t>vaccine,  </a:t>
            </a:r>
            <a:r>
              <a:rPr spc="-245"/>
              <a:t>group </a:t>
            </a:r>
            <a:r>
              <a:rPr spc="-335"/>
              <a:t>A,C,Y </a:t>
            </a:r>
            <a:r>
              <a:rPr spc="-145"/>
              <a:t>W135 </a:t>
            </a:r>
            <a:r>
              <a:rPr spc="-229"/>
              <a:t>combined </a:t>
            </a:r>
            <a:r>
              <a:rPr spc="-65"/>
              <a:t>( </a:t>
            </a:r>
            <a:r>
              <a:rPr spc="-170"/>
              <a:t>Menomune</a:t>
            </a:r>
            <a:r>
              <a:rPr spc="-385"/>
              <a:t> </a:t>
            </a:r>
            <a:r>
              <a:rPr spc="-50"/>
              <a:t>).</a:t>
            </a:r>
          </a:p>
          <a:p>
            <a:pPr indent="12700">
              <a:spcBef>
                <a:spcPts val="700"/>
              </a:spcBef>
              <a:defRPr sz="3000" b="1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1982- </a:t>
            </a:r>
            <a:r>
              <a:rPr spc="-160"/>
              <a:t>hepatitis </a:t>
            </a:r>
            <a:r>
              <a:rPr spc="-484"/>
              <a:t>B</a:t>
            </a:r>
            <a:r>
              <a:rPr spc="-190"/>
              <a:t> </a:t>
            </a:r>
            <a:r>
              <a:rPr spc="-229"/>
              <a:t>vaccine.</a:t>
            </a:r>
          </a:p>
          <a:p>
            <a:pPr marR="219075" indent="12700">
              <a:lnSpc>
                <a:spcPct val="109700"/>
              </a:lnSpc>
              <a:spcBef>
                <a:spcPts val="300"/>
              </a:spcBef>
              <a:defRPr sz="3000" b="1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1983- </a:t>
            </a:r>
            <a:r>
              <a:rPr spc="-254"/>
              <a:t>pneumococcal </a:t>
            </a:r>
            <a:r>
              <a:rPr spc="-260"/>
              <a:t>vaccine </a:t>
            </a:r>
            <a:r>
              <a:rPr spc="-150"/>
              <a:t>23 </a:t>
            </a:r>
            <a:r>
              <a:rPr spc="-145"/>
              <a:t>valent.  </a:t>
            </a:r>
            <a:r>
              <a:t>1988- </a:t>
            </a:r>
            <a:r>
              <a:rPr spc="-155"/>
              <a:t>worldwide </a:t>
            </a:r>
            <a:r>
              <a:rPr spc="-180"/>
              <a:t>polio </a:t>
            </a:r>
            <a:r>
              <a:rPr spc="-185"/>
              <a:t>eradication </a:t>
            </a:r>
            <a:r>
              <a:rPr spc="-125"/>
              <a:t>initiative  </a:t>
            </a:r>
            <a:r>
              <a:rPr spc="-200"/>
              <a:t>launched.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object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29</a:t>
            </a:fld>
            <a:endParaRPr/>
          </a:p>
        </p:txBody>
      </p:sp>
      <p:sp>
        <p:nvSpPr>
          <p:cNvPr id="253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6160137" cy="63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tabLst>
                <a:tab pos="2413000" algn="l"/>
                <a:tab pos="3213100" algn="l"/>
              </a:tabLst>
              <a:defRPr sz="4000" b="1">
                <a:latin typeface="Arial"/>
                <a:ea typeface="Arial"/>
                <a:cs typeface="Arial"/>
                <a:sym typeface="Arial"/>
              </a:defRPr>
            </a:pPr>
            <a:r>
              <a:t>Milstone	</a:t>
            </a:r>
            <a:r>
              <a:rPr spc="300"/>
              <a:t>in	</a:t>
            </a:r>
            <a:r>
              <a:t>vaccination</a:t>
            </a:r>
          </a:p>
        </p:txBody>
      </p:sp>
      <p:sp>
        <p:nvSpPr>
          <p:cNvPr id="255" name="object 3"/>
          <p:cNvSpPr txBox="1"/>
          <p:nvPr/>
        </p:nvSpPr>
        <p:spPr>
          <a:xfrm>
            <a:off x="1062024" y="1805303"/>
            <a:ext cx="7512051" cy="4331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0014" indent="12700">
              <a:lnSpc>
                <a:spcPct val="90000"/>
              </a:lnSpc>
              <a:spcBef>
                <a:spcPts val="400"/>
              </a:spcBef>
              <a:defRPr sz="3000" b="1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1990- </a:t>
            </a:r>
            <a:r>
              <a:rPr spc="-114"/>
              <a:t>the </a:t>
            </a:r>
            <a:r>
              <a:rPr spc="-260"/>
              <a:t>vaccine </a:t>
            </a:r>
            <a:r>
              <a:rPr spc="-234"/>
              <a:t>adverse </a:t>
            </a:r>
            <a:r>
              <a:rPr spc="-175"/>
              <a:t>reporting </a:t>
            </a:r>
            <a:r>
              <a:rPr spc="-285"/>
              <a:t>system </a:t>
            </a:r>
            <a:r>
              <a:rPr spc="-65"/>
              <a:t>(  </a:t>
            </a:r>
            <a:r>
              <a:rPr spc="-475"/>
              <a:t>VAERS </a:t>
            </a:r>
            <a:r>
              <a:rPr spc="-65"/>
              <a:t>), </a:t>
            </a:r>
            <a:r>
              <a:rPr spc="-190"/>
              <a:t>a </a:t>
            </a:r>
            <a:r>
              <a:rPr spc="-160"/>
              <a:t>national </a:t>
            </a:r>
            <a:r>
              <a:rPr spc="-220"/>
              <a:t>programme </a:t>
            </a:r>
            <a:r>
              <a:rPr spc="-185"/>
              <a:t>monitoring </a:t>
            </a:r>
            <a:r>
              <a:rPr spc="-114"/>
              <a:t>the  </a:t>
            </a:r>
            <a:r>
              <a:rPr spc="-195"/>
              <a:t>safety </a:t>
            </a:r>
            <a:r>
              <a:rPr spc="-145"/>
              <a:t>of </a:t>
            </a:r>
            <a:r>
              <a:rPr spc="-260"/>
              <a:t>vaccine</a:t>
            </a:r>
            <a:r>
              <a:t> </a:t>
            </a:r>
            <a:r>
              <a:rPr spc="-195"/>
              <a:t>established.</a:t>
            </a:r>
          </a:p>
          <a:p>
            <a:pPr marR="179704" indent="12700">
              <a:lnSpc>
                <a:spcPts val="3200"/>
              </a:lnSpc>
              <a:spcBef>
                <a:spcPts val="700"/>
              </a:spcBef>
              <a:defRPr sz="3000" b="1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1991- </a:t>
            </a:r>
            <a:r>
              <a:rPr spc="-160"/>
              <a:t>hepatitis </a:t>
            </a:r>
            <a:r>
              <a:rPr spc="-484"/>
              <a:t>B </a:t>
            </a:r>
            <a:r>
              <a:rPr spc="-260"/>
              <a:t>vaccine </a:t>
            </a:r>
            <a:r>
              <a:rPr spc="-225"/>
              <a:t>recommended </a:t>
            </a:r>
            <a:r>
              <a:rPr spc="-140"/>
              <a:t>for </a:t>
            </a:r>
            <a:r>
              <a:t>all  </a:t>
            </a:r>
            <a:r>
              <a:rPr spc="-130"/>
              <a:t>infant.</a:t>
            </a:r>
          </a:p>
          <a:p>
            <a:pPr marR="5080" indent="12700">
              <a:lnSpc>
                <a:spcPts val="3200"/>
              </a:lnSpc>
              <a:spcBef>
                <a:spcPts val="700"/>
              </a:spcBef>
              <a:defRPr sz="3000" b="1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1991- </a:t>
            </a:r>
            <a:r>
              <a:rPr spc="-180"/>
              <a:t>acellular </a:t>
            </a:r>
            <a:r>
              <a:rPr spc="-215"/>
              <a:t>pertusis </a:t>
            </a:r>
            <a:r>
              <a:rPr spc="-260"/>
              <a:t>vaccine </a:t>
            </a:r>
            <a:r>
              <a:rPr spc="-234"/>
              <a:t>licensed </a:t>
            </a:r>
            <a:r>
              <a:rPr spc="-140"/>
              <a:t>for </a:t>
            </a:r>
            <a:r>
              <a:rPr spc="-285"/>
              <a:t>use  </a:t>
            </a:r>
            <a:r>
              <a:rPr spc="-160"/>
              <a:t>in </a:t>
            </a:r>
            <a:r>
              <a:rPr spc="-165"/>
              <a:t>older </a:t>
            </a:r>
            <a:r>
              <a:rPr spc="-204"/>
              <a:t>children </a:t>
            </a:r>
            <a:r>
              <a:rPr spc="-254"/>
              <a:t>aged </a:t>
            </a:r>
            <a:r>
              <a:rPr spc="-150"/>
              <a:t>15 </a:t>
            </a:r>
            <a:r>
              <a:rPr spc="-185"/>
              <a:t>month </a:t>
            </a:r>
            <a:r>
              <a:rPr spc="-100"/>
              <a:t>to </a:t>
            </a:r>
            <a:r>
              <a:rPr spc="-150"/>
              <a:t>6</a:t>
            </a:r>
            <a:r>
              <a:rPr spc="-35"/>
              <a:t> </a:t>
            </a:r>
            <a:r>
              <a:rPr spc="-215"/>
              <a:t>year.</a:t>
            </a:r>
          </a:p>
          <a:p>
            <a:pPr indent="12700">
              <a:spcBef>
                <a:spcPts val="200"/>
              </a:spcBef>
              <a:defRPr sz="3000" b="1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1993- </a:t>
            </a:r>
            <a:r>
              <a:rPr spc="-610"/>
              <a:t>JE</a:t>
            </a:r>
            <a:r>
              <a:rPr spc="-430"/>
              <a:t> </a:t>
            </a:r>
            <a:r>
              <a:rPr spc="-229"/>
              <a:t>vaccine.</a:t>
            </a:r>
          </a:p>
          <a:p>
            <a:pPr marR="1221105" indent="12700">
              <a:lnSpc>
                <a:spcPts val="3200"/>
              </a:lnSpc>
              <a:spcBef>
                <a:spcPts val="700"/>
              </a:spcBef>
              <a:defRPr sz="3000" b="1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2003- </a:t>
            </a:r>
            <a:r>
              <a:rPr spc="-155"/>
              <a:t>first </a:t>
            </a:r>
            <a:r>
              <a:rPr spc="-145"/>
              <a:t>adult </a:t>
            </a:r>
            <a:r>
              <a:rPr spc="-195"/>
              <a:t>immunisation </a:t>
            </a:r>
            <a:r>
              <a:rPr spc="-250"/>
              <a:t>schedule  </a:t>
            </a:r>
            <a:r>
              <a:rPr spc="-180"/>
              <a:t>introduced.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10"/>
          <p:cNvSpPr txBox="1">
            <a:spLocks noGrp="1"/>
          </p:cNvSpPr>
          <p:nvPr>
            <p:ph type="sldNum" sz="quarter" idx="15"/>
          </p:nvPr>
        </p:nvSpPr>
        <p:spPr>
          <a:xfrm>
            <a:off x="8665209" y="6571642"/>
            <a:ext cx="129208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94" name="object 2"/>
          <p:cNvSpPr txBox="1">
            <a:spLocks noGrp="1"/>
          </p:cNvSpPr>
          <p:nvPr>
            <p:ph type="title"/>
          </p:nvPr>
        </p:nvSpPr>
        <p:spPr>
          <a:xfrm>
            <a:off x="993444" y="516380"/>
            <a:ext cx="3225801" cy="635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defRPr sz="4000" spc="-400"/>
            </a:lvl1pPr>
          </a:lstStyle>
          <a:p>
            <a:r>
              <a:t>IMMUNISATION</a:t>
            </a:r>
          </a:p>
        </p:txBody>
      </p:sp>
      <p:sp>
        <p:nvSpPr>
          <p:cNvPr id="95" name="object 3"/>
          <p:cNvSpPr txBox="1"/>
          <p:nvPr/>
        </p:nvSpPr>
        <p:spPr>
          <a:xfrm>
            <a:off x="1062024" y="1805303"/>
            <a:ext cx="4042410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spcBef>
                <a:spcPts val="100"/>
              </a:spcBef>
              <a:buClr>
                <a:srgbClr val="D5EBFF"/>
              </a:buClr>
              <a:buSzPct val="95000"/>
              <a:buChar char="▪"/>
              <a:tabLst>
                <a:tab pos="355600" algn="l"/>
                <a:tab pos="2870200" algn="l"/>
                <a:tab pos="3505200" algn="l"/>
              </a:tabLst>
              <a:defRPr sz="3000" spc="-1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Immuni</a:t>
            </a:r>
            <a:r>
              <a:rPr spc="-160"/>
              <a:t>z</a:t>
            </a:r>
            <a:r>
              <a:rPr spc="-260"/>
              <a:t>a</a:t>
            </a:r>
            <a:r>
              <a:rPr spc="0"/>
              <a:t>tion	</a:t>
            </a:r>
            <a:r>
              <a:rPr spc="-100"/>
              <a:t>i</a:t>
            </a:r>
            <a:r>
              <a:rPr spc="-215"/>
              <a:t>s</a:t>
            </a:r>
            <a:r>
              <a:rPr spc="0"/>
              <a:t>	</a:t>
            </a:r>
            <a:r>
              <a:rPr spc="25"/>
              <a:t>t</a:t>
            </a:r>
            <a:r>
              <a:rPr spc="35"/>
              <a:t>h</a:t>
            </a:r>
            <a:r>
              <a:rPr spc="-180"/>
              <a:t>e</a:t>
            </a:r>
          </a:p>
        </p:txBody>
      </p:sp>
      <p:sp>
        <p:nvSpPr>
          <p:cNvPr id="96" name="object 4"/>
          <p:cNvSpPr txBox="1"/>
          <p:nvPr/>
        </p:nvSpPr>
        <p:spPr>
          <a:xfrm>
            <a:off x="2915156" y="2262503"/>
            <a:ext cx="2186306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60400" algn="l"/>
              </a:tabLst>
              <a:defRPr sz="3000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	</a:t>
            </a:r>
            <a:r>
              <a:rPr spc="15"/>
              <a:t>artif</a:t>
            </a:r>
            <a:r>
              <a:t>i</a:t>
            </a:r>
            <a:r>
              <a:rPr spc="-245"/>
              <a:t>c</a:t>
            </a:r>
            <a:r>
              <a:rPr spc="-75"/>
              <a:t>ia</a:t>
            </a:r>
            <a:r>
              <a:rPr spc="-55"/>
              <a:t>l</a:t>
            </a:r>
            <a:r>
              <a:rPr spc="-65"/>
              <a:t>ly</a:t>
            </a:r>
          </a:p>
        </p:txBody>
      </p:sp>
      <p:sp>
        <p:nvSpPr>
          <p:cNvPr id="97" name="object 5"/>
          <p:cNvSpPr txBox="1"/>
          <p:nvPr/>
        </p:nvSpPr>
        <p:spPr>
          <a:xfrm>
            <a:off x="2988310" y="2720084"/>
            <a:ext cx="211455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765300" algn="l"/>
              </a:tabLst>
              <a:defRPr sz="3000" spc="-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immun</a:t>
            </a:r>
            <a:r>
              <a:rPr spc="-20"/>
              <a:t>i</a:t>
            </a:r>
            <a:r>
              <a:rPr spc="10"/>
              <a:t>ty</a:t>
            </a:r>
            <a:r>
              <a:rPr spc="0"/>
              <a:t>	</a:t>
            </a:r>
            <a:r>
              <a:rPr spc="-20"/>
              <a:t>or</a:t>
            </a:r>
          </a:p>
        </p:txBody>
      </p:sp>
      <p:sp>
        <p:nvSpPr>
          <p:cNvPr id="98" name="object 6"/>
          <p:cNvSpPr txBox="1"/>
          <p:nvPr/>
        </p:nvSpPr>
        <p:spPr>
          <a:xfrm>
            <a:off x="1404874" y="2262503"/>
            <a:ext cx="1476376" cy="128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000" spc="-18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process  </a:t>
            </a:r>
            <a:r>
              <a:rPr spc="-110"/>
              <a:t>inducing  </a:t>
            </a:r>
            <a:r>
              <a:rPr spc="-35"/>
              <a:t>p</a:t>
            </a:r>
            <a:r>
              <a:rPr spc="-80"/>
              <a:t>r</a:t>
            </a:r>
            <a:r>
              <a:rPr spc="-100"/>
              <a:t>o</a:t>
            </a:r>
            <a:r>
              <a:rPr spc="-65"/>
              <a:t>vi</a:t>
            </a:r>
            <a:r>
              <a:rPr spc="-104"/>
              <a:t>d</a:t>
            </a:r>
            <a:r>
              <a:rPr spc="-25"/>
              <a:t>i</a:t>
            </a:r>
            <a:r>
              <a:rPr spc="-65"/>
              <a:t>n</a:t>
            </a:r>
            <a:r>
              <a:rPr spc="-260"/>
              <a:t>g</a:t>
            </a:r>
          </a:p>
        </p:txBody>
      </p:sp>
      <p:sp>
        <p:nvSpPr>
          <p:cNvPr id="99" name="object 7"/>
          <p:cNvSpPr txBox="1"/>
          <p:nvPr/>
        </p:nvSpPr>
        <p:spPr>
          <a:xfrm>
            <a:off x="3461129" y="3177284"/>
            <a:ext cx="1644015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000" spc="-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protection</a:t>
            </a:r>
          </a:p>
        </p:txBody>
      </p:sp>
      <p:sp>
        <p:nvSpPr>
          <p:cNvPr id="100" name="object 8"/>
          <p:cNvSpPr txBox="1"/>
          <p:nvPr/>
        </p:nvSpPr>
        <p:spPr>
          <a:xfrm>
            <a:off x="1404874" y="3634485"/>
            <a:ext cx="2103755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 spc="-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from</a:t>
            </a:r>
            <a:r>
              <a:rPr spc="-200"/>
              <a:t> </a:t>
            </a:r>
            <a:r>
              <a:rPr spc="-180"/>
              <a:t>disease.</a:t>
            </a:r>
          </a:p>
        </p:txBody>
      </p:sp>
      <p:sp>
        <p:nvSpPr>
          <p:cNvPr id="101" name="object 9"/>
          <p:cNvSpPr/>
          <p:nvPr/>
        </p:nvSpPr>
        <p:spPr>
          <a:xfrm>
            <a:off x="5867400" y="1981200"/>
            <a:ext cx="24765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object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30</a:t>
            </a:fld>
            <a:endParaRPr/>
          </a:p>
        </p:txBody>
      </p:sp>
      <p:sp>
        <p:nvSpPr>
          <p:cNvPr id="257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6160137" cy="635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defRPr sz="4000" spc="-300"/>
            </a:pPr>
            <a:r>
              <a:t>Milstone in</a:t>
            </a:r>
            <a:r>
              <a:rPr spc="-600"/>
              <a:t> </a:t>
            </a:r>
            <a:r>
              <a:rPr spc="-400"/>
              <a:t>vaccination</a:t>
            </a:r>
          </a:p>
        </p:txBody>
      </p:sp>
      <p:sp>
        <p:nvSpPr>
          <p:cNvPr id="259" name="object 3"/>
          <p:cNvSpPr txBox="1"/>
          <p:nvPr/>
        </p:nvSpPr>
        <p:spPr>
          <a:xfrm>
            <a:off x="1062024" y="1805303"/>
            <a:ext cx="7439660" cy="369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204470" indent="-342900">
              <a:spcBef>
                <a:spcPts val="100"/>
              </a:spcBef>
              <a:buClr>
                <a:srgbClr val="D5EBFF"/>
              </a:buClr>
              <a:buSzPct val="95000"/>
              <a:buChar char="▪"/>
              <a:tabLst>
                <a:tab pos="355600" algn="l"/>
              </a:tabLst>
              <a:defRPr sz="3000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2004- </a:t>
            </a:r>
            <a:r>
              <a:rPr spc="-140"/>
              <a:t>Pediarix, </a:t>
            </a:r>
            <a:r>
              <a:rPr spc="-234"/>
              <a:t>a </a:t>
            </a:r>
            <a:r>
              <a:rPr spc="-165"/>
              <a:t>vaccine </a:t>
            </a:r>
            <a:r>
              <a:rPr spc="-5"/>
              <a:t>that </a:t>
            </a:r>
            <a:r>
              <a:rPr spc="-145"/>
              <a:t>combines </a:t>
            </a:r>
            <a:r>
              <a:rPr spc="-35"/>
              <a:t>the  </a:t>
            </a:r>
            <a:r>
              <a:rPr spc="-425"/>
              <a:t>DTaP, </a:t>
            </a:r>
            <a:r>
              <a:rPr spc="-285"/>
              <a:t>IPV </a:t>
            </a:r>
            <a:r>
              <a:rPr spc="45"/>
              <a:t>&amp; </a:t>
            </a:r>
            <a:r>
              <a:rPr spc="-195"/>
              <a:t>Hep </a:t>
            </a:r>
            <a:r>
              <a:rPr spc="-370"/>
              <a:t>B </a:t>
            </a:r>
            <a:r>
              <a:rPr spc="-175"/>
              <a:t>vaccines, </a:t>
            </a:r>
            <a:r>
              <a:rPr spc="-15"/>
              <a:t>into </a:t>
            </a:r>
            <a:r>
              <a:rPr spc="-125"/>
              <a:t>one </a:t>
            </a:r>
            <a:r>
              <a:rPr spc="-90"/>
              <a:t>shot </a:t>
            </a:r>
            <a:r>
              <a:rPr spc="-85"/>
              <a:t>, </a:t>
            </a:r>
            <a:r>
              <a:rPr spc="-155"/>
              <a:t>is  </a:t>
            </a:r>
            <a:r>
              <a:rPr spc="-120"/>
              <a:t>approved.</a:t>
            </a:r>
          </a:p>
          <a:p>
            <a:pPr marL="354965" marR="1170305" indent="-342900">
              <a:spcBef>
                <a:spcPts val="700"/>
              </a:spcBef>
              <a:buClr>
                <a:srgbClr val="D5EBFF"/>
              </a:buClr>
              <a:buSzPct val="95000"/>
              <a:buChar char="▪"/>
              <a:tabLst>
                <a:tab pos="355600" algn="l"/>
              </a:tabLst>
              <a:defRPr sz="3000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2006- </a:t>
            </a:r>
            <a:r>
              <a:rPr spc="-155"/>
              <a:t>Gardasil, </a:t>
            </a:r>
            <a:r>
              <a:rPr spc="-35"/>
              <a:t>the </a:t>
            </a:r>
            <a:r>
              <a:rPr spc="-25"/>
              <a:t>first </a:t>
            </a:r>
            <a:r>
              <a:rPr spc="-360"/>
              <a:t>HPV </a:t>
            </a:r>
            <a:r>
              <a:rPr spc="-165"/>
              <a:t>vaccine</a:t>
            </a:r>
            <a:r>
              <a:rPr spc="-300"/>
              <a:t> </a:t>
            </a:r>
            <a:r>
              <a:rPr spc="-155"/>
              <a:t>is  </a:t>
            </a:r>
            <a:r>
              <a:rPr spc="-120"/>
              <a:t>approved.</a:t>
            </a:r>
          </a:p>
          <a:p>
            <a:pPr marL="354965" marR="129539" indent="-342900">
              <a:spcBef>
                <a:spcPts val="700"/>
              </a:spcBef>
              <a:buClr>
                <a:srgbClr val="D5EBFF"/>
              </a:buClr>
              <a:buSzPct val="95000"/>
              <a:buChar char="▪"/>
              <a:tabLst>
                <a:tab pos="355600" algn="l"/>
              </a:tabLst>
              <a:defRPr sz="3000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2008- </a:t>
            </a:r>
            <a:r>
              <a:rPr spc="-130"/>
              <a:t>Rotarix, </a:t>
            </a:r>
            <a:r>
              <a:rPr spc="-234"/>
              <a:t>a </a:t>
            </a:r>
            <a:r>
              <a:rPr spc="10"/>
              <a:t>two </a:t>
            </a:r>
            <a:r>
              <a:rPr spc="-175"/>
              <a:t>dose </a:t>
            </a:r>
            <a:r>
              <a:rPr spc="-85"/>
              <a:t>rotavirus </a:t>
            </a:r>
            <a:r>
              <a:rPr spc="-165"/>
              <a:t>vaccine</a:t>
            </a:r>
            <a:r>
              <a:rPr spc="-405"/>
              <a:t> </a:t>
            </a:r>
            <a:r>
              <a:rPr spc="-155"/>
              <a:t>is  </a:t>
            </a:r>
            <a:r>
              <a:rPr spc="-120"/>
              <a:t>approved.</a:t>
            </a:r>
          </a:p>
          <a:p>
            <a:pPr marL="354965" indent="-342900">
              <a:spcBef>
                <a:spcPts val="600"/>
              </a:spcBef>
              <a:buClr>
                <a:srgbClr val="D5EBFF"/>
              </a:buClr>
              <a:buSzPct val="95000"/>
              <a:buChar char="▪"/>
              <a:tabLst>
                <a:tab pos="355600" algn="l"/>
              </a:tabLst>
              <a:defRPr sz="3000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2009- </a:t>
            </a:r>
            <a:r>
              <a:rPr spc="-110"/>
              <a:t>influenza- </a:t>
            </a:r>
            <a:r>
              <a:rPr spc="-270"/>
              <a:t>A </a:t>
            </a:r>
            <a:r>
              <a:rPr spc="-90"/>
              <a:t>( </a:t>
            </a:r>
            <a:r>
              <a:rPr spc="-204"/>
              <a:t>H1N1 </a:t>
            </a:r>
            <a:r>
              <a:rPr spc="-90"/>
              <a:t>) </a:t>
            </a:r>
            <a:r>
              <a:rPr spc="-204"/>
              <a:t>Vaccine</a:t>
            </a:r>
            <a:r>
              <a:rPr spc="-229"/>
              <a:t> </a:t>
            </a:r>
            <a:r>
              <a:rPr spc="-120"/>
              <a:t>approved.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object 2"/>
          <p:cNvSpPr/>
          <p:nvPr/>
        </p:nvSpPr>
        <p:spPr>
          <a:xfrm>
            <a:off x="914400" y="304797"/>
            <a:ext cx="7162800" cy="6553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2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31</a:t>
            </a:fld>
            <a:endParaRPr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object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32</a:t>
            </a:fld>
            <a:endParaRPr/>
          </a:p>
        </p:txBody>
      </p:sp>
      <p:sp>
        <p:nvSpPr>
          <p:cNvPr id="26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4775" indent="11937" defTabSz="859536">
              <a:defRPr sz="3384" spc="-282"/>
            </a:pPr>
            <a:r>
              <a:t>Expanded Program</a:t>
            </a:r>
            <a:r>
              <a:rPr spc="-564"/>
              <a:t> </a:t>
            </a:r>
            <a:r>
              <a:t>on  Immunisation</a:t>
            </a:r>
          </a:p>
        </p:txBody>
      </p:sp>
      <p:sp>
        <p:nvSpPr>
          <p:cNvPr id="266" name="object 3"/>
          <p:cNvSpPr txBox="1"/>
          <p:nvPr/>
        </p:nvSpPr>
        <p:spPr>
          <a:xfrm>
            <a:off x="1062023" y="1805303"/>
            <a:ext cx="7367907" cy="361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51435" indent="-342900">
              <a:spcBef>
                <a:spcPts val="100"/>
              </a:spcBef>
              <a:buClr>
                <a:srgbClr val="D5EBFF"/>
              </a:buClr>
              <a:buSzPct val="95000"/>
              <a:buChar char="▪"/>
              <a:tabLst>
                <a:tab pos="355600" algn="l"/>
              </a:tabLst>
              <a:defRPr sz="3000" spc="-2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WHO </a:t>
            </a:r>
            <a:r>
              <a:rPr spc="-120"/>
              <a:t>launch </a:t>
            </a:r>
            <a:r>
              <a:rPr spc="-234"/>
              <a:t>a </a:t>
            </a:r>
            <a:r>
              <a:rPr spc="-104"/>
              <a:t>global </a:t>
            </a:r>
            <a:r>
              <a:rPr spc="-85"/>
              <a:t>immunization </a:t>
            </a:r>
            <a:r>
              <a:rPr spc="-114"/>
              <a:t>program,  </a:t>
            </a:r>
            <a:r>
              <a:rPr spc="-90"/>
              <a:t>known </a:t>
            </a:r>
            <a:r>
              <a:rPr spc="-280"/>
              <a:t>as </a:t>
            </a:r>
            <a:r>
              <a:rPr spc="-195"/>
              <a:t>Expanded </a:t>
            </a:r>
            <a:r>
              <a:rPr spc="-165"/>
              <a:t>Program </a:t>
            </a:r>
            <a:r>
              <a:rPr spc="-95"/>
              <a:t>on  </a:t>
            </a:r>
            <a:r>
              <a:rPr spc="-90"/>
              <a:t>Immunization </a:t>
            </a:r>
            <a:r>
              <a:rPr spc="-254"/>
              <a:t>(EPI) </a:t>
            </a:r>
            <a:r>
              <a:rPr spc="-45"/>
              <a:t>in </a:t>
            </a:r>
            <a:r>
              <a:rPr spc="-125"/>
              <a:t>May</a:t>
            </a:r>
            <a:r>
              <a:rPr spc="-265"/>
              <a:t> </a:t>
            </a:r>
            <a:r>
              <a:rPr spc="-135"/>
              <a:t>1974.</a:t>
            </a:r>
          </a:p>
          <a:p>
            <a:pPr marL="354965" marR="5080" indent="-342900">
              <a:spcBef>
                <a:spcPts val="700"/>
              </a:spcBef>
              <a:buClr>
                <a:srgbClr val="D5EBFF"/>
              </a:buClr>
              <a:buSzPct val="95000"/>
              <a:buChar char="▪"/>
              <a:tabLst>
                <a:tab pos="355600" algn="l"/>
              </a:tabLst>
              <a:defRPr sz="3000" spc="-3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</a:t>
            </a:r>
            <a:r>
              <a:rPr spc="-45"/>
              <a:t>protect </a:t>
            </a:r>
            <a:r>
              <a:rPr spc="-70"/>
              <a:t>all </a:t>
            </a:r>
            <a:r>
              <a:rPr spc="-85"/>
              <a:t>children </a:t>
            </a:r>
            <a:r>
              <a:rPr spc="-5"/>
              <a:t>of </a:t>
            </a:r>
            <a:r>
              <a:rPr spc="-35"/>
              <a:t>the world</a:t>
            </a:r>
            <a:r>
              <a:rPr spc="-560"/>
              <a:t> </a:t>
            </a:r>
            <a:r>
              <a:rPr spc="-150"/>
              <a:t>against </a:t>
            </a:r>
            <a:r>
              <a:rPr spc="-175"/>
              <a:t>six  </a:t>
            </a:r>
            <a:r>
              <a:rPr spc="-125"/>
              <a:t>vaccine-preventable </a:t>
            </a:r>
            <a:r>
              <a:rPr spc="-200"/>
              <a:t>diseases, </a:t>
            </a:r>
            <a:r>
              <a:rPr spc="-130"/>
              <a:t>namely </a:t>
            </a:r>
            <a:r>
              <a:rPr spc="-85"/>
              <a:t>-  </a:t>
            </a:r>
            <a:r>
              <a:rPr spc="-65"/>
              <a:t>diphtheria, </a:t>
            </a:r>
            <a:r>
              <a:rPr spc="-90"/>
              <a:t>whooping </a:t>
            </a:r>
            <a:r>
              <a:rPr spc="-150"/>
              <a:t>cough, </a:t>
            </a:r>
            <a:r>
              <a:rPr spc="-95"/>
              <a:t>tetanus, </a:t>
            </a:r>
            <a:r>
              <a:rPr spc="-65"/>
              <a:t>polio,  </a:t>
            </a:r>
            <a:r>
              <a:rPr spc="-104"/>
              <a:t>tuberculosis </a:t>
            </a:r>
            <a:r>
              <a:rPr spc="-140"/>
              <a:t>and </a:t>
            </a:r>
            <a:r>
              <a:rPr spc="-190"/>
              <a:t>measles </a:t>
            </a:r>
            <a:r>
              <a:rPr spc="-130"/>
              <a:t>by </a:t>
            </a:r>
            <a:r>
              <a:rPr spc="-35"/>
              <a:t>the </a:t>
            </a:r>
            <a:r>
              <a:rPr spc="-140"/>
              <a:t>year</a:t>
            </a:r>
            <a:r>
              <a:rPr spc="-375"/>
              <a:t> </a:t>
            </a:r>
            <a:r>
              <a:rPr spc="-135"/>
              <a:t>2000.</a:t>
            </a:r>
          </a:p>
          <a:p>
            <a:pPr marL="354965" indent="-342900">
              <a:spcBef>
                <a:spcPts val="700"/>
              </a:spcBef>
              <a:buClr>
                <a:srgbClr val="D5EBFF"/>
              </a:buClr>
              <a:buSzPct val="95000"/>
              <a:buChar char="▪"/>
              <a:tabLst>
                <a:tab pos="355600" algn="l"/>
              </a:tabLst>
              <a:defRPr sz="3000" spc="-3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EPI </a:t>
            </a:r>
            <a:r>
              <a:rPr spc="-209"/>
              <a:t>was </a:t>
            </a:r>
            <a:r>
              <a:rPr spc="-125"/>
              <a:t>launched </a:t>
            </a:r>
            <a:r>
              <a:rPr spc="-40"/>
              <a:t>in </a:t>
            </a:r>
            <a:r>
              <a:rPr spc="-104"/>
              <a:t>India </a:t>
            </a:r>
            <a:r>
              <a:rPr spc="-40"/>
              <a:t>in </a:t>
            </a:r>
            <a:r>
              <a:rPr spc="-185"/>
              <a:t>January </a:t>
            </a:r>
            <a:r>
              <a:rPr spc="-150"/>
              <a:t>1978</a:t>
            </a:r>
            <a:r>
              <a:rPr spc="-209"/>
              <a:t> </a:t>
            </a:r>
            <a:r>
              <a:rPr spc="-80"/>
              <a:t>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object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33</a:t>
            </a:fld>
            <a:endParaRPr/>
          </a:p>
        </p:txBody>
      </p:sp>
      <p:sp>
        <p:nvSpPr>
          <p:cNvPr id="268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4775" indent="11937" defTabSz="859536">
              <a:defRPr sz="3384" spc="-282"/>
            </a:pPr>
            <a:r>
              <a:t>Universal</a:t>
            </a:r>
            <a:r>
              <a:rPr spc="-470"/>
              <a:t> </a:t>
            </a:r>
            <a:r>
              <a:t>Immunisation  Programme</a:t>
            </a:r>
          </a:p>
        </p:txBody>
      </p:sp>
      <p:sp>
        <p:nvSpPr>
          <p:cNvPr id="270" name="object 3"/>
          <p:cNvSpPr txBox="1"/>
          <p:nvPr/>
        </p:nvSpPr>
        <p:spPr>
          <a:xfrm>
            <a:off x="1062023" y="1805303"/>
            <a:ext cx="7416167" cy="266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248284" indent="-342900">
              <a:spcBef>
                <a:spcPts val="100"/>
              </a:spcBef>
              <a:buClr>
                <a:srgbClr val="D5EBFF"/>
              </a:buClr>
              <a:buSzPct val="95000"/>
              <a:buChar char="▪"/>
              <a:tabLst>
                <a:tab pos="355600" algn="l"/>
              </a:tabLst>
              <a:defRPr sz="3000" spc="-2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100"/>
              <a:t>Indian </a:t>
            </a:r>
            <a:r>
              <a:rPr spc="-120"/>
              <a:t>version, </a:t>
            </a:r>
            <a:r>
              <a:rPr spc="-35"/>
              <a:t>the </a:t>
            </a:r>
            <a:r>
              <a:rPr spc="-140"/>
              <a:t>Universal  </a:t>
            </a:r>
            <a:r>
              <a:rPr spc="-90"/>
              <a:t>Immunization </a:t>
            </a:r>
            <a:r>
              <a:rPr spc="-155"/>
              <a:t>Programme, </a:t>
            </a:r>
            <a:r>
              <a:rPr spc="-204"/>
              <a:t>was </a:t>
            </a:r>
            <a:r>
              <a:rPr spc="-130"/>
              <a:t>launched </a:t>
            </a:r>
            <a:r>
              <a:rPr spc="-95"/>
              <a:t>on  </a:t>
            </a:r>
            <a:r>
              <a:rPr spc="-130"/>
              <a:t>November 19,</a:t>
            </a:r>
            <a:r>
              <a:rPr spc="-185"/>
              <a:t> </a:t>
            </a:r>
            <a:r>
              <a:rPr spc="-135"/>
              <a:t>1985.</a:t>
            </a:r>
          </a:p>
          <a:p>
            <a:pPr marL="354965" marR="5080" indent="-342900">
              <a:spcBef>
                <a:spcPts val="700"/>
              </a:spcBef>
              <a:buClr>
                <a:srgbClr val="D5EBFF"/>
              </a:buClr>
              <a:buSzPct val="95000"/>
              <a:buChar char="▪"/>
              <a:tabLst>
                <a:tab pos="355600" algn="l"/>
              </a:tabLst>
              <a:defRPr sz="3000" spc="-2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90"/>
              <a:t>National </a:t>
            </a:r>
            <a:r>
              <a:rPr spc="-104"/>
              <a:t>Health </a:t>
            </a:r>
            <a:r>
              <a:rPr spc="-160"/>
              <a:t>Policy </a:t>
            </a:r>
            <a:r>
              <a:rPr spc="-120"/>
              <a:t>aimed </a:t>
            </a:r>
            <a:r>
              <a:rPr spc="-45"/>
              <a:t>at</a:t>
            </a:r>
            <a:r>
              <a:rPr spc="-270"/>
              <a:t> </a:t>
            </a:r>
            <a:r>
              <a:rPr spc="-140"/>
              <a:t>achieving  </a:t>
            </a:r>
            <a:r>
              <a:rPr spc="-125"/>
              <a:t>universal </a:t>
            </a:r>
            <a:r>
              <a:rPr spc="-85"/>
              <a:t>immunization </a:t>
            </a:r>
            <a:r>
              <a:rPr spc="-175"/>
              <a:t>coverage </a:t>
            </a:r>
            <a:r>
              <a:rPr spc="-5"/>
              <a:t>of </a:t>
            </a:r>
            <a:r>
              <a:rPr spc="-35"/>
              <a:t>the  </a:t>
            </a:r>
            <a:r>
              <a:rPr spc="-85"/>
              <a:t>eligible </a:t>
            </a:r>
            <a:r>
              <a:rPr spc="-65"/>
              <a:t>population </a:t>
            </a:r>
            <a:r>
              <a:rPr spc="-130"/>
              <a:t>by</a:t>
            </a:r>
            <a:r>
              <a:rPr spc="-335"/>
              <a:t> </a:t>
            </a:r>
            <a:r>
              <a:rPr spc="-135"/>
              <a:t>1990.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87" name="object 3"/>
          <p:cNvGrpSpPr/>
          <p:nvPr/>
        </p:nvGrpSpPr>
        <p:grpSpPr>
          <a:xfrm>
            <a:off x="-1" y="-1"/>
            <a:ext cx="9144001" cy="6858001"/>
            <a:chOff x="0" y="0"/>
            <a:chExt cx="9144000" cy="6857999"/>
          </a:xfrm>
        </p:grpSpPr>
        <p:sp>
          <p:nvSpPr>
            <p:cNvPr id="273" name="object 4"/>
            <p:cNvSpPr/>
            <p:nvPr/>
          </p:nvSpPr>
          <p:spPr>
            <a:xfrm>
              <a:off x="-1" y="-1"/>
              <a:ext cx="365761" cy="68549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object 5"/>
            <p:cNvSpPr/>
            <p:nvPr/>
          </p:nvSpPr>
          <p:spPr>
            <a:xfrm>
              <a:off x="256030" y="5047488"/>
              <a:ext cx="73153" cy="1691639"/>
            </a:xfrm>
            <a:prstGeom prst="rect">
              <a:avLst/>
            </a:prstGeom>
            <a:solidFill>
              <a:srgbClr val="EA14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object 6"/>
            <p:cNvSpPr/>
            <p:nvPr/>
          </p:nvSpPr>
          <p:spPr>
            <a:xfrm>
              <a:off x="256030" y="4797552"/>
              <a:ext cx="73153" cy="228601"/>
            </a:xfrm>
            <a:prstGeom prst="rect">
              <a:avLst/>
            </a:prstGeom>
            <a:solidFill>
              <a:srgbClr val="FDB8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object 7"/>
            <p:cNvSpPr/>
            <p:nvPr/>
          </p:nvSpPr>
          <p:spPr>
            <a:xfrm>
              <a:off x="256030" y="4637532"/>
              <a:ext cx="73153" cy="137161"/>
            </a:xfrm>
            <a:prstGeom prst="rect">
              <a:avLst/>
            </a:prstGeom>
            <a:solidFill>
              <a:srgbClr val="4E5B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object 8"/>
            <p:cNvSpPr/>
            <p:nvPr/>
          </p:nvSpPr>
          <p:spPr>
            <a:xfrm>
              <a:off x="256030" y="4543044"/>
              <a:ext cx="73153" cy="73152"/>
            </a:xfrm>
            <a:prstGeom prst="rect">
              <a:avLst/>
            </a:prstGeom>
            <a:solidFill>
              <a:srgbClr val="EA14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85" name="object 9"/>
            <p:cNvGrpSpPr/>
            <p:nvPr/>
          </p:nvGrpSpPr>
          <p:grpSpPr>
            <a:xfrm>
              <a:off x="220726" y="681226"/>
              <a:ext cx="8923274" cy="6176774"/>
              <a:chOff x="0" y="0"/>
              <a:chExt cx="8923274" cy="6176772"/>
            </a:xfrm>
          </p:grpSpPr>
          <p:sp>
            <p:nvSpPr>
              <p:cNvPr id="278" name="Rectangle"/>
              <p:cNvSpPr/>
              <p:nvPr/>
            </p:nvSpPr>
            <p:spPr>
              <a:xfrm>
                <a:off x="0" y="0"/>
                <a:ext cx="12700" cy="36576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Rectangle"/>
              <p:cNvSpPr/>
              <p:nvPr/>
            </p:nvSpPr>
            <p:spPr>
              <a:xfrm>
                <a:off x="27432" y="0"/>
                <a:ext cx="12701" cy="36576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Rectangle"/>
              <p:cNvSpPr/>
              <p:nvPr/>
            </p:nvSpPr>
            <p:spPr>
              <a:xfrm>
                <a:off x="49022" y="0"/>
                <a:ext cx="27433" cy="36576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Rectangle"/>
              <p:cNvSpPr/>
              <p:nvPr/>
            </p:nvSpPr>
            <p:spPr>
              <a:xfrm>
                <a:off x="88646" y="0"/>
                <a:ext cx="45721" cy="36576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Rectangle"/>
              <p:cNvSpPr/>
              <p:nvPr/>
            </p:nvSpPr>
            <p:spPr>
              <a:xfrm>
                <a:off x="160274" y="5984316"/>
                <a:ext cx="8763001" cy="19245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Rectangle"/>
              <p:cNvSpPr/>
              <p:nvPr/>
            </p:nvSpPr>
            <p:spPr>
              <a:xfrm>
                <a:off x="160274" y="730376"/>
                <a:ext cx="8763001" cy="5253928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Rectangle"/>
              <p:cNvSpPr/>
              <p:nvPr/>
            </p:nvSpPr>
            <p:spPr>
              <a:xfrm>
                <a:off x="160274" y="132206"/>
                <a:ext cx="8763001" cy="56007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6" name="object 10"/>
            <p:cNvSpPr/>
            <p:nvPr/>
          </p:nvSpPr>
          <p:spPr>
            <a:xfrm>
              <a:off x="374650" y="807083"/>
              <a:ext cx="8769350" cy="605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584" y="0"/>
                  </a:lnTo>
                  <a:lnTo>
                    <a:pt x="21584" y="20890"/>
                  </a:lnTo>
                  <a:lnTo>
                    <a:pt x="10823" y="20890"/>
                  </a:lnTo>
                  <a:lnTo>
                    <a:pt x="10823" y="19086"/>
                  </a:lnTo>
                  <a:lnTo>
                    <a:pt x="21584" y="19086"/>
                  </a:lnTo>
                  <a:lnTo>
                    <a:pt x="21584" y="19041"/>
                  </a:lnTo>
                  <a:lnTo>
                    <a:pt x="10823" y="19041"/>
                  </a:lnTo>
                  <a:lnTo>
                    <a:pt x="10823" y="13537"/>
                  </a:lnTo>
                  <a:lnTo>
                    <a:pt x="21584" y="13537"/>
                  </a:lnTo>
                  <a:lnTo>
                    <a:pt x="21584" y="13492"/>
                  </a:lnTo>
                  <a:lnTo>
                    <a:pt x="10823" y="13492"/>
                  </a:lnTo>
                  <a:lnTo>
                    <a:pt x="10823" y="9729"/>
                  </a:lnTo>
                  <a:lnTo>
                    <a:pt x="21584" y="9729"/>
                  </a:lnTo>
                  <a:lnTo>
                    <a:pt x="21584" y="9684"/>
                  </a:lnTo>
                  <a:lnTo>
                    <a:pt x="10823" y="9684"/>
                  </a:lnTo>
                  <a:lnTo>
                    <a:pt x="10823" y="4180"/>
                  </a:lnTo>
                  <a:lnTo>
                    <a:pt x="21584" y="4180"/>
                  </a:lnTo>
                  <a:lnTo>
                    <a:pt x="21584" y="4135"/>
                  </a:lnTo>
                  <a:lnTo>
                    <a:pt x="10823" y="4135"/>
                  </a:lnTo>
                  <a:lnTo>
                    <a:pt x="10823" y="2158"/>
                  </a:lnTo>
                  <a:lnTo>
                    <a:pt x="21584" y="2158"/>
                  </a:lnTo>
                  <a:lnTo>
                    <a:pt x="21584" y="2022"/>
                  </a:lnTo>
                  <a:lnTo>
                    <a:pt x="10823" y="2022"/>
                  </a:lnTo>
                  <a:lnTo>
                    <a:pt x="10823" y="45"/>
                  </a:lnTo>
                  <a:lnTo>
                    <a:pt x="21584" y="45"/>
                  </a:lnTo>
                  <a:lnTo>
                    <a:pt x="21584" y="0"/>
                  </a:lnTo>
                  <a:lnTo>
                    <a:pt x="10792" y="0"/>
                  </a:lnTo>
                  <a:lnTo>
                    <a:pt x="10792" y="20890"/>
                  </a:lnTo>
                  <a:lnTo>
                    <a:pt x="31" y="20890"/>
                  </a:lnTo>
                  <a:lnTo>
                    <a:pt x="31" y="19086"/>
                  </a:lnTo>
                  <a:lnTo>
                    <a:pt x="10792" y="19086"/>
                  </a:lnTo>
                  <a:lnTo>
                    <a:pt x="10792" y="19041"/>
                  </a:lnTo>
                  <a:lnTo>
                    <a:pt x="31" y="19041"/>
                  </a:lnTo>
                  <a:lnTo>
                    <a:pt x="31" y="13537"/>
                  </a:lnTo>
                  <a:lnTo>
                    <a:pt x="10792" y="13537"/>
                  </a:lnTo>
                  <a:lnTo>
                    <a:pt x="10792" y="13492"/>
                  </a:lnTo>
                  <a:lnTo>
                    <a:pt x="31" y="13492"/>
                  </a:lnTo>
                  <a:lnTo>
                    <a:pt x="31" y="9729"/>
                  </a:lnTo>
                  <a:lnTo>
                    <a:pt x="10792" y="9729"/>
                  </a:lnTo>
                  <a:lnTo>
                    <a:pt x="10792" y="9684"/>
                  </a:lnTo>
                  <a:lnTo>
                    <a:pt x="31" y="9684"/>
                  </a:lnTo>
                  <a:lnTo>
                    <a:pt x="31" y="4180"/>
                  </a:lnTo>
                  <a:lnTo>
                    <a:pt x="10792" y="4180"/>
                  </a:lnTo>
                  <a:lnTo>
                    <a:pt x="10792" y="4135"/>
                  </a:lnTo>
                  <a:lnTo>
                    <a:pt x="31" y="4135"/>
                  </a:lnTo>
                  <a:lnTo>
                    <a:pt x="31" y="2158"/>
                  </a:lnTo>
                  <a:lnTo>
                    <a:pt x="10792" y="2158"/>
                  </a:lnTo>
                  <a:lnTo>
                    <a:pt x="10792" y="2022"/>
                  </a:lnTo>
                  <a:lnTo>
                    <a:pt x="31" y="2022"/>
                  </a:lnTo>
                  <a:lnTo>
                    <a:pt x="31" y="45"/>
                  </a:lnTo>
                  <a:lnTo>
                    <a:pt x="10792" y="45"/>
                  </a:lnTo>
                  <a:lnTo>
                    <a:pt x="1079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1" y="21600"/>
                  </a:lnTo>
                  <a:lnTo>
                    <a:pt x="31" y="20936"/>
                  </a:lnTo>
                  <a:lnTo>
                    <a:pt x="10792" y="20936"/>
                  </a:lnTo>
                  <a:lnTo>
                    <a:pt x="10792" y="21600"/>
                  </a:lnTo>
                  <a:lnTo>
                    <a:pt x="10823" y="21600"/>
                  </a:lnTo>
                  <a:lnTo>
                    <a:pt x="10823" y="20936"/>
                  </a:lnTo>
                  <a:lnTo>
                    <a:pt x="21584" y="20936"/>
                  </a:lnTo>
                  <a:lnTo>
                    <a:pt x="215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8" name="object 11"/>
          <p:cNvSpPr txBox="1"/>
          <p:nvPr/>
        </p:nvSpPr>
        <p:spPr>
          <a:xfrm>
            <a:off x="459740" y="1992502"/>
            <a:ext cx="725806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 spc="-56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</a:t>
            </a:r>
            <a:r>
              <a:rPr spc="-590"/>
              <a:t>C</a:t>
            </a:r>
            <a:r>
              <a:rPr spc="-450"/>
              <a:t>G</a:t>
            </a:r>
          </a:p>
        </p:txBody>
      </p:sp>
      <p:sp>
        <p:nvSpPr>
          <p:cNvPr id="289" name="object 1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34</a:t>
            </a:fld>
            <a:endParaRPr/>
          </a:p>
        </p:txBody>
      </p:sp>
      <p:sp>
        <p:nvSpPr>
          <p:cNvPr id="290" name="object 12"/>
          <p:cNvSpPr txBox="1"/>
          <p:nvPr/>
        </p:nvSpPr>
        <p:spPr>
          <a:xfrm>
            <a:off x="4841875" y="1992502"/>
            <a:ext cx="3945891" cy="139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200" b="1" spc="-209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</a:t>
            </a:r>
            <a:r>
              <a:rPr spc="-130"/>
              <a:t>birth </a:t>
            </a:r>
            <a:r>
              <a:rPr spc="-170"/>
              <a:t>or </a:t>
            </a:r>
            <a:r>
              <a:rPr spc="-350"/>
              <a:t>as </a:t>
            </a:r>
            <a:r>
              <a:rPr spc="-175"/>
              <a:t>early </a:t>
            </a:r>
            <a:r>
              <a:rPr spc="-350"/>
              <a:t>as  </a:t>
            </a:r>
            <a:r>
              <a:rPr spc="-260"/>
              <a:t>possible </a:t>
            </a:r>
            <a:r>
              <a:rPr spc="-65"/>
              <a:t>till </a:t>
            </a:r>
            <a:r>
              <a:rPr spc="-215"/>
              <a:t>one </a:t>
            </a:r>
            <a:r>
              <a:rPr spc="-200"/>
              <a:t>year </a:t>
            </a:r>
            <a:r>
              <a:rPr spc="-145"/>
              <a:t>of  </a:t>
            </a:r>
            <a:r>
              <a:rPr spc="-280"/>
              <a:t>age</a:t>
            </a:r>
          </a:p>
        </p:txBody>
      </p:sp>
      <p:sp>
        <p:nvSpPr>
          <p:cNvPr id="291" name="object 13"/>
          <p:cNvSpPr txBox="1"/>
          <p:nvPr/>
        </p:nvSpPr>
        <p:spPr>
          <a:xfrm>
            <a:off x="459740" y="3547236"/>
            <a:ext cx="1866265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 spc="-17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Hepatitis</a:t>
            </a:r>
            <a:r>
              <a:rPr spc="-240"/>
              <a:t> </a:t>
            </a:r>
            <a:r>
              <a:rPr spc="-515"/>
              <a:t>B</a:t>
            </a:r>
          </a:p>
        </p:txBody>
      </p:sp>
      <p:sp>
        <p:nvSpPr>
          <p:cNvPr id="292" name="object 14"/>
          <p:cNvSpPr txBox="1"/>
          <p:nvPr/>
        </p:nvSpPr>
        <p:spPr>
          <a:xfrm>
            <a:off x="4841875" y="3547236"/>
            <a:ext cx="3977641" cy="926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200" b="1" spc="-209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</a:t>
            </a:r>
            <a:r>
              <a:rPr spc="-130"/>
              <a:t>birth </a:t>
            </a:r>
            <a:r>
              <a:rPr spc="-170"/>
              <a:t>or </a:t>
            </a:r>
            <a:r>
              <a:rPr spc="-350"/>
              <a:t>as </a:t>
            </a:r>
            <a:r>
              <a:rPr spc="-175"/>
              <a:t>early </a:t>
            </a:r>
            <a:r>
              <a:rPr spc="-350"/>
              <a:t>as  </a:t>
            </a:r>
            <a:r>
              <a:rPr spc="-260"/>
              <a:t>possible </a:t>
            </a:r>
            <a:r>
              <a:rPr spc="-125"/>
              <a:t>within </a:t>
            </a:r>
            <a:r>
              <a:rPr spc="-155"/>
              <a:t>24</a:t>
            </a:r>
            <a:r>
              <a:rPr spc="-245"/>
              <a:t> </a:t>
            </a:r>
            <a:r>
              <a:rPr spc="-204"/>
              <a:t>hour</a:t>
            </a:r>
          </a:p>
        </p:txBody>
      </p:sp>
      <p:sp>
        <p:nvSpPr>
          <p:cNvPr id="293" name="object 15"/>
          <p:cNvSpPr txBox="1"/>
          <p:nvPr/>
        </p:nvSpPr>
        <p:spPr>
          <a:xfrm>
            <a:off x="459740" y="4613783"/>
            <a:ext cx="1052195" cy="45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 spc="-33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OPV</a:t>
            </a:r>
            <a:r>
              <a:rPr spc="-280"/>
              <a:t> </a:t>
            </a:r>
            <a:r>
              <a:rPr spc="-160"/>
              <a:t>0</a:t>
            </a:r>
          </a:p>
        </p:txBody>
      </p:sp>
      <p:sp>
        <p:nvSpPr>
          <p:cNvPr id="294" name="object 16"/>
          <p:cNvSpPr txBox="1"/>
          <p:nvPr/>
        </p:nvSpPr>
        <p:spPr>
          <a:xfrm>
            <a:off x="4841875" y="4613783"/>
            <a:ext cx="3997960" cy="139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200" b="1" spc="-209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</a:t>
            </a:r>
            <a:r>
              <a:rPr spc="-130"/>
              <a:t>birth </a:t>
            </a:r>
            <a:r>
              <a:rPr spc="-170"/>
              <a:t>or </a:t>
            </a:r>
            <a:r>
              <a:rPr spc="-350"/>
              <a:t>as </a:t>
            </a:r>
            <a:r>
              <a:rPr spc="-175"/>
              <a:t>early </a:t>
            </a:r>
            <a:r>
              <a:rPr spc="-350"/>
              <a:t>as  </a:t>
            </a:r>
            <a:r>
              <a:rPr spc="-260"/>
              <a:t>possible </a:t>
            </a:r>
            <a:r>
              <a:rPr spc="-125"/>
              <a:t>within </a:t>
            </a:r>
            <a:r>
              <a:rPr spc="-120"/>
              <a:t>the</a:t>
            </a:r>
            <a:r>
              <a:rPr spc="-240"/>
              <a:t> </a:t>
            </a:r>
            <a:r>
              <a:rPr spc="-160"/>
              <a:t>first  </a:t>
            </a:r>
            <a:r>
              <a:rPr spc="-155"/>
              <a:t>15</a:t>
            </a:r>
            <a:r>
              <a:rPr spc="-185"/>
              <a:t> </a:t>
            </a:r>
            <a:r>
              <a:rPr spc="-325"/>
              <a:t>days</a:t>
            </a:r>
          </a:p>
        </p:txBody>
      </p:sp>
      <p:sp>
        <p:nvSpPr>
          <p:cNvPr id="295" name="object 17"/>
          <p:cNvSpPr txBox="1"/>
          <p:nvPr/>
        </p:nvSpPr>
        <p:spPr>
          <a:xfrm>
            <a:off x="459739" y="151800"/>
            <a:ext cx="7886067" cy="1667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850900">
              <a:lnSpc>
                <a:spcPct val="119900"/>
              </a:lnSpc>
              <a:spcBef>
                <a:spcPts val="100"/>
              </a:spcBef>
              <a:tabLst>
                <a:tab pos="4445000" algn="l"/>
              </a:tabLst>
              <a:defRPr sz="3200" b="1" spc="-13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NATIONAL </a:t>
            </a:r>
            <a:r>
              <a:rPr spc="-85"/>
              <a:t>IMMUNISATION</a:t>
            </a:r>
            <a:r>
              <a:rPr spc="-500"/>
              <a:t> </a:t>
            </a:r>
            <a:r>
              <a:rPr spc="-234"/>
              <a:t>SCHEDULE  </a:t>
            </a:r>
            <a:r>
              <a:rPr spc="-250"/>
              <a:t>VACCINE	</a:t>
            </a:r>
            <a:r>
              <a:rPr spc="-125"/>
              <a:t>WHEN </a:t>
            </a:r>
            <a:r>
              <a:rPr spc="-175"/>
              <a:t>TO</a:t>
            </a:r>
            <a:r>
              <a:rPr spc="-715"/>
              <a:t> </a:t>
            </a:r>
            <a:r>
              <a:rPr spc="-190"/>
              <a:t>GIVE</a:t>
            </a:r>
          </a:p>
          <a:p>
            <a:pPr indent="12700">
              <a:spcBef>
                <a:spcPts val="700"/>
              </a:spcBef>
              <a:defRPr sz="3200" b="1" spc="-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</a:t>
            </a:r>
            <a:r>
              <a:rPr spc="-234"/>
              <a:t> </a:t>
            </a:r>
            <a:r>
              <a:rPr spc="-130"/>
              <a:t>infants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298" name="object 3"/>
          <p:cNvGraphicFramePr/>
          <p:nvPr/>
        </p:nvGraphicFramePr>
        <p:xfrm>
          <a:off x="450850" y="222250"/>
          <a:ext cx="8458200" cy="632459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229100"/>
                <a:gridCol w="4229100"/>
              </a:tblGrid>
              <a:tr h="502792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NATIONAL </a:t>
                      </a:r>
                      <a:r>
                        <a:rPr spc="-39"/>
                        <a:t>IMMUNIZATION</a:t>
                      </a:r>
                      <a:r>
                        <a:rPr spc="-329"/>
                        <a:t> </a:t>
                      </a:r>
                      <a:r>
                        <a:rPr spc="-145"/>
                        <a:t>SCHEDULE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4141">
                <a:tc>
                  <a:txBody>
                    <a:bodyPr/>
                    <a:lstStyle/>
                    <a:p>
                      <a:pPr indent="160020">
                        <a:lnSpc>
                          <a:spcPct val="100000"/>
                        </a:lnSpc>
                        <a:spcBef>
                          <a:spcPts val="1400"/>
                        </a:spcBef>
                        <a:defRPr sz="2000" b="1" spc="-9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OPV </a:t>
                      </a:r>
                      <a:r>
                        <a:rPr spc="-55"/>
                        <a:t>1,2 </a:t>
                      </a:r>
                      <a:r>
                        <a:rPr spc="-60"/>
                        <a:t>&amp;</a:t>
                      </a:r>
                      <a:r>
                        <a:rPr spc="-290"/>
                        <a:t> </a:t>
                      </a:r>
                      <a:r>
                        <a:rPr spc="-135"/>
                        <a:t>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19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At</a:t>
                      </a:r>
                      <a:r>
                        <a:rPr spc="-150"/>
                        <a:t> </a:t>
                      </a:r>
                      <a:r>
                        <a:rPr spc="-9"/>
                        <a:t>6</a:t>
                      </a:r>
                      <a:r>
                        <a:rPr spc="-159"/>
                        <a:t> </a:t>
                      </a:r>
                      <a:r>
                        <a:rPr spc="-114"/>
                        <a:t>weeks</a:t>
                      </a:r>
                      <a:r>
                        <a:rPr spc="-145"/>
                        <a:t> </a:t>
                      </a:r>
                      <a:r>
                        <a:rPr spc="75"/>
                        <a:t>,</a:t>
                      </a:r>
                      <a:r>
                        <a:rPr spc="-159"/>
                        <a:t> </a:t>
                      </a:r>
                      <a:r>
                        <a:rPr spc="-104"/>
                        <a:t>10</a:t>
                      </a:r>
                      <a:r>
                        <a:rPr spc="-155"/>
                        <a:t> </a:t>
                      </a:r>
                      <a:r>
                        <a:rPr spc="-114"/>
                        <a:t>weeks</a:t>
                      </a:r>
                      <a:r>
                        <a:rPr spc="-150"/>
                        <a:t> </a:t>
                      </a:r>
                      <a:r>
                        <a:rPr spc="-60"/>
                        <a:t>&amp;</a:t>
                      </a:r>
                      <a:r>
                        <a:rPr spc="-145"/>
                        <a:t> </a:t>
                      </a:r>
                      <a:r>
                        <a:rPr spc="-90"/>
                        <a:t>14</a:t>
                      </a:r>
                      <a:r>
                        <a:rPr spc="-170"/>
                        <a:t> </a:t>
                      </a:r>
                      <a:r>
                        <a:rPr spc="-79"/>
                        <a:t>week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17067">
                <a:tc>
                  <a:txBody>
                    <a:bodyPr/>
                    <a:lstStyle/>
                    <a:p>
                      <a:pPr indent="91439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159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ROTA </a:t>
                      </a:r>
                      <a:r>
                        <a:rPr spc="-95"/>
                        <a:t>VIRUS</a:t>
                      </a:r>
                      <a:r>
                        <a:rPr spc="-325"/>
                        <a:t> </a:t>
                      </a:r>
                      <a:r>
                        <a:rPr spc="-70"/>
                        <a:t>1,2&amp;3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19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At</a:t>
                      </a:r>
                      <a:r>
                        <a:rPr spc="-150"/>
                        <a:t> </a:t>
                      </a:r>
                      <a:r>
                        <a:rPr spc="-9"/>
                        <a:t>6</a:t>
                      </a:r>
                      <a:r>
                        <a:rPr spc="-159"/>
                        <a:t> </a:t>
                      </a:r>
                      <a:r>
                        <a:rPr spc="-114"/>
                        <a:t>weeks</a:t>
                      </a:r>
                      <a:r>
                        <a:rPr spc="-145"/>
                        <a:t> </a:t>
                      </a:r>
                      <a:r>
                        <a:rPr spc="75"/>
                        <a:t>,</a:t>
                      </a:r>
                      <a:r>
                        <a:rPr spc="-159"/>
                        <a:t> </a:t>
                      </a:r>
                      <a:r>
                        <a:rPr spc="-104"/>
                        <a:t>10</a:t>
                      </a:r>
                      <a:r>
                        <a:rPr spc="-155"/>
                        <a:t> </a:t>
                      </a:r>
                      <a:r>
                        <a:rPr spc="-114"/>
                        <a:t>weeks</a:t>
                      </a:r>
                      <a:r>
                        <a:rPr spc="-150"/>
                        <a:t> </a:t>
                      </a:r>
                      <a:r>
                        <a:rPr spc="-60"/>
                        <a:t>&amp;</a:t>
                      </a:r>
                      <a:r>
                        <a:rPr spc="-145"/>
                        <a:t> </a:t>
                      </a:r>
                      <a:r>
                        <a:rPr spc="-90"/>
                        <a:t>14</a:t>
                      </a:r>
                      <a:r>
                        <a:rPr spc="-170"/>
                        <a:t> </a:t>
                      </a:r>
                      <a:r>
                        <a:rPr spc="-79"/>
                        <a:t>week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874139">
                <a:tc>
                  <a:txBody>
                    <a:bodyPr/>
                    <a:lstStyle/>
                    <a:p>
                      <a:pPr indent="160020">
                        <a:lnSpc>
                          <a:spcPct val="100000"/>
                        </a:lnSpc>
                        <a:spcBef>
                          <a:spcPts val="1400"/>
                        </a:spcBef>
                        <a:defRPr sz="2000" b="1" spc="-13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PENTAVALENT </a:t>
                      </a:r>
                      <a:r>
                        <a:rPr spc="-55"/>
                        <a:t>1,2 </a:t>
                      </a:r>
                      <a:r>
                        <a:rPr spc="-60"/>
                        <a:t>&amp;</a:t>
                      </a:r>
                      <a:r>
                        <a:rPr spc="-300"/>
                        <a:t> </a:t>
                      </a:r>
                      <a:r>
                        <a:t>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19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At</a:t>
                      </a:r>
                      <a:r>
                        <a:rPr spc="-150"/>
                        <a:t> </a:t>
                      </a:r>
                      <a:r>
                        <a:rPr spc="-9"/>
                        <a:t>6</a:t>
                      </a:r>
                      <a:r>
                        <a:rPr spc="-159"/>
                        <a:t> </a:t>
                      </a:r>
                      <a:r>
                        <a:rPr spc="-114"/>
                        <a:t>weeks</a:t>
                      </a:r>
                      <a:r>
                        <a:rPr spc="-145"/>
                        <a:t> </a:t>
                      </a:r>
                      <a:r>
                        <a:rPr spc="75"/>
                        <a:t>,</a:t>
                      </a:r>
                      <a:r>
                        <a:rPr spc="-159"/>
                        <a:t> </a:t>
                      </a:r>
                      <a:r>
                        <a:rPr spc="-104"/>
                        <a:t>10</a:t>
                      </a:r>
                      <a:r>
                        <a:rPr spc="-155"/>
                        <a:t> </a:t>
                      </a:r>
                      <a:r>
                        <a:rPr spc="-114"/>
                        <a:t>weeks</a:t>
                      </a:r>
                      <a:r>
                        <a:rPr spc="-150"/>
                        <a:t> </a:t>
                      </a:r>
                      <a:r>
                        <a:rPr spc="-60"/>
                        <a:t>&amp;</a:t>
                      </a:r>
                      <a:r>
                        <a:rPr spc="-145"/>
                        <a:t> </a:t>
                      </a:r>
                      <a:r>
                        <a:rPr spc="-90"/>
                        <a:t>14</a:t>
                      </a:r>
                      <a:r>
                        <a:rPr spc="-170"/>
                        <a:t> </a:t>
                      </a:r>
                      <a:r>
                        <a:rPr spc="-79"/>
                        <a:t>week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17068">
                <a:tc>
                  <a:txBody>
                    <a:bodyPr/>
                    <a:lstStyle/>
                    <a:p>
                      <a:pPr indent="91439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114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FRACTIONAL- </a:t>
                      </a:r>
                      <a:r>
                        <a:rPr spc="-65"/>
                        <a:t>IPV</a:t>
                      </a:r>
                      <a:r>
                        <a:rPr spc="-225"/>
                        <a:t> </a:t>
                      </a:r>
                      <a:r>
                        <a:rPr spc="-100"/>
                        <a:t>1&amp;2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19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At</a:t>
                      </a:r>
                      <a:r>
                        <a:rPr spc="-150"/>
                        <a:t> </a:t>
                      </a:r>
                      <a:r>
                        <a:rPr spc="-9"/>
                        <a:t>6</a:t>
                      </a:r>
                      <a:r>
                        <a:rPr spc="-155"/>
                        <a:t> </a:t>
                      </a:r>
                      <a:r>
                        <a:rPr spc="-114"/>
                        <a:t>weeks</a:t>
                      </a:r>
                      <a:r>
                        <a:rPr spc="-150"/>
                        <a:t> </a:t>
                      </a:r>
                      <a:r>
                        <a:rPr spc="-60"/>
                        <a:t>&amp;</a:t>
                      </a:r>
                      <a:r>
                        <a:rPr spc="-145"/>
                        <a:t> </a:t>
                      </a:r>
                      <a:r>
                        <a:rPr spc="-90"/>
                        <a:t>14</a:t>
                      </a:r>
                      <a:r>
                        <a:rPr spc="-164"/>
                        <a:t> </a:t>
                      </a:r>
                      <a:r>
                        <a:rPr spc="-79"/>
                        <a:t>week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1953895">
                <a:tc>
                  <a:txBody>
                    <a:bodyPr/>
                    <a:lstStyle/>
                    <a:p>
                      <a:pPr indent="160020">
                        <a:lnSpc>
                          <a:spcPct val="100000"/>
                        </a:lnSpc>
                        <a:spcBef>
                          <a:spcPts val="1400"/>
                        </a:spcBef>
                        <a:defRPr sz="2000" b="1" spc="-15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MEASLES </a:t>
                      </a:r>
                      <a:r>
                        <a:rPr spc="-65"/>
                        <a:t>AND </a:t>
                      </a:r>
                      <a:r>
                        <a:t>RUBELLA</a:t>
                      </a:r>
                      <a:r>
                        <a:rPr spc="9"/>
                        <a:t> </a:t>
                      </a:r>
                      <a:r>
                        <a:rPr spc="-120"/>
                        <a:t>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160020">
                        <a:lnSpc>
                          <a:spcPct val="100000"/>
                        </a:lnSpc>
                        <a:spcBef>
                          <a:spcPts val="1400"/>
                        </a:spcBef>
                        <a:defRPr sz="2000" b="1" spc="-9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9 </a:t>
                      </a:r>
                      <a:r>
                        <a:rPr spc="-85"/>
                        <a:t>completed </a:t>
                      </a:r>
                      <a:r>
                        <a:rPr spc="-100"/>
                        <a:t>months </a:t>
                      </a:r>
                      <a:r>
                        <a:rPr spc="-79"/>
                        <a:t>-12</a:t>
                      </a:r>
                      <a:r>
                        <a:rPr spc="-425"/>
                        <a:t> </a:t>
                      </a:r>
                      <a:r>
                        <a:rPr spc="-65"/>
                        <a:t>month</a:t>
                      </a:r>
                    </a:p>
                    <a:p>
                      <a:pPr marR="284479" indent="160020">
                        <a:lnSpc>
                          <a:spcPct val="150000"/>
                        </a:lnSpc>
                        <a:defRPr sz="2000" b="1" spc="-5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(</a:t>
                      </a:r>
                      <a:r>
                        <a:rPr spc="-155"/>
                        <a:t> </a:t>
                      </a:r>
                      <a:r>
                        <a:rPr spc="-104"/>
                        <a:t>given</a:t>
                      </a:r>
                      <a:r>
                        <a:rPr spc="-140"/>
                        <a:t> </a:t>
                      </a:r>
                      <a:r>
                        <a:rPr spc="-125"/>
                        <a:t>up</a:t>
                      </a:r>
                      <a:r>
                        <a:rPr spc="-164"/>
                        <a:t> </a:t>
                      </a:r>
                      <a:r>
                        <a:rPr spc="-15"/>
                        <a:t>to</a:t>
                      </a:r>
                      <a:r>
                        <a:rPr spc="-145"/>
                        <a:t> </a:t>
                      </a:r>
                      <a:r>
                        <a:rPr spc="-135"/>
                        <a:t>5</a:t>
                      </a:r>
                      <a:r>
                        <a:rPr spc="-159"/>
                        <a:t> </a:t>
                      </a:r>
                      <a:r>
                        <a:rPr spc="-120"/>
                        <a:t>years</a:t>
                      </a:r>
                      <a:r>
                        <a:rPr spc="-159"/>
                        <a:t> </a:t>
                      </a:r>
                      <a:r>
                        <a:rPr spc="-35"/>
                        <a:t>if</a:t>
                      </a:r>
                      <a:r>
                        <a:rPr spc="-135"/>
                        <a:t> </a:t>
                      </a:r>
                      <a:r>
                        <a:rPr spc="-45"/>
                        <a:t>not</a:t>
                      </a:r>
                      <a:r>
                        <a:rPr spc="-145"/>
                        <a:t> </a:t>
                      </a:r>
                      <a:r>
                        <a:rPr spc="-110"/>
                        <a:t>received  </a:t>
                      </a:r>
                      <a:r>
                        <a:rPr spc="4"/>
                        <a:t>at </a:t>
                      </a:r>
                      <a:r>
                        <a:rPr spc="-65"/>
                        <a:t>9-12 month</a:t>
                      </a:r>
                      <a:r>
                        <a:rPr spc="-390"/>
                        <a:t> </a:t>
                      </a:r>
                      <a:r>
                        <a:rPr spc="-95"/>
                        <a:t>age)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565619">
                <a:tc>
                  <a:txBody>
                    <a:bodyPr/>
                    <a:lstStyle/>
                    <a:p>
                      <a:pPr indent="160020">
                        <a:lnSpc>
                          <a:spcPct val="100000"/>
                        </a:lnSpc>
                        <a:spcBef>
                          <a:spcPts val="1400"/>
                        </a:spcBef>
                        <a:defRPr sz="2000" b="1" spc="-17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JAPENESE </a:t>
                      </a:r>
                      <a:r>
                        <a:rPr spc="-114"/>
                        <a:t>ENCEPHALITIS</a:t>
                      </a:r>
                      <a:r>
                        <a:rPr spc="-220"/>
                        <a:t> </a:t>
                      </a:r>
                      <a:r>
                        <a:rPr spc="-125"/>
                        <a:t>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1400"/>
                        </a:spcBef>
                        <a:defRPr sz="1800" spc="0"/>
                      </a:pPr>
                      <a:r>
                        <a:rPr sz="2000" b="1" spc="-79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9-12months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719874">
                <a:tc>
                  <a:txBody>
                    <a:bodyPr/>
                    <a:lstStyle/>
                    <a:p>
                      <a:pPr indent="91439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5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Vitamin </a:t>
                      </a:r>
                      <a:r>
                        <a:rPr spc="-130"/>
                        <a:t>A </a:t>
                      </a:r>
                      <a:r>
                        <a:t>( </a:t>
                      </a:r>
                      <a:r>
                        <a:rPr spc="-70"/>
                        <a:t>1</a:t>
                      </a:r>
                      <a:r>
                        <a:rPr sz="1900" spc="-104" baseline="25641"/>
                        <a:t>st </a:t>
                      </a:r>
                      <a:r>
                        <a:rPr spc="-145"/>
                        <a:t>dose</a:t>
                      </a:r>
                      <a:r>
                        <a:rPr spc="-355"/>
                        <a:t> </a:t>
                      </a:r>
                      <a:r>
                        <a:t>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19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At </a:t>
                      </a:r>
                      <a:r>
                        <a:rPr spc="-9"/>
                        <a:t>9 </a:t>
                      </a:r>
                      <a:r>
                        <a:rPr spc="-65"/>
                        <a:t>month </a:t>
                      </a:r>
                      <a:r>
                        <a:rPr spc="-35"/>
                        <a:t>with</a:t>
                      </a:r>
                      <a:r>
                        <a:rPr spc="-79"/>
                        <a:t> </a:t>
                      </a:r>
                      <a:r>
                        <a:rPr spc="-135"/>
                        <a:t>measles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299" name="object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35</a:t>
            </a:fld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object 2"/>
          <p:cNvGraphicFramePr/>
          <p:nvPr/>
        </p:nvGraphicFramePr>
        <p:xfrm>
          <a:off x="603250" y="512062"/>
          <a:ext cx="8382000" cy="604002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191000"/>
                <a:gridCol w="4191000"/>
              </a:tblGrid>
              <a:tr h="783336">
                <a:tc gridSpan="2">
                  <a:txBody>
                    <a:bodyPr/>
                    <a:lstStyle/>
                    <a:p>
                      <a:pPr indent="396240">
                        <a:lnSpc>
                          <a:spcPct val="100000"/>
                        </a:lnSpc>
                        <a:spcBef>
                          <a:spcPts val="100"/>
                        </a:spcBef>
                        <a:defRPr sz="3200" b="1" spc="-13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NATIONAL </a:t>
                      </a:r>
                      <a:r>
                        <a:rPr spc="-90"/>
                        <a:t>IMMUNISATION</a:t>
                      </a:r>
                      <a:r>
                        <a:rPr spc="-455"/>
                        <a:t> </a:t>
                      </a:r>
                      <a:r>
                        <a:rPr spc="-234"/>
                        <a:t>SCHEDULE</a:t>
                      </a:r>
                    </a:p>
                  </a:txBody>
                  <a:tcPr marL="0" marR="0" marT="0" marB="0" horzOverflow="overflow"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302">
                <a:tc>
                  <a:txBody>
                    <a:bodyPr/>
                    <a:lstStyle/>
                    <a:p>
                      <a:pPr indent="8636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15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For</a:t>
                      </a:r>
                      <a:r>
                        <a:rPr spc="-180"/>
                        <a:t> </a:t>
                      </a:r>
                      <a:r>
                        <a:rPr spc="-125"/>
                        <a:t>children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86994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114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When </a:t>
                      </a:r>
                      <a:r>
                        <a:rPr spc="-20"/>
                        <a:t>to</a:t>
                      </a:r>
                      <a:r>
                        <a:rPr spc="-234"/>
                        <a:t> </a:t>
                      </a:r>
                      <a:r>
                        <a:rPr spc="-125"/>
                        <a:t>given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519175">
                <a:tc>
                  <a:txBody>
                    <a:bodyPr/>
                    <a:lstStyle/>
                    <a:p>
                      <a:pPr indent="8636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2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DPT</a:t>
                      </a:r>
                      <a:r>
                        <a:rPr spc="-135"/>
                        <a:t> </a:t>
                      </a:r>
                      <a:r>
                        <a:rPr spc="-165"/>
                        <a:t>booster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86994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114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16-24</a:t>
                      </a:r>
                      <a:r>
                        <a:rPr spc="-140"/>
                        <a:t> </a:t>
                      </a:r>
                      <a:r>
                        <a:rPr spc="-145"/>
                        <a:t>month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519303">
                <a:tc>
                  <a:txBody>
                    <a:bodyPr/>
                    <a:lstStyle/>
                    <a:p>
                      <a:pPr indent="8636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26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OPV</a:t>
                      </a:r>
                      <a:r>
                        <a:rPr spc="-130"/>
                        <a:t> </a:t>
                      </a:r>
                      <a:r>
                        <a:rPr spc="-195"/>
                        <a:t>Booster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86994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114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16-24</a:t>
                      </a:r>
                      <a:r>
                        <a:rPr spc="-140"/>
                        <a:t> </a:t>
                      </a:r>
                      <a:r>
                        <a:rPr spc="-145"/>
                        <a:t>month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519302">
                <a:tc>
                  <a:txBody>
                    <a:bodyPr/>
                    <a:lstStyle/>
                    <a:p>
                      <a:pPr indent="8636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16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Measles </a:t>
                      </a:r>
                      <a:r>
                        <a:rPr spc="-170"/>
                        <a:t>and Rubella</a:t>
                      </a:r>
                      <a:r>
                        <a:rPr spc="-70"/>
                        <a:t> </a:t>
                      </a:r>
                      <a:r>
                        <a:rPr spc="-120"/>
                        <a:t>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86994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114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16-24</a:t>
                      </a:r>
                      <a:r>
                        <a:rPr spc="-140"/>
                        <a:t> </a:t>
                      </a:r>
                      <a:r>
                        <a:rPr spc="-145"/>
                        <a:t>month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indent="8636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234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Japanese </a:t>
                      </a:r>
                      <a:r>
                        <a:rPr spc="-185"/>
                        <a:t>Encephalitis</a:t>
                      </a:r>
                      <a:r>
                        <a:rPr spc="15"/>
                        <a:t> </a:t>
                      </a:r>
                      <a:r>
                        <a:rPr spc="-120"/>
                        <a:t>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450215" indent="86994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114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16-24 </a:t>
                      </a:r>
                      <a:r>
                        <a:rPr spc="-145"/>
                        <a:t>month </a:t>
                      </a:r>
                      <a:r>
                        <a:rPr spc="-85"/>
                        <a:t>with </a:t>
                      </a:r>
                      <a:r>
                        <a:rPr spc="-285"/>
                        <a:t>DPT </a:t>
                      </a:r>
                      <a:r>
                        <a:rPr spc="360"/>
                        <a:t>/</a:t>
                      </a:r>
                      <a:r>
                        <a:rPr spc="-419"/>
                        <a:t> </a:t>
                      </a:r>
                      <a:r>
                        <a:rPr spc="-260"/>
                        <a:t>OPV  </a:t>
                      </a:r>
                      <a:r>
                        <a:rPr spc="-195"/>
                        <a:t>Booster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1318133">
                <a:tc>
                  <a:txBody>
                    <a:bodyPr/>
                    <a:lstStyle/>
                    <a:p>
                      <a:pPr indent="8636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12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Vitamin</a:t>
                      </a:r>
                      <a:r>
                        <a:rPr spc="-130"/>
                        <a:t> </a:t>
                      </a:r>
                      <a:r>
                        <a:rPr spc="-280"/>
                        <a:t>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54304" indent="86994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12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16 </a:t>
                      </a:r>
                      <a:r>
                        <a:rPr spc="-145"/>
                        <a:t>month </a:t>
                      </a:r>
                      <a:r>
                        <a:rPr spc="-80"/>
                        <a:t>with </a:t>
                      </a:r>
                      <a:r>
                        <a:rPr spc="-200"/>
                        <a:t>DPT/OPV  </a:t>
                      </a:r>
                      <a:r>
                        <a:rPr spc="-175"/>
                        <a:t>booster. </a:t>
                      </a:r>
                      <a:r>
                        <a:rPr spc="-195"/>
                        <a:t>Then </a:t>
                      </a:r>
                      <a:r>
                        <a:rPr spc="-160"/>
                        <a:t>one </a:t>
                      </a:r>
                      <a:r>
                        <a:rPr spc="-215"/>
                        <a:t>dose </a:t>
                      </a:r>
                      <a:r>
                        <a:rPr spc="-155"/>
                        <a:t>every </a:t>
                      </a:r>
                      <a:r>
                        <a:t>6  </a:t>
                      </a:r>
                      <a:r>
                        <a:rPr spc="-145"/>
                        <a:t>month </a:t>
                      </a:r>
                      <a:r>
                        <a:rPr spc="-185"/>
                        <a:t>up </a:t>
                      </a:r>
                      <a:r>
                        <a:rPr spc="-90"/>
                        <a:t>to </a:t>
                      </a:r>
                      <a:r>
                        <a:rPr spc="-95"/>
                        <a:t>the </a:t>
                      </a:r>
                      <a:r>
                        <a:rPr spc="-209"/>
                        <a:t>age </a:t>
                      </a:r>
                      <a:r>
                        <a:rPr spc="-110"/>
                        <a:t>of </a:t>
                      </a:r>
                      <a:r>
                        <a:t>5</a:t>
                      </a:r>
                      <a:r>
                        <a:rPr spc="-110"/>
                        <a:t> </a:t>
                      </a:r>
                      <a:r>
                        <a:rPr spc="-150"/>
                        <a:t>year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519251">
                <a:tc>
                  <a:txBody>
                    <a:bodyPr/>
                    <a:lstStyle/>
                    <a:p>
                      <a:pPr indent="8636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2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DPT</a:t>
                      </a:r>
                      <a:r>
                        <a:rPr spc="-130"/>
                        <a:t> </a:t>
                      </a:r>
                      <a:r>
                        <a:rPr spc="-165"/>
                        <a:t>booster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86994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104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5-6</a:t>
                      </a:r>
                      <a:r>
                        <a:rPr spc="-140"/>
                        <a:t> </a:t>
                      </a:r>
                      <a:r>
                        <a:rPr spc="-200"/>
                        <a:t>years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51926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400" b="1" spc="-26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TT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86994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400" b="1" spc="-12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10 </a:t>
                      </a:r>
                      <a:r>
                        <a:rPr spc="-200"/>
                        <a:t>years </a:t>
                      </a:r>
                      <a:r>
                        <a:rPr spc="-45"/>
                        <a:t>&amp; </a:t>
                      </a:r>
                      <a:r>
                        <a:t>16</a:t>
                      </a:r>
                      <a:r>
                        <a:rPr spc="-200"/>
                        <a:t> years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02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36</a:t>
            </a:fld>
            <a:endParaRPr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object 2"/>
          <p:cNvSpPr txBox="1">
            <a:spLocks noGrp="1"/>
          </p:cNvSpPr>
          <p:nvPr>
            <p:ph type="title"/>
          </p:nvPr>
        </p:nvSpPr>
        <p:spPr>
          <a:xfrm>
            <a:off x="535939" y="516380"/>
            <a:ext cx="8028942" cy="635001"/>
          </a:xfrm>
          <a:prstGeom prst="rect">
            <a:avLst/>
          </a:prstGeom>
        </p:spPr>
        <p:txBody>
          <a:bodyPr/>
          <a:lstStyle/>
          <a:p>
            <a:pPr indent="12700">
              <a:tabLst>
                <a:tab pos="2413000" algn="l"/>
                <a:tab pos="5880100" algn="l"/>
              </a:tabLst>
              <a:defRPr sz="4000" b="1" spc="-500">
                <a:latin typeface="Arial"/>
                <a:ea typeface="Arial"/>
                <a:cs typeface="Arial"/>
                <a:sym typeface="Arial"/>
              </a:defRPr>
            </a:pPr>
            <a:r>
              <a:t>NATIONAL	</a:t>
            </a:r>
            <a:r>
              <a:rPr spc="-400"/>
              <a:t>IMMUNISATION	</a:t>
            </a:r>
            <a:r>
              <a:rPr spc="-700"/>
              <a:t>SCHEDULE</a:t>
            </a:r>
          </a:p>
        </p:txBody>
      </p:sp>
      <p:sp>
        <p:nvSpPr>
          <p:cNvPr id="305" name="object 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37</a:t>
            </a:fld>
            <a:endParaRPr/>
          </a:p>
        </p:txBody>
      </p:sp>
      <p:sp>
        <p:nvSpPr>
          <p:cNvPr id="306" name="object 3"/>
          <p:cNvSpPr txBox="1"/>
          <p:nvPr/>
        </p:nvSpPr>
        <p:spPr>
          <a:xfrm>
            <a:off x="611834" y="1710588"/>
            <a:ext cx="3993517" cy="195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20700"/>
              </a:lnSpc>
              <a:defRPr sz="2800" b="1" spc="-21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</a:t>
            </a:r>
            <a:r>
              <a:rPr spc="-170"/>
              <a:t>PREGNANT</a:t>
            </a:r>
            <a:r>
              <a:rPr spc="-355"/>
              <a:t> </a:t>
            </a:r>
            <a:r>
              <a:rPr spc="-110"/>
              <a:t>WOMEN  </a:t>
            </a:r>
            <a:r>
              <a:rPr spc="-104"/>
              <a:t>TT-1</a:t>
            </a:r>
          </a:p>
          <a:p>
            <a:pPr indent="12700">
              <a:spcBef>
                <a:spcPts val="700"/>
              </a:spcBef>
              <a:defRPr sz="2800" b="1" spc="-104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TT-2</a:t>
            </a:r>
          </a:p>
          <a:p>
            <a:pPr indent="12700">
              <a:spcBef>
                <a:spcPts val="700"/>
              </a:spcBef>
              <a:defRPr sz="2800" b="1" spc="-8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TT-</a:t>
            </a:r>
            <a:r>
              <a:rPr spc="-204"/>
              <a:t> </a:t>
            </a:r>
            <a:r>
              <a:rPr spc="-165"/>
              <a:t>Booster</a:t>
            </a:r>
          </a:p>
        </p:txBody>
      </p:sp>
      <p:sp>
        <p:nvSpPr>
          <p:cNvPr id="307" name="object 4"/>
          <p:cNvSpPr txBox="1"/>
          <p:nvPr/>
        </p:nvSpPr>
        <p:spPr>
          <a:xfrm>
            <a:off x="4803394" y="2224489"/>
            <a:ext cx="3622676" cy="226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779144" indent="12700" algn="just">
              <a:lnSpc>
                <a:spcPct val="121100"/>
              </a:lnSpc>
              <a:spcBef>
                <a:spcPts val="100"/>
              </a:spcBef>
              <a:defRPr sz="2800" b="1" spc="-14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Early </a:t>
            </a:r>
            <a:r>
              <a:rPr spc="-125"/>
              <a:t>in</a:t>
            </a:r>
            <a:r>
              <a:rPr spc="-310"/>
              <a:t> </a:t>
            </a:r>
            <a:r>
              <a:rPr spc="-170"/>
              <a:t>pregnancy  </a:t>
            </a:r>
            <a:r>
              <a:rPr spc="-85"/>
              <a:t>4 </a:t>
            </a:r>
            <a:r>
              <a:rPr spc="-170"/>
              <a:t>weeks </a:t>
            </a:r>
            <a:r>
              <a:rPr spc="-55"/>
              <a:t>after</a:t>
            </a:r>
            <a:r>
              <a:rPr spc="-560"/>
              <a:t> </a:t>
            </a:r>
            <a:r>
              <a:rPr spc="-104"/>
              <a:t>TT-1</a:t>
            </a:r>
          </a:p>
          <a:p>
            <a:pPr marR="5080" indent="12700" algn="just">
              <a:spcBef>
                <a:spcPts val="600"/>
              </a:spcBef>
              <a:defRPr sz="2800" b="1" spc="-1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</a:t>
            </a:r>
            <a:r>
              <a:rPr spc="-160"/>
              <a:t>received </a:t>
            </a:r>
            <a:r>
              <a:rPr spc="-165"/>
              <a:t>2 </a:t>
            </a:r>
            <a:r>
              <a:rPr spc="-120"/>
              <a:t>TT</a:t>
            </a:r>
            <a:r>
              <a:rPr spc="-590"/>
              <a:t> </a:t>
            </a:r>
            <a:r>
              <a:rPr spc="-240"/>
              <a:t>doses </a:t>
            </a:r>
            <a:r>
              <a:rPr spc="-125"/>
              <a:t>in  </a:t>
            </a:r>
            <a:r>
              <a:rPr spc="-120"/>
              <a:t>a </a:t>
            </a:r>
            <a:r>
              <a:rPr spc="-170"/>
              <a:t>pregnancy </a:t>
            </a:r>
            <a:r>
              <a:rPr spc="-75"/>
              <a:t>within </a:t>
            </a:r>
            <a:r>
              <a:rPr spc="-55"/>
              <a:t>the  </a:t>
            </a:r>
            <a:r>
              <a:rPr spc="-114"/>
              <a:t>last</a:t>
            </a:r>
            <a:r>
              <a:rPr spc="-200"/>
              <a:t> </a:t>
            </a:r>
            <a:r>
              <a:rPr spc="-175"/>
              <a:t>years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object 2"/>
          <p:cNvSpPr txBox="1"/>
          <p:nvPr/>
        </p:nvSpPr>
        <p:spPr>
          <a:xfrm>
            <a:off x="916938" y="28955"/>
            <a:ext cx="1896112" cy="380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spc="-185">
                <a:solidFill>
                  <a:srgbClr val="FFFF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IAP</a:t>
            </a:r>
            <a:r>
              <a:rPr spc="-395"/>
              <a:t> </a:t>
            </a:r>
            <a:r>
              <a:rPr spc="-215"/>
              <a:t>SCHEDULE</a:t>
            </a:r>
          </a:p>
        </p:txBody>
      </p:sp>
      <p:grpSp>
        <p:nvGrpSpPr>
          <p:cNvPr id="312" name="object 3"/>
          <p:cNvGrpSpPr/>
          <p:nvPr/>
        </p:nvGrpSpPr>
        <p:grpSpPr>
          <a:xfrm>
            <a:off x="527050" y="374649"/>
            <a:ext cx="8616950" cy="6483351"/>
            <a:chOff x="0" y="-1"/>
            <a:chExt cx="8616950" cy="6483350"/>
          </a:xfrm>
        </p:grpSpPr>
        <p:sp>
          <p:nvSpPr>
            <p:cNvPr id="310" name="object 4"/>
            <p:cNvSpPr/>
            <p:nvPr/>
          </p:nvSpPr>
          <p:spPr>
            <a:xfrm>
              <a:off x="6350" y="6349"/>
              <a:ext cx="8610600" cy="64770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object 5"/>
            <p:cNvSpPr/>
            <p:nvPr/>
          </p:nvSpPr>
          <p:spPr>
            <a:xfrm>
              <a:off x="0" y="-2"/>
              <a:ext cx="8616950" cy="648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584" y="0"/>
                  </a:lnTo>
                  <a:lnTo>
                    <a:pt x="21584" y="21325"/>
                  </a:lnTo>
                  <a:lnTo>
                    <a:pt x="7027" y="21325"/>
                  </a:lnTo>
                  <a:lnTo>
                    <a:pt x="7027" y="19844"/>
                  </a:lnTo>
                  <a:lnTo>
                    <a:pt x="21584" y="19844"/>
                  </a:lnTo>
                  <a:lnTo>
                    <a:pt x="21584" y="19802"/>
                  </a:lnTo>
                  <a:lnTo>
                    <a:pt x="7027" y="19802"/>
                  </a:lnTo>
                  <a:lnTo>
                    <a:pt x="7027" y="18321"/>
                  </a:lnTo>
                  <a:lnTo>
                    <a:pt x="21584" y="18321"/>
                  </a:lnTo>
                  <a:lnTo>
                    <a:pt x="21584" y="18279"/>
                  </a:lnTo>
                  <a:lnTo>
                    <a:pt x="7027" y="18279"/>
                  </a:lnTo>
                  <a:lnTo>
                    <a:pt x="7027" y="16798"/>
                  </a:lnTo>
                  <a:lnTo>
                    <a:pt x="21584" y="16798"/>
                  </a:lnTo>
                  <a:lnTo>
                    <a:pt x="21584" y="16755"/>
                  </a:lnTo>
                  <a:lnTo>
                    <a:pt x="7027" y="16755"/>
                  </a:lnTo>
                  <a:lnTo>
                    <a:pt x="7027" y="15274"/>
                  </a:lnTo>
                  <a:lnTo>
                    <a:pt x="21584" y="15274"/>
                  </a:lnTo>
                  <a:lnTo>
                    <a:pt x="21584" y="15232"/>
                  </a:lnTo>
                  <a:lnTo>
                    <a:pt x="7027" y="15232"/>
                  </a:lnTo>
                  <a:lnTo>
                    <a:pt x="7027" y="12533"/>
                  </a:lnTo>
                  <a:lnTo>
                    <a:pt x="21584" y="12533"/>
                  </a:lnTo>
                  <a:lnTo>
                    <a:pt x="21584" y="12490"/>
                  </a:lnTo>
                  <a:lnTo>
                    <a:pt x="7027" y="12490"/>
                  </a:lnTo>
                  <a:lnTo>
                    <a:pt x="7027" y="11009"/>
                  </a:lnTo>
                  <a:lnTo>
                    <a:pt x="21584" y="11009"/>
                  </a:lnTo>
                  <a:lnTo>
                    <a:pt x="21584" y="10967"/>
                  </a:lnTo>
                  <a:lnTo>
                    <a:pt x="7027" y="10967"/>
                  </a:lnTo>
                  <a:lnTo>
                    <a:pt x="7027" y="8268"/>
                  </a:lnTo>
                  <a:lnTo>
                    <a:pt x="21584" y="8268"/>
                  </a:lnTo>
                  <a:lnTo>
                    <a:pt x="21584" y="8225"/>
                  </a:lnTo>
                  <a:lnTo>
                    <a:pt x="7027" y="8225"/>
                  </a:lnTo>
                  <a:lnTo>
                    <a:pt x="7027" y="5526"/>
                  </a:lnTo>
                  <a:lnTo>
                    <a:pt x="21584" y="5526"/>
                  </a:lnTo>
                  <a:lnTo>
                    <a:pt x="21584" y="5484"/>
                  </a:lnTo>
                  <a:lnTo>
                    <a:pt x="7027" y="5484"/>
                  </a:lnTo>
                  <a:lnTo>
                    <a:pt x="7027" y="2784"/>
                  </a:lnTo>
                  <a:lnTo>
                    <a:pt x="21584" y="2784"/>
                  </a:lnTo>
                  <a:lnTo>
                    <a:pt x="21584" y="2742"/>
                  </a:lnTo>
                  <a:lnTo>
                    <a:pt x="7027" y="2742"/>
                  </a:lnTo>
                  <a:lnTo>
                    <a:pt x="7027" y="42"/>
                  </a:lnTo>
                  <a:lnTo>
                    <a:pt x="21584" y="42"/>
                  </a:lnTo>
                  <a:lnTo>
                    <a:pt x="21584" y="0"/>
                  </a:lnTo>
                  <a:lnTo>
                    <a:pt x="6995" y="0"/>
                  </a:lnTo>
                  <a:lnTo>
                    <a:pt x="6995" y="21325"/>
                  </a:lnTo>
                  <a:lnTo>
                    <a:pt x="32" y="21325"/>
                  </a:lnTo>
                  <a:lnTo>
                    <a:pt x="32" y="19844"/>
                  </a:lnTo>
                  <a:lnTo>
                    <a:pt x="6995" y="19844"/>
                  </a:lnTo>
                  <a:lnTo>
                    <a:pt x="6995" y="19802"/>
                  </a:lnTo>
                  <a:lnTo>
                    <a:pt x="32" y="19802"/>
                  </a:lnTo>
                  <a:lnTo>
                    <a:pt x="32" y="18321"/>
                  </a:lnTo>
                  <a:lnTo>
                    <a:pt x="6995" y="18321"/>
                  </a:lnTo>
                  <a:lnTo>
                    <a:pt x="6995" y="18279"/>
                  </a:lnTo>
                  <a:lnTo>
                    <a:pt x="32" y="18279"/>
                  </a:lnTo>
                  <a:lnTo>
                    <a:pt x="32" y="16798"/>
                  </a:lnTo>
                  <a:lnTo>
                    <a:pt x="6995" y="16798"/>
                  </a:lnTo>
                  <a:lnTo>
                    <a:pt x="6995" y="16755"/>
                  </a:lnTo>
                  <a:lnTo>
                    <a:pt x="32" y="16755"/>
                  </a:lnTo>
                  <a:lnTo>
                    <a:pt x="32" y="15274"/>
                  </a:lnTo>
                  <a:lnTo>
                    <a:pt x="6995" y="15274"/>
                  </a:lnTo>
                  <a:lnTo>
                    <a:pt x="6995" y="15232"/>
                  </a:lnTo>
                  <a:lnTo>
                    <a:pt x="32" y="15232"/>
                  </a:lnTo>
                  <a:lnTo>
                    <a:pt x="32" y="12533"/>
                  </a:lnTo>
                  <a:lnTo>
                    <a:pt x="6995" y="12533"/>
                  </a:lnTo>
                  <a:lnTo>
                    <a:pt x="6995" y="12490"/>
                  </a:lnTo>
                  <a:lnTo>
                    <a:pt x="32" y="12490"/>
                  </a:lnTo>
                  <a:lnTo>
                    <a:pt x="32" y="11009"/>
                  </a:lnTo>
                  <a:lnTo>
                    <a:pt x="6995" y="11009"/>
                  </a:lnTo>
                  <a:lnTo>
                    <a:pt x="6995" y="10967"/>
                  </a:lnTo>
                  <a:lnTo>
                    <a:pt x="32" y="10967"/>
                  </a:lnTo>
                  <a:lnTo>
                    <a:pt x="32" y="8268"/>
                  </a:lnTo>
                  <a:lnTo>
                    <a:pt x="6995" y="8268"/>
                  </a:lnTo>
                  <a:lnTo>
                    <a:pt x="6995" y="8225"/>
                  </a:lnTo>
                  <a:lnTo>
                    <a:pt x="32" y="8225"/>
                  </a:lnTo>
                  <a:lnTo>
                    <a:pt x="32" y="5526"/>
                  </a:lnTo>
                  <a:lnTo>
                    <a:pt x="6995" y="5526"/>
                  </a:lnTo>
                  <a:lnTo>
                    <a:pt x="6995" y="5484"/>
                  </a:lnTo>
                  <a:lnTo>
                    <a:pt x="32" y="5484"/>
                  </a:lnTo>
                  <a:lnTo>
                    <a:pt x="32" y="2784"/>
                  </a:lnTo>
                  <a:lnTo>
                    <a:pt x="6995" y="2784"/>
                  </a:lnTo>
                  <a:lnTo>
                    <a:pt x="6995" y="2742"/>
                  </a:lnTo>
                  <a:lnTo>
                    <a:pt x="32" y="2742"/>
                  </a:lnTo>
                  <a:lnTo>
                    <a:pt x="32" y="42"/>
                  </a:lnTo>
                  <a:lnTo>
                    <a:pt x="6995" y="42"/>
                  </a:lnTo>
                  <a:lnTo>
                    <a:pt x="6995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2" y="21600"/>
                  </a:lnTo>
                  <a:lnTo>
                    <a:pt x="32" y="21367"/>
                  </a:lnTo>
                  <a:lnTo>
                    <a:pt x="6995" y="21367"/>
                  </a:lnTo>
                  <a:lnTo>
                    <a:pt x="6995" y="21600"/>
                  </a:lnTo>
                  <a:lnTo>
                    <a:pt x="7027" y="21600"/>
                  </a:lnTo>
                  <a:lnTo>
                    <a:pt x="7027" y="21367"/>
                  </a:lnTo>
                  <a:lnTo>
                    <a:pt x="21584" y="21367"/>
                  </a:lnTo>
                  <a:lnTo>
                    <a:pt x="215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3" name="object 6"/>
          <p:cNvSpPr txBox="1"/>
          <p:nvPr/>
        </p:nvSpPr>
        <p:spPr>
          <a:xfrm>
            <a:off x="612140" y="406602"/>
            <a:ext cx="1828801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 spc="-1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Birth </a:t>
            </a:r>
            <a:r>
              <a:rPr spc="-65"/>
              <a:t>- </a:t>
            </a:r>
            <a:r>
              <a:rPr spc="-120"/>
              <a:t>15</a:t>
            </a:r>
            <a:r>
              <a:rPr spc="-270"/>
              <a:t> </a:t>
            </a:r>
            <a:r>
              <a:rPr spc="-245"/>
              <a:t>days</a:t>
            </a:r>
          </a:p>
        </p:txBody>
      </p:sp>
      <p:sp>
        <p:nvSpPr>
          <p:cNvPr id="314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38</a:t>
            </a:fld>
            <a:endParaRPr/>
          </a:p>
        </p:txBody>
      </p:sp>
      <p:sp>
        <p:nvSpPr>
          <p:cNvPr id="315" name="object 7"/>
          <p:cNvSpPr txBox="1"/>
          <p:nvPr/>
        </p:nvSpPr>
        <p:spPr>
          <a:xfrm>
            <a:off x="3403219" y="406602"/>
            <a:ext cx="391096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 spc="-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BCG </a:t>
            </a:r>
            <a:r>
              <a:rPr spc="-204"/>
              <a:t>+ </a:t>
            </a:r>
            <a:r>
              <a:rPr spc="-260"/>
              <a:t>OPV </a:t>
            </a:r>
            <a:r>
              <a:rPr spc="-155"/>
              <a:t>(zero </a:t>
            </a:r>
            <a:r>
              <a:rPr spc="-185"/>
              <a:t>dose)</a:t>
            </a:r>
            <a:r>
              <a:rPr spc="60"/>
              <a:t> </a:t>
            </a:r>
            <a:r>
              <a:rPr spc="-209"/>
              <a:t>+HepB1</a:t>
            </a:r>
          </a:p>
        </p:txBody>
      </p:sp>
      <p:sp>
        <p:nvSpPr>
          <p:cNvPr id="316" name="object 8"/>
          <p:cNvSpPr txBox="1"/>
          <p:nvPr/>
        </p:nvSpPr>
        <p:spPr>
          <a:xfrm>
            <a:off x="612140" y="1230121"/>
            <a:ext cx="2296161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 spc="-12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 </a:t>
            </a:r>
            <a:r>
              <a:rPr spc="-190"/>
              <a:t>weeks </a:t>
            </a:r>
            <a:r>
              <a:rPr spc="-65"/>
              <a:t>- </a:t>
            </a:r>
            <a:r>
              <a:t>8</a:t>
            </a:r>
            <a:r>
              <a:rPr spc="-220"/>
              <a:t> </a:t>
            </a:r>
            <a:r>
              <a:rPr spc="-190"/>
              <a:t>weeks</a:t>
            </a:r>
          </a:p>
        </p:txBody>
      </p:sp>
      <p:sp>
        <p:nvSpPr>
          <p:cNvPr id="317" name="object 9"/>
          <p:cNvSpPr txBox="1"/>
          <p:nvPr/>
        </p:nvSpPr>
        <p:spPr>
          <a:xfrm>
            <a:off x="612139" y="2053463"/>
            <a:ext cx="2535557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 spc="-12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 </a:t>
            </a:r>
            <a:r>
              <a:rPr spc="-170"/>
              <a:t>weeks- </a:t>
            </a:r>
            <a:r>
              <a:t>12</a:t>
            </a:r>
            <a:r>
              <a:rPr spc="-175"/>
              <a:t> </a:t>
            </a:r>
            <a:r>
              <a:rPr spc="-190"/>
              <a:t>weeks</a:t>
            </a:r>
          </a:p>
        </p:txBody>
      </p:sp>
      <p:sp>
        <p:nvSpPr>
          <p:cNvPr id="318" name="object 10"/>
          <p:cNvSpPr txBox="1"/>
          <p:nvPr/>
        </p:nvSpPr>
        <p:spPr>
          <a:xfrm>
            <a:off x="612140" y="2876421"/>
            <a:ext cx="260413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 spc="-12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14 </a:t>
            </a:r>
            <a:r>
              <a:rPr spc="-190"/>
              <a:t>weeks </a:t>
            </a:r>
            <a:r>
              <a:rPr spc="-65"/>
              <a:t>- </a:t>
            </a:r>
            <a:r>
              <a:t>16</a:t>
            </a:r>
            <a:r>
              <a:rPr spc="-195"/>
              <a:t> </a:t>
            </a:r>
            <a:r>
              <a:rPr spc="-190"/>
              <a:t>weeks</a:t>
            </a:r>
          </a:p>
        </p:txBody>
      </p:sp>
      <p:sp>
        <p:nvSpPr>
          <p:cNvPr id="319" name="object 11"/>
          <p:cNvSpPr txBox="1"/>
          <p:nvPr/>
        </p:nvSpPr>
        <p:spPr>
          <a:xfrm>
            <a:off x="612140" y="3699636"/>
            <a:ext cx="2491740" cy="1145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400" b="1" spc="-12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</a:t>
            </a:r>
            <a:r>
              <a:rPr spc="-140"/>
              <a:t> </a:t>
            </a:r>
            <a:r>
              <a:rPr spc="-185"/>
              <a:t>months</a:t>
            </a:r>
          </a:p>
          <a:p>
            <a:pPr marR="5080" indent="12700">
              <a:spcBef>
                <a:spcPts val="700"/>
              </a:spcBef>
              <a:defRPr sz="2400" b="1" spc="-17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9months </a:t>
            </a:r>
            <a:r>
              <a:rPr spc="-145"/>
              <a:t>(complete  </a:t>
            </a:r>
            <a:r>
              <a:rPr spc="-120"/>
              <a:t>d)</a:t>
            </a:r>
          </a:p>
        </p:txBody>
      </p:sp>
      <p:sp>
        <p:nvSpPr>
          <p:cNvPr id="320" name="object 12"/>
          <p:cNvSpPr txBox="1"/>
          <p:nvPr/>
        </p:nvSpPr>
        <p:spPr>
          <a:xfrm>
            <a:off x="3403219" y="1230121"/>
            <a:ext cx="5418455" cy="3190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 spc="-22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OPV1 </a:t>
            </a:r>
            <a:r>
              <a:rPr spc="-180"/>
              <a:t>+IPV1 </a:t>
            </a:r>
            <a:r>
              <a:rPr spc="-209"/>
              <a:t>+ </a:t>
            </a:r>
            <a:r>
              <a:rPr spc="-240"/>
              <a:t>DPT1+ </a:t>
            </a:r>
            <a:r>
              <a:rPr spc="-209"/>
              <a:t>HepB2 + </a:t>
            </a:r>
            <a:r>
              <a:rPr spc="-155"/>
              <a:t>Hib1</a:t>
            </a:r>
            <a:r>
              <a:rPr spc="-145"/>
              <a:t> </a:t>
            </a:r>
            <a:r>
              <a:rPr spc="-209"/>
              <a:t>+</a:t>
            </a:r>
          </a:p>
          <a:p>
            <a:pPr indent="12700">
              <a:defRPr sz="2400" b="1" spc="-18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Rotavirus1 </a:t>
            </a:r>
            <a:r>
              <a:rPr spc="-209"/>
              <a:t>+</a:t>
            </a:r>
            <a:r>
              <a:rPr spc="-90"/>
              <a:t> </a:t>
            </a:r>
            <a:r>
              <a:rPr spc="-280"/>
              <a:t>PCV1</a:t>
            </a:r>
          </a:p>
          <a:p>
            <a:pPr marR="226059" indent="12700">
              <a:spcBef>
                <a:spcPts val="700"/>
              </a:spcBef>
              <a:defRPr sz="2400" b="1" spc="-22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OPV2 </a:t>
            </a:r>
            <a:r>
              <a:rPr spc="-209"/>
              <a:t>+ </a:t>
            </a:r>
            <a:r>
              <a:rPr spc="-170"/>
              <a:t>IPV2 </a:t>
            </a:r>
            <a:r>
              <a:rPr spc="-209"/>
              <a:t>+ </a:t>
            </a:r>
            <a:r>
              <a:rPr spc="-240"/>
              <a:t>DPT2+ </a:t>
            </a:r>
            <a:r>
              <a:rPr spc="-155"/>
              <a:t>Hib2 </a:t>
            </a:r>
            <a:r>
              <a:rPr spc="-209"/>
              <a:t>+ </a:t>
            </a:r>
            <a:r>
              <a:rPr spc="-185"/>
              <a:t>Rotavirus2 </a:t>
            </a:r>
            <a:r>
              <a:rPr spc="-209"/>
              <a:t>+  </a:t>
            </a:r>
            <a:r>
              <a:rPr spc="-280"/>
              <a:t>PCV2</a:t>
            </a:r>
          </a:p>
          <a:p>
            <a:pPr marR="5080" indent="12700">
              <a:spcBef>
                <a:spcPts val="700"/>
              </a:spcBef>
              <a:defRPr sz="2400" b="1" spc="-22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OPV3 </a:t>
            </a:r>
            <a:r>
              <a:rPr spc="-209"/>
              <a:t>+ </a:t>
            </a:r>
            <a:r>
              <a:rPr spc="-170"/>
              <a:t>IPV3 </a:t>
            </a:r>
            <a:r>
              <a:rPr spc="-209"/>
              <a:t>+ </a:t>
            </a:r>
            <a:r>
              <a:rPr spc="-245"/>
              <a:t>DPT3 </a:t>
            </a:r>
            <a:r>
              <a:rPr spc="-209"/>
              <a:t>+ </a:t>
            </a:r>
            <a:r>
              <a:rPr spc="-155"/>
              <a:t>Hib3 </a:t>
            </a:r>
            <a:r>
              <a:rPr spc="-209"/>
              <a:t>+ </a:t>
            </a:r>
            <a:r>
              <a:rPr spc="-180"/>
              <a:t>Rotavirus3# </a:t>
            </a:r>
            <a:r>
              <a:rPr spc="-209"/>
              <a:t>+  </a:t>
            </a:r>
            <a:r>
              <a:rPr spc="-280"/>
              <a:t>PCV3</a:t>
            </a:r>
          </a:p>
          <a:p>
            <a:pPr indent="12700">
              <a:spcBef>
                <a:spcPts val="700"/>
              </a:spcBef>
              <a:defRPr sz="2400" b="1" spc="-209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HepB3 +</a:t>
            </a:r>
            <a:r>
              <a:rPr spc="-60"/>
              <a:t> </a:t>
            </a:r>
            <a:r>
              <a:rPr spc="-229"/>
              <a:t>OPV1</a:t>
            </a:r>
          </a:p>
          <a:p>
            <a:pPr indent="12700">
              <a:spcBef>
                <a:spcPts val="700"/>
              </a:spcBef>
              <a:defRPr sz="2400" b="1" spc="-14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Measles+OPV2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34" name="object 3"/>
          <p:cNvGrpSpPr/>
          <p:nvPr/>
        </p:nvGrpSpPr>
        <p:grpSpPr>
          <a:xfrm>
            <a:off x="-1778" y="402336"/>
            <a:ext cx="8868411" cy="885445"/>
            <a:chOff x="0" y="0"/>
            <a:chExt cx="8868410" cy="885444"/>
          </a:xfrm>
        </p:grpSpPr>
        <p:sp>
          <p:nvSpPr>
            <p:cNvPr id="323" name="object 4"/>
            <p:cNvSpPr/>
            <p:nvPr/>
          </p:nvSpPr>
          <p:spPr>
            <a:xfrm>
              <a:off x="1777" y="0"/>
              <a:ext cx="8866634" cy="885445"/>
            </a:xfrm>
            <a:prstGeom prst="rect">
              <a:avLst/>
            </a:prstGeom>
            <a:solidFill>
              <a:srgbClr val="576985">
                <a:alpha val="3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33" name="object 5"/>
            <p:cNvGrpSpPr/>
            <p:nvPr/>
          </p:nvGrpSpPr>
          <p:grpSpPr>
            <a:xfrm>
              <a:off x="0" y="278890"/>
              <a:ext cx="317247" cy="365763"/>
              <a:chOff x="0" y="0"/>
              <a:chExt cx="317246" cy="365761"/>
            </a:xfrm>
          </p:grpSpPr>
          <p:sp>
            <p:nvSpPr>
              <p:cNvPr id="324" name="Rectangle"/>
              <p:cNvSpPr/>
              <p:nvPr/>
            </p:nvSpPr>
            <p:spPr>
              <a:xfrm>
                <a:off x="0" y="0"/>
                <a:ext cx="12700" cy="365762"/>
              </a:xfrm>
              <a:prstGeom prst="rect">
                <a:avLst/>
              </a:prstGeom>
              <a:solidFill>
                <a:srgbClr val="4E5B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Rectangle"/>
              <p:cNvSpPr/>
              <p:nvPr/>
            </p:nvSpPr>
            <p:spPr>
              <a:xfrm>
                <a:off x="28955" y="0"/>
                <a:ext cx="12701" cy="365762"/>
              </a:xfrm>
              <a:prstGeom prst="rect">
                <a:avLst/>
              </a:prstGeom>
              <a:solidFill>
                <a:srgbClr val="4E5B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Rectangle"/>
              <p:cNvSpPr/>
              <p:nvPr/>
            </p:nvSpPr>
            <p:spPr>
              <a:xfrm>
                <a:off x="49008" y="0"/>
                <a:ext cx="27446" cy="365762"/>
              </a:xfrm>
              <a:prstGeom prst="rect">
                <a:avLst/>
              </a:prstGeom>
              <a:solidFill>
                <a:srgbClr val="4E5B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Rectangle"/>
              <p:cNvSpPr/>
              <p:nvPr/>
            </p:nvSpPr>
            <p:spPr>
              <a:xfrm>
                <a:off x="90169" y="0"/>
                <a:ext cx="45722" cy="365762"/>
              </a:xfrm>
              <a:prstGeom prst="rect">
                <a:avLst/>
              </a:prstGeom>
              <a:solidFill>
                <a:srgbClr val="4E5B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Rectangle"/>
              <p:cNvSpPr/>
              <p:nvPr/>
            </p:nvSpPr>
            <p:spPr>
              <a:xfrm>
                <a:off x="151130" y="0"/>
                <a:ext cx="27433" cy="365762"/>
              </a:xfrm>
              <a:prstGeom prst="rect">
                <a:avLst/>
              </a:prstGeom>
              <a:solidFill>
                <a:srgbClr val="4E5B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9" name="Rectangle"/>
              <p:cNvSpPr/>
              <p:nvPr/>
            </p:nvSpPr>
            <p:spPr>
              <a:xfrm>
                <a:off x="190754" y="0"/>
                <a:ext cx="27433" cy="365762"/>
              </a:xfrm>
              <a:prstGeom prst="rect">
                <a:avLst/>
              </a:prstGeom>
              <a:solidFill>
                <a:srgbClr val="4E5B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0" name="Rectangle"/>
              <p:cNvSpPr/>
              <p:nvPr/>
            </p:nvSpPr>
            <p:spPr>
              <a:xfrm>
                <a:off x="227069" y="0"/>
                <a:ext cx="12701" cy="365762"/>
              </a:xfrm>
              <a:prstGeom prst="rect">
                <a:avLst/>
              </a:prstGeom>
              <a:solidFill>
                <a:srgbClr val="4E5B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1" name="Rectangle"/>
              <p:cNvSpPr/>
              <p:nvPr/>
            </p:nvSpPr>
            <p:spPr>
              <a:xfrm>
                <a:off x="254501" y="0"/>
                <a:ext cx="12701" cy="365762"/>
              </a:xfrm>
              <a:prstGeom prst="rect">
                <a:avLst/>
              </a:prstGeom>
              <a:solidFill>
                <a:srgbClr val="4E5B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2" name="Rectangle"/>
              <p:cNvSpPr/>
              <p:nvPr/>
            </p:nvSpPr>
            <p:spPr>
              <a:xfrm>
                <a:off x="280670" y="0"/>
                <a:ext cx="36577" cy="365762"/>
              </a:xfrm>
              <a:prstGeom prst="rect">
                <a:avLst/>
              </a:prstGeom>
              <a:solidFill>
                <a:srgbClr val="4E5B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35" name="object 6"/>
          <p:cNvSpPr txBox="1">
            <a:spLocks noGrp="1"/>
          </p:cNvSpPr>
          <p:nvPr>
            <p:ph type="title"/>
          </p:nvPr>
        </p:nvSpPr>
        <p:spPr>
          <a:xfrm>
            <a:off x="583792" y="516380"/>
            <a:ext cx="3226437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300"/>
            </a:pPr>
            <a:r>
              <a:t>IAP</a:t>
            </a:r>
            <a:r>
              <a:rPr spc="-500"/>
              <a:t> </a:t>
            </a:r>
            <a:r>
              <a:rPr spc="-400"/>
              <a:t>SCHEDULE</a:t>
            </a:r>
          </a:p>
        </p:txBody>
      </p:sp>
      <p:sp>
        <p:nvSpPr>
          <p:cNvPr id="336" name="object 1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39</a:t>
            </a:fld>
            <a:endParaRPr/>
          </a:p>
        </p:txBody>
      </p:sp>
      <p:sp>
        <p:nvSpPr>
          <p:cNvPr id="337" name="object 7"/>
          <p:cNvSpPr txBox="1"/>
          <p:nvPr/>
        </p:nvSpPr>
        <p:spPr>
          <a:xfrm>
            <a:off x="604519" y="2490087"/>
            <a:ext cx="1423036" cy="120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2400" b="1" spc="-14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12</a:t>
            </a:r>
            <a:r>
              <a:rPr spc="-260"/>
              <a:t> </a:t>
            </a:r>
            <a:r>
              <a:rPr spc="-120"/>
              <a:t>months</a:t>
            </a:r>
          </a:p>
          <a:p>
            <a:pPr indent="12700">
              <a:spcBef>
                <a:spcPts val="600"/>
              </a:spcBef>
              <a:defRPr sz="2400" b="1" spc="-15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15</a:t>
            </a:r>
            <a:r>
              <a:rPr spc="-265"/>
              <a:t> </a:t>
            </a:r>
            <a:r>
              <a:rPr spc="-120"/>
              <a:t>months</a:t>
            </a:r>
          </a:p>
          <a:p>
            <a:pPr indent="12700">
              <a:spcBef>
                <a:spcPts val="600"/>
              </a:spcBef>
              <a:defRPr sz="2400" b="1" spc="-7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18</a:t>
            </a:r>
            <a:r>
              <a:rPr spc="-265"/>
              <a:t> </a:t>
            </a:r>
            <a:r>
              <a:rPr spc="-120"/>
              <a:t>months</a:t>
            </a:r>
          </a:p>
        </p:txBody>
      </p:sp>
      <p:sp>
        <p:nvSpPr>
          <p:cNvPr id="338" name="object 8"/>
          <p:cNvSpPr txBox="1"/>
          <p:nvPr/>
        </p:nvSpPr>
        <p:spPr>
          <a:xfrm>
            <a:off x="604519" y="4308347"/>
            <a:ext cx="948690" cy="7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2400" b="1" spc="-1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 spc="-254"/>
              <a:t> </a:t>
            </a:r>
            <a:r>
              <a:rPr spc="-145"/>
              <a:t>years</a:t>
            </a:r>
          </a:p>
          <a:p>
            <a:pPr indent="12700">
              <a:spcBef>
                <a:spcPts val="600"/>
              </a:spcBef>
              <a:defRPr sz="2400" b="1" spc="-16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</a:t>
            </a:r>
            <a:r>
              <a:rPr spc="-250"/>
              <a:t> </a:t>
            </a:r>
            <a:r>
              <a:rPr spc="-145"/>
              <a:t>years</a:t>
            </a:r>
          </a:p>
        </p:txBody>
      </p:sp>
      <p:sp>
        <p:nvSpPr>
          <p:cNvPr id="339" name="object 9"/>
          <p:cNvSpPr txBox="1"/>
          <p:nvPr/>
        </p:nvSpPr>
        <p:spPr>
          <a:xfrm>
            <a:off x="604518" y="5669889"/>
            <a:ext cx="1636397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 spc="-12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 </a:t>
            </a:r>
            <a:r>
              <a:rPr spc="-5"/>
              <a:t>- </a:t>
            </a:r>
            <a:r>
              <a:rPr spc="-145"/>
              <a:t>12</a:t>
            </a:r>
            <a:r>
              <a:rPr spc="-440"/>
              <a:t> </a:t>
            </a:r>
            <a:r>
              <a:rPr spc="-145"/>
              <a:t>years</a:t>
            </a:r>
          </a:p>
        </p:txBody>
      </p:sp>
      <p:sp>
        <p:nvSpPr>
          <p:cNvPr id="340" name="object 10"/>
          <p:cNvSpPr txBox="1"/>
          <p:nvPr/>
        </p:nvSpPr>
        <p:spPr>
          <a:xfrm>
            <a:off x="4793107" y="2426599"/>
            <a:ext cx="3773805" cy="366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z="2200" b="1" spc="-7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Hepatitis</a:t>
            </a:r>
            <a:r>
              <a:rPr spc="-195"/>
              <a:t> </a:t>
            </a:r>
            <a:r>
              <a:rPr spc="-145"/>
              <a:t>A1</a:t>
            </a:r>
          </a:p>
          <a:p>
            <a:pPr marR="923925" indent="12700">
              <a:lnSpc>
                <a:spcPct val="80000"/>
              </a:lnSpc>
              <a:spcBef>
                <a:spcPts val="700"/>
              </a:spcBef>
              <a:defRPr sz="2200" b="1" spc="-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MMR1 </a:t>
            </a:r>
            <a:r>
              <a:rPr spc="-130"/>
              <a:t>+</a:t>
            </a:r>
            <a:r>
              <a:rPr spc="-509"/>
              <a:t> </a:t>
            </a:r>
            <a:r>
              <a:t>Varicella </a:t>
            </a:r>
            <a:r>
              <a:rPr spc="-130"/>
              <a:t>+ </a:t>
            </a:r>
            <a:r>
              <a:rPr spc="-175"/>
              <a:t>PCV  </a:t>
            </a:r>
            <a:r>
              <a:rPr spc="-114"/>
              <a:t>booster</a:t>
            </a:r>
          </a:p>
          <a:p>
            <a:pPr marR="5080" indent="12700">
              <a:lnSpc>
                <a:spcPct val="80000"/>
              </a:lnSpc>
              <a:spcBef>
                <a:spcPts val="700"/>
              </a:spcBef>
              <a:defRPr sz="2200" b="1" spc="-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OPV4 </a:t>
            </a:r>
            <a:r>
              <a:rPr spc="-130"/>
              <a:t>+ </a:t>
            </a:r>
            <a:r>
              <a:rPr spc="-75"/>
              <a:t>IPV </a:t>
            </a:r>
            <a:r>
              <a:rPr spc="-114"/>
              <a:t>booster1 </a:t>
            </a:r>
            <a:r>
              <a:rPr spc="-130"/>
              <a:t>+  </a:t>
            </a:r>
            <a:r>
              <a:rPr spc="-79"/>
              <a:t>DPT*booster1 </a:t>
            </a:r>
            <a:r>
              <a:rPr spc="-130"/>
              <a:t>+ </a:t>
            </a:r>
            <a:r>
              <a:rPr spc="-85"/>
              <a:t>Hib </a:t>
            </a:r>
            <a:r>
              <a:rPr spc="-114"/>
              <a:t>booster1</a:t>
            </a:r>
            <a:r>
              <a:rPr spc="-329"/>
              <a:t> </a:t>
            </a:r>
            <a:r>
              <a:rPr spc="-130"/>
              <a:t>+  </a:t>
            </a:r>
            <a:r>
              <a:rPr spc="-75"/>
              <a:t>Hepatitis</a:t>
            </a:r>
            <a:r>
              <a:rPr spc="-204"/>
              <a:t> </a:t>
            </a:r>
            <a:r>
              <a:rPr spc="-145"/>
              <a:t>A2</a:t>
            </a:r>
          </a:p>
          <a:p>
            <a:pPr marR="439419" indent="12700">
              <a:lnSpc>
                <a:spcPct val="80000"/>
              </a:lnSpc>
              <a:spcBef>
                <a:spcPts val="700"/>
              </a:spcBef>
              <a:defRPr sz="2200" b="1" spc="-13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Typhoid1 </a:t>
            </a:r>
            <a:r>
              <a:rPr spc="-104"/>
              <a:t>(give </a:t>
            </a:r>
            <a:r>
              <a:rPr spc="-70"/>
              <a:t>repeat</a:t>
            </a:r>
            <a:r>
              <a:rPr spc="-250"/>
              <a:t> </a:t>
            </a:r>
            <a:r>
              <a:rPr spc="-150"/>
              <a:t>shots  </a:t>
            </a:r>
            <a:r>
              <a:rPr spc="-114"/>
              <a:t>every </a:t>
            </a:r>
            <a:r>
              <a:rPr spc="-155"/>
              <a:t>3</a:t>
            </a:r>
            <a:r>
              <a:rPr spc="-220"/>
              <a:t> </a:t>
            </a:r>
            <a:r>
              <a:rPr spc="-125"/>
              <a:t>years)</a:t>
            </a:r>
          </a:p>
          <a:p>
            <a:pPr indent="12700">
              <a:lnSpc>
                <a:spcPts val="2300"/>
              </a:lnSpc>
              <a:spcBef>
                <a:spcPts val="100"/>
              </a:spcBef>
              <a:defRPr sz="2200" b="1" spc="-12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OPV5 </a:t>
            </a:r>
            <a:r>
              <a:rPr spc="-130"/>
              <a:t>+ </a:t>
            </a:r>
            <a:r>
              <a:rPr spc="-4"/>
              <a:t>DPT*</a:t>
            </a:r>
            <a:r>
              <a:rPr spc="-240"/>
              <a:t> </a:t>
            </a:r>
            <a:r>
              <a:t>booster2</a:t>
            </a:r>
          </a:p>
          <a:p>
            <a:pPr indent="12700">
              <a:lnSpc>
                <a:spcPts val="2300"/>
              </a:lnSpc>
              <a:defRPr sz="2200" b="1" spc="-11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+MMR2^ </a:t>
            </a:r>
            <a:r>
              <a:rPr spc="-130"/>
              <a:t>+</a:t>
            </a:r>
            <a:r>
              <a:rPr spc="-360"/>
              <a:t> </a:t>
            </a:r>
            <a:r>
              <a:rPr spc="-100"/>
              <a:t>Varicella2$$</a:t>
            </a:r>
          </a:p>
          <a:p>
            <a:pPr indent="12700">
              <a:lnSpc>
                <a:spcPts val="2300"/>
              </a:lnSpc>
              <a:spcBef>
                <a:spcPts val="200"/>
              </a:spcBef>
              <a:defRPr sz="2200" b="1" spc="-13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Tdap/Td </a:t>
            </a:r>
            <a:r>
              <a:rPr spc="-120"/>
              <a:t>(Every </a:t>
            </a:r>
            <a:r>
              <a:rPr spc="-114"/>
              <a:t>10 </a:t>
            </a:r>
            <a:r>
              <a:t>years</a:t>
            </a:r>
            <a:r>
              <a:rPr spc="-265"/>
              <a:t> </a:t>
            </a:r>
            <a:r>
              <a:rPr spc="-65"/>
              <a:t>then</a:t>
            </a:r>
          </a:p>
          <a:p>
            <a:pPr indent="12700">
              <a:lnSpc>
                <a:spcPts val="2300"/>
              </a:lnSpc>
              <a:defRPr sz="2200" b="1" spc="-114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give </a:t>
            </a:r>
            <a:r>
              <a:rPr spc="-140"/>
              <a:t>Td)+</a:t>
            </a:r>
            <a:r>
              <a:rPr spc="-355"/>
              <a:t> </a:t>
            </a:r>
            <a:r>
              <a:rPr spc="65"/>
              <a:t>HPV**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2"/>
          <p:cNvSpPr txBox="1"/>
          <p:nvPr/>
        </p:nvSpPr>
        <p:spPr>
          <a:xfrm>
            <a:off x="1062024" y="1805303"/>
            <a:ext cx="1166496" cy="85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tabLst>
                <a:tab pos="635000" algn="l"/>
              </a:tabLst>
              <a:defRPr sz="3000" spc="-11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Active  </a:t>
            </a:r>
            <a:r>
              <a:rPr spc="-100">
                <a:solidFill>
                  <a:srgbClr val="FFFFFF"/>
                </a:solidFill>
              </a:rPr>
              <a:t>i</a:t>
            </a:r>
            <a:r>
              <a:rPr spc="-215">
                <a:solidFill>
                  <a:srgbClr val="FFFFFF"/>
                </a:solidFill>
              </a:rPr>
              <a:t>s</a:t>
            </a:r>
            <a:r>
              <a:rPr spc="0">
                <a:solidFill>
                  <a:srgbClr val="FFFFFF"/>
                </a:solidFill>
              </a:rPr>
              <a:t>	</a:t>
            </a:r>
            <a:r>
              <a:rPr spc="-35">
                <a:solidFill>
                  <a:srgbClr val="FFFFFF"/>
                </a:solidFill>
              </a:rPr>
              <a:t>the</a:t>
            </a:r>
          </a:p>
        </p:txBody>
      </p:sp>
      <p:sp>
        <p:nvSpPr>
          <p:cNvPr id="105" name="object 3"/>
          <p:cNvSpPr txBox="1"/>
          <p:nvPr/>
        </p:nvSpPr>
        <p:spPr>
          <a:xfrm>
            <a:off x="2345182" y="1805303"/>
            <a:ext cx="2148205" cy="85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9234">
              <a:spcBef>
                <a:spcPts val="100"/>
              </a:spcBef>
              <a:tabLst>
                <a:tab pos="1816100" algn="l"/>
              </a:tabLst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pc="-120"/>
              <a:t>mmuni</a:t>
            </a:r>
            <a:r>
              <a:rPr spc="-155"/>
              <a:t>z</a:t>
            </a:r>
            <a:r>
              <a:rPr spc="-260"/>
              <a:t>a</a:t>
            </a:r>
            <a:r>
              <a:rPr spc="160"/>
              <a:t>t</a:t>
            </a:r>
            <a:r>
              <a:rPr spc="-45"/>
              <a:t>ion  </a:t>
            </a:r>
            <a:r>
              <a:rPr spc="-35">
                <a:solidFill>
                  <a:srgbClr val="FFFFFF"/>
                </a:solidFill>
              </a:rPr>
              <a:t>p</a:t>
            </a:r>
            <a:r>
              <a:rPr spc="-80">
                <a:solidFill>
                  <a:srgbClr val="FFFFFF"/>
                </a:solidFill>
              </a:rPr>
              <a:t>r</a:t>
            </a:r>
            <a:r>
              <a:rPr spc="-240">
                <a:solidFill>
                  <a:srgbClr val="FFFFFF"/>
                </a:solidFill>
              </a:rPr>
              <a:t>oces</a:t>
            </a:r>
            <a:r>
              <a:rPr spc="-220">
                <a:solidFill>
                  <a:srgbClr val="FFFFFF"/>
                </a:solidFill>
              </a:rPr>
              <a:t>s</a:t>
            </a:r>
            <a:r>
              <a:rPr>
                <a:solidFill>
                  <a:srgbClr val="FFFFFF"/>
                </a:solidFill>
              </a:rPr>
              <a:t>	</a:t>
            </a:r>
            <a:r>
              <a:rPr spc="-5">
                <a:solidFill>
                  <a:srgbClr val="FFFFFF"/>
                </a:solidFill>
              </a:rPr>
              <a:t>of</a:t>
            </a:r>
          </a:p>
        </p:txBody>
      </p:sp>
      <p:sp>
        <p:nvSpPr>
          <p:cNvPr id="106" name="object 4"/>
          <p:cNvSpPr txBox="1"/>
          <p:nvPr/>
        </p:nvSpPr>
        <p:spPr>
          <a:xfrm>
            <a:off x="1062023" y="2720084"/>
            <a:ext cx="3430906" cy="85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tabLst>
                <a:tab pos="546100" algn="l"/>
                <a:tab pos="1930400" algn="l"/>
                <a:tab pos="2044700" algn="l"/>
                <a:tab pos="2641600" algn="l"/>
              </a:tabLst>
              <a:defRPr sz="3000" spc="-3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</a:t>
            </a:r>
            <a:r>
              <a:rPr spc="0"/>
              <a:t>timu</a:t>
            </a:r>
            <a:r>
              <a:rPr spc="-10"/>
              <a:t>l</a:t>
            </a:r>
            <a:r>
              <a:rPr spc="-260"/>
              <a:t>a</a:t>
            </a:r>
            <a:r>
              <a:rPr spc="-40"/>
              <a:t>ting</a:t>
            </a:r>
            <a:r>
              <a:rPr spc="0"/>
              <a:t>	</a:t>
            </a:r>
            <a:r>
              <a:rPr spc="-35"/>
              <a:t>the</a:t>
            </a:r>
            <a:r>
              <a:rPr spc="0"/>
              <a:t>	</a:t>
            </a:r>
            <a:r>
              <a:rPr spc="-95"/>
              <a:t>body  </a:t>
            </a:r>
            <a:r>
              <a:rPr spc="0"/>
              <a:t>t</a:t>
            </a:r>
            <a:r>
              <a:rPr spc="55"/>
              <a:t>o</a:t>
            </a:r>
            <a:r>
              <a:rPr spc="0"/>
              <a:t>	</a:t>
            </a:r>
            <a:r>
              <a:rPr spc="-35"/>
              <a:t>p</a:t>
            </a:r>
            <a:r>
              <a:rPr spc="-80"/>
              <a:t>r</a:t>
            </a:r>
            <a:r>
              <a:rPr spc="-100"/>
              <a:t>od</a:t>
            </a:r>
            <a:r>
              <a:rPr spc="-90"/>
              <a:t>u</a:t>
            </a:r>
            <a:r>
              <a:rPr spc="-204"/>
              <a:t>ce</a:t>
            </a:r>
            <a:r>
              <a:rPr spc="0"/>
              <a:t>		</a:t>
            </a:r>
            <a:r>
              <a:rPr spc="-165"/>
              <a:t>a</a:t>
            </a:r>
            <a:r>
              <a:rPr spc="-190"/>
              <a:t>n</a:t>
            </a:r>
            <a:r>
              <a:rPr spc="20"/>
              <a:t>ti</a:t>
            </a:r>
            <a:r>
              <a:rPr spc="30"/>
              <a:t>b</a:t>
            </a:r>
            <a:r>
              <a:rPr spc="-114"/>
              <a:t>ody</a:t>
            </a:r>
          </a:p>
        </p:txBody>
      </p:sp>
      <p:sp>
        <p:nvSpPr>
          <p:cNvPr id="107" name="object 5"/>
          <p:cNvSpPr txBox="1"/>
          <p:nvPr/>
        </p:nvSpPr>
        <p:spPr>
          <a:xfrm>
            <a:off x="1062024" y="4091380"/>
            <a:ext cx="1581151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000" spc="-18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responses</a:t>
            </a:r>
          </a:p>
        </p:txBody>
      </p:sp>
      <p:sp>
        <p:nvSpPr>
          <p:cNvPr id="108" name="object 6"/>
          <p:cNvSpPr txBox="1"/>
          <p:nvPr/>
        </p:nvSpPr>
        <p:spPr>
          <a:xfrm>
            <a:off x="1062024" y="3634485"/>
            <a:ext cx="3433446" cy="851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algn="r">
              <a:spcBef>
                <a:spcPts val="100"/>
              </a:spcBef>
              <a:tabLst>
                <a:tab pos="914400" algn="l"/>
                <a:tab pos="2108200" algn="l"/>
              </a:tabLst>
              <a:defRPr sz="3000" spc="-1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and	</a:t>
            </a:r>
            <a:r>
              <a:rPr spc="-50"/>
              <a:t>oth</a:t>
            </a:r>
            <a:r>
              <a:rPr spc="-75"/>
              <a:t>e</a:t>
            </a:r>
            <a:r>
              <a:rPr spc="45"/>
              <a:t>r</a:t>
            </a:r>
            <a:r>
              <a:rPr spc="0"/>
              <a:t>	</a:t>
            </a:r>
            <a:r>
              <a:rPr spc="-95"/>
              <a:t>immune</a:t>
            </a:r>
          </a:p>
          <a:p>
            <a:pPr marR="5714" algn="r">
              <a:defRPr sz="3000" spc="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</a:t>
            </a:r>
            <a:r>
              <a:rPr spc="-20"/>
              <a:t>r</a:t>
            </a:r>
            <a:r>
              <a:rPr spc="-95"/>
              <a:t>o</a:t>
            </a:r>
            <a:r>
              <a:rPr spc="-85"/>
              <a:t>u</a:t>
            </a:r>
            <a:r>
              <a:rPr spc="-175"/>
              <a:t>gh</a:t>
            </a:r>
          </a:p>
        </p:txBody>
      </p:sp>
      <p:sp>
        <p:nvSpPr>
          <p:cNvPr id="109" name="object 7"/>
          <p:cNvSpPr txBox="1"/>
          <p:nvPr/>
        </p:nvSpPr>
        <p:spPr>
          <a:xfrm>
            <a:off x="1062023" y="4549140"/>
            <a:ext cx="3431542" cy="135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tabLst>
                <a:tab pos="2590800" algn="l"/>
                <a:tab pos="3225800" algn="l"/>
              </a:tabLst>
              <a:defRPr sz="3000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admin</a:t>
            </a:r>
            <a:r>
              <a:rPr spc="-55"/>
              <a:t>i</a:t>
            </a:r>
            <a:r>
              <a:rPr spc="-365"/>
              <a:t>s</a:t>
            </a:r>
            <a:r>
              <a:rPr spc="95"/>
              <a:t>t</a:t>
            </a:r>
            <a:r>
              <a:rPr spc="65"/>
              <a:t>r</a:t>
            </a:r>
            <a:r>
              <a:rPr spc="-260"/>
              <a:t>a</a:t>
            </a:r>
            <a:r>
              <a:rPr spc="0"/>
              <a:t>tion	</a:t>
            </a:r>
            <a:r>
              <a:rPr spc="-5"/>
              <a:t>of</a:t>
            </a:r>
            <a:r>
              <a:rPr spc="0"/>
              <a:t>	</a:t>
            </a:r>
            <a:r>
              <a:rPr spc="-155"/>
              <a:t>a  </a:t>
            </a:r>
            <a:r>
              <a:rPr spc="-165"/>
              <a:t>vaccine </a:t>
            </a:r>
            <a:r>
              <a:rPr spc="-20"/>
              <a:t>or</a:t>
            </a:r>
            <a:r>
              <a:rPr spc="-185"/>
              <a:t> </a:t>
            </a:r>
            <a:r>
              <a:rPr spc="-80"/>
              <a:t>toxoid.</a:t>
            </a:r>
          </a:p>
          <a:p>
            <a:pPr indent="12700">
              <a:spcBef>
                <a:spcPts val="600"/>
              </a:spcBef>
              <a:defRPr sz="3000" spc="-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.</a:t>
            </a:r>
          </a:p>
        </p:txBody>
      </p:sp>
      <p:sp>
        <p:nvSpPr>
          <p:cNvPr id="110" name="object 8"/>
          <p:cNvSpPr/>
          <p:nvPr/>
        </p:nvSpPr>
        <p:spPr>
          <a:xfrm>
            <a:off x="4572000" y="1487424"/>
            <a:ext cx="4572000" cy="5065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8665209" y="6571642"/>
            <a:ext cx="129208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R="5080" indent="707390">
              <a:spcBef>
                <a:spcPts val="100"/>
              </a:spcBef>
              <a:defRPr sz="3000" b="0" spc="-300">
                <a:solidFill>
                  <a:srgbClr val="FFFFFF"/>
                </a:solidFill>
              </a:defRPr>
            </a:pPr>
            <a:r>
              <a:t>Passive </a:t>
            </a:r>
            <a:r>
              <a:rPr spc="-100"/>
              <a:t>immunization </a:t>
            </a:r>
            <a:r>
              <a:rPr spc="-200"/>
              <a:t>is </a:t>
            </a:r>
            <a:r>
              <a:t>a </a:t>
            </a:r>
            <a:r>
              <a:rPr spc="-100"/>
              <a:t>short-term </a:t>
            </a:r>
            <a:r>
              <a:rPr spc="-200"/>
              <a:t>expedient  useful </a:t>
            </a:r>
            <a:r>
              <a:rPr spc="-100"/>
              <a:t>only when </a:t>
            </a:r>
            <a:r>
              <a:rPr spc="-200"/>
              <a:t>exposure </a:t>
            </a:r>
            <a:r>
              <a:rPr spc="0"/>
              <a:t>to </a:t>
            </a:r>
            <a:r>
              <a:rPr spc="-100"/>
              <a:t>infection </a:t>
            </a:r>
            <a:r>
              <a:t>has </a:t>
            </a:r>
            <a:r>
              <a:rPr spc="-100"/>
              <a:t>just  </a:t>
            </a:r>
            <a:r>
              <a:rPr spc="-200"/>
              <a:t>occurred </a:t>
            </a:r>
            <a:r>
              <a:rPr spc="-100"/>
              <a:t>or </a:t>
            </a:r>
            <a:r>
              <a:rPr spc="-200"/>
              <a:t>is </a:t>
            </a:r>
            <a:r>
              <a:rPr spc="-100"/>
              <a:t>imminent within the next few  </a:t>
            </a:r>
            <a:r>
              <a:rPr spc="-200"/>
              <a:t>days. </a:t>
            </a:r>
            <a:r>
              <a:t>The </a:t>
            </a:r>
            <a:r>
              <a:rPr spc="-100"/>
              <a:t>duration of immunity </a:t>
            </a:r>
            <a:r>
              <a:rPr spc="-200"/>
              <a:t>induced is</a:t>
            </a:r>
            <a:r>
              <a:rPr spc="-600"/>
              <a:t> </a:t>
            </a:r>
            <a:r>
              <a:rPr spc="-100"/>
              <a:t>short  </a:t>
            </a:r>
            <a:r>
              <a:rPr spc="-200"/>
              <a:t>and variable (1-6</a:t>
            </a:r>
            <a:r>
              <a:t> </a:t>
            </a:r>
            <a:r>
              <a:rPr spc="-200"/>
              <a:t>weeks).</a:t>
            </a:r>
          </a:p>
        </p:txBody>
      </p:sp>
      <p:sp>
        <p:nvSpPr>
          <p:cNvPr id="343" name="object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40</a:t>
            </a:fld>
            <a:endParaRPr/>
          </a:p>
        </p:txBody>
      </p:sp>
      <p:sp>
        <p:nvSpPr>
          <p:cNvPr id="342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7228842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300"/>
            </a:pPr>
            <a:r>
              <a:t>Passive immunization in</a:t>
            </a:r>
            <a:r>
              <a:rPr spc="-700"/>
              <a:t> </a:t>
            </a:r>
            <a:r>
              <a:rPr spc="-400"/>
              <a:t>VPD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object 5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41</a:t>
            </a:fld>
            <a:endParaRPr/>
          </a:p>
        </p:txBody>
      </p:sp>
      <p:sp>
        <p:nvSpPr>
          <p:cNvPr id="346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7228842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300"/>
            </a:pPr>
            <a:r>
              <a:t>Passive immunization in</a:t>
            </a:r>
            <a:r>
              <a:rPr spc="-700"/>
              <a:t> </a:t>
            </a:r>
            <a:r>
              <a:rPr spc="-400"/>
              <a:t>VPD</a:t>
            </a:r>
          </a:p>
        </p:txBody>
      </p:sp>
      <p:sp>
        <p:nvSpPr>
          <p:cNvPr id="347" name="object 3"/>
          <p:cNvSpPr txBox="1"/>
          <p:nvPr/>
        </p:nvSpPr>
        <p:spPr>
          <a:xfrm>
            <a:off x="993444" y="1805303"/>
            <a:ext cx="7586344" cy="2316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666750" indent="80644">
              <a:spcBef>
                <a:spcPts val="100"/>
              </a:spcBef>
              <a:defRPr sz="3000" spc="-1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Three </a:t>
            </a:r>
            <a:r>
              <a:rPr spc="-120"/>
              <a:t>types </a:t>
            </a:r>
            <a:r>
              <a:rPr spc="-5"/>
              <a:t>of </a:t>
            </a:r>
            <a:r>
              <a:rPr spc="-100"/>
              <a:t>preparations </a:t>
            </a:r>
            <a:r>
              <a:rPr spc="-135"/>
              <a:t>are </a:t>
            </a:r>
            <a:r>
              <a:rPr spc="-130"/>
              <a:t>available</a:t>
            </a:r>
            <a:r>
              <a:rPr spc="-480"/>
              <a:t> </a:t>
            </a:r>
            <a:r>
              <a:rPr spc="-10"/>
              <a:t>for  </a:t>
            </a:r>
            <a:r>
              <a:rPr spc="-195"/>
              <a:t>passive</a:t>
            </a:r>
            <a:r>
              <a:rPr spc="-185"/>
              <a:t> </a:t>
            </a:r>
            <a:r>
              <a:rPr spc="-50"/>
              <a:t>immunity-</a:t>
            </a:r>
          </a:p>
          <a:p>
            <a:pPr indent="12700">
              <a:spcBef>
                <a:spcPts val="700"/>
              </a:spcBef>
              <a:defRPr sz="3000" spc="-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Normal </a:t>
            </a:r>
            <a:r>
              <a:rPr spc="-130"/>
              <a:t>human</a:t>
            </a:r>
            <a:r>
              <a:rPr spc="-220"/>
              <a:t> </a:t>
            </a:r>
            <a:r>
              <a:rPr spc="-75"/>
              <a:t>immunoglobulin.</a:t>
            </a:r>
          </a:p>
          <a:p>
            <a:pPr marR="5080" indent="12700">
              <a:lnSpc>
                <a:spcPct val="119300"/>
              </a:lnSpc>
              <a:defRPr sz="3000" spc="-1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Specific </a:t>
            </a:r>
            <a:r>
              <a:rPr spc="-100"/>
              <a:t>(hyperimmune) </a:t>
            </a:r>
            <a:r>
              <a:rPr spc="-130"/>
              <a:t>human</a:t>
            </a:r>
            <a:r>
              <a:rPr spc="-229"/>
              <a:t> </a:t>
            </a:r>
            <a:r>
              <a:rPr spc="-75"/>
              <a:t>immunoglobulin.  </a:t>
            </a:r>
            <a:r>
              <a:rPr spc="-120"/>
              <a:t>Antisera </a:t>
            </a:r>
            <a:r>
              <a:rPr spc="-25"/>
              <a:t>or</a:t>
            </a:r>
            <a:r>
              <a:rPr spc="-200"/>
              <a:t> </a:t>
            </a:r>
            <a:r>
              <a:rPr spc="-80"/>
              <a:t>anti-toxins.</a:t>
            </a:r>
          </a:p>
        </p:txBody>
      </p:sp>
      <p:sp>
        <p:nvSpPr>
          <p:cNvPr id="348" name="object 4"/>
          <p:cNvSpPr/>
          <p:nvPr/>
        </p:nvSpPr>
        <p:spPr>
          <a:xfrm>
            <a:off x="6382510" y="4038600"/>
            <a:ext cx="2380489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object 2"/>
          <p:cNvSpPr txBox="1"/>
          <p:nvPr/>
        </p:nvSpPr>
        <p:spPr>
          <a:xfrm>
            <a:off x="1062024" y="1805303"/>
            <a:ext cx="6922769" cy="343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000" spc="-19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Passive</a:t>
            </a:r>
            <a:r>
              <a:rPr spc="-229"/>
              <a:t> </a:t>
            </a:r>
            <a:r>
              <a:rPr spc="-45"/>
              <a:t>immunization</a:t>
            </a:r>
            <a:r>
              <a:rPr spc="-200"/>
              <a:t> </a:t>
            </a:r>
            <a:r>
              <a:rPr spc="-130"/>
              <a:t>is</a:t>
            </a:r>
            <a:r>
              <a:rPr spc="-220"/>
              <a:t> </a:t>
            </a:r>
            <a:r>
              <a:rPr spc="-80"/>
              <a:t>applied</a:t>
            </a:r>
            <a:r>
              <a:rPr spc="-229"/>
              <a:t> </a:t>
            </a:r>
            <a:r>
              <a:rPr spc="-30"/>
              <a:t>in</a:t>
            </a:r>
            <a:r>
              <a:rPr spc="-225"/>
              <a:t> </a:t>
            </a:r>
            <a:r>
              <a:rPr spc="-20"/>
              <a:t>following  </a:t>
            </a:r>
            <a:r>
              <a:rPr spc="-145"/>
              <a:t>vaccine </a:t>
            </a:r>
            <a:r>
              <a:rPr spc="-80"/>
              <a:t>preventable</a:t>
            </a:r>
            <a:r>
              <a:rPr spc="-335"/>
              <a:t> </a:t>
            </a:r>
            <a:r>
              <a:rPr spc="-145"/>
              <a:t>disease-</a:t>
            </a:r>
          </a:p>
          <a:p>
            <a:pPr indent="12700">
              <a:spcBef>
                <a:spcPts val="700"/>
              </a:spcBef>
              <a:defRPr sz="3000" spc="-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Diphtheria,</a:t>
            </a:r>
          </a:p>
          <a:p>
            <a:pPr marL="26033" marR="5098415" indent="36832">
              <a:lnSpc>
                <a:spcPct val="119400"/>
              </a:lnSpc>
              <a:defRPr sz="3000" spc="-1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Tetanus,  </a:t>
            </a:r>
            <a:r>
              <a:rPr spc="-55"/>
              <a:t>Hepatitis</a:t>
            </a:r>
            <a:r>
              <a:rPr spc="-315"/>
              <a:t> </a:t>
            </a:r>
            <a:r>
              <a:rPr spc="-220"/>
              <a:t>B  </a:t>
            </a:r>
            <a:r>
              <a:rPr spc="-185"/>
              <a:t>Rabies</a:t>
            </a:r>
          </a:p>
          <a:p>
            <a:pPr indent="88900">
              <a:spcBef>
                <a:spcPts val="700"/>
              </a:spcBef>
              <a:defRPr sz="3000" spc="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&amp;</a:t>
            </a:r>
            <a:r>
              <a:rPr spc="-240"/>
              <a:t> </a:t>
            </a:r>
            <a:r>
              <a:rPr spc="-155"/>
              <a:t>Measles.</a:t>
            </a:r>
          </a:p>
        </p:txBody>
      </p:sp>
      <p:sp>
        <p:nvSpPr>
          <p:cNvPr id="352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42</a:t>
            </a:fld>
            <a:endParaRPr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object 2"/>
          <p:cNvSpPr txBox="1"/>
          <p:nvPr/>
        </p:nvSpPr>
        <p:spPr>
          <a:xfrm>
            <a:off x="1062023" y="1804917"/>
            <a:ext cx="7507607" cy="369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3000" spc="-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DIPTHERIA</a:t>
            </a:r>
            <a:r>
              <a:rPr spc="-400"/>
              <a:t> </a:t>
            </a:r>
            <a:r>
              <a:rPr spc="-125"/>
              <a:t>ANTITIOXIN-</a:t>
            </a:r>
          </a:p>
          <a:p>
            <a:pPr indent="12700">
              <a:spcBef>
                <a:spcPts val="700"/>
              </a:spcBef>
              <a:defRPr sz="3000" spc="-38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DOSE:</a:t>
            </a:r>
          </a:p>
          <a:p>
            <a:pPr marR="5080" indent="12700">
              <a:spcBef>
                <a:spcPts val="700"/>
              </a:spcBef>
              <a:defRPr sz="3000" spc="-114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Prophylactic: </a:t>
            </a:r>
            <a:r>
              <a:rPr spc="-150">
                <a:solidFill>
                  <a:srgbClr val="FFFFFF"/>
                </a:solidFill>
              </a:rPr>
              <a:t>500 </a:t>
            </a:r>
            <a:r>
              <a:rPr spc="30">
                <a:solidFill>
                  <a:srgbClr val="FFFFFF"/>
                </a:solidFill>
              </a:rPr>
              <a:t>to </a:t>
            </a:r>
            <a:r>
              <a:rPr spc="-150">
                <a:solidFill>
                  <a:srgbClr val="FFFFFF"/>
                </a:solidFill>
              </a:rPr>
              <a:t>2000 </a:t>
            </a:r>
            <a:r>
              <a:rPr spc="-70">
                <a:solidFill>
                  <a:srgbClr val="FFFFFF"/>
                </a:solidFill>
              </a:rPr>
              <a:t>units </a:t>
            </a:r>
            <a:r>
              <a:rPr spc="-130">
                <a:solidFill>
                  <a:srgbClr val="FFFFFF"/>
                </a:solidFill>
              </a:rPr>
              <a:t>by</a:t>
            </a:r>
            <a:r>
              <a:rPr spc="-525">
                <a:solidFill>
                  <a:srgbClr val="FFFFFF"/>
                </a:solidFill>
              </a:rPr>
              <a:t> </a:t>
            </a:r>
            <a:r>
              <a:rPr spc="-145">
                <a:solidFill>
                  <a:srgbClr val="FFFFFF"/>
                </a:solidFill>
              </a:rPr>
              <a:t>subcutaneous  </a:t>
            </a:r>
            <a:r>
              <a:rPr spc="-25">
                <a:solidFill>
                  <a:srgbClr val="FFFFFF"/>
                </a:solidFill>
              </a:rPr>
              <a:t>or </a:t>
            </a:r>
            <a:r>
              <a:rPr spc="-95">
                <a:solidFill>
                  <a:srgbClr val="FFFFFF"/>
                </a:solidFill>
              </a:rPr>
              <a:t>intramuscular</a:t>
            </a:r>
            <a:r>
              <a:rPr spc="-295">
                <a:solidFill>
                  <a:srgbClr val="FFFFFF"/>
                </a:solidFill>
              </a:rPr>
              <a:t> </a:t>
            </a:r>
            <a:r>
              <a:rPr spc="-55">
                <a:solidFill>
                  <a:srgbClr val="FFFFFF"/>
                </a:solidFill>
              </a:rPr>
              <a:t>injection;</a:t>
            </a:r>
          </a:p>
          <a:p>
            <a:pPr indent="12700">
              <a:spcBef>
                <a:spcPts val="600"/>
              </a:spcBef>
              <a:defRPr sz="3000" spc="-114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Therapeutic: </a:t>
            </a:r>
            <a:r>
              <a:rPr spc="-140">
                <a:solidFill>
                  <a:srgbClr val="FFFFFF"/>
                </a:solidFill>
              </a:rPr>
              <a:t>10,000 </a:t>
            </a:r>
            <a:r>
              <a:rPr spc="30">
                <a:solidFill>
                  <a:srgbClr val="FFFFFF"/>
                </a:solidFill>
              </a:rPr>
              <a:t>to </a:t>
            </a:r>
            <a:r>
              <a:rPr spc="-140">
                <a:solidFill>
                  <a:srgbClr val="FFFFFF"/>
                </a:solidFill>
              </a:rPr>
              <a:t>30,000 </a:t>
            </a:r>
            <a:r>
              <a:rPr spc="-70">
                <a:solidFill>
                  <a:srgbClr val="FFFFFF"/>
                </a:solidFill>
              </a:rPr>
              <a:t>units</a:t>
            </a:r>
            <a:r>
              <a:rPr spc="-440">
                <a:solidFill>
                  <a:srgbClr val="FFFFFF"/>
                </a:solidFill>
              </a:rPr>
              <a:t> </a:t>
            </a:r>
            <a:r>
              <a:rPr spc="-130">
                <a:solidFill>
                  <a:srgbClr val="FFFFFF"/>
                </a:solidFill>
              </a:rPr>
              <a:t>by</a:t>
            </a:r>
          </a:p>
          <a:p>
            <a:pPr marR="89535" indent="12700">
              <a:defRPr sz="3000" spc="-9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intramuscular </a:t>
            </a:r>
            <a:r>
              <a:rPr spc="-55"/>
              <a:t>injection </a:t>
            </a:r>
            <a:r>
              <a:rPr spc="-25"/>
              <a:t>or </a:t>
            </a:r>
            <a:r>
              <a:rPr spc="-140"/>
              <a:t>40,000 </a:t>
            </a:r>
            <a:r>
              <a:rPr spc="30"/>
              <a:t>to </a:t>
            </a:r>
            <a:r>
              <a:rPr spc="-140"/>
              <a:t>100,000  </a:t>
            </a:r>
            <a:r>
              <a:rPr spc="-70"/>
              <a:t>units </a:t>
            </a:r>
            <a:r>
              <a:rPr spc="-130"/>
              <a:t>by </a:t>
            </a:r>
            <a:r>
              <a:rPr spc="-110"/>
              <a:t>intravenous </a:t>
            </a:r>
            <a:r>
              <a:rPr spc="-55"/>
              <a:t>injection </a:t>
            </a:r>
            <a:r>
              <a:rPr spc="-40"/>
              <a:t>in </a:t>
            </a:r>
            <a:r>
              <a:rPr spc="-150"/>
              <a:t>2 </a:t>
            </a:r>
            <a:r>
              <a:rPr spc="-90"/>
              <a:t>divided</a:t>
            </a:r>
            <a:r>
              <a:rPr spc="-555"/>
              <a:t> </a:t>
            </a:r>
            <a:r>
              <a:rPr spc="-209"/>
              <a:t>doses  </a:t>
            </a:r>
            <a:r>
              <a:rPr spc="15"/>
              <a:t>with </a:t>
            </a:r>
            <a:r>
              <a:rPr spc="-165"/>
              <a:t>an </a:t>
            </a:r>
            <a:r>
              <a:rPr spc="-65"/>
              <a:t>interval </a:t>
            </a:r>
            <a:r>
              <a:rPr spc="-5"/>
              <a:t>of </a:t>
            </a:r>
            <a:r>
              <a:rPr spc="-150"/>
              <a:t>12 </a:t>
            </a:r>
            <a:r>
              <a:rPr spc="30"/>
              <a:t>to</a:t>
            </a:r>
            <a:r>
              <a:rPr spc="-605"/>
              <a:t> </a:t>
            </a:r>
            <a:r>
              <a:rPr spc="-150"/>
              <a:t>24 </a:t>
            </a:r>
            <a:r>
              <a:rPr spc="-120"/>
              <a:t>hours.</a:t>
            </a:r>
          </a:p>
        </p:txBody>
      </p:sp>
      <p:sp>
        <p:nvSpPr>
          <p:cNvPr id="355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43</a:t>
            </a:fld>
            <a:endParaRPr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object 2"/>
          <p:cNvSpPr txBox="1">
            <a:spLocks noGrp="1"/>
          </p:cNvSpPr>
          <p:nvPr>
            <p:ph type="title"/>
          </p:nvPr>
        </p:nvSpPr>
        <p:spPr>
          <a:xfrm>
            <a:off x="764539" y="613916"/>
            <a:ext cx="5906137" cy="1244601"/>
          </a:xfrm>
          <a:prstGeom prst="rect">
            <a:avLst/>
          </a:prstGeom>
        </p:spPr>
        <p:txBody>
          <a:bodyPr/>
          <a:lstStyle/>
          <a:p>
            <a:pPr marR="4775" indent="11937" defTabSz="859536">
              <a:defRPr sz="3759" spc="-282">
                <a:solidFill>
                  <a:srgbClr val="C1EDFF"/>
                </a:solidFill>
              </a:defRPr>
            </a:pPr>
            <a:r>
              <a:t>Passive Immunisation</a:t>
            </a:r>
            <a:r>
              <a:rPr spc="-657"/>
              <a:t> </a:t>
            </a:r>
            <a:r>
              <a:t>–  Immunoglobulins</a:t>
            </a:r>
          </a:p>
        </p:txBody>
      </p:sp>
      <p:sp>
        <p:nvSpPr>
          <p:cNvPr id="358" name="object 3"/>
          <p:cNvSpPr txBox="1"/>
          <p:nvPr/>
        </p:nvSpPr>
        <p:spPr>
          <a:xfrm>
            <a:off x="764539" y="2460370"/>
            <a:ext cx="2694307" cy="85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10234" marR="5080" indent="-598169">
              <a:spcBef>
                <a:spcPts val="100"/>
              </a:spcBef>
              <a:tabLst>
                <a:tab pos="622300" algn="l"/>
              </a:tabLst>
              <a:defRPr sz="2800" spc="-17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	</a:t>
            </a:r>
            <a:r>
              <a:rPr sz="3000" spc="-204">
                <a:solidFill>
                  <a:srgbClr val="FFFFFF"/>
                </a:solidFill>
              </a:rPr>
              <a:t>ADS </a:t>
            </a:r>
            <a:r>
              <a:rPr sz="3000" spc="20">
                <a:solidFill>
                  <a:srgbClr val="FFFFFF"/>
                </a:solidFill>
              </a:rPr>
              <a:t>of</a:t>
            </a:r>
            <a:r>
              <a:rPr sz="3000" spc="-340">
                <a:solidFill>
                  <a:srgbClr val="FFFFFF"/>
                </a:solidFill>
              </a:rPr>
              <a:t> </a:t>
            </a:r>
            <a:r>
              <a:rPr sz="3000" spc="-125">
                <a:solidFill>
                  <a:srgbClr val="FFFFFF"/>
                </a:solidFill>
              </a:rPr>
              <a:t>horse  </a:t>
            </a:r>
            <a:r>
              <a:rPr sz="3000" spc="-35">
                <a:solidFill>
                  <a:srgbClr val="FFFFFF"/>
                </a:solidFill>
              </a:rPr>
              <a:t>origin.</a:t>
            </a:r>
          </a:p>
        </p:txBody>
      </p:sp>
      <p:sp>
        <p:nvSpPr>
          <p:cNvPr id="359" name="object 4"/>
          <p:cNvSpPr txBox="1"/>
          <p:nvPr/>
        </p:nvSpPr>
        <p:spPr>
          <a:xfrm>
            <a:off x="764539" y="4556125"/>
            <a:ext cx="2919097" cy="851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10234" marR="5080" indent="-598169">
              <a:spcBef>
                <a:spcPts val="100"/>
              </a:spcBef>
              <a:tabLst>
                <a:tab pos="622300" algn="l"/>
              </a:tabLst>
              <a:defRPr sz="2800" spc="-90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	</a:t>
            </a:r>
            <a:r>
              <a:rPr sz="3000" spc="-204">
                <a:solidFill>
                  <a:srgbClr val="FFFFFF"/>
                </a:solidFill>
              </a:rPr>
              <a:t>ADS </a:t>
            </a:r>
            <a:r>
              <a:rPr sz="3000" spc="20">
                <a:solidFill>
                  <a:srgbClr val="FFFFFF"/>
                </a:solidFill>
              </a:rPr>
              <a:t>of</a:t>
            </a:r>
            <a:r>
              <a:rPr sz="3000" spc="-345">
                <a:solidFill>
                  <a:srgbClr val="FFFFFF"/>
                </a:solidFill>
              </a:rPr>
              <a:t> </a:t>
            </a:r>
            <a:r>
              <a:rPr sz="3000" spc="-104">
                <a:solidFill>
                  <a:srgbClr val="FFFFFF"/>
                </a:solidFill>
              </a:rPr>
              <a:t>human  </a:t>
            </a:r>
            <a:r>
              <a:rPr sz="3000" spc="-35">
                <a:solidFill>
                  <a:srgbClr val="FFFFFF"/>
                </a:solidFill>
              </a:rPr>
              <a:t>origin.</a:t>
            </a:r>
          </a:p>
        </p:txBody>
      </p:sp>
      <p:sp>
        <p:nvSpPr>
          <p:cNvPr id="360" name="object 5"/>
          <p:cNvSpPr/>
          <p:nvPr/>
        </p:nvSpPr>
        <p:spPr>
          <a:xfrm>
            <a:off x="5149596" y="1981200"/>
            <a:ext cx="2807208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object 5"/>
          <p:cNvSpPr txBox="1">
            <a:spLocks noGrp="1"/>
          </p:cNvSpPr>
          <p:nvPr>
            <p:ph type="sldNum" sz="quarter" idx="15"/>
          </p:nvPr>
        </p:nvSpPr>
        <p:spPr>
          <a:xfrm>
            <a:off x="8665209" y="6571642"/>
            <a:ext cx="208886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pc="-45"/>
            </a:lvl1pPr>
          </a:lstStyle>
          <a:p>
            <a:fld id="{86CB4B4D-7CA3-9044-876B-883B54F8677D}" type="slidenum">
              <a:rPr/>
              <a:pPr/>
              <a:t>45</a:t>
            </a:fld>
            <a:endParaRPr/>
          </a:p>
        </p:txBody>
      </p:sp>
      <p:sp>
        <p:nvSpPr>
          <p:cNvPr id="362" name="object 2"/>
          <p:cNvSpPr txBox="1">
            <a:spLocks noGrp="1"/>
          </p:cNvSpPr>
          <p:nvPr>
            <p:ph type="title"/>
          </p:nvPr>
        </p:nvSpPr>
        <p:spPr>
          <a:xfrm>
            <a:off x="764540" y="613916"/>
            <a:ext cx="7503794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300">
                <a:solidFill>
                  <a:srgbClr val="C1EDFF"/>
                </a:solidFill>
              </a:defRPr>
            </a:pPr>
            <a:r>
              <a:t>Dosage of antitoxin</a:t>
            </a:r>
            <a:r>
              <a:rPr spc="-700"/>
              <a:t> </a:t>
            </a:r>
            <a:r>
              <a:t>(equine)</a:t>
            </a:r>
          </a:p>
        </p:txBody>
      </p:sp>
      <p:graphicFrame>
        <p:nvGraphicFramePr>
          <p:cNvPr id="364" name="object 3"/>
          <p:cNvGraphicFramePr/>
          <p:nvPr/>
        </p:nvGraphicFramePr>
        <p:xfrm>
          <a:off x="671512" y="1585912"/>
          <a:ext cx="7772400" cy="35322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051175"/>
                <a:gridCol w="2501900"/>
                <a:gridCol w="2219325"/>
              </a:tblGrid>
              <a:tr h="115735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defRPr sz="2600" spc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111760">
                        <a:lnSpc>
                          <a:spcPct val="100000"/>
                        </a:lnSpc>
                        <a:def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Duration </a:t>
                      </a:r>
                      <a:r>
                        <a:rPr spc="0"/>
                        <a:t>of</a:t>
                      </a:r>
                      <a:r>
                        <a:rPr spc="-35"/>
                        <a:t> </a:t>
                      </a:r>
                      <a:r>
                        <a:t>disease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defRPr sz="2600" spc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1905" algn="ctr">
                        <a:lnSpc>
                          <a:spcPct val="100000"/>
                        </a:lnSpc>
                        <a:def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48 </a:t>
                      </a:r>
                      <a:r>
                        <a:rPr spc="0"/>
                        <a:t>hours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942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300"/>
                        </a:spcBef>
                        <a:defRPr sz="1800" spc="0"/>
                      </a:pPr>
                      <a:r>
                        <a: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Lesions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300"/>
                        </a:spcBef>
                        <a:defRPr sz="1800" spc="0"/>
                      </a:pPr>
                      <a:r>
                        <a: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Throat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300"/>
                        </a:spcBef>
                        <a:defRPr sz="1800" spc="0"/>
                      </a:pPr>
                      <a:r>
                        <a:rPr sz="2400" b="1" spc="-1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Larynx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70725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2200"/>
                        </a:spcBef>
                        <a:defRPr sz="1800" spc="0"/>
                      </a:pPr>
                      <a:r>
                        <a: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Dose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indent="699769">
                        <a:lnSpc>
                          <a:spcPct val="100000"/>
                        </a:lnSpc>
                        <a:spcBef>
                          <a:spcPts val="2200"/>
                        </a:spcBef>
                        <a:def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20</a:t>
                      </a:r>
                      <a:r>
                        <a:rPr spc="-10"/>
                        <a:t> </a:t>
                      </a:r>
                      <a:r>
                        <a:t>000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indent="558800">
                        <a:lnSpc>
                          <a:spcPct val="100000"/>
                        </a:lnSpc>
                        <a:spcBef>
                          <a:spcPts val="2200"/>
                        </a:spcBef>
                        <a:def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20</a:t>
                      </a:r>
                      <a:r>
                        <a:rPr spc="-10"/>
                        <a:t> </a:t>
                      </a:r>
                      <a:r>
                        <a:t>000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</a:tcPr>
                </a:tc>
              </a:tr>
              <a:tr h="688216">
                <a:tc>
                  <a:txBody>
                    <a:bodyPr/>
                    <a:lstStyle/>
                    <a:p>
                      <a:pPr marR="59689"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defRPr sz="1800" spc="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(I.U.)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B w="28575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699769">
                        <a:lnSpc>
                          <a:spcPct val="100000"/>
                        </a:lnSpc>
                        <a:spcBef>
                          <a:spcPts val="100"/>
                        </a:spcBef>
                        <a:defRPr sz="2400" b="1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–</a:t>
                      </a:r>
                      <a:r>
                        <a:rPr spc="-10"/>
                        <a:t> 40000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B w="28575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558800">
                        <a:lnSpc>
                          <a:spcPct val="100000"/>
                        </a:lnSpc>
                        <a:spcBef>
                          <a:spcPts val="100"/>
                        </a:spcBef>
                        <a:defRPr sz="2400" b="1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–</a:t>
                      </a:r>
                      <a:r>
                        <a:rPr spc="-15"/>
                        <a:t> </a:t>
                      </a:r>
                      <a:r>
                        <a:rPr spc="-10"/>
                        <a:t>40000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B w="28575">
                      <a:solidFill>
                        <a:srgbClr val="FFFFFF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65" name="object 4"/>
          <p:cNvSpPr txBox="1"/>
          <p:nvPr/>
        </p:nvSpPr>
        <p:spPr>
          <a:xfrm>
            <a:off x="1679193" y="5336742"/>
            <a:ext cx="5712462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be </a:t>
            </a:r>
            <a:r>
              <a:rPr spc="-5"/>
              <a:t>used </a:t>
            </a:r>
            <a:r>
              <a:t>only </a:t>
            </a:r>
            <a:r>
              <a:rPr spc="-5"/>
              <a:t>after </a:t>
            </a:r>
            <a:r>
              <a:t>sensitivity</a:t>
            </a:r>
            <a:r>
              <a:rPr spc="-100"/>
              <a:t> </a:t>
            </a:r>
            <a:r>
              <a:t>test.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object 5"/>
          <p:cNvSpPr txBox="1">
            <a:spLocks noGrp="1"/>
          </p:cNvSpPr>
          <p:nvPr>
            <p:ph type="sldNum" sz="quarter" idx="15"/>
          </p:nvPr>
        </p:nvSpPr>
        <p:spPr>
          <a:xfrm>
            <a:off x="8665209" y="6571642"/>
            <a:ext cx="208886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pc="-45"/>
            </a:lvl1pPr>
          </a:lstStyle>
          <a:p>
            <a:fld id="{86CB4B4D-7CA3-9044-876B-883B54F8677D}" type="slidenum">
              <a:rPr/>
              <a:pPr/>
              <a:t>46</a:t>
            </a:fld>
            <a:endParaRPr/>
          </a:p>
        </p:txBody>
      </p:sp>
      <p:sp>
        <p:nvSpPr>
          <p:cNvPr id="367" name="object 2"/>
          <p:cNvSpPr txBox="1">
            <a:spLocks noGrp="1"/>
          </p:cNvSpPr>
          <p:nvPr>
            <p:ph type="title"/>
          </p:nvPr>
        </p:nvSpPr>
        <p:spPr>
          <a:xfrm>
            <a:off x="764540" y="613916"/>
            <a:ext cx="7503794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300">
                <a:solidFill>
                  <a:srgbClr val="C1EDFF"/>
                </a:solidFill>
              </a:defRPr>
            </a:pPr>
            <a:r>
              <a:t>Dosage of antitoxin</a:t>
            </a:r>
            <a:r>
              <a:rPr spc="-700"/>
              <a:t> </a:t>
            </a:r>
            <a:r>
              <a:t>(equine)</a:t>
            </a:r>
          </a:p>
        </p:txBody>
      </p:sp>
      <p:graphicFrame>
        <p:nvGraphicFramePr>
          <p:cNvPr id="369" name="object 3"/>
          <p:cNvGraphicFramePr/>
          <p:nvPr/>
        </p:nvGraphicFramePr>
        <p:xfrm>
          <a:off x="366711" y="1662111"/>
          <a:ext cx="8229598" cy="37418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56129"/>
                <a:gridCol w="2152649"/>
                <a:gridCol w="1963420"/>
                <a:gridCol w="2057400"/>
              </a:tblGrid>
              <a:tr h="1157351">
                <a:tc>
                  <a:txBody>
                    <a:bodyPr/>
                    <a:lstStyle/>
                    <a:p>
                      <a:pPr marL="253365" marR="208279" indent="-38100">
                        <a:lnSpc>
                          <a:spcPct val="100000"/>
                        </a:lnSpc>
                        <a:spcBef>
                          <a:spcPts val="1600"/>
                        </a:spcBef>
                        <a:def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Duration</a:t>
                      </a:r>
                      <a:r>
                        <a:rPr spc="-80"/>
                        <a:t> </a:t>
                      </a:r>
                      <a:r>
                        <a:rPr spc="0"/>
                        <a:t>of  </a:t>
                      </a:r>
                      <a:r>
                        <a:t>disease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 grid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defRPr sz="2600" spc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0" algn="ctr">
                        <a:lnSpc>
                          <a:spcPct val="100000"/>
                        </a:lnSpc>
                        <a:def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Over 48</a:t>
                      </a:r>
                      <a:r>
                        <a:rPr spc="0"/>
                        <a:t> hours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884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defRPr sz="2700" spc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0" algn="ctr">
                        <a:lnSpc>
                          <a:spcPct val="100000"/>
                        </a:lnSpc>
                        <a:def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Lesions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7000" indent="136525">
                        <a:lnSpc>
                          <a:spcPct val="100000"/>
                        </a:lnSpc>
                        <a:spcBef>
                          <a:spcPts val="300"/>
                        </a:spcBef>
                        <a:defRPr sz="2400" b="1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Membrane</a:t>
                      </a:r>
                      <a:r>
                        <a:rPr spc="-95"/>
                        <a:t> </a:t>
                      </a:r>
                      <a:r>
                        <a:t>in  </a:t>
                      </a:r>
                      <a:r>
                        <a:rPr spc="-5"/>
                        <a:t>naso-  pharynx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77800" indent="188595">
                        <a:lnSpc>
                          <a:spcPct val="100000"/>
                        </a:lnSpc>
                        <a:spcBef>
                          <a:spcPts val="1700"/>
                        </a:spcBef>
                        <a:defRPr sz="2400" b="1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Swelling</a:t>
                      </a:r>
                      <a:r>
                        <a:rPr spc="-125"/>
                        <a:t> </a:t>
                      </a:r>
                      <a:r>
                        <a:t>in  </a:t>
                      </a:r>
                      <a:r>
                        <a:rPr spc="-10"/>
                        <a:t>neck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03834" indent="212090">
                        <a:lnSpc>
                          <a:spcPct val="100000"/>
                        </a:lnSpc>
                        <a:spcBef>
                          <a:spcPts val="300"/>
                        </a:spcBef>
                        <a:def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Extensive  disease </a:t>
                      </a:r>
                      <a:r>
                        <a:rPr spc="0"/>
                        <a:t>&gt;</a:t>
                      </a:r>
                      <a:r>
                        <a:rPr spc="-75"/>
                        <a:t> </a:t>
                      </a:r>
                      <a:r>
                        <a:t>3  </a:t>
                      </a:r>
                      <a:r>
                        <a:rPr spc="-10"/>
                        <a:t>days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70738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2200"/>
                        </a:spcBef>
                        <a:defRPr sz="1800" spc="0"/>
                      </a:pPr>
                      <a:r>
                        <a:rPr sz="2400" b="1" spc="-5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Dose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200"/>
                        </a:spcBef>
                        <a:defRPr sz="1800" spc="0"/>
                      </a:pPr>
                      <a:r>
                        <a:rPr sz="2400" b="1" spc="-1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40000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200"/>
                        </a:spcBef>
                        <a:defRPr sz="1800" spc="0"/>
                      </a:pPr>
                      <a:r>
                        <a:rPr sz="2400" b="1" spc="-1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80000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200"/>
                        </a:spcBef>
                        <a:defRPr sz="1800" spc="0"/>
                      </a:pPr>
                      <a:r>
                        <a:rPr sz="2400" b="1" spc="-1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80000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</a:tcPr>
                </a:tc>
              </a:tr>
              <a:tr h="688216">
                <a:tc>
                  <a:txBody>
                    <a:bodyPr/>
                    <a:lstStyle/>
                    <a:p>
                      <a:pPr marR="59689"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defRPr sz="1800" spc="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(I.U.)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B w="28575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524509">
                        <a:lnSpc>
                          <a:spcPct val="100000"/>
                        </a:lnSpc>
                        <a:spcBef>
                          <a:spcPts val="100"/>
                        </a:spcBef>
                        <a:defRPr sz="2400" b="1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–</a:t>
                      </a:r>
                      <a:r>
                        <a:rPr spc="-15"/>
                        <a:t> </a:t>
                      </a:r>
                      <a:r>
                        <a:rPr spc="-10"/>
                        <a:t>60000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B w="28575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346075">
                        <a:lnSpc>
                          <a:spcPct val="100000"/>
                        </a:lnSpc>
                        <a:spcBef>
                          <a:spcPts val="100"/>
                        </a:spcBef>
                        <a:defRPr sz="2400" b="1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–</a:t>
                      </a:r>
                      <a:r>
                        <a:rPr spc="-15"/>
                        <a:t> </a:t>
                      </a:r>
                      <a:r>
                        <a:rPr spc="-10"/>
                        <a:t>120000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B w="28575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393065">
                        <a:lnSpc>
                          <a:spcPct val="100000"/>
                        </a:lnSpc>
                        <a:spcBef>
                          <a:spcPts val="100"/>
                        </a:spcBef>
                        <a:defRPr sz="2400" b="1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–</a:t>
                      </a:r>
                      <a:r>
                        <a:rPr spc="-15"/>
                        <a:t> </a:t>
                      </a:r>
                      <a:r>
                        <a:rPr spc="-10"/>
                        <a:t>120000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B w="28575">
                      <a:solidFill>
                        <a:srgbClr val="FFFFFF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70" name="object 4"/>
          <p:cNvSpPr txBox="1"/>
          <p:nvPr/>
        </p:nvSpPr>
        <p:spPr>
          <a:xfrm>
            <a:off x="1679193" y="5525718"/>
            <a:ext cx="5712462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be </a:t>
            </a:r>
            <a:r>
              <a:rPr spc="-5"/>
              <a:t>used </a:t>
            </a:r>
            <a:r>
              <a:t>only </a:t>
            </a:r>
            <a:r>
              <a:rPr spc="-5"/>
              <a:t>after </a:t>
            </a:r>
            <a:r>
              <a:t>sensitivity</a:t>
            </a:r>
            <a:r>
              <a:rPr spc="-100"/>
              <a:t> </a:t>
            </a:r>
            <a:r>
              <a:t>test.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object 4"/>
          <p:cNvSpPr txBox="1">
            <a:spLocks noGrp="1"/>
          </p:cNvSpPr>
          <p:nvPr>
            <p:ph type="sldNum" sz="quarter" idx="15"/>
          </p:nvPr>
        </p:nvSpPr>
        <p:spPr>
          <a:xfrm>
            <a:off x="8665209" y="6571642"/>
            <a:ext cx="208886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pc="-45"/>
            </a:lvl1pPr>
          </a:lstStyle>
          <a:p>
            <a:fld id="{86CB4B4D-7CA3-9044-876B-883B54F8677D}" type="slidenum">
              <a:rPr/>
              <a:pPr/>
              <a:t>47</a:t>
            </a:fld>
            <a:endParaRPr/>
          </a:p>
        </p:txBody>
      </p:sp>
      <p:sp>
        <p:nvSpPr>
          <p:cNvPr id="372" name="object 2"/>
          <p:cNvSpPr txBox="1">
            <a:spLocks noGrp="1"/>
          </p:cNvSpPr>
          <p:nvPr>
            <p:ph type="title"/>
          </p:nvPr>
        </p:nvSpPr>
        <p:spPr>
          <a:xfrm>
            <a:off x="993444" y="516380"/>
            <a:ext cx="7226935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300">
                <a:solidFill>
                  <a:srgbClr val="C1EDFF"/>
                </a:solidFill>
              </a:defRPr>
            </a:pPr>
            <a:r>
              <a:t>Antitoxin Treatment –</a:t>
            </a:r>
            <a:r>
              <a:rPr spc="-700"/>
              <a:t> </a:t>
            </a:r>
            <a:r>
              <a:rPr spc="-400"/>
              <a:t>human</a:t>
            </a:r>
          </a:p>
        </p:txBody>
      </p:sp>
      <p:sp>
        <p:nvSpPr>
          <p:cNvPr id="374" name="object 3"/>
          <p:cNvSpPr txBox="1"/>
          <p:nvPr/>
        </p:nvSpPr>
        <p:spPr>
          <a:xfrm>
            <a:off x="993444" y="1805303"/>
            <a:ext cx="7359651" cy="274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21665" marR="5080" indent="-609600">
              <a:spcBef>
                <a:spcPts val="100"/>
              </a:spcBef>
              <a:buClr>
                <a:srgbClr val="D5EBFF"/>
              </a:buClr>
              <a:buSzPct val="95000"/>
              <a:buAutoNum type="arabicPeriod"/>
              <a:tabLst>
                <a:tab pos="609600" algn="l"/>
                <a:tab pos="622300" algn="l"/>
              </a:tabLst>
              <a:defRPr sz="3000" spc="-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Dose:</a:t>
            </a:r>
            <a:r>
              <a:rPr spc="-245"/>
              <a:t> </a:t>
            </a:r>
            <a:r>
              <a:rPr spc="-95"/>
              <a:t>0.6</a:t>
            </a:r>
            <a:r>
              <a:rPr spc="-245"/>
              <a:t> </a:t>
            </a:r>
            <a:r>
              <a:rPr spc="-35"/>
              <a:t>ml/kg</a:t>
            </a:r>
            <a:r>
              <a:rPr spc="-254"/>
              <a:t> </a:t>
            </a:r>
            <a:r>
              <a:rPr spc="-65"/>
              <a:t>body</a:t>
            </a:r>
            <a:r>
              <a:rPr spc="-240"/>
              <a:t> </a:t>
            </a:r>
            <a:r>
              <a:rPr spc="-20"/>
              <a:t>weight</a:t>
            </a:r>
            <a:r>
              <a:rPr spc="-245"/>
              <a:t> </a:t>
            </a:r>
            <a:r>
              <a:rPr spc="-85"/>
              <a:t>Intramuscular  </a:t>
            </a:r>
            <a:r>
              <a:rPr spc="-95"/>
              <a:t>(Available </a:t>
            </a:r>
            <a:r>
              <a:rPr spc="-245"/>
              <a:t>as </a:t>
            </a:r>
            <a:r>
              <a:rPr spc="-40"/>
              <a:t>2ml </a:t>
            </a:r>
            <a:r>
              <a:rPr spc="-70"/>
              <a:t>vial </a:t>
            </a:r>
            <a:r>
              <a:rPr spc="30"/>
              <a:t>with </a:t>
            </a:r>
            <a:r>
              <a:rPr spc="-195"/>
              <a:t>300 </a:t>
            </a:r>
            <a:r>
              <a:rPr spc="-45"/>
              <a:t>mg  </a:t>
            </a:r>
            <a:r>
              <a:rPr spc="-95"/>
              <a:t>Globulins).</a:t>
            </a:r>
          </a:p>
          <a:p>
            <a:pPr marL="621665" indent="-609600">
              <a:spcBef>
                <a:spcPts val="700"/>
              </a:spcBef>
              <a:buClr>
                <a:srgbClr val="D5EBFF"/>
              </a:buClr>
              <a:buSzPct val="95000"/>
              <a:buAutoNum type="arabicPeriod"/>
              <a:tabLst>
                <a:tab pos="609600" algn="l"/>
                <a:tab pos="622300" algn="l"/>
              </a:tabLst>
              <a:defRPr sz="3000" spc="-9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Advantage over</a:t>
            </a:r>
            <a:r>
              <a:rPr spc="-670"/>
              <a:t> </a:t>
            </a:r>
            <a:r>
              <a:rPr spc="-204"/>
              <a:t>ADS </a:t>
            </a:r>
            <a:r>
              <a:rPr spc="-120"/>
              <a:t>(horse </a:t>
            </a:r>
            <a:r>
              <a:rPr spc="-50"/>
              <a:t>origin):</a:t>
            </a:r>
          </a:p>
          <a:p>
            <a:pPr marL="1002664" lvl="1" indent="-534034">
              <a:spcBef>
                <a:spcPts val="600"/>
              </a:spcBef>
              <a:buClr>
                <a:srgbClr val="EA1479"/>
              </a:buClr>
              <a:buSzPct val="90384"/>
              <a:buAutoNum type="arabicPeriod"/>
              <a:tabLst>
                <a:tab pos="990600" algn="l"/>
                <a:tab pos="1003300" algn="l"/>
              </a:tabLst>
              <a:defRPr sz="2600" spc="-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Hypersensitivity</a:t>
            </a:r>
            <a:r>
              <a:rPr spc="-234"/>
              <a:t> </a:t>
            </a:r>
            <a:r>
              <a:rPr spc="-85"/>
              <a:t>absent.</a:t>
            </a:r>
          </a:p>
          <a:p>
            <a:pPr marL="1002664" lvl="1" indent="-534034">
              <a:spcBef>
                <a:spcPts val="600"/>
              </a:spcBef>
              <a:buClr>
                <a:srgbClr val="EA1479"/>
              </a:buClr>
              <a:buSzPct val="90384"/>
              <a:buAutoNum type="arabicPeriod"/>
              <a:tabLst>
                <a:tab pos="990600" algn="l"/>
                <a:tab pos="1003300" algn="l"/>
              </a:tabLst>
              <a:defRPr sz="2600" spc="-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Longer</a:t>
            </a:r>
            <a:r>
              <a:rPr spc="-225"/>
              <a:t> </a:t>
            </a:r>
            <a:r>
              <a:rPr spc="-20"/>
              <a:t>protection.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object 2"/>
          <p:cNvSpPr txBox="1"/>
          <p:nvPr/>
        </p:nvSpPr>
        <p:spPr>
          <a:xfrm>
            <a:off x="1062024" y="1805303"/>
            <a:ext cx="7534276" cy="327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 spc="-43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MEASLES </a:t>
            </a:r>
            <a:r>
              <a:rPr spc="-245"/>
              <a:t>IMMUNOGLOBULIN </a:t>
            </a:r>
            <a:r>
              <a:rPr spc="-185"/>
              <a:t>(HUMAN</a:t>
            </a:r>
            <a:r>
              <a:rPr spc="-250"/>
              <a:t> </a:t>
            </a:r>
            <a:r>
              <a:rPr spc="-90"/>
              <a:t>)</a:t>
            </a:r>
          </a:p>
          <a:p>
            <a:pPr>
              <a:defRPr sz="4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R="217804" indent="12700">
              <a:defRPr sz="3000" spc="-38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DOSE</a:t>
            </a:r>
            <a:r>
              <a:rPr>
                <a:solidFill>
                  <a:srgbClr val="FFFFFF"/>
                </a:solidFill>
              </a:rPr>
              <a:t>- </a:t>
            </a:r>
            <a:r>
              <a:rPr spc="-130">
                <a:solidFill>
                  <a:srgbClr val="FFFFFF"/>
                </a:solidFill>
              </a:rPr>
              <a:t>recommended </a:t>
            </a:r>
            <a:r>
              <a:rPr spc="-135">
                <a:solidFill>
                  <a:srgbClr val="FFFFFF"/>
                </a:solidFill>
              </a:rPr>
              <a:t>by </a:t>
            </a:r>
            <a:r>
              <a:rPr spc="-270">
                <a:solidFill>
                  <a:srgbClr val="FFFFFF"/>
                </a:solidFill>
              </a:rPr>
              <a:t>WHO </a:t>
            </a:r>
            <a:r>
              <a:rPr spc="-155">
                <a:solidFill>
                  <a:srgbClr val="FFFFFF"/>
                </a:solidFill>
              </a:rPr>
              <a:t>is </a:t>
            </a:r>
            <a:r>
              <a:rPr spc="-130">
                <a:solidFill>
                  <a:srgbClr val="FFFFFF"/>
                </a:solidFill>
              </a:rPr>
              <a:t>0.25 </a:t>
            </a:r>
            <a:r>
              <a:rPr spc="-40">
                <a:solidFill>
                  <a:srgbClr val="FFFFFF"/>
                </a:solidFill>
              </a:rPr>
              <a:t>ml </a:t>
            </a:r>
            <a:r>
              <a:rPr spc="-80">
                <a:solidFill>
                  <a:srgbClr val="FFFFFF"/>
                </a:solidFill>
              </a:rPr>
              <a:t>per </a:t>
            </a:r>
            <a:r>
              <a:rPr spc="-195">
                <a:solidFill>
                  <a:srgbClr val="FFFFFF"/>
                </a:solidFill>
              </a:rPr>
              <a:t>kg  </a:t>
            </a:r>
            <a:r>
              <a:rPr spc="-5">
                <a:solidFill>
                  <a:srgbClr val="FFFFFF"/>
                </a:solidFill>
              </a:rPr>
              <a:t>of </a:t>
            </a:r>
            <a:r>
              <a:rPr spc="-110">
                <a:solidFill>
                  <a:srgbClr val="FFFFFF"/>
                </a:solidFill>
              </a:rPr>
              <a:t>body </a:t>
            </a:r>
            <a:r>
              <a:rPr spc="-70">
                <a:solidFill>
                  <a:srgbClr val="FFFFFF"/>
                </a:solidFill>
              </a:rPr>
              <a:t>weight. </a:t>
            </a:r>
            <a:r>
              <a:rPr spc="45">
                <a:solidFill>
                  <a:srgbClr val="FFFFFF"/>
                </a:solidFill>
              </a:rPr>
              <a:t>It </a:t>
            </a:r>
            <a:r>
              <a:rPr spc="-120">
                <a:solidFill>
                  <a:srgbClr val="FFFFFF"/>
                </a:solidFill>
              </a:rPr>
              <a:t>should </a:t>
            </a:r>
            <a:r>
              <a:rPr spc="-140">
                <a:solidFill>
                  <a:srgbClr val="FFFFFF"/>
                </a:solidFill>
              </a:rPr>
              <a:t>be given </a:t>
            </a:r>
            <a:r>
              <a:rPr spc="-5">
                <a:solidFill>
                  <a:srgbClr val="FFFFFF"/>
                </a:solidFill>
              </a:rPr>
              <a:t>within </a:t>
            </a:r>
            <a:r>
              <a:rPr spc="-120">
                <a:solidFill>
                  <a:srgbClr val="FFFFFF"/>
                </a:solidFill>
              </a:rPr>
              <a:t>3-4  </a:t>
            </a:r>
            <a:r>
              <a:rPr spc="-225">
                <a:solidFill>
                  <a:srgbClr val="FFFFFF"/>
                </a:solidFill>
              </a:rPr>
              <a:t>days </a:t>
            </a:r>
            <a:r>
              <a:rPr spc="-5">
                <a:solidFill>
                  <a:srgbClr val="FFFFFF"/>
                </a:solidFill>
              </a:rPr>
              <a:t>of</a:t>
            </a:r>
            <a:r>
              <a:rPr spc="-95">
                <a:solidFill>
                  <a:srgbClr val="FFFFFF"/>
                </a:solidFill>
              </a:rPr>
              <a:t> </a:t>
            </a:r>
            <a:r>
              <a:rPr spc="-150">
                <a:solidFill>
                  <a:srgbClr val="FFFFFF"/>
                </a:solidFill>
              </a:rPr>
              <a:t>exposure.</a:t>
            </a:r>
          </a:p>
          <a:p>
            <a:pPr marR="5080" indent="12700">
              <a:spcBef>
                <a:spcPts val="600"/>
              </a:spcBef>
              <a:defRPr sz="3000" spc="-2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135"/>
              <a:t>person </a:t>
            </a:r>
            <a:r>
              <a:rPr spc="-165"/>
              <a:t>passively </a:t>
            </a:r>
            <a:r>
              <a:rPr spc="-114"/>
              <a:t>immunized </a:t>
            </a:r>
            <a:r>
              <a:rPr spc="-120"/>
              <a:t>should </a:t>
            </a:r>
            <a:r>
              <a:rPr spc="-140"/>
              <a:t>be </a:t>
            </a:r>
            <a:r>
              <a:rPr spc="-135"/>
              <a:t>given  </a:t>
            </a:r>
            <a:r>
              <a:rPr spc="-80"/>
              <a:t>live </a:t>
            </a:r>
            <a:r>
              <a:rPr spc="-190"/>
              <a:t>measles </a:t>
            </a:r>
            <a:r>
              <a:rPr spc="-165"/>
              <a:t>vaccine </a:t>
            </a:r>
            <a:r>
              <a:rPr spc="-130"/>
              <a:t>8-12 </a:t>
            </a:r>
            <a:r>
              <a:rPr spc="-180"/>
              <a:t>weeks</a:t>
            </a:r>
            <a:r>
              <a:rPr spc="-285"/>
              <a:t> </a:t>
            </a:r>
            <a:r>
              <a:rPr spc="-104"/>
              <a:t>later.</a:t>
            </a:r>
          </a:p>
        </p:txBody>
      </p:sp>
      <p:sp>
        <p:nvSpPr>
          <p:cNvPr id="377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8665209" y="6571642"/>
            <a:ext cx="208886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pc="-45"/>
            </a:lvl1pPr>
          </a:lstStyle>
          <a:p>
            <a:fld id="{86CB4B4D-7CA3-9044-876B-883B54F8677D}" type="slidenum">
              <a:rPr/>
              <a:pPr/>
              <a:t>48</a:t>
            </a:fld>
            <a:endParaRPr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object 2"/>
          <p:cNvSpPr txBox="1"/>
          <p:nvPr/>
        </p:nvSpPr>
        <p:spPr>
          <a:xfrm>
            <a:off x="1062024" y="1804917"/>
            <a:ext cx="7537451" cy="353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3000" spc="-24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HEPATITIS </a:t>
            </a:r>
            <a:r>
              <a:rPr spc="-370"/>
              <a:t>B</a:t>
            </a:r>
            <a:r>
              <a:rPr spc="-180"/>
              <a:t> </a:t>
            </a:r>
            <a:r>
              <a:rPr spc="-215"/>
              <a:t>IMMUNOGLOBIN-</a:t>
            </a:r>
          </a:p>
          <a:p>
            <a:pPr marR="5080" indent="12700">
              <a:spcBef>
                <a:spcPts val="700"/>
              </a:spcBef>
              <a:defRPr sz="3000" spc="-21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130"/>
              <a:t>recommended </a:t>
            </a:r>
            <a:r>
              <a:rPr spc="-175"/>
              <a:t>dose </a:t>
            </a:r>
            <a:r>
              <a:rPr spc="-155"/>
              <a:t>is </a:t>
            </a:r>
            <a:r>
              <a:rPr spc="-130"/>
              <a:t>0.05 </a:t>
            </a:r>
            <a:r>
              <a:rPr spc="30"/>
              <a:t>to </a:t>
            </a:r>
            <a:r>
              <a:rPr spc="-130"/>
              <a:t>0.07 </a:t>
            </a:r>
            <a:r>
              <a:rPr spc="-30"/>
              <a:t>ml/kg </a:t>
            </a:r>
            <a:r>
              <a:rPr spc="-10"/>
              <a:t>of  </a:t>
            </a:r>
            <a:r>
              <a:rPr spc="-110"/>
              <a:t>body </a:t>
            </a:r>
            <a:r>
              <a:rPr spc="-70"/>
              <a:t>weight </a:t>
            </a:r>
            <a:r>
              <a:rPr spc="-35"/>
              <a:t>; </a:t>
            </a:r>
            <a:r>
              <a:rPr spc="10"/>
              <a:t>two </a:t>
            </a:r>
            <a:r>
              <a:rPr spc="-209"/>
              <a:t>doses </a:t>
            </a:r>
            <a:r>
              <a:rPr spc="-120"/>
              <a:t>should </a:t>
            </a:r>
            <a:r>
              <a:rPr spc="-140"/>
              <a:t>be given </a:t>
            </a:r>
            <a:r>
              <a:rPr spc="-150"/>
              <a:t>30</a:t>
            </a:r>
            <a:r>
              <a:rPr spc="-630"/>
              <a:t> </a:t>
            </a:r>
            <a:r>
              <a:rPr spc="-225"/>
              <a:t>days  </a:t>
            </a:r>
            <a:r>
              <a:rPr spc="-70"/>
              <a:t>apart </a:t>
            </a:r>
            <a:r>
              <a:rPr spc="-80"/>
              <a:t>. </a:t>
            </a:r>
            <a:r>
              <a:rPr spc="-300"/>
              <a:t>HBIG </a:t>
            </a:r>
            <a:r>
              <a:rPr spc="-120"/>
              <a:t>provides </a:t>
            </a:r>
            <a:r>
              <a:rPr spc="-50"/>
              <a:t>short-term </a:t>
            </a:r>
            <a:r>
              <a:rPr spc="-195"/>
              <a:t>passive  </a:t>
            </a:r>
            <a:r>
              <a:rPr spc="-50"/>
              <a:t>protection </a:t>
            </a:r>
            <a:r>
              <a:rPr spc="-85"/>
              <a:t>which </a:t>
            </a:r>
            <a:r>
              <a:rPr spc="-150"/>
              <a:t>lasts </a:t>
            </a:r>
            <a:r>
              <a:rPr spc="-104"/>
              <a:t>approximately </a:t>
            </a:r>
            <a:r>
              <a:rPr spc="-150"/>
              <a:t>3 </a:t>
            </a:r>
            <a:r>
              <a:rPr spc="-95"/>
              <a:t>months </a:t>
            </a:r>
            <a:r>
              <a:rPr spc="-80"/>
              <a:t>.  </a:t>
            </a:r>
            <a:r>
              <a:rPr spc="-225"/>
              <a:t>Since </a:t>
            </a:r>
            <a:r>
              <a:rPr spc="-35"/>
              <a:t>the </a:t>
            </a:r>
            <a:r>
              <a:rPr spc="-114"/>
              <a:t>median </a:t>
            </a:r>
            <a:r>
              <a:rPr spc="-75"/>
              <a:t>incubation </a:t>
            </a:r>
            <a:r>
              <a:rPr spc="-70"/>
              <a:t>period </a:t>
            </a:r>
            <a:r>
              <a:rPr spc="-155"/>
              <a:t>is </a:t>
            </a:r>
            <a:r>
              <a:rPr spc="-160"/>
              <a:t>said </a:t>
            </a:r>
            <a:r>
              <a:rPr spc="25"/>
              <a:t>to </a:t>
            </a:r>
            <a:r>
              <a:rPr spc="-140"/>
              <a:t>be  </a:t>
            </a:r>
            <a:r>
              <a:rPr spc="-55"/>
              <a:t>lower </a:t>
            </a:r>
            <a:r>
              <a:rPr spc="-65"/>
              <a:t>than </a:t>
            </a:r>
            <a:r>
              <a:rPr spc="-150"/>
              <a:t>100 </a:t>
            </a:r>
            <a:r>
              <a:rPr spc="-225"/>
              <a:t>days </a:t>
            </a:r>
            <a:r>
              <a:rPr spc="-85"/>
              <a:t>, </a:t>
            </a:r>
            <a:r>
              <a:rPr spc="10"/>
              <a:t>two </a:t>
            </a:r>
            <a:r>
              <a:rPr spc="-209"/>
              <a:t>doses </a:t>
            </a:r>
            <a:r>
              <a:rPr spc="-5"/>
              <a:t>of </a:t>
            </a:r>
            <a:r>
              <a:rPr spc="-300"/>
              <a:t>HBIG </a:t>
            </a:r>
            <a:r>
              <a:rPr spc="-140"/>
              <a:t>given  </a:t>
            </a:r>
            <a:r>
              <a:rPr spc="-125"/>
              <a:t>one </a:t>
            </a:r>
            <a:r>
              <a:rPr spc="-50"/>
              <a:t>month </a:t>
            </a:r>
            <a:r>
              <a:rPr spc="-70"/>
              <a:t>apart </a:t>
            </a:r>
            <a:r>
              <a:rPr spc="-120"/>
              <a:t>should</a:t>
            </a:r>
            <a:r>
              <a:rPr spc="-405"/>
              <a:t> </a:t>
            </a:r>
            <a:r>
              <a:rPr spc="-100"/>
              <a:t>suffice.</a:t>
            </a:r>
          </a:p>
        </p:txBody>
      </p:sp>
      <p:sp>
        <p:nvSpPr>
          <p:cNvPr id="380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8665209" y="6571642"/>
            <a:ext cx="208886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pc="-45"/>
            </a:lvl1pPr>
          </a:lstStyle>
          <a:p>
            <a:fld id="{86CB4B4D-7CA3-9044-876B-883B54F8677D}" type="slidenum">
              <a:rPr/>
              <a:pPr/>
              <a:t>49</a:t>
            </a:fld>
            <a:endParaRPr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object 3"/>
          <p:cNvSpPr txBox="1"/>
          <p:nvPr/>
        </p:nvSpPr>
        <p:spPr>
          <a:xfrm>
            <a:off x="307339" y="325830"/>
            <a:ext cx="3766822" cy="301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000" spc="-25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Passive </a:t>
            </a:r>
            <a:r>
              <a:rPr spc="-80"/>
              <a:t>immunization </a:t>
            </a:r>
            <a:r>
              <a:rPr spc="-155">
                <a:solidFill>
                  <a:srgbClr val="FFFFFF"/>
                </a:solidFill>
              </a:rPr>
              <a:t>is  </a:t>
            </a:r>
            <a:r>
              <a:rPr spc="-95">
                <a:solidFill>
                  <a:srgbClr val="FFFFFF"/>
                </a:solidFill>
              </a:rPr>
              <a:t>provision </a:t>
            </a:r>
            <a:r>
              <a:rPr spc="-5">
                <a:solidFill>
                  <a:srgbClr val="FFFFFF"/>
                </a:solidFill>
              </a:rPr>
              <a:t>of </a:t>
            </a:r>
            <a:r>
              <a:rPr spc="-75">
                <a:solidFill>
                  <a:srgbClr val="FFFFFF"/>
                </a:solidFill>
              </a:rPr>
              <a:t>temporary  </a:t>
            </a:r>
            <a:r>
              <a:rPr spc="-45">
                <a:solidFill>
                  <a:srgbClr val="FFFFFF"/>
                </a:solidFill>
              </a:rPr>
              <a:t>immunity </a:t>
            </a:r>
            <a:r>
              <a:rPr spc="-125">
                <a:solidFill>
                  <a:srgbClr val="FFFFFF"/>
                </a:solidFill>
              </a:rPr>
              <a:t>by  </a:t>
            </a:r>
            <a:r>
              <a:rPr spc="-70">
                <a:solidFill>
                  <a:srgbClr val="FFFFFF"/>
                </a:solidFill>
              </a:rPr>
              <a:t>administration </a:t>
            </a:r>
            <a:r>
              <a:rPr spc="-10">
                <a:solidFill>
                  <a:srgbClr val="FFFFFF"/>
                </a:solidFill>
              </a:rPr>
              <a:t>of  </a:t>
            </a:r>
            <a:r>
              <a:rPr spc="-80">
                <a:solidFill>
                  <a:srgbClr val="FFFFFF"/>
                </a:solidFill>
              </a:rPr>
              <a:t>preformed </a:t>
            </a:r>
            <a:r>
              <a:rPr spc="-95">
                <a:solidFill>
                  <a:srgbClr val="FFFFFF"/>
                </a:solidFill>
              </a:rPr>
              <a:t>antibodies  </a:t>
            </a:r>
            <a:r>
              <a:rPr spc="-100">
                <a:solidFill>
                  <a:srgbClr val="FFFFFF"/>
                </a:solidFill>
              </a:rPr>
              <a:t>derived </a:t>
            </a:r>
            <a:r>
              <a:rPr spc="-35">
                <a:solidFill>
                  <a:srgbClr val="FFFFFF"/>
                </a:solidFill>
              </a:rPr>
              <a:t>from </a:t>
            </a:r>
            <a:r>
              <a:rPr spc="-165">
                <a:solidFill>
                  <a:srgbClr val="FFFFFF"/>
                </a:solidFill>
              </a:rPr>
              <a:t>humans</a:t>
            </a:r>
            <a:r>
              <a:rPr spc="-355">
                <a:solidFill>
                  <a:srgbClr val="FFFFFF"/>
                </a:solidFill>
              </a:rPr>
              <a:t> </a:t>
            </a:r>
            <a:r>
              <a:rPr spc="-25">
                <a:solidFill>
                  <a:srgbClr val="FFFFFF"/>
                </a:solidFill>
              </a:rPr>
              <a:t>or  </a:t>
            </a:r>
            <a:r>
              <a:rPr spc="-135">
                <a:solidFill>
                  <a:srgbClr val="FFFFFF"/>
                </a:solidFill>
              </a:rPr>
              <a:t>animals</a:t>
            </a:r>
          </a:p>
        </p:txBody>
      </p:sp>
      <p:sp>
        <p:nvSpPr>
          <p:cNvPr id="115" name="object 4"/>
          <p:cNvSpPr/>
          <p:nvPr/>
        </p:nvSpPr>
        <p:spPr>
          <a:xfrm>
            <a:off x="4191000" y="152400"/>
            <a:ext cx="49530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" name="object 5"/>
          <p:cNvSpPr txBox="1">
            <a:spLocks noGrp="1"/>
          </p:cNvSpPr>
          <p:nvPr>
            <p:ph type="sldNum" sz="quarter" idx="2"/>
          </p:nvPr>
        </p:nvSpPr>
        <p:spPr>
          <a:xfrm>
            <a:off x="8665209" y="6571642"/>
            <a:ext cx="129208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object 2"/>
          <p:cNvSpPr txBox="1"/>
          <p:nvPr/>
        </p:nvSpPr>
        <p:spPr>
          <a:xfrm>
            <a:off x="1062024" y="1804917"/>
            <a:ext cx="5808346" cy="1460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3000" spc="-41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TETANUS</a:t>
            </a:r>
            <a:r>
              <a:rPr spc="-165"/>
              <a:t> </a:t>
            </a:r>
            <a:r>
              <a:rPr spc="-229"/>
              <a:t>IMMUNOGLOBIN</a:t>
            </a:r>
          </a:p>
          <a:p>
            <a:pPr indent="12700">
              <a:spcBef>
                <a:spcPts val="700"/>
              </a:spcBef>
              <a:defRPr sz="3000" spc="-22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Dose </a:t>
            </a:r>
            <a:r>
              <a:rPr spc="-175"/>
              <a:t>– </a:t>
            </a:r>
            <a:r>
              <a:rPr spc="-150"/>
              <a:t>250 </a:t>
            </a:r>
            <a:r>
              <a:rPr spc="-5"/>
              <a:t>unit </a:t>
            </a:r>
            <a:r>
              <a:rPr spc="-10"/>
              <a:t>for</a:t>
            </a:r>
            <a:r>
              <a:rPr spc="-240"/>
              <a:t> </a:t>
            </a:r>
            <a:r>
              <a:rPr spc="-125"/>
              <a:t>prophylaxis</a:t>
            </a:r>
          </a:p>
          <a:p>
            <a:pPr indent="1728470">
              <a:spcBef>
                <a:spcPts val="700"/>
              </a:spcBef>
              <a:defRPr sz="3000" spc="-1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3000-6000 </a:t>
            </a:r>
            <a:r>
              <a:rPr spc="-10"/>
              <a:t>for</a:t>
            </a:r>
            <a:r>
              <a:rPr spc="-254"/>
              <a:t> </a:t>
            </a:r>
            <a:r>
              <a:rPr spc="-70"/>
              <a:t>therapeutic</a:t>
            </a:r>
          </a:p>
        </p:txBody>
      </p:sp>
      <p:sp>
        <p:nvSpPr>
          <p:cNvPr id="383" name="object 3"/>
          <p:cNvSpPr/>
          <p:nvPr/>
        </p:nvSpPr>
        <p:spPr>
          <a:xfrm>
            <a:off x="3383279" y="3941064"/>
            <a:ext cx="2377441" cy="2383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8665209" y="6571642"/>
            <a:ext cx="208886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pc="-45"/>
            </a:lvl1pPr>
          </a:lstStyle>
          <a:p>
            <a:fld id="{86CB4B4D-7CA3-9044-876B-883B54F8677D}" type="slidenum">
              <a:rPr/>
              <a:pPr/>
              <a:t>50</a:t>
            </a:fld>
            <a:endParaRPr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6694807" cy="635001"/>
          </a:xfrm>
          <a:prstGeom prst="rect">
            <a:avLst/>
          </a:prstGeom>
        </p:spPr>
        <p:txBody>
          <a:bodyPr/>
          <a:lstStyle/>
          <a:p>
            <a:pPr indent="12700">
              <a:tabLst>
                <a:tab pos="1079500" algn="l"/>
                <a:tab pos="1879600" algn="l"/>
                <a:tab pos="4279900" algn="l"/>
                <a:tab pos="4813300" algn="l"/>
              </a:tabLst>
              <a:defRPr sz="4000" b="1" spc="-1100">
                <a:latin typeface="Arial"/>
                <a:ea typeface="Arial"/>
                <a:cs typeface="Arial"/>
                <a:sym typeface="Arial"/>
              </a:defRPr>
            </a:pPr>
            <a:r>
              <a:t>HO</a:t>
            </a:r>
            <a:r>
              <a:rPr spc="-1300"/>
              <a:t>W</a:t>
            </a:r>
            <a:r>
              <a:rPr spc="0"/>
              <a:t>	</a:t>
            </a:r>
            <a:r>
              <a:rPr spc="-700"/>
              <a:t>TO</a:t>
            </a:r>
            <a:r>
              <a:rPr spc="0"/>
              <a:t>	</a:t>
            </a:r>
            <a:r>
              <a:rPr spc="-500"/>
              <a:t>DESCRIB</a:t>
            </a:r>
            <a:r>
              <a:rPr spc="-400"/>
              <a:t>E</a:t>
            </a:r>
            <a:r>
              <a:rPr spc="0"/>
              <a:t>	</a:t>
            </a:r>
            <a:r>
              <a:rPr spc="-700"/>
              <a:t>A</a:t>
            </a:r>
            <a:r>
              <a:rPr spc="0"/>
              <a:t>	</a:t>
            </a:r>
            <a:r>
              <a:rPr spc="-500"/>
              <a:t>VACCINE</a:t>
            </a:r>
          </a:p>
        </p:txBody>
      </p:sp>
      <p:sp>
        <p:nvSpPr>
          <p:cNvPr id="387" name="object 4"/>
          <p:cNvSpPr txBox="1"/>
          <p:nvPr/>
        </p:nvSpPr>
        <p:spPr>
          <a:xfrm>
            <a:off x="8665209" y="6571642"/>
            <a:ext cx="229871" cy="15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200"/>
              </a:lnSpc>
              <a:defRPr sz="1200" spc="-6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53</a:t>
            </a:r>
          </a:p>
        </p:txBody>
      </p:sp>
      <p:sp>
        <p:nvSpPr>
          <p:cNvPr id="388" name="object 3"/>
          <p:cNvSpPr txBox="1"/>
          <p:nvPr/>
        </p:nvSpPr>
        <p:spPr>
          <a:xfrm>
            <a:off x="1062023" y="1805303"/>
            <a:ext cx="6793232" cy="343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000" spc="-1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whenever</a:t>
            </a:r>
            <a:r>
              <a:rPr spc="-240"/>
              <a:t> </a:t>
            </a:r>
            <a:r>
              <a:rPr spc="-114"/>
              <a:t>one</a:t>
            </a:r>
            <a:r>
              <a:rPr spc="-229"/>
              <a:t> </a:t>
            </a:r>
            <a:r>
              <a:rPr spc="-114"/>
              <a:t>describe</a:t>
            </a:r>
            <a:r>
              <a:rPr spc="-234"/>
              <a:t> </a:t>
            </a:r>
            <a:r>
              <a:rPr spc="-200"/>
              <a:t>a</a:t>
            </a:r>
            <a:r>
              <a:rPr spc="-240"/>
              <a:t> </a:t>
            </a:r>
            <a:r>
              <a:rPr spc="-145"/>
              <a:t>vaccine</a:t>
            </a:r>
            <a:r>
              <a:rPr spc="-234"/>
              <a:t> </a:t>
            </a:r>
            <a:r>
              <a:rPr spc="114"/>
              <a:t>it</a:t>
            </a:r>
            <a:r>
              <a:rPr spc="-229"/>
              <a:t> </a:t>
            </a:r>
            <a:r>
              <a:rPr spc="-60"/>
              <a:t>must</a:t>
            </a:r>
            <a:r>
              <a:rPr spc="-240"/>
              <a:t> </a:t>
            </a:r>
            <a:r>
              <a:rPr spc="-120"/>
              <a:t>be  </a:t>
            </a:r>
            <a:r>
              <a:rPr spc="-100"/>
              <a:t>done</a:t>
            </a:r>
            <a:r>
              <a:rPr spc="-240"/>
              <a:t> </a:t>
            </a:r>
            <a:r>
              <a:rPr spc="-90"/>
              <a:t>under</a:t>
            </a:r>
            <a:r>
              <a:rPr spc="-234"/>
              <a:t> </a:t>
            </a:r>
            <a:r>
              <a:rPr spc="-20"/>
              <a:t>the</a:t>
            </a:r>
            <a:r>
              <a:rPr spc="-234"/>
              <a:t> </a:t>
            </a:r>
            <a:r>
              <a:rPr spc="-20"/>
              <a:t>following</a:t>
            </a:r>
            <a:r>
              <a:rPr spc="-225"/>
              <a:t> </a:t>
            </a:r>
            <a:r>
              <a:rPr spc="-165"/>
              <a:t>heads</a:t>
            </a:r>
          </a:p>
          <a:p>
            <a:pPr indent="12700">
              <a:spcBef>
                <a:spcPts val="700"/>
              </a:spcBef>
              <a:defRPr sz="3000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Type</a:t>
            </a:r>
          </a:p>
          <a:p>
            <a:pPr marR="5489575" indent="12700">
              <a:lnSpc>
                <a:spcPct val="119300"/>
              </a:lnSpc>
              <a:defRPr sz="3000" spc="-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Content  </a:t>
            </a:r>
            <a:r>
              <a:rPr spc="-175"/>
              <a:t>Dose</a:t>
            </a:r>
          </a:p>
          <a:p>
            <a:pPr indent="12700">
              <a:spcBef>
                <a:spcPts val="700"/>
              </a:spcBef>
              <a:defRPr sz="3000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Time </a:t>
            </a:r>
            <a:r>
              <a:rPr spc="20"/>
              <a:t>of</a:t>
            </a:r>
            <a:r>
              <a:rPr spc="-395"/>
              <a:t> </a:t>
            </a:r>
            <a:r>
              <a:rPr spc="-40"/>
              <a:t>administration</a:t>
            </a:r>
          </a:p>
          <a:p>
            <a:pPr indent="12700">
              <a:spcBef>
                <a:spcPts val="700"/>
              </a:spcBef>
              <a:defRPr sz="3000" spc="-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</a:t>
            </a:r>
            <a:r>
              <a:rPr spc="20"/>
              <a:t>of</a:t>
            </a:r>
            <a:r>
              <a:rPr spc="-635"/>
              <a:t> </a:t>
            </a:r>
            <a:r>
              <a:rPr spc="-180"/>
              <a:t>doses </a:t>
            </a:r>
            <a:r>
              <a:rPr spc="-60"/>
              <a:t>including </a:t>
            </a:r>
            <a:r>
              <a:rPr spc="-95"/>
              <a:t>boosters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object 2"/>
          <p:cNvSpPr txBox="1">
            <a:spLocks noGrp="1"/>
          </p:cNvSpPr>
          <p:nvPr>
            <p:ph type="title"/>
          </p:nvPr>
        </p:nvSpPr>
        <p:spPr>
          <a:xfrm>
            <a:off x="993443" y="516380"/>
            <a:ext cx="6694807" cy="635001"/>
          </a:xfrm>
          <a:prstGeom prst="rect">
            <a:avLst/>
          </a:prstGeom>
        </p:spPr>
        <p:txBody>
          <a:bodyPr/>
          <a:lstStyle/>
          <a:p>
            <a:pPr indent="12700">
              <a:tabLst>
                <a:tab pos="1079500" algn="l"/>
                <a:tab pos="1879600" algn="l"/>
                <a:tab pos="4279900" algn="l"/>
                <a:tab pos="4813300" algn="l"/>
              </a:tabLst>
              <a:defRPr sz="4000" b="1" spc="-1100">
                <a:latin typeface="Arial"/>
                <a:ea typeface="Arial"/>
                <a:cs typeface="Arial"/>
                <a:sym typeface="Arial"/>
              </a:defRPr>
            </a:pPr>
            <a:r>
              <a:t>HO</a:t>
            </a:r>
            <a:r>
              <a:rPr spc="-1300"/>
              <a:t>W</a:t>
            </a:r>
            <a:r>
              <a:rPr spc="0"/>
              <a:t>	</a:t>
            </a:r>
            <a:r>
              <a:rPr spc="-700"/>
              <a:t>TO</a:t>
            </a:r>
            <a:r>
              <a:rPr spc="0"/>
              <a:t>	</a:t>
            </a:r>
            <a:r>
              <a:rPr spc="-500"/>
              <a:t>DESCRIB</a:t>
            </a:r>
            <a:r>
              <a:rPr spc="-400"/>
              <a:t>E</a:t>
            </a:r>
            <a:r>
              <a:rPr spc="0"/>
              <a:t>	</a:t>
            </a:r>
            <a:r>
              <a:rPr spc="-700"/>
              <a:t>A</a:t>
            </a:r>
            <a:r>
              <a:rPr spc="0"/>
              <a:t>	</a:t>
            </a:r>
            <a:r>
              <a:rPr spc="-500"/>
              <a:t>VACCINE</a:t>
            </a:r>
          </a:p>
        </p:txBody>
      </p:sp>
      <p:sp>
        <p:nvSpPr>
          <p:cNvPr id="391" name="object 4"/>
          <p:cNvSpPr txBox="1"/>
          <p:nvPr/>
        </p:nvSpPr>
        <p:spPr>
          <a:xfrm>
            <a:off x="8665209" y="6571642"/>
            <a:ext cx="229871" cy="15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200"/>
              </a:lnSpc>
              <a:defRPr sz="1200" spc="-6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54</a:t>
            </a:r>
          </a:p>
        </p:txBody>
      </p:sp>
      <p:sp>
        <p:nvSpPr>
          <p:cNvPr id="392" name="object 3"/>
          <p:cNvSpPr txBox="1"/>
          <p:nvPr/>
        </p:nvSpPr>
        <p:spPr>
          <a:xfrm>
            <a:off x="1062023" y="1804917"/>
            <a:ext cx="3955417" cy="3121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3000" spc="-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Diluent </a:t>
            </a:r>
            <a:r>
              <a:rPr spc="70"/>
              <a:t>if</a:t>
            </a:r>
            <a:r>
              <a:rPr spc="-434"/>
              <a:t> </a:t>
            </a:r>
            <a:r>
              <a:rPr spc="-120"/>
              <a:t>any</a:t>
            </a:r>
          </a:p>
          <a:p>
            <a:pPr marR="5080" indent="12700">
              <a:lnSpc>
                <a:spcPts val="4300"/>
              </a:lnSpc>
              <a:spcBef>
                <a:spcPts val="200"/>
              </a:spcBef>
              <a:defRPr sz="3000" spc="-8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Time </a:t>
            </a:r>
            <a:r>
              <a:rPr spc="-15"/>
              <a:t>after</a:t>
            </a:r>
            <a:r>
              <a:rPr spc="-465"/>
              <a:t> </a:t>
            </a:r>
            <a:r>
              <a:rPr spc="-30"/>
              <a:t>reconstitution  </a:t>
            </a:r>
            <a:r>
              <a:rPr spc="-95"/>
              <a:t>Efficacy</a:t>
            </a:r>
          </a:p>
          <a:p>
            <a:pPr indent="12700">
              <a:spcBef>
                <a:spcPts val="400"/>
              </a:spcBef>
              <a:defRPr sz="3000" spc="-9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Storage</a:t>
            </a:r>
          </a:p>
          <a:p>
            <a:pPr marR="1202689" indent="12700">
              <a:lnSpc>
                <a:spcPts val="4300"/>
              </a:lnSpc>
              <a:spcBef>
                <a:spcPts val="200"/>
              </a:spcBef>
              <a:defRPr sz="3000" spc="-1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Side </a:t>
            </a:r>
            <a:r>
              <a:rPr spc="-60"/>
              <a:t>effects  </a:t>
            </a:r>
            <a:r>
              <a:rPr spc="-45"/>
              <a:t>con</a:t>
            </a:r>
            <a:r>
              <a:rPr spc="-20"/>
              <a:t>t</a:t>
            </a:r>
            <a:r>
              <a:rPr spc="-70"/>
              <a:t>raindications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5" name="object 3"/>
          <p:cNvSpPr txBox="1"/>
          <p:nvPr/>
        </p:nvSpPr>
        <p:spPr>
          <a:xfrm>
            <a:off x="1120444" y="2839211"/>
            <a:ext cx="4065271" cy="3555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0365" marR="30480" indent="-342900">
              <a:spcBef>
                <a:spcPts val="100"/>
              </a:spcBef>
              <a:buSzPct val="96666"/>
              <a:buAutoNum type="arabicParenR"/>
              <a:tabLst>
                <a:tab pos="381000" algn="l"/>
              </a:tabLst>
              <a:defRPr sz="3000" b="1" spc="-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Freezed </a:t>
            </a:r>
            <a:r>
              <a:rPr spc="0"/>
              <a:t>dried  </a:t>
            </a:r>
            <a:r>
              <a:t>vaccine </a:t>
            </a:r>
            <a:r>
              <a:rPr spc="0"/>
              <a:t>contains  </a:t>
            </a:r>
            <a:r>
              <a:t>live </a:t>
            </a:r>
            <a:r>
              <a:rPr spc="0"/>
              <a:t>attenuated  </a:t>
            </a:r>
            <a:r>
              <a:t>virus </a:t>
            </a:r>
            <a:r>
              <a:rPr spc="0"/>
              <a:t>1000</a:t>
            </a:r>
            <a:r>
              <a:rPr spc="-60"/>
              <a:t> </a:t>
            </a:r>
            <a:r>
              <a:rPr spc="-35"/>
              <a:t>T.C.I.D.</a:t>
            </a:r>
            <a:r>
              <a:rPr spc="-52" baseline="-11111"/>
              <a:t>50</a:t>
            </a:r>
            <a:r>
              <a:rPr spc="-35"/>
              <a:t>;</a:t>
            </a:r>
          </a:p>
          <a:p>
            <a:pPr indent="380365">
              <a:defRPr sz="30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Stored </a:t>
            </a:r>
            <a:r>
              <a:rPr spc="-5"/>
              <a:t>at</a:t>
            </a:r>
            <a:r>
              <a:rPr spc="-20"/>
              <a:t> </a:t>
            </a:r>
            <a:r>
              <a:t>2-8</a:t>
            </a:r>
            <a:r>
              <a:rPr baseline="47222"/>
              <a:t>o</a:t>
            </a:r>
            <a:r>
              <a:t>C.</a:t>
            </a:r>
          </a:p>
          <a:p>
            <a:pPr marL="38100" marR="997585">
              <a:buSzPct val="96666"/>
              <a:buAutoNum type="arabicParenR" startAt="2"/>
              <a:tabLst>
                <a:tab pos="381000" algn="l"/>
              </a:tabLst>
              <a:defRPr sz="30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Dose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 spc="-2285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t>0.5 </a:t>
            </a:r>
            <a:r>
              <a:rPr spc="-5"/>
              <a:t>ml</a:t>
            </a:r>
            <a:r>
              <a:rPr spc="-7" baseline="-15276"/>
              <a:t>; </a:t>
            </a:r>
            <a:r>
              <a:rPr sz="2000" spc="-4"/>
              <a:t> </a:t>
            </a:r>
            <a:r>
              <a:t>Route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Subcutaneous.</a:t>
            </a:r>
          </a:p>
        </p:txBody>
      </p:sp>
      <p:sp>
        <p:nvSpPr>
          <p:cNvPr id="396" name="object 4"/>
          <p:cNvSpPr txBox="1">
            <a:spLocks noGrp="1"/>
          </p:cNvSpPr>
          <p:nvPr>
            <p:ph type="title"/>
          </p:nvPr>
        </p:nvSpPr>
        <p:spPr>
          <a:xfrm>
            <a:off x="3339846" y="894333"/>
            <a:ext cx="5359401" cy="6965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MEASLES</a:t>
            </a:r>
            <a:r>
              <a:rPr spc="-100"/>
              <a:t> VACCINE</a:t>
            </a:r>
          </a:p>
        </p:txBody>
      </p:sp>
      <p:grpSp>
        <p:nvGrpSpPr>
          <p:cNvPr id="401" name="object 5"/>
          <p:cNvGrpSpPr/>
          <p:nvPr/>
        </p:nvGrpSpPr>
        <p:grpSpPr>
          <a:xfrm>
            <a:off x="228600" y="304798"/>
            <a:ext cx="2705100" cy="1866901"/>
            <a:chOff x="0" y="-1"/>
            <a:chExt cx="2705100" cy="1866900"/>
          </a:xfrm>
        </p:grpSpPr>
        <p:sp>
          <p:nvSpPr>
            <p:cNvPr id="397" name="object 6"/>
            <p:cNvSpPr/>
            <p:nvPr/>
          </p:nvSpPr>
          <p:spPr>
            <a:xfrm>
              <a:off x="76200" y="76200"/>
              <a:ext cx="2552700" cy="171450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00" name="object 7"/>
            <p:cNvGrpSpPr/>
            <p:nvPr/>
          </p:nvGrpSpPr>
          <p:grpSpPr>
            <a:xfrm>
              <a:off x="0" y="-2"/>
              <a:ext cx="2705100" cy="1866901"/>
              <a:chOff x="0" y="0"/>
              <a:chExt cx="2705100" cy="1866900"/>
            </a:xfrm>
          </p:grpSpPr>
          <p:sp>
            <p:nvSpPr>
              <p:cNvPr id="398" name="Shape"/>
              <p:cNvSpPr/>
              <p:nvPr/>
            </p:nvSpPr>
            <p:spPr>
              <a:xfrm>
                <a:off x="0" y="0"/>
                <a:ext cx="2705100" cy="1866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499" y="0"/>
                    </a:lnTo>
                    <a:lnTo>
                      <a:pt x="21499" y="21453"/>
                    </a:lnTo>
                    <a:lnTo>
                      <a:pt x="101" y="21453"/>
                    </a:lnTo>
                    <a:lnTo>
                      <a:pt x="101" y="147"/>
                    </a:lnTo>
                    <a:lnTo>
                      <a:pt x="21499" y="147"/>
                    </a:lnTo>
                    <a:lnTo>
                      <a:pt x="214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9" name="Shape"/>
              <p:cNvSpPr/>
              <p:nvPr/>
            </p:nvSpPr>
            <p:spPr>
              <a:xfrm>
                <a:off x="25400" y="25400"/>
                <a:ext cx="2654300" cy="1816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393" y="0"/>
                    </a:lnTo>
                    <a:lnTo>
                      <a:pt x="21393" y="21298"/>
                    </a:lnTo>
                    <a:lnTo>
                      <a:pt x="207" y="21298"/>
                    </a:lnTo>
                    <a:lnTo>
                      <a:pt x="207" y="302"/>
                    </a:lnTo>
                    <a:lnTo>
                      <a:pt x="21393" y="302"/>
                    </a:lnTo>
                    <a:lnTo>
                      <a:pt x="2139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21290" y="453"/>
                    </a:moveTo>
                    <a:lnTo>
                      <a:pt x="21187" y="453"/>
                    </a:lnTo>
                    <a:lnTo>
                      <a:pt x="21187" y="20996"/>
                    </a:lnTo>
                    <a:lnTo>
                      <a:pt x="413" y="20996"/>
                    </a:lnTo>
                    <a:lnTo>
                      <a:pt x="413" y="604"/>
                    </a:lnTo>
                    <a:lnTo>
                      <a:pt x="21187" y="604"/>
                    </a:lnTo>
                    <a:lnTo>
                      <a:pt x="21187" y="453"/>
                    </a:lnTo>
                    <a:lnTo>
                      <a:pt x="310" y="453"/>
                    </a:lnTo>
                    <a:lnTo>
                      <a:pt x="310" y="21147"/>
                    </a:lnTo>
                    <a:lnTo>
                      <a:pt x="21290" y="21147"/>
                    </a:lnTo>
                    <a:lnTo>
                      <a:pt x="21290" y="453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02" name="object 8"/>
          <p:cNvSpPr/>
          <p:nvPr/>
        </p:nvSpPr>
        <p:spPr>
          <a:xfrm>
            <a:off x="5565647" y="3276600"/>
            <a:ext cx="3578353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3" name="object 9"/>
          <p:cNvSpPr txBox="1"/>
          <p:nvPr/>
        </p:nvSpPr>
        <p:spPr>
          <a:xfrm>
            <a:off x="8665209" y="6571642"/>
            <a:ext cx="229871" cy="15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200"/>
              </a:lnSpc>
              <a:defRPr sz="1200" spc="-6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55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6" name="object 3"/>
          <p:cNvSpPr txBox="1"/>
          <p:nvPr/>
        </p:nvSpPr>
        <p:spPr>
          <a:xfrm>
            <a:off x="358139" y="2440253"/>
            <a:ext cx="8327392" cy="3442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1000" indent="-342900">
              <a:spcBef>
                <a:spcPts val="100"/>
              </a:spcBef>
              <a:buSzPct val="100000"/>
              <a:buAutoNum type="arabicPeriod" startAt="3"/>
              <a:tabLst>
                <a:tab pos="381000" algn="l"/>
              </a:tabLst>
              <a:defRPr sz="3000" b="1" spc="-1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Time </a:t>
            </a:r>
            <a:r>
              <a:rPr spc="0"/>
              <a:t>of </a:t>
            </a:r>
            <a:r>
              <a:rPr spc="-5"/>
              <a:t>administration </a:t>
            </a:r>
            <a:r>
              <a:rPr b="0" spc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 spc="-209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spc="0"/>
              <a:t>9 months </a:t>
            </a:r>
            <a:r>
              <a:rPr spc="-10"/>
              <a:t>in </a:t>
            </a:r>
            <a:r>
              <a:rPr spc="-5"/>
              <a:t>India.</a:t>
            </a:r>
          </a:p>
          <a:p>
            <a:pPr marL="546100" marR="2419350" indent="9525">
              <a:defRPr sz="30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According to </a:t>
            </a:r>
            <a:r>
              <a:rPr spc="-35"/>
              <a:t>W.H.O </a:t>
            </a:r>
            <a:r>
              <a:t>if child is  </a:t>
            </a:r>
            <a:r>
              <a:rPr spc="-5"/>
              <a:t>malnourished,</a:t>
            </a:r>
          </a:p>
          <a:p>
            <a:pPr marL="106680" marR="2139314" indent="1207134">
              <a:defRPr sz="3000" b="1" spc="-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spc="-7" baseline="25000"/>
              <a:t>st </a:t>
            </a:r>
            <a:r>
              <a:rPr spc="0"/>
              <a:t>dose </a:t>
            </a:r>
            <a:r>
              <a:rPr spc="-10"/>
              <a:t>is </a:t>
            </a:r>
            <a:r>
              <a:rPr spc="0"/>
              <a:t>b/w </a:t>
            </a:r>
            <a:r>
              <a:t>6-8 months;  </a:t>
            </a:r>
            <a:r>
              <a:rPr spc="0"/>
              <a:t>2</a:t>
            </a:r>
            <a:r>
              <a:rPr spc="0" baseline="25000"/>
              <a:t>nd </a:t>
            </a:r>
            <a:r>
              <a:rPr spc="0"/>
              <a:t>dose </a:t>
            </a:r>
            <a:r>
              <a:t>after 1</a:t>
            </a:r>
            <a:r>
              <a:rPr spc="-305"/>
              <a:t> </a:t>
            </a:r>
            <a:r>
              <a:rPr spc="-35"/>
              <a:t>year.</a:t>
            </a:r>
          </a:p>
          <a:p>
            <a:pPr marL="381000" marR="280034" indent="-342900">
              <a:buSzPct val="100000"/>
              <a:buAutoNum type="arabicPeriod" startAt="4"/>
              <a:tabLst>
                <a:tab pos="355600" algn="l"/>
              </a:tabLst>
              <a:defRPr sz="3000" b="1" spc="-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Efficacy </a:t>
            </a:r>
            <a:r>
              <a:rPr spc="0"/>
              <a:t>of </a:t>
            </a:r>
            <a:r>
              <a:rPr spc="-25"/>
              <a:t>Vaccine </a:t>
            </a:r>
            <a:r>
              <a:rPr spc="0"/>
              <a:t>– </a:t>
            </a:r>
            <a:r>
              <a:rPr spc="-15"/>
              <a:t>95%if </a:t>
            </a:r>
            <a:r>
              <a:rPr spc="0"/>
              <a:t>given </a:t>
            </a:r>
            <a:r>
              <a:t>after </a:t>
            </a:r>
            <a:r>
              <a:rPr spc="0"/>
              <a:t>one  </a:t>
            </a:r>
            <a:r>
              <a:rPr spc="-40"/>
              <a:t>year. </a:t>
            </a:r>
            <a:r>
              <a:t>At </a:t>
            </a:r>
            <a:r>
              <a:rPr spc="0"/>
              <a:t>nine months</a:t>
            </a:r>
            <a:r>
              <a:rPr spc="-60"/>
              <a:t> </a:t>
            </a:r>
            <a:r>
              <a:t>-85%</a:t>
            </a:r>
          </a:p>
          <a:p>
            <a:pPr marL="381000" indent="-342900">
              <a:buSzPct val="100000"/>
              <a:buAutoNum type="arabicPeriod" startAt="4"/>
              <a:tabLst>
                <a:tab pos="381000" algn="l"/>
              </a:tabLst>
              <a:defRPr sz="3000" b="1" spc="-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Duration </a:t>
            </a:r>
            <a:r>
              <a:rPr spc="0"/>
              <a:t>of </a:t>
            </a:r>
            <a:r>
              <a:t>immunity–</a:t>
            </a:r>
            <a:r>
              <a:rPr spc="25"/>
              <a:t> </a:t>
            </a:r>
            <a:r>
              <a:t>Lifelong.</a:t>
            </a:r>
          </a:p>
        </p:txBody>
      </p:sp>
      <p:sp>
        <p:nvSpPr>
          <p:cNvPr id="407" name="object 4"/>
          <p:cNvSpPr txBox="1">
            <a:spLocks noGrp="1"/>
          </p:cNvSpPr>
          <p:nvPr>
            <p:ph type="title"/>
          </p:nvPr>
        </p:nvSpPr>
        <p:spPr>
          <a:xfrm>
            <a:off x="3339846" y="894333"/>
            <a:ext cx="5359401" cy="6965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MEASLES</a:t>
            </a:r>
            <a:r>
              <a:rPr spc="-100"/>
              <a:t> VACCINE</a:t>
            </a:r>
          </a:p>
        </p:txBody>
      </p:sp>
      <p:grpSp>
        <p:nvGrpSpPr>
          <p:cNvPr id="412" name="object 5"/>
          <p:cNvGrpSpPr/>
          <p:nvPr/>
        </p:nvGrpSpPr>
        <p:grpSpPr>
          <a:xfrm>
            <a:off x="228600" y="304798"/>
            <a:ext cx="2705100" cy="1866901"/>
            <a:chOff x="0" y="-1"/>
            <a:chExt cx="2705100" cy="1866900"/>
          </a:xfrm>
        </p:grpSpPr>
        <p:sp>
          <p:nvSpPr>
            <p:cNvPr id="408" name="object 6"/>
            <p:cNvSpPr/>
            <p:nvPr/>
          </p:nvSpPr>
          <p:spPr>
            <a:xfrm>
              <a:off x="76200" y="76200"/>
              <a:ext cx="2552700" cy="171450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11" name="object 7"/>
            <p:cNvGrpSpPr/>
            <p:nvPr/>
          </p:nvGrpSpPr>
          <p:grpSpPr>
            <a:xfrm>
              <a:off x="0" y="-2"/>
              <a:ext cx="2705100" cy="1866901"/>
              <a:chOff x="0" y="0"/>
              <a:chExt cx="2705100" cy="1866900"/>
            </a:xfrm>
          </p:grpSpPr>
          <p:sp>
            <p:nvSpPr>
              <p:cNvPr id="409" name="Shape"/>
              <p:cNvSpPr/>
              <p:nvPr/>
            </p:nvSpPr>
            <p:spPr>
              <a:xfrm>
                <a:off x="0" y="0"/>
                <a:ext cx="2705100" cy="1866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499" y="0"/>
                    </a:lnTo>
                    <a:lnTo>
                      <a:pt x="21499" y="21453"/>
                    </a:lnTo>
                    <a:lnTo>
                      <a:pt x="101" y="21453"/>
                    </a:lnTo>
                    <a:lnTo>
                      <a:pt x="101" y="147"/>
                    </a:lnTo>
                    <a:lnTo>
                      <a:pt x="21499" y="147"/>
                    </a:lnTo>
                    <a:lnTo>
                      <a:pt x="214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Shape"/>
              <p:cNvSpPr/>
              <p:nvPr/>
            </p:nvSpPr>
            <p:spPr>
              <a:xfrm>
                <a:off x="25400" y="25400"/>
                <a:ext cx="2654300" cy="1816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393" y="0"/>
                    </a:lnTo>
                    <a:lnTo>
                      <a:pt x="21393" y="21298"/>
                    </a:lnTo>
                    <a:lnTo>
                      <a:pt x="207" y="21298"/>
                    </a:lnTo>
                    <a:lnTo>
                      <a:pt x="207" y="302"/>
                    </a:lnTo>
                    <a:lnTo>
                      <a:pt x="21393" y="302"/>
                    </a:lnTo>
                    <a:lnTo>
                      <a:pt x="2139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21290" y="453"/>
                    </a:moveTo>
                    <a:lnTo>
                      <a:pt x="21187" y="453"/>
                    </a:lnTo>
                    <a:lnTo>
                      <a:pt x="21187" y="20996"/>
                    </a:lnTo>
                    <a:lnTo>
                      <a:pt x="413" y="20996"/>
                    </a:lnTo>
                    <a:lnTo>
                      <a:pt x="413" y="604"/>
                    </a:lnTo>
                    <a:lnTo>
                      <a:pt x="21187" y="604"/>
                    </a:lnTo>
                    <a:lnTo>
                      <a:pt x="21187" y="453"/>
                    </a:lnTo>
                    <a:lnTo>
                      <a:pt x="310" y="453"/>
                    </a:lnTo>
                    <a:lnTo>
                      <a:pt x="310" y="21147"/>
                    </a:lnTo>
                    <a:lnTo>
                      <a:pt x="21290" y="21147"/>
                    </a:lnTo>
                    <a:lnTo>
                      <a:pt x="21290" y="453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13" name="object 8"/>
          <p:cNvSpPr txBox="1"/>
          <p:nvPr/>
        </p:nvSpPr>
        <p:spPr>
          <a:xfrm>
            <a:off x="8665209" y="6571642"/>
            <a:ext cx="229871" cy="15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200"/>
              </a:lnSpc>
              <a:defRPr sz="1200" spc="-6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56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object 2"/>
          <p:cNvSpPr txBox="1">
            <a:spLocks noGrp="1"/>
          </p:cNvSpPr>
          <p:nvPr>
            <p:ph type="title"/>
          </p:nvPr>
        </p:nvSpPr>
        <p:spPr>
          <a:xfrm>
            <a:off x="764539" y="613916"/>
            <a:ext cx="4031617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300">
                <a:solidFill>
                  <a:srgbClr val="C1EDFF"/>
                </a:solidFill>
              </a:defRPr>
            </a:pPr>
            <a:r>
              <a:t>Measles</a:t>
            </a:r>
            <a:r>
              <a:rPr spc="-500"/>
              <a:t> </a:t>
            </a:r>
            <a:r>
              <a:t>vaccine</a:t>
            </a:r>
          </a:p>
        </p:txBody>
      </p:sp>
      <p:sp>
        <p:nvSpPr>
          <p:cNvPr id="416" name="object 3"/>
          <p:cNvSpPr txBox="1"/>
          <p:nvPr/>
        </p:nvSpPr>
        <p:spPr>
          <a:xfrm>
            <a:off x="833119" y="2010283"/>
            <a:ext cx="3528696" cy="3771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3370" marR="706119" indent="-293370">
              <a:lnSpc>
                <a:spcPts val="3000"/>
              </a:lnSpc>
              <a:spcBef>
                <a:spcPts val="400"/>
              </a:spcBef>
              <a:buSzPct val="96428"/>
              <a:buAutoNum type="arabicPeriod" startAt="6"/>
              <a:tabLst>
                <a:tab pos="292100" algn="l"/>
              </a:tabLst>
              <a:defRPr sz="2800" spc="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</a:t>
            </a:r>
            <a:r>
              <a:rPr spc="-125"/>
              <a:t>is </a:t>
            </a:r>
            <a:r>
              <a:rPr spc="-90"/>
              <a:t>freezed</a:t>
            </a:r>
            <a:r>
              <a:rPr spc="-595"/>
              <a:t> </a:t>
            </a:r>
            <a:r>
              <a:rPr spc="-55"/>
              <a:t>dried  </a:t>
            </a:r>
            <a:r>
              <a:rPr spc="-135"/>
              <a:t>vaccine</a:t>
            </a:r>
          </a:p>
          <a:p>
            <a:pPr marL="259715" marR="469265" indent="-259715">
              <a:lnSpc>
                <a:spcPts val="3000"/>
              </a:lnSpc>
              <a:spcBef>
                <a:spcPts val="700"/>
              </a:spcBef>
              <a:buSzPct val="96428"/>
              <a:buAutoNum type="arabicPeriod" startAt="6"/>
              <a:tabLst>
                <a:tab pos="254000" algn="l"/>
              </a:tabLst>
              <a:defRPr sz="2800" spc="-2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Has </a:t>
            </a:r>
            <a:r>
              <a:rPr spc="60"/>
              <a:t>to </a:t>
            </a:r>
            <a:r>
              <a:rPr spc="-114"/>
              <a:t>be  </a:t>
            </a:r>
            <a:r>
              <a:rPr spc="-40"/>
              <a:t>reconstituted</a:t>
            </a:r>
            <a:r>
              <a:rPr spc="-290"/>
              <a:t> </a:t>
            </a:r>
            <a:r>
              <a:rPr spc="30"/>
              <a:t>with</a:t>
            </a:r>
          </a:p>
          <a:p>
            <a:pPr marR="5080" indent="297815">
              <a:lnSpc>
                <a:spcPts val="3700"/>
              </a:lnSpc>
              <a:spcBef>
                <a:spcPts val="100"/>
              </a:spcBef>
              <a:defRPr sz="2800" spc="-3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distilled </a:t>
            </a:r>
            <a:r>
              <a:rPr spc="-40"/>
              <a:t>water  </a:t>
            </a:r>
            <a:r>
              <a:rPr spc="-75"/>
              <a:t>8.Reconstituted</a:t>
            </a:r>
            <a:r>
              <a:rPr spc="-229"/>
              <a:t> </a:t>
            </a:r>
            <a:r>
              <a:rPr spc="-135"/>
              <a:t>vaccine</a:t>
            </a:r>
          </a:p>
          <a:p>
            <a:pPr indent="355600">
              <a:lnSpc>
                <a:spcPts val="2800"/>
              </a:lnSpc>
              <a:defRPr sz="2800" spc="-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</a:t>
            </a:r>
            <a:r>
              <a:rPr spc="-280"/>
              <a:t> </a:t>
            </a:r>
            <a:r>
              <a:rPr spc="-114"/>
              <a:t>be</a:t>
            </a:r>
          </a:p>
          <a:p>
            <a:pPr marL="128270" marR="1021714" indent="99059">
              <a:lnSpc>
                <a:spcPts val="3000"/>
              </a:lnSpc>
              <a:spcBef>
                <a:spcPts val="700"/>
              </a:spcBef>
              <a:defRPr sz="2800" spc="-1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used </a:t>
            </a:r>
            <a:r>
              <a:rPr spc="-229"/>
              <a:t>as </a:t>
            </a:r>
            <a:r>
              <a:rPr spc="-80"/>
              <a:t>early</a:t>
            </a:r>
            <a:r>
              <a:rPr spc="-315"/>
              <a:t> </a:t>
            </a:r>
            <a:r>
              <a:rPr spc="-229"/>
              <a:t>as  </a:t>
            </a:r>
            <a:r>
              <a:rPr spc="-110"/>
              <a:t>possible</a:t>
            </a:r>
          </a:p>
        </p:txBody>
      </p:sp>
      <p:grpSp>
        <p:nvGrpSpPr>
          <p:cNvPr id="421" name="object 4"/>
          <p:cNvGrpSpPr/>
          <p:nvPr/>
        </p:nvGrpSpPr>
        <p:grpSpPr>
          <a:xfrm>
            <a:off x="5181600" y="2534411"/>
            <a:ext cx="3352800" cy="3009901"/>
            <a:chOff x="0" y="0"/>
            <a:chExt cx="3352800" cy="3009900"/>
          </a:xfrm>
        </p:grpSpPr>
        <p:sp>
          <p:nvSpPr>
            <p:cNvPr id="417" name="object 5"/>
            <p:cNvSpPr/>
            <p:nvPr/>
          </p:nvSpPr>
          <p:spPr>
            <a:xfrm>
              <a:off x="76200" y="76200"/>
              <a:ext cx="3200400" cy="285750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20" name="object 6"/>
            <p:cNvGrpSpPr/>
            <p:nvPr/>
          </p:nvGrpSpPr>
          <p:grpSpPr>
            <a:xfrm>
              <a:off x="0" y="0"/>
              <a:ext cx="3352800" cy="3009900"/>
              <a:chOff x="0" y="0"/>
              <a:chExt cx="3352800" cy="3009900"/>
            </a:xfrm>
          </p:grpSpPr>
          <p:sp>
            <p:nvSpPr>
              <p:cNvPr id="418" name="Shape"/>
              <p:cNvSpPr/>
              <p:nvPr/>
            </p:nvSpPr>
            <p:spPr>
              <a:xfrm>
                <a:off x="0" y="0"/>
                <a:ext cx="3352800" cy="3009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518" y="0"/>
                    </a:lnTo>
                    <a:lnTo>
                      <a:pt x="21518" y="21509"/>
                    </a:lnTo>
                    <a:lnTo>
                      <a:pt x="82" y="21509"/>
                    </a:lnTo>
                    <a:lnTo>
                      <a:pt x="82" y="91"/>
                    </a:lnTo>
                    <a:lnTo>
                      <a:pt x="21518" y="91"/>
                    </a:lnTo>
                    <a:lnTo>
                      <a:pt x="2151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9" name="Shape"/>
              <p:cNvSpPr/>
              <p:nvPr/>
            </p:nvSpPr>
            <p:spPr>
              <a:xfrm>
                <a:off x="25400" y="25400"/>
                <a:ext cx="3302000" cy="2959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434" y="0"/>
                    </a:lnTo>
                    <a:lnTo>
                      <a:pt x="21434" y="21415"/>
                    </a:lnTo>
                    <a:lnTo>
                      <a:pt x="166" y="21415"/>
                    </a:lnTo>
                    <a:lnTo>
                      <a:pt x="166" y="185"/>
                    </a:lnTo>
                    <a:lnTo>
                      <a:pt x="21434" y="185"/>
                    </a:lnTo>
                    <a:lnTo>
                      <a:pt x="2143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21351" y="278"/>
                    </a:moveTo>
                    <a:lnTo>
                      <a:pt x="21268" y="278"/>
                    </a:lnTo>
                    <a:lnTo>
                      <a:pt x="21268" y="21229"/>
                    </a:lnTo>
                    <a:lnTo>
                      <a:pt x="332" y="21229"/>
                    </a:lnTo>
                    <a:lnTo>
                      <a:pt x="332" y="371"/>
                    </a:lnTo>
                    <a:lnTo>
                      <a:pt x="21268" y="371"/>
                    </a:lnTo>
                    <a:lnTo>
                      <a:pt x="21268" y="278"/>
                    </a:lnTo>
                    <a:lnTo>
                      <a:pt x="249" y="278"/>
                    </a:lnTo>
                    <a:lnTo>
                      <a:pt x="249" y="21322"/>
                    </a:lnTo>
                    <a:lnTo>
                      <a:pt x="21351" y="21322"/>
                    </a:lnTo>
                    <a:lnTo>
                      <a:pt x="21351" y="278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object 2"/>
          <p:cNvSpPr txBox="1">
            <a:spLocks noGrp="1"/>
          </p:cNvSpPr>
          <p:nvPr>
            <p:ph type="title"/>
          </p:nvPr>
        </p:nvSpPr>
        <p:spPr>
          <a:xfrm>
            <a:off x="764539" y="613916"/>
            <a:ext cx="4031617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300">
                <a:solidFill>
                  <a:srgbClr val="C1EDFF"/>
                </a:solidFill>
              </a:defRPr>
            </a:pPr>
            <a:r>
              <a:t>Measles</a:t>
            </a:r>
            <a:r>
              <a:rPr spc="-500"/>
              <a:t> </a:t>
            </a:r>
            <a:r>
              <a:t>vaccine</a:t>
            </a:r>
          </a:p>
        </p:txBody>
      </p:sp>
      <p:sp>
        <p:nvSpPr>
          <p:cNvPr id="424" name="object 3"/>
          <p:cNvSpPr txBox="1"/>
          <p:nvPr/>
        </p:nvSpPr>
        <p:spPr>
          <a:xfrm>
            <a:off x="764539" y="2004058"/>
            <a:ext cx="3253742" cy="3010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36880" marR="5080" indent="-436880">
              <a:buSzPct val="96428"/>
              <a:buAutoNum type="arabicPeriod" startAt="9"/>
              <a:tabLst>
                <a:tab pos="431800" algn="l"/>
              </a:tabLst>
              <a:defRPr sz="2800" spc="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</a:t>
            </a:r>
            <a:r>
              <a:rPr spc="-240"/>
              <a:t> </a:t>
            </a:r>
            <a:r>
              <a:rPr spc="-180"/>
              <a:t>has</a:t>
            </a:r>
            <a:r>
              <a:rPr spc="-209"/>
              <a:t> </a:t>
            </a:r>
            <a:r>
              <a:rPr spc="-94"/>
              <a:t>shell</a:t>
            </a:r>
            <a:r>
              <a:rPr spc="-225"/>
              <a:t> </a:t>
            </a:r>
            <a:r>
              <a:rPr spc="-5"/>
              <a:t>life</a:t>
            </a:r>
            <a:r>
              <a:rPr spc="-234"/>
              <a:t> </a:t>
            </a:r>
            <a:r>
              <a:rPr spc="15"/>
              <a:t>for</a:t>
            </a:r>
            <a:r>
              <a:rPr spc="-229"/>
              <a:t> </a:t>
            </a:r>
            <a:r>
              <a:rPr spc="-130"/>
              <a:t>2  </a:t>
            </a:r>
            <a:r>
              <a:rPr spc="-140"/>
              <a:t>years</a:t>
            </a:r>
          </a:p>
          <a:p>
            <a:pPr marL="448944" marR="603884" indent="-448944">
              <a:spcBef>
                <a:spcPts val="700"/>
              </a:spcBef>
              <a:buSzPct val="96428"/>
              <a:buAutoNum type="arabicPeriod" startAt="9"/>
              <a:tabLst>
                <a:tab pos="444500" algn="l"/>
              </a:tabLst>
              <a:defRPr sz="2800" spc="-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</a:t>
            </a:r>
            <a:r>
              <a:rPr spc="-114"/>
              <a:t>be</a:t>
            </a:r>
            <a:r>
              <a:rPr spc="-455"/>
              <a:t> </a:t>
            </a:r>
            <a:r>
              <a:rPr spc="-65"/>
              <a:t>stored  </a:t>
            </a:r>
            <a:r>
              <a:rPr spc="-70"/>
              <a:t>between</a:t>
            </a:r>
          </a:p>
          <a:p>
            <a:pPr marL="181609" marR="1050925" indent="259080">
              <a:spcBef>
                <a:spcPts val="700"/>
              </a:spcBef>
              <a:defRPr sz="2800" spc="-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2-8 </a:t>
            </a:r>
            <a:r>
              <a:rPr spc="-104"/>
              <a:t>degree  </a:t>
            </a:r>
            <a:r>
              <a:rPr spc="-75"/>
              <a:t>centirgade</a:t>
            </a:r>
          </a:p>
        </p:txBody>
      </p:sp>
      <p:grpSp>
        <p:nvGrpSpPr>
          <p:cNvPr id="429" name="object 4"/>
          <p:cNvGrpSpPr/>
          <p:nvPr/>
        </p:nvGrpSpPr>
        <p:grpSpPr>
          <a:xfrm>
            <a:off x="5410200" y="1981198"/>
            <a:ext cx="3200400" cy="3200401"/>
            <a:chOff x="0" y="-1"/>
            <a:chExt cx="3200400" cy="3200400"/>
          </a:xfrm>
        </p:grpSpPr>
        <p:sp>
          <p:nvSpPr>
            <p:cNvPr id="425" name="object 5"/>
            <p:cNvSpPr/>
            <p:nvPr/>
          </p:nvSpPr>
          <p:spPr>
            <a:xfrm>
              <a:off x="76200" y="76200"/>
              <a:ext cx="3048000" cy="304800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28" name="object 6"/>
            <p:cNvGrpSpPr/>
            <p:nvPr/>
          </p:nvGrpSpPr>
          <p:grpSpPr>
            <a:xfrm>
              <a:off x="0" y="-2"/>
              <a:ext cx="3200400" cy="3200401"/>
              <a:chOff x="0" y="0"/>
              <a:chExt cx="3200400" cy="3200400"/>
            </a:xfrm>
          </p:grpSpPr>
          <p:sp>
            <p:nvSpPr>
              <p:cNvPr id="426" name="Shape"/>
              <p:cNvSpPr/>
              <p:nvPr/>
            </p:nvSpPr>
            <p:spPr>
              <a:xfrm>
                <a:off x="0" y="0"/>
                <a:ext cx="3200400" cy="3200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514" y="0"/>
                    </a:lnTo>
                    <a:lnTo>
                      <a:pt x="21514" y="21514"/>
                    </a:lnTo>
                    <a:lnTo>
                      <a:pt x="86" y="21514"/>
                    </a:lnTo>
                    <a:lnTo>
                      <a:pt x="86" y="86"/>
                    </a:lnTo>
                    <a:lnTo>
                      <a:pt x="21514" y="86"/>
                    </a:lnTo>
                    <a:lnTo>
                      <a:pt x="2151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7" name="Shape"/>
              <p:cNvSpPr/>
              <p:nvPr/>
            </p:nvSpPr>
            <p:spPr>
              <a:xfrm>
                <a:off x="25400" y="25400"/>
                <a:ext cx="3149600" cy="3149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426" y="0"/>
                    </a:lnTo>
                    <a:lnTo>
                      <a:pt x="21426" y="21426"/>
                    </a:lnTo>
                    <a:lnTo>
                      <a:pt x="174" y="21426"/>
                    </a:lnTo>
                    <a:lnTo>
                      <a:pt x="174" y="174"/>
                    </a:lnTo>
                    <a:lnTo>
                      <a:pt x="21426" y="174"/>
                    </a:lnTo>
                    <a:lnTo>
                      <a:pt x="2142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21339" y="261"/>
                    </a:moveTo>
                    <a:lnTo>
                      <a:pt x="21252" y="261"/>
                    </a:lnTo>
                    <a:lnTo>
                      <a:pt x="21252" y="21252"/>
                    </a:lnTo>
                    <a:lnTo>
                      <a:pt x="348" y="21252"/>
                    </a:lnTo>
                    <a:lnTo>
                      <a:pt x="348" y="348"/>
                    </a:lnTo>
                    <a:lnTo>
                      <a:pt x="21252" y="348"/>
                    </a:lnTo>
                    <a:lnTo>
                      <a:pt x="21252" y="261"/>
                    </a:lnTo>
                    <a:lnTo>
                      <a:pt x="261" y="261"/>
                    </a:lnTo>
                    <a:lnTo>
                      <a:pt x="261" y="21339"/>
                    </a:lnTo>
                    <a:lnTo>
                      <a:pt x="21339" y="21339"/>
                    </a:lnTo>
                    <a:lnTo>
                      <a:pt x="21339" y="261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2" name="object 3"/>
          <p:cNvSpPr txBox="1"/>
          <p:nvPr/>
        </p:nvSpPr>
        <p:spPr>
          <a:xfrm>
            <a:off x="459740" y="2427229"/>
            <a:ext cx="6906894" cy="288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marR="389890" indent="-330200">
              <a:lnSpc>
                <a:spcPct val="130000"/>
              </a:lnSpc>
              <a:defRPr sz="3200" b="1" spc="-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Recent </a:t>
            </a:r>
            <a:r>
              <a:rPr spc="-30"/>
              <a:t>W.H.O. </a:t>
            </a:r>
            <a:r>
              <a:t>recommendation</a:t>
            </a:r>
            <a:r>
              <a:rPr spc="-30"/>
              <a:t> </a:t>
            </a:r>
            <a:r>
              <a:rPr spc="0"/>
              <a:t>–  </a:t>
            </a:r>
            <a:r>
              <a:t>1st </a:t>
            </a:r>
            <a:r>
              <a:rPr spc="0"/>
              <a:t>dose of </a:t>
            </a:r>
            <a:r>
              <a:t>measles </a:t>
            </a:r>
            <a:r>
              <a:rPr spc="0"/>
              <a:t>9</a:t>
            </a:r>
            <a:r>
              <a:rPr spc="-100"/>
              <a:t> </a:t>
            </a:r>
            <a:r>
              <a:rPr spc="0"/>
              <a:t>months.</a:t>
            </a:r>
          </a:p>
          <a:p>
            <a:pPr indent="355600">
              <a:spcBef>
                <a:spcPts val="1100"/>
              </a:spcBef>
              <a:defRPr sz="32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2nd dose of M.M.R. – 15</a:t>
            </a:r>
            <a:r>
              <a:rPr spc="-140"/>
              <a:t> </a:t>
            </a:r>
            <a:r>
              <a:t>months.</a:t>
            </a:r>
          </a:p>
          <a:p>
            <a:pPr marR="5080" indent="355600">
              <a:spcBef>
                <a:spcPts val="1100"/>
              </a:spcBef>
              <a:defRPr sz="32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</a:t>
            </a:r>
            <a:r>
              <a:rPr spc="-5"/>
              <a:t>vaccine </a:t>
            </a:r>
            <a:r>
              <a:t>may </a:t>
            </a:r>
            <a:r>
              <a:rPr spc="-5"/>
              <a:t>also </a:t>
            </a:r>
            <a:r>
              <a:t>be given</a:t>
            </a:r>
            <a:r>
              <a:rPr spc="-150"/>
              <a:t> </a:t>
            </a:r>
            <a:r>
              <a:t>to  contacting</a:t>
            </a:r>
            <a:r>
              <a:rPr spc="-55"/>
              <a:t> </a:t>
            </a:r>
            <a:r>
              <a:rPr spc="-5"/>
              <a:t>person.</a:t>
            </a:r>
          </a:p>
        </p:txBody>
      </p:sp>
      <p:sp>
        <p:nvSpPr>
          <p:cNvPr id="433" name="object 4"/>
          <p:cNvSpPr txBox="1">
            <a:spLocks noGrp="1"/>
          </p:cNvSpPr>
          <p:nvPr>
            <p:ph type="title"/>
          </p:nvPr>
        </p:nvSpPr>
        <p:spPr>
          <a:xfrm>
            <a:off x="3339846" y="894333"/>
            <a:ext cx="5359401" cy="6965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MEASLES</a:t>
            </a:r>
            <a:r>
              <a:rPr spc="-100"/>
              <a:t> VACCINE</a:t>
            </a:r>
          </a:p>
        </p:txBody>
      </p:sp>
      <p:grpSp>
        <p:nvGrpSpPr>
          <p:cNvPr id="438" name="object 5"/>
          <p:cNvGrpSpPr/>
          <p:nvPr/>
        </p:nvGrpSpPr>
        <p:grpSpPr>
          <a:xfrm>
            <a:off x="304800" y="269746"/>
            <a:ext cx="2438400" cy="1864362"/>
            <a:chOff x="0" y="0"/>
            <a:chExt cx="2438400" cy="1864360"/>
          </a:xfrm>
        </p:grpSpPr>
        <p:sp>
          <p:nvSpPr>
            <p:cNvPr id="434" name="object 6"/>
            <p:cNvSpPr/>
            <p:nvPr/>
          </p:nvSpPr>
          <p:spPr>
            <a:xfrm>
              <a:off x="76200" y="76200"/>
              <a:ext cx="2286000" cy="1711452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37" name="object 7"/>
            <p:cNvGrpSpPr/>
            <p:nvPr/>
          </p:nvGrpSpPr>
          <p:grpSpPr>
            <a:xfrm>
              <a:off x="0" y="-1"/>
              <a:ext cx="2438400" cy="1864362"/>
              <a:chOff x="0" y="0"/>
              <a:chExt cx="2438400" cy="1864360"/>
            </a:xfrm>
          </p:grpSpPr>
          <p:sp>
            <p:nvSpPr>
              <p:cNvPr id="435" name="Shape"/>
              <p:cNvSpPr/>
              <p:nvPr/>
            </p:nvSpPr>
            <p:spPr>
              <a:xfrm>
                <a:off x="0" y="-1"/>
                <a:ext cx="2438400" cy="1864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453"/>
                    </a:lnTo>
                    <a:lnTo>
                      <a:pt x="112" y="21453"/>
                    </a:lnTo>
                    <a:lnTo>
                      <a:pt x="112" y="147"/>
                    </a:lnTo>
                    <a:lnTo>
                      <a:pt x="21488" y="147"/>
                    </a:lnTo>
                    <a:lnTo>
                      <a:pt x="21488" y="21447"/>
                    </a:lnTo>
                    <a:lnTo>
                      <a:pt x="21600" y="214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Shape"/>
              <p:cNvSpPr/>
              <p:nvPr/>
            </p:nvSpPr>
            <p:spPr>
              <a:xfrm>
                <a:off x="25400" y="25399"/>
                <a:ext cx="2387600" cy="18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297"/>
                    </a:lnTo>
                    <a:lnTo>
                      <a:pt x="230" y="21297"/>
                    </a:lnTo>
                    <a:lnTo>
                      <a:pt x="230" y="303"/>
                    </a:lnTo>
                    <a:lnTo>
                      <a:pt x="21370" y="303"/>
                    </a:lnTo>
                    <a:lnTo>
                      <a:pt x="21370" y="21291"/>
                    </a:lnTo>
                    <a:lnTo>
                      <a:pt x="21600" y="21291"/>
                    </a:lnTo>
                    <a:lnTo>
                      <a:pt x="21600" y="0"/>
                    </a:lnTo>
                    <a:close/>
                    <a:moveTo>
                      <a:pt x="21255" y="454"/>
                    </a:moveTo>
                    <a:lnTo>
                      <a:pt x="345" y="454"/>
                    </a:lnTo>
                    <a:lnTo>
                      <a:pt x="345" y="21146"/>
                    </a:lnTo>
                    <a:lnTo>
                      <a:pt x="21255" y="21146"/>
                    </a:lnTo>
                    <a:lnTo>
                      <a:pt x="21255" y="20995"/>
                    </a:lnTo>
                    <a:lnTo>
                      <a:pt x="460" y="20995"/>
                    </a:lnTo>
                    <a:lnTo>
                      <a:pt x="460" y="605"/>
                    </a:lnTo>
                    <a:lnTo>
                      <a:pt x="21140" y="605"/>
                    </a:lnTo>
                    <a:lnTo>
                      <a:pt x="21140" y="20989"/>
                    </a:lnTo>
                    <a:lnTo>
                      <a:pt x="21255" y="20989"/>
                    </a:lnTo>
                    <a:lnTo>
                      <a:pt x="21255" y="454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39" name="object 8"/>
          <p:cNvSpPr txBox="1"/>
          <p:nvPr/>
        </p:nvSpPr>
        <p:spPr>
          <a:xfrm>
            <a:off x="8690609" y="6571642"/>
            <a:ext cx="179071" cy="15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200"/>
              </a:lnSpc>
              <a:defRPr sz="1200" spc="-6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59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ject 2"/>
          <p:cNvSpPr txBox="1">
            <a:spLocks noGrp="1"/>
          </p:cNvSpPr>
          <p:nvPr>
            <p:ph type="title"/>
          </p:nvPr>
        </p:nvSpPr>
        <p:spPr>
          <a:xfrm>
            <a:off x="764539" y="613916"/>
            <a:ext cx="6435092" cy="635001"/>
          </a:xfrm>
          <a:prstGeom prst="rect">
            <a:avLst/>
          </a:prstGeom>
        </p:spPr>
        <p:txBody>
          <a:bodyPr/>
          <a:lstStyle/>
          <a:p>
            <a:pPr indent="12700">
              <a:defRPr sz="4000" spc="-300">
                <a:solidFill>
                  <a:srgbClr val="C1EDFF"/>
                </a:solidFill>
              </a:defRPr>
            </a:pPr>
            <a:r>
              <a:t>Complications of</a:t>
            </a:r>
            <a:r>
              <a:rPr spc="-600"/>
              <a:t> </a:t>
            </a:r>
            <a:r>
              <a:t>vaccine</a:t>
            </a:r>
          </a:p>
        </p:txBody>
      </p:sp>
      <p:sp>
        <p:nvSpPr>
          <p:cNvPr id="442" name="object 3"/>
          <p:cNvSpPr txBox="1"/>
          <p:nvPr/>
        </p:nvSpPr>
        <p:spPr>
          <a:xfrm>
            <a:off x="764540" y="2003704"/>
            <a:ext cx="2664461" cy="186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22300" indent="-610234">
              <a:spcBef>
                <a:spcPts val="800"/>
              </a:spcBef>
              <a:buClr>
                <a:srgbClr val="D5EBFF"/>
              </a:buClr>
              <a:buSzPct val="94642"/>
              <a:buAutoNum type="arabicPeriod"/>
              <a:tabLst>
                <a:tab pos="622300" algn="l"/>
                <a:tab pos="622300" algn="l"/>
              </a:tabLst>
              <a:defRPr sz="2800" spc="-1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Fever</a:t>
            </a:r>
          </a:p>
          <a:p>
            <a:pPr marL="622300" indent="-610234">
              <a:spcBef>
                <a:spcPts val="700"/>
              </a:spcBef>
              <a:buClr>
                <a:srgbClr val="D5EBFF"/>
              </a:buClr>
              <a:buSzPct val="94642"/>
              <a:buAutoNum type="arabicPeriod"/>
              <a:tabLst>
                <a:tab pos="622300" algn="l"/>
                <a:tab pos="622300" algn="l"/>
              </a:tabLst>
              <a:defRPr sz="2800" spc="-2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Rash</a:t>
            </a:r>
          </a:p>
          <a:p>
            <a:pPr marL="622300" indent="-610234">
              <a:spcBef>
                <a:spcPts val="600"/>
              </a:spcBef>
              <a:buClr>
                <a:srgbClr val="D5EBFF"/>
              </a:buClr>
              <a:buSzPct val="94642"/>
              <a:buAutoNum type="arabicPeriod"/>
              <a:tabLst>
                <a:tab pos="622300" algn="l"/>
                <a:tab pos="622300" algn="l"/>
              </a:tabLst>
              <a:defRPr sz="2800" spc="-1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Rarely</a:t>
            </a:r>
            <a:r>
              <a:rPr spc="-345"/>
              <a:t> </a:t>
            </a:r>
            <a:r>
              <a:rPr spc="-245"/>
              <a:t>S.S.P.E</a:t>
            </a:r>
          </a:p>
          <a:p>
            <a:pPr marL="622300" indent="-610234">
              <a:spcBef>
                <a:spcPts val="700"/>
              </a:spcBef>
              <a:buClr>
                <a:srgbClr val="D5EBFF"/>
              </a:buClr>
              <a:buSzPct val="94642"/>
              <a:buAutoNum type="arabicPeriod"/>
              <a:tabLst>
                <a:tab pos="622300" algn="l"/>
                <a:tab pos="622300" algn="l"/>
              </a:tabLst>
              <a:defRPr sz="2800" spc="-2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T.S.S</a:t>
            </a:r>
          </a:p>
        </p:txBody>
      </p:sp>
      <p:grpSp>
        <p:nvGrpSpPr>
          <p:cNvPr id="447" name="object 4"/>
          <p:cNvGrpSpPr/>
          <p:nvPr/>
        </p:nvGrpSpPr>
        <p:grpSpPr>
          <a:xfrm>
            <a:off x="5181600" y="2133598"/>
            <a:ext cx="3200400" cy="2590801"/>
            <a:chOff x="0" y="-1"/>
            <a:chExt cx="3200400" cy="2590800"/>
          </a:xfrm>
        </p:grpSpPr>
        <p:sp>
          <p:nvSpPr>
            <p:cNvPr id="443" name="object 5"/>
            <p:cNvSpPr/>
            <p:nvPr/>
          </p:nvSpPr>
          <p:spPr>
            <a:xfrm>
              <a:off x="76200" y="76200"/>
              <a:ext cx="3048000" cy="243840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46" name="object 6"/>
            <p:cNvGrpSpPr/>
            <p:nvPr/>
          </p:nvGrpSpPr>
          <p:grpSpPr>
            <a:xfrm>
              <a:off x="0" y="-2"/>
              <a:ext cx="3200400" cy="2590801"/>
              <a:chOff x="0" y="0"/>
              <a:chExt cx="3200400" cy="2590800"/>
            </a:xfrm>
          </p:grpSpPr>
          <p:sp>
            <p:nvSpPr>
              <p:cNvPr id="444" name="Shape"/>
              <p:cNvSpPr/>
              <p:nvPr/>
            </p:nvSpPr>
            <p:spPr>
              <a:xfrm>
                <a:off x="0" y="0"/>
                <a:ext cx="3200400" cy="2590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514" y="0"/>
                    </a:lnTo>
                    <a:lnTo>
                      <a:pt x="21514" y="21494"/>
                    </a:lnTo>
                    <a:lnTo>
                      <a:pt x="86" y="21494"/>
                    </a:lnTo>
                    <a:lnTo>
                      <a:pt x="86" y="106"/>
                    </a:lnTo>
                    <a:lnTo>
                      <a:pt x="21514" y="106"/>
                    </a:lnTo>
                    <a:lnTo>
                      <a:pt x="2151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" name="Shape"/>
              <p:cNvSpPr/>
              <p:nvPr/>
            </p:nvSpPr>
            <p:spPr>
              <a:xfrm>
                <a:off x="25400" y="25400"/>
                <a:ext cx="3149600" cy="254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426" y="0"/>
                    </a:lnTo>
                    <a:lnTo>
                      <a:pt x="21426" y="21384"/>
                    </a:lnTo>
                    <a:lnTo>
                      <a:pt x="174" y="21384"/>
                    </a:lnTo>
                    <a:lnTo>
                      <a:pt x="174" y="216"/>
                    </a:lnTo>
                    <a:lnTo>
                      <a:pt x="21426" y="216"/>
                    </a:lnTo>
                    <a:lnTo>
                      <a:pt x="2142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21339" y="324"/>
                    </a:moveTo>
                    <a:lnTo>
                      <a:pt x="21252" y="324"/>
                    </a:lnTo>
                    <a:lnTo>
                      <a:pt x="21252" y="21168"/>
                    </a:lnTo>
                    <a:lnTo>
                      <a:pt x="348" y="21168"/>
                    </a:lnTo>
                    <a:lnTo>
                      <a:pt x="348" y="432"/>
                    </a:lnTo>
                    <a:lnTo>
                      <a:pt x="21252" y="432"/>
                    </a:lnTo>
                    <a:lnTo>
                      <a:pt x="21252" y="324"/>
                    </a:lnTo>
                    <a:lnTo>
                      <a:pt x="261" y="324"/>
                    </a:lnTo>
                    <a:lnTo>
                      <a:pt x="261" y="21276"/>
                    </a:lnTo>
                    <a:lnTo>
                      <a:pt x="21339" y="21276"/>
                    </a:lnTo>
                    <a:lnTo>
                      <a:pt x="21339" y="324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1" name="object 4"/>
          <p:cNvSpPr txBox="1">
            <a:spLocks noGrp="1"/>
          </p:cNvSpPr>
          <p:nvPr>
            <p:ph type="title"/>
          </p:nvPr>
        </p:nvSpPr>
        <p:spPr>
          <a:xfrm>
            <a:off x="2942082" y="697737"/>
            <a:ext cx="5700396" cy="1244601"/>
          </a:xfrm>
          <a:prstGeom prst="rect">
            <a:avLst/>
          </a:prstGeom>
        </p:spPr>
        <p:txBody>
          <a:bodyPr/>
          <a:lstStyle/>
          <a:p>
            <a:pPr marR="5080" indent="135889">
              <a:defRPr sz="4000" b="1" spc="-100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CONTRAINDICATIONS  TO MEASLES</a:t>
            </a:r>
            <a:r>
              <a:rPr spc="0"/>
              <a:t> </a:t>
            </a:r>
            <a:r>
              <a:t>VACCINE</a:t>
            </a:r>
          </a:p>
        </p:txBody>
      </p:sp>
      <p:sp>
        <p:nvSpPr>
          <p:cNvPr id="450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R="5080" indent="867410">
              <a:spcBef>
                <a:spcPts val="100"/>
              </a:spcBef>
            </a:pPr>
            <a:r>
              <a:t>1.Impaired </a:t>
            </a:r>
            <a:r>
              <a:rPr spc="-100"/>
              <a:t>cell-mediated immunity.  </a:t>
            </a:r>
            <a:r>
              <a:t>2.Convulsions.</a:t>
            </a:r>
          </a:p>
          <a:p>
            <a:pPr marR="2637154" indent="867410"/>
            <a:r>
              <a:t>3.Patient on</a:t>
            </a:r>
            <a:r>
              <a:rPr spc="-100"/>
              <a:t> steroids.  4.Pregnancy.</a:t>
            </a:r>
          </a:p>
        </p:txBody>
      </p:sp>
      <p:sp>
        <p:nvSpPr>
          <p:cNvPr id="452" name="object 5"/>
          <p:cNvSpPr/>
          <p:nvPr/>
        </p:nvSpPr>
        <p:spPr>
          <a:xfrm>
            <a:off x="306458" y="241324"/>
            <a:ext cx="2345183" cy="2211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3" name="object 6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61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8"/>
          <p:cNvSpPr txBox="1">
            <a:spLocks noGrp="1"/>
          </p:cNvSpPr>
          <p:nvPr>
            <p:ph type="sldNum" sz="quarter" idx="15"/>
          </p:nvPr>
        </p:nvSpPr>
        <p:spPr>
          <a:xfrm>
            <a:off x="8665209" y="6571642"/>
            <a:ext cx="129208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18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4775" indent="11937" defTabSz="859536">
              <a:defRPr sz="3384" spc="-282"/>
            </a:pPr>
            <a:r>
              <a:t>Process of generation of  immunity after</a:t>
            </a:r>
            <a:r>
              <a:rPr spc="-564"/>
              <a:t> </a:t>
            </a:r>
            <a:r>
              <a:t>vaccination</a:t>
            </a:r>
          </a:p>
        </p:txBody>
      </p:sp>
      <p:sp>
        <p:nvSpPr>
          <p:cNvPr id="119" name="object 3"/>
          <p:cNvSpPr txBox="1"/>
          <p:nvPr/>
        </p:nvSpPr>
        <p:spPr>
          <a:xfrm>
            <a:off x="604518" y="1759455"/>
            <a:ext cx="4498342" cy="133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3000" b="1" spc="-31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PRIMARY</a:t>
            </a:r>
            <a:r>
              <a:rPr spc="-160"/>
              <a:t> </a:t>
            </a:r>
            <a:r>
              <a:rPr spc="-415"/>
              <a:t>RESPONSE-</a:t>
            </a:r>
          </a:p>
          <a:p>
            <a:pPr marR="5080" indent="356235">
              <a:lnSpc>
                <a:spcPts val="3200"/>
              </a:lnSpc>
              <a:spcBef>
                <a:spcPts val="700"/>
              </a:spcBef>
              <a:tabLst>
                <a:tab pos="1752600" algn="l"/>
                <a:tab pos="2565400" algn="l"/>
                <a:tab pos="2616200" algn="l"/>
                <a:tab pos="3187700" algn="l"/>
                <a:tab pos="3873500" algn="l"/>
                <a:tab pos="4241800" algn="l"/>
              </a:tabLst>
              <a:defRPr sz="3000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	</a:t>
            </a:r>
            <a:r>
              <a:rPr spc="-165"/>
              <a:t>an		a</a:t>
            </a:r>
            <a:r>
              <a:rPr spc="-204"/>
              <a:t>n</a:t>
            </a:r>
            <a:r>
              <a:rPr spc="-15"/>
              <a:t>ti</a:t>
            </a:r>
            <a:r>
              <a:rPr spc="-60"/>
              <a:t>g</a:t>
            </a:r>
            <a:r>
              <a:t>en</a:t>
            </a:r>
            <a:r>
              <a:rPr spc="0"/>
              <a:t>		</a:t>
            </a:r>
            <a:r>
              <a:rPr spc="-140"/>
              <a:t>is  </a:t>
            </a:r>
            <a:r>
              <a:rPr spc="-125"/>
              <a:t>ad</a:t>
            </a:r>
            <a:r>
              <a:rPr spc="-180"/>
              <a:t>m</a:t>
            </a:r>
            <a:r>
              <a:rPr spc="-20"/>
              <a:t>in</a:t>
            </a:r>
            <a:r>
              <a:rPr spc="-30"/>
              <a:t>i</a:t>
            </a:r>
            <a:r>
              <a:rPr spc="-365"/>
              <a:t>s</a:t>
            </a:r>
            <a:r>
              <a:rPr spc="135"/>
              <a:t>t</a:t>
            </a:r>
            <a:r>
              <a:rPr spc="-85"/>
              <a:t>e</a:t>
            </a:r>
            <a:r>
              <a:rPr spc="-80"/>
              <a:t>r</a:t>
            </a:r>
            <a:r>
              <a:t>ed</a:t>
            </a:r>
            <a:r>
              <a:rPr spc="0"/>
              <a:t>	</a:t>
            </a:r>
            <a:r>
              <a:rPr spc="15"/>
              <a:t>f</a:t>
            </a:r>
            <a:r>
              <a:rPr spc="-30"/>
              <a:t>o</a:t>
            </a:r>
            <a:r>
              <a:rPr spc="-15"/>
              <a:t>r</a:t>
            </a:r>
            <a:r>
              <a:rPr spc="0"/>
              <a:t>	</a:t>
            </a:r>
            <a:r>
              <a:rPr spc="160"/>
              <a:t>t</a:t>
            </a:r>
            <a:r>
              <a:rPr spc="-140"/>
              <a:t>h</a:t>
            </a:r>
            <a:r>
              <a:t>e</a:t>
            </a:r>
            <a:r>
              <a:rPr spc="0"/>
              <a:t>	</a:t>
            </a:r>
            <a:r>
              <a:rPr spc="50"/>
              <a:t>f</a:t>
            </a:r>
            <a:r>
              <a:rPr spc="35"/>
              <a:t>i</a:t>
            </a:r>
            <a:r>
              <a:rPr spc="-5"/>
              <a:t>r</a:t>
            </a:r>
            <a:r>
              <a:rPr spc="-365"/>
              <a:t>s</a:t>
            </a:r>
            <a:r>
              <a:rPr spc="170"/>
              <a:t>t</a:t>
            </a:r>
          </a:p>
        </p:txBody>
      </p:sp>
      <p:sp>
        <p:nvSpPr>
          <p:cNvPr id="120" name="object 4"/>
          <p:cNvSpPr txBox="1"/>
          <p:nvPr/>
        </p:nvSpPr>
        <p:spPr>
          <a:xfrm>
            <a:off x="947419" y="3082796"/>
            <a:ext cx="1390016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041400" algn="l"/>
              </a:tabLst>
              <a:defRPr sz="3000" spc="-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time	</a:t>
            </a:r>
            <a:r>
              <a:rPr spc="15"/>
              <a:t>to</a:t>
            </a:r>
          </a:p>
        </p:txBody>
      </p:sp>
      <p:sp>
        <p:nvSpPr>
          <p:cNvPr id="121" name="object 5"/>
          <p:cNvSpPr txBox="1"/>
          <p:nvPr/>
        </p:nvSpPr>
        <p:spPr>
          <a:xfrm>
            <a:off x="947419" y="3134231"/>
            <a:ext cx="4156710" cy="81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715135">
              <a:lnSpc>
                <a:spcPts val="3200"/>
              </a:lnSpc>
              <a:spcBef>
                <a:spcPts val="500"/>
              </a:spcBef>
              <a:tabLst>
                <a:tab pos="1409700" algn="l"/>
                <a:tab pos="2413000" algn="l"/>
                <a:tab pos="3263900" algn="l"/>
                <a:tab pos="3797300" algn="l"/>
              </a:tabLst>
              <a:defRPr sz="3000" spc="-16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	</a:t>
            </a:r>
            <a:r>
              <a:rPr spc="-705"/>
              <a:t> </a:t>
            </a:r>
            <a:r>
              <a:rPr spc="-104"/>
              <a:t>animal	</a:t>
            </a:r>
            <a:r>
              <a:rPr spc="-20"/>
              <a:t>or  </a:t>
            </a:r>
            <a:r>
              <a:rPr spc="-140"/>
              <a:t>hum</a:t>
            </a:r>
            <a:r>
              <a:rPr spc="-120"/>
              <a:t>a</a:t>
            </a:r>
            <a:r>
              <a:rPr spc="-95"/>
              <a:t>n</a:t>
            </a:r>
            <a:r>
              <a:rPr spc="0"/>
              <a:t>	</a:t>
            </a:r>
            <a:r>
              <a:rPr spc="-70"/>
              <a:t>who</a:t>
            </a:r>
            <a:r>
              <a:rPr spc="0"/>
              <a:t>	</a:t>
            </a:r>
            <a:r>
              <a:rPr spc="-229"/>
              <a:t>ha</a:t>
            </a:r>
            <a:r>
              <a:rPr spc="-204"/>
              <a:t>s</a:t>
            </a:r>
            <a:r>
              <a:rPr spc="0"/>
              <a:t>	</a:t>
            </a:r>
            <a:r>
              <a:rPr spc="-140"/>
              <a:t>n</a:t>
            </a:r>
            <a:r>
              <a:rPr spc="-170"/>
              <a:t>ev</a:t>
            </a:r>
            <a:r>
              <a:rPr spc="-65"/>
              <a:t>er</a:t>
            </a:r>
          </a:p>
        </p:txBody>
      </p:sp>
      <p:sp>
        <p:nvSpPr>
          <p:cNvPr id="122" name="object 6"/>
          <p:cNvSpPr txBox="1"/>
          <p:nvPr/>
        </p:nvSpPr>
        <p:spPr>
          <a:xfrm>
            <a:off x="947419" y="3951172"/>
            <a:ext cx="4157346" cy="1978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90000"/>
              </a:lnSpc>
              <a:spcBef>
                <a:spcPts val="400"/>
              </a:spcBef>
              <a:defRPr sz="3000" spc="-1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been </a:t>
            </a:r>
            <a:r>
              <a:rPr spc="-175"/>
              <a:t>exposed </a:t>
            </a:r>
            <a:r>
              <a:rPr spc="30"/>
              <a:t>to it, </a:t>
            </a:r>
            <a:r>
              <a:rPr spc="-55"/>
              <a:t>there  </a:t>
            </a:r>
            <a:r>
              <a:rPr spc="-155"/>
              <a:t>is </a:t>
            </a:r>
            <a:r>
              <a:rPr spc="-234"/>
              <a:t>a </a:t>
            </a:r>
            <a:r>
              <a:rPr spc="-45"/>
              <a:t>latent </a:t>
            </a:r>
            <a:r>
              <a:rPr spc="-70"/>
              <a:t>period </a:t>
            </a:r>
            <a:r>
              <a:rPr spc="-5"/>
              <a:t>of  </a:t>
            </a:r>
            <a:r>
              <a:rPr spc="-55"/>
              <a:t>induction </a:t>
            </a:r>
            <a:r>
              <a:rPr spc="-5"/>
              <a:t>of </a:t>
            </a:r>
            <a:r>
              <a:rPr spc="-150"/>
              <a:t>3 </a:t>
            </a:r>
            <a:r>
              <a:rPr spc="30"/>
              <a:t>to </a:t>
            </a:r>
            <a:r>
              <a:rPr spc="-150"/>
              <a:t>10 </a:t>
            </a:r>
            <a:r>
              <a:rPr spc="-225"/>
              <a:t>days  </a:t>
            </a:r>
            <a:r>
              <a:rPr spc="-95"/>
              <a:t>before antibodies </a:t>
            </a:r>
            <a:r>
              <a:rPr spc="-135"/>
              <a:t>appear  </a:t>
            </a:r>
            <a:r>
              <a:rPr spc="-40"/>
              <a:t>in </a:t>
            </a:r>
            <a:r>
              <a:rPr spc="-35"/>
              <a:t>the</a:t>
            </a:r>
            <a:r>
              <a:rPr spc="-295"/>
              <a:t> </a:t>
            </a:r>
            <a:r>
              <a:rPr spc="-75"/>
              <a:t>blood.</a:t>
            </a:r>
          </a:p>
        </p:txBody>
      </p:sp>
      <p:sp>
        <p:nvSpPr>
          <p:cNvPr id="123" name="object 7"/>
          <p:cNvSpPr/>
          <p:nvPr/>
        </p:nvSpPr>
        <p:spPr>
          <a:xfrm>
            <a:off x="5201410" y="1783078"/>
            <a:ext cx="3866389" cy="4389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6" name="object 3"/>
          <p:cNvSpPr txBox="1"/>
          <p:nvPr/>
        </p:nvSpPr>
        <p:spPr>
          <a:xfrm>
            <a:off x="1069643" y="2876677"/>
            <a:ext cx="5238117" cy="139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spcBef>
                <a:spcPts val="100"/>
              </a:spcBef>
              <a:buSzPct val="96875"/>
              <a:buAutoNum type="arabicPeriod" startAt="5"/>
              <a:tabLst>
                <a:tab pos="355600" algn="l"/>
              </a:tabLst>
              <a:defRPr sz="32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Active</a:t>
            </a:r>
            <a:r>
              <a:rPr spc="-25"/>
              <a:t> </a:t>
            </a:r>
            <a:r>
              <a:rPr spc="-90"/>
              <a:t>T.B.</a:t>
            </a:r>
          </a:p>
          <a:p>
            <a:pPr marL="12700" marR="5080">
              <a:buSzPct val="96875"/>
              <a:buAutoNum type="arabicPeriod" startAt="5"/>
              <a:tabLst>
                <a:tab pos="355600" algn="l"/>
              </a:tabLst>
              <a:defRPr sz="3200" b="1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Acute infectious</a:t>
            </a:r>
            <a:r>
              <a:rPr spc="-140"/>
              <a:t> </a:t>
            </a:r>
            <a:r>
              <a:rPr spc="-5"/>
              <a:t>disease.  </a:t>
            </a:r>
            <a:r>
              <a:t>7.Generalized</a:t>
            </a:r>
            <a:r>
              <a:rPr spc="-50"/>
              <a:t> </a:t>
            </a:r>
            <a:r>
              <a:rPr spc="-35"/>
              <a:t>allergy.</a:t>
            </a:r>
          </a:p>
        </p:txBody>
      </p:sp>
      <p:sp>
        <p:nvSpPr>
          <p:cNvPr id="457" name="object 4"/>
          <p:cNvSpPr txBox="1">
            <a:spLocks noGrp="1"/>
          </p:cNvSpPr>
          <p:nvPr>
            <p:ph type="title"/>
          </p:nvPr>
        </p:nvSpPr>
        <p:spPr>
          <a:xfrm>
            <a:off x="2942082" y="697737"/>
            <a:ext cx="5700396" cy="1244601"/>
          </a:xfrm>
          <a:prstGeom prst="rect">
            <a:avLst/>
          </a:prstGeom>
        </p:spPr>
        <p:txBody>
          <a:bodyPr/>
          <a:lstStyle/>
          <a:p>
            <a:pPr marR="5080" indent="135889">
              <a:defRPr sz="4000" b="1" spc="-100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CONTRAINDICATIONS  TO MEASLES</a:t>
            </a:r>
            <a:r>
              <a:rPr spc="0"/>
              <a:t> </a:t>
            </a:r>
            <a:r>
              <a:t>VACCINE</a:t>
            </a:r>
          </a:p>
        </p:txBody>
      </p:sp>
      <p:sp>
        <p:nvSpPr>
          <p:cNvPr id="458" name="object 5"/>
          <p:cNvSpPr/>
          <p:nvPr/>
        </p:nvSpPr>
        <p:spPr>
          <a:xfrm>
            <a:off x="306458" y="241324"/>
            <a:ext cx="2345183" cy="2211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9" name="object 6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62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object 2"/>
          <p:cNvSpPr txBox="1">
            <a:spLocks noGrp="1"/>
          </p:cNvSpPr>
          <p:nvPr>
            <p:ph type="title"/>
          </p:nvPr>
        </p:nvSpPr>
        <p:spPr>
          <a:xfrm>
            <a:off x="993444" y="516381"/>
            <a:ext cx="6582410" cy="57404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300">
                <a:latin typeface="Arial"/>
                <a:ea typeface="Arial"/>
                <a:cs typeface="Arial"/>
                <a:sym typeface="Arial"/>
              </a:defRPr>
            </a:pPr>
            <a:r>
              <a:t>How</a:t>
            </a:r>
            <a:r>
              <a:rPr spc="-400"/>
              <a:t> </a:t>
            </a:r>
            <a:r>
              <a:rPr spc="-100"/>
              <a:t>to</a:t>
            </a:r>
            <a:r>
              <a:rPr spc="-400"/>
              <a:t> </a:t>
            </a:r>
            <a:r>
              <a:t>calculate</a:t>
            </a:r>
            <a:r>
              <a:rPr spc="-500"/>
              <a:t> </a:t>
            </a:r>
            <a:r>
              <a:t>vaccine</a:t>
            </a:r>
            <a:r>
              <a:rPr spc="-500"/>
              <a:t> </a:t>
            </a:r>
            <a:r>
              <a:rPr spc="-200"/>
              <a:t>requirement</a:t>
            </a:r>
          </a:p>
        </p:txBody>
      </p:sp>
      <p:sp>
        <p:nvSpPr>
          <p:cNvPr id="462" name="object 4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63</a:t>
            </a:r>
          </a:p>
        </p:txBody>
      </p:sp>
      <p:sp>
        <p:nvSpPr>
          <p:cNvPr id="463" name="object 3"/>
          <p:cNvSpPr txBox="1"/>
          <p:nvPr/>
        </p:nvSpPr>
        <p:spPr>
          <a:xfrm>
            <a:off x="1062023" y="1805303"/>
            <a:ext cx="6641467" cy="232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16255" indent="12700">
              <a:spcBef>
                <a:spcPts val="100"/>
              </a:spcBef>
              <a:defRPr sz="3000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</a:t>
            </a:r>
            <a:r>
              <a:rPr spc="-135"/>
              <a:t>are </a:t>
            </a:r>
            <a:r>
              <a:rPr spc="10"/>
              <a:t>two </a:t>
            </a:r>
            <a:r>
              <a:rPr spc="-215"/>
              <a:t>ways </a:t>
            </a:r>
            <a:r>
              <a:rPr spc="30"/>
              <a:t>to </a:t>
            </a:r>
            <a:r>
              <a:rPr spc="-120"/>
              <a:t>calculate</a:t>
            </a:r>
            <a:r>
              <a:rPr spc="-550"/>
              <a:t> </a:t>
            </a:r>
            <a:r>
              <a:rPr spc="-165"/>
              <a:t>vaccine  </a:t>
            </a:r>
            <a:r>
              <a:rPr spc="-75"/>
              <a:t>requirement-</a:t>
            </a:r>
          </a:p>
          <a:p>
            <a:pPr marL="12700" marR="5080">
              <a:spcBef>
                <a:spcPts val="700"/>
              </a:spcBef>
              <a:buSzPct val="100000"/>
              <a:buAutoNum type="arabicPeriod"/>
              <a:tabLst>
                <a:tab pos="406400" algn="l"/>
              </a:tabLst>
              <a:defRPr sz="3000" spc="-1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based </a:t>
            </a:r>
            <a:r>
              <a:rPr spc="-95"/>
              <a:t>on real </a:t>
            </a:r>
            <a:r>
              <a:rPr spc="-90"/>
              <a:t>number </a:t>
            </a:r>
            <a:r>
              <a:rPr spc="-5"/>
              <a:t>of </a:t>
            </a:r>
            <a:r>
              <a:rPr spc="-110"/>
              <a:t>beneficiaries</a:t>
            </a:r>
            <a:r>
              <a:rPr spc="-490"/>
              <a:t> </a:t>
            </a:r>
            <a:r>
              <a:rPr spc="-40"/>
              <a:t>in  </a:t>
            </a:r>
            <a:r>
              <a:rPr spc="-100"/>
              <a:t>community.</a:t>
            </a:r>
          </a:p>
          <a:p>
            <a:pPr marL="323215" indent="-311150">
              <a:spcBef>
                <a:spcPts val="700"/>
              </a:spcBef>
              <a:buSzPct val="100000"/>
              <a:buAutoNum type="arabicPeriod"/>
              <a:tabLst>
                <a:tab pos="317500" algn="l"/>
                <a:tab pos="4368800" algn="l"/>
              </a:tabLst>
              <a:defRPr sz="3000" spc="-19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based </a:t>
            </a:r>
            <a:r>
              <a:rPr spc="-95"/>
              <a:t>on </a:t>
            </a:r>
            <a:r>
              <a:rPr spc="-85"/>
              <a:t>, </a:t>
            </a:r>
            <a:r>
              <a:rPr spc="-45"/>
              <a:t>Birth</a:t>
            </a:r>
            <a:r>
              <a:rPr spc="-195"/>
              <a:t> </a:t>
            </a:r>
            <a:r>
              <a:rPr spc="-209"/>
              <a:t>Rate</a:t>
            </a:r>
            <a:r>
              <a:rPr spc="-155"/>
              <a:t> </a:t>
            </a:r>
            <a:r>
              <a:rPr spc="-140"/>
              <a:t>and	</a:t>
            </a:r>
            <a:r>
              <a:rPr spc="-155"/>
              <a:t>IMR.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object 2"/>
          <p:cNvSpPr txBox="1"/>
          <p:nvPr/>
        </p:nvSpPr>
        <p:spPr>
          <a:xfrm>
            <a:off x="1062024" y="1804917"/>
            <a:ext cx="7207885" cy="326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3000" spc="-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Method</a:t>
            </a:r>
            <a:r>
              <a:rPr spc="-165"/>
              <a:t> </a:t>
            </a:r>
            <a:r>
              <a:rPr spc="-120"/>
              <a:t>1-</a:t>
            </a:r>
          </a:p>
          <a:p>
            <a:pPr marL="12700" marR="5080">
              <a:spcBef>
                <a:spcPts val="700"/>
              </a:spcBef>
              <a:buSzPct val="100000"/>
              <a:buAutoNum type="alphaUcParenR"/>
              <a:tabLst>
                <a:tab pos="431800" algn="l"/>
              </a:tabLst>
              <a:defRPr sz="3000" spc="-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count</a:t>
            </a:r>
            <a:r>
              <a:rPr spc="-180"/>
              <a:t> </a:t>
            </a:r>
            <a:r>
              <a:rPr spc="-35"/>
              <a:t>the</a:t>
            </a:r>
            <a:r>
              <a:rPr spc="-175"/>
              <a:t> </a:t>
            </a:r>
            <a:r>
              <a:rPr spc="-5"/>
              <a:t>total</a:t>
            </a:r>
            <a:r>
              <a:rPr spc="-190"/>
              <a:t> </a:t>
            </a:r>
            <a:r>
              <a:rPr spc="-90"/>
              <a:t>number</a:t>
            </a:r>
            <a:r>
              <a:rPr spc="-175"/>
              <a:t> </a:t>
            </a:r>
            <a:r>
              <a:rPr spc="-5"/>
              <a:t>of</a:t>
            </a:r>
            <a:r>
              <a:rPr spc="-170"/>
              <a:t> </a:t>
            </a:r>
            <a:r>
              <a:rPr spc="-104"/>
              <a:t>beneficiaries,</a:t>
            </a:r>
            <a:r>
              <a:rPr spc="-180"/>
              <a:t> </a:t>
            </a:r>
            <a:r>
              <a:rPr spc="-95"/>
              <a:t>like  </a:t>
            </a:r>
            <a:r>
              <a:rPr spc="-50"/>
              <a:t>infant, </a:t>
            </a:r>
            <a:r>
              <a:rPr spc="-104"/>
              <a:t>pregnant </a:t>
            </a:r>
            <a:r>
              <a:rPr spc="-40"/>
              <a:t>mother</a:t>
            </a:r>
            <a:r>
              <a:rPr spc="-345"/>
              <a:t> </a:t>
            </a:r>
            <a:r>
              <a:rPr spc="-95"/>
              <a:t>etc.</a:t>
            </a:r>
          </a:p>
          <a:p>
            <a:pPr marL="12700" marR="692150">
              <a:spcBef>
                <a:spcPts val="700"/>
              </a:spcBef>
              <a:buSzPct val="100000"/>
              <a:buAutoNum type="alphaUcParenR"/>
              <a:tabLst>
                <a:tab pos="419100" algn="l"/>
              </a:tabLst>
              <a:defRPr sz="3000" spc="-3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multiply</a:t>
            </a:r>
            <a:r>
              <a:rPr spc="-160"/>
              <a:t> </a:t>
            </a:r>
            <a:r>
              <a:rPr spc="95"/>
              <a:t>it</a:t>
            </a:r>
            <a:r>
              <a:rPr spc="-160"/>
              <a:t> </a:t>
            </a:r>
            <a:r>
              <a:rPr spc="15"/>
              <a:t>with</a:t>
            </a:r>
            <a:r>
              <a:rPr spc="-165"/>
              <a:t> </a:t>
            </a:r>
            <a:r>
              <a:rPr spc="-5"/>
              <a:t>total</a:t>
            </a:r>
            <a:r>
              <a:rPr spc="-180"/>
              <a:t> </a:t>
            </a:r>
            <a:r>
              <a:rPr spc="-95"/>
              <a:t>number</a:t>
            </a:r>
            <a:r>
              <a:rPr spc="-150"/>
              <a:t> </a:t>
            </a:r>
            <a:r>
              <a:rPr spc="-5"/>
              <a:t>of</a:t>
            </a:r>
            <a:r>
              <a:rPr spc="-165"/>
              <a:t> </a:t>
            </a:r>
            <a:r>
              <a:rPr spc="-180"/>
              <a:t>dose</a:t>
            </a:r>
            <a:r>
              <a:rPr spc="-165"/>
              <a:t> </a:t>
            </a:r>
            <a:r>
              <a:rPr spc="0"/>
              <a:t>of  </a:t>
            </a:r>
            <a:r>
              <a:rPr spc="-165"/>
              <a:t>vaccine </a:t>
            </a:r>
            <a:r>
              <a:rPr spc="30"/>
              <a:t>to </a:t>
            </a:r>
            <a:r>
              <a:rPr spc="-140"/>
              <a:t>be</a:t>
            </a:r>
            <a:r>
              <a:rPr spc="-395"/>
              <a:t> </a:t>
            </a:r>
            <a:r>
              <a:rPr spc="-130"/>
              <a:t>given.</a:t>
            </a:r>
          </a:p>
          <a:p>
            <a:pPr marL="12700" marR="807719">
              <a:spcBef>
                <a:spcPts val="600"/>
              </a:spcBef>
              <a:buSzPct val="100000"/>
              <a:buAutoNum type="alphaUcParenR"/>
              <a:tabLst>
                <a:tab pos="406400" algn="l"/>
              </a:tabLst>
              <a:defRPr sz="3000" spc="-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now </a:t>
            </a:r>
            <a:r>
              <a:rPr spc="-30"/>
              <a:t>multiply </a:t>
            </a:r>
            <a:r>
              <a:rPr spc="95"/>
              <a:t>it</a:t>
            </a:r>
            <a:r>
              <a:rPr spc="-625"/>
              <a:t> </a:t>
            </a:r>
            <a:r>
              <a:rPr spc="15"/>
              <a:t>with </a:t>
            </a:r>
            <a:r>
              <a:rPr spc="-175"/>
              <a:t>wastage </a:t>
            </a:r>
            <a:r>
              <a:rPr spc="-60"/>
              <a:t>factor </a:t>
            </a:r>
            <a:r>
              <a:rPr spc="-15"/>
              <a:t>for  </a:t>
            </a:r>
            <a:r>
              <a:rPr spc="-40"/>
              <a:t>different</a:t>
            </a:r>
            <a:r>
              <a:rPr spc="-165"/>
              <a:t> </a:t>
            </a:r>
            <a:r>
              <a:rPr spc="-185"/>
              <a:t>vaccines</a:t>
            </a:r>
          </a:p>
        </p:txBody>
      </p:sp>
      <p:sp>
        <p:nvSpPr>
          <p:cNvPr id="466" name="object 3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64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object 2"/>
          <p:cNvSpPr txBox="1"/>
          <p:nvPr/>
        </p:nvSpPr>
        <p:spPr>
          <a:xfrm>
            <a:off x="1062023" y="1805303"/>
            <a:ext cx="7234557" cy="240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000" spc="-14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Eg</a:t>
            </a:r>
            <a:r>
              <a:rPr>
                <a:solidFill>
                  <a:srgbClr val="FFFFFF"/>
                </a:solidFill>
              </a:rPr>
              <a:t>-</a:t>
            </a:r>
            <a:r>
              <a:rPr spc="-254">
                <a:solidFill>
                  <a:srgbClr val="FFFFFF"/>
                </a:solidFill>
              </a:rPr>
              <a:t> </a:t>
            </a:r>
            <a:r>
              <a:rPr spc="50">
                <a:solidFill>
                  <a:srgbClr val="FFFFFF"/>
                </a:solidFill>
              </a:rPr>
              <a:t>if</a:t>
            </a:r>
            <a:r>
              <a:rPr spc="-165">
                <a:solidFill>
                  <a:srgbClr val="FFFFFF"/>
                </a:solidFill>
              </a:rPr>
              <a:t> </a:t>
            </a:r>
            <a:r>
              <a:rPr spc="-60">
                <a:solidFill>
                  <a:srgbClr val="FFFFFF"/>
                </a:solidFill>
              </a:rPr>
              <a:t>there</a:t>
            </a:r>
            <a:r>
              <a:rPr spc="-165">
                <a:solidFill>
                  <a:srgbClr val="FFFFFF"/>
                </a:solidFill>
              </a:rPr>
              <a:t> </a:t>
            </a:r>
            <a:r>
              <a:rPr spc="-135">
                <a:solidFill>
                  <a:srgbClr val="FFFFFF"/>
                </a:solidFill>
              </a:rPr>
              <a:t>are</a:t>
            </a:r>
            <a:r>
              <a:rPr spc="-165">
                <a:solidFill>
                  <a:srgbClr val="FFFFFF"/>
                </a:solidFill>
              </a:rPr>
              <a:t> </a:t>
            </a:r>
            <a:r>
              <a:rPr spc="-150">
                <a:solidFill>
                  <a:srgbClr val="FFFFFF"/>
                </a:solidFill>
              </a:rPr>
              <a:t>100</a:t>
            </a:r>
            <a:r>
              <a:rPr spc="-155">
                <a:solidFill>
                  <a:srgbClr val="FFFFFF"/>
                </a:solidFill>
              </a:rPr>
              <a:t> </a:t>
            </a:r>
            <a:r>
              <a:rPr spc="-50">
                <a:solidFill>
                  <a:srgbClr val="FFFFFF"/>
                </a:solidFill>
              </a:rPr>
              <a:t>infant.</a:t>
            </a:r>
            <a:r>
              <a:rPr spc="-160">
                <a:solidFill>
                  <a:srgbClr val="FFFFFF"/>
                </a:solidFill>
              </a:rPr>
              <a:t> </a:t>
            </a:r>
            <a:r>
              <a:rPr spc="-114">
                <a:solidFill>
                  <a:srgbClr val="FFFFFF"/>
                </a:solidFill>
              </a:rPr>
              <a:t>Number</a:t>
            </a:r>
            <a:r>
              <a:rPr spc="-155">
                <a:solidFill>
                  <a:srgbClr val="FFFFFF"/>
                </a:solidFill>
              </a:rPr>
              <a:t> </a:t>
            </a:r>
            <a:r>
              <a:rPr spc="-5">
                <a:solidFill>
                  <a:srgbClr val="FFFFFF"/>
                </a:solidFill>
              </a:rPr>
              <a:t>of</a:t>
            </a:r>
            <a:r>
              <a:rPr spc="-160">
                <a:solidFill>
                  <a:srgbClr val="FFFFFF"/>
                </a:solidFill>
              </a:rPr>
              <a:t> </a:t>
            </a:r>
            <a:r>
              <a:rPr spc="-204">
                <a:solidFill>
                  <a:srgbClr val="FFFFFF"/>
                </a:solidFill>
              </a:rPr>
              <a:t>doses</a:t>
            </a:r>
            <a:r>
              <a:rPr spc="-165">
                <a:solidFill>
                  <a:srgbClr val="FFFFFF"/>
                </a:solidFill>
              </a:rPr>
              <a:t> </a:t>
            </a:r>
            <a:r>
              <a:rPr spc="-10">
                <a:solidFill>
                  <a:srgbClr val="FFFFFF"/>
                </a:solidFill>
              </a:rPr>
              <a:t>of  </a:t>
            </a:r>
            <a:r>
              <a:rPr spc="-469">
                <a:solidFill>
                  <a:srgbClr val="FFFFFF"/>
                </a:solidFill>
              </a:rPr>
              <a:t>BCG </a:t>
            </a:r>
            <a:r>
              <a:rPr spc="-80">
                <a:solidFill>
                  <a:srgbClr val="FFFFFF"/>
                </a:solidFill>
              </a:rPr>
              <a:t>require </a:t>
            </a:r>
            <a:r>
              <a:rPr spc="10">
                <a:solidFill>
                  <a:srgbClr val="FFFFFF"/>
                </a:solidFill>
              </a:rPr>
              <a:t>will</a:t>
            </a:r>
            <a:r>
              <a:rPr spc="-290">
                <a:solidFill>
                  <a:srgbClr val="FFFFFF"/>
                </a:solidFill>
              </a:rPr>
              <a:t> </a:t>
            </a:r>
            <a:r>
              <a:rPr spc="-140">
                <a:solidFill>
                  <a:srgbClr val="FFFFFF"/>
                </a:solidFill>
              </a:rPr>
              <a:t>be</a:t>
            </a:r>
          </a:p>
          <a:p>
            <a:pPr indent="184785">
              <a:spcBef>
                <a:spcPts val="700"/>
              </a:spcBef>
              <a:defRPr sz="3000" spc="-1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100× </a:t>
            </a:r>
            <a:r>
              <a:rPr spc="-150"/>
              <a:t>1 </a:t>
            </a:r>
            <a:r>
              <a:rPr spc="-260"/>
              <a:t>× </a:t>
            </a:r>
            <a:r>
              <a:rPr spc="-155"/>
              <a:t>1.33= </a:t>
            </a:r>
            <a:r>
              <a:rPr spc="-150"/>
              <a:t>133</a:t>
            </a:r>
            <a:r>
              <a:rPr spc="-35"/>
              <a:t> </a:t>
            </a:r>
            <a:r>
              <a:rPr spc="-209"/>
              <a:t>doses</a:t>
            </a:r>
          </a:p>
          <a:p>
            <a:pPr indent="12700">
              <a:spcBef>
                <a:spcPts val="700"/>
              </a:spcBef>
              <a:defRPr sz="3000" spc="-2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Since </a:t>
            </a:r>
            <a:r>
              <a:rPr spc="-90"/>
              <a:t>vial </a:t>
            </a:r>
            <a:r>
              <a:rPr spc="-5"/>
              <a:t>of </a:t>
            </a:r>
            <a:r>
              <a:rPr spc="-469"/>
              <a:t>BCG </a:t>
            </a:r>
            <a:r>
              <a:rPr spc="-160"/>
              <a:t>come </a:t>
            </a:r>
            <a:r>
              <a:rPr spc="-45"/>
              <a:t>in </a:t>
            </a:r>
            <a:r>
              <a:rPr spc="-209"/>
              <a:t>doses </a:t>
            </a:r>
            <a:r>
              <a:rPr spc="-5"/>
              <a:t>of</a:t>
            </a:r>
            <a:r>
              <a:rPr spc="-469"/>
              <a:t> </a:t>
            </a:r>
            <a:r>
              <a:rPr spc="-125"/>
              <a:t>10.</a:t>
            </a:r>
          </a:p>
          <a:p>
            <a:pPr indent="12700">
              <a:spcBef>
                <a:spcPts val="600"/>
              </a:spcBef>
              <a:defRPr sz="3000" spc="-3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 </a:t>
            </a:r>
            <a:r>
              <a:rPr spc="-140"/>
              <a:t>needed </a:t>
            </a:r>
            <a:r>
              <a:rPr spc="-85"/>
              <a:t>vial </a:t>
            </a:r>
            <a:r>
              <a:rPr spc="5"/>
              <a:t>will </a:t>
            </a:r>
            <a:r>
              <a:rPr spc="-185"/>
              <a:t>be= </a:t>
            </a:r>
            <a:r>
              <a:rPr spc="-95"/>
              <a:t>133/10= </a:t>
            </a:r>
            <a:r>
              <a:rPr spc="-130"/>
              <a:t>13.3 </a:t>
            </a:r>
            <a:r>
              <a:rPr spc="-80"/>
              <a:t>i.e.</a:t>
            </a:r>
            <a:r>
              <a:rPr spc="-275"/>
              <a:t> </a:t>
            </a:r>
            <a:r>
              <a:rPr spc="-150"/>
              <a:t>14</a:t>
            </a:r>
          </a:p>
        </p:txBody>
      </p:sp>
      <p:sp>
        <p:nvSpPr>
          <p:cNvPr id="469" name="object 3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65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object 2"/>
          <p:cNvSpPr txBox="1"/>
          <p:nvPr/>
        </p:nvSpPr>
        <p:spPr>
          <a:xfrm>
            <a:off x="1062023" y="1806219"/>
            <a:ext cx="7384417" cy="409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800" spc="-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Method</a:t>
            </a:r>
            <a:r>
              <a:rPr spc="-135"/>
              <a:t> </a:t>
            </a:r>
            <a:r>
              <a:rPr spc="-114"/>
              <a:t>2-</a:t>
            </a:r>
            <a:r>
              <a:rPr spc="-125"/>
              <a:t> </a:t>
            </a:r>
            <a:r>
              <a:rPr spc="45">
                <a:solidFill>
                  <a:srgbClr val="FFFFFF"/>
                </a:solidFill>
              </a:rPr>
              <a:t>if</a:t>
            </a:r>
            <a:r>
              <a:rPr spc="-145">
                <a:solidFill>
                  <a:srgbClr val="FFFFFF"/>
                </a:solidFill>
              </a:rPr>
              <a:t> </a:t>
            </a:r>
            <a:r>
              <a:rPr spc="-110">
                <a:solidFill>
                  <a:srgbClr val="FFFFFF"/>
                </a:solidFill>
              </a:rPr>
              <a:t>we</a:t>
            </a:r>
            <a:r>
              <a:rPr spc="-145">
                <a:solidFill>
                  <a:srgbClr val="FFFFFF"/>
                </a:solidFill>
              </a:rPr>
              <a:t> </a:t>
            </a:r>
            <a:r>
              <a:rPr spc="-85">
                <a:solidFill>
                  <a:srgbClr val="FFFFFF"/>
                </a:solidFill>
              </a:rPr>
              <a:t>know</a:t>
            </a:r>
            <a:r>
              <a:rPr spc="-130">
                <a:solidFill>
                  <a:srgbClr val="FFFFFF"/>
                </a:solidFill>
              </a:rPr>
              <a:t> </a:t>
            </a:r>
            <a:r>
              <a:rPr spc="-35">
                <a:solidFill>
                  <a:srgbClr val="FFFFFF"/>
                </a:solidFill>
              </a:rPr>
              <a:t>the</a:t>
            </a:r>
            <a:r>
              <a:rPr spc="-155">
                <a:solidFill>
                  <a:srgbClr val="FFFFFF"/>
                </a:solidFill>
              </a:rPr>
              <a:t> </a:t>
            </a:r>
            <a:r>
              <a:rPr spc="-45">
                <a:solidFill>
                  <a:srgbClr val="FFFFFF"/>
                </a:solidFill>
              </a:rPr>
              <a:t>Birth</a:t>
            </a:r>
            <a:r>
              <a:rPr spc="-130">
                <a:solidFill>
                  <a:srgbClr val="FFFFFF"/>
                </a:solidFill>
              </a:rPr>
              <a:t> </a:t>
            </a:r>
            <a:r>
              <a:rPr spc="-195">
                <a:solidFill>
                  <a:srgbClr val="FFFFFF"/>
                </a:solidFill>
              </a:rPr>
              <a:t>Rate</a:t>
            </a:r>
            <a:r>
              <a:rPr spc="-145">
                <a:solidFill>
                  <a:srgbClr val="FFFFFF"/>
                </a:solidFill>
              </a:rPr>
              <a:t> </a:t>
            </a:r>
            <a:r>
              <a:rPr spc="35">
                <a:solidFill>
                  <a:srgbClr val="FFFFFF"/>
                </a:solidFill>
              </a:rPr>
              <a:t>&amp;</a:t>
            </a:r>
            <a:r>
              <a:rPr spc="-150">
                <a:solidFill>
                  <a:srgbClr val="FFFFFF"/>
                </a:solidFill>
              </a:rPr>
              <a:t> IMR.</a:t>
            </a:r>
          </a:p>
          <a:p>
            <a:pPr marR="337820" indent="12700">
              <a:spcBef>
                <a:spcPts val="700"/>
              </a:spcBef>
              <a:defRPr sz="2800" spc="-1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Example- </a:t>
            </a:r>
            <a:r>
              <a:rPr spc="45"/>
              <a:t>if </a:t>
            </a:r>
            <a:r>
              <a:rPr spc="5"/>
              <a:t>birth </a:t>
            </a:r>
            <a:r>
              <a:rPr spc="-75"/>
              <a:t>rate </a:t>
            </a:r>
            <a:r>
              <a:rPr spc="-145"/>
              <a:t>is </a:t>
            </a:r>
            <a:r>
              <a:rPr spc="-80"/>
              <a:t>22/1000 </a:t>
            </a:r>
            <a:r>
              <a:rPr spc="-65"/>
              <a:t>population </a:t>
            </a:r>
            <a:r>
              <a:rPr spc="40"/>
              <a:t>&amp;  </a:t>
            </a:r>
            <a:r>
              <a:rPr spc="-90"/>
              <a:t>calculation </a:t>
            </a:r>
            <a:r>
              <a:rPr spc="-145"/>
              <a:t>is </a:t>
            </a:r>
            <a:r>
              <a:rPr spc="-75"/>
              <a:t>required </a:t>
            </a:r>
            <a:r>
              <a:rPr spc="-15"/>
              <a:t>for </a:t>
            </a:r>
            <a:r>
              <a:rPr spc="-165"/>
              <a:t>sub </a:t>
            </a:r>
            <a:r>
              <a:rPr spc="-85"/>
              <a:t>centre </a:t>
            </a:r>
            <a:r>
              <a:rPr spc="-80"/>
              <a:t>which</a:t>
            </a:r>
            <a:r>
              <a:rPr spc="-390"/>
              <a:t> </a:t>
            </a:r>
            <a:r>
              <a:rPr spc="-94"/>
              <a:t>cater  </a:t>
            </a:r>
            <a:r>
              <a:rPr spc="-145"/>
              <a:t>5000</a:t>
            </a:r>
            <a:r>
              <a:rPr spc="-120"/>
              <a:t> </a:t>
            </a:r>
            <a:r>
              <a:rPr spc="-65"/>
              <a:t>population.</a:t>
            </a:r>
          </a:p>
          <a:p>
            <a:pPr indent="741044">
              <a:spcBef>
                <a:spcPts val="700"/>
              </a:spcBef>
              <a:defRPr sz="2800" spc="-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total </a:t>
            </a:r>
            <a:r>
              <a:rPr spc="-90"/>
              <a:t>number </a:t>
            </a:r>
            <a:r>
              <a:t>of </a:t>
            </a:r>
            <a:r>
              <a:rPr spc="-100"/>
              <a:t>pregnant women </a:t>
            </a:r>
            <a:r>
              <a:rPr spc="-245"/>
              <a:t>=</a:t>
            </a:r>
            <a:r>
              <a:rPr spc="-509"/>
              <a:t> </a:t>
            </a:r>
            <a:r>
              <a:rPr spc="-165"/>
              <a:t>22×5</a:t>
            </a:r>
          </a:p>
          <a:p>
            <a:pPr indent="6409690">
              <a:spcBef>
                <a:spcPts val="700"/>
              </a:spcBef>
              <a:defRPr sz="2800" spc="-1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=110</a:t>
            </a:r>
          </a:p>
          <a:p>
            <a:pPr marR="5080" indent="741044">
              <a:spcBef>
                <a:spcPts val="700"/>
              </a:spcBef>
              <a:defRPr sz="2800" spc="-2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10% </a:t>
            </a:r>
            <a:r>
              <a:rPr spc="-165"/>
              <a:t>wastage </a:t>
            </a:r>
            <a:r>
              <a:rPr spc="-60"/>
              <a:t>factor </a:t>
            </a:r>
            <a:r>
              <a:rPr spc="5"/>
              <a:t>will </a:t>
            </a:r>
            <a:r>
              <a:rPr spc="-130"/>
              <a:t>be added </a:t>
            </a:r>
            <a:r>
              <a:rPr spc="-15"/>
              <a:t>for</a:t>
            </a:r>
            <a:r>
              <a:rPr spc="-270"/>
              <a:t> </a:t>
            </a:r>
            <a:r>
              <a:rPr spc="-45"/>
              <a:t>abortion  </a:t>
            </a:r>
            <a:r>
              <a:rPr spc="-200"/>
              <a:t>so </a:t>
            </a:r>
            <a:r>
              <a:rPr spc="-10"/>
              <a:t>total </a:t>
            </a:r>
            <a:r>
              <a:rPr spc="-90"/>
              <a:t>number </a:t>
            </a:r>
            <a:r>
              <a:rPr spc="-10"/>
              <a:t>of </a:t>
            </a:r>
            <a:r>
              <a:rPr spc="-100"/>
              <a:t>pregnant </a:t>
            </a:r>
            <a:r>
              <a:rPr spc="-110"/>
              <a:t>lady </a:t>
            </a:r>
            <a:r>
              <a:rPr spc="5"/>
              <a:t>will</a:t>
            </a:r>
            <a:r>
              <a:rPr spc="-459"/>
              <a:t> </a:t>
            </a:r>
            <a:r>
              <a:rPr spc="-110"/>
              <a:t>be-</a:t>
            </a:r>
          </a:p>
          <a:p>
            <a:pPr indent="4627879">
              <a:spcBef>
                <a:spcPts val="700"/>
              </a:spcBef>
              <a:defRPr sz="2800" spc="-2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 </a:t>
            </a:r>
            <a:r>
              <a:rPr spc="-165"/>
              <a:t>110+</a:t>
            </a:r>
            <a:r>
              <a:rPr spc="-30"/>
              <a:t> </a:t>
            </a:r>
            <a:r>
              <a:rPr spc="-160"/>
              <a:t>11=121</a:t>
            </a:r>
          </a:p>
        </p:txBody>
      </p:sp>
      <p:sp>
        <p:nvSpPr>
          <p:cNvPr id="472" name="object 3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66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object 2"/>
          <p:cNvSpPr txBox="1"/>
          <p:nvPr/>
        </p:nvSpPr>
        <p:spPr>
          <a:xfrm>
            <a:off x="1062023" y="1805303"/>
            <a:ext cx="7009767" cy="3949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41275" indent="12700">
              <a:spcBef>
                <a:spcPts val="100"/>
              </a:spcBef>
              <a:defRPr sz="3000" spc="-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Now </a:t>
            </a:r>
            <a:r>
              <a:rPr spc="-10"/>
              <a:t>for </a:t>
            </a:r>
            <a:r>
              <a:rPr spc="-45"/>
              <a:t>infant </a:t>
            </a:r>
            <a:r>
              <a:rPr spc="-114"/>
              <a:t>we </a:t>
            </a:r>
            <a:r>
              <a:rPr spc="10"/>
              <a:t>will </a:t>
            </a:r>
            <a:r>
              <a:rPr spc="-180"/>
              <a:t>have </a:t>
            </a:r>
            <a:r>
              <a:rPr spc="30"/>
              <a:t>to </a:t>
            </a:r>
            <a:r>
              <a:rPr spc="-130"/>
              <a:t>consider</a:t>
            </a:r>
            <a:r>
              <a:rPr spc="-580"/>
              <a:t> </a:t>
            </a:r>
            <a:r>
              <a:rPr spc="-459"/>
              <a:t>BR </a:t>
            </a:r>
            <a:r>
              <a:rPr spc="-280"/>
              <a:t>as  </a:t>
            </a:r>
            <a:r>
              <a:rPr spc="-80"/>
              <a:t>live </a:t>
            </a:r>
            <a:r>
              <a:rPr spc="-10"/>
              <a:t>birth. </a:t>
            </a:r>
            <a:r>
              <a:rPr spc="-360"/>
              <a:t>So </a:t>
            </a:r>
            <a:r>
              <a:rPr spc="-90"/>
              <a:t>number </a:t>
            </a:r>
            <a:r>
              <a:rPr spc="-5"/>
              <a:t>of </a:t>
            </a:r>
            <a:r>
              <a:rPr spc="-45"/>
              <a:t>infant </a:t>
            </a:r>
            <a:r>
              <a:rPr spc="-260"/>
              <a:t>=</a:t>
            </a:r>
            <a:r>
              <a:rPr spc="-530"/>
              <a:t> </a:t>
            </a:r>
            <a:r>
              <a:rPr spc="-150"/>
              <a:t>110</a:t>
            </a:r>
          </a:p>
          <a:p>
            <a:pPr indent="12700">
              <a:spcBef>
                <a:spcPts val="700"/>
              </a:spcBef>
              <a:defRPr sz="3000" spc="-2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Since </a:t>
            </a:r>
            <a:r>
              <a:rPr spc="-185"/>
              <a:t>IMR </a:t>
            </a:r>
            <a:r>
              <a:rPr spc="-260"/>
              <a:t>= </a:t>
            </a:r>
            <a:r>
              <a:rPr spc="-150"/>
              <a:t>34 </a:t>
            </a:r>
            <a:r>
              <a:rPr spc="-55"/>
              <a:t>/1000 </a:t>
            </a:r>
            <a:r>
              <a:rPr spc="-80"/>
              <a:t>live</a:t>
            </a:r>
            <a:r>
              <a:rPr spc="-125"/>
              <a:t> </a:t>
            </a:r>
            <a:r>
              <a:rPr spc="5"/>
              <a:t>birth</a:t>
            </a:r>
          </a:p>
          <a:p>
            <a:pPr indent="12700">
              <a:spcBef>
                <a:spcPts val="700"/>
              </a:spcBef>
              <a:tabLst>
                <a:tab pos="2959100" algn="l"/>
              </a:tabLst>
              <a:defRPr sz="3000" spc="-3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  </a:t>
            </a:r>
            <a:r>
              <a:rPr spc="-5"/>
              <a:t>total</a:t>
            </a:r>
            <a:r>
              <a:rPr spc="-440"/>
              <a:t> </a:t>
            </a:r>
            <a:r>
              <a:rPr spc="-45"/>
              <a:t>infant</a:t>
            </a:r>
            <a:r>
              <a:rPr spc="-170"/>
              <a:t> </a:t>
            </a:r>
            <a:r>
              <a:rPr spc="10"/>
              <a:t>will	</a:t>
            </a:r>
            <a:r>
              <a:rPr spc="-185"/>
              <a:t>be= </a:t>
            </a:r>
            <a:r>
              <a:rPr spc="-155"/>
              <a:t>110-4=</a:t>
            </a:r>
            <a:r>
              <a:rPr spc="-130"/>
              <a:t> </a:t>
            </a:r>
            <a:r>
              <a:rPr spc="-150"/>
              <a:t>106</a:t>
            </a:r>
          </a:p>
          <a:p>
            <a:pPr indent="12700">
              <a:spcBef>
                <a:spcPts val="6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</a:t>
            </a:r>
            <a:r>
              <a:rPr spc="-175"/>
              <a:t> </a:t>
            </a:r>
            <a:r>
              <a:rPr spc="-110"/>
              <a:t>we</a:t>
            </a:r>
            <a:r>
              <a:rPr spc="-175"/>
              <a:t> </a:t>
            </a:r>
            <a:r>
              <a:rPr spc="-60"/>
              <a:t>want</a:t>
            </a:r>
            <a:r>
              <a:rPr spc="-155"/>
              <a:t> </a:t>
            </a:r>
            <a:r>
              <a:rPr spc="25"/>
              <a:t>to</a:t>
            </a:r>
            <a:r>
              <a:rPr spc="-180"/>
              <a:t> </a:t>
            </a:r>
            <a:r>
              <a:rPr spc="-120"/>
              <a:t>calculate</a:t>
            </a:r>
            <a:r>
              <a:rPr spc="-195"/>
              <a:t> </a:t>
            </a:r>
            <a:r>
              <a:rPr spc="-175"/>
              <a:t>dose</a:t>
            </a:r>
            <a:r>
              <a:rPr spc="-165"/>
              <a:t> </a:t>
            </a:r>
            <a:r>
              <a:rPr spc="-5"/>
              <a:t>of</a:t>
            </a:r>
            <a:r>
              <a:rPr spc="-140"/>
              <a:t> </a:t>
            </a:r>
            <a:r>
              <a:rPr spc="-100"/>
              <a:t>penta</a:t>
            </a:r>
            <a:r>
              <a:rPr spc="-175"/>
              <a:t> </a:t>
            </a:r>
            <a:r>
              <a:rPr spc="-260"/>
              <a:t>=</a:t>
            </a:r>
          </a:p>
          <a:p>
            <a:pPr indent="2414270">
              <a:spcBef>
                <a:spcPts val="700"/>
              </a:spcBef>
              <a:defRPr sz="3000" spc="-2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</a:t>
            </a:r>
            <a:r>
              <a:rPr spc="-175"/>
              <a:t> </a:t>
            </a:r>
            <a:r>
              <a:rPr spc="-120"/>
              <a:t>106×3×1.18(wf)</a:t>
            </a:r>
          </a:p>
          <a:p>
            <a:pPr indent="2498089">
              <a:spcBef>
                <a:spcPts val="700"/>
              </a:spcBef>
              <a:defRPr sz="3000" spc="-1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=376</a:t>
            </a:r>
          </a:p>
          <a:p>
            <a:pPr indent="12700">
              <a:spcBef>
                <a:spcPts val="600"/>
              </a:spcBef>
              <a:defRPr sz="3000" spc="-3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 </a:t>
            </a:r>
            <a:r>
              <a:rPr spc="-5"/>
              <a:t>total </a:t>
            </a:r>
            <a:r>
              <a:rPr spc="-90"/>
              <a:t>number </a:t>
            </a:r>
            <a:r>
              <a:rPr spc="-5"/>
              <a:t>of </a:t>
            </a:r>
            <a:r>
              <a:rPr spc="-85"/>
              <a:t>vial </a:t>
            </a:r>
            <a:r>
              <a:rPr spc="-10"/>
              <a:t>for </a:t>
            </a:r>
            <a:r>
              <a:rPr spc="-170"/>
              <a:t>Penta- </a:t>
            </a:r>
            <a:r>
              <a:rPr spc="-95"/>
              <a:t>376/10=</a:t>
            </a:r>
            <a:r>
              <a:rPr spc="-595"/>
              <a:t> </a:t>
            </a:r>
            <a:r>
              <a:rPr spc="-150"/>
              <a:t>38</a:t>
            </a:r>
          </a:p>
        </p:txBody>
      </p:sp>
      <p:sp>
        <p:nvSpPr>
          <p:cNvPr id="475" name="object 3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67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478" name="object 3"/>
          <p:cNvGraphicFramePr/>
          <p:nvPr/>
        </p:nvGraphicFramePr>
        <p:xfrm>
          <a:off x="298450" y="511619"/>
          <a:ext cx="8382000" cy="633570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94000"/>
                <a:gridCol w="2794000"/>
                <a:gridCol w="2794000"/>
              </a:tblGrid>
              <a:tr h="41954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defRPr sz="2100" spc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00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91439">
                        <a:lnSpc>
                          <a:spcPct val="100000"/>
                        </a:lnSpc>
                        <a:spcBef>
                          <a:spcPts val="100"/>
                        </a:spcBef>
                        <a:defRPr sz="2000" b="1" spc="-3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NO. </a:t>
                      </a:r>
                      <a:r>
                        <a:rPr spc="-135"/>
                        <a:t>OF</a:t>
                      </a:r>
                      <a:r>
                        <a:rPr spc="-365"/>
                        <a:t> </a:t>
                      </a:r>
                      <a:r>
                        <a:rPr spc="-140"/>
                        <a:t>DOSES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00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100"/>
                        </a:spcBef>
                        <a:defRPr sz="1800" spc="0"/>
                      </a:pPr>
                      <a:r>
                        <a:rPr sz="2000" b="1" spc="-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WMF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28575">
                      <a:solidFill>
                        <a:srgbClr val="FFFF00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indent="90805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13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HEP</a:t>
                      </a:r>
                      <a:r>
                        <a:rPr spc="-159"/>
                        <a:t> </a:t>
                      </a:r>
                      <a:r>
                        <a:rPr spc="-200"/>
                        <a:t>B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1.11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234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BCG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3510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9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DPT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1.11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10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OPV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91439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12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3+2</a:t>
                      </a:r>
                      <a:r>
                        <a:rPr spc="-159"/>
                        <a:t> </a:t>
                      </a:r>
                      <a:r>
                        <a:rPr spc="-150"/>
                        <a:t>BOOSTER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1.11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indent="90805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159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ROTA</a:t>
                      </a:r>
                      <a:r>
                        <a:rPr spc="-310"/>
                        <a:t> </a:t>
                      </a:r>
                      <a:r>
                        <a:rPr spc="-95"/>
                        <a:t>VIRUS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9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1.33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3510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6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IPV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1.11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78295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13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PENTAVALENT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1.11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10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MR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9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1.33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3510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15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PCV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1.11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3498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TT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1.11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3501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26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JE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9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1.33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78302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13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SYRINGES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91439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2000" b="1" spc="-15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t>AS </a:t>
                      </a:r>
                      <a:r>
                        <a:rPr spc="-175"/>
                        <a:t>PER</a:t>
                      </a:r>
                      <a:r>
                        <a:rPr spc="-190"/>
                        <a:t> </a:t>
                      </a:r>
                      <a:r>
                        <a:rPr spc="-104"/>
                        <a:t>REQUIREMENT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200"/>
                        </a:spcBef>
                        <a:defRPr sz="1800" spc="0"/>
                      </a:pPr>
                      <a:r>
                        <a:rPr sz="2000" b="1" spc="-85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1.11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479" name="object 5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68</a:t>
            </a:r>
          </a:p>
        </p:txBody>
      </p:sp>
      <p:sp>
        <p:nvSpPr>
          <p:cNvPr id="480" name="object 4"/>
          <p:cNvSpPr txBox="1">
            <a:spLocks noGrp="1"/>
          </p:cNvSpPr>
          <p:nvPr>
            <p:ph type="title"/>
          </p:nvPr>
        </p:nvSpPr>
        <p:spPr>
          <a:xfrm>
            <a:off x="1064158" y="121665"/>
            <a:ext cx="5793105" cy="452121"/>
          </a:xfrm>
          <a:prstGeom prst="rect">
            <a:avLst/>
          </a:prstGeom>
        </p:spPr>
        <p:txBody>
          <a:bodyPr/>
          <a:lstStyle/>
          <a:p>
            <a:pPr indent="12700">
              <a:defRPr sz="2800" b="1" spc="-300">
                <a:latin typeface="Arial"/>
                <a:ea typeface="Arial"/>
                <a:cs typeface="Arial"/>
                <a:sym typeface="Arial"/>
              </a:defRPr>
            </a:pPr>
            <a:r>
              <a:t>WASTAGE </a:t>
            </a:r>
            <a:r>
              <a:rPr spc="-200"/>
              <a:t>MULTIPLICATION</a:t>
            </a:r>
            <a:r>
              <a:rPr spc="-100"/>
              <a:t> </a:t>
            </a:r>
            <a:r>
              <a:t>FACTOR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object 2"/>
          <p:cNvSpPr txBox="1">
            <a:spLocks noGrp="1"/>
          </p:cNvSpPr>
          <p:nvPr>
            <p:ph type="title"/>
          </p:nvPr>
        </p:nvSpPr>
        <p:spPr>
          <a:xfrm>
            <a:off x="4460875" y="516380"/>
            <a:ext cx="825500" cy="635001"/>
          </a:xfrm>
          <a:prstGeom prst="rect">
            <a:avLst/>
          </a:prstGeom>
        </p:spPr>
        <p:txBody>
          <a:bodyPr/>
          <a:lstStyle>
            <a:lvl1pPr indent="12700">
              <a:defRPr sz="4000" b="1" spc="-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MCQ</a:t>
            </a:r>
          </a:p>
        </p:txBody>
      </p:sp>
      <p:sp>
        <p:nvSpPr>
          <p:cNvPr id="483" name="object 3"/>
          <p:cNvSpPr txBox="1"/>
          <p:nvPr/>
        </p:nvSpPr>
        <p:spPr>
          <a:xfrm>
            <a:off x="1062024" y="1805303"/>
            <a:ext cx="6031230" cy="292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000" spc="-8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Q.</a:t>
            </a:r>
            <a:r>
              <a:rPr spc="-250"/>
              <a:t> </a:t>
            </a:r>
            <a:r>
              <a:rPr spc="-185"/>
              <a:t>1.</a:t>
            </a:r>
            <a:r>
              <a:rPr spc="-240"/>
              <a:t> </a:t>
            </a:r>
            <a:r>
              <a:rPr spc="-125"/>
              <a:t>Name</a:t>
            </a:r>
            <a:r>
              <a:rPr spc="-234"/>
              <a:t> </a:t>
            </a:r>
            <a:r>
              <a:rPr spc="-20"/>
              <a:t>the</a:t>
            </a:r>
            <a:r>
              <a:rPr spc="-240"/>
              <a:t> </a:t>
            </a:r>
            <a:r>
              <a:rPr spc="-145"/>
              <a:t>vaccine</a:t>
            </a:r>
            <a:r>
              <a:rPr spc="-240"/>
              <a:t> </a:t>
            </a:r>
            <a:r>
              <a:rPr spc="-65"/>
              <a:t>which</a:t>
            </a:r>
            <a:r>
              <a:rPr spc="-229"/>
              <a:t> </a:t>
            </a:r>
            <a:r>
              <a:rPr spc="-175"/>
              <a:t>was</a:t>
            </a:r>
            <a:r>
              <a:rPr spc="-240"/>
              <a:t> </a:t>
            </a:r>
            <a:r>
              <a:rPr spc="15"/>
              <a:t>first  </a:t>
            </a:r>
            <a:r>
              <a:rPr spc="-114"/>
              <a:t>discovered </a:t>
            </a:r>
            <a:r>
              <a:rPr spc="-95"/>
              <a:t>In </a:t>
            </a:r>
            <a:r>
              <a:rPr spc="-20"/>
              <a:t>the</a:t>
            </a:r>
            <a:r>
              <a:rPr spc="-490"/>
              <a:t> </a:t>
            </a:r>
            <a:r>
              <a:rPr spc="-30"/>
              <a:t>world</a:t>
            </a:r>
          </a:p>
          <a:p>
            <a:pPr marL="527684" indent="-515619">
              <a:spcBef>
                <a:spcPts val="700"/>
              </a:spcBef>
              <a:buClr>
                <a:srgbClr val="D5EBFF"/>
              </a:buClr>
              <a:buSzPct val="95000"/>
              <a:buAutoNum type="arabicPeriod"/>
              <a:tabLst>
                <a:tab pos="520700" algn="l"/>
                <a:tab pos="520700" algn="l"/>
              </a:tabLst>
              <a:defRPr sz="3000" spc="-18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Rabies</a:t>
            </a:r>
          </a:p>
          <a:p>
            <a:pPr marL="527684" indent="-515619">
              <a:spcBef>
                <a:spcPts val="700"/>
              </a:spcBef>
              <a:buClr>
                <a:srgbClr val="D5EBFF"/>
              </a:buClr>
              <a:buSzPct val="95000"/>
              <a:buAutoNum type="arabicPeriod"/>
              <a:tabLst>
                <a:tab pos="520700" algn="l"/>
                <a:tab pos="520700" algn="l"/>
              </a:tabLst>
              <a:defRPr sz="3000" spc="-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Plaque</a:t>
            </a:r>
          </a:p>
          <a:p>
            <a:pPr marL="527684" indent="-515619">
              <a:spcBef>
                <a:spcPts val="600"/>
              </a:spcBef>
              <a:buClr>
                <a:srgbClr val="D5EBFF"/>
              </a:buClr>
              <a:buSzPct val="95000"/>
              <a:buAutoNum type="arabicPeriod"/>
              <a:tabLst>
                <a:tab pos="520700" algn="l"/>
                <a:tab pos="520700" algn="l"/>
              </a:tabLst>
              <a:defRPr sz="3000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Small</a:t>
            </a:r>
            <a:r>
              <a:rPr spc="-234"/>
              <a:t> </a:t>
            </a:r>
            <a:r>
              <a:rPr spc="-95"/>
              <a:t>pox</a:t>
            </a:r>
          </a:p>
          <a:p>
            <a:pPr marL="527684" indent="-515619">
              <a:spcBef>
                <a:spcPts val="700"/>
              </a:spcBef>
              <a:buClr>
                <a:srgbClr val="D5EBFF"/>
              </a:buClr>
              <a:buSzPct val="95000"/>
              <a:buAutoNum type="arabicPeriod"/>
              <a:tabLst>
                <a:tab pos="520700" algn="l"/>
                <a:tab pos="520700" algn="l"/>
              </a:tabLst>
              <a:defRPr sz="3000" spc="-1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Chicken</a:t>
            </a:r>
            <a:r>
              <a:rPr spc="-240"/>
              <a:t> </a:t>
            </a:r>
            <a:r>
              <a:rPr spc="-95"/>
              <a:t>pox</a:t>
            </a:r>
          </a:p>
        </p:txBody>
      </p:sp>
      <p:sp>
        <p:nvSpPr>
          <p:cNvPr id="484" name="object 4"/>
          <p:cNvSpPr txBox="1"/>
          <p:nvPr/>
        </p:nvSpPr>
        <p:spPr>
          <a:xfrm>
            <a:off x="7552690" y="5637181"/>
            <a:ext cx="173356" cy="365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3000" spc="-3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</a:t>
            </a:r>
          </a:p>
        </p:txBody>
      </p:sp>
      <p:grpSp>
        <p:nvGrpSpPr>
          <p:cNvPr id="487" name="object 5"/>
          <p:cNvGrpSpPr/>
          <p:nvPr/>
        </p:nvGrpSpPr>
        <p:grpSpPr>
          <a:xfrm>
            <a:off x="7086600" y="5486400"/>
            <a:ext cx="1542289" cy="1082041"/>
            <a:chOff x="0" y="0"/>
            <a:chExt cx="1542288" cy="1082039"/>
          </a:xfrm>
        </p:grpSpPr>
        <p:sp>
          <p:nvSpPr>
            <p:cNvPr id="485" name="object 6"/>
            <p:cNvSpPr/>
            <p:nvPr/>
          </p:nvSpPr>
          <p:spPr>
            <a:xfrm>
              <a:off x="0" y="0"/>
              <a:ext cx="1542289" cy="108204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6" name="object 7"/>
            <p:cNvSpPr/>
            <p:nvPr/>
          </p:nvSpPr>
          <p:spPr>
            <a:xfrm>
              <a:off x="0" y="0"/>
              <a:ext cx="1542289" cy="1082040"/>
            </a:xfrm>
            <a:prstGeom prst="rect">
              <a:avLst/>
            </a:prstGeom>
            <a:noFill/>
            <a:ln w="9144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88" name="object 8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69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object 2"/>
          <p:cNvSpPr txBox="1">
            <a:spLocks noGrp="1"/>
          </p:cNvSpPr>
          <p:nvPr>
            <p:ph type="title"/>
          </p:nvPr>
        </p:nvSpPr>
        <p:spPr>
          <a:xfrm>
            <a:off x="4194175" y="516380"/>
            <a:ext cx="825500" cy="635001"/>
          </a:xfrm>
          <a:prstGeom prst="rect">
            <a:avLst/>
          </a:prstGeom>
        </p:spPr>
        <p:txBody>
          <a:bodyPr/>
          <a:lstStyle>
            <a:lvl1pPr indent="12700">
              <a:defRPr sz="4000" b="1" spc="-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MCQ</a:t>
            </a:r>
          </a:p>
        </p:txBody>
      </p:sp>
      <p:sp>
        <p:nvSpPr>
          <p:cNvPr id="491" name="object 3"/>
          <p:cNvSpPr txBox="1"/>
          <p:nvPr/>
        </p:nvSpPr>
        <p:spPr>
          <a:xfrm>
            <a:off x="1062024" y="1805303"/>
            <a:ext cx="6604635" cy="292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5080" indent="-342900">
              <a:spcBef>
                <a:spcPts val="100"/>
              </a:spcBef>
              <a:buClr>
                <a:srgbClr val="D5EBFF"/>
              </a:buClr>
              <a:buSzPct val="95000"/>
              <a:buChar char="▪"/>
              <a:tabLst>
                <a:tab pos="355600" algn="l"/>
              </a:tabLst>
              <a:defRPr sz="3000" spc="-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Q.2.in</a:t>
            </a:r>
            <a:r>
              <a:rPr spc="-250"/>
              <a:t> </a:t>
            </a:r>
            <a:r>
              <a:t>which</a:t>
            </a:r>
            <a:r>
              <a:rPr spc="-220"/>
              <a:t> </a:t>
            </a:r>
            <a:r>
              <a:rPr spc="-114"/>
              <a:t>year</a:t>
            </a:r>
            <a:r>
              <a:rPr spc="-234"/>
              <a:t> </a:t>
            </a:r>
            <a:r>
              <a:rPr spc="-95"/>
              <a:t>small</a:t>
            </a:r>
            <a:r>
              <a:rPr spc="-225"/>
              <a:t> </a:t>
            </a:r>
            <a:r>
              <a:rPr spc="-95"/>
              <a:t>pox</a:t>
            </a:r>
            <a:r>
              <a:rPr spc="-245"/>
              <a:t> </a:t>
            </a:r>
            <a:r>
              <a:rPr spc="-145"/>
              <a:t>vaccine</a:t>
            </a:r>
            <a:r>
              <a:rPr spc="-234"/>
              <a:t> </a:t>
            </a:r>
            <a:r>
              <a:rPr spc="-175"/>
              <a:t>was  </a:t>
            </a:r>
            <a:r>
              <a:rPr spc="-114"/>
              <a:t>discovered</a:t>
            </a:r>
          </a:p>
          <a:p>
            <a:pPr indent="12700">
              <a:spcBef>
                <a:spcPts val="700"/>
              </a:spcBef>
              <a:tabLst>
                <a:tab pos="520700" algn="l"/>
              </a:tabLst>
              <a:defRPr sz="2800" spc="-17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	</a:t>
            </a:r>
            <a:r>
              <a:rPr sz="3000" spc="-250">
                <a:solidFill>
                  <a:srgbClr val="FFFFFF"/>
                </a:solidFill>
              </a:rPr>
              <a:t>1798</a:t>
            </a:r>
            <a:endParaRPr sz="3000" spc="-187"/>
          </a:p>
          <a:p>
            <a:pPr indent="12700">
              <a:spcBef>
                <a:spcPts val="700"/>
              </a:spcBef>
              <a:tabLst>
                <a:tab pos="520700" algn="l"/>
              </a:tabLst>
              <a:defRPr sz="2800" spc="-90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	</a:t>
            </a:r>
            <a:r>
              <a:rPr sz="3000" spc="-175">
                <a:solidFill>
                  <a:srgbClr val="FFFFFF"/>
                </a:solidFill>
              </a:rPr>
              <a:t>1898</a:t>
            </a:r>
            <a:endParaRPr sz="3000" spc="-96"/>
          </a:p>
          <a:p>
            <a:pPr indent="12700">
              <a:spcBef>
                <a:spcPts val="600"/>
              </a:spcBef>
              <a:tabLst>
                <a:tab pos="520700" algn="l"/>
              </a:tabLst>
              <a:defRPr sz="2800" spc="-16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	</a:t>
            </a:r>
            <a:r>
              <a:rPr sz="3000">
                <a:solidFill>
                  <a:srgbClr val="FFFFFF"/>
                </a:solidFill>
              </a:rPr>
              <a:t>1998</a:t>
            </a:r>
            <a:endParaRPr sz="3000" spc="-176"/>
          </a:p>
          <a:p>
            <a:pPr indent="12700">
              <a:spcBef>
                <a:spcPts val="700"/>
              </a:spcBef>
              <a:tabLst>
                <a:tab pos="520700" algn="l"/>
              </a:tabLst>
              <a:defRPr sz="2800" spc="-7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	</a:t>
            </a:r>
            <a:r>
              <a:rPr sz="3000" spc="-185">
                <a:solidFill>
                  <a:srgbClr val="FFFFFF"/>
                </a:solidFill>
              </a:rPr>
              <a:t>1800</a:t>
            </a:r>
          </a:p>
        </p:txBody>
      </p:sp>
      <p:sp>
        <p:nvSpPr>
          <p:cNvPr id="492" name="object 4"/>
          <p:cNvSpPr txBox="1"/>
          <p:nvPr/>
        </p:nvSpPr>
        <p:spPr>
          <a:xfrm>
            <a:off x="6942708" y="5637181"/>
            <a:ext cx="171451" cy="365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3000" spc="-3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grpSp>
        <p:nvGrpSpPr>
          <p:cNvPr id="495" name="object 5"/>
          <p:cNvGrpSpPr/>
          <p:nvPr/>
        </p:nvGrpSpPr>
        <p:grpSpPr>
          <a:xfrm>
            <a:off x="6400800" y="5410200"/>
            <a:ext cx="1542289" cy="1082042"/>
            <a:chOff x="0" y="0"/>
            <a:chExt cx="1542288" cy="1082040"/>
          </a:xfrm>
        </p:grpSpPr>
        <p:sp>
          <p:nvSpPr>
            <p:cNvPr id="493" name="object 6"/>
            <p:cNvSpPr/>
            <p:nvPr/>
          </p:nvSpPr>
          <p:spPr>
            <a:xfrm>
              <a:off x="0" y="0"/>
              <a:ext cx="1542289" cy="108204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4" name="object 7"/>
            <p:cNvSpPr/>
            <p:nvPr/>
          </p:nvSpPr>
          <p:spPr>
            <a:xfrm>
              <a:off x="0" y="0"/>
              <a:ext cx="1542289" cy="1082041"/>
            </a:xfrm>
            <a:prstGeom prst="rect">
              <a:avLst/>
            </a:prstGeom>
            <a:noFill/>
            <a:ln w="9144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96" name="object 8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70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object 2"/>
          <p:cNvSpPr txBox="1">
            <a:spLocks noGrp="1"/>
          </p:cNvSpPr>
          <p:nvPr>
            <p:ph type="title"/>
          </p:nvPr>
        </p:nvSpPr>
        <p:spPr>
          <a:xfrm>
            <a:off x="4460875" y="516380"/>
            <a:ext cx="825500" cy="635001"/>
          </a:xfrm>
          <a:prstGeom prst="rect">
            <a:avLst/>
          </a:prstGeom>
        </p:spPr>
        <p:txBody>
          <a:bodyPr/>
          <a:lstStyle>
            <a:lvl1pPr indent="12700">
              <a:defRPr sz="4000" b="1" spc="-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MCQ</a:t>
            </a:r>
          </a:p>
        </p:txBody>
      </p:sp>
      <p:sp>
        <p:nvSpPr>
          <p:cNvPr id="499" name="object 3"/>
          <p:cNvSpPr txBox="1"/>
          <p:nvPr/>
        </p:nvSpPr>
        <p:spPr>
          <a:xfrm>
            <a:off x="1062023" y="1716652"/>
            <a:ext cx="7041517" cy="30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2700" marR="5080">
              <a:lnSpc>
                <a:spcPct val="119300"/>
              </a:lnSpc>
              <a:buClr>
                <a:srgbClr val="D5EBFF"/>
              </a:buClr>
              <a:buSzPct val="95000"/>
              <a:buChar char="▪"/>
              <a:tabLst>
                <a:tab pos="355600" algn="l"/>
              </a:tabLst>
              <a:defRPr sz="3000" spc="-1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Q.3</a:t>
            </a:r>
            <a:r>
              <a:rPr spc="-405"/>
              <a:t> </a:t>
            </a:r>
            <a:r>
              <a:rPr spc="-75"/>
              <a:t>While</a:t>
            </a:r>
            <a:r>
              <a:rPr spc="-225"/>
              <a:t> </a:t>
            </a:r>
            <a:r>
              <a:rPr spc="-75"/>
              <a:t>calculating</a:t>
            </a:r>
            <a:r>
              <a:rPr spc="-220"/>
              <a:t> </a:t>
            </a:r>
            <a:r>
              <a:rPr spc="-145"/>
              <a:t>vaccine</a:t>
            </a:r>
            <a:r>
              <a:rPr spc="-234"/>
              <a:t> </a:t>
            </a:r>
            <a:r>
              <a:rPr spc="-60"/>
              <a:t>requirement,  </a:t>
            </a:r>
            <a:r>
              <a:rPr spc="-145"/>
              <a:t>The</a:t>
            </a:r>
            <a:r>
              <a:rPr spc="-240"/>
              <a:t> </a:t>
            </a:r>
            <a:r>
              <a:rPr spc="-114"/>
              <a:t>wastage</a:t>
            </a:r>
            <a:r>
              <a:rPr spc="-240"/>
              <a:t> </a:t>
            </a:r>
            <a:r>
              <a:rPr spc="-15"/>
              <a:t>multiplication</a:t>
            </a:r>
            <a:r>
              <a:rPr spc="-229"/>
              <a:t> </a:t>
            </a:r>
            <a:r>
              <a:rPr spc="-25"/>
              <a:t>factor</a:t>
            </a:r>
            <a:r>
              <a:rPr spc="-245"/>
              <a:t> </a:t>
            </a:r>
            <a:r>
              <a:rPr spc="-130"/>
              <a:t>is</a:t>
            </a:r>
          </a:p>
          <a:p>
            <a:pPr indent="12700">
              <a:spcBef>
                <a:spcPts val="700"/>
              </a:spcBef>
              <a:tabLst>
                <a:tab pos="520700" algn="l"/>
              </a:tabLst>
              <a:defRPr sz="2800" spc="-17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	</a:t>
            </a:r>
            <a:r>
              <a:rPr sz="3000" spc="-325">
                <a:solidFill>
                  <a:srgbClr val="FFFFFF"/>
                </a:solidFill>
              </a:rPr>
              <a:t>1</a:t>
            </a:r>
            <a:endParaRPr sz="3000" spc="-187"/>
          </a:p>
          <a:p>
            <a:pPr indent="12700">
              <a:spcBef>
                <a:spcPts val="600"/>
              </a:spcBef>
              <a:tabLst>
                <a:tab pos="520700" algn="l"/>
              </a:tabLst>
              <a:defRPr sz="2800" spc="-90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	</a:t>
            </a:r>
            <a:r>
              <a:rPr sz="3000" spc="-254">
                <a:solidFill>
                  <a:srgbClr val="FFFFFF"/>
                </a:solidFill>
              </a:rPr>
              <a:t>1.33</a:t>
            </a:r>
            <a:endParaRPr sz="3000" spc="-96"/>
          </a:p>
          <a:p>
            <a:pPr indent="12700">
              <a:spcBef>
                <a:spcPts val="600"/>
              </a:spcBef>
              <a:tabLst>
                <a:tab pos="520700" algn="l"/>
              </a:tabLst>
              <a:defRPr sz="2800" spc="-16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	</a:t>
            </a:r>
            <a:r>
              <a:rPr sz="3000" spc="-204">
                <a:solidFill>
                  <a:srgbClr val="FFFFFF"/>
                </a:solidFill>
              </a:rPr>
              <a:t>1.5</a:t>
            </a:r>
            <a:endParaRPr sz="3000" spc="-176"/>
          </a:p>
          <a:p>
            <a:pPr indent="12700">
              <a:spcBef>
                <a:spcPts val="700"/>
              </a:spcBef>
              <a:tabLst>
                <a:tab pos="520700" algn="l"/>
              </a:tabLst>
              <a:defRPr sz="2800" spc="-7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	</a:t>
            </a:r>
            <a:r>
              <a:rPr sz="3000" spc="-195">
                <a:solidFill>
                  <a:srgbClr val="FFFFFF"/>
                </a:solidFill>
              </a:rPr>
              <a:t>Is</a:t>
            </a:r>
            <a:r>
              <a:rPr sz="3000" spc="-240">
                <a:solidFill>
                  <a:srgbClr val="FFFFFF"/>
                </a:solidFill>
              </a:rPr>
              <a:t> </a:t>
            </a:r>
            <a:r>
              <a:rPr sz="3000" spc="-10">
                <a:solidFill>
                  <a:srgbClr val="FFFFFF"/>
                </a:solidFill>
              </a:rPr>
              <a:t>different</a:t>
            </a:r>
            <a:r>
              <a:rPr sz="3000" spc="-225">
                <a:solidFill>
                  <a:srgbClr val="FFFFFF"/>
                </a:solidFill>
              </a:rPr>
              <a:t> </a:t>
            </a:r>
            <a:r>
              <a:rPr sz="3000" spc="15">
                <a:solidFill>
                  <a:srgbClr val="FFFFFF"/>
                </a:solidFill>
              </a:rPr>
              <a:t>for</a:t>
            </a:r>
            <a:r>
              <a:rPr sz="3000" spc="-254">
                <a:solidFill>
                  <a:srgbClr val="FFFFFF"/>
                </a:solidFill>
              </a:rPr>
              <a:t> </a:t>
            </a:r>
            <a:r>
              <a:rPr sz="3000" spc="-5">
                <a:solidFill>
                  <a:srgbClr val="FFFFFF"/>
                </a:solidFill>
              </a:rPr>
              <a:t>different</a:t>
            </a:r>
            <a:r>
              <a:rPr sz="3000" spc="-234">
                <a:solidFill>
                  <a:srgbClr val="FFFFFF"/>
                </a:solidFill>
              </a:rPr>
              <a:t> </a:t>
            </a:r>
            <a:r>
              <a:rPr sz="3000" spc="-160">
                <a:solidFill>
                  <a:srgbClr val="FFFFFF"/>
                </a:solidFill>
              </a:rPr>
              <a:t>vaccines</a:t>
            </a:r>
          </a:p>
        </p:txBody>
      </p:sp>
      <p:sp>
        <p:nvSpPr>
          <p:cNvPr id="500" name="object 4"/>
          <p:cNvSpPr txBox="1"/>
          <p:nvPr/>
        </p:nvSpPr>
        <p:spPr>
          <a:xfrm>
            <a:off x="7095108" y="5725572"/>
            <a:ext cx="197486" cy="365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3000" spc="-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4</a:t>
            </a:r>
          </a:p>
        </p:txBody>
      </p:sp>
      <p:grpSp>
        <p:nvGrpSpPr>
          <p:cNvPr id="503" name="object 5"/>
          <p:cNvGrpSpPr/>
          <p:nvPr/>
        </p:nvGrpSpPr>
        <p:grpSpPr>
          <a:xfrm>
            <a:off x="6490715" y="5631180"/>
            <a:ext cx="1542289" cy="1082041"/>
            <a:chOff x="0" y="0"/>
            <a:chExt cx="1542288" cy="1082039"/>
          </a:xfrm>
        </p:grpSpPr>
        <p:sp>
          <p:nvSpPr>
            <p:cNvPr id="501" name="object 6"/>
            <p:cNvSpPr/>
            <p:nvPr/>
          </p:nvSpPr>
          <p:spPr>
            <a:xfrm>
              <a:off x="0" y="0"/>
              <a:ext cx="1542289" cy="108204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2" name="object 7"/>
            <p:cNvSpPr/>
            <p:nvPr/>
          </p:nvSpPr>
          <p:spPr>
            <a:xfrm>
              <a:off x="0" y="0"/>
              <a:ext cx="1542289" cy="1082040"/>
            </a:xfrm>
            <a:prstGeom prst="rect">
              <a:avLst/>
            </a:prstGeom>
            <a:noFill/>
            <a:ln w="9144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04" name="object 8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71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5"/>
          <p:cNvSpPr txBox="1">
            <a:spLocks noGrp="1"/>
          </p:cNvSpPr>
          <p:nvPr>
            <p:ph type="sldNum" sz="quarter" idx="15"/>
          </p:nvPr>
        </p:nvSpPr>
        <p:spPr>
          <a:xfrm>
            <a:off x="8665209" y="6571642"/>
            <a:ext cx="129208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26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4775" indent="11937" defTabSz="859536">
              <a:defRPr sz="3384" spc="-282"/>
            </a:pPr>
            <a:r>
              <a:t>Process of generation of  immunity after</a:t>
            </a:r>
            <a:r>
              <a:rPr spc="-564"/>
              <a:t> </a:t>
            </a:r>
            <a:r>
              <a:t>vaccination</a:t>
            </a:r>
          </a:p>
        </p:txBody>
      </p:sp>
      <p:sp>
        <p:nvSpPr>
          <p:cNvPr id="127" name="object 3"/>
          <p:cNvSpPr txBox="1"/>
          <p:nvPr/>
        </p:nvSpPr>
        <p:spPr>
          <a:xfrm>
            <a:off x="1062024" y="1729994"/>
            <a:ext cx="3508376" cy="4151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800" b="1" spc="-29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PRIMARY</a:t>
            </a:r>
            <a:r>
              <a:rPr spc="-150"/>
              <a:t> </a:t>
            </a:r>
            <a:r>
              <a:rPr spc="-390"/>
              <a:t>RESPONSE-</a:t>
            </a:r>
          </a:p>
          <a:p>
            <a:pPr marL="20320" marR="5080" indent="314325" algn="just">
              <a:lnSpc>
                <a:spcPct val="80000"/>
              </a:lnSpc>
              <a:spcBef>
                <a:spcPts val="600"/>
              </a:spcBef>
              <a:defRPr sz="2800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40"/>
              <a:t>antibody </a:t>
            </a:r>
            <a:r>
              <a:rPr spc="30"/>
              <a:t>that </a:t>
            </a:r>
            <a:r>
              <a:rPr spc="-130"/>
              <a:t>is  </a:t>
            </a:r>
            <a:r>
              <a:rPr spc="-40"/>
              <a:t>elicited </a:t>
            </a:r>
            <a:r>
              <a:rPr spc="5"/>
              <a:t>first </a:t>
            </a:r>
            <a:r>
              <a:rPr spc="-130"/>
              <a:t>is  </a:t>
            </a:r>
            <a:r>
              <a:rPr spc="-30"/>
              <a:t>entirely </a:t>
            </a:r>
            <a:r>
              <a:rPr spc="10"/>
              <a:t>of </a:t>
            </a:r>
            <a:r>
              <a:rPr spc="-20"/>
              <a:t>the </a:t>
            </a:r>
            <a:r>
              <a:rPr spc="-75"/>
              <a:t>IgM  </a:t>
            </a:r>
            <a:r>
              <a:rPr spc="-30"/>
              <a:t>type. </a:t>
            </a:r>
            <a:r>
              <a:t>The </a:t>
            </a:r>
            <a:r>
              <a:rPr spc="-70"/>
              <a:t>IgM  </a:t>
            </a:r>
            <a:r>
              <a:rPr spc="-40"/>
              <a:t>antibody</a:t>
            </a:r>
            <a:r>
              <a:rPr spc="695"/>
              <a:t> </a:t>
            </a:r>
            <a:r>
              <a:rPr spc="45"/>
              <a:t>titre </a:t>
            </a:r>
            <a:r>
              <a:rPr spc="-140"/>
              <a:t>rises  </a:t>
            </a:r>
            <a:r>
              <a:rPr spc="-70"/>
              <a:t>steadily </a:t>
            </a:r>
            <a:r>
              <a:rPr spc="-50"/>
              <a:t>during </a:t>
            </a:r>
            <a:r>
              <a:rPr spc="-20"/>
              <a:t>the  </a:t>
            </a:r>
            <a:r>
              <a:rPr spc="-50"/>
              <a:t>next </a:t>
            </a:r>
            <a:r>
              <a:rPr spc="-145"/>
              <a:t>2-3 days </a:t>
            </a:r>
            <a:r>
              <a:rPr spc="-40"/>
              <a:t>or  </a:t>
            </a:r>
            <a:r>
              <a:rPr spc="-60"/>
              <a:t>more, </a:t>
            </a:r>
            <a:r>
              <a:rPr spc="-150"/>
              <a:t>reaches </a:t>
            </a:r>
            <a:r>
              <a:rPr spc="-189"/>
              <a:t>a</a:t>
            </a:r>
            <a:r>
              <a:rPr spc="-295"/>
              <a:t> </a:t>
            </a:r>
            <a:r>
              <a:rPr spc="-114"/>
              <a:t>peak  </a:t>
            </a:r>
            <a:r>
              <a:rPr spc="-85"/>
              <a:t>level </a:t>
            </a:r>
            <a:r>
              <a:rPr spc="-114"/>
              <a:t>and </a:t>
            </a:r>
            <a:r>
              <a:rPr spc="-40"/>
              <a:t>then  </a:t>
            </a:r>
            <a:r>
              <a:rPr spc="-110"/>
              <a:t>declines </a:t>
            </a:r>
            <a:r>
              <a:rPr spc="-55"/>
              <a:t>almost </a:t>
            </a:r>
            <a:r>
              <a:rPr spc="-220"/>
              <a:t>as  </a:t>
            </a:r>
            <a:r>
              <a:rPr spc="-40"/>
              <a:t>fast </a:t>
            </a:r>
            <a:r>
              <a:rPr spc="-234"/>
              <a:t>as </a:t>
            </a:r>
            <a:r>
              <a:rPr spc="104"/>
              <a:t>it</a:t>
            </a:r>
            <a:r>
              <a:rPr spc="-375"/>
              <a:t> </a:t>
            </a:r>
            <a:r>
              <a:rPr spc="-90"/>
              <a:t>developed.</a:t>
            </a:r>
          </a:p>
        </p:txBody>
      </p:sp>
      <p:sp>
        <p:nvSpPr>
          <p:cNvPr id="128" name="object 4"/>
          <p:cNvSpPr/>
          <p:nvPr/>
        </p:nvSpPr>
        <p:spPr>
          <a:xfrm>
            <a:off x="4724400" y="2010155"/>
            <a:ext cx="4191000" cy="4162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object 2"/>
          <p:cNvSpPr txBox="1"/>
          <p:nvPr/>
        </p:nvSpPr>
        <p:spPr>
          <a:xfrm>
            <a:off x="1062024" y="1805302"/>
            <a:ext cx="7007860" cy="34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49860">
              <a:lnSpc>
                <a:spcPct val="90000"/>
              </a:lnSpc>
              <a:spcBef>
                <a:spcPts val="400"/>
              </a:spcBef>
              <a:defRPr sz="3000" spc="-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Q.4</a:t>
            </a:r>
            <a:r>
              <a:rPr spc="-254"/>
              <a:t> </a:t>
            </a:r>
            <a:r>
              <a:rPr spc="-20"/>
              <a:t>the</a:t>
            </a:r>
            <a:r>
              <a:rPr spc="-234"/>
              <a:t> </a:t>
            </a:r>
            <a:r>
              <a:rPr spc="30"/>
              <a:t>total</a:t>
            </a:r>
            <a:r>
              <a:rPr spc="-234"/>
              <a:t> </a:t>
            </a:r>
            <a:r>
              <a:rPr spc="-80"/>
              <a:t>number</a:t>
            </a:r>
            <a:r>
              <a:rPr spc="-240"/>
              <a:t> </a:t>
            </a:r>
            <a:r>
              <a:rPr spc="20"/>
              <a:t>of</a:t>
            </a:r>
            <a:r>
              <a:rPr spc="-240"/>
              <a:t> </a:t>
            </a:r>
            <a:r>
              <a:rPr spc="-65"/>
              <a:t>pregnant</a:t>
            </a:r>
            <a:r>
              <a:rPr spc="-260"/>
              <a:t> </a:t>
            </a:r>
            <a:r>
              <a:rPr spc="-80"/>
              <a:t>women</a:t>
            </a:r>
            <a:r>
              <a:rPr spc="-225"/>
              <a:t> </a:t>
            </a:r>
            <a:r>
              <a:rPr spc="-30"/>
              <a:t>in  </a:t>
            </a:r>
            <a:r>
              <a:rPr spc="-75"/>
              <a:t>calculation </a:t>
            </a:r>
            <a:r>
              <a:rPr spc="20"/>
              <a:t>of </a:t>
            </a:r>
            <a:r>
              <a:rPr spc="-145"/>
              <a:t>vaccine </a:t>
            </a:r>
            <a:r>
              <a:rPr spc="-60"/>
              <a:t>requirement </a:t>
            </a:r>
            <a:r>
              <a:rPr spc="-65"/>
              <a:t>by  </a:t>
            </a:r>
            <a:r>
              <a:rPr spc="-55"/>
              <a:t>enumration </a:t>
            </a:r>
            <a:r>
              <a:rPr spc="-130"/>
              <a:t>is </a:t>
            </a:r>
            <a:r>
              <a:rPr spc="-50"/>
              <a:t>found </a:t>
            </a:r>
            <a:r>
              <a:rPr spc="0"/>
              <a:t>out </a:t>
            </a:r>
            <a:r>
              <a:rPr spc="-65"/>
              <a:t>by </a:t>
            </a:r>
            <a:r>
              <a:rPr spc="-110"/>
              <a:t>using </a:t>
            </a:r>
            <a:r>
              <a:rPr spc="-200"/>
              <a:t>a  </a:t>
            </a:r>
            <a:r>
              <a:rPr spc="-20"/>
              <a:t>mutiplication </a:t>
            </a:r>
            <a:r>
              <a:rPr spc="-25"/>
              <a:t>factor</a:t>
            </a:r>
            <a:r>
              <a:rPr spc="-455"/>
              <a:t> </a:t>
            </a:r>
            <a:r>
              <a:rPr spc="20"/>
              <a:t>of</a:t>
            </a:r>
          </a:p>
          <a:p>
            <a:pPr indent="12700">
              <a:spcBef>
                <a:spcPts val="300"/>
              </a:spcBef>
              <a:tabLst>
                <a:tab pos="520700" algn="l"/>
              </a:tabLst>
              <a:defRPr sz="2800" spc="-17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	</a:t>
            </a:r>
            <a:r>
              <a:rPr sz="3000" spc="-254">
                <a:solidFill>
                  <a:srgbClr val="FFFFFF"/>
                </a:solidFill>
              </a:rPr>
              <a:t>1.33</a:t>
            </a:r>
            <a:endParaRPr sz="3000" spc="-187"/>
          </a:p>
          <a:p>
            <a:pPr indent="12700">
              <a:spcBef>
                <a:spcPts val="300"/>
              </a:spcBef>
              <a:tabLst>
                <a:tab pos="520700" algn="l"/>
              </a:tabLst>
              <a:defRPr sz="2800" spc="-90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	</a:t>
            </a:r>
            <a:r>
              <a:rPr sz="3000" spc="-204">
                <a:solidFill>
                  <a:srgbClr val="FFFFFF"/>
                </a:solidFill>
              </a:rPr>
              <a:t>1.5</a:t>
            </a:r>
            <a:endParaRPr sz="3000" spc="-96"/>
          </a:p>
          <a:p>
            <a:pPr indent="12700">
              <a:spcBef>
                <a:spcPts val="300"/>
              </a:spcBef>
              <a:tabLst>
                <a:tab pos="520700" algn="l"/>
              </a:tabLst>
              <a:defRPr sz="2800" spc="-16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	</a:t>
            </a:r>
            <a:r>
              <a:rPr sz="3000" spc="-140">
                <a:solidFill>
                  <a:srgbClr val="FFFFFF"/>
                </a:solidFill>
              </a:rPr>
              <a:t>2</a:t>
            </a:r>
            <a:endParaRPr sz="3000" spc="-176"/>
          </a:p>
          <a:p>
            <a:pPr indent="12700">
              <a:spcBef>
                <a:spcPts val="300"/>
              </a:spcBef>
              <a:tabLst>
                <a:tab pos="520700" algn="l"/>
              </a:tabLst>
              <a:defRPr sz="2800" spc="-7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	</a:t>
            </a:r>
            <a:r>
              <a:rPr sz="3000" spc="-165">
                <a:solidFill>
                  <a:srgbClr val="FFFFFF"/>
                </a:solidFill>
              </a:rPr>
              <a:t>0.1</a:t>
            </a:r>
          </a:p>
        </p:txBody>
      </p:sp>
      <p:sp>
        <p:nvSpPr>
          <p:cNvPr id="507" name="object 3"/>
          <p:cNvSpPr txBox="1"/>
          <p:nvPr/>
        </p:nvSpPr>
        <p:spPr>
          <a:xfrm>
            <a:off x="6790308" y="5594508"/>
            <a:ext cx="173356" cy="365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3000" spc="-3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</a:t>
            </a:r>
          </a:p>
        </p:txBody>
      </p:sp>
      <p:grpSp>
        <p:nvGrpSpPr>
          <p:cNvPr id="510" name="object 4"/>
          <p:cNvGrpSpPr/>
          <p:nvPr/>
        </p:nvGrpSpPr>
        <p:grpSpPr>
          <a:xfrm>
            <a:off x="6248400" y="5486400"/>
            <a:ext cx="1542289" cy="1082041"/>
            <a:chOff x="0" y="0"/>
            <a:chExt cx="1542288" cy="1082039"/>
          </a:xfrm>
        </p:grpSpPr>
        <p:sp>
          <p:nvSpPr>
            <p:cNvPr id="508" name="object 5"/>
            <p:cNvSpPr/>
            <p:nvPr/>
          </p:nvSpPr>
          <p:spPr>
            <a:xfrm>
              <a:off x="0" y="0"/>
              <a:ext cx="1542289" cy="108204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9" name="object 6"/>
            <p:cNvSpPr/>
            <p:nvPr/>
          </p:nvSpPr>
          <p:spPr>
            <a:xfrm>
              <a:off x="0" y="0"/>
              <a:ext cx="1542289" cy="1082040"/>
            </a:xfrm>
            <a:prstGeom prst="rect">
              <a:avLst/>
            </a:prstGeom>
            <a:noFill/>
            <a:ln w="9144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1" name="object 7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72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object 2"/>
          <p:cNvSpPr txBox="1">
            <a:spLocks noGrp="1"/>
          </p:cNvSpPr>
          <p:nvPr>
            <p:ph type="title"/>
          </p:nvPr>
        </p:nvSpPr>
        <p:spPr>
          <a:xfrm>
            <a:off x="4194175" y="516380"/>
            <a:ext cx="825500" cy="635001"/>
          </a:xfrm>
          <a:prstGeom prst="rect">
            <a:avLst/>
          </a:prstGeom>
        </p:spPr>
        <p:txBody>
          <a:bodyPr/>
          <a:lstStyle>
            <a:lvl1pPr indent="12700">
              <a:defRPr sz="4000" b="1" spc="-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MCQ</a:t>
            </a:r>
          </a:p>
        </p:txBody>
      </p:sp>
      <p:sp>
        <p:nvSpPr>
          <p:cNvPr id="514" name="object 3"/>
          <p:cNvSpPr txBox="1"/>
          <p:nvPr/>
        </p:nvSpPr>
        <p:spPr>
          <a:xfrm>
            <a:off x="1062023" y="1805303"/>
            <a:ext cx="5974717" cy="292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3000" spc="-13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q.5</a:t>
            </a:r>
            <a:r>
              <a:rPr spc="-245"/>
              <a:t> </a:t>
            </a:r>
            <a:r>
              <a:rPr spc="-20"/>
              <a:t>the</a:t>
            </a:r>
            <a:r>
              <a:rPr spc="-254"/>
              <a:t> </a:t>
            </a:r>
            <a:r>
              <a:rPr spc="-150"/>
              <a:t>dose</a:t>
            </a:r>
            <a:r>
              <a:rPr spc="-240"/>
              <a:t> </a:t>
            </a:r>
            <a:r>
              <a:rPr spc="20"/>
              <a:t>of</a:t>
            </a:r>
            <a:r>
              <a:rPr spc="-240"/>
              <a:t> </a:t>
            </a:r>
            <a:r>
              <a:rPr spc="-45"/>
              <a:t>immunoglobulin</a:t>
            </a:r>
            <a:r>
              <a:rPr spc="-204"/>
              <a:t> </a:t>
            </a:r>
            <a:r>
              <a:rPr spc="-30"/>
              <a:t>in</a:t>
            </a:r>
            <a:r>
              <a:rPr spc="-240"/>
              <a:t> </a:t>
            </a:r>
            <a:r>
              <a:rPr spc="-20"/>
              <a:t>the  </a:t>
            </a:r>
            <a:r>
              <a:rPr spc="-60"/>
              <a:t>prevention </a:t>
            </a:r>
            <a:r>
              <a:rPr spc="20"/>
              <a:t>of</a:t>
            </a:r>
            <a:r>
              <a:rPr spc="-475"/>
              <a:t> </a:t>
            </a:r>
            <a:r>
              <a:rPr spc="-165"/>
              <a:t>measles </a:t>
            </a:r>
            <a:r>
              <a:t>is</a:t>
            </a:r>
          </a:p>
          <a:p>
            <a:pPr marL="527684" indent="-515619">
              <a:spcBef>
                <a:spcPts val="700"/>
              </a:spcBef>
              <a:buClr>
                <a:srgbClr val="D5EBFF"/>
              </a:buClr>
              <a:buSzPct val="95000"/>
              <a:buAutoNum type="arabicPeriod"/>
              <a:tabLst>
                <a:tab pos="520700" algn="l"/>
                <a:tab pos="520700" algn="l"/>
              </a:tabLst>
              <a:defRPr sz="3000" spc="-3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spc="-240"/>
              <a:t> </a:t>
            </a:r>
            <a:r>
              <a:rPr spc="-35"/>
              <a:t>ml/kg</a:t>
            </a:r>
          </a:p>
          <a:p>
            <a:pPr marL="527684" indent="-515619">
              <a:spcBef>
                <a:spcPts val="700"/>
              </a:spcBef>
              <a:buClr>
                <a:srgbClr val="D5EBFF"/>
              </a:buClr>
              <a:buSzPct val="95000"/>
              <a:buAutoNum type="arabicPeriod"/>
              <a:tabLst>
                <a:tab pos="520700" algn="l"/>
                <a:tab pos="520700" algn="l"/>
              </a:tabLst>
              <a:defRPr sz="3000" spc="-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1.5ml/kg</a:t>
            </a:r>
          </a:p>
          <a:p>
            <a:pPr marL="527684" indent="-515619">
              <a:spcBef>
                <a:spcPts val="600"/>
              </a:spcBef>
              <a:buClr>
                <a:srgbClr val="D5EBFF"/>
              </a:buClr>
              <a:buSzPct val="95000"/>
              <a:buAutoNum type="arabicPeriod"/>
              <a:tabLst>
                <a:tab pos="520700" algn="l"/>
                <a:tab pos="520700" algn="l"/>
              </a:tabLst>
              <a:defRPr sz="3000" spc="-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0.5ml/kg</a:t>
            </a:r>
          </a:p>
          <a:p>
            <a:pPr indent="12700">
              <a:spcBef>
                <a:spcPts val="700"/>
              </a:spcBef>
              <a:tabLst>
                <a:tab pos="520700" algn="l"/>
              </a:tabLst>
              <a:defRPr sz="2800" spc="-7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	</a:t>
            </a:r>
            <a:r>
              <a:rPr sz="3000" spc="-90">
                <a:solidFill>
                  <a:srgbClr val="FFFFFF"/>
                </a:solidFill>
              </a:rPr>
              <a:t>0.25ml/kg</a:t>
            </a:r>
          </a:p>
        </p:txBody>
      </p:sp>
      <p:sp>
        <p:nvSpPr>
          <p:cNvPr id="515" name="object 4"/>
          <p:cNvSpPr txBox="1"/>
          <p:nvPr/>
        </p:nvSpPr>
        <p:spPr>
          <a:xfrm>
            <a:off x="7476490" y="5637181"/>
            <a:ext cx="197486" cy="365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3000" spc="-12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4</a:t>
            </a:r>
          </a:p>
        </p:txBody>
      </p:sp>
      <p:grpSp>
        <p:nvGrpSpPr>
          <p:cNvPr id="518" name="object 5"/>
          <p:cNvGrpSpPr/>
          <p:nvPr/>
        </p:nvGrpSpPr>
        <p:grpSpPr>
          <a:xfrm>
            <a:off x="7010400" y="5562600"/>
            <a:ext cx="1542289" cy="1082041"/>
            <a:chOff x="0" y="0"/>
            <a:chExt cx="1542288" cy="1082039"/>
          </a:xfrm>
        </p:grpSpPr>
        <p:sp>
          <p:nvSpPr>
            <p:cNvPr id="516" name="object 6"/>
            <p:cNvSpPr/>
            <p:nvPr/>
          </p:nvSpPr>
          <p:spPr>
            <a:xfrm>
              <a:off x="0" y="0"/>
              <a:ext cx="1542289" cy="108204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7" name="object 7"/>
            <p:cNvSpPr/>
            <p:nvPr/>
          </p:nvSpPr>
          <p:spPr>
            <a:xfrm>
              <a:off x="0" y="0"/>
              <a:ext cx="1542289" cy="1082040"/>
            </a:xfrm>
            <a:prstGeom prst="rect">
              <a:avLst/>
            </a:prstGeom>
            <a:noFill/>
            <a:ln w="9144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9" name="object 8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73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object 2"/>
          <p:cNvSpPr/>
          <p:nvPr/>
        </p:nvSpPr>
        <p:spPr>
          <a:xfrm>
            <a:off x="609600" y="571500"/>
            <a:ext cx="7924800" cy="567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2" name="object 3"/>
          <p:cNvSpPr txBox="1"/>
          <p:nvPr/>
        </p:nvSpPr>
        <p:spPr>
          <a:xfrm>
            <a:off x="8665209" y="6553741"/>
            <a:ext cx="234951" cy="16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8100">
              <a:lnSpc>
                <a:spcPts val="1300"/>
              </a:lnSpc>
              <a:defRPr sz="1200" spc="-45">
                <a:solidFill>
                  <a:srgbClr val="D5EB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74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131" name="object 3"/>
            <p:cNvSpPr/>
            <p:nvPr/>
          </p:nvSpPr>
          <p:spPr>
            <a:xfrm>
              <a:off x="0" y="25400"/>
              <a:ext cx="9144000" cy="683260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object 4"/>
            <p:cNvSpPr/>
            <p:nvPr/>
          </p:nvSpPr>
          <p:spPr>
            <a:xfrm>
              <a:off x="-1" y="-1"/>
              <a:ext cx="365761" cy="68549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object 5"/>
            <p:cNvSpPr/>
            <p:nvPr/>
          </p:nvSpPr>
          <p:spPr>
            <a:xfrm>
              <a:off x="256030" y="5047488"/>
              <a:ext cx="73153" cy="1691639"/>
            </a:xfrm>
            <a:prstGeom prst="rect">
              <a:avLst/>
            </a:prstGeom>
            <a:solidFill>
              <a:srgbClr val="EA14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object 6"/>
            <p:cNvSpPr/>
            <p:nvPr/>
          </p:nvSpPr>
          <p:spPr>
            <a:xfrm>
              <a:off x="256030" y="4797552"/>
              <a:ext cx="73153" cy="228601"/>
            </a:xfrm>
            <a:prstGeom prst="rect">
              <a:avLst/>
            </a:prstGeom>
            <a:solidFill>
              <a:srgbClr val="FDB8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object 7"/>
            <p:cNvSpPr/>
            <p:nvPr/>
          </p:nvSpPr>
          <p:spPr>
            <a:xfrm>
              <a:off x="256030" y="4637532"/>
              <a:ext cx="73153" cy="137161"/>
            </a:xfrm>
            <a:prstGeom prst="rect">
              <a:avLst/>
            </a:prstGeom>
            <a:solidFill>
              <a:srgbClr val="4E5B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object 8"/>
            <p:cNvSpPr/>
            <p:nvPr/>
          </p:nvSpPr>
          <p:spPr>
            <a:xfrm>
              <a:off x="256030" y="4543044"/>
              <a:ext cx="73153" cy="73152"/>
            </a:xfrm>
            <a:prstGeom prst="rect">
              <a:avLst/>
            </a:prstGeom>
            <a:solidFill>
              <a:srgbClr val="EA14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41" name="object 9"/>
            <p:cNvGrpSpPr/>
            <p:nvPr/>
          </p:nvGrpSpPr>
          <p:grpSpPr>
            <a:xfrm>
              <a:off x="220725" y="681226"/>
              <a:ext cx="134367" cy="365762"/>
              <a:chOff x="0" y="0"/>
              <a:chExt cx="134366" cy="365761"/>
            </a:xfrm>
          </p:grpSpPr>
          <p:sp>
            <p:nvSpPr>
              <p:cNvPr id="137" name="Rectangle"/>
              <p:cNvSpPr/>
              <p:nvPr/>
            </p:nvSpPr>
            <p:spPr>
              <a:xfrm>
                <a:off x="0" y="0"/>
                <a:ext cx="12700" cy="36576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Rectangle"/>
              <p:cNvSpPr/>
              <p:nvPr/>
            </p:nvSpPr>
            <p:spPr>
              <a:xfrm>
                <a:off x="27432" y="0"/>
                <a:ext cx="12701" cy="36576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Rectangle"/>
              <p:cNvSpPr/>
              <p:nvPr/>
            </p:nvSpPr>
            <p:spPr>
              <a:xfrm>
                <a:off x="49022" y="0"/>
                <a:ext cx="27433" cy="36576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Rectangle"/>
              <p:cNvSpPr/>
              <p:nvPr/>
            </p:nvSpPr>
            <p:spPr>
              <a:xfrm>
                <a:off x="88646" y="0"/>
                <a:ext cx="45721" cy="36576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43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marR="4775" indent="11937" defTabSz="859536">
              <a:defRPr sz="3384" spc="-282"/>
            </a:pPr>
            <a:r>
              <a:t>Process of generation of  immunity after</a:t>
            </a:r>
            <a:r>
              <a:rPr spc="-564"/>
              <a:t> </a:t>
            </a:r>
            <a:r>
              <a:t>vaccination</a:t>
            </a:r>
          </a:p>
        </p:txBody>
      </p:sp>
      <p:sp>
        <p:nvSpPr>
          <p:cNvPr id="149" name="object 16"/>
          <p:cNvSpPr txBox="1">
            <a:spLocks noGrp="1"/>
          </p:cNvSpPr>
          <p:nvPr>
            <p:ph type="sldNum" sz="quarter" idx="2"/>
          </p:nvPr>
        </p:nvSpPr>
        <p:spPr>
          <a:xfrm>
            <a:off x="8665209" y="6571642"/>
            <a:ext cx="129208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44" name="object 11"/>
          <p:cNvSpPr txBox="1"/>
          <p:nvPr/>
        </p:nvSpPr>
        <p:spPr>
          <a:xfrm>
            <a:off x="1062024" y="1759584"/>
            <a:ext cx="3371851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 b="1" spc="-31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PRIMARY</a:t>
            </a:r>
            <a:r>
              <a:rPr spc="-209"/>
              <a:t> </a:t>
            </a:r>
            <a:r>
              <a:rPr spc="-415"/>
              <a:t>RESPONSE-</a:t>
            </a:r>
          </a:p>
        </p:txBody>
      </p:sp>
      <p:sp>
        <p:nvSpPr>
          <p:cNvPr id="145" name="object 12"/>
          <p:cNvSpPr txBox="1"/>
          <p:nvPr/>
        </p:nvSpPr>
        <p:spPr>
          <a:xfrm>
            <a:off x="1321052" y="2310892"/>
            <a:ext cx="3629026" cy="812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3819" marR="5080" indent="-71119">
              <a:lnSpc>
                <a:spcPts val="3200"/>
              </a:lnSpc>
              <a:spcBef>
                <a:spcPts val="500"/>
              </a:spcBef>
              <a:tabLst>
                <a:tab pos="2349500" algn="l"/>
                <a:tab pos="3086100" algn="l"/>
              </a:tabLst>
              <a:defRPr sz="3000" spc="-13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</a:t>
            </a:r>
            <a:r>
              <a:rPr spc="-100"/>
              <a:t>e</a:t>
            </a:r>
            <a:r>
              <a:rPr spc="-70"/>
              <a:t>anwhile,</a:t>
            </a:r>
            <a:r>
              <a:rPr spc="0"/>
              <a:t>	</a:t>
            </a:r>
            <a:r>
              <a:rPr spc="70"/>
              <a:t>if</a:t>
            </a:r>
            <a:r>
              <a:rPr spc="0"/>
              <a:t>	</a:t>
            </a:r>
            <a:r>
              <a:rPr spc="-20"/>
              <a:t>the  </a:t>
            </a:r>
            <a:r>
              <a:rPr spc="-65"/>
              <a:t>antigenic</a:t>
            </a:r>
          </a:p>
        </p:txBody>
      </p:sp>
      <p:sp>
        <p:nvSpPr>
          <p:cNvPr id="146" name="object 13"/>
          <p:cNvSpPr txBox="1"/>
          <p:nvPr/>
        </p:nvSpPr>
        <p:spPr>
          <a:xfrm>
            <a:off x="3596766" y="2671316"/>
            <a:ext cx="1350646" cy="4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 spc="-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stimul</a:t>
            </a:r>
            <a:r>
              <a:rPr spc="-65"/>
              <a:t>u</a:t>
            </a:r>
            <a:r>
              <a:rPr spc="-290"/>
              <a:t>s</a:t>
            </a:r>
          </a:p>
        </p:txBody>
      </p:sp>
      <p:sp>
        <p:nvSpPr>
          <p:cNvPr id="147" name="object 14"/>
          <p:cNvSpPr txBox="1"/>
          <p:nvPr/>
        </p:nvSpPr>
        <p:spPr>
          <a:xfrm>
            <a:off x="1404873" y="3128516"/>
            <a:ext cx="3545842" cy="275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90000"/>
              </a:lnSpc>
              <a:spcBef>
                <a:spcPts val="400"/>
              </a:spcBef>
              <a:defRPr sz="3000" spc="-17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was </a:t>
            </a:r>
            <a:r>
              <a:rPr spc="-40"/>
              <a:t>sufficient, </a:t>
            </a:r>
            <a:r>
              <a:rPr spc="-170"/>
              <a:t>IgG  </a:t>
            </a:r>
            <a:r>
              <a:rPr spc="-40"/>
              <a:t>antibody </a:t>
            </a:r>
            <a:r>
              <a:rPr spc="-145"/>
              <a:t>appears </a:t>
            </a:r>
            <a:r>
              <a:rPr spc="-30"/>
              <a:t>in </a:t>
            </a:r>
            <a:r>
              <a:rPr spc="-200"/>
              <a:t>a  </a:t>
            </a:r>
            <a:r>
              <a:rPr spc="-35"/>
              <a:t>few </a:t>
            </a:r>
            <a:r>
              <a:rPr spc="-130"/>
              <a:t>days. </a:t>
            </a:r>
            <a:r>
              <a:rPr spc="-170"/>
              <a:t>IgG </a:t>
            </a:r>
            <a:r>
              <a:rPr spc="-160"/>
              <a:t>reaches  </a:t>
            </a:r>
            <a:r>
              <a:rPr spc="-200"/>
              <a:t>a </a:t>
            </a:r>
            <a:r>
              <a:rPr spc="-130"/>
              <a:t>peak </a:t>
            </a:r>
            <a:r>
              <a:rPr spc="-25"/>
              <a:t>in </a:t>
            </a:r>
            <a:r>
              <a:rPr spc="-209"/>
              <a:t>7-10 </a:t>
            </a:r>
            <a:r>
              <a:rPr spc="-150"/>
              <a:t>days  </a:t>
            </a:r>
            <a:r>
              <a:rPr spc="-114"/>
              <a:t>and </a:t>
            </a:r>
            <a:r>
              <a:rPr spc="-40"/>
              <a:t>then</a:t>
            </a:r>
            <a:r>
              <a:rPr spc="750"/>
              <a:t> </a:t>
            </a:r>
            <a:r>
              <a:rPr spc="-75"/>
              <a:t>gradually  </a:t>
            </a:r>
            <a:r>
              <a:rPr spc="-65"/>
              <a:t>falls </a:t>
            </a:r>
            <a:r>
              <a:rPr spc="-95"/>
              <a:t>over </a:t>
            </a:r>
            <a:r>
              <a:rPr spc="-200"/>
              <a:t>a </a:t>
            </a:r>
            <a:r>
              <a:rPr spc="-60"/>
              <a:t>period </a:t>
            </a:r>
            <a:r>
              <a:rPr spc="20"/>
              <a:t>of  </a:t>
            </a:r>
            <a:r>
              <a:rPr spc="-145"/>
              <a:t>weeks </a:t>
            </a:r>
            <a:r>
              <a:rPr spc="-35"/>
              <a:t>or</a:t>
            </a:r>
            <a:r>
              <a:rPr spc="-340"/>
              <a:t> </a:t>
            </a:r>
            <a:r>
              <a:rPr spc="-55"/>
              <a:t>months</a:t>
            </a:r>
          </a:p>
        </p:txBody>
      </p:sp>
      <p:sp>
        <p:nvSpPr>
          <p:cNvPr id="148" name="object 15"/>
          <p:cNvSpPr/>
          <p:nvPr/>
        </p:nvSpPr>
        <p:spPr>
          <a:xfrm>
            <a:off x="5125210" y="2010155"/>
            <a:ext cx="3866389" cy="4085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5"/>
          <p:cNvSpPr txBox="1">
            <a:spLocks noGrp="1"/>
          </p:cNvSpPr>
          <p:nvPr>
            <p:ph type="sldNum" sz="quarter" idx="15"/>
          </p:nvPr>
        </p:nvSpPr>
        <p:spPr>
          <a:xfrm>
            <a:off x="8665209" y="6571642"/>
            <a:ext cx="129208" cy="1542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151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4775" indent="11937" defTabSz="859536">
              <a:defRPr sz="3384" spc="-282"/>
            </a:pPr>
            <a:r>
              <a:t>Process of generation of  immunity after</a:t>
            </a:r>
            <a:r>
              <a:rPr spc="-564"/>
              <a:t> </a:t>
            </a:r>
            <a:r>
              <a:t>vaccination</a:t>
            </a:r>
          </a:p>
        </p:txBody>
      </p:sp>
      <p:sp>
        <p:nvSpPr>
          <p:cNvPr id="152" name="object 3"/>
          <p:cNvSpPr txBox="1"/>
          <p:nvPr/>
        </p:nvSpPr>
        <p:spPr>
          <a:xfrm>
            <a:off x="1062024" y="1806219"/>
            <a:ext cx="4118610" cy="414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800" b="1" spc="-29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PRIMARY</a:t>
            </a:r>
            <a:r>
              <a:rPr spc="-145"/>
              <a:t> </a:t>
            </a:r>
            <a:r>
              <a:rPr spc="-390"/>
              <a:t>RESPONSE-</a:t>
            </a:r>
          </a:p>
          <a:p>
            <a:pPr marL="20320" marR="5080" indent="314325">
              <a:spcBef>
                <a:spcPts val="700"/>
              </a:spcBef>
              <a:tabLst>
                <a:tab pos="1028700" algn="l"/>
                <a:tab pos="1231900" algn="l"/>
                <a:tab pos="1701800" algn="l"/>
                <a:tab pos="1727200" algn="l"/>
                <a:tab pos="2565400" algn="l"/>
                <a:tab pos="2628900" algn="l"/>
                <a:tab pos="3136900" algn="l"/>
                <a:tab pos="3225800" algn="l"/>
                <a:tab pos="3733800" algn="l"/>
                <a:tab pos="3797300" algn="l"/>
              </a:tabLst>
              <a:defRPr sz="2800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60"/>
              <a:t>nature </a:t>
            </a:r>
            <a:r>
              <a:rPr spc="-110"/>
              <a:t>and </a:t>
            </a:r>
            <a:r>
              <a:rPr spc="-35"/>
              <a:t>extent </a:t>
            </a:r>
            <a:r>
              <a:rPr spc="15"/>
              <a:t>of  </a:t>
            </a:r>
            <a:r>
              <a:rPr spc="-15"/>
              <a:t>pri</a:t>
            </a:r>
            <a:r>
              <a:rPr spc="-20"/>
              <a:t>m</a:t>
            </a:r>
            <a:r>
              <a:rPr spc="-85"/>
              <a:t>ary</a:t>
            </a:r>
            <a:r>
              <a:rPr spc="0"/>
              <a:t>	</a:t>
            </a:r>
            <a:r>
              <a:rPr spc="-140"/>
              <a:t>response</a:t>
            </a:r>
            <a:r>
              <a:rPr spc="0"/>
              <a:t>		</a:t>
            </a:r>
            <a:r>
              <a:rPr spc="50"/>
              <a:t>t</a:t>
            </a:r>
            <a:r>
              <a:rPr spc="80"/>
              <a:t>o</a:t>
            </a:r>
            <a:r>
              <a:rPr spc="0"/>
              <a:t>	</a:t>
            </a:r>
            <a:r>
              <a:rPr spc="-110"/>
              <a:t>an  </a:t>
            </a:r>
            <a:r>
              <a:rPr spc="-55"/>
              <a:t>antigen </a:t>
            </a:r>
            <a:r>
              <a:rPr spc="-125"/>
              <a:t>is </a:t>
            </a:r>
            <a:r>
              <a:rPr spc="-50"/>
              <a:t>determined </a:t>
            </a:r>
            <a:r>
              <a:rPr spc="-70"/>
              <a:t>by  </a:t>
            </a:r>
            <a:r>
              <a:rPr spc="-189"/>
              <a:t>a </a:t>
            </a:r>
            <a:r>
              <a:rPr spc="-80"/>
              <a:t>number </a:t>
            </a:r>
            <a:r>
              <a:rPr spc="15"/>
              <a:t>of </a:t>
            </a:r>
            <a:r>
              <a:rPr spc="-55"/>
              <a:t>factors, </a:t>
            </a:r>
            <a:r>
              <a:rPr spc="-70"/>
              <a:t>e.g.,  </a:t>
            </a:r>
            <a:r>
              <a:rPr spc="-140"/>
              <a:t>dose</a:t>
            </a:r>
            <a:r>
              <a:rPr spc="0"/>
              <a:t>	</a:t>
            </a:r>
            <a:r>
              <a:rPr spc="25"/>
              <a:t>o</a:t>
            </a:r>
            <a:r>
              <a:rPr spc="15"/>
              <a:t>f</a:t>
            </a:r>
            <a:r>
              <a:rPr spc="0"/>
              <a:t>		</a:t>
            </a:r>
            <a:r>
              <a:rPr spc="-185"/>
              <a:t>a</a:t>
            </a:r>
            <a:r>
              <a:rPr spc="-40"/>
              <a:t>ntigen</a:t>
            </a:r>
            <a:r>
              <a:rPr spc="-25"/>
              <a:t>,</a:t>
            </a:r>
            <a:r>
              <a:rPr spc="0"/>
              <a:t>	</a:t>
            </a:r>
            <a:r>
              <a:rPr spc="-60"/>
              <a:t>nature  </a:t>
            </a:r>
            <a:r>
              <a:rPr spc="20"/>
              <a:t>o</a:t>
            </a:r>
            <a:r>
              <a:rPr spc="10"/>
              <a:t>f</a:t>
            </a:r>
            <a:r>
              <a:rPr spc="0"/>
              <a:t>	</a:t>
            </a:r>
            <a:r>
              <a:rPr spc="-25"/>
              <a:t>antig</a:t>
            </a:r>
            <a:r>
              <a:rPr spc="-100"/>
              <a:t>en,</a:t>
            </a:r>
            <a:r>
              <a:rPr spc="0"/>
              <a:t>		</a:t>
            </a:r>
            <a:r>
              <a:rPr spc="-30"/>
              <a:t>route</a:t>
            </a:r>
            <a:r>
              <a:rPr spc="0"/>
              <a:t>		</a:t>
            </a:r>
            <a:r>
              <a:rPr spc="10"/>
              <a:t>of  </a:t>
            </a:r>
            <a:r>
              <a:rPr spc="-35"/>
              <a:t>administration,  </a:t>
            </a:r>
            <a:r>
              <a:rPr spc="-85"/>
              <a:t>adjuvant</a:t>
            </a:r>
            <a:r>
              <a:rPr spc="-80"/>
              <a:t>s</a:t>
            </a:r>
            <a:r>
              <a:rPr spc="-45"/>
              <a:t>,</a:t>
            </a:r>
            <a:r>
              <a:rPr spc="0"/>
              <a:t>	</a:t>
            </a:r>
            <a:r>
              <a:rPr spc="30"/>
              <a:t>nutri</a:t>
            </a:r>
            <a:r>
              <a:rPr spc="25"/>
              <a:t>t</a:t>
            </a:r>
            <a:r>
              <a:rPr spc="-55"/>
              <a:t>ional  </a:t>
            </a:r>
            <a:r>
              <a:rPr spc="-80"/>
              <a:t>status</a:t>
            </a:r>
            <a:r>
              <a:rPr spc="-195"/>
              <a:t> </a:t>
            </a:r>
            <a:r>
              <a:rPr spc="15"/>
              <a:t>of</a:t>
            </a:r>
            <a:r>
              <a:rPr spc="-220"/>
              <a:t> </a:t>
            </a:r>
            <a:r>
              <a:rPr spc="-20"/>
              <a:t>the</a:t>
            </a:r>
            <a:r>
              <a:rPr spc="-215"/>
              <a:t> </a:t>
            </a:r>
            <a:r>
              <a:rPr spc="-55"/>
              <a:t>host,</a:t>
            </a:r>
            <a:r>
              <a:rPr spc="-215"/>
              <a:t> </a:t>
            </a:r>
            <a:r>
              <a:rPr spc="-50"/>
              <a:t>etc</a:t>
            </a:r>
          </a:p>
        </p:txBody>
      </p:sp>
      <p:sp>
        <p:nvSpPr>
          <p:cNvPr id="153" name="object 4"/>
          <p:cNvSpPr/>
          <p:nvPr/>
        </p:nvSpPr>
        <p:spPr>
          <a:xfrm>
            <a:off x="5334000" y="1783078"/>
            <a:ext cx="3581400" cy="4572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2217</Words>
  <Application>Microsoft Office PowerPoint</Application>
  <PresentationFormat>On-screen Show (4:3)</PresentationFormat>
  <Paragraphs>490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Paper</vt:lpstr>
      <vt:lpstr>IMMUNIZATION</vt:lpstr>
      <vt:lpstr>OBJECTIVES</vt:lpstr>
      <vt:lpstr>IMMUNISATION</vt:lpstr>
      <vt:lpstr>Slide 4</vt:lpstr>
      <vt:lpstr>Slide 5</vt:lpstr>
      <vt:lpstr>Process of generation of  immunity after vaccination</vt:lpstr>
      <vt:lpstr>Process of generation of  immunity after vaccination</vt:lpstr>
      <vt:lpstr>Process of generation of  immunity after vaccination</vt:lpstr>
      <vt:lpstr>Process of generation of  immunity after vaccination</vt:lpstr>
      <vt:lpstr>Process of generation of  immunity after vaccination</vt:lpstr>
      <vt:lpstr>Slide 11</vt:lpstr>
      <vt:lpstr>Slide 12</vt:lpstr>
      <vt:lpstr>Slide 13</vt:lpstr>
      <vt:lpstr>Vaccine</vt:lpstr>
      <vt:lpstr>Type of vaccine</vt:lpstr>
      <vt:lpstr>Slide 16</vt:lpstr>
      <vt:lpstr>Slide 17</vt:lpstr>
      <vt:lpstr>Slide 18</vt:lpstr>
      <vt:lpstr>Protein vaccine</vt:lpstr>
      <vt:lpstr>RECOMBINANT PROTEIN VACCINE</vt:lpstr>
      <vt:lpstr>POLYSACCHARIDE-BASED VACCINES</vt:lpstr>
      <vt:lpstr>CONJUGATED VACCINE</vt:lpstr>
      <vt:lpstr>Slide 23</vt:lpstr>
      <vt:lpstr>Milstone in vaccination</vt:lpstr>
      <vt:lpstr>Milstone in vaccination</vt:lpstr>
      <vt:lpstr>Milstone in vaccination</vt:lpstr>
      <vt:lpstr>Milstone in vaccination</vt:lpstr>
      <vt:lpstr>Milstone in vaccination</vt:lpstr>
      <vt:lpstr>Milstone in vaccination</vt:lpstr>
      <vt:lpstr>Milstone in vaccination</vt:lpstr>
      <vt:lpstr>Slide 31</vt:lpstr>
      <vt:lpstr>Expanded Program on  Immunisation</vt:lpstr>
      <vt:lpstr>Universal Immunisation  Programme</vt:lpstr>
      <vt:lpstr>Slide 34</vt:lpstr>
      <vt:lpstr>Slide 35</vt:lpstr>
      <vt:lpstr>Slide 36</vt:lpstr>
      <vt:lpstr>NATIONAL IMMUNISATION SCHEDULE</vt:lpstr>
      <vt:lpstr>Slide 38</vt:lpstr>
      <vt:lpstr>IAP SCHEDULE</vt:lpstr>
      <vt:lpstr>Passive immunization in VPD</vt:lpstr>
      <vt:lpstr>Passive immunization in VPD</vt:lpstr>
      <vt:lpstr>Slide 42</vt:lpstr>
      <vt:lpstr>Slide 43</vt:lpstr>
      <vt:lpstr>Passive Immunisation –  Immunoglobulins</vt:lpstr>
      <vt:lpstr>Dosage of antitoxin (equine)</vt:lpstr>
      <vt:lpstr>Dosage of antitoxin (equine)</vt:lpstr>
      <vt:lpstr>Antitoxin Treatment – human</vt:lpstr>
      <vt:lpstr>Slide 48</vt:lpstr>
      <vt:lpstr>Slide 49</vt:lpstr>
      <vt:lpstr>Slide 50</vt:lpstr>
      <vt:lpstr>HOW TO DESCRIBE A VACCINE</vt:lpstr>
      <vt:lpstr>HOW TO DESCRIBE A VACCINE</vt:lpstr>
      <vt:lpstr>MEASLES VACCINE</vt:lpstr>
      <vt:lpstr>MEASLES VACCINE</vt:lpstr>
      <vt:lpstr>Measles vaccine</vt:lpstr>
      <vt:lpstr>Measles vaccine</vt:lpstr>
      <vt:lpstr>MEASLES VACCINE</vt:lpstr>
      <vt:lpstr>Complications of vaccine</vt:lpstr>
      <vt:lpstr>CONTRAINDICATIONS  TO MEASLES VACCINE</vt:lpstr>
      <vt:lpstr>CONTRAINDICATIONS  TO MEASLES VACCINE</vt:lpstr>
      <vt:lpstr>How to calculate vaccine requirement</vt:lpstr>
      <vt:lpstr>Slide 62</vt:lpstr>
      <vt:lpstr>Slide 63</vt:lpstr>
      <vt:lpstr>Slide 64</vt:lpstr>
      <vt:lpstr>Slide 65</vt:lpstr>
      <vt:lpstr>WASTAGE MULTIPLICATION FACTOR</vt:lpstr>
      <vt:lpstr>MCQ</vt:lpstr>
      <vt:lpstr>MCQ</vt:lpstr>
      <vt:lpstr>MCQ</vt:lpstr>
      <vt:lpstr>Slide 70</vt:lpstr>
      <vt:lpstr>MCQ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IMMUNIZATION</dc:title>
  <cp:lastModifiedBy>Anusha</cp:lastModifiedBy>
  <cp:revision>1</cp:revision>
  <dcterms:modified xsi:type="dcterms:W3CDTF">2020-08-16T17:43:53Z</dcterms:modified>
</cp:coreProperties>
</file>