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8" r:id="rId3"/>
    <p:sldId id="289" r:id="rId4"/>
    <p:sldId id="257" r:id="rId5"/>
    <p:sldId id="258" r:id="rId6"/>
    <p:sldId id="259" r:id="rId7"/>
    <p:sldId id="260" r:id="rId8"/>
    <p:sldId id="290" r:id="rId9"/>
    <p:sldId id="261" r:id="rId10"/>
    <p:sldId id="262" r:id="rId11"/>
    <p:sldId id="263" r:id="rId12"/>
    <p:sldId id="264" r:id="rId13"/>
    <p:sldId id="265" r:id="rId14"/>
    <p:sldId id="291" r:id="rId15"/>
    <p:sldId id="266" r:id="rId16"/>
    <p:sldId id="292" r:id="rId17"/>
    <p:sldId id="293" r:id="rId18"/>
    <p:sldId id="294" r:id="rId19"/>
    <p:sldId id="295" r:id="rId20"/>
    <p:sldId id="296" r:id="rId21"/>
    <p:sldId id="270" r:id="rId22"/>
    <p:sldId id="271"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9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E441F-36FC-4D05-85CE-21A2FFA13C5A}"/>
              </a:ext>
            </a:extLst>
          </p:cNvPr>
          <p:cNvSpPr>
            <a:spLocks noGrp="1"/>
          </p:cNvSpPr>
          <p:nvPr>
            <p:ph type="ctrTitle"/>
          </p:nvPr>
        </p:nvSpPr>
        <p:spPr>
          <a:xfrm>
            <a:off x="2421262" y="788437"/>
            <a:ext cx="8915399" cy="2262781"/>
          </a:xfrm>
        </p:spPr>
        <p:txBody>
          <a:bodyPr/>
          <a:lstStyle/>
          <a:p>
            <a:pPr algn="ctr"/>
            <a:r>
              <a:rPr lang="en-IN" dirty="0"/>
              <a:t>APPROACH TO PANCYTOPENIA</a:t>
            </a:r>
          </a:p>
        </p:txBody>
      </p:sp>
      <p:sp>
        <p:nvSpPr>
          <p:cNvPr id="3" name="Subtitle 2">
            <a:extLst>
              <a:ext uri="{FF2B5EF4-FFF2-40B4-BE49-F238E27FC236}">
                <a16:creationId xmlns:a16="http://schemas.microsoft.com/office/drawing/2014/main" xmlns="" id="{FA86366D-4635-4831-AD6A-25CA596247E3}"/>
              </a:ext>
            </a:extLst>
          </p:cNvPr>
          <p:cNvSpPr>
            <a:spLocks noGrp="1"/>
          </p:cNvSpPr>
          <p:nvPr>
            <p:ph type="subTitle" idx="1"/>
          </p:nvPr>
        </p:nvSpPr>
        <p:spPr>
          <a:xfrm>
            <a:off x="2589213" y="3429000"/>
            <a:ext cx="8915399" cy="1126283"/>
          </a:xfrm>
        </p:spPr>
        <p:txBody>
          <a:bodyPr>
            <a:normAutofit/>
          </a:bodyPr>
          <a:lstStyle/>
          <a:p>
            <a:pPr algn="r"/>
            <a:endParaRPr lang="en-IN" dirty="0"/>
          </a:p>
        </p:txBody>
      </p:sp>
    </p:spTree>
    <p:extLst>
      <p:ext uri="{BB962C8B-B14F-4D97-AF65-F5344CB8AC3E}">
        <p14:creationId xmlns:p14="http://schemas.microsoft.com/office/powerpoint/2010/main" xmlns="" val="322681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095EC3-DDA5-4CAE-A858-BDB729C0D828}"/>
              </a:ext>
            </a:extLst>
          </p:cNvPr>
          <p:cNvSpPr>
            <a:spLocks noGrp="1"/>
          </p:cNvSpPr>
          <p:nvPr>
            <p:ph idx="1"/>
          </p:nvPr>
        </p:nvSpPr>
        <p:spPr>
          <a:xfrm>
            <a:off x="1502229" y="298580"/>
            <a:ext cx="10002383" cy="6148873"/>
          </a:xfrm>
        </p:spPr>
        <p:txBody>
          <a:bodyPr>
            <a:normAutofit fontScale="92500" lnSpcReduction="10000"/>
          </a:bodyPr>
          <a:lstStyle/>
          <a:p>
            <a:r>
              <a:rPr lang="en-IN" dirty="0"/>
              <a:t> </a:t>
            </a:r>
            <a:r>
              <a:rPr lang="en-IN" sz="2400" dirty="0"/>
              <a:t>Jaundice(hepatitis viruses)</a:t>
            </a:r>
          </a:p>
          <a:p>
            <a:pPr marL="0" indent="0">
              <a:buNone/>
            </a:pPr>
            <a:endParaRPr lang="en-IN" sz="2400" dirty="0"/>
          </a:p>
          <a:p>
            <a:r>
              <a:rPr lang="en-IN" sz="2400" dirty="0"/>
              <a:t> Joint pain, rash, photosensitivity(lupus)</a:t>
            </a:r>
          </a:p>
          <a:p>
            <a:pPr marL="0" indent="0">
              <a:buNone/>
            </a:pPr>
            <a:endParaRPr lang="en-IN" sz="2400" dirty="0"/>
          </a:p>
          <a:p>
            <a:r>
              <a:rPr lang="en-IN" sz="2400" dirty="0"/>
              <a:t> Any radiation exposure</a:t>
            </a:r>
          </a:p>
          <a:p>
            <a:pPr marL="0" indent="0">
              <a:buNone/>
            </a:pPr>
            <a:endParaRPr lang="en-IN" sz="2400" dirty="0"/>
          </a:p>
          <a:p>
            <a:r>
              <a:rPr lang="en-IN" sz="2400" dirty="0"/>
              <a:t> Exposure to potentially toxic chemicals</a:t>
            </a:r>
          </a:p>
          <a:p>
            <a:pPr marL="0" indent="0">
              <a:buNone/>
            </a:pPr>
            <a:endParaRPr lang="en-IN" sz="2400" dirty="0"/>
          </a:p>
          <a:p>
            <a:r>
              <a:rPr lang="en-IN" sz="2400" dirty="0"/>
              <a:t> Treatment history including herbals and drug intake, blood Transfusions</a:t>
            </a:r>
          </a:p>
          <a:p>
            <a:pPr marL="0" indent="0">
              <a:buNone/>
            </a:pPr>
            <a:endParaRPr lang="en-IN" sz="2400" dirty="0"/>
          </a:p>
          <a:p>
            <a:r>
              <a:rPr lang="en-IN" sz="2400" dirty="0"/>
              <a:t> Dietary history</a:t>
            </a:r>
          </a:p>
          <a:p>
            <a:pPr marL="0" indent="0">
              <a:buNone/>
            </a:pPr>
            <a:endParaRPr lang="en-IN" sz="2400" dirty="0"/>
          </a:p>
          <a:p>
            <a:r>
              <a:rPr lang="en-IN" sz="2400" dirty="0"/>
              <a:t> Occupational exposure history</a:t>
            </a:r>
          </a:p>
        </p:txBody>
      </p:sp>
    </p:spTree>
    <p:extLst>
      <p:ext uri="{BB962C8B-B14F-4D97-AF65-F5344CB8AC3E}">
        <p14:creationId xmlns:p14="http://schemas.microsoft.com/office/powerpoint/2010/main" xmlns="" val="20114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2F884C-2321-48B5-AA6E-744AE8035368}"/>
              </a:ext>
            </a:extLst>
          </p:cNvPr>
          <p:cNvSpPr>
            <a:spLocks noGrp="1"/>
          </p:cNvSpPr>
          <p:nvPr>
            <p:ph type="title"/>
          </p:nvPr>
        </p:nvSpPr>
        <p:spPr>
          <a:xfrm>
            <a:off x="2592925" y="167951"/>
            <a:ext cx="8911687" cy="778827"/>
          </a:xfrm>
        </p:spPr>
        <p:txBody>
          <a:bodyPr/>
          <a:lstStyle/>
          <a:p>
            <a:pPr algn="ctr"/>
            <a:r>
              <a:rPr lang="en-IN" dirty="0"/>
              <a:t>CLINICAL EXAMINATION</a:t>
            </a:r>
          </a:p>
        </p:txBody>
      </p:sp>
      <p:sp>
        <p:nvSpPr>
          <p:cNvPr id="3" name="Content Placeholder 2">
            <a:extLst>
              <a:ext uri="{FF2B5EF4-FFF2-40B4-BE49-F238E27FC236}">
                <a16:creationId xmlns:a16="http://schemas.microsoft.com/office/drawing/2014/main" xmlns="" id="{B38C78F4-D2B9-427F-9EDF-72D50C0EEB88}"/>
              </a:ext>
            </a:extLst>
          </p:cNvPr>
          <p:cNvSpPr>
            <a:spLocks noGrp="1"/>
          </p:cNvSpPr>
          <p:nvPr>
            <p:ph idx="1"/>
          </p:nvPr>
        </p:nvSpPr>
        <p:spPr>
          <a:xfrm>
            <a:off x="1707501" y="946778"/>
            <a:ext cx="10105053" cy="5668626"/>
          </a:xfrm>
        </p:spPr>
        <p:txBody>
          <a:bodyPr>
            <a:normAutofit/>
          </a:bodyPr>
          <a:lstStyle/>
          <a:p>
            <a:r>
              <a:rPr lang="en-IN" dirty="0"/>
              <a:t> </a:t>
            </a:r>
            <a:r>
              <a:rPr lang="en-IN" sz="2400" dirty="0"/>
              <a:t>Anthropometry including short stature in Fanconi anaemia</a:t>
            </a:r>
          </a:p>
          <a:p>
            <a:pPr marL="0" indent="0">
              <a:buNone/>
            </a:pPr>
            <a:endParaRPr lang="en-IN" sz="2400" dirty="0"/>
          </a:p>
          <a:p>
            <a:r>
              <a:rPr lang="en-IN" sz="2400" dirty="0"/>
              <a:t> Dysmorphic features (Fanconi anaemia)</a:t>
            </a:r>
          </a:p>
          <a:p>
            <a:pPr marL="0" indent="0">
              <a:buNone/>
            </a:pPr>
            <a:endParaRPr lang="en-IN" sz="2400" dirty="0"/>
          </a:p>
          <a:p>
            <a:r>
              <a:rPr lang="en-IN" sz="2400" dirty="0"/>
              <a:t> Pallor(severity of  anaemia ), icterus(hepatitis virus) , Lymphadenopathy (leukaemia), Oedema sign of CHF</a:t>
            </a:r>
          </a:p>
          <a:p>
            <a:pPr marL="0" indent="0">
              <a:buNone/>
            </a:pPr>
            <a:endParaRPr lang="en-IN" sz="2400" dirty="0"/>
          </a:p>
          <a:p>
            <a:r>
              <a:rPr lang="en-IN" sz="2400" dirty="0"/>
              <a:t> Stomatitis, cheilitis (neutropenia, nutritional deficiency)</a:t>
            </a:r>
          </a:p>
          <a:p>
            <a:pPr marL="0" indent="0">
              <a:buNone/>
            </a:pPr>
            <a:endParaRPr lang="en-IN" sz="2400" dirty="0"/>
          </a:p>
          <a:p>
            <a:r>
              <a:rPr lang="en-IN" sz="2400" dirty="0"/>
              <a:t> Nail dystrophy, leucoplakia, skin pigmentation(DYSKERATOSIS CONGENITA)</a:t>
            </a:r>
          </a:p>
        </p:txBody>
      </p:sp>
    </p:spTree>
    <p:extLst>
      <p:ext uri="{BB962C8B-B14F-4D97-AF65-F5344CB8AC3E}">
        <p14:creationId xmlns:p14="http://schemas.microsoft.com/office/powerpoint/2010/main" xmlns="" val="50206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42CCC3-DD01-48DE-9573-9C6ADC47BF5D}"/>
              </a:ext>
            </a:extLst>
          </p:cNvPr>
          <p:cNvSpPr>
            <a:spLocks noGrp="1"/>
          </p:cNvSpPr>
          <p:nvPr>
            <p:ph idx="1"/>
          </p:nvPr>
        </p:nvSpPr>
        <p:spPr>
          <a:xfrm>
            <a:off x="1791478" y="279918"/>
            <a:ext cx="9713134" cy="6298164"/>
          </a:xfrm>
        </p:spPr>
        <p:txBody>
          <a:bodyPr>
            <a:normAutofit/>
          </a:bodyPr>
          <a:lstStyle/>
          <a:p>
            <a:r>
              <a:rPr lang="en-IN" dirty="0"/>
              <a:t> </a:t>
            </a:r>
            <a:r>
              <a:rPr lang="en-IN" sz="2400" dirty="0"/>
              <a:t>Oral candidiasis, pharyngeal exudates (neutropenia)</a:t>
            </a:r>
          </a:p>
          <a:p>
            <a:pPr marL="0" indent="0">
              <a:buNone/>
            </a:pPr>
            <a:endParaRPr lang="en-IN" sz="2400" dirty="0"/>
          </a:p>
          <a:p>
            <a:r>
              <a:rPr lang="en-IN" sz="2400" dirty="0"/>
              <a:t> Petechiae, purpura, hyperpigmentation (thrombocytopenia)</a:t>
            </a:r>
          </a:p>
          <a:p>
            <a:pPr marL="0" indent="0">
              <a:buNone/>
            </a:pPr>
            <a:endParaRPr lang="en-IN" sz="2400" dirty="0"/>
          </a:p>
          <a:p>
            <a:r>
              <a:rPr lang="en-IN" sz="2400" dirty="0"/>
              <a:t> Sternal tenderness (acute leukaemia)</a:t>
            </a:r>
          </a:p>
          <a:p>
            <a:pPr marL="0" indent="0">
              <a:buNone/>
            </a:pPr>
            <a:endParaRPr lang="en-IN" sz="2400" dirty="0"/>
          </a:p>
          <a:p>
            <a:r>
              <a:rPr lang="en-IN" sz="2400" dirty="0"/>
              <a:t> Gum hypertrophy (acute myeloid leukaemia)</a:t>
            </a:r>
          </a:p>
          <a:p>
            <a:pPr marL="0" indent="0">
              <a:buNone/>
            </a:pPr>
            <a:endParaRPr lang="en-IN" sz="2400" dirty="0"/>
          </a:p>
          <a:p>
            <a:r>
              <a:rPr lang="en-IN" sz="2400" dirty="0"/>
              <a:t> Hepatosplenomegaly (SLE)</a:t>
            </a:r>
          </a:p>
          <a:p>
            <a:pPr marL="0" indent="0">
              <a:buNone/>
            </a:pPr>
            <a:endParaRPr lang="en-IN" sz="2400" dirty="0"/>
          </a:p>
          <a:p>
            <a:r>
              <a:rPr lang="en-IN" sz="2400" dirty="0"/>
              <a:t> Joint swelling, sinusitis (SLE)</a:t>
            </a:r>
          </a:p>
        </p:txBody>
      </p:sp>
    </p:spTree>
    <p:extLst>
      <p:ext uri="{BB962C8B-B14F-4D97-AF65-F5344CB8AC3E}">
        <p14:creationId xmlns:p14="http://schemas.microsoft.com/office/powerpoint/2010/main" xmlns="" val="91026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36B67-084E-4F1C-846A-C893DB1F6C22}"/>
              </a:ext>
            </a:extLst>
          </p:cNvPr>
          <p:cNvSpPr>
            <a:spLocks noGrp="1"/>
          </p:cNvSpPr>
          <p:nvPr>
            <p:ph type="title"/>
          </p:nvPr>
        </p:nvSpPr>
        <p:spPr>
          <a:xfrm>
            <a:off x="2570108" y="418834"/>
            <a:ext cx="8911687" cy="710168"/>
          </a:xfrm>
        </p:spPr>
        <p:txBody>
          <a:bodyPr/>
          <a:lstStyle/>
          <a:p>
            <a:pPr algn="ctr"/>
            <a:r>
              <a:rPr lang="en-IN" dirty="0"/>
              <a:t>LAB EVALUATION</a:t>
            </a:r>
          </a:p>
        </p:txBody>
      </p:sp>
      <p:sp>
        <p:nvSpPr>
          <p:cNvPr id="3" name="TextBox 2">
            <a:extLst>
              <a:ext uri="{FF2B5EF4-FFF2-40B4-BE49-F238E27FC236}">
                <a16:creationId xmlns:a16="http://schemas.microsoft.com/office/drawing/2014/main" xmlns="" id="{81B5B921-8ECA-4EC1-88CC-CFDEFABFA2F8}"/>
              </a:ext>
            </a:extLst>
          </p:cNvPr>
          <p:cNvSpPr txBox="1"/>
          <p:nvPr/>
        </p:nvSpPr>
        <p:spPr>
          <a:xfrm>
            <a:off x="2080726" y="1978090"/>
            <a:ext cx="8546841" cy="2246769"/>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CBC WITH PERIPHERAL BLOOD SMEAR</a:t>
            </a:r>
          </a:p>
          <a:p>
            <a:endParaRPr lang="en-US" sz="2800" dirty="0"/>
          </a:p>
          <a:p>
            <a:pPr marL="457200" indent="-457200">
              <a:buFont typeface="Wingdings" panose="05000000000000000000" pitchFamily="2" charset="2"/>
              <a:buChar char="Ø"/>
            </a:pPr>
            <a:r>
              <a:rPr lang="en-US" sz="2800" dirty="0"/>
              <a:t>BONE MARROW ASPIRATION AND BIOPSY</a:t>
            </a:r>
          </a:p>
          <a:p>
            <a:endParaRPr lang="en-US" sz="2800" dirty="0"/>
          </a:p>
          <a:p>
            <a:pPr marL="457200" indent="-457200">
              <a:buFont typeface="Wingdings" panose="05000000000000000000" pitchFamily="2" charset="2"/>
              <a:buChar char="Ø"/>
            </a:pPr>
            <a:r>
              <a:rPr lang="en-US" sz="2800" dirty="0"/>
              <a:t>SPECIFIC INVESTIGATIONS</a:t>
            </a:r>
            <a:endParaRPr lang="en-IN" sz="2800" dirty="0"/>
          </a:p>
        </p:txBody>
      </p:sp>
    </p:spTree>
    <p:extLst>
      <p:ext uri="{BB962C8B-B14F-4D97-AF65-F5344CB8AC3E}">
        <p14:creationId xmlns:p14="http://schemas.microsoft.com/office/powerpoint/2010/main" xmlns="" val="1872661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313745F-578A-4EF3-B676-C964A0E34E8F}"/>
              </a:ext>
            </a:extLst>
          </p:cNvPr>
          <p:cNvSpPr/>
          <p:nvPr/>
        </p:nvSpPr>
        <p:spPr>
          <a:xfrm>
            <a:off x="4727510" y="13996"/>
            <a:ext cx="2080727" cy="5598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000" b="1" dirty="0"/>
              <a:t>CBC</a:t>
            </a:r>
          </a:p>
        </p:txBody>
      </p:sp>
      <p:sp>
        <p:nvSpPr>
          <p:cNvPr id="3" name="Arrow: Down 2">
            <a:extLst>
              <a:ext uri="{FF2B5EF4-FFF2-40B4-BE49-F238E27FC236}">
                <a16:creationId xmlns:a16="http://schemas.microsoft.com/office/drawing/2014/main" xmlns="" id="{AAA1676A-93C6-4F4B-AE5F-4136DA491C02}"/>
              </a:ext>
            </a:extLst>
          </p:cNvPr>
          <p:cNvSpPr/>
          <p:nvPr/>
        </p:nvSpPr>
        <p:spPr>
          <a:xfrm>
            <a:off x="5603032" y="592494"/>
            <a:ext cx="237931" cy="30791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4" name="Rectangle: Rounded Corners 3">
            <a:extLst>
              <a:ext uri="{FF2B5EF4-FFF2-40B4-BE49-F238E27FC236}">
                <a16:creationId xmlns:a16="http://schemas.microsoft.com/office/drawing/2014/main" xmlns="" id="{78870578-A130-4989-9929-D382D612E9C6}"/>
              </a:ext>
            </a:extLst>
          </p:cNvPr>
          <p:cNvSpPr/>
          <p:nvPr/>
        </p:nvSpPr>
        <p:spPr>
          <a:xfrm>
            <a:off x="4769497" y="898072"/>
            <a:ext cx="2015412" cy="8397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000" b="1" dirty="0"/>
              <a:t>Hb &lt;11-13 g/dL</a:t>
            </a:r>
          </a:p>
        </p:txBody>
      </p:sp>
      <p:sp>
        <p:nvSpPr>
          <p:cNvPr id="5" name="Arrow: Down 4">
            <a:extLst>
              <a:ext uri="{FF2B5EF4-FFF2-40B4-BE49-F238E27FC236}">
                <a16:creationId xmlns:a16="http://schemas.microsoft.com/office/drawing/2014/main" xmlns="" id="{4409A9DE-80BE-4A2F-99A2-ED3C74DF193D}"/>
              </a:ext>
            </a:extLst>
          </p:cNvPr>
          <p:cNvSpPr/>
          <p:nvPr/>
        </p:nvSpPr>
        <p:spPr>
          <a:xfrm>
            <a:off x="5603032" y="1747158"/>
            <a:ext cx="325017" cy="60649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xmlns="" id="{C4B8A09D-84CC-4BC2-B0F9-DC783FA8EC4E}"/>
              </a:ext>
            </a:extLst>
          </p:cNvPr>
          <p:cNvSpPr/>
          <p:nvPr/>
        </p:nvSpPr>
        <p:spPr>
          <a:xfrm>
            <a:off x="4792825" y="2362979"/>
            <a:ext cx="2015412" cy="8397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000" b="1" dirty="0"/>
              <a:t>MCV 75-91</a:t>
            </a:r>
          </a:p>
        </p:txBody>
      </p:sp>
      <p:sp>
        <p:nvSpPr>
          <p:cNvPr id="7" name="Rectangle: Rounded Corners 6">
            <a:extLst>
              <a:ext uri="{FF2B5EF4-FFF2-40B4-BE49-F238E27FC236}">
                <a16:creationId xmlns:a16="http://schemas.microsoft.com/office/drawing/2014/main" xmlns="" id="{8B0E247F-C834-4975-8AAF-75F9F18674AF}"/>
              </a:ext>
            </a:extLst>
          </p:cNvPr>
          <p:cNvSpPr/>
          <p:nvPr/>
        </p:nvSpPr>
        <p:spPr>
          <a:xfrm>
            <a:off x="1565989" y="3440662"/>
            <a:ext cx="2015413" cy="9983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MCV &lt;75</a:t>
            </a:r>
          </a:p>
          <a:p>
            <a:pPr algn="ctr"/>
            <a:r>
              <a:rPr lang="en-IN" dirty="0"/>
              <a:t>MICROCYTIC ANAEMIA</a:t>
            </a:r>
          </a:p>
        </p:txBody>
      </p:sp>
      <p:sp>
        <p:nvSpPr>
          <p:cNvPr id="8" name="Rectangle: Rounded Corners 7">
            <a:extLst>
              <a:ext uri="{FF2B5EF4-FFF2-40B4-BE49-F238E27FC236}">
                <a16:creationId xmlns:a16="http://schemas.microsoft.com/office/drawing/2014/main" xmlns="" id="{8A9DA8FC-1103-4901-B5B5-B7E1E791914B}"/>
              </a:ext>
            </a:extLst>
          </p:cNvPr>
          <p:cNvSpPr/>
          <p:nvPr/>
        </p:nvSpPr>
        <p:spPr>
          <a:xfrm>
            <a:off x="4904789" y="3627266"/>
            <a:ext cx="2083835"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MCV 75-91</a:t>
            </a:r>
          </a:p>
          <a:p>
            <a:pPr algn="ctr"/>
            <a:r>
              <a:rPr lang="en-IN" dirty="0"/>
              <a:t>NORMOCYTIC ANAEMIA</a:t>
            </a:r>
          </a:p>
        </p:txBody>
      </p:sp>
      <p:sp>
        <p:nvSpPr>
          <p:cNvPr id="9" name="Rectangle: Rounded Corners 8">
            <a:extLst>
              <a:ext uri="{FF2B5EF4-FFF2-40B4-BE49-F238E27FC236}">
                <a16:creationId xmlns:a16="http://schemas.microsoft.com/office/drawing/2014/main" xmlns="" id="{99F59D1C-3825-4F06-8CE4-5EA5982214D4}"/>
              </a:ext>
            </a:extLst>
          </p:cNvPr>
          <p:cNvSpPr/>
          <p:nvPr/>
        </p:nvSpPr>
        <p:spPr>
          <a:xfrm>
            <a:off x="9022702" y="3511800"/>
            <a:ext cx="2192694" cy="9143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MCV &gt;91</a:t>
            </a:r>
          </a:p>
          <a:p>
            <a:pPr algn="ctr"/>
            <a:r>
              <a:rPr lang="en-IN" dirty="0"/>
              <a:t>MACROCYTIC ANAEMIA</a:t>
            </a:r>
          </a:p>
        </p:txBody>
      </p:sp>
      <p:sp>
        <p:nvSpPr>
          <p:cNvPr id="13" name="Rectangle: Rounded Corners 12">
            <a:extLst>
              <a:ext uri="{FF2B5EF4-FFF2-40B4-BE49-F238E27FC236}">
                <a16:creationId xmlns:a16="http://schemas.microsoft.com/office/drawing/2014/main" xmlns="" id="{D50BC164-75A2-43CF-A42C-D46CAD8E692E}"/>
              </a:ext>
            </a:extLst>
          </p:cNvPr>
          <p:cNvSpPr/>
          <p:nvPr/>
        </p:nvSpPr>
        <p:spPr>
          <a:xfrm>
            <a:off x="570333" y="5005871"/>
            <a:ext cx="1726164" cy="13156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If RDW &gt;14.6</a:t>
            </a:r>
          </a:p>
          <a:p>
            <a:pPr algn="ctr"/>
            <a:r>
              <a:rPr lang="en-IN" dirty="0"/>
              <a:t>IDA/SCD</a:t>
            </a:r>
          </a:p>
        </p:txBody>
      </p:sp>
      <p:cxnSp>
        <p:nvCxnSpPr>
          <p:cNvPr id="15" name="Straight Arrow Connector 14">
            <a:extLst>
              <a:ext uri="{FF2B5EF4-FFF2-40B4-BE49-F238E27FC236}">
                <a16:creationId xmlns:a16="http://schemas.microsoft.com/office/drawing/2014/main" xmlns="" id="{3CDE1423-795A-45E2-937B-71E445C37ADB}"/>
              </a:ext>
            </a:extLst>
          </p:cNvPr>
          <p:cNvCxnSpPr>
            <a:cxnSpLocks/>
          </p:cNvCxnSpPr>
          <p:nvPr/>
        </p:nvCxnSpPr>
        <p:spPr>
          <a:xfrm flipH="1">
            <a:off x="1593201" y="4461196"/>
            <a:ext cx="471196" cy="5481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xmlns="" id="{1FCAC633-C22A-4642-B53F-01445BF8DB62}"/>
              </a:ext>
            </a:extLst>
          </p:cNvPr>
          <p:cNvCxnSpPr/>
          <p:nvPr/>
        </p:nvCxnSpPr>
        <p:spPr>
          <a:xfrm>
            <a:off x="3032446" y="4439037"/>
            <a:ext cx="419878" cy="5481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Rectangle: Rounded Corners 22">
            <a:extLst>
              <a:ext uri="{FF2B5EF4-FFF2-40B4-BE49-F238E27FC236}">
                <a16:creationId xmlns:a16="http://schemas.microsoft.com/office/drawing/2014/main" xmlns="" id="{9F47B8C1-9B33-470A-AF53-A159A4C4EA7C}"/>
              </a:ext>
            </a:extLst>
          </p:cNvPr>
          <p:cNvSpPr/>
          <p:nvPr/>
        </p:nvSpPr>
        <p:spPr>
          <a:xfrm>
            <a:off x="2521598" y="4998874"/>
            <a:ext cx="1660849" cy="169350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If RDW 11.6-14.6</a:t>
            </a:r>
          </a:p>
          <a:p>
            <a:pPr algn="ctr"/>
            <a:r>
              <a:rPr lang="en-IN" dirty="0"/>
              <a:t>Anaemia of chronic disease</a:t>
            </a:r>
          </a:p>
        </p:txBody>
      </p:sp>
      <p:cxnSp>
        <p:nvCxnSpPr>
          <p:cNvPr id="25" name="Straight Arrow Connector 24">
            <a:extLst>
              <a:ext uri="{FF2B5EF4-FFF2-40B4-BE49-F238E27FC236}">
                <a16:creationId xmlns:a16="http://schemas.microsoft.com/office/drawing/2014/main" xmlns="" id="{67127CD5-8356-4033-B33F-5BD64ADDFDB6}"/>
              </a:ext>
            </a:extLst>
          </p:cNvPr>
          <p:cNvCxnSpPr>
            <a:cxnSpLocks/>
          </p:cNvCxnSpPr>
          <p:nvPr/>
        </p:nvCxnSpPr>
        <p:spPr>
          <a:xfrm flipH="1">
            <a:off x="5380652" y="4541666"/>
            <a:ext cx="497633" cy="70213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Rectangle: Rounded Corners 25">
            <a:extLst>
              <a:ext uri="{FF2B5EF4-FFF2-40B4-BE49-F238E27FC236}">
                <a16:creationId xmlns:a16="http://schemas.microsoft.com/office/drawing/2014/main" xmlns="" id="{FFE46AB7-64C5-4B94-A27C-F6F4B21AD574}"/>
              </a:ext>
            </a:extLst>
          </p:cNvPr>
          <p:cNvSpPr/>
          <p:nvPr/>
        </p:nvSpPr>
        <p:spPr>
          <a:xfrm>
            <a:off x="4608545" y="5257798"/>
            <a:ext cx="1810138" cy="13249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If RDW &gt;14.6</a:t>
            </a:r>
          </a:p>
          <a:p>
            <a:pPr algn="ctr"/>
            <a:r>
              <a:rPr lang="en-IN" dirty="0"/>
              <a:t>Dimorphic anaemia</a:t>
            </a:r>
          </a:p>
        </p:txBody>
      </p:sp>
      <p:cxnSp>
        <p:nvCxnSpPr>
          <p:cNvPr id="29" name="Straight Arrow Connector 28">
            <a:extLst>
              <a:ext uri="{FF2B5EF4-FFF2-40B4-BE49-F238E27FC236}">
                <a16:creationId xmlns:a16="http://schemas.microsoft.com/office/drawing/2014/main" xmlns="" id="{AF6379B8-777E-45E3-A308-11D44614B75B}"/>
              </a:ext>
            </a:extLst>
          </p:cNvPr>
          <p:cNvCxnSpPr>
            <a:cxnSpLocks/>
          </p:cNvCxnSpPr>
          <p:nvPr/>
        </p:nvCxnSpPr>
        <p:spPr>
          <a:xfrm>
            <a:off x="6433455" y="4512515"/>
            <a:ext cx="587828" cy="6858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Rectangle: Rounded Corners 30">
            <a:extLst>
              <a:ext uri="{FF2B5EF4-FFF2-40B4-BE49-F238E27FC236}">
                <a16:creationId xmlns:a16="http://schemas.microsoft.com/office/drawing/2014/main" xmlns="" id="{71831156-1F19-49C2-9C6B-38CA3B52B50B}"/>
              </a:ext>
            </a:extLst>
          </p:cNvPr>
          <p:cNvSpPr/>
          <p:nvPr/>
        </p:nvSpPr>
        <p:spPr>
          <a:xfrm>
            <a:off x="6585852" y="5198317"/>
            <a:ext cx="1981201" cy="15395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If RDW 11.6-14.6</a:t>
            </a:r>
          </a:p>
          <a:p>
            <a:pPr algn="ctr"/>
            <a:r>
              <a:rPr lang="en-IN" dirty="0"/>
              <a:t>Acute blood loss</a:t>
            </a:r>
          </a:p>
          <a:p>
            <a:pPr algn="ctr"/>
            <a:r>
              <a:rPr lang="en-IN" dirty="0"/>
              <a:t>Haemolysis</a:t>
            </a:r>
          </a:p>
        </p:txBody>
      </p:sp>
      <p:cxnSp>
        <p:nvCxnSpPr>
          <p:cNvPr id="33" name="Straight Arrow Connector 32">
            <a:extLst>
              <a:ext uri="{FF2B5EF4-FFF2-40B4-BE49-F238E27FC236}">
                <a16:creationId xmlns:a16="http://schemas.microsoft.com/office/drawing/2014/main" xmlns="" id="{28913C8F-23CE-46A4-8C09-A4EFFFACA4B0}"/>
              </a:ext>
            </a:extLst>
          </p:cNvPr>
          <p:cNvCxnSpPr>
            <a:cxnSpLocks/>
          </p:cNvCxnSpPr>
          <p:nvPr/>
        </p:nvCxnSpPr>
        <p:spPr>
          <a:xfrm flipH="1">
            <a:off x="9405257" y="4439037"/>
            <a:ext cx="475862" cy="7114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4" name="Rectangle: Rounded Corners 33">
            <a:extLst>
              <a:ext uri="{FF2B5EF4-FFF2-40B4-BE49-F238E27FC236}">
                <a16:creationId xmlns:a16="http://schemas.microsoft.com/office/drawing/2014/main" xmlns="" id="{8A25A7B8-3C0C-4565-8669-A13FEF29F058}"/>
              </a:ext>
            </a:extLst>
          </p:cNvPr>
          <p:cNvSpPr/>
          <p:nvPr/>
        </p:nvSpPr>
        <p:spPr>
          <a:xfrm>
            <a:off x="8781657" y="5150496"/>
            <a:ext cx="1499119" cy="13902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If RDW &gt;14.6</a:t>
            </a:r>
          </a:p>
          <a:p>
            <a:pPr algn="ctr"/>
            <a:r>
              <a:rPr lang="en-IN" dirty="0"/>
              <a:t>Folate &amp; Vit B12 Def</a:t>
            </a:r>
          </a:p>
        </p:txBody>
      </p:sp>
      <p:cxnSp>
        <p:nvCxnSpPr>
          <p:cNvPr id="37" name="Straight Arrow Connector 36">
            <a:extLst>
              <a:ext uri="{FF2B5EF4-FFF2-40B4-BE49-F238E27FC236}">
                <a16:creationId xmlns:a16="http://schemas.microsoft.com/office/drawing/2014/main" xmlns="" id="{D928AEF5-5A5F-422B-9376-6CEA236EA726}"/>
              </a:ext>
            </a:extLst>
          </p:cNvPr>
          <p:cNvCxnSpPr>
            <a:cxnSpLocks/>
          </p:cNvCxnSpPr>
          <p:nvPr/>
        </p:nvCxnSpPr>
        <p:spPr>
          <a:xfrm>
            <a:off x="10626011" y="4426199"/>
            <a:ext cx="475862" cy="6169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8" name="Rectangle: Rounded Corners 37">
            <a:extLst>
              <a:ext uri="{FF2B5EF4-FFF2-40B4-BE49-F238E27FC236}">
                <a16:creationId xmlns:a16="http://schemas.microsoft.com/office/drawing/2014/main" xmlns="" id="{9889A208-5C92-4435-96D9-64E4969BD692}"/>
              </a:ext>
            </a:extLst>
          </p:cNvPr>
          <p:cNvSpPr/>
          <p:nvPr/>
        </p:nvSpPr>
        <p:spPr>
          <a:xfrm>
            <a:off x="10626011" y="5043194"/>
            <a:ext cx="1565989" cy="16946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If RDW 11.6-14.6</a:t>
            </a:r>
          </a:p>
          <a:p>
            <a:pPr algn="ctr"/>
            <a:r>
              <a:rPr lang="en-IN" dirty="0"/>
              <a:t>Aplastic Anaemia</a:t>
            </a:r>
          </a:p>
        </p:txBody>
      </p:sp>
    </p:spTree>
    <p:extLst>
      <p:ext uri="{BB962C8B-B14F-4D97-AF65-F5344CB8AC3E}">
        <p14:creationId xmlns:p14="http://schemas.microsoft.com/office/powerpoint/2010/main" xmlns="" val="1019465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E8AB1-D1FE-4A31-AE42-802A9DBB4C4E}"/>
              </a:ext>
            </a:extLst>
          </p:cNvPr>
          <p:cNvSpPr>
            <a:spLocks noGrp="1"/>
          </p:cNvSpPr>
          <p:nvPr>
            <p:ph type="title"/>
          </p:nvPr>
        </p:nvSpPr>
        <p:spPr>
          <a:xfrm>
            <a:off x="2592925" y="93306"/>
            <a:ext cx="8911687" cy="718457"/>
          </a:xfrm>
        </p:spPr>
        <p:txBody>
          <a:bodyPr/>
          <a:lstStyle/>
          <a:p>
            <a:pPr algn="ctr"/>
            <a:r>
              <a:rPr lang="en-IN" dirty="0"/>
              <a:t>PERIPHERAL BLOOD SMEAR</a:t>
            </a:r>
          </a:p>
        </p:txBody>
      </p:sp>
      <p:sp>
        <p:nvSpPr>
          <p:cNvPr id="3" name="Content Placeholder 2">
            <a:extLst>
              <a:ext uri="{FF2B5EF4-FFF2-40B4-BE49-F238E27FC236}">
                <a16:creationId xmlns:a16="http://schemas.microsoft.com/office/drawing/2014/main" xmlns="" id="{1A9D1CD6-9858-47C0-8D55-790DA47FADF3}"/>
              </a:ext>
            </a:extLst>
          </p:cNvPr>
          <p:cNvSpPr>
            <a:spLocks noGrp="1"/>
          </p:cNvSpPr>
          <p:nvPr>
            <p:ph idx="1"/>
          </p:nvPr>
        </p:nvSpPr>
        <p:spPr>
          <a:xfrm>
            <a:off x="1548883" y="1119673"/>
            <a:ext cx="9955730" cy="5337111"/>
          </a:xfrm>
        </p:spPr>
        <p:txBody>
          <a:bodyPr>
            <a:normAutofit lnSpcReduction="10000"/>
          </a:bodyPr>
          <a:lstStyle/>
          <a:p>
            <a:r>
              <a:rPr lang="en-IN" sz="2400" dirty="0"/>
              <a:t>Anisocytosis and poikilocytosis</a:t>
            </a:r>
          </a:p>
          <a:p>
            <a:pPr marL="0" indent="0">
              <a:buNone/>
            </a:pPr>
            <a:endParaRPr lang="en-IN" sz="2400" dirty="0"/>
          </a:p>
          <a:p>
            <a:r>
              <a:rPr lang="en-IN" sz="2400" dirty="0"/>
              <a:t>WBC and RBC precursors</a:t>
            </a:r>
          </a:p>
          <a:p>
            <a:pPr marL="0" indent="0">
              <a:buNone/>
            </a:pPr>
            <a:endParaRPr lang="en-IN" sz="2400" dirty="0"/>
          </a:p>
          <a:p>
            <a:r>
              <a:rPr lang="en-IN" sz="2400" dirty="0"/>
              <a:t>Platelets</a:t>
            </a:r>
          </a:p>
          <a:p>
            <a:pPr marL="0" indent="0">
              <a:buNone/>
            </a:pPr>
            <a:endParaRPr lang="en-IN" sz="2400" dirty="0"/>
          </a:p>
          <a:p>
            <a:r>
              <a:rPr lang="en-IN" sz="2400" dirty="0"/>
              <a:t>Granulation in neutrophils (Abnormally increased/decreased)</a:t>
            </a:r>
          </a:p>
          <a:p>
            <a:pPr marL="0" indent="0">
              <a:buNone/>
            </a:pPr>
            <a:endParaRPr lang="en-IN" sz="2400" dirty="0"/>
          </a:p>
          <a:p>
            <a:r>
              <a:rPr lang="en-IN" sz="2400" dirty="0"/>
              <a:t>Neutrophils(Hypo/Hyper segmentation)</a:t>
            </a:r>
          </a:p>
          <a:p>
            <a:pPr marL="0" indent="0">
              <a:buNone/>
            </a:pPr>
            <a:endParaRPr lang="en-IN" sz="2400" dirty="0"/>
          </a:p>
          <a:p>
            <a:r>
              <a:rPr lang="en-IN" sz="2400" dirty="0"/>
              <a:t>ESR</a:t>
            </a:r>
          </a:p>
        </p:txBody>
      </p:sp>
    </p:spTree>
    <p:extLst>
      <p:ext uri="{BB962C8B-B14F-4D97-AF65-F5344CB8AC3E}">
        <p14:creationId xmlns:p14="http://schemas.microsoft.com/office/powerpoint/2010/main" xmlns="" val="119923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F3E3F-91A7-437A-844C-FE2DF5DF1D2B}"/>
              </a:ext>
            </a:extLst>
          </p:cNvPr>
          <p:cNvSpPr>
            <a:spLocks noGrp="1"/>
          </p:cNvSpPr>
          <p:nvPr>
            <p:ph type="title"/>
          </p:nvPr>
        </p:nvSpPr>
        <p:spPr>
          <a:xfrm>
            <a:off x="2051748" y="157579"/>
            <a:ext cx="8911687" cy="1280890"/>
          </a:xfrm>
        </p:spPr>
        <p:txBody>
          <a:bodyPr/>
          <a:lstStyle/>
          <a:p>
            <a:pPr algn="ctr"/>
            <a:r>
              <a:rPr lang="en-IN" dirty="0"/>
              <a:t>ANISOCYTOSIS AND POIKILOCYTOSIS</a:t>
            </a:r>
          </a:p>
        </p:txBody>
      </p:sp>
      <p:sp>
        <p:nvSpPr>
          <p:cNvPr id="3" name="Rectangle: Rounded Corners 2">
            <a:extLst>
              <a:ext uri="{FF2B5EF4-FFF2-40B4-BE49-F238E27FC236}">
                <a16:creationId xmlns:a16="http://schemas.microsoft.com/office/drawing/2014/main" xmlns="" id="{F687BA7D-6EAC-4AE4-9FC3-0AA1B8AD366A}"/>
              </a:ext>
            </a:extLst>
          </p:cNvPr>
          <p:cNvSpPr/>
          <p:nvPr/>
        </p:nvSpPr>
        <p:spPr>
          <a:xfrm>
            <a:off x="4376057" y="979715"/>
            <a:ext cx="3900196" cy="13902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400" b="1" dirty="0"/>
              <a:t>MODERATE DEGREE COMMON</a:t>
            </a:r>
          </a:p>
        </p:txBody>
      </p:sp>
      <p:cxnSp>
        <p:nvCxnSpPr>
          <p:cNvPr id="5" name="Straight Arrow Connector 4">
            <a:extLst>
              <a:ext uri="{FF2B5EF4-FFF2-40B4-BE49-F238E27FC236}">
                <a16:creationId xmlns:a16="http://schemas.microsoft.com/office/drawing/2014/main" xmlns="" id="{482A9F35-F333-4B87-88DB-B528B0E82E81}"/>
              </a:ext>
            </a:extLst>
          </p:cNvPr>
          <p:cNvCxnSpPr/>
          <p:nvPr/>
        </p:nvCxnSpPr>
        <p:spPr>
          <a:xfrm flipH="1">
            <a:off x="3825551" y="2369977"/>
            <a:ext cx="1175657" cy="8117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Rectangle: Rounded Corners 5">
            <a:extLst>
              <a:ext uri="{FF2B5EF4-FFF2-40B4-BE49-F238E27FC236}">
                <a16:creationId xmlns:a16="http://schemas.microsoft.com/office/drawing/2014/main" xmlns="" id="{82ADD0B3-B215-4542-A804-670400D7BC2D}"/>
              </a:ext>
            </a:extLst>
          </p:cNvPr>
          <p:cNvSpPr/>
          <p:nvPr/>
        </p:nvSpPr>
        <p:spPr>
          <a:xfrm>
            <a:off x="2864498" y="3192114"/>
            <a:ext cx="2118049" cy="11279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VERY MARKED</a:t>
            </a:r>
          </a:p>
        </p:txBody>
      </p:sp>
      <p:cxnSp>
        <p:nvCxnSpPr>
          <p:cNvPr id="8" name="Straight Arrow Connector 7">
            <a:extLst>
              <a:ext uri="{FF2B5EF4-FFF2-40B4-BE49-F238E27FC236}">
                <a16:creationId xmlns:a16="http://schemas.microsoft.com/office/drawing/2014/main" xmlns="" id="{4BB74F72-991D-43FC-BC82-D425AFCF954D}"/>
              </a:ext>
            </a:extLst>
          </p:cNvPr>
          <p:cNvCxnSpPr>
            <a:stCxn id="3" idx="2"/>
          </p:cNvCxnSpPr>
          <p:nvPr/>
        </p:nvCxnSpPr>
        <p:spPr>
          <a:xfrm>
            <a:off x="6326155" y="2369977"/>
            <a:ext cx="0" cy="7464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Rectangle: Rounded Corners 8">
            <a:extLst>
              <a:ext uri="{FF2B5EF4-FFF2-40B4-BE49-F238E27FC236}">
                <a16:creationId xmlns:a16="http://schemas.microsoft.com/office/drawing/2014/main" xmlns="" id="{84E2A2DE-5609-4CAB-905C-B91C1F6E2852}"/>
              </a:ext>
            </a:extLst>
          </p:cNvPr>
          <p:cNvSpPr/>
          <p:nvPr/>
        </p:nvSpPr>
        <p:spPr>
          <a:xfrm>
            <a:off x="5803641" y="3116424"/>
            <a:ext cx="1772810" cy="12036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LESS DEGREE</a:t>
            </a:r>
          </a:p>
        </p:txBody>
      </p:sp>
      <p:cxnSp>
        <p:nvCxnSpPr>
          <p:cNvPr id="11" name="Straight Arrow Connector 10">
            <a:extLst>
              <a:ext uri="{FF2B5EF4-FFF2-40B4-BE49-F238E27FC236}">
                <a16:creationId xmlns:a16="http://schemas.microsoft.com/office/drawing/2014/main" xmlns="" id="{3F10BDAD-47E5-4646-918F-D5F74956BBE4}"/>
              </a:ext>
            </a:extLst>
          </p:cNvPr>
          <p:cNvCxnSpPr/>
          <p:nvPr/>
        </p:nvCxnSpPr>
        <p:spPr>
          <a:xfrm>
            <a:off x="7772400" y="2369977"/>
            <a:ext cx="1306286" cy="7464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ectangle: Rounded Corners 11">
            <a:extLst>
              <a:ext uri="{FF2B5EF4-FFF2-40B4-BE49-F238E27FC236}">
                <a16:creationId xmlns:a16="http://schemas.microsoft.com/office/drawing/2014/main" xmlns="" id="{EE948348-2ED1-4D65-B0E0-CBECD1F06DAB}"/>
              </a:ext>
            </a:extLst>
          </p:cNvPr>
          <p:cNvSpPr/>
          <p:nvPr/>
        </p:nvSpPr>
        <p:spPr>
          <a:xfrm>
            <a:off x="8635488" y="3116423"/>
            <a:ext cx="1912769" cy="12036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ABSENT</a:t>
            </a:r>
          </a:p>
        </p:txBody>
      </p:sp>
      <p:sp>
        <p:nvSpPr>
          <p:cNvPr id="13" name="Arrow: Down 12">
            <a:extLst>
              <a:ext uri="{FF2B5EF4-FFF2-40B4-BE49-F238E27FC236}">
                <a16:creationId xmlns:a16="http://schemas.microsoft.com/office/drawing/2014/main" xmlns="" id="{5346DC56-20D4-4CD4-BC96-AA9A23187E4B}"/>
              </a:ext>
            </a:extLst>
          </p:cNvPr>
          <p:cNvSpPr/>
          <p:nvPr/>
        </p:nvSpPr>
        <p:spPr>
          <a:xfrm>
            <a:off x="3629608" y="4320073"/>
            <a:ext cx="289249" cy="50385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4" name="Rectangle: Rounded Corners 13">
            <a:extLst>
              <a:ext uri="{FF2B5EF4-FFF2-40B4-BE49-F238E27FC236}">
                <a16:creationId xmlns:a16="http://schemas.microsoft.com/office/drawing/2014/main" xmlns="" id="{1B4F2C13-7AF6-4127-B73E-A73A665FDBE9}"/>
              </a:ext>
            </a:extLst>
          </p:cNvPr>
          <p:cNvSpPr/>
          <p:nvPr/>
        </p:nvSpPr>
        <p:spPr>
          <a:xfrm>
            <a:off x="2766526" y="4841057"/>
            <a:ext cx="2118049" cy="12041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MYELOFIBROSIS</a:t>
            </a:r>
          </a:p>
        </p:txBody>
      </p:sp>
      <p:sp>
        <p:nvSpPr>
          <p:cNvPr id="15" name="Arrow: Down 14">
            <a:extLst>
              <a:ext uri="{FF2B5EF4-FFF2-40B4-BE49-F238E27FC236}">
                <a16:creationId xmlns:a16="http://schemas.microsoft.com/office/drawing/2014/main" xmlns="" id="{E4F030D9-9D76-4EBC-B0F3-47BBDE69D819}"/>
              </a:ext>
            </a:extLst>
          </p:cNvPr>
          <p:cNvSpPr/>
          <p:nvPr/>
        </p:nvSpPr>
        <p:spPr>
          <a:xfrm>
            <a:off x="6507591" y="4320073"/>
            <a:ext cx="289249" cy="50385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6" name="Rectangle: Rounded Corners 15">
            <a:extLst>
              <a:ext uri="{FF2B5EF4-FFF2-40B4-BE49-F238E27FC236}">
                <a16:creationId xmlns:a16="http://schemas.microsoft.com/office/drawing/2014/main" xmlns="" id="{0B119CB9-A437-4D1D-BD38-6A394EE069A0}"/>
              </a:ext>
            </a:extLst>
          </p:cNvPr>
          <p:cNvSpPr/>
          <p:nvPr/>
        </p:nvSpPr>
        <p:spPr>
          <a:xfrm>
            <a:off x="5374433" y="4823927"/>
            <a:ext cx="3023111" cy="16795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Wingdings" panose="05000000000000000000" pitchFamily="2" charset="2"/>
              <a:buChar char="Ø"/>
            </a:pPr>
            <a:r>
              <a:rPr lang="en-IN" dirty="0"/>
              <a:t>APLASTIC ANEMIA</a:t>
            </a:r>
          </a:p>
          <a:p>
            <a:pPr marL="285750" indent="-285750" algn="ctr">
              <a:buFont typeface="Wingdings" panose="05000000000000000000" pitchFamily="2" charset="2"/>
              <a:buChar char="Ø"/>
            </a:pPr>
            <a:r>
              <a:rPr lang="en-IN" dirty="0"/>
              <a:t>LYMPHOMA/ MULTIPLE MYELOMA</a:t>
            </a:r>
          </a:p>
        </p:txBody>
      </p:sp>
      <p:sp>
        <p:nvSpPr>
          <p:cNvPr id="17" name="Arrow: Down 16">
            <a:extLst>
              <a:ext uri="{FF2B5EF4-FFF2-40B4-BE49-F238E27FC236}">
                <a16:creationId xmlns:a16="http://schemas.microsoft.com/office/drawing/2014/main" xmlns="" id="{4055CEB5-8B91-4471-982C-BA3BC58161A0}"/>
              </a:ext>
            </a:extLst>
          </p:cNvPr>
          <p:cNvSpPr/>
          <p:nvPr/>
        </p:nvSpPr>
        <p:spPr>
          <a:xfrm>
            <a:off x="9442580" y="4320073"/>
            <a:ext cx="289249" cy="50385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xmlns="" id="{C91D292B-6411-470F-A97E-5754E46634AE}"/>
              </a:ext>
            </a:extLst>
          </p:cNvPr>
          <p:cNvSpPr/>
          <p:nvPr/>
        </p:nvSpPr>
        <p:spPr>
          <a:xfrm>
            <a:off x="8635488" y="4823927"/>
            <a:ext cx="2192681" cy="15504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a:t> ACUTE LEUKEMIA </a:t>
            </a:r>
          </a:p>
        </p:txBody>
      </p:sp>
    </p:spTree>
    <p:extLst>
      <p:ext uri="{BB962C8B-B14F-4D97-AF65-F5344CB8AC3E}">
        <p14:creationId xmlns:p14="http://schemas.microsoft.com/office/powerpoint/2010/main" xmlns="" val="367225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A54BF6D-EE61-43FD-98A8-854689EB32FF}"/>
              </a:ext>
            </a:extLst>
          </p:cNvPr>
          <p:cNvSpPr/>
          <p:nvPr/>
        </p:nvSpPr>
        <p:spPr>
          <a:xfrm>
            <a:off x="4292082" y="419878"/>
            <a:ext cx="3974840" cy="12969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000" b="1" dirty="0"/>
              <a:t>WBC AND RBC PRECURSORS</a:t>
            </a:r>
          </a:p>
        </p:txBody>
      </p:sp>
      <p:cxnSp>
        <p:nvCxnSpPr>
          <p:cNvPr id="4" name="Straight Arrow Connector 3">
            <a:extLst>
              <a:ext uri="{FF2B5EF4-FFF2-40B4-BE49-F238E27FC236}">
                <a16:creationId xmlns:a16="http://schemas.microsoft.com/office/drawing/2014/main" xmlns="" id="{DC28456A-06FE-4BCA-AAF7-2923657B8A13}"/>
              </a:ext>
            </a:extLst>
          </p:cNvPr>
          <p:cNvCxnSpPr/>
          <p:nvPr/>
        </p:nvCxnSpPr>
        <p:spPr>
          <a:xfrm flipH="1">
            <a:off x="4002833" y="1716833"/>
            <a:ext cx="727787" cy="8024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Rectangle: Rounded Corners 4">
            <a:extLst>
              <a:ext uri="{FF2B5EF4-FFF2-40B4-BE49-F238E27FC236}">
                <a16:creationId xmlns:a16="http://schemas.microsoft.com/office/drawing/2014/main" xmlns="" id="{D4C276F3-684B-47E8-9200-F73333E5AC71}"/>
              </a:ext>
            </a:extLst>
          </p:cNvPr>
          <p:cNvSpPr/>
          <p:nvPr/>
        </p:nvSpPr>
        <p:spPr>
          <a:xfrm>
            <a:off x="2869163" y="2537926"/>
            <a:ext cx="2267339" cy="9983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b="1" dirty="0"/>
              <a:t>BLAST CELLS</a:t>
            </a:r>
          </a:p>
        </p:txBody>
      </p:sp>
      <p:cxnSp>
        <p:nvCxnSpPr>
          <p:cNvPr id="7" name="Straight Arrow Connector 6">
            <a:extLst>
              <a:ext uri="{FF2B5EF4-FFF2-40B4-BE49-F238E27FC236}">
                <a16:creationId xmlns:a16="http://schemas.microsoft.com/office/drawing/2014/main" xmlns="" id="{6F181B84-2E48-4F2F-8FA2-A0D473A8D37E}"/>
              </a:ext>
            </a:extLst>
          </p:cNvPr>
          <p:cNvCxnSpPr/>
          <p:nvPr/>
        </p:nvCxnSpPr>
        <p:spPr>
          <a:xfrm>
            <a:off x="6419461" y="1716833"/>
            <a:ext cx="0" cy="6811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Rectangle: Rounded Corners 7">
            <a:extLst>
              <a:ext uri="{FF2B5EF4-FFF2-40B4-BE49-F238E27FC236}">
                <a16:creationId xmlns:a16="http://schemas.microsoft.com/office/drawing/2014/main" xmlns="" id="{587DCFED-F99F-4DBA-90C9-C449BF365630}"/>
              </a:ext>
            </a:extLst>
          </p:cNvPr>
          <p:cNvSpPr/>
          <p:nvPr/>
        </p:nvSpPr>
        <p:spPr>
          <a:xfrm>
            <a:off x="5483292" y="2397967"/>
            <a:ext cx="1978090" cy="10310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b="1" dirty="0"/>
              <a:t>PLASMACYTIC CELLS</a:t>
            </a:r>
          </a:p>
        </p:txBody>
      </p:sp>
      <p:cxnSp>
        <p:nvCxnSpPr>
          <p:cNvPr id="10" name="Straight Arrow Connector 9">
            <a:extLst>
              <a:ext uri="{FF2B5EF4-FFF2-40B4-BE49-F238E27FC236}">
                <a16:creationId xmlns:a16="http://schemas.microsoft.com/office/drawing/2014/main" xmlns="" id="{BBE209F6-C80D-44D4-BE5A-62C8707FCE89}"/>
              </a:ext>
            </a:extLst>
          </p:cNvPr>
          <p:cNvCxnSpPr/>
          <p:nvPr/>
        </p:nvCxnSpPr>
        <p:spPr>
          <a:xfrm>
            <a:off x="7903029" y="1716833"/>
            <a:ext cx="877077" cy="6811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Rectangle: Rounded Corners 10">
            <a:extLst>
              <a:ext uri="{FF2B5EF4-FFF2-40B4-BE49-F238E27FC236}">
                <a16:creationId xmlns:a16="http://schemas.microsoft.com/office/drawing/2014/main" xmlns="" id="{5188EF4A-B517-4A6E-AF0E-04B3A0E25C20}"/>
              </a:ext>
            </a:extLst>
          </p:cNvPr>
          <p:cNvSpPr/>
          <p:nvPr/>
        </p:nvSpPr>
        <p:spPr>
          <a:xfrm>
            <a:off x="7903029" y="2397967"/>
            <a:ext cx="2556586" cy="10963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b="1" dirty="0"/>
              <a:t>IMMATURE LYMPHOCYTES</a:t>
            </a:r>
          </a:p>
        </p:txBody>
      </p:sp>
      <p:sp>
        <p:nvSpPr>
          <p:cNvPr id="12" name="Arrow: Down 11">
            <a:extLst>
              <a:ext uri="{FF2B5EF4-FFF2-40B4-BE49-F238E27FC236}">
                <a16:creationId xmlns:a16="http://schemas.microsoft.com/office/drawing/2014/main" xmlns="" id="{2988AFF3-FB7C-49EF-888F-99D924B35DBE}"/>
              </a:ext>
            </a:extLst>
          </p:cNvPr>
          <p:cNvSpPr/>
          <p:nvPr/>
        </p:nvSpPr>
        <p:spPr>
          <a:xfrm>
            <a:off x="3828663" y="3536301"/>
            <a:ext cx="174170" cy="45720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3" name="Rectangle: Rounded Corners 12">
            <a:extLst>
              <a:ext uri="{FF2B5EF4-FFF2-40B4-BE49-F238E27FC236}">
                <a16:creationId xmlns:a16="http://schemas.microsoft.com/office/drawing/2014/main" xmlns="" id="{7A31EA3F-8ADB-4A8A-861D-590DAC78BA80}"/>
              </a:ext>
            </a:extLst>
          </p:cNvPr>
          <p:cNvSpPr/>
          <p:nvPr/>
        </p:nvSpPr>
        <p:spPr>
          <a:xfrm>
            <a:off x="2385527" y="3993502"/>
            <a:ext cx="2643673" cy="22206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Wingdings" panose="05000000000000000000" pitchFamily="2" charset="2"/>
              <a:buChar char="Ø"/>
            </a:pPr>
            <a:r>
              <a:rPr lang="en-IN" b="1" dirty="0"/>
              <a:t>Myelofibrosis</a:t>
            </a:r>
          </a:p>
          <a:p>
            <a:pPr marL="285750" indent="-285750" algn="ctr">
              <a:buFont typeface="Wingdings" panose="05000000000000000000" pitchFamily="2" charset="2"/>
              <a:buChar char="Ø"/>
            </a:pPr>
            <a:r>
              <a:rPr lang="en-IN" b="1" dirty="0"/>
              <a:t>Acute leukaemia </a:t>
            </a:r>
          </a:p>
          <a:p>
            <a:pPr marL="285750" indent="-285750" algn="ctr">
              <a:buFont typeface="Wingdings" panose="05000000000000000000" pitchFamily="2" charset="2"/>
              <a:buChar char="Ø"/>
            </a:pPr>
            <a:r>
              <a:rPr lang="en-IN" b="1" dirty="0"/>
              <a:t>Sub leukemic leukaemia</a:t>
            </a:r>
          </a:p>
          <a:p>
            <a:pPr algn="ctr"/>
            <a:endParaRPr lang="en-IN" dirty="0"/>
          </a:p>
        </p:txBody>
      </p:sp>
      <p:sp>
        <p:nvSpPr>
          <p:cNvPr id="14" name="Arrow: Down 13">
            <a:extLst>
              <a:ext uri="{FF2B5EF4-FFF2-40B4-BE49-F238E27FC236}">
                <a16:creationId xmlns:a16="http://schemas.microsoft.com/office/drawing/2014/main" xmlns="" id="{3BC8B2B5-6DD4-4F17-B59B-08DD0B4AB7A0}"/>
              </a:ext>
            </a:extLst>
          </p:cNvPr>
          <p:cNvSpPr/>
          <p:nvPr/>
        </p:nvSpPr>
        <p:spPr>
          <a:xfrm>
            <a:off x="6279502" y="3429000"/>
            <a:ext cx="174170" cy="45720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5" name="Rectangle: Rounded Corners 14">
            <a:extLst>
              <a:ext uri="{FF2B5EF4-FFF2-40B4-BE49-F238E27FC236}">
                <a16:creationId xmlns:a16="http://schemas.microsoft.com/office/drawing/2014/main" xmlns="" id="{FAFB0A18-86E0-4901-A9D3-8548AC7A2715}"/>
              </a:ext>
            </a:extLst>
          </p:cNvPr>
          <p:cNvSpPr/>
          <p:nvPr/>
        </p:nvSpPr>
        <p:spPr>
          <a:xfrm>
            <a:off x="5333220" y="3865207"/>
            <a:ext cx="2240904" cy="22206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b="1" dirty="0"/>
              <a:t>MULTIPLE MYELOMA</a:t>
            </a:r>
          </a:p>
        </p:txBody>
      </p:sp>
      <p:sp>
        <p:nvSpPr>
          <p:cNvPr id="16" name="Arrow: Down 15">
            <a:extLst>
              <a:ext uri="{FF2B5EF4-FFF2-40B4-BE49-F238E27FC236}">
                <a16:creationId xmlns:a16="http://schemas.microsoft.com/office/drawing/2014/main" xmlns="" id="{B8657636-68D6-4BC4-B6CB-A68812DCB6DE}"/>
              </a:ext>
            </a:extLst>
          </p:cNvPr>
          <p:cNvSpPr/>
          <p:nvPr/>
        </p:nvSpPr>
        <p:spPr>
          <a:xfrm>
            <a:off x="9013371" y="3494314"/>
            <a:ext cx="174170" cy="45720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7" name="Rectangle: Rounded Corners 16">
            <a:extLst>
              <a:ext uri="{FF2B5EF4-FFF2-40B4-BE49-F238E27FC236}">
                <a16:creationId xmlns:a16="http://schemas.microsoft.com/office/drawing/2014/main" xmlns="" id="{44DEB118-3F11-44D0-BDD5-F94E547D42A4}"/>
              </a:ext>
            </a:extLst>
          </p:cNvPr>
          <p:cNvSpPr/>
          <p:nvPr/>
        </p:nvSpPr>
        <p:spPr>
          <a:xfrm>
            <a:off x="8060870" y="3951515"/>
            <a:ext cx="2240904" cy="20923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b="1" dirty="0"/>
              <a:t>Marrow involvement by lymphoma</a:t>
            </a:r>
          </a:p>
        </p:txBody>
      </p:sp>
    </p:spTree>
    <p:extLst>
      <p:ext uri="{BB962C8B-B14F-4D97-AF65-F5344CB8AC3E}">
        <p14:creationId xmlns:p14="http://schemas.microsoft.com/office/powerpoint/2010/main" xmlns="" val="65635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B9B95-EED7-419A-8DDF-1437AED86E16}"/>
              </a:ext>
            </a:extLst>
          </p:cNvPr>
          <p:cNvSpPr>
            <a:spLocks noGrp="1"/>
          </p:cNvSpPr>
          <p:nvPr>
            <p:ph type="title"/>
          </p:nvPr>
        </p:nvSpPr>
        <p:spPr/>
        <p:txBody>
          <a:bodyPr/>
          <a:lstStyle/>
          <a:p>
            <a:pPr algn="ctr"/>
            <a:r>
              <a:rPr lang="en-IN" dirty="0"/>
              <a:t>RBC INCLUSIONS</a:t>
            </a:r>
          </a:p>
        </p:txBody>
      </p:sp>
      <p:sp>
        <p:nvSpPr>
          <p:cNvPr id="3" name="Content Placeholder 2">
            <a:extLst>
              <a:ext uri="{FF2B5EF4-FFF2-40B4-BE49-F238E27FC236}">
                <a16:creationId xmlns:a16="http://schemas.microsoft.com/office/drawing/2014/main" xmlns="" id="{D083986B-4F67-4175-8052-D98D2DBCABE0}"/>
              </a:ext>
            </a:extLst>
          </p:cNvPr>
          <p:cNvSpPr>
            <a:spLocks noGrp="1"/>
          </p:cNvSpPr>
          <p:nvPr>
            <p:ph idx="1"/>
          </p:nvPr>
        </p:nvSpPr>
        <p:spPr>
          <a:xfrm>
            <a:off x="2006082" y="1558212"/>
            <a:ext cx="9498530" cy="4353010"/>
          </a:xfrm>
        </p:spPr>
        <p:txBody>
          <a:bodyPr/>
          <a:lstStyle/>
          <a:p>
            <a:r>
              <a:rPr lang="en-US" sz="3200" dirty="0"/>
              <a:t>HOWEL JOLLY BODIES  </a:t>
            </a:r>
          </a:p>
          <a:p>
            <a:pPr>
              <a:buFont typeface="Arial" panose="020B0604020202020204" pitchFamily="34" charset="0"/>
              <a:buChar char="•"/>
            </a:pPr>
            <a:r>
              <a:rPr lang="en-US" sz="2400" dirty="0"/>
              <a:t>Basophilic nuclear remnants (clusters of DNA)   </a:t>
            </a:r>
          </a:p>
          <a:p>
            <a:pPr>
              <a:buFont typeface="Arial" panose="020B0604020202020204" pitchFamily="34" charset="0"/>
              <a:buChar char="•"/>
            </a:pPr>
            <a:r>
              <a:rPr lang="en-US" sz="2400" dirty="0"/>
              <a:t>Megaloblastic anemia  </a:t>
            </a:r>
          </a:p>
          <a:p>
            <a:pPr>
              <a:buFont typeface="Arial" panose="020B0604020202020204" pitchFamily="34" charset="0"/>
              <a:buChar char="•"/>
            </a:pPr>
            <a:r>
              <a:rPr lang="en-US" sz="2400" dirty="0"/>
              <a:t>MDS</a:t>
            </a:r>
            <a:endParaRPr lang="en-IN" sz="2400" dirty="0"/>
          </a:p>
        </p:txBody>
      </p:sp>
      <p:pic>
        <p:nvPicPr>
          <p:cNvPr id="4" name="Picture 3">
            <a:extLst>
              <a:ext uri="{FF2B5EF4-FFF2-40B4-BE49-F238E27FC236}">
                <a16:creationId xmlns:a16="http://schemas.microsoft.com/office/drawing/2014/main" xmlns="" id="{A124BFCF-CE82-4DF5-9510-7820603DF9CC}"/>
              </a:ext>
            </a:extLst>
          </p:cNvPr>
          <p:cNvPicPr>
            <a:picLocks noChangeAspect="1"/>
          </p:cNvPicPr>
          <p:nvPr/>
        </p:nvPicPr>
        <p:blipFill>
          <a:blip r:embed="rId2"/>
          <a:stretch>
            <a:fillRect/>
          </a:stretch>
        </p:blipFill>
        <p:spPr>
          <a:xfrm>
            <a:off x="6447454" y="2839102"/>
            <a:ext cx="5673012" cy="3766971"/>
          </a:xfrm>
          <a:prstGeom prst="rect">
            <a:avLst/>
          </a:prstGeom>
        </p:spPr>
      </p:pic>
    </p:spTree>
    <p:extLst>
      <p:ext uri="{BB962C8B-B14F-4D97-AF65-F5344CB8AC3E}">
        <p14:creationId xmlns:p14="http://schemas.microsoft.com/office/powerpoint/2010/main" xmlns="" val="12274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15690D9-2680-40BC-B73B-5FEB1288921D}"/>
              </a:ext>
            </a:extLst>
          </p:cNvPr>
          <p:cNvSpPr/>
          <p:nvPr/>
        </p:nvSpPr>
        <p:spPr>
          <a:xfrm>
            <a:off x="4590661" y="643812"/>
            <a:ext cx="2995127" cy="11383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800" b="1" dirty="0"/>
              <a:t>PLATELETS</a:t>
            </a:r>
          </a:p>
        </p:txBody>
      </p:sp>
      <p:cxnSp>
        <p:nvCxnSpPr>
          <p:cNvPr id="4" name="Straight Arrow Connector 3">
            <a:extLst>
              <a:ext uri="{FF2B5EF4-FFF2-40B4-BE49-F238E27FC236}">
                <a16:creationId xmlns:a16="http://schemas.microsoft.com/office/drawing/2014/main" xmlns="" id="{53BF4401-575B-4419-9BDC-2A020A87914B}"/>
              </a:ext>
            </a:extLst>
          </p:cNvPr>
          <p:cNvCxnSpPr/>
          <p:nvPr/>
        </p:nvCxnSpPr>
        <p:spPr>
          <a:xfrm flipH="1">
            <a:off x="4030824" y="1782147"/>
            <a:ext cx="1110343" cy="10730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Rectangle: Rounded Corners 4">
            <a:extLst>
              <a:ext uri="{FF2B5EF4-FFF2-40B4-BE49-F238E27FC236}">
                <a16:creationId xmlns:a16="http://schemas.microsoft.com/office/drawing/2014/main" xmlns="" id="{F6B60E4C-5045-4428-9796-64E3FE10B22B}"/>
              </a:ext>
            </a:extLst>
          </p:cNvPr>
          <p:cNvSpPr/>
          <p:nvPr/>
        </p:nvSpPr>
        <p:spPr>
          <a:xfrm>
            <a:off x="2724540" y="2855167"/>
            <a:ext cx="2715208" cy="1147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000" b="1" dirty="0"/>
              <a:t>NORMAL PLATELETS</a:t>
            </a:r>
          </a:p>
        </p:txBody>
      </p:sp>
      <p:cxnSp>
        <p:nvCxnSpPr>
          <p:cNvPr id="7" name="Straight Arrow Connector 6">
            <a:extLst>
              <a:ext uri="{FF2B5EF4-FFF2-40B4-BE49-F238E27FC236}">
                <a16:creationId xmlns:a16="http://schemas.microsoft.com/office/drawing/2014/main" xmlns="" id="{79B26C91-8CDE-411E-BDA9-2AA47E4D0065}"/>
              </a:ext>
            </a:extLst>
          </p:cNvPr>
          <p:cNvCxnSpPr>
            <a:cxnSpLocks/>
            <a:endCxn id="8" idx="0"/>
          </p:cNvCxnSpPr>
          <p:nvPr/>
        </p:nvCxnSpPr>
        <p:spPr>
          <a:xfrm>
            <a:off x="6811347" y="1782147"/>
            <a:ext cx="993708" cy="8957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Rectangle: Rounded Corners 7">
            <a:extLst>
              <a:ext uri="{FF2B5EF4-FFF2-40B4-BE49-F238E27FC236}">
                <a16:creationId xmlns:a16="http://schemas.microsoft.com/office/drawing/2014/main" xmlns="" id="{8D651716-9C21-4509-8B82-E419CAD5FF3C}"/>
              </a:ext>
            </a:extLst>
          </p:cNvPr>
          <p:cNvSpPr/>
          <p:nvPr/>
        </p:nvSpPr>
        <p:spPr>
          <a:xfrm>
            <a:off x="6447451" y="2677886"/>
            <a:ext cx="2715208" cy="13249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000" b="1" dirty="0"/>
              <a:t>GIANT PLATELETS</a:t>
            </a:r>
          </a:p>
        </p:txBody>
      </p:sp>
      <p:sp>
        <p:nvSpPr>
          <p:cNvPr id="10" name="Arrow: Down 9">
            <a:extLst>
              <a:ext uri="{FF2B5EF4-FFF2-40B4-BE49-F238E27FC236}">
                <a16:creationId xmlns:a16="http://schemas.microsoft.com/office/drawing/2014/main" xmlns="" id="{19FEBC07-1022-4961-BE07-D60C19B9F004}"/>
              </a:ext>
            </a:extLst>
          </p:cNvPr>
          <p:cNvSpPr/>
          <p:nvPr/>
        </p:nvSpPr>
        <p:spPr>
          <a:xfrm>
            <a:off x="3811557" y="4002834"/>
            <a:ext cx="284582" cy="7277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xmlns="" id="{70B6C737-EE0F-4DD1-A98F-DD14B984F593}"/>
              </a:ext>
            </a:extLst>
          </p:cNvPr>
          <p:cNvSpPr/>
          <p:nvPr/>
        </p:nvSpPr>
        <p:spPr>
          <a:xfrm>
            <a:off x="2957804" y="4730620"/>
            <a:ext cx="2313992" cy="162352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000" b="1" dirty="0"/>
              <a:t>APLASTIC ANAEMIA</a:t>
            </a:r>
          </a:p>
        </p:txBody>
      </p:sp>
      <p:sp>
        <p:nvSpPr>
          <p:cNvPr id="12" name="Arrow: Down 11">
            <a:extLst>
              <a:ext uri="{FF2B5EF4-FFF2-40B4-BE49-F238E27FC236}">
                <a16:creationId xmlns:a16="http://schemas.microsoft.com/office/drawing/2014/main" xmlns="" id="{F4E05F62-ED91-473A-9F06-10C135CB3323}"/>
              </a:ext>
            </a:extLst>
          </p:cNvPr>
          <p:cNvSpPr/>
          <p:nvPr/>
        </p:nvSpPr>
        <p:spPr>
          <a:xfrm>
            <a:off x="7735078" y="3993502"/>
            <a:ext cx="177281" cy="7371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3" name="Rectangle: Rounded Corners 12">
            <a:extLst>
              <a:ext uri="{FF2B5EF4-FFF2-40B4-BE49-F238E27FC236}">
                <a16:creationId xmlns:a16="http://schemas.microsoft.com/office/drawing/2014/main" xmlns="" id="{056A39EA-AFEE-43B3-9312-83787ECE747E}"/>
              </a:ext>
            </a:extLst>
          </p:cNvPr>
          <p:cNvSpPr/>
          <p:nvPr/>
        </p:nvSpPr>
        <p:spPr>
          <a:xfrm>
            <a:off x="6648061" y="4730620"/>
            <a:ext cx="2514597" cy="15395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Wingdings" panose="05000000000000000000" pitchFamily="2" charset="2"/>
              <a:buChar char="Ø"/>
            </a:pPr>
            <a:r>
              <a:rPr lang="en-IN" sz="2000" b="1" dirty="0"/>
              <a:t>MDS </a:t>
            </a:r>
          </a:p>
          <a:p>
            <a:pPr marL="285750" indent="-285750" algn="ctr">
              <a:buFont typeface="Wingdings" panose="05000000000000000000" pitchFamily="2" charset="2"/>
              <a:buChar char="Ø"/>
            </a:pPr>
            <a:r>
              <a:rPr lang="en-IN" sz="2000" b="1" dirty="0"/>
              <a:t>Hypersplenism</a:t>
            </a:r>
          </a:p>
        </p:txBody>
      </p:sp>
    </p:spTree>
    <p:extLst>
      <p:ext uri="{BB962C8B-B14F-4D97-AF65-F5344CB8AC3E}">
        <p14:creationId xmlns:p14="http://schemas.microsoft.com/office/powerpoint/2010/main" xmlns="" val="412591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CA9D77-0E39-425C-A8E7-D70179C6290B}"/>
              </a:ext>
            </a:extLst>
          </p:cNvPr>
          <p:cNvSpPr>
            <a:spLocks noGrp="1"/>
          </p:cNvSpPr>
          <p:nvPr>
            <p:ph type="title"/>
          </p:nvPr>
        </p:nvSpPr>
        <p:spPr>
          <a:xfrm>
            <a:off x="2592925" y="93307"/>
            <a:ext cx="8911687" cy="755780"/>
          </a:xfrm>
        </p:spPr>
        <p:txBody>
          <a:bodyPr/>
          <a:lstStyle/>
          <a:p>
            <a:pPr algn="ctr"/>
            <a:r>
              <a:rPr lang="en-IN" dirty="0"/>
              <a:t>CASE STUDY</a:t>
            </a:r>
          </a:p>
        </p:txBody>
      </p:sp>
      <p:sp>
        <p:nvSpPr>
          <p:cNvPr id="3" name="Content Placeholder 2">
            <a:extLst>
              <a:ext uri="{FF2B5EF4-FFF2-40B4-BE49-F238E27FC236}">
                <a16:creationId xmlns:a16="http://schemas.microsoft.com/office/drawing/2014/main" xmlns="" id="{50DFA1F3-9E07-4B9D-B297-881E5525CEC9}"/>
              </a:ext>
            </a:extLst>
          </p:cNvPr>
          <p:cNvSpPr>
            <a:spLocks noGrp="1"/>
          </p:cNvSpPr>
          <p:nvPr>
            <p:ph idx="1"/>
          </p:nvPr>
        </p:nvSpPr>
        <p:spPr>
          <a:xfrm>
            <a:off x="1586204" y="849087"/>
            <a:ext cx="9918408" cy="5738325"/>
          </a:xfrm>
        </p:spPr>
        <p:txBody>
          <a:bodyPr>
            <a:noAutofit/>
          </a:bodyPr>
          <a:lstStyle/>
          <a:p>
            <a:r>
              <a:rPr lang="en-IN" sz="2000" dirty="0"/>
              <a:t>A 44 year old male presents with high grade fever, abdominal pain, and fatigue. His physical examination shows splenomegaly. His laboratory results are as follows:</a:t>
            </a:r>
          </a:p>
          <a:p>
            <a:pPr>
              <a:buFont typeface="Arial" panose="020B0604020202020204" pitchFamily="34" charset="0"/>
              <a:buChar char="•"/>
            </a:pPr>
            <a:r>
              <a:rPr lang="en-IN" sz="2000" dirty="0"/>
              <a:t>Hb- 7.6 g/dl</a:t>
            </a:r>
          </a:p>
          <a:p>
            <a:pPr>
              <a:buFont typeface="Arial" panose="020B0604020202020204" pitchFamily="34" charset="0"/>
              <a:buChar char="•"/>
            </a:pPr>
            <a:r>
              <a:rPr lang="en-IN" sz="2000" dirty="0"/>
              <a:t>WBC- 2000/cu mm</a:t>
            </a:r>
          </a:p>
          <a:p>
            <a:pPr>
              <a:buFont typeface="Arial" panose="020B0604020202020204" pitchFamily="34" charset="0"/>
              <a:buChar char="•"/>
            </a:pPr>
            <a:r>
              <a:rPr lang="en-IN" sz="2000" dirty="0"/>
              <a:t>Platelets- 65,000/cu mm</a:t>
            </a:r>
          </a:p>
          <a:p>
            <a:pPr>
              <a:buFont typeface="Arial" panose="020B0604020202020204" pitchFamily="34" charset="0"/>
              <a:buChar char="•"/>
            </a:pPr>
            <a:r>
              <a:rPr lang="en-IN" sz="2000" dirty="0"/>
              <a:t>SGOT- 634 U/L</a:t>
            </a:r>
          </a:p>
          <a:p>
            <a:pPr>
              <a:buFont typeface="Arial" panose="020B0604020202020204" pitchFamily="34" charset="0"/>
              <a:buChar char="•"/>
            </a:pPr>
            <a:r>
              <a:rPr lang="en-IN" sz="2000" dirty="0"/>
              <a:t>SGPT- 164 U/L</a:t>
            </a:r>
          </a:p>
          <a:p>
            <a:pPr>
              <a:buFont typeface="Arial" panose="020B0604020202020204" pitchFamily="34" charset="0"/>
              <a:buChar char="•"/>
            </a:pPr>
            <a:r>
              <a:rPr lang="en-IN" sz="2000" dirty="0"/>
              <a:t>Alkaline Phosphatase- 221 U/L</a:t>
            </a:r>
          </a:p>
          <a:p>
            <a:pPr>
              <a:buFont typeface="Arial" panose="020B0604020202020204" pitchFamily="34" charset="0"/>
              <a:buChar char="•"/>
            </a:pPr>
            <a:r>
              <a:rPr lang="en-IN" sz="2000" dirty="0"/>
              <a:t>Total Bilirubin- 4.6</a:t>
            </a:r>
          </a:p>
          <a:p>
            <a:pPr marL="0" indent="0">
              <a:buNone/>
            </a:pPr>
            <a:r>
              <a:rPr lang="en-IN" sz="2000" dirty="0"/>
              <a:t>           Direct bilirubin- 3.1</a:t>
            </a:r>
          </a:p>
          <a:p>
            <a:pPr marL="0" indent="0">
              <a:buNone/>
            </a:pPr>
            <a:r>
              <a:rPr lang="en-IN" sz="2000" dirty="0"/>
              <a:t>           Indirect bilirubin- 1.5</a:t>
            </a:r>
          </a:p>
          <a:p>
            <a:pPr>
              <a:buFont typeface="Arial" panose="020B0604020202020204" pitchFamily="34" charset="0"/>
              <a:buChar char="•"/>
            </a:pPr>
            <a:r>
              <a:rPr lang="en-IN" sz="2000" dirty="0"/>
              <a:t>Fibrinogen- 100 mg/dl</a:t>
            </a:r>
          </a:p>
          <a:p>
            <a:pPr>
              <a:buFont typeface="Arial" panose="020B0604020202020204" pitchFamily="34" charset="0"/>
              <a:buChar char="•"/>
            </a:pPr>
            <a:r>
              <a:rPr lang="en-IN" sz="2000" dirty="0"/>
              <a:t>Ferritin- 1,23,000</a:t>
            </a:r>
          </a:p>
        </p:txBody>
      </p:sp>
    </p:spTree>
    <p:extLst>
      <p:ext uri="{BB962C8B-B14F-4D97-AF65-F5344CB8AC3E}">
        <p14:creationId xmlns:p14="http://schemas.microsoft.com/office/powerpoint/2010/main" xmlns="" val="19120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3C48AE6-4205-4160-A049-4CF67855EEBD}"/>
              </a:ext>
            </a:extLst>
          </p:cNvPr>
          <p:cNvSpPr/>
          <p:nvPr/>
        </p:nvSpPr>
        <p:spPr>
          <a:xfrm>
            <a:off x="4599992" y="391886"/>
            <a:ext cx="3181739" cy="12036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400" b="1" dirty="0"/>
              <a:t>NEUTROPHILS</a:t>
            </a:r>
          </a:p>
        </p:txBody>
      </p:sp>
      <p:cxnSp>
        <p:nvCxnSpPr>
          <p:cNvPr id="4" name="Straight Arrow Connector 3">
            <a:extLst>
              <a:ext uri="{FF2B5EF4-FFF2-40B4-BE49-F238E27FC236}">
                <a16:creationId xmlns:a16="http://schemas.microsoft.com/office/drawing/2014/main" xmlns="" id="{F76F7A6B-923F-426D-9178-4114966DEAAF}"/>
              </a:ext>
            </a:extLst>
          </p:cNvPr>
          <p:cNvCxnSpPr/>
          <p:nvPr/>
        </p:nvCxnSpPr>
        <p:spPr>
          <a:xfrm flipH="1">
            <a:off x="4357396" y="1595535"/>
            <a:ext cx="905069" cy="8117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xmlns="" id="{D9631D41-D96F-480B-8933-5DAB86C6707D}"/>
              </a:ext>
            </a:extLst>
          </p:cNvPr>
          <p:cNvCxnSpPr/>
          <p:nvPr/>
        </p:nvCxnSpPr>
        <p:spPr>
          <a:xfrm>
            <a:off x="6960637" y="1595535"/>
            <a:ext cx="718457" cy="9050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Rectangle: Rounded Corners 6">
            <a:extLst>
              <a:ext uri="{FF2B5EF4-FFF2-40B4-BE49-F238E27FC236}">
                <a16:creationId xmlns:a16="http://schemas.microsoft.com/office/drawing/2014/main" xmlns="" id="{CC814069-71B2-4CEB-9A17-B349713BF4F2}"/>
              </a:ext>
            </a:extLst>
          </p:cNvPr>
          <p:cNvSpPr/>
          <p:nvPr/>
        </p:nvSpPr>
        <p:spPr>
          <a:xfrm>
            <a:off x="3237723" y="2407298"/>
            <a:ext cx="2369976" cy="11103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000" b="1" dirty="0"/>
              <a:t>SHAPE</a:t>
            </a:r>
          </a:p>
        </p:txBody>
      </p:sp>
      <p:sp>
        <p:nvSpPr>
          <p:cNvPr id="8" name="Rectangle: Rounded Corners 7">
            <a:extLst>
              <a:ext uri="{FF2B5EF4-FFF2-40B4-BE49-F238E27FC236}">
                <a16:creationId xmlns:a16="http://schemas.microsoft.com/office/drawing/2014/main" xmlns="" id="{39BF2A2B-9767-47B1-AF52-05370A0E4AA7}"/>
              </a:ext>
            </a:extLst>
          </p:cNvPr>
          <p:cNvSpPr/>
          <p:nvPr/>
        </p:nvSpPr>
        <p:spPr>
          <a:xfrm>
            <a:off x="7287210" y="2537926"/>
            <a:ext cx="2653003" cy="10170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000" b="1" dirty="0"/>
              <a:t>GRANULAR</a:t>
            </a:r>
          </a:p>
        </p:txBody>
      </p:sp>
      <p:cxnSp>
        <p:nvCxnSpPr>
          <p:cNvPr id="10" name="Straight Arrow Connector 9">
            <a:extLst>
              <a:ext uri="{FF2B5EF4-FFF2-40B4-BE49-F238E27FC236}">
                <a16:creationId xmlns:a16="http://schemas.microsoft.com/office/drawing/2014/main" xmlns="" id="{8709ECAA-1066-4F29-82EA-988B753D1F74}"/>
              </a:ext>
            </a:extLst>
          </p:cNvPr>
          <p:cNvCxnSpPr/>
          <p:nvPr/>
        </p:nvCxnSpPr>
        <p:spPr>
          <a:xfrm flipH="1">
            <a:off x="2799183" y="3517641"/>
            <a:ext cx="709127" cy="7464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xmlns="" id="{1A10A4D3-286F-4219-892F-40652738F0FB}"/>
              </a:ext>
            </a:extLst>
          </p:cNvPr>
          <p:cNvCxnSpPr/>
          <p:nvPr/>
        </p:nvCxnSpPr>
        <p:spPr>
          <a:xfrm>
            <a:off x="4721290" y="3517641"/>
            <a:ext cx="475861" cy="8117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Rectangle: Rounded Corners 12">
            <a:extLst>
              <a:ext uri="{FF2B5EF4-FFF2-40B4-BE49-F238E27FC236}">
                <a16:creationId xmlns:a16="http://schemas.microsoft.com/office/drawing/2014/main" xmlns="" id="{05E45F33-4818-4C60-B33D-60BEF16A2905}"/>
              </a:ext>
            </a:extLst>
          </p:cNvPr>
          <p:cNvSpPr/>
          <p:nvPr/>
        </p:nvSpPr>
        <p:spPr>
          <a:xfrm>
            <a:off x="1390262" y="4264090"/>
            <a:ext cx="2369976" cy="17728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b="1" dirty="0"/>
              <a:t>HYPERSEGMENTAL</a:t>
            </a:r>
          </a:p>
          <a:p>
            <a:pPr algn="ctr"/>
            <a:endParaRPr lang="en-IN" dirty="0"/>
          </a:p>
          <a:p>
            <a:pPr algn="ctr"/>
            <a:r>
              <a:rPr lang="en-IN" dirty="0"/>
              <a:t> MEGALOBLASTIC ANEMIA</a:t>
            </a:r>
          </a:p>
        </p:txBody>
      </p:sp>
      <p:sp>
        <p:nvSpPr>
          <p:cNvPr id="14" name="Rectangle: Rounded Corners 13">
            <a:extLst>
              <a:ext uri="{FF2B5EF4-FFF2-40B4-BE49-F238E27FC236}">
                <a16:creationId xmlns:a16="http://schemas.microsoft.com/office/drawing/2014/main" xmlns="" id="{F8FABD05-2630-463B-85D9-3F191D83A55E}"/>
              </a:ext>
            </a:extLst>
          </p:cNvPr>
          <p:cNvSpPr/>
          <p:nvPr/>
        </p:nvSpPr>
        <p:spPr>
          <a:xfrm>
            <a:off x="4002833" y="4338734"/>
            <a:ext cx="2653003" cy="22020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b="1" dirty="0"/>
              <a:t>HYPOSEGMENTAL</a:t>
            </a:r>
          </a:p>
          <a:p>
            <a:pPr algn="ctr"/>
            <a:endParaRPr lang="en-IN" dirty="0"/>
          </a:p>
          <a:p>
            <a:pPr marL="285750" indent="-285750" algn="ctr">
              <a:buFont typeface="Wingdings" panose="05000000000000000000" pitchFamily="2" charset="2"/>
              <a:buChar char="Ø"/>
            </a:pPr>
            <a:r>
              <a:rPr lang="en-IN" dirty="0"/>
              <a:t> CHRONIC LEUKEMIA </a:t>
            </a:r>
          </a:p>
          <a:p>
            <a:pPr marL="285750" indent="-285750" algn="ctr">
              <a:buFont typeface="Wingdings" panose="05000000000000000000" pitchFamily="2" charset="2"/>
              <a:buChar char="Ø"/>
            </a:pPr>
            <a:r>
              <a:rPr lang="en-IN" dirty="0"/>
              <a:t>FOLATE/B12 DEFICIENCY</a:t>
            </a:r>
          </a:p>
        </p:txBody>
      </p:sp>
      <p:cxnSp>
        <p:nvCxnSpPr>
          <p:cNvPr id="16" name="Straight Arrow Connector 15">
            <a:extLst>
              <a:ext uri="{FF2B5EF4-FFF2-40B4-BE49-F238E27FC236}">
                <a16:creationId xmlns:a16="http://schemas.microsoft.com/office/drawing/2014/main" xmlns="" id="{4C4023B2-390F-4458-B8EC-DC6059FDB842}"/>
              </a:ext>
            </a:extLst>
          </p:cNvPr>
          <p:cNvCxnSpPr/>
          <p:nvPr/>
        </p:nvCxnSpPr>
        <p:spPr>
          <a:xfrm flipH="1">
            <a:off x="7319865" y="3517641"/>
            <a:ext cx="536511" cy="8117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xmlns="" id="{5DE1C278-CA07-45F8-96B8-E2C0F488125D}"/>
              </a:ext>
            </a:extLst>
          </p:cNvPr>
          <p:cNvCxnSpPr/>
          <p:nvPr/>
        </p:nvCxnSpPr>
        <p:spPr>
          <a:xfrm>
            <a:off x="9475237" y="3540966"/>
            <a:ext cx="503853" cy="7464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Rounded Corners 18">
            <a:extLst>
              <a:ext uri="{FF2B5EF4-FFF2-40B4-BE49-F238E27FC236}">
                <a16:creationId xmlns:a16="http://schemas.microsoft.com/office/drawing/2014/main" xmlns="" id="{BCF2686F-2130-4BB9-8A45-F7E9A55B7FF9}"/>
              </a:ext>
            </a:extLst>
          </p:cNvPr>
          <p:cNvSpPr/>
          <p:nvPr/>
        </p:nvSpPr>
        <p:spPr>
          <a:xfrm>
            <a:off x="6773246" y="4320073"/>
            <a:ext cx="2290667" cy="16141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b="1" dirty="0"/>
              <a:t>TOXIC GRANULE </a:t>
            </a:r>
          </a:p>
          <a:p>
            <a:pPr algn="ctr"/>
            <a:endParaRPr lang="en-IN" dirty="0"/>
          </a:p>
          <a:p>
            <a:pPr algn="ctr"/>
            <a:r>
              <a:rPr lang="en-IN" dirty="0"/>
              <a:t>INFECTION</a:t>
            </a:r>
          </a:p>
        </p:txBody>
      </p:sp>
      <p:sp>
        <p:nvSpPr>
          <p:cNvPr id="20" name="Rectangle: Rounded Corners 19">
            <a:extLst>
              <a:ext uri="{FF2B5EF4-FFF2-40B4-BE49-F238E27FC236}">
                <a16:creationId xmlns:a16="http://schemas.microsoft.com/office/drawing/2014/main" xmlns="" id="{158764D6-528A-441A-AC99-E1622F218B08}"/>
              </a:ext>
            </a:extLst>
          </p:cNvPr>
          <p:cNvSpPr/>
          <p:nvPr/>
        </p:nvSpPr>
        <p:spPr>
          <a:xfrm>
            <a:off x="9274629" y="4264090"/>
            <a:ext cx="2369976" cy="19127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b="1" dirty="0"/>
              <a:t>HYPOGRANULAR</a:t>
            </a:r>
          </a:p>
          <a:p>
            <a:pPr algn="ctr"/>
            <a:endParaRPr lang="en-IN" dirty="0"/>
          </a:p>
          <a:p>
            <a:pPr marL="285750" indent="-285750" algn="ctr">
              <a:buFont typeface="Wingdings" panose="05000000000000000000" pitchFamily="2" charset="2"/>
              <a:buChar char="Ø"/>
            </a:pPr>
            <a:r>
              <a:rPr lang="en-IN" dirty="0"/>
              <a:t> MDS </a:t>
            </a:r>
          </a:p>
          <a:p>
            <a:pPr marL="285750" indent="-285750" algn="ctr">
              <a:buFont typeface="Wingdings" panose="05000000000000000000" pitchFamily="2" charset="2"/>
              <a:buChar char="Ø"/>
            </a:pPr>
            <a:r>
              <a:rPr lang="en-IN" dirty="0"/>
              <a:t>PELGER HUET LIKE CELLS</a:t>
            </a:r>
          </a:p>
        </p:txBody>
      </p:sp>
    </p:spTree>
    <p:extLst>
      <p:ext uri="{BB962C8B-B14F-4D97-AF65-F5344CB8AC3E}">
        <p14:creationId xmlns:p14="http://schemas.microsoft.com/office/powerpoint/2010/main" xmlns="" val="2699860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D8336E8-8532-42FC-B74E-81FB06FDB743}"/>
              </a:ext>
            </a:extLst>
          </p:cNvPr>
          <p:cNvPicPr>
            <a:picLocks noChangeAspect="1"/>
          </p:cNvPicPr>
          <p:nvPr/>
        </p:nvPicPr>
        <p:blipFill>
          <a:blip r:embed="rId2"/>
          <a:stretch>
            <a:fillRect/>
          </a:stretch>
        </p:blipFill>
        <p:spPr>
          <a:xfrm>
            <a:off x="1" y="1"/>
            <a:ext cx="6204856" cy="3429000"/>
          </a:xfrm>
          <a:prstGeom prst="rect">
            <a:avLst/>
          </a:prstGeom>
        </p:spPr>
      </p:pic>
      <p:sp>
        <p:nvSpPr>
          <p:cNvPr id="3" name="TextBox 2">
            <a:extLst>
              <a:ext uri="{FF2B5EF4-FFF2-40B4-BE49-F238E27FC236}">
                <a16:creationId xmlns:a16="http://schemas.microsoft.com/office/drawing/2014/main" xmlns="" id="{B40B8F09-9A39-42EF-8983-A51004D5BA9E}"/>
              </a:ext>
            </a:extLst>
          </p:cNvPr>
          <p:cNvSpPr txBox="1"/>
          <p:nvPr/>
        </p:nvSpPr>
        <p:spPr>
          <a:xfrm>
            <a:off x="6541693" y="1269897"/>
            <a:ext cx="4533744" cy="830997"/>
          </a:xfrm>
          <a:prstGeom prst="rect">
            <a:avLst/>
          </a:prstGeom>
          <a:noFill/>
        </p:spPr>
        <p:txBody>
          <a:bodyPr wrap="square" rtlCol="0">
            <a:spAutoFit/>
          </a:bodyPr>
          <a:lstStyle/>
          <a:p>
            <a:pPr algn="ctr"/>
            <a:r>
              <a:rPr lang="en-IN" sz="2400" b="1" dirty="0"/>
              <a:t>HYPERSEGMENTED NEUTROPHILS</a:t>
            </a:r>
          </a:p>
        </p:txBody>
      </p:sp>
      <p:pic>
        <p:nvPicPr>
          <p:cNvPr id="4" name="Picture 3">
            <a:extLst>
              <a:ext uri="{FF2B5EF4-FFF2-40B4-BE49-F238E27FC236}">
                <a16:creationId xmlns:a16="http://schemas.microsoft.com/office/drawing/2014/main" xmlns="" id="{E239ACBB-4970-4D54-9477-B49E3DE99E2C}"/>
              </a:ext>
            </a:extLst>
          </p:cNvPr>
          <p:cNvPicPr>
            <a:picLocks noChangeAspect="1"/>
          </p:cNvPicPr>
          <p:nvPr/>
        </p:nvPicPr>
        <p:blipFill>
          <a:blip r:embed="rId3"/>
          <a:stretch>
            <a:fillRect/>
          </a:stretch>
        </p:blipFill>
        <p:spPr>
          <a:xfrm>
            <a:off x="6096000" y="3517640"/>
            <a:ext cx="6095999" cy="3287341"/>
          </a:xfrm>
          <a:prstGeom prst="rect">
            <a:avLst/>
          </a:prstGeom>
        </p:spPr>
      </p:pic>
      <p:sp>
        <p:nvSpPr>
          <p:cNvPr id="5" name="TextBox 4">
            <a:extLst>
              <a:ext uri="{FF2B5EF4-FFF2-40B4-BE49-F238E27FC236}">
                <a16:creationId xmlns:a16="http://schemas.microsoft.com/office/drawing/2014/main" xmlns="" id="{D24E3927-B1CE-41DE-9474-5ECB4DD63737}"/>
              </a:ext>
            </a:extLst>
          </p:cNvPr>
          <p:cNvSpPr txBox="1"/>
          <p:nvPr/>
        </p:nvSpPr>
        <p:spPr>
          <a:xfrm>
            <a:off x="2297642" y="4930477"/>
            <a:ext cx="2707793" cy="461665"/>
          </a:xfrm>
          <a:prstGeom prst="rect">
            <a:avLst/>
          </a:prstGeom>
          <a:noFill/>
        </p:spPr>
        <p:txBody>
          <a:bodyPr wrap="none" rtlCol="0">
            <a:spAutoFit/>
          </a:bodyPr>
          <a:lstStyle/>
          <a:p>
            <a:pPr algn="ctr"/>
            <a:r>
              <a:rPr lang="en-IN" sz="2400" b="1" dirty="0"/>
              <a:t>TEAR DROP CELLS</a:t>
            </a:r>
          </a:p>
        </p:txBody>
      </p:sp>
    </p:spTree>
    <p:extLst>
      <p:ext uri="{BB962C8B-B14F-4D97-AF65-F5344CB8AC3E}">
        <p14:creationId xmlns:p14="http://schemas.microsoft.com/office/powerpoint/2010/main" xmlns="" val="1450272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3F7B968-3C52-43D1-A3E8-7718EE6DF9CB}"/>
              </a:ext>
            </a:extLst>
          </p:cNvPr>
          <p:cNvPicPr>
            <a:picLocks noChangeAspect="1"/>
          </p:cNvPicPr>
          <p:nvPr/>
        </p:nvPicPr>
        <p:blipFill>
          <a:blip r:embed="rId2"/>
          <a:stretch>
            <a:fillRect/>
          </a:stretch>
        </p:blipFill>
        <p:spPr>
          <a:xfrm>
            <a:off x="0" y="261257"/>
            <a:ext cx="6615404" cy="5141167"/>
          </a:xfrm>
          <a:prstGeom prst="rect">
            <a:avLst/>
          </a:prstGeom>
        </p:spPr>
      </p:pic>
      <p:pic>
        <p:nvPicPr>
          <p:cNvPr id="3" name="Picture 2">
            <a:extLst>
              <a:ext uri="{FF2B5EF4-FFF2-40B4-BE49-F238E27FC236}">
                <a16:creationId xmlns:a16="http://schemas.microsoft.com/office/drawing/2014/main" xmlns="" id="{EE5D1372-A9BB-449B-8E0A-870EA6BB29D2}"/>
              </a:ext>
            </a:extLst>
          </p:cNvPr>
          <p:cNvPicPr>
            <a:picLocks noChangeAspect="1"/>
          </p:cNvPicPr>
          <p:nvPr/>
        </p:nvPicPr>
        <p:blipFill>
          <a:blip r:embed="rId3"/>
          <a:stretch>
            <a:fillRect/>
          </a:stretch>
        </p:blipFill>
        <p:spPr>
          <a:xfrm>
            <a:off x="7660433" y="2626565"/>
            <a:ext cx="4531567" cy="4091475"/>
          </a:xfrm>
          <a:prstGeom prst="rect">
            <a:avLst/>
          </a:prstGeom>
        </p:spPr>
      </p:pic>
    </p:spTree>
    <p:extLst>
      <p:ext uri="{BB962C8B-B14F-4D97-AF65-F5344CB8AC3E}">
        <p14:creationId xmlns:p14="http://schemas.microsoft.com/office/powerpoint/2010/main" xmlns="" val="1365531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2303C-98B8-4506-8F01-DB88F18BE96F}"/>
              </a:ext>
            </a:extLst>
          </p:cNvPr>
          <p:cNvSpPr>
            <a:spLocks noGrp="1"/>
          </p:cNvSpPr>
          <p:nvPr>
            <p:ph type="title"/>
          </p:nvPr>
        </p:nvSpPr>
        <p:spPr>
          <a:xfrm>
            <a:off x="2154386" y="0"/>
            <a:ext cx="8911687" cy="821094"/>
          </a:xfrm>
        </p:spPr>
        <p:txBody>
          <a:bodyPr/>
          <a:lstStyle/>
          <a:p>
            <a:pPr algn="ctr"/>
            <a:r>
              <a:rPr lang="en-IN" dirty="0"/>
              <a:t>SPECIAL INVESTIGATIONS</a:t>
            </a:r>
          </a:p>
        </p:txBody>
      </p:sp>
      <p:graphicFrame>
        <p:nvGraphicFramePr>
          <p:cNvPr id="6" name="Table 5">
            <a:extLst>
              <a:ext uri="{FF2B5EF4-FFF2-40B4-BE49-F238E27FC236}">
                <a16:creationId xmlns:a16="http://schemas.microsoft.com/office/drawing/2014/main" xmlns="" id="{962CCD95-BD95-40B4-8250-F6AE15CBF0C7}"/>
              </a:ext>
            </a:extLst>
          </p:cNvPr>
          <p:cNvGraphicFramePr>
            <a:graphicFrameLocks noGrp="1"/>
          </p:cNvGraphicFramePr>
          <p:nvPr>
            <p:extLst>
              <p:ext uri="{D42A27DB-BD31-4B8C-83A1-F6EECF244321}">
                <p14:modId xmlns:p14="http://schemas.microsoft.com/office/powerpoint/2010/main" xmlns="" val="1550447430"/>
              </p:ext>
            </p:extLst>
          </p:nvPr>
        </p:nvGraphicFramePr>
        <p:xfrm>
          <a:off x="0" y="718457"/>
          <a:ext cx="12192000" cy="6139540"/>
        </p:xfrm>
        <a:graphic>
          <a:graphicData uri="http://schemas.openxmlformats.org/drawingml/2006/table">
            <a:tbl>
              <a:tblPr firstRow="1" bandRow="1">
                <a:tableStyleId>{21E4AEA4-8DFA-4A89-87EB-49C32662AFE0}</a:tableStyleId>
              </a:tblPr>
              <a:tblGrid>
                <a:gridCol w="5980324">
                  <a:extLst>
                    <a:ext uri="{9D8B030D-6E8A-4147-A177-3AD203B41FA5}">
                      <a16:colId xmlns:a16="http://schemas.microsoft.com/office/drawing/2014/main" xmlns="" val="4211106610"/>
                    </a:ext>
                  </a:extLst>
                </a:gridCol>
                <a:gridCol w="6211676">
                  <a:extLst>
                    <a:ext uri="{9D8B030D-6E8A-4147-A177-3AD203B41FA5}">
                      <a16:colId xmlns:a16="http://schemas.microsoft.com/office/drawing/2014/main" xmlns="" val="2946272785"/>
                    </a:ext>
                  </a:extLst>
                </a:gridCol>
              </a:tblGrid>
              <a:tr h="613954">
                <a:tc>
                  <a:txBody>
                    <a:bodyPr/>
                    <a:lstStyle/>
                    <a:p>
                      <a:pPr algn="ctr"/>
                      <a:r>
                        <a:rPr lang="en-IN" dirty="0"/>
                        <a:t>TESTS</a:t>
                      </a:r>
                    </a:p>
                  </a:txBody>
                  <a:tcPr/>
                </a:tc>
                <a:tc>
                  <a:txBody>
                    <a:bodyPr/>
                    <a:lstStyle/>
                    <a:p>
                      <a:pPr algn="ctr"/>
                      <a:r>
                        <a:rPr lang="en-IN" dirty="0"/>
                        <a:t>CONDITIONS</a:t>
                      </a:r>
                    </a:p>
                  </a:txBody>
                  <a:tcPr/>
                </a:tc>
                <a:extLst>
                  <a:ext uri="{0D108BD9-81ED-4DB2-BD59-A6C34878D82A}">
                    <a16:rowId xmlns:a16="http://schemas.microsoft.com/office/drawing/2014/main" xmlns="" val="2446303779"/>
                  </a:ext>
                </a:extLst>
              </a:tr>
              <a:tr h="613954">
                <a:tc>
                  <a:txBody>
                    <a:bodyPr/>
                    <a:lstStyle/>
                    <a:p>
                      <a:r>
                        <a:rPr lang="en-IN" dirty="0"/>
                        <a:t>Bone X-Rays</a:t>
                      </a:r>
                    </a:p>
                  </a:txBody>
                  <a:tcPr/>
                </a:tc>
                <a:tc>
                  <a:txBody>
                    <a:bodyPr/>
                    <a:lstStyle/>
                    <a:p>
                      <a:r>
                        <a:rPr lang="en-IN" dirty="0"/>
                        <a:t>Multiple Myeloma, Metastasis</a:t>
                      </a:r>
                    </a:p>
                  </a:txBody>
                  <a:tcPr/>
                </a:tc>
                <a:extLst>
                  <a:ext uri="{0D108BD9-81ED-4DB2-BD59-A6C34878D82A}">
                    <a16:rowId xmlns:a16="http://schemas.microsoft.com/office/drawing/2014/main" xmlns="" val="667015661"/>
                  </a:ext>
                </a:extLst>
              </a:tr>
              <a:tr h="613954">
                <a:tc>
                  <a:txBody>
                    <a:bodyPr/>
                    <a:lstStyle/>
                    <a:p>
                      <a:r>
                        <a:rPr lang="en-IN" dirty="0"/>
                        <a:t>Blood Culture</a:t>
                      </a:r>
                    </a:p>
                  </a:txBody>
                  <a:tcPr/>
                </a:tc>
                <a:tc>
                  <a:txBody>
                    <a:bodyPr/>
                    <a:lstStyle/>
                    <a:p>
                      <a:r>
                        <a:rPr lang="en-IN" dirty="0"/>
                        <a:t>Infectious Agent- Tuberculosis/ Virus</a:t>
                      </a:r>
                    </a:p>
                  </a:txBody>
                  <a:tcPr/>
                </a:tc>
                <a:extLst>
                  <a:ext uri="{0D108BD9-81ED-4DB2-BD59-A6C34878D82A}">
                    <a16:rowId xmlns:a16="http://schemas.microsoft.com/office/drawing/2014/main" xmlns="" val="3371898817"/>
                  </a:ext>
                </a:extLst>
              </a:tr>
              <a:tr h="613954">
                <a:tc>
                  <a:txBody>
                    <a:bodyPr/>
                    <a:lstStyle/>
                    <a:p>
                      <a:r>
                        <a:rPr lang="en-IN" dirty="0"/>
                        <a:t>Vitamin B12 and Folate Assays</a:t>
                      </a:r>
                    </a:p>
                  </a:txBody>
                  <a:tcPr/>
                </a:tc>
                <a:tc>
                  <a:txBody>
                    <a:bodyPr/>
                    <a:lstStyle/>
                    <a:p>
                      <a:r>
                        <a:rPr lang="en-IN" dirty="0"/>
                        <a:t>Megaloblastic Anaemia</a:t>
                      </a:r>
                    </a:p>
                  </a:txBody>
                  <a:tcPr/>
                </a:tc>
                <a:extLst>
                  <a:ext uri="{0D108BD9-81ED-4DB2-BD59-A6C34878D82A}">
                    <a16:rowId xmlns:a16="http://schemas.microsoft.com/office/drawing/2014/main" xmlns="" val="3912949998"/>
                  </a:ext>
                </a:extLst>
              </a:tr>
              <a:tr h="613954">
                <a:tc>
                  <a:txBody>
                    <a:bodyPr/>
                    <a:lstStyle/>
                    <a:p>
                      <a:r>
                        <a:rPr lang="en-IN" dirty="0"/>
                        <a:t>LFT</a:t>
                      </a:r>
                    </a:p>
                  </a:txBody>
                  <a:tcPr/>
                </a:tc>
                <a:tc>
                  <a:txBody>
                    <a:bodyPr/>
                    <a:lstStyle/>
                    <a:p>
                      <a:r>
                        <a:rPr lang="en-IN" dirty="0"/>
                        <a:t>Evaluate Hepatitis</a:t>
                      </a:r>
                    </a:p>
                  </a:txBody>
                  <a:tcPr/>
                </a:tc>
                <a:extLst>
                  <a:ext uri="{0D108BD9-81ED-4DB2-BD59-A6C34878D82A}">
                    <a16:rowId xmlns:a16="http://schemas.microsoft.com/office/drawing/2014/main" xmlns="" val="550983654"/>
                  </a:ext>
                </a:extLst>
              </a:tr>
              <a:tr h="613954">
                <a:tc>
                  <a:txBody>
                    <a:bodyPr/>
                    <a:lstStyle/>
                    <a:p>
                      <a:r>
                        <a:rPr lang="en-IN" dirty="0"/>
                        <a:t>RFT</a:t>
                      </a:r>
                    </a:p>
                  </a:txBody>
                  <a:tcPr/>
                </a:tc>
                <a:tc>
                  <a:txBody>
                    <a:bodyPr/>
                    <a:lstStyle/>
                    <a:p>
                      <a:r>
                        <a:rPr lang="en-IN" dirty="0"/>
                        <a:t>Assess for Chronic renal function</a:t>
                      </a:r>
                    </a:p>
                  </a:txBody>
                  <a:tcPr/>
                </a:tc>
                <a:extLst>
                  <a:ext uri="{0D108BD9-81ED-4DB2-BD59-A6C34878D82A}">
                    <a16:rowId xmlns:a16="http://schemas.microsoft.com/office/drawing/2014/main" xmlns="" val="1543815514"/>
                  </a:ext>
                </a:extLst>
              </a:tr>
              <a:tr h="613954">
                <a:tc>
                  <a:txBody>
                    <a:bodyPr/>
                    <a:lstStyle/>
                    <a:p>
                      <a:r>
                        <a:rPr lang="en-IN" dirty="0"/>
                        <a:t>Serology</a:t>
                      </a:r>
                    </a:p>
                  </a:txBody>
                  <a:tcPr/>
                </a:tc>
                <a:tc>
                  <a:txBody>
                    <a:bodyPr/>
                    <a:lstStyle/>
                    <a:p>
                      <a:r>
                        <a:rPr lang="en-IN" dirty="0"/>
                        <a:t>HIV, HBV, HCV, EBV</a:t>
                      </a:r>
                    </a:p>
                  </a:txBody>
                  <a:tcPr/>
                </a:tc>
                <a:extLst>
                  <a:ext uri="{0D108BD9-81ED-4DB2-BD59-A6C34878D82A}">
                    <a16:rowId xmlns:a16="http://schemas.microsoft.com/office/drawing/2014/main" xmlns="" val="746904668"/>
                  </a:ext>
                </a:extLst>
              </a:tr>
              <a:tr h="613954">
                <a:tc>
                  <a:txBody>
                    <a:bodyPr/>
                    <a:lstStyle/>
                    <a:p>
                      <a:r>
                        <a:rPr lang="en-IN" dirty="0"/>
                        <a:t>ANA test</a:t>
                      </a:r>
                    </a:p>
                  </a:txBody>
                  <a:tcPr/>
                </a:tc>
                <a:tc>
                  <a:txBody>
                    <a:bodyPr/>
                    <a:lstStyle/>
                    <a:p>
                      <a:r>
                        <a:rPr lang="en-IN" dirty="0"/>
                        <a:t>Systemic Lupus Erythematous</a:t>
                      </a:r>
                    </a:p>
                  </a:txBody>
                  <a:tcPr/>
                </a:tc>
                <a:extLst>
                  <a:ext uri="{0D108BD9-81ED-4DB2-BD59-A6C34878D82A}">
                    <a16:rowId xmlns:a16="http://schemas.microsoft.com/office/drawing/2014/main" xmlns="" val="1626354035"/>
                  </a:ext>
                </a:extLst>
              </a:tr>
              <a:tr h="613954">
                <a:tc>
                  <a:txBody>
                    <a:bodyPr/>
                    <a:lstStyle/>
                    <a:p>
                      <a:r>
                        <a:rPr lang="en-IN" dirty="0"/>
                        <a:t>HAM’S test</a:t>
                      </a:r>
                    </a:p>
                  </a:txBody>
                  <a:tcPr/>
                </a:tc>
                <a:tc>
                  <a:txBody>
                    <a:bodyPr/>
                    <a:lstStyle/>
                    <a:p>
                      <a:r>
                        <a:rPr lang="en-IN" dirty="0"/>
                        <a:t>Paroxysmal Nocturnal Haemoglobinuria</a:t>
                      </a:r>
                    </a:p>
                  </a:txBody>
                  <a:tcPr/>
                </a:tc>
                <a:extLst>
                  <a:ext uri="{0D108BD9-81ED-4DB2-BD59-A6C34878D82A}">
                    <a16:rowId xmlns:a16="http://schemas.microsoft.com/office/drawing/2014/main" xmlns="" val="2573344339"/>
                  </a:ext>
                </a:extLst>
              </a:tr>
              <a:tr h="613954">
                <a:tc>
                  <a:txBody>
                    <a:bodyPr/>
                    <a:lstStyle/>
                    <a:p>
                      <a:r>
                        <a:rPr lang="en-IN" dirty="0"/>
                        <a:t>Chromosomal Breakage Studies</a:t>
                      </a:r>
                    </a:p>
                  </a:txBody>
                  <a:tcPr/>
                </a:tc>
                <a:tc>
                  <a:txBody>
                    <a:bodyPr/>
                    <a:lstStyle/>
                    <a:p>
                      <a:r>
                        <a:rPr lang="en-IN" dirty="0"/>
                        <a:t>Fanconi Anaemia</a:t>
                      </a:r>
                    </a:p>
                  </a:txBody>
                  <a:tcPr/>
                </a:tc>
                <a:extLst>
                  <a:ext uri="{0D108BD9-81ED-4DB2-BD59-A6C34878D82A}">
                    <a16:rowId xmlns:a16="http://schemas.microsoft.com/office/drawing/2014/main" xmlns="" val="1119060940"/>
                  </a:ext>
                </a:extLst>
              </a:tr>
            </a:tbl>
          </a:graphicData>
        </a:graphic>
      </p:graphicFrame>
    </p:spTree>
    <p:extLst>
      <p:ext uri="{BB962C8B-B14F-4D97-AF65-F5344CB8AC3E}">
        <p14:creationId xmlns:p14="http://schemas.microsoft.com/office/powerpoint/2010/main" xmlns="" val="3738301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1BA35BF-4938-4A9C-9824-303737D1E92E}"/>
              </a:ext>
            </a:extLst>
          </p:cNvPr>
          <p:cNvPicPr>
            <a:picLocks noChangeAspect="1"/>
          </p:cNvPicPr>
          <p:nvPr/>
        </p:nvPicPr>
        <p:blipFill>
          <a:blip r:embed="rId2"/>
          <a:stretch>
            <a:fillRect/>
          </a:stretch>
        </p:blipFill>
        <p:spPr>
          <a:xfrm>
            <a:off x="1999862" y="1352938"/>
            <a:ext cx="8192276" cy="5607698"/>
          </a:xfrm>
          <a:prstGeom prst="rect">
            <a:avLst/>
          </a:prstGeom>
        </p:spPr>
      </p:pic>
      <p:sp>
        <p:nvSpPr>
          <p:cNvPr id="3" name="TextBox 2">
            <a:extLst>
              <a:ext uri="{FF2B5EF4-FFF2-40B4-BE49-F238E27FC236}">
                <a16:creationId xmlns:a16="http://schemas.microsoft.com/office/drawing/2014/main" xmlns="" id="{4CC68239-1CAD-4062-80D7-CC9476330EC4}"/>
              </a:ext>
            </a:extLst>
          </p:cNvPr>
          <p:cNvSpPr txBox="1"/>
          <p:nvPr/>
        </p:nvSpPr>
        <p:spPr>
          <a:xfrm>
            <a:off x="4126126" y="363894"/>
            <a:ext cx="4331635" cy="830997"/>
          </a:xfrm>
          <a:prstGeom prst="rect">
            <a:avLst/>
          </a:prstGeom>
          <a:noFill/>
        </p:spPr>
        <p:txBody>
          <a:bodyPr wrap="none" rtlCol="0">
            <a:spAutoFit/>
          </a:bodyPr>
          <a:lstStyle/>
          <a:p>
            <a:pPr algn="ctr"/>
            <a:r>
              <a:rPr lang="en-IN" sz="2400" b="1" dirty="0"/>
              <a:t>FANCONI ANAEMIA</a:t>
            </a:r>
          </a:p>
          <a:p>
            <a:pPr algn="ctr"/>
            <a:r>
              <a:rPr lang="en-IN" sz="2400" b="1" dirty="0"/>
              <a:t>CHROMOSOMAL BREAKAGE</a:t>
            </a:r>
          </a:p>
        </p:txBody>
      </p:sp>
    </p:spTree>
    <p:extLst>
      <p:ext uri="{BB962C8B-B14F-4D97-AF65-F5344CB8AC3E}">
        <p14:creationId xmlns:p14="http://schemas.microsoft.com/office/powerpoint/2010/main" xmlns="" val="2846252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1A592-AF53-4161-99C3-D1D7A3050A94}"/>
              </a:ext>
            </a:extLst>
          </p:cNvPr>
          <p:cNvSpPr>
            <a:spLocks noGrp="1"/>
          </p:cNvSpPr>
          <p:nvPr>
            <p:ph type="title"/>
          </p:nvPr>
        </p:nvSpPr>
        <p:spPr>
          <a:xfrm>
            <a:off x="2471627" y="92266"/>
            <a:ext cx="8911687" cy="728828"/>
          </a:xfrm>
        </p:spPr>
        <p:txBody>
          <a:bodyPr/>
          <a:lstStyle/>
          <a:p>
            <a:pPr algn="ctr"/>
            <a:r>
              <a:rPr lang="en-IN" dirty="0"/>
              <a:t>BONE MARROW EXAMINATION</a:t>
            </a:r>
          </a:p>
        </p:txBody>
      </p:sp>
      <p:sp>
        <p:nvSpPr>
          <p:cNvPr id="3" name="Content Placeholder 2">
            <a:extLst>
              <a:ext uri="{FF2B5EF4-FFF2-40B4-BE49-F238E27FC236}">
                <a16:creationId xmlns:a16="http://schemas.microsoft.com/office/drawing/2014/main" xmlns="" id="{48815D9D-79FC-4D03-8B32-4097D3CBF31D}"/>
              </a:ext>
            </a:extLst>
          </p:cNvPr>
          <p:cNvSpPr>
            <a:spLocks noGrp="1"/>
          </p:cNvSpPr>
          <p:nvPr>
            <p:ph idx="1"/>
          </p:nvPr>
        </p:nvSpPr>
        <p:spPr>
          <a:xfrm>
            <a:off x="681135" y="1129004"/>
            <a:ext cx="11355355" cy="5636729"/>
          </a:xfrm>
        </p:spPr>
        <p:txBody>
          <a:bodyPr/>
          <a:lstStyle/>
          <a:p>
            <a:r>
              <a:rPr lang="en-US" dirty="0"/>
              <a:t> </a:t>
            </a:r>
            <a:r>
              <a:rPr lang="en-US" sz="2400" dirty="0"/>
              <a:t>Almost always indicated in cases of pancytopenia unless cause is otherwise apparent</a:t>
            </a:r>
          </a:p>
          <a:p>
            <a:pPr marL="0" indent="0">
              <a:buNone/>
            </a:pPr>
            <a:r>
              <a:rPr lang="en-US" sz="2400" dirty="0"/>
              <a:t> </a:t>
            </a:r>
          </a:p>
          <a:p>
            <a:r>
              <a:rPr lang="en-US" sz="2400" dirty="0"/>
              <a:t> Consists of both an aspirate and a trephine biopsy </a:t>
            </a:r>
          </a:p>
          <a:p>
            <a:pPr marL="0" indent="0">
              <a:buNone/>
            </a:pPr>
            <a:endParaRPr lang="en-US" sz="2400" dirty="0"/>
          </a:p>
          <a:p>
            <a:r>
              <a:rPr lang="en-US" sz="2400" dirty="0"/>
              <a:t> The differential diagnosis is based on the bone marrow cellularity</a:t>
            </a:r>
          </a:p>
          <a:p>
            <a:pPr marL="0" indent="0">
              <a:buNone/>
            </a:pPr>
            <a:r>
              <a:rPr lang="en-US" sz="2400" dirty="0"/>
              <a:t> </a:t>
            </a:r>
          </a:p>
          <a:p>
            <a:r>
              <a:rPr lang="en-US" sz="2400" dirty="0"/>
              <a:t> Reduced indicates decreased production of blood cells</a:t>
            </a:r>
          </a:p>
          <a:p>
            <a:pPr marL="0" indent="0">
              <a:buNone/>
            </a:pPr>
            <a:r>
              <a:rPr lang="en-US" sz="2400" dirty="0"/>
              <a:t> </a:t>
            </a:r>
          </a:p>
          <a:p>
            <a:r>
              <a:rPr lang="en-US" sz="2400" dirty="0"/>
              <a:t> Normal/increase indicates ineffective production or increased  destruction or sequestration of blood cells</a:t>
            </a:r>
            <a:endParaRPr lang="en-IN" sz="2400" dirty="0"/>
          </a:p>
        </p:txBody>
      </p:sp>
    </p:spTree>
    <p:extLst>
      <p:ext uri="{BB962C8B-B14F-4D97-AF65-F5344CB8AC3E}">
        <p14:creationId xmlns:p14="http://schemas.microsoft.com/office/powerpoint/2010/main" xmlns="" val="3382511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C2721F-190F-4EC9-9859-63A3F5806F5D}"/>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xmlns="" val="1923687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E728D-590F-48D8-83EC-BF0C51388C9B}"/>
              </a:ext>
            </a:extLst>
          </p:cNvPr>
          <p:cNvSpPr>
            <a:spLocks noGrp="1"/>
          </p:cNvSpPr>
          <p:nvPr>
            <p:ph type="title"/>
          </p:nvPr>
        </p:nvSpPr>
        <p:spPr>
          <a:xfrm>
            <a:off x="2592925" y="149290"/>
            <a:ext cx="8911687" cy="797488"/>
          </a:xfrm>
        </p:spPr>
        <p:txBody>
          <a:bodyPr/>
          <a:lstStyle/>
          <a:p>
            <a:pPr algn="ctr"/>
            <a:r>
              <a:rPr lang="en-IN" dirty="0"/>
              <a:t>BONE MARROW EXAMINATION</a:t>
            </a:r>
          </a:p>
        </p:txBody>
      </p:sp>
      <p:sp>
        <p:nvSpPr>
          <p:cNvPr id="3" name="Content Placeholder 2">
            <a:extLst>
              <a:ext uri="{FF2B5EF4-FFF2-40B4-BE49-F238E27FC236}">
                <a16:creationId xmlns:a16="http://schemas.microsoft.com/office/drawing/2014/main" xmlns="" id="{8CC0E6C9-0FD1-47F6-A538-D0C179623983}"/>
              </a:ext>
            </a:extLst>
          </p:cNvPr>
          <p:cNvSpPr>
            <a:spLocks noGrp="1"/>
          </p:cNvSpPr>
          <p:nvPr>
            <p:ph idx="1"/>
          </p:nvPr>
        </p:nvSpPr>
        <p:spPr>
          <a:xfrm>
            <a:off x="1390261" y="1054359"/>
            <a:ext cx="10114351" cy="5113176"/>
          </a:xfrm>
        </p:spPr>
        <p:txBody>
          <a:bodyPr>
            <a:normAutofit/>
          </a:bodyPr>
          <a:lstStyle/>
          <a:p>
            <a:r>
              <a:rPr lang="en-IN" sz="2400" dirty="0"/>
              <a:t>Examination; cytology—megaloblastic change, dysplastic changes, abnormal cell infiltrates, hemophagocytosis, and infection</a:t>
            </a:r>
          </a:p>
          <a:p>
            <a:pPr marL="0" indent="0">
              <a:buNone/>
            </a:pPr>
            <a:endParaRPr lang="en-IN" sz="2400" dirty="0"/>
          </a:p>
          <a:p>
            <a:r>
              <a:rPr lang="en-IN" sz="2400" dirty="0"/>
              <a:t> Immunophenotyping—acute and chronic leukaemia, lymphoproliferative disorders</a:t>
            </a:r>
          </a:p>
          <a:p>
            <a:pPr marL="0" indent="0">
              <a:buNone/>
            </a:pPr>
            <a:endParaRPr lang="en-IN" sz="2400" dirty="0"/>
          </a:p>
          <a:p>
            <a:r>
              <a:rPr lang="en-IN" sz="2400" dirty="0"/>
              <a:t> Cytogenetics – myelodysplasia, acute and chronic leukaemia, lymphoproliferative disorders</a:t>
            </a:r>
          </a:p>
        </p:txBody>
      </p:sp>
    </p:spTree>
    <p:extLst>
      <p:ext uri="{BB962C8B-B14F-4D97-AF65-F5344CB8AC3E}">
        <p14:creationId xmlns:p14="http://schemas.microsoft.com/office/powerpoint/2010/main" xmlns="" val="2537751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DCAA5-1F3F-41E4-AB38-F3192BCCC934}"/>
              </a:ext>
            </a:extLst>
          </p:cNvPr>
          <p:cNvSpPr>
            <a:spLocks noGrp="1"/>
          </p:cNvSpPr>
          <p:nvPr>
            <p:ph type="title"/>
          </p:nvPr>
        </p:nvSpPr>
        <p:spPr>
          <a:xfrm>
            <a:off x="2592925" y="251928"/>
            <a:ext cx="8911687" cy="923730"/>
          </a:xfrm>
        </p:spPr>
        <p:txBody>
          <a:bodyPr/>
          <a:lstStyle/>
          <a:p>
            <a:pPr algn="ctr"/>
            <a:r>
              <a:rPr lang="en-IN" dirty="0"/>
              <a:t>BONE MARROW EXAMINATION</a:t>
            </a:r>
          </a:p>
        </p:txBody>
      </p:sp>
      <p:sp>
        <p:nvSpPr>
          <p:cNvPr id="3" name="Content Placeholder 2">
            <a:extLst>
              <a:ext uri="{FF2B5EF4-FFF2-40B4-BE49-F238E27FC236}">
                <a16:creationId xmlns:a16="http://schemas.microsoft.com/office/drawing/2014/main" xmlns="" id="{FDAF14B2-ED7A-4605-AD14-94013392FF2C}"/>
              </a:ext>
            </a:extLst>
          </p:cNvPr>
          <p:cNvSpPr>
            <a:spLocks noGrp="1"/>
          </p:cNvSpPr>
          <p:nvPr>
            <p:ph idx="1"/>
          </p:nvPr>
        </p:nvSpPr>
        <p:spPr>
          <a:xfrm>
            <a:off x="1250302" y="1735493"/>
            <a:ext cx="10450286" cy="4497355"/>
          </a:xfrm>
        </p:spPr>
        <p:txBody>
          <a:bodyPr/>
          <a:lstStyle/>
          <a:p>
            <a:pPr marL="0" indent="0">
              <a:buNone/>
            </a:pPr>
            <a:r>
              <a:rPr lang="en-IN" sz="2800" b="1" u="sng" dirty="0"/>
              <a:t>Biopsy</a:t>
            </a:r>
          </a:p>
          <a:p>
            <a:pPr marL="0" indent="0">
              <a:buNone/>
            </a:pPr>
            <a:endParaRPr lang="en-IN" sz="2800" b="1" u="sng" dirty="0"/>
          </a:p>
          <a:p>
            <a:r>
              <a:rPr lang="en-IN" dirty="0"/>
              <a:t> </a:t>
            </a:r>
            <a:r>
              <a:rPr lang="en-IN" sz="2400" dirty="0"/>
              <a:t>Erythroid hyperplasia with </a:t>
            </a:r>
            <a:r>
              <a:rPr lang="en-IN" sz="2400" dirty="0" err="1"/>
              <a:t>megablastosis</a:t>
            </a:r>
            <a:r>
              <a:rPr lang="en-IN" sz="2400" dirty="0"/>
              <a:t>---megaloblastic anaemia</a:t>
            </a:r>
          </a:p>
          <a:p>
            <a:endParaRPr lang="en-IN" sz="2400" dirty="0"/>
          </a:p>
          <a:p>
            <a:r>
              <a:rPr lang="en-IN" sz="2400" dirty="0"/>
              <a:t> Trilineage dysplasias with ringed sideroblasts on pearl’s stain---MDS</a:t>
            </a:r>
          </a:p>
        </p:txBody>
      </p:sp>
    </p:spTree>
    <p:extLst>
      <p:ext uri="{BB962C8B-B14F-4D97-AF65-F5344CB8AC3E}">
        <p14:creationId xmlns:p14="http://schemas.microsoft.com/office/powerpoint/2010/main" xmlns="" val="3058833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F7E155A-F524-4186-A801-DD117C495FDC}"/>
              </a:ext>
            </a:extLst>
          </p:cNvPr>
          <p:cNvPicPr>
            <a:picLocks noChangeAspect="1"/>
          </p:cNvPicPr>
          <p:nvPr/>
        </p:nvPicPr>
        <p:blipFill>
          <a:blip r:embed="rId2"/>
          <a:stretch>
            <a:fillRect/>
          </a:stretch>
        </p:blipFill>
        <p:spPr>
          <a:xfrm>
            <a:off x="0" y="0"/>
            <a:ext cx="5921830" cy="4286250"/>
          </a:xfrm>
          <a:prstGeom prst="rect">
            <a:avLst/>
          </a:prstGeom>
        </p:spPr>
      </p:pic>
      <p:sp>
        <p:nvSpPr>
          <p:cNvPr id="4" name="TextBox 3">
            <a:extLst>
              <a:ext uri="{FF2B5EF4-FFF2-40B4-BE49-F238E27FC236}">
                <a16:creationId xmlns:a16="http://schemas.microsoft.com/office/drawing/2014/main" xmlns="" id="{FE9A4FED-3941-4D00-98D0-4C855FDACB08}"/>
              </a:ext>
            </a:extLst>
          </p:cNvPr>
          <p:cNvSpPr txBox="1"/>
          <p:nvPr/>
        </p:nvSpPr>
        <p:spPr>
          <a:xfrm>
            <a:off x="6270171" y="1334278"/>
            <a:ext cx="3445174" cy="461665"/>
          </a:xfrm>
          <a:prstGeom prst="rect">
            <a:avLst/>
          </a:prstGeom>
          <a:noFill/>
        </p:spPr>
        <p:txBody>
          <a:bodyPr wrap="none" rtlCol="0">
            <a:spAutoFit/>
          </a:bodyPr>
          <a:lstStyle/>
          <a:p>
            <a:r>
              <a:rPr lang="en-IN" sz="2400" b="1" dirty="0"/>
              <a:t>RINGED SIDEROBLASTS</a:t>
            </a:r>
          </a:p>
        </p:txBody>
      </p:sp>
      <p:pic>
        <p:nvPicPr>
          <p:cNvPr id="5" name="Picture 4">
            <a:extLst>
              <a:ext uri="{FF2B5EF4-FFF2-40B4-BE49-F238E27FC236}">
                <a16:creationId xmlns:a16="http://schemas.microsoft.com/office/drawing/2014/main" xmlns="" id="{B8FB0849-2887-4E4B-9029-AF761ACC7120}"/>
              </a:ext>
            </a:extLst>
          </p:cNvPr>
          <p:cNvPicPr>
            <a:picLocks noChangeAspect="1"/>
          </p:cNvPicPr>
          <p:nvPr/>
        </p:nvPicPr>
        <p:blipFill>
          <a:blip r:embed="rId3"/>
          <a:stretch>
            <a:fillRect/>
          </a:stretch>
        </p:blipFill>
        <p:spPr>
          <a:xfrm>
            <a:off x="5921830" y="3429000"/>
            <a:ext cx="6270170" cy="3429000"/>
          </a:xfrm>
          <a:prstGeom prst="rect">
            <a:avLst/>
          </a:prstGeom>
        </p:spPr>
      </p:pic>
    </p:spTree>
    <p:extLst>
      <p:ext uri="{BB962C8B-B14F-4D97-AF65-F5344CB8AC3E}">
        <p14:creationId xmlns:p14="http://schemas.microsoft.com/office/powerpoint/2010/main" xmlns="" val="403821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72EAF75-D23D-4EEF-8263-111234105B8A}"/>
              </a:ext>
            </a:extLst>
          </p:cNvPr>
          <p:cNvSpPr>
            <a:spLocks noGrp="1"/>
          </p:cNvSpPr>
          <p:nvPr>
            <p:ph idx="1"/>
          </p:nvPr>
        </p:nvSpPr>
        <p:spPr>
          <a:xfrm>
            <a:off x="1623527" y="139959"/>
            <a:ext cx="9881085" cy="6186196"/>
          </a:xfrm>
        </p:spPr>
        <p:txBody>
          <a:bodyPr/>
          <a:lstStyle/>
          <a:p>
            <a:r>
              <a:rPr lang="en-IN" dirty="0"/>
              <a:t>The patient is transfused several units of packed red blood cells without significance correction of his anaemia, and instead, his pancytopenia worsens. Peripheral smear shows pancytopenia without blasts, tear drop cells, or dysplasia. A bone marrow biopsy demonstrates the following:</a:t>
            </a:r>
          </a:p>
          <a:p>
            <a:endParaRPr lang="en-IN" dirty="0"/>
          </a:p>
          <a:p>
            <a:r>
              <a:rPr lang="en-IN" dirty="0"/>
              <a:t>Which is the most likely diagnosis for </a:t>
            </a:r>
          </a:p>
          <a:p>
            <a:pPr marL="0" indent="0">
              <a:buNone/>
            </a:pPr>
            <a:r>
              <a:rPr lang="en-IN" dirty="0"/>
              <a:t>the patient’s pancytopenia?</a:t>
            </a:r>
          </a:p>
          <a:p>
            <a:pPr>
              <a:buFont typeface="+mj-lt"/>
              <a:buAutoNum type="arabicPeriod"/>
            </a:pPr>
            <a:r>
              <a:rPr lang="en-IN" dirty="0"/>
              <a:t>Aplastic Anaemia</a:t>
            </a:r>
          </a:p>
          <a:p>
            <a:pPr>
              <a:buFont typeface="+mj-lt"/>
              <a:buAutoNum type="arabicPeriod"/>
            </a:pPr>
            <a:r>
              <a:rPr lang="en-IN" dirty="0"/>
              <a:t>Acute promyelocytic leukaemia</a:t>
            </a:r>
          </a:p>
          <a:p>
            <a:pPr>
              <a:buFont typeface="+mj-lt"/>
              <a:buAutoNum type="arabicPeriod"/>
            </a:pPr>
            <a:r>
              <a:rPr lang="en-IN" dirty="0"/>
              <a:t>Myelofibrosis</a:t>
            </a:r>
          </a:p>
          <a:p>
            <a:pPr>
              <a:buFont typeface="+mj-lt"/>
              <a:buAutoNum type="arabicPeriod"/>
            </a:pPr>
            <a:r>
              <a:rPr lang="en-IN" dirty="0"/>
              <a:t>Hemophagocytic </a:t>
            </a:r>
          </a:p>
          <a:p>
            <a:pPr marL="0" indent="0">
              <a:buNone/>
            </a:pPr>
            <a:r>
              <a:rPr lang="en-IN" dirty="0"/>
              <a:t>lymphohistiocytosis</a:t>
            </a:r>
          </a:p>
          <a:p>
            <a:pPr marL="0" indent="0">
              <a:buNone/>
            </a:pPr>
            <a:r>
              <a:rPr lang="en-IN" dirty="0"/>
              <a:t>5.  Myelodysplastic Syndrome</a:t>
            </a:r>
          </a:p>
        </p:txBody>
      </p:sp>
      <p:pic>
        <p:nvPicPr>
          <p:cNvPr id="4" name="Picture 3">
            <a:extLst>
              <a:ext uri="{FF2B5EF4-FFF2-40B4-BE49-F238E27FC236}">
                <a16:creationId xmlns:a16="http://schemas.microsoft.com/office/drawing/2014/main" xmlns="" id="{2C5065EC-1B28-41EF-8A1F-457138051D55}"/>
              </a:ext>
            </a:extLst>
          </p:cNvPr>
          <p:cNvPicPr>
            <a:picLocks noChangeAspect="1"/>
          </p:cNvPicPr>
          <p:nvPr/>
        </p:nvPicPr>
        <p:blipFill>
          <a:blip r:embed="rId2"/>
          <a:stretch>
            <a:fillRect/>
          </a:stretch>
        </p:blipFill>
        <p:spPr>
          <a:xfrm>
            <a:off x="6186196" y="2579330"/>
            <a:ext cx="6005804" cy="3229560"/>
          </a:xfrm>
          <a:prstGeom prst="rect">
            <a:avLst/>
          </a:prstGeom>
        </p:spPr>
      </p:pic>
    </p:spTree>
    <p:extLst>
      <p:ext uri="{BB962C8B-B14F-4D97-AF65-F5344CB8AC3E}">
        <p14:creationId xmlns:p14="http://schemas.microsoft.com/office/powerpoint/2010/main" xmlns="" val="3766183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32612-F250-44C2-8023-827164464940}"/>
              </a:ext>
            </a:extLst>
          </p:cNvPr>
          <p:cNvSpPr>
            <a:spLocks noGrp="1"/>
          </p:cNvSpPr>
          <p:nvPr>
            <p:ph type="title"/>
          </p:nvPr>
        </p:nvSpPr>
        <p:spPr>
          <a:xfrm>
            <a:off x="2592925" y="195943"/>
            <a:ext cx="8911687" cy="750835"/>
          </a:xfrm>
        </p:spPr>
        <p:txBody>
          <a:bodyPr/>
          <a:lstStyle/>
          <a:p>
            <a:pPr algn="ctr"/>
            <a:r>
              <a:rPr lang="en-IN" dirty="0"/>
              <a:t>BONE MARROW EXAMINATION</a:t>
            </a:r>
          </a:p>
        </p:txBody>
      </p:sp>
      <p:sp>
        <p:nvSpPr>
          <p:cNvPr id="3" name="Content Placeholder 2">
            <a:extLst>
              <a:ext uri="{FF2B5EF4-FFF2-40B4-BE49-F238E27FC236}">
                <a16:creationId xmlns:a16="http://schemas.microsoft.com/office/drawing/2014/main" xmlns="" id="{3F1CDC89-5E0E-4103-A7D1-FA3006EF42DB}"/>
              </a:ext>
            </a:extLst>
          </p:cNvPr>
          <p:cNvSpPr>
            <a:spLocks noGrp="1"/>
          </p:cNvSpPr>
          <p:nvPr>
            <p:ph idx="1"/>
          </p:nvPr>
        </p:nvSpPr>
        <p:spPr>
          <a:xfrm>
            <a:off x="1436914" y="1315616"/>
            <a:ext cx="10067698" cy="4460034"/>
          </a:xfrm>
        </p:spPr>
        <p:txBody>
          <a:bodyPr/>
          <a:lstStyle/>
          <a:p>
            <a:r>
              <a:rPr lang="en-IN" dirty="0"/>
              <a:t> </a:t>
            </a:r>
            <a:r>
              <a:rPr lang="en-IN" sz="2400" dirty="0"/>
              <a:t>Infiltration by RS cells---Hodgkin lymphoma</a:t>
            </a:r>
          </a:p>
          <a:p>
            <a:endParaRPr lang="en-IN" sz="2400" dirty="0"/>
          </a:p>
          <a:p>
            <a:r>
              <a:rPr lang="en-IN" sz="2400" dirty="0"/>
              <a:t> Infiltration with malignant cells---metastasis</a:t>
            </a:r>
          </a:p>
          <a:p>
            <a:pPr marL="0" indent="0">
              <a:buNone/>
            </a:pPr>
            <a:endParaRPr lang="en-IN" sz="2400" dirty="0"/>
          </a:p>
          <a:p>
            <a:r>
              <a:rPr lang="en-IN" sz="2400" dirty="0"/>
              <a:t> In PNH &amp; Fanconi anaemia---early stage will show hypercellular normal appearing marrow</a:t>
            </a:r>
          </a:p>
        </p:txBody>
      </p:sp>
    </p:spTree>
    <p:extLst>
      <p:ext uri="{BB962C8B-B14F-4D97-AF65-F5344CB8AC3E}">
        <p14:creationId xmlns:p14="http://schemas.microsoft.com/office/powerpoint/2010/main" xmlns="" val="1777082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4459F26-D549-4E0E-B7C8-822C3BBD98AD}"/>
              </a:ext>
            </a:extLst>
          </p:cNvPr>
          <p:cNvPicPr>
            <a:picLocks noChangeAspect="1"/>
          </p:cNvPicPr>
          <p:nvPr/>
        </p:nvPicPr>
        <p:blipFill>
          <a:blip r:embed="rId2"/>
          <a:stretch>
            <a:fillRect/>
          </a:stretch>
        </p:blipFill>
        <p:spPr>
          <a:xfrm>
            <a:off x="2694937" y="1836866"/>
            <a:ext cx="3314505" cy="2847101"/>
          </a:xfrm>
          <a:prstGeom prst="rect">
            <a:avLst/>
          </a:prstGeom>
        </p:spPr>
      </p:pic>
      <p:sp>
        <p:nvSpPr>
          <p:cNvPr id="3" name="TextBox 2">
            <a:extLst>
              <a:ext uri="{FF2B5EF4-FFF2-40B4-BE49-F238E27FC236}">
                <a16:creationId xmlns:a16="http://schemas.microsoft.com/office/drawing/2014/main" xmlns="" id="{379D3C49-BAE7-4083-B1EF-FB8514E07037}"/>
              </a:ext>
            </a:extLst>
          </p:cNvPr>
          <p:cNvSpPr txBox="1"/>
          <p:nvPr/>
        </p:nvSpPr>
        <p:spPr>
          <a:xfrm>
            <a:off x="2894097" y="1194318"/>
            <a:ext cx="2916183" cy="400110"/>
          </a:xfrm>
          <a:prstGeom prst="rect">
            <a:avLst/>
          </a:prstGeom>
          <a:noFill/>
        </p:spPr>
        <p:txBody>
          <a:bodyPr wrap="none" rtlCol="0">
            <a:spAutoFit/>
          </a:bodyPr>
          <a:lstStyle/>
          <a:p>
            <a:r>
              <a:rPr lang="en-IN" sz="2000" b="1" dirty="0"/>
              <a:t>HODGKIN LYMPHOMA</a:t>
            </a:r>
          </a:p>
        </p:txBody>
      </p:sp>
      <p:pic>
        <p:nvPicPr>
          <p:cNvPr id="4" name="Picture 3">
            <a:extLst>
              <a:ext uri="{FF2B5EF4-FFF2-40B4-BE49-F238E27FC236}">
                <a16:creationId xmlns:a16="http://schemas.microsoft.com/office/drawing/2014/main" xmlns="" id="{D8B5D112-C6EC-4B8E-AD3D-C755DF80C0C0}"/>
              </a:ext>
            </a:extLst>
          </p:cNvPr>
          <p:cNvPicPr>
            <a:picLocks noChangeAspect="1"/>
          </p:cNvPicPr>
          <p:nvPr/>
        </p:nvPicPr>
        <p:blipFill>
          <a:blip r:embed="rId3"/>
          <a:stretch>
            <a:fillRect/>
          </a:stretch>
        </p:blipFill>
        <p:spPr>
          <a:xfrm>
            <a:off x="7268547" y="1836866"/>
            <a:ext cx="3890866" cy="2847101"/>
          </a:xfrm>
          <a:prstGeom prst="rect">
            <a:avLst/>
          </a:prstGeom>
        </p:spPr>
      </p:pic>
      <p:sp>
        <p:nvSpPr>
          <p:cNvPr id="5" name="TextBox 4">
            <a:extLst>
              <a:ext uri="{FF2B5EF4-FFF2-40B4-BE49-F238E27FC236}">
                <a16:creationId xmlns:a16="http://schemas.microsoft.com/office/drawing/2014/main" xmlns="" id="{1CEEAFF8-2E7A-458A-9B95-34CF420492CF}"/>
              </a:ext>
            </a:extLst>
          </p:cNvPr>
          <p:cNvSpPr txBox="1"/>
          <p:nvPr/>
        </p:nvSpPr>
        <p:spPr>
          <a:xfrm>
            <a:off x="7580151" y="732653"/>
            <a:ext cx="3659349" cy="1015663"/>
          </a:xfrm>
          <a:prstGeom prst="rect">
            <a:avLst/>
          </a:prstGeom>
          <a:noFill/>
        </p:spPr>
        <p:txBody>
          <a:bodyPr wrap="square" rtlCol="0">
            <a:spAutoFit/>
          </a:bodyPr>
          <a:lstStyle/>
          <a:p>
            <a:pPr algn="ctr"/>
            <a:r>
              <a:rPr lang="en-IN" sz="2000" b="1" dirty="0"/>
              <a:t>MALIGNANT MYELOCYTIC INFILTRATION IN BONE MARROW</a:t>
            </a:r>
          </a:p>
        </p:txBody>
      </p:sp>
    </p:spTree>
    <p:extLst>
      <p:ext uri="{BB962C8B-B14F-4D97-AF65-F5344CB8AC3E}">
        <p14:creationId xmlns:p14="http://schemas.microsoft.com/office/powerpoint/2010/main" xmlns="" val="3753417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9DCB3-5C9F-46D6-9A0B-F40DBED3EA49}"/>
              </a:ext>
            </a:extLst>
          </p:cNvPr>
          <p:cNvSpPr>
            <a:spLocks noGrp="1"/>
          </p:cNvSpPr>
          <p:nvPr>
            <p:ph type="title"/>
          </p:nvPr>
        </p:nvSpPr>
        <p:spPr/>
        <p:txBody>
          <a:bodyPr/>
          <a:lstStyle/>
          <a:p>
            <a:pPr algn="ctr"/>
            <a:r>
              <a:rPr lang="en-IN" dirty="0"/>
              <a:t>BONE MARROW EXAMINATION</a:t>
            </a:r>
          </a:p>
        </p:txBody>
      </p:sp>
      <p:sp>
        <p:nvSpPr>
          <p:cNvPr id="3" name="Content Placeholder 2">
            <a:extLst>
              <a:ext uri="{FF2B5EF4-FFF2-40B4-BE49-F238E27FC236}">
                <a16:creationId xmlns:a16="http://schemas.microsoft.com/office/drawing/2014/main" xmlns="" id="{09D5D34B-B825-4B04-8B61-BEB4A7D9905A}"/>
              </a:ext>
            </a:extLst>
          </p:cNvPr>
          <p:cNvSpPr>
            <a:spLocks noGrp="1"/>
          </p:cNvSpPr>
          <p:nvPr>
            <p:ph idx="1"/>
          </p:nvPr>
        </p:nvSpPr>
        <p:spPr>
          <a:xfrm>
            <a:off x="970384" y="1352939"/>
            <a:ext cx="11221616" cy="5505061"/>
          </a:xfrm>
        </p:spPr>
        <p:txBody>
          <a:bodyPr/>
          <a:lstStyle/>
          <a:p>
            <a:r>
              <a:rPr lang="en-IN" dirty="0"/>
              <a:t> </a:t>
            </a:r>
            <a:r>
              <a:rPr lang="en-IN" sz="2400" dirty="0"/>
              <a:t>Empty particles, markedly hypocellular, only scattered mature lymphocytes &amp; sometimes excess plasma cells- aplastic anaemia</a:t>
            </a:r>
          </a:p>
          <a:p>
            <a:pPr marL="0" indent="0">
              <a:buNone/>
            </a:pPr>
            <a:endParaRPr lang="en-IN" sz="2400" dirty="0"/>
          </a:p>
          <a:p>
            <a:r>
              <a:rPr lang="en-IN" sz="2400" dirty="0"/>
              <a:t> Hypocellular with BM blasts (&gt;20%)-hypoplastic leukaemia</a:t>
            </a:r>
          </a:p>
          <a:p>
            <a:pPr marL="0" indent="0">
              <a:buNone/>
            </a:pPr>
            <a:endParaRPr lang="en-IN" sz="2400" dirty="0"/>
          </a:p>
          <a:p>
            <a:r>
              <a:rPr lang="en-IN" sz="2400" dirty="0"/>
              <a:t> Hypocellular BM with dysplastic megakaryocytes— hypoplastic MDS(diseases of haematopoietic stem cells, characterized by disturbance of diﬀerentiation and maturation, and by changes in the bone marrow stroma)</a:t>
            </a:r>
          </a:p>
          <a:p>
            <a:pPr marL="0" indent="0">
              <a:buNone/>
            </a:pPr>
            <a:endParaRPr lang="en-IN" sz="2400" dirty="0"/>
          </a:p>
          <a:p>
            <a:r>
              <a:rPr lang="en-IN" sz="2400" dirty="0"/>
              <a:t> Scattered proerythroblasts with large nuclear inclusions in hypocellular BM--parvovirus</a:t>
            </a:r>
          </a:p>
        </p:txBody>
      </p:sp>
    </p:spTree>
    <p:extLst>
      <p:ext uri="{BB962C8B-B14F-4D97-AF65-F5344CB8AC3E}">
        <p14:creationId xmlns:p14="http://schemas.microsoft.com/office/powerpoint/2010/main" xmlns="" val="3612678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4AE9EEA-1212-4FE5-A4F1-21927DABD72E}"/>
              </a:ext>
            </a:extLst>
          </p:cNvPr>
          <p:cNvPicPr>
            <a:picLocks noChangeAspect="1"/>
          </p:cNvPicPr>
          <p:nvPr/>
        </p:nvPicPr>
        <p:blipFill>
          <a:blip r:embed="rId2"/>
          <a:stretch>
            <a:fillRect/>
          </a:stretch>
        </p:blipFill>
        <p:spPr>
          <a:xfrm>
            <a:off x="2967135" y="317339"/>
            <a:ext cx="6298163" cy="4366629"/>
          </a:xfrm>
          <a:prstGeom prst="rect">
            <a:avLst/>
          </a:prstGeom>
        </p:spPr>
      </p:pic>
      <p:sp>
        <p:nvSpPr>
          <p:cNvPr id="3" name="TextBox 2">
            <a:extLst>
              <a:ext uri="{FF2B5EF4-FFF2-40B4-BE49-F238E27FC236}">
                <a16:creationId xmlns:a16="http://schemas.microsoft.com/office/drawing/2014/main" xmlns="" id="{779F71AA-9EEA-4295-ACD1-196A1231670A}"/>
              </a:ext>
            </a:extLst>
          </p:cNvPr>
          <p:cNvSpPr txBox="1"/>
          <p:nvPr/>
        </p:nvSpPr>
        <p:spPr>
          <a:xfrm>
            <a:off x="2280556" y="4858917"/>
            <a:ext cx="7630886" cy="1323439"/>
          </a:xfrm>
          <a:prstGeom prst="rect">
            <a:avLst/>
          </a:prstGeom>
          <a:noFill/>
        </p:spPr>
        <p:txBody>
          <a:bodyPr wrap="square" rtlCol="0">
            <a:spAutoFit/>
          </a:bodyPr>
          <a:lstStyle/>
          <a:p>
            <a:pPr algn="ctr"/>
            <a:r>
              <a:rPr lang="en-US" sz="2000" b="1" dirty="0"/>
              <a:t>Giant proerythroblast with intensely blue, vacuolated cytoplasm; compact nuclear chromatin pattern; and multiple, distinct, large purple inclusions in the nucleus (Wright-Giemsa, oil immersion, x1,000).</a:t>
            </a:r>
            <a:endParaRPr lang="en-IN" sz="2000" b="1" dirty="0"/>
          </a:p>
        </p:txBody>
      </p:sp>
    </p:spTree>
    <p:extLst>
      <p:ext uri="{BB962C8B-B14F-4D97-AF65-F5344CB8AC3E}">
        <p14:creationId xmlns:p14="http://schemas.microsoft.com/office/powerpoint/2010/main" xmlns="" val="1694596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DDDCA-A465-42FA-BBF2-C11621256485}"/>
              </a:ext>
            </a:extLst>
          </p:cNvPr>
          <p:cNvSpPr>
            <a:spLocks noGrp="1"/>
          </p:cNvSpPr>
          <p:nvPr>
            <p:ph type="title"/>
          </p:nvPr>
        </p:nvSpPr>
        <p:spPr>
          <a:xfrm>
            <a:off x="2443635" y="0"/>
            <a:ext cx="8911687" cy="1232681"/>
          </a:xfrm>
        </p:spPr>
        <p:txBody>
          <a:bodyPr>
            <a:normAutofit/>
          </a:bodyPr>
          <a:lstStyle/>
          <a:p>
            <a:pPr algn="ctr"/>
            <a:r>
              <a:rPr lang="en-IN" dirty="0"/>
              <a:t>INITIAL MANAGEMENT OF PANCYTOPENIA</a:t>
            </a:r>
          </a:p>
        </p:txBody>
      </p:sp>
      <p:sp>
        <p:nvSpPr>
          <p:cNvPr id="3" name="Content Placeholder 2">
            <a:extLst>
              <a:ext uri="{FF2B5EF4-FFF2-40B4-BE49-F238E27FC236}">
                <a16:creationId xmlns:a16="http://schemas.microsoft.com/office/drawing/2014/main" xmlns="" id="{E00D3799-3E13-4D32-ACEC-F5C777EF2B1E}"/>
              </a:ext>
            </a:extLst>
          </p:cNvPr>
          <p:cNvSpPr>
            <a:spLocks noGrp="1"/>
          </p:cNvSpPr>
          <p:nvPr>
            <p:ph idx="1"/>
          </p:nvPr>
        </p:nvSpPr>
        <p:spPr>
          <a:xfrm>
            <a:off x="1189620" y="1315616"/>
            <a:ext cx="10520298" cy="5299787"/>
          </a:xfrm>
        </p:spPr>
        <p:txBody>
          <a:bodyPr>
            <a:normAutofit/>
          </a:bodyPr>
          <a:lstStyle/>
          <a:p>
            <a:r>
              <a:rPr lang="en-US" sz="2400" dirty="0"/>
              <a:t>Discontinue any potential offending drug and  use an alternative class of agent if essential.</a:t>
            </a:r>
          </a:p>
          <a:p>
            <a:pPr marL="0" indent="0">
              <a:buNone/>
            </a:pPr>
            <a:endParaRPr lang="en-US" sz="2400" dirty="0"/>
          </a:p>
          <a:p>
            <a:r>
              <a:rPr lang="en-US" sz="2400" dirty="0"/>
              <a:t>Anemia transfusion of leukocyte depleted irradiated red cells as required for severe anemia.</a:t>
            </a:r>
          </a:p>
          <a:p>
            <a:pPr marL="0" indent="0">
              <a:buNone/>
            </a:pPr>
            <a:endParaRPr lang="en-US" sz="2400" dirty="0"/>
          </a:p>
          <a:p>
            <a:r>
              <a:rPr lang="en-US" sz="2400" dirty="0"/>
              <a:t>Very severe thrombocytopenia or bleeding consider gamma aminocaproic acid transfusion of platelets as required.</a:t>
            </a:r>
          </a:p>
          <a:p>
            <a:pPr marL="0" indent="0">
              <a:buNone/>
            </a:pPr>
            <a:endParaRPr lang="en-US" sz="2400" dirty="0"/>
          </a:p>
          <a:p>
            <a:r>
              <a:rPr lang="en-US" sz="2400" dirty="0"/>
              <a:t>If severe neutropenia, use infections precautions.</a:t>
            </a:r>
            <a:endParaRPr lang="en-IN" sz="2400" dirty="0"/>
          </a:p>
        </p:txBody>
      </p:sp>
    </p:spTree>
    <p:extLst>
      <p:ext uri="{BB962C8B-B14F-4D97-AF65-F5344CB8AC3E}">
        <p14:creationId xmlns:p14="http://schemas.microsoft.com/office/powerpoint/2010/main" xmlns="" val="1063678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AB6FFA2-4D24-41F5-A1AB-DC19155301A0}"/>
              </a:ext>
            </a:extLst>
          </p:cNvPr>
          <p:cNvSpPr>
            <a:spLocks noGrp="1"/>
          </p:cNvSpPr>
          <p:nvPr>
            <p:ph idx="1"/>
          </p:nvPr>
        </p:nvSpPr>
        <p:spPr>
          <a:xfrm>
            <a:off x="1586204" y="662474"/>
            <a:ext cx="9865550" cy="5202095"/>
          </a:xfrm>
        </p:spPr>
        <p:txBody>
          <a:bodyPr>
            <a:normAutofit/>
          </a:bodyPr>
          <a:lstStyle/>
          <a:p>
            <a:r>
              <a:rPr lang="en-US" sz="2400" dirty="0"/>
              <a:t>Fever(suspected infection, microbial cultures broad spectrum antibiotics if specific organism not identified.</a:t>
            </a:r>
          </a:p>
          <a:p>
            <a:endParaRPr lang="en-US" sz="2400" dirty="0"/>
          </a:p>
          <a:p>
            <a:r>
              <a:rPr lang="en-US" sz="2400" dirty="0"/>
              <a:t>If infection is profound and not covered by antibiotic then consider neutrophil transfusion from a G-CSF.</a:t>
            </a:r>
          </a:p>
          <a:p>
            <a:pPr marL="0" indent="0">
              <a:buNone/>
            </a:pPr>
            <a:endParaRPr lang="en-US" sz="2400" dirty="0"/>
          </a:p>
          <a:p>
            <a:r>
              <a:rPr lang="en-US" sz="2400" dirty="0"/>
              <a:t>Immediate assessment from allogenic stem cell transplantation. Histocompatibility testing of patient, parents and siblings. </a:t>
            </a:r>
            <a:endParaRPr lang="en-IN" sz="2400" dirty="0"/>
          </a:p>
        </p:txBody>
      </p:sp>
    </p:spTree>
    <p:extLst>
      <p:ext uri="{BB962C8B-B14F-4D97-AF65-F5344CB8AC3E}">
        <p14:creationId xmlns:p14="http://schemas.microsoft.com/office/powerpoint/2010/main" xmlns="" val="223726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D2248-43D6-46F9-9E15-035AEC8D4B48}"/>
              </a:ext>
            </a:extLst>
          </p:cNvPr>
          <p:cNvSpPr>
            <a:spLocks noGrp="1"/>
          </p:cNvSpPr>
          <p:nvPr>
            <p:ph type="title"/>
          </p:nvPr>
        </p:nvSpPr>
        <p:spPr>
          <a:xfrm>
            <a:off x="2592925" y="83976"/>
            <a:ext cx="8911687" cy="783771"/>
          </a:xfrm>
        </p:spPr>
        <p:txBody>
          <a:bodyPr/>
          <a:lstStyle/>
          <a:p>
            <a:pPr algn="ctr"/>
            <a:r>
              <a:rPr lang="en-IN" dirty="0"/>
              <a:t>TREATMENT</a:t>
            </a:r>
          </a:p>
        </p:txBody>
      </p:sp>
      <p:sp>
        <p:nvSpPr>
          <p:cNvPr id="3" name="Content Placeholder 2">
            <a:extLst>
              <a:ext uri="{FF2B5EF4-FFF2-40B4-BE49-F238E27FC236}">
                <a16:creationId xmlns:a16="http://schemas.microsoft.com/office/drawing/2014/main" xmlns="" id="{F53F5A96-273C-4CDF-A5BA-9019A49A2960}"/>
              </a:ext>
            </a:extLst>
          </p:cNvPr>
          <p:cNvSpPr>
            <a:spLocks noGrp="1"/>
          </p:cNvSpPr>
          <p:nvPr>
            <p:ph idx="1"/>
          </p:nvPr>
        </p:nvSpPr>
        <p:spPr>
          <a:xfrm>
            <a:off x="1996751" y="942391"/>
            <a:ext cx="9507861" cy="5253135"/>
          </a:xfrm>
        </p:spPr>
        <p:txBody>
          <a:bodyPr/>
          <a:lstStyle/>
          <a:p>
            <a:pPr marL="457200" indent="-457200">
              <a:buAutoNum type="arabicParenR"/>
            </a:pPr>
            <a:r>
              <a:rPr lang="en-IN" sz="2400" b="1" u="sng" dirty="0"/>
              <a:t>Supportive treatment</a:t>
            </a:r>
          </a:p>
          <a:p>
            <a:pPr>
              <a:buFont typeface="Wingdings" panose="05000000000000000000" pitchFamily="2" charset="2"/>
              <a:buChar char="Ø"/>
            </a:pPr>
            <a:r>
              <a:rPr lang="en-IN" sz="2000" dirty="0"/>
              <a:t>Red cell Transfusion</a:t>
            </a:r>
          </a:p>
          <a:p>
            <a:pPr>
              <a:buFont typeface="Wingdings" panose="05000000000000000000" pitchFamily="2" charset="2"/>
              <a:buChar char="Ø"/>
            </a:pPr>
            <a:r>
              <a:rPr lang="en-IN" sz="2000" dirty="0"/>
              <a:t>Platelet Transfusion</a:t>
            </a:r>
          </a:p>
          <a:p>
            <a:pPr marL="0" indent="0">
              <a:buNone/>
            </a:pPr>
            <a:endParaRPr lang="en-IN" sz="2400" b="1" u="sng" dirty="0"/>
          </a:p>
          <a:p>
            <a:pPr marL="0" indent="0">
              <a:buNone/>
            </a:pPr>
            <a:endParaRPr lang="en-IN" sz="2400" b="1" u="sng" dirty="0"/>
          </a:p>
          <a:p>
            <a:pPr marL="0" indent="0">
              <a:buNone/>
            </a:pPr>
            <a:r>
              <a:rPr lang="en-IN" sz="2400" b="1" u="sng" dirty="0"/>
              <a:t>2) Specific treatment</a:t>
            </a:r>
          </a:p>
          <a:p>
            <a:pPr>
              <a:buFont typeface="Wingdings" panose="05000000000000000000" pitchFamily="2" charset="2"/>
              <a:buChar char="Ø"/>
            </a:pPr>
            <a:r>
              <a:rPr lang="en-IN" sz="2000" dirty="0"/>
              <a:t>Syngeneic or allogenic hematopoietic cell transplantation</a:t>
            </a:r>
          </a:p>
          <a:p>
            <a:pPr>
              <a:buFont typeface="Wingdings" panose="05000000000000000000" pitchFamily="2" charset="2"/>
              <a:buChar char="Ø"/>
            </a:pPr>
            <a:r>
              <a:rPr lang="en-IN" sz="2000" dirty="0"/>
              <a:t>Combination immunosuppressive therapy with Antithymocyte Globulin (ATG) and cyclosporine</a:t>
            </a:r>
          </a:p>
        </p:txBody>
      </p:sp>
    </p:spTree>
    <p:extLst>
      <p:ext uri="{BB962C8B-B14F-4D97-AF65-F5344CB8AC3E}">
        <p14:creationId xmlns:p14="http://schemas.microsoft.com/office/powerpoint/2010/main" xmlns="" val="1455812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4E2911B-E520-40AC-8667-1ED23ECCB8E3}"/>
              </a:ext>
            </a:extLst>
          </p:cNvPr>
          <p:cNvPicPr>
            <a:picLocks noChangeAspect="1"/>
          </p:cNvPicPr>
          <p:nvPr/>
        </p:nvPicPr>
        <p:blipFill>
          <a:blip r:embed="rId2"/>
          <a:stretch>
            <a:fillRect/>
          </a:stretch>
        </p:blipFill>
        <p:spPr>
          <a:xfrm>
            <a:off x="-1" y="0"/>
            <a:ext cx="12192001" cy="6857999"/>
          </a:xfrm>
          <a:prstGeom prst="rect">
            <a:avLst/>
          </a:prstGeom>
        </p:spPr>
      </p:pic>
    </p:spTree>
    <p:extLst>
      <p:ext uri="{BB962C8B-B14F-4D97-AF65-F5344CB8AC3E}">
        <p14:creationId xmlns:p14="http://schemas.microsoft.com/office/powerpoint/2010/main" xmlns="" val="4239001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515234C-230D-4CAB-AADE-27AB58416628}"/>
              </a:ext>
            </a:extLst>
          </p:cNvPr>
          <p:cNvSpPr/>
          <p:nvPr/>
        </p:nvSpPr>
        <p:spPr>
          <a:xfrm>
            <a:off x="3427644" y="2967335"/>
            <a:ext cx="6201548" cy="1200329"/>
          </a:xfrm>
          <a:prstGeom prst="rect">
            <a:avLst/>
          </a:prstGeom>
          <a:noFill/>
        </p:spPr>
        <p:txBody>
          <a:bodyPr wrap="square" lIns="91440" tIns="45720" rIns="91440" bIns="45720">
            <a:spAutoFit/>
          </a:bodyPr>
          <a:lstStyle/>
          <a:p>
            <a:pPr algn="ctr"/>
            <a:r>
              <a:rPr lang="en-US" sz="7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p>
        </p:txBody>
      </p:sp>
    </p:spTree>
    <p:extLst>
      <p:ext uri="{BB962C8B-B14F-4D97-AF65-F5344CB8AC3E}">
        <p14:creationId xmlns:p14="http://schemas.microsoft.com/office/powerpoint/2010/main" xmlns="" val="294482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A1E09-412F-4B9C-92BD-6CC5B854907B}"/>
              </a:ext>
            </a:extLst>
          </p:cNvPr>
          <p:cNvSpPr>
            <a:spLocks noGrp="1"/>
          </p:cNvSpPr>
          <p:nvPr>
            <p:ph type="title"/>
          </p:nvPr>
        </p:nvSpPr>
        <p:spPr>
          <a:xfrm>
            <a:off x="2592925" y="0"/>
            <a:ext cx="8911687" cy="811763"/>
          </a:xfrm>
        </p:spPr>
        <p:txBody>
          <a:bodyPr>
            <a:normAutofit/>
          </a:bodyPr>
          <a:lstStyle/>
          <a:p>
            <a:pPr algn="ctr"/>
            <a:r>
              <a:rPr lang="en-IN" sz="4000" b="1" dirty="0"/>
              <a:t>THE  TERM</a:t>
            </a:r>
          </a:p>
        </p:txBody>
      </p:sp>
      <p:sp>
        <p:nvSpPr>
          <p:cNvPr id="3" name="Content Placeholder 2">
            <a:extLst>
              <a:ext uri="{FF2B5EF4-FFF2-40B4-BE49-F238E27FC236}">
                <a16:creationId xmlns:a16="http://schemas.microsoft.com/office/drawing/2014/main" xmlns="" id="{0ACBED75-A55C-4797-800D-7D91C3FCBFB4}"/>
              </a:ext>
            </a:extLst>
          </p:cNvPr>
          <p:cNvSpPr>
            <a:spLocks noGrp="1"/>
          </p:cNvSpPr>
          <p:nvPr>
            <p:ph idx="1"/>
          </p:nvPr>
        </p:nvSpPr>
        <p:spPr>
          <a:xfrm>
            <a:off x="2592925" y="883297"/>
            <a:ext cx="8915400" cy="5228253"/>
          </a:xfrm>
        </p:spPr>
        <p:txBody>
          <a:bodyPr/>
          <a:lstStyle/>
          <a:p>
            <a:r>
              <a:rPr lang="en-IN" sz="2400" b="1" dirty="0"/>
              <a:t>CYTOPENIA</a:t>
            </a:r>
            <a:r>
              <a:rPr lang="en-IN" dirty="0"/>
              <a:t> </a:t>
            </a:r>
            <a:r>
              <a:rPr lang="en-IN" sz="2400" dirty="0"/>
              <a:t>refers to </a:t>
            </a:r>
            <a:r>
              <a:rPr lang="en-US" sz="2400" dirty="0"/>
              <a:t>reduction in either of the cellular component of blood.</a:t>
            </a:r>
          </a:p>
          <a:p>
            <a:pPr marL="0" indent="0">
              <a:buNone/>
            </a:pPr>
            <a:endParaRPr lang="en-US" sz="2000" dirty="0"/>
          </a:p>
          <a:p>
            <a:r>
              <a:rPr lang="en-US" sz="2400" b="1" dirty="0"/>
              <a:t>PANCYTOPENIA:</a:t>
            </a:r>
            <a:r>
              <a:rPr lang="en-US" sz="2000" dirty="0"/>
              <a:t> </a:t>
            </a:r>
            <a:r>
              <a:rPr lang="en-US" sz="2400" dirty="0"/>
              <a:t>Reduction in all cell lineages of blood. The values of the 3 components being:</a:t>
            </a:r>
          </a:p>
          <a:p>
            <a:r>
              <a:rPr lang="en-US" sz="2400" dirty="0"/>
              <a:t> Hb &lt;9g/dl</a:t>
            </a:r>
          </a:p>
          <a:p>
            <a:r>
              <a:rPr lang="en-US" sz="2400" dirty="0"/>
              <a:t> TLC&lt; 4000/cu mm</a:t>
            </a:r>
          </a:p>
          <a:p>
            <a:r>
              <a:rPr lang="en-US" sz="2400" dirty="0"/>
              <a:t> Platelets &lt;1,50,000/ cu mm</a:t>
            </a:r>
          </a:p>
          <a:p>
            <a:r>
              <a:rPr lang="en-US" sz="2400" dirty="0"/>
              <a:t> Absolute neutrophil count &lt;1500/cu mm</a:t>
            </a:r>
          </a:p>
          <a:p>
            <a:endParaRPr lang="en-IN" dirty="0"/>
          </a:p>
        </p:txBody>
      </p:sp>
    </p:spTree>
    <p:extLst>
      <p:ext uri="{BB962C8B-B14F-4D97-AF65-F5344CB8AC3E}">
        <p14:creationId xmlns:p14="http://schemas.microsoft.com/office/powerpoint/2010/main" xmlns="" val="137988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30A4C-1892-41FA-8E45-F7F2D9E00077}"/>
              </a:ext>
            </a:extLst>
          </p:cNvPr>
          <p:cNvSpPr>
            <a:spLocks noGrp="1"/>
          </p:cNvSpPr>
          <p:nvPr>
            <p:ph type="title"/>
          </p:nvPr>
        </p:nvSpPr>
        <p:spPr/>
        <p:txBody>
          <a:bodyPr/>
          <a:lstStyle/>
          <a:p>
            <a:pPr algn="ctr"/>
            <a:r>
              <a:rPr lang="en-IN" dirty="0"/>
              <a:t>HOW IS PANCYTOPENIA CAUSED?</a:t>
            </a:r>
          </a:p>
        </p:txBody>
      </p:sp>
      <p:sp>
        <p:nvSpPr>
          <p:cNvPr id="5" name="Rectangle: Rounded Corners 4">
            <a:extLst>
              <a:ext uri="{FF2B5EF4-FFF2-40B4-BE49-F238E27FC236}">
                <a16:creationId xmlns:a16="http://schemas.microsoft.com/office/drawing/2014/main" xmlns="" id="{AF8B8A05-4B0D-46BD-B789-C6061F7D417D}"/>
              </a:ext>
            </a:extLst>
          </p:cNvPr>
          <p:cNvSpPr/>
          <p:nvPr/>
        </p:nvSpPr>
        <p:spPr>
          <a:xfrm>
            <a:off x="2592924" y="1679510"/>
            <a:ext cx="3503075" cy="21180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3200" dirty="0"/>
              <a:t>Bone marrow failure</a:t>
            </a:r>
          </a:p>
        </p:txBody>
      </p:sp>
      <p:sp>
        <p:nvSpPr>
          <p:cNvPr id="6" name="Rectangle: Rounded Corners 5">
            <a:extLst>
              <a:ext uri="{FF2B5EF4-FFF2-40B4-BE49-F238E27FC236}">
                <a16:creationId xmlns:a16="http://schemas.microsoft.com/office/drawing/2014/main" xmlns="" id="{1D08C896-7226-42FE-9717-D15C69177572}"/>
              </a:ext>
            </a:extLst>
          </p:cNvPr>
          <p:cNvSpPr/>
          <p:nvPr/>
        </p:nvSpPr>
        <p:spPr>
          <a:xfrm>
            <a:off x="7175240" y="1679510"/>
            <a:ext cx="3433666" cy="21180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3200" dirty="0"/>
              <a:t>Ineffective bone marrow production</a:t>
            </a:r>
          </a:p>
        </p:txBody>
      </p:sp>
      <p:sp>
        <p:nvSpPr>
          <p:cNvPr id="7" name="Rectangle: Rounded Corners 6">
            <a:extLst>
              <a:ext uri="{FF2B5EF4-FFF2-40B4-BE49-F238E27FC236}">
                <a16:creationId xmlns:a16="http://schemas.microsoft.com/office/drawing/2014/main" xmlns="" id="{532D4396-B875-4FCE-B799-E266B2FA118C}"/>
              </a:ext>
            </a:extLst>
          </p:cNvPr>
          <p:cNvSpPr/>
          <p:nvPr/>
        </p:nvSpPr>
        <p:spPr>
          <a:xfrm>
            <a:off x="2592924" y="4105469"/>
            <a:ext cx="3503075" cy="21284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3200" dirty="0"/>
              <a:t>Marrow space occupying lesions</a:t>
            </a:r>
          </a:p>
        </p:txBody>
      </p:sp>
      <p:sp>
        <p:nvSpPr>
          <p:cNvPr id="8" name="Rectangle: Rounded Corners 7">
            <a:extLst>
              <a:ext uri="{FF2B5EF4-FFF2-40B4-BE49-F238E27FC236}">
                <a16:creationId xmlns:a16="http://schemas.microsoft.com/office/drawing/2014/main" xmlns="" id="{6EE5BE0E-94CF-49BF-AF57-33EBB9F98C99}"/>
              </a:ext>
            </a:extLst>
          </p:cNvPr>
          <p:cNvSpPr/>
          <p:nvPr/>
        </p:nvSpPr>
        <p:spPr>
          <a:xfrm>
            <a:off x="7175240" y="4105469"/>
            <a:ext cx="3349691" cy="21180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Peripheral destruction of hematopoietic cells</a:t>
            </a:r>
            <a:endParaRPr lang="en-IN" sz="3200" dirty="0"/>
          </a:p>
        </p:txBody>
      </p:sp>
    </p:spTree>
    <p:extLst>
      <p:ext uri="{BB962C8B-B14F-4D97-AF65-F5344CB8AC3E}">
        <p14:creationId xmlns:p14="http://schemas.microsoft.com/office/powerpoint/2010/main" xmlns="" val="65150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4B631FE-F6FD-4DC3-ADFC-DCF81E7513F1}"/>
              </a:ext>
            </a:extLst>
          </p:cNvPr>
          <p:cNvGraphicFramePr>
            <a:graphicFrameLocks noGrp="1"/>
          </p:cNvGraphicFramePr>
          <p:nvPr>
            <p:extLst>
              <p:ext uri="{D42A27DB-BD31-4B8C-83A1-F6EECF244321}">
                <p14:modId xmlns:p14="http://schemas.microsoft.com/office/powerpoint/2010/main" xmlns="" val="3060183681"/>
              </p:ext>
            </p:extLst>
          </p:nvPr>
        </p:nvGraphicFramePr>
        <p:xfrm>
          <a:off x="0" y="0"/>
          <a:ext cx="12192000" cy="6858001"/>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xmlns="" val="2486822411"/>
                    </a:ext>
                  </a:extLst>
                </a:gridCol>
                <a:gridCol w="4064000">
                  <a:extLst>
                    <a:ext uri="{9D8B030D-6E8A-4147-A177-3AD203B41FA5}">
                      <a16:colId xmlns:a16="http://schemas.microsoft.com/office/drawing/2014/main" xmlns="" val="2319852930"/>
                    </a:ext>
                  </a:extLst>
                </a:gridCol>
                <a:gridCol w="4064000">
                  <a:extLst>
                    <a:ext uri="{9D8B030D-6E8A-4147-A177-3AD203B41FA5}">
                      <a16:colId xmlns:a16="http://schemas.microsoft.com/office/drawing/2014/main" xmlns="" val="3843377904"/>
                    </a:ext>
                  </a:extLst>
                </a:gridCol>
              </a:tblGrid>
              <a:tr h="1176936">
                <a:tc>
                  <a:txBody>
                    <a:bodyPr/>
                    <a:lstStyle/>
                    <a:p>
                      <a:r>
                        <a:rPr lang="en-IN" dirty="0"/>
                        <a:t>Hypocellular marrow</a:t>
                      </a:r>
                    </a:p>
                  </a:txBody>
                  <a:tcPr/>
                </a:tc>
                <a:tc>
                  <a:txBody>
                    <a:bodyPr/>
                    <a:lstStyle/>
                    <a:p>
                      <a:r>
                        <a:rPr lang="en-US" dirty="0"/>
                        <a:t>Cellular marrow with deficiency &amp; systemic disease</a:t>
                      </a:r>
                    </a:p>
                    <a:p>
                      <a:endParaRPr lang="en-IN" dirty="0"/>
                    </a:p>
                  </a:txBody>
                  <a:tcPr/>
                </a:tc>
                <a:tc>
                  <a:txBody>
                    <a:bodyPr/>
                    <a:lstStyle/>
                    <a:p>
                      <a:r>
                        <a:rPr lang="en-US" dirty="0"/>
                        <a:t>Cellular marrow with primary bone marrow disease </a:t>
                      </a:r>
                      <a:endParaRPr lang="en-IN" dirty="0"/>
                    </a:p>
                  </a:txBody>
                  <a:tcPr/>
                </a:tc>
                <a:extLst>
                  <a:ext uri="{0D108BD9-81ED-4DB2-BD59-A6C34878D82A}">
                    <a16:rowId xmlns:a16="http://schemas.microsoft.com/office/drawing/2014/main" xmlns="" val="2389452131"/>
                  </a:ext>
                </a:extLst>
              </a:tr>
              <a:tr h="1176936">
                <a:tc>
                  <a:txBody>
                    <a:bodyPr/>
                    <a:lstStyle/>
                    <a:p>
                      <a:r>
                        <a:rPr lang="en-IN" dirty="0"/>
                        <a:t>Acquired aplastic anaemia </a:t>
                      </a:r>
                    </a:p>
                  </a:txBody>
                  <a:tcPr/>
                </a:tc>
                <a:tc>
                  <a:txBody>
                    <a:bodyPr/>
                    <a:lstStyle/>
                    <a:p>
                      <a:r>
                        <a:rPr lang="en-IN" dirty="0"/>
                        <a:t>Vitamin B12 &amp; Folic Acid Deficiency</a:t>
                      </a:r>
                    </a:p>
                    <a:p>
                      <a:endParaRPr lang="en-IN" dirty="0"/>
                    </a:p>
                  </a:txBody>
                  <a:tcPr/>
                </a:tc>
                <a:tc>
                  <a:txBody>
                    <a:bodyPr/>
                    <a:lstStyle/>
                    <a:p>
                      <a:r>
                        <a:rPr lang="en-IN" dirty="0"/>
                        <a:t>Aleukemic Leukaemia</a:t>
                      </a:r>
                    </a:p>
                  </a:txBody>
                  <a:tcPr/>
                </a:tc>
                <a:extLst>
                  <a:ext uri="{0D108BD9-81ED-4DB2-BD59-A6C34878D82A}">
                    <a16:rowId xmlns:a16="http://schemas.microsoft.com/office/drawing/2014/main" xmlns="" val="3757891503"/>
                  </a:ext>
                </a:extLst>
              </a:tr>
              <a:tr h="823855">
                <a:tc>
                  <a:txBody>
                    <a:bodyPr/>
                    <a:lstStyle/>
                    <a:p>
                      <a:r>
                        <a:rPr lang="en-US" dirty="0"/>
                        <a:t>Inherited Bone Marrow Failure syndromes </a:t>
                      </a:r>
                      <a:endParaRPr lang="en-IN" dirty="0"/>
                    </a:p>
                  </a:txBody>
                  <a:tcPr/>
                </a:tc>
                <a:tc>
                  <a:txBody>
                    <a:bodyPr/>
                    <a:lstStyle/>
                    <a:p>
                      <a:r>
                        <a:rPr lang="en-IN" dirty="0"/>
                        <a:t>Hypersplenism</a:t>
                      </a:r>
                    </a:p>
                  </a:txBody>
                  <a:tcPr/>
                </a:tc>
                <a:tc>
                  <a:txBody>
                    <a:bodyPr/>
                    <a:lstStyle/>
                    <a:p>
                      <a:r>
                        <a:rPr lang="en-IN" dirty="0"/>
                        <a:t>Hairy cell leukaemia</a:t>
                      </a:r>
                    </a:p>
                  </a:txBody>
                  <a:tcPr/>
                </a:tc>
                <a:extLst>
                  <a:ext uri="{0D108BD9-81ED-4DB2-BD59-A6C34878D82A}">
                    <a16:rowId xmlns:a16="http://schemas.microsoft.com/office/drawing/2014/main" xmlns="" val="1739665370"/>
                  </a:ext>
                </a:extLst>
              </a:tr>
              <a:tr h="823855">
                <a:tc>
                  <a:txBody>
                    <a:bodyPr/>
                    <a:lstStyle/>
                    <a:p>
                      <a:r>
                        <a:rPr lang="en-IN" dirty="0"/>
                        <a:t>Hypocellular myelodysplastic syndrome </a:t>
                      </a:r>
                    </a:p>
                  </a:txBody>
                  <a:tcPr/>
                </a:tc>
                <a:tc>
                  <a:txBody>
                    <a:bodyPr/>
                    <a:lstStyle/>
                    <a:p>
                      <a:r>
                        <a:rPr lang="en-IN" dirty="0"/>
                        <a:t>Kala-azar</a:t>
                      </a:r>
                    </a:p>
                  </a:txBody>
                  <a:tcPr/>
                </a:tc>
                <a:tc>
                  <a:txBody>
                    <a:bodyPr/>
                    <a:lstStyle/>
                    <a:p>
                      <a:r>
                        <a:rPr lang="en-IN" dirty="0"/>
                        <a:t>MDS (Myelodysplastic Syndrome)</a:t>
                      </a:r>
                    </a:p>
                  </a:txBody>
                  <a:tcPr/>
                </a:tc>
                <a:extLst>
                  <a:ext uri="{0D108BD9-81ED-4DB2-BD59-A6C34878D82A}">
                    <a16:rowId xmlns:a16="http://schemas.microsoft.com/office/drawing/2014/main" xmlns="" val="4047336043"/>
                  </a:ext>
                </a:extLst>
              </a:tr>
              <a:tr h="477313">
                <a:tc>
                  <a:txBody>
                    <a:bodyPr/>
                    <a:lstStyle/>
                    <a:p>
                      <a:r>
                        <a:rPr lang="en-IN" dirty="0"/>
                        <a:t>Fanconi’s Anaemia</a:t>
                      </a:r>
                    </a:p>
                  </a:txBody>
                  <a:tcPr/>
                </a:tc>
                <a:tc>
                  <a:txBody>
                    <a:bodyPr/>
                    <a:lstStyle/>
                    <a:p>
                      <a:r>
                        <a:rPr lang="en-IN" dirty="0"/>
                        <a:t>SLE, Sjogren syndrome, Sarcoidosis</a:t>
                      </a:r>
                    </a:p>
                  </a:txBody>
                  <a:tcPr/>
                </a:tc>
                <a:tc>
                  <a:txBody>
                    <a:bodyPr/>
                    <a:lstStyle/>
                    <a:p>
                      <a:r>
                        <a:rPr lang="en-IN" dirty="0"/>
                        <a:t>Marrow necrosis</a:t>
                      </a:r>
                    </a:p>
                  </a:txBody>
                  <a:tcPr/>
                </a:tc>
                <a:extLst>
                  <a:ext uri="{0D108BD9-81ED-4DB2-BD59-A6C34878D82A}">
                    <a16:rowId xmlns:a16="http://schemas.microsoft.com/office/drawing/2014/main" xmlns="" val="1185647746"/>
                  </a:ext>
                </a:extLst>
              </a:tr>
              <a:tr h="477313">
                <a:tc>
                  <a:txBody>
                    <a:bodyPr/>
                    <a:lstStyle/>
                    <a:p>
                      <a:r>
                        <a:rPr lang="en-IN" dirty="0"/>
                        <a:t>Diamond-</a:t>
                      </a:r>
                      <a:r>
                        <a:rPr lang="en-IN" dirty="0" err="1"/>
                        <a:t>Shwachman</a:t>
                      </a:r>
                      <a:r>
                        <a:rPr lang="en-IN" dirty="0"/>
                        <a:t> syndrome</a:t>
                      </a:r>
                    </a:p>
                  </a:txBody>
                  <a:tcPr/>
                </a:tc>
                <a:tc>
                  <a:txBody>
                    <a:bodyPr/>
                    <a:lstStyle/>
                    <a:p>
                      <a:r>
                        <a:rPr lang="en-IN" dirty="0"/>
                        <a:t>Tuberculosis, Brucellosis</a:t>
                      </a:r>
                    </a:p>
                  </a:txBody>
                  <a:tcPr/>
                </a:tc>
                <a:tc>
                  <a:txBody>
                    <a:bodyPr/>
                    <a:lstStyle/>
                    <a:p>
                      <a:r>
                        <a:rPr lang="en-IN" dirty="0"/>
                        <a:t>Myelofibrosis</a:t>
                      </a:r>
                    </a:p>
                  </a:txBody>
                  <a:tcPr/>
                </a:tc>
                <a:extLst>
                  <a:ext uri="{0D108BD9-81ED-4DB2-BD59-A6C34878D82A}">
                    <a16:rowId xmlns:a16="http://schemas.microsoft.com/office/drawing/2014/main" xmlns="" val="1784575061"/>
                  </a:ext>
                </a:extLst>
              </a:tr>
              <a:tr h="712240">
                <a:tc>
                  <a:txBody>
                    <a:bodyPr/>
                    <a:lstStyle/>
                    <a:p>
                      <a:r>
                        <a:rPr lang="en-IN" dirty="0"/>
                        <a:t>Post chemotherapy</a:t>
                      </a:r>
                    </a:p>
                  </a:txBody>
                  <a:tcPr/>
                </a:tc>
                <a:tc>
                  <a:txBody>
                    <a:bodyPr/>
                    <a:lstStyle/>
                    <a:p>
                      <a:r>
                        <a:rPr lang="en-IN" dirty="0"/>
                        <a:t>Metastatic solid tumours</a:t>
                      </a:r>
                    </a:p>
                  </a:txBody>
                  <a:tcPr/>
                </a:tc>
                <a:tc>
                  <a:txBody>
                    <a:bodyPr/>
                    <a:lstStyle/>
                    <a:p>
                      <a:r>
                        <a:rPr lang="en-IN" dirty="0"/>
                        <a:t>PNH (Paroxysmal nocturnal haemoglobinuria)</a:t>
                      </a:r>
                    </a:p>
                  </a:txBody>
                  <a:tcPr/>
                </a:tc>
                <a:extLst>
                  <a:ext uri="{0D108BD9-81ED-4DB2-BD59-A6C34878D82A}">
                    <a16:rowId xmlns:a16="http://schemas.microsoft.com/office/drawing/2014/main" xmlns="" val="30188663"/>
                  </a:ext>
                </a:extLst>
              </a:tr>
              <a:tr h="477313">
                <a:tc>
                  <a:txBody>
                    <a:bodyPr/>
                    <a:lstStyle/>
                    <a:p>
                      <a:r>
                        <a:rPr lang="en-IN" dirty="0"/>
                        <a:t>Transfusion associated- GVHD</a:t>
                      </a:r>
                    </a:p>
                  </a:txBody>
                  <a:tcPr/>
                </a:tc>
                <a:tc>
                  <a:txBody>
                    <a:bodyPr/>
                    <a:lstStyle/>
                    <a:p>
                      <a:r>
                        <a:rPr lang="en-IN" dirty="0"/>
                        <a:t>Alcoholism</a:t>
                      </a:r>
                    </a:p>
                  </a:txBody>
                  <a:tcPr/>
                </a:tc>
                <a:tc>
                  <a:txBody>
                    <a:bodyPr/>
                    <a:lstStyle/>
                    <a:p>
                      <a:r>
                        <a:rPr lang="en-IN" dirty="0"/>
                        <a:t>HPS (Hemophagocytic Syndrome)</a:t>
                      </a:r>
                    </a:p>
                  </a:txBody>
                  <a:tcPr/>
                </a:tc>
                <a:extLst>
                  <a:ext uri="{0D108BD9-81ED-4DB2-BD59-A6C34878D82A}">
                    <a16:rowId xmlns:a16="http://schemas.microsoft.com/office/drawing/2014/main" xmlns="" val="956037798"/>
                  </a:ext>
                </a:extLst>
              </a:tr>
              <a:tr h="712240">
                <a:tc>
                  <a:txBody>
                    <a:bodyPr/>
                    <a:lstStyle/>
                    <a:p>
                      <a:r>
                        <a:rPr lang="en-IN" dirty="0"/>
                        <a:t>Aplastic crisis in haemolytic anaemias</a:t>
                      </a:r>
                    </a:p>
                  </a:txBody>
                  <a:tcPr/>
                </a:tc>
                <a:tc>
                  <a:txBody>
                    <a:bodyPr/>
                    <a:lstStyle/>
                    <a:p>
                      <a:r>
                        <a:rPr lang="en-IN" dirty="0"/>
                        <a:t>Storage diseases like Gaucher’s disease, Nieman-Pick’s Disease</a:t>
                      </a:r>
                    </a:p>
                  </a:txBody>
                  <a:tcPr/>
                </a:tc>
                <a:tc>
                  <a:txBody>
                    <a:bodyPr/>
                    <a:lstStyle/>
                    <a:p>
                      <a:endParaRPr lang="en-IN" dirty="0"/>
                    </a:p>
                  </a:txBody>
                  <a:tcPr/>
                </a:tc>
                <a:extLst>
                  <a:ext uri="{0D108BD9-81ED-4DB2-BD59-A6C34878D82A}">
                    <a16:rowId xmlns:a16="http://schemas.microsoft.com/office/drawing/2014/main" xmlns="" val="2157727132"/>
                  </a:ext>
                </a:extLst>
              </a:tr>
            </a:tbl>
          </a:graphicData>
        </a:graphic>
      </p:graphicFrame>
    </p:spTree>
    <p:extLst>
      <p:ext uri="{BB962C8B-B14F-4D97-AF65-F5344CB8AC3E}">
        <p14:creationId xmlns:p14="http://schemas.microsoft.com/office/powerpoint/2010/main" xmlns="" val="86585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BAE8B-81D2-42FE-966A-268E4CB3F361}"/>
              </a:ext>
            </a:extLst>
          </p:cNvPr>
          <p:cNvSpPr>
            <a:spLocks noGrp="1"/>
          </p:cNvSpPr>
          <p:nvPr>
            <p:ph type="title"/>
          </p:nvPr>
        </p:nvSpPr>
        <p:spPr>
          <a:xfrm>
            <a:off x="2592924" y="624110"/>
            <a:ext cx="8911687" cy="840796"/>
          </a:xfrm>
        </p:spPr>
        <p:txBody>
          <a:bodyPr/>
          <a:lstStyle/>
          <a:p>
            <a:pPr algn="ctr"/>
            <a:r>
              <a:rPr lang="en-IN" dirty="0"/>
              <a:t>HOW TO APPROACH?</a:t>
            </a:r>
          </a:p>
        </p:txBody>
      </p:sp>
      <p:pic>
        <p:nvPicPr>
          <p:cNvPr id="1026" name="Picture 2" descr="Image result for HISTORY TAKING IMAGES">
            <a:extLst>
              <a:ext uri="{FF2B5EF4-FFF2-40B4-BE49-F238E27FC236}">
                <a16:creationId xmlns:a16="http://schemas.microsoft.com/office/drawing/2014/main" xmlns="" id="{9C03EB6E-8878-4A3F-9CDB-68A6F24B6E3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4165" y="2360212"/>
            <a:ext cx="3317518" cy="28777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99AA4917-6477-4AAF-847D-AB009CD0ECE6}"/>
              </a:ext>
            </a:extLst>
          </p:cNvPr>
          <p:cNvSpPr txBox="1"/>
          <p:nvPr/>
        </p:nvSpPr>
        <p:spPr>
          <a:xfrm>
            <a:off x="1464906" y="1726163"/>
            <a:ext cx="2605200" cy="461665"/>
          </a:xfrm>
          <a:prstGeom prst="rect">
            <a:avLst/>
          </a:prstGeom>
          <a:noFill/>
        </p:spPr>
        <p:txBody>
          <a:bodyPr wrap="none" rtlCol="0">
            <a:spAutoFit/>
          </a:bodyPr>
          <a:lstStyle/>
          <a:p>
            <a:r>
              <a:rPr lang="en-IN" sz="2400" b="1" dirty="0"/>
              <a:t>HISTORY TAKING</a:t>
            </a:r>
          </a:p>
        </p:txBody>
      </p:sp>
      <p:pic>
        <p:nvPicPr>
          <p:cNvPr id="1028" name="Picture 4" descr="Image result for MEDICAL PHYSICAL EXAMINATION CARTOON IMAGES">
            <a:extLst>
              <a:ext uri="{FF2B5EF4-FFF2-40B4-BE49-F238E27FC236}">
                <a16:creationId xmlns:a16="http://schemas.microsoft.com/office/drawing/2014/main" xmlns="" id="{3642A797-2C14-497A-8D6A-B9C1DE07B45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27240" y="2477110"/>
            <a:ext cx="3191069" cy="276081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D1B36490-4E6B-4C27-9972-B35B6CA707C6}"/>
              </a:ext>
            </a:extLst>
          </p:cNvPr>
          <p:cNvSpPr txBox="1"/>
          <p:nvPr/>
        </p:nvSpPr>
        <p:spPr>
          <a:xfrm>
            <a:off x="5027240" y="1956995"/>
            <a:ext cx="3813865" cy="461665"/>
          </a:xfrm>
          <a:prstGeom prst="rect">
            <a:avLst/>
          </a:prstGeom>
          <a:noFill/>
        </p:spPr>
        <p:txBody>
          <a:bodyPr wrap="none" rtlCol="0">
            <a:spAutoFit/>
          </a:bodyPr>
          <a:lstStyle/>
          <a:p>
            <a:r>
              <a:rPr lang="en-IN" sz="2400" b="1" dirty="0"/>
              <a:t>PHYSICAL EXAMINATION</a:t>
            </a:r>
          </a:p>
        </p:txBody>
      </p:sp>
      <p:pic>
        <p:nvPicPr>
          <p:cNvPr id="1030" name="Picture 6" descr="Image result for MEDICAL INVESTIGATION CARTOON IMAGES">
            <a:extLst>
              <a:ext uri="{FF2B5EF4-FFF2-40B4-BE49-F238E27FC236}">
                <a16:creationId xmlns:a16="http://schemas.microsoft.com/office/drawing/2014/main" xmlns="" id="{A40324F5-B3AF-4497-9CC6-2C77C3BDD68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95857" y="3058932"/>
            <a:ext cx="3317519" cy="27608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F89AE08A-410E-4900-83EC-06AC85A04A0F}"/>
              </a:ext>
            </a:extLst>
          </p:cNvPr>
          <p:cNvSpPr txBox="1"/>
          <p:nvPr/>
        </p:nvSpPr>
        <p:spPr>
          <a:xfrm>
            <a:off x="9162662" y="2507964"/>
            <a:ext cx="2598788" cy="461665"/>
          </a:xfrm>
          <a:prstGeom prst="rect">
            <a:avLst/>
          </a:prstGeom>
          <a:noFill/>
        </p:spPr>
        <p:txBody>
          <a:bodyPr wrap="none" rtlCol="0">
            <a:spAutoFit/>
          </a:bodyPr>
          <a:lstStyle/>
          <a:p>
            <a:r>
              <a:rPr lang="en-IN" sz="2400" b="1" dirty="0"/>
              <a:t>INVESTIGATIONS</a:t>
            </a:r>
          </a:p>
        </p:txBody>
      </p:sp>
    </p:spTree>
    <p:extLst>
      <p:ext uri="{BB962C8B-B14F-4D97-AF65-F5344CB8AC3E}">
        <p14:creationId xmlns:p14="http://schemas.microsoft.com/office/powerpoint/2010/main" xmlns="" val="38655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8CA7E3-E9CC-45A7-83A8-097D9188A800}"/>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145151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0AD64-5233-4B11-B234-7F349F70BD6D}"/>
              </a:ext>
            </a:extLst>
          </p:cNvPr>
          <p:cNvSpPr>
            <a:spLocks noGrp="1"/>
          </p:cNvSpPr>
          <p:nvPr>
            <p:ph type="title"/>
          </p:nvPr>
        </p:nvSpPr>
        <p:spPr>
          <a:xfrm>
            <a:off x="2592925" y="0"/>
            <a:ext cx="8911687" cy="811763"/>
          </a:xfrm>
        </p:spPr>
        <p:txBody>
          <a:bodyPr/>
          <a:lstStyle/>
          <a:p>
            <a:pPr algn="ctr"/>
            <a:r>
              <a:rPr lang="en-IN" dirty="0"/>
              <a:t>POINTS TO CONSIDER IN HISTORY</a:t>
            </a:r>
          </a:p>
        </p:txBody>
      </p:sp>
      <p:sp>
        <p:nvSpPr>
          <p:cNvPr id="3" name="Content Placeholder 2">
            <a:extLst>
              <a:ext uri="{FF2B5EF4-FFF2-40B4-BE49-F238E27FC236}">
                <a16:creationId xmlns:a16="http://schemas.microsoft.com/office/drawing/2014/main" xmlns="" id="{B562EC82-100C-4C91-ACFD-6A8B347674CF}"/>
              </a:ext>
            </a:extLst>
          </p:cNvPr>
          <p:cNvSpPr>
            <a:spLocks noGrp="1"/>
          </p:cNvSpPr>
          <p:nvPr>
            <p:ph idx="1"/>
          </p:nvPr>
        </p:nvSpPr>
        <p:spPr>
          <a:xfrm>
            <a:off x="1511559" y="1147665"/>
            <a:ext cx="9993053" cy="5290457"/>
          </a:xfrm>
        </p:spPr>
        <p:txBody>
          <a:bodyPr>
            <a:normAutofit/>
          </a:bodyPr>
          <a:lstStyle/>
          <a:p>
            <a:r>
              <a:rPr lang="en-IN" sz="2800" dirty="0"/>
              <a:t> Age- inherited cause of bone marrow failure</a:t>
            </a:r>
          </a:p>
          <a:p>
            <a:pPr marL="0" indent="0">
              <a:buNone/>
            </a:pPr>
            <a:endParaRPr lang="en-IN" sz="2800" dirty="0"/>
          </a:p>
          <a:p>
            <a:r>
              <a:rPr lang="en-IN" sz="2800" dirty="0"/>
              <a:t> Duration of symptoms-tells about the severity</a:t>
            </a:r>
          </a:p>
          <a:p>
            <a:pPr marL="0" indent="0">
              <a:buNone/>
            </a:pPr>
            <a:endParaRPr lang="en-IN" sz="2800" dirty="0"/>
          </a:p>
          <a:p>
            <a:r>
              <a:rPr lang="en-IN" sz="2800" dirty="0"/>
              <a:t> Bone pains(acute leukaemia), fever(infections), night sweats(Hodgkin’s disease), malaise, weight loss(tuberculosis, malignancy)</a:t>
            </a:r>
          </a:p>
          <a:p>
            <a:pPr marL="0" indent="0">
              <a:buNone/>
            </a:pPr>
            <a:endParaRPr lang="en-IN" sz="2800" dirty="0"/>
          </a:p>
          <a:p>
            <a:r>
              <a:rPr lang="en-IN" sz="2800" dirty="0"/>
              <a:t> Bleeding from any site(magnitude of thrombocytopenia)</a:t>
            </a:r>
          </a:p>
        </p:txBody>
      </p:sp>
    </p:spTree>
    <p:extLst>
      <p:ext uri="{BB962C8B-B14F-4D97-AF65-F5344CB8AC3E}">
        <p14:creationId xmlns:p14="http://schemas.microsoft.com/office/powerpoint/2010/main" xmlns="" val="375751128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882</TotalTime>
  <Words>1166</Words>
  <Application>Microsoft Office PowerPoint</Application>
  <PresentationFormat>Custom</PresentationFormat>
  <Paragraphs>283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Wisp</vt:lpstr>
      <vt:lpstr>APPROACH TO PANCYTOPENIA</vt:lpstr>
      <vt:lpstr>CASE STUDY</vt:lpstr>
      <vt:lpstr>Slide 3</vt:lpstr>
      <vt:lpstr>THE  TERM</vt:lpstr>
      <vt:lpstr>HOW IS PANCYTOPENIA CAUSED?</vt:lpstr>
      <vt:lpstr>Slide 6</vt:lpstr>
      <vt:lpstr>HOW TO APPROACH?</vt:lpstr>
      <vt:lpstr>Slide 8</vt:lpstr>
      <vt:lpstr>POINTS TO CONSIDER IN HISTORY</vt:lpstr>
      <vt:lpstr>Slide 10</vt:lpstr>
      <vt:lpstr>CLINICAL EXAMINATION</vt:lpstr>
      <vt:lpstr>Slide 12</vt:lpstr>
      <vt:lpstr>LAB EVALUATION</vt:lpstr>
      <vt:lpstr>Slide 14</vt:lpstr>
      <vt:lpstr>PERIPHERAL BLOOD SMEAR</vt:lpstr>
      <vt:lpstr>ANISOCYTOSIS AND POIKILOCYTOSIS</vt:lpstr>
      <vt:lpstr>Slide 17</vt:lpstr>
      <vt:lpstr>RBC INCLUSIONS</vt:lpstr>
      <vt:lpstr>Slide 19</vt:lpstr>
      <vt:lpstr>Slide 20</vt:lpstr>
      <vt:lpstr>Slide 21</vt:lpstr>
      <vt:lpstr>Slide 22</vt:lpstr>
      <vt:lpstr>SPECIAL INVESTIGATIONS</vt:lpstr>
      <vt:lpstr>Slide 24</vt:lpstr>
      <vt:lpstr>BONE MARROW EXAMINATION</vt:lpstr>
      <vt:lpstr>Slide 26</vt:lpstr>
      <vt:lpstr>BONE MARROW EXAMINATION</vt:lpstr>
      <vt:lpstr>BONE MARROW EXAMINATION</vt:lpstr>
      <vt:lpstr>Slide 29</vt:lpstr>
      <vt:lpstr>BONE MARROW EXAMINATION</vt:lpstr>
      <vt:lpstr>Slide 31</vt:lpstr>
      <vt:lpstr>BONE MARROW EXAMINATION</vt:lpstr>
      <vt:lpstr>Slide 33</vt:lpstr>
      <vt:lpstr>INITIAL MANAGEMENT OF PANCYTOPENIA</vt:lpstr>
      <vt:lpstr>Slide 35</vt:lpstr>
      <vt:lpstr>TREATMENT</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PANCYTOPENIA</dc:title>
  <dc:creator>Shilpan Sathwara</dc:creator>
  <cp:lastModifiedBy>Jeevana</cp:lastModifiedBy>
  <cp:revision>57</cp:revision>
  <dcterms:created xsi:type="dcterms:W3CDTF">2020-03-02T15:51:46Z</dcterms:created>
  <dcterms:modified xsi:type="dcterms:W3CDTF">2020-08-19T11:55:29Z</dcterms:modified>
</cp:coreProperties>
</file>