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25979"/>
            <a:ext cx="7772400" cy="144018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68300" y="732790"/>
            <a:ext cx="840740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34669" y="1957781"/>
            <a:ext cx="8074660" cy="4657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36609" y="6397121"/>
            <a:ext cx="254001" cy="2199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38100">
              <a:spcBef>
                <a:spcPts val="200"/>
              </a:spcBef>
              <a:defRPr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4607A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4607A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4607A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4607A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4607A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4607A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4607A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4607A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4607A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3810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20" Type="http://schemas.openxmlformats.org/officeDocument/2006/relationships/image" Target="../media/image52.png"/><Relationship Id="rId21" Type="http://schemas.openxmlformats.org/officeDocument/2006/relationships/image" Target="../media/image5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7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9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8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1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2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3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8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4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0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2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3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5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6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7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://www.nrhmtn.gov.in/rchtrglist.html" TargetMode="Externa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object 2"/>
          <p:cNvGrpSpPr/>
          <p:nvPr/>
        </p:nvGrpSpPr>
        <p:grpSpPr>
          <a:xfrm>
            <a:off x="0" y="-1"/>
            <a:ext cx="9144000" cy="6858001"/>
            <a:chOff x="0" y="0"/>
            <a:chExt cx="9144000" cy="6858000"/>
          </a:xfrm>
        </p:grpSpPr>
        <p:sp>
          <p:nvSpPr>
            <p:cNvPr id="79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0" name="object 4"/>
            <p:cNvSpPr/>
            <p:nvPr/>
          </p:nvSpPr>
          <p:spPr>
            <a:xfrm>
              <a:off x="0" y="221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" name="object 5"/>
            <p:cNvSpPr/>
            <p:nvPr/>
          </p:nvSpPr>
          <p:spPr>
            <a:xfrm>
              <a:off x="4401356" y="-1"/>
              <a:ext cx="4742644" cy="599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3" name="object 6"/>
          <p:cNvSpPr/>
          <p:nvPr/>
        </p:nvSpPr>
        <p:spPr>
          <a:xfrm>
            <a:off x="-829" y="-1"/>
            <a:ext cx="9145589" cy="102057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4" name="object 7"/>
          <p:cNvSpPr/>
          <p:nvPr/>
        </p:nvSpPr>
        <p:spPr>
          <a:xfrm>
            <a:off x="309372" y="1406652"/>
            <a:ext cx="7018019" cy="200558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object 8"/>
          <p:cNvSpPr txBox="1"/>
          <p:nvPr/>
        </p:nvSpPr>
        <p:spPr>
          <a:xfrm>
            <a:off x="8628126" y="6530644"/>
            <a:ext cx="73661" cy="18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225" sz="1200">
                <a:solidFill>
                  <a:srgbClr val="D1EA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6" name="Dr. Pathik Thakkar…"/>
          <p:cNvSpPr txBox="1"/>
          <p:nvPr/>
        </p:nvSpPr>
        <p:spPr>
          <a:xfrm>
            <a:off x="5474122" y="4976956"/>
            <a:ext cx="2540160" cy="120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Dr. Pathik Thakkar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Assistant Professor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Department of Paediatrics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SBKS MIRC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161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2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3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7" name="object 6"/>
          <p:cNvGrpSpPr/>
          <p:nvPr/>
        </p:nvGrpSpPr>
        <p:grpSpPr>
          <a:xfrm>
            <a:off x="-828" y="0"/>
            <a:ext cx="9145591" cy="5867401"/>
            <a:chOff x="0" y="0"/>
            <a:chExt cx="9145589" cy="5867400"/>
          </a:xfrm>
        </p:grpSpPr>
        <p:sp>
          <p:nvSpPr>
            <p:cNvPr id="165" name="object 7"/>
            <p:cNvSpPr/>
            <p:nvPr/>
          </p:nvSpPr>
          <p:spPr>
            <a:xfrm>
              <a:off x="0" y="0"/>
              <a:ext cx="9145590" cy="1020573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6" name="object 8"/>
            <p:cNvSpPr/>
            <p:nvPr/>
          </p:nvSpPr>
          <p:spPr>
            <a:xfrm>
              <a:off x="610426" y="838200"/>
              <a:ext cx="8001001" cy="502920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8" name="object 9"/>
          <p:cNvSpPr txBox="1"/>
          <p:nvPr/>
        </p:nvSpPr>
        <p:spPr>
          <a:xfrm>
            <a:off x="612140" y="6211518"/>
            <a:ext cx="2724151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Source: </a:t>
            </a:r>
            <a:r>
              <a:rPr spc="-5"/>
              <a:t>UNICEF </a:t>
            </a:r>
            <a:r>
              <a:t>report</a:t>
            </a:r>
            <a:r>
              <a:rPr spc="-69"/>
              <a:t> </a:t>
            </a:r>
            <a:r>
              <a:t>2015</a:t>
            </a:r>
          </a:p>
        </p:txBody>
      </p:sp>
      <p:sp>
        <p:nvSpPr>
          <p:cNvPr id="169" name="object 10"/>
          <p:cNvSpPr txBox="1"/>
          <p:nvPr/>
        </p:nvSpPr>
        <p:spPr>
          <a:xfrm>
            <a:off x="8690609" y="6553784"/>
            <a:ext cx="199391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12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171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75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6" name="object 7"/>
          <p:cNvSpPr txBox="1"/>
          <p:nvPr>
            <p:ph type="title"/>
          </p:nvPr>
        </p:nvSpPr>
        <p:spPr>
          <a:xfrm>
            <a:off x="368299" y="656588"/>
            <a:ext cx="4830447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 sz="4400"/>
            </a:pPr>
            <a:r>
              <a:t>NATIONAL</a:t>
            </a:r>
            <a:r>
              <a:rPr spc="-300"/>
              <a:t> </a:t>
            </a:r>
            <a:r>
              <a:rPr spc="0"/>
              <a:t>GOALS</a:t>
            </a:r>
          </a:p>
        </p:txBody>
      </p:sp>
      <p:sp>
        <p:nvSpPr>
          <p:cNvPr id="177" name="object 8"/>
          <p:cNvSpPr txBox="1"/>
          <p:nvPr/>
        </p:nvSpPr>
        <p:spPr>
          <a:xfrm>
            <a:off x="8831705" y="6560515"/>
            <a:ext cx="120015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229" sz="1200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11</a:t>
            </a:r>
          </a:p>
        </p:txBody>
      </p:sp>
      <p:graphicFrame>
        <p:nvGraphicFramePr>
          <p:cNvPr id="178" name="object 9"/>
          <p:cNvGraphicFramePr/>
          <p:nvPr/>
        </p:nvGraphicFramePr>
        <p:xfrm>
          <a:off x="1219200" y="1816100"/>
          <a:ext cx="6246494" cy="411479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810385"/>
                <a:gridCol w="1287780"/>
                <a:gridCol w="1609725"/>
                <a:gridCol w="1538604"/>
              </a:tblGrid>
              <a:tr h="1581023">
                <a:tc gridSpan="2">
                  <a:txBody>
                    <a:bodyPr/>
                    <a:lstStyle/>
                    <a:p>
                      <a:pPr marR="518794" indent="0" algn="r">
                        <a:defRPr sz="1800"/>
                      </a:pPr>
                      <a:r>
                        <a:rPr b="1" spc="-5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0AD0D9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indent="1905" algn="ctr">
                        <a:defRPr b="1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MDG</a:t>
                      </a:r>
                    </a:p>
                    <a:p>
                      <a:pPr indent="3175" algn="ctr">
                        <a:spcBef>
                          <a:spcPts val="500"/>
                        </a:spcBef>
                        <a:defRPr b="1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2015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0AD0D9"/>
                    </a:solidFill>
                  </a:tcPr>
                </a:tc>
                <a:tc>
                  <a:txBody>
                    <a:bodyPr/>
                    <a:lstStyle/>
                    <a:p>
                      <a:pPr marR="14604" indent="0" algn="ctr">
                        <a:defRPr sz="1800"/>
                      </a:pPr>
                      <a:r>
                        <a:rPr b="1" spc="-1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SDG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0AD0D9"/>
                    </a:solidFill>
                  </a:tcPr>
                </a:tc>
              </a:tr>
              <a:tr h="945311">
                <a:tc>
                  <a:txBody>
                    <a:bodyPr/>
                    <a:lstStyle/>
                    <a:p>
                      <a:pPr marR="353059" indent="506729">
                        <a:lnSpc>
                          <a:spcPct val="104999"/>
                        </a:lnSpc>
                        <a:spcBef>
                          <a:spcPts val="1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Infant  Mortality</a:t>
                      </a:r>
                      <a:r>
                        <a:rPr spc="-104"/>
                        <a:t> </a:t>
                      </a:r>
                      <a:r>
                        <a:t>Rate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&lt;27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3334" indent="0" algn="ctr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</a:tr>
              <a:tr h="945400">
                <a:tc>
                  <a:txBody>
                    <a:bodyPr/>
                    <a:lstStyle/>
                    <a:p>
                      <a:pPr marL="498475" marR="353059" indent="-388619">
                        <a:lnSpc>
                          <a:spcPct val="104999"/>
                        </a:lnSpc>
                        <a:spcBef>
                          <a:spcPts val="1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Neonatal</a:t>
                      </a:r>
                      <a:r>
                        <a:rPr spc="-90"/>
                        <a:t> </a:t>
                      </a:r>
                      <a:r>
                        <a:rPr spc="-5"/>
                        <a:t>Mort  </a:t>
                      </a:r>
                      <a:r>
                        <a:t>rate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&lt;20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240" indent="0" algn="ctr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&lt;12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</a:tr>
              <a:tr h="643064">
                <a:tc>
                  <a:txBody>
                    <a:bodyPr/>
                    <a:lstStyle/>
                    <a:p>
                      <a:pPr indent="300990">
                        <a:defRPr spc="-5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U5M</a:t>
                      </a:r>
                      <a:r>
                        <a:rPr spc="-15"/>
                        <a:t> </a:t>
                      </a:r>
                      <a:r>
                        <a:rPr spc="0"/>
                        <a:t>Rate</a:t>
                      </a:r>
                    </a:p>
                  </a:txBody>
                  <a:tcPr marL="0" marR="0" marT="0" marB="0" anchor="t" anchorCtr="0" horzOverflow="overflow">
                    <a:lnB w="28575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</a:p>
                  </a:txBody>
                  <a:tcPr marL="0" marR="0" marT="0" marB="0" anchor="t" anchorCtr="0" horzOverflow="overflow">
                    <a:lnB w="28575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&lt;42</a:t>
                      </a:r>
                    </a:p>
                  </a:txBody>
                  <a:tcPr marL="0" marR="0" marT="0" marB="0" anchor="t" anchorCtr="0" horzOverflow="overflow">
                    <a:lnB w="28575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5240" indent="0" algn="ctr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&lt;25</a:t>
                      </a:r>
                    </a:p>
                  </a:txBody>
                  <a:tcPr marL="0" marR="0" marT="0" marB="0" anchor="t" anchorCtr="0" horzOverflow="overflow">
                    <a:lnB w="28575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79" name="object 10"/>
          <p:cNvSpPr txBox="1"/>
          <p:nvPr/>
        </p:nvSpPr>
        <p:spPr>
          <a:xfrm>
            <a:off x="916938" y="6211518"/>
            <a:ext cx="484060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Source:Health in 2015: </a:t>
            </a:r>
            <a:r>
              <a:rPr spc="-5"/>
              <a:t>from MDGs </a:t>
            </a:r>
            <a:r>
              <a:t>to </a:t>
            </a:r>
            <a:r>
              <a:rPr spc="-5"/>
              <a:t>SDGs-</a:t>
            </a:r>
            <a:r>
              <a:rPr spc="-85"/>
              <a:t> </a:t>
            </a:r>
            <a:r>
              <a:rPr spc="-5"/>
              <a:t>WHO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181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5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object 7"/>
          <p:cNvSpPr txBox="1"/>
          <p:nvPr/>
        </p:nvSpPr>
        <p:spPr>
          <a:xfrm>
            <a:off x="535940" y="2410078"/>
            <a:ext cx="8074026" cy="2932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 algn="just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IMCI is an </a:t>
            </a:r>
            <a:r>
              <a:rPr spc="-5"/>
              <a:t>integrated approach </a:t>
            </a:r>
            <a:r>
              <a:t>to </a:t>
            </a:r>
            <a:r>
              <a:rPr spc="-5"/>
              <a:t>child health that focuses </a:t>
            </a:r>
            <a:r>
              <a:rPr spc="-15"/>
              <a:t>on  </a:t>
            </a:r>
            <a:r>
              <a:t>the </a:t>
            </a:r>
            <a:r>
              <a:rPr spc="-5"/>
              <a:t>well-being </a:t>
            </a:r>
            <a:r>
              <a:t>of the whole child. </a:t>
            </a:r>
            <a:r>
              <a:rPr spc="-5"/>
              <a:t>IMCI aims </a:t>
            </a:r>
            <a:r>
              <a:t>to </a:t>
            </a:r>
            <a:r>
              <a:rPr spc="-5"/>
              <a:t>reduce death,  illness </a:t>
            </a:r>
            <a:r>
              <a:t>and </a:t>
            </a:r>
            <a:r>
              <a:rPr spc="-20"/>
              <a:t>disability, </a:t>
            </a:r>
            <a:r>
              <a:rPr spc="-5"/>
              <a:t>and </a:t>
            </a:r>
            <a:r>
              <a:t>to </a:t>
            </a:r>
            <a:r>
              <a:rPr spc="-5"/>
              <a:t>promote improved </a:t>
            </a:r>
            <a:r>
              <a:t>growth </a:t>
            </a:r>
            <a:r>
              <a:rPr spc="-5"/>
              <a:t>and  development among </a:t>
            </a:r>
            <a:r>
              <a:t>children under </a:t>
            </a:r>
            <a:r>
              <a:rPr spc="-5"/>
              <a:t>five </a:t>
            </a:r>
            <a:r>
              <a:t>years </a:t>
            </a:r>
            <a:r>
              <a:rPr spc="-5"/>
              <a:t>of</a:t>
            </a:r>
            <a:r>
              <a:rPr spc="-50"/>
              <a:t> </a:t>
            </a:r>
            <a:r>
              <a:t>age.</a:t>
            </a:r>
          </a:p>
          <a:p>
            <a:pPr>
              <a:buClr>
                <a:srgbClr val="0AD0D9"/>
              </a:buClr>
              <a:buSzPct val="100000"/>
              <a:buChar char="●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86384" marR="5080" indent="-274320" algn="just">
              <a:buClr>
                <a:srgbClr val="0AD0D9"/>
              </a:buClr>
              <a:buSzPct val="93750"/>
              <a:buChar char="●"/>
              <a:tabLst>
                <a:tab pos="355600" algn="l"/>
              </a:tabLst>
            </a:pPr>
            <a:r>
              <a:t>	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IMCI </a:t>
            </a:r>
            <a:r>
              <a:rPr spc="-5" sz="2400">
                <a:latin typeface="Times New Roman"/>
                <a:ea typeface="Times New Roman"/>
                <a:cs typeface="Times New Roman"/>
                <a:sym typeface="Times New Roman"/>
              </a:rPr>
              <a:t>includes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both </a:t>
            </a:r>
            <a:r>
              <a:rPr spc="-5" sz="2400">
                <a:latin typeface="Times New Roman"/>
                <a:ea typeface="Times New Roman"/>
                <a:cs typeface="Times New Roman"/>
                <a:sym typeface="Times New Roman"/>
              </a:rPr>
              <a:t>preventive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spc="-5" sz="2400">
                <a:latin typeface="Times New Roman"/>
                <a:ea typeface="Times New Roman"/>
                <a:cs typeface="Times New Roman"/>
                <a:sym typeface="Times New Roman"/>
              </a:rPr>
              <a:t>curative elements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that </a:t>
            </a:r>
            <a:r>
              <a:rPr spc="-5" sz="2400">
                <a:latin typeface="Times New Roman"/>
                <a:ea typeface="Times New Roman"/>
                <a:cs typeface="Times New Roman"/>
                <a:sym typeface="Times New Roman"/>
              </a:rPr>
              <a:t>are  implemented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by </a:t>
            </a:r>
            <a:r>
              <a:rPr spc="-5" sz="2400">
                <a:latin typeface="Times New Roman"/>
                <a:ea typeface="Times New Roman"/>
                <a:cs typeface="Times New Roman"/>
                <a:sym typeface="Times New Roman"/>
              </a:rPr>
              <a:t>families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spc="-5" sz="2400">
                <a:latin typeface="Times New Roman"/>
                <a:ea typeface="Times New Roman"/>
                <a:cs typeface="Times New Roman"/>
                <a:sym typeface="Times New Roman"/>
              </a:rPr>
              <a:t>communities as well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as by </a:t>
            </a:r>
            <a:r>
              <a:rPr spc="-5" sz="2400">
                <a:latin typeface="Times New Roman"/>
                <a:ea typeface="Times New Roman"/>
                <a:cs typeface="Times New Roman"/>
                <a:sym typeface="Times New Roman"/>
              </a:rPr>
              <a:t>health  facilities.</a:t>
            </a:r>
          </a:p>
        </p:txBody>
      </p:sp>
      <p:sp>
        <p:nvSpPr>
          <p:cNvPr id="187" name="object 9"/>
          <p:cNvSpPr txBox="1"/>
          <p:nvPr>
            <p:ph type="sldNum" sz="quarter" idx="4294967295"/>
          </p:nvPr>
        </p:nvSpPr>
        <p:spPr>
          <a:xfrm>
            <a:off x="8589009" y="6549521"/>
            <a:ext cx="364491" cy="2199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indent="190500">
              <a:spcBef>
                <a:spcPts val="0"/>
              </a:spcBef>
              <a:defRPr spc="-165"/>
            </a:lvl1pPr>
          </a:lstStyle>
          <a:p>
            <a:pPr/>
            <a:fld id="{86CB4B4D-7CA3-9044-876B-883B54F8677D}" type="slidenum"/>
          </a:p>
        </p:txBody>
      </p:sp>
      <p:sp>
        <p:nvSpPr>
          <p:cNvPr id="188" name="object 8"/>
          <p:cNvSpPr txBox="1"/>
          <p:nvPr>
            <p:ph type="title"/>
          </p:nvPr>
        </p:nvSpPr>
        <p:spPr>
          <a:xfrm>
            <a:off x="444499" y="1144269"/>
            <a:ext cx="3647442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200" sz="4400"/>
            </a:pPr>
            <a:r>
              <a:t>WHAT </a:t>
            </a:r>
            <a:r>
              <a:rPr spc="0"/>
              <a:t>IS</a:t>
            </a:r>
            <a:r>
              <a:rPr spc="-100"/>
              <a:t> IMCI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190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1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2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4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object 7"/>
          <p:cNvSpPr txBox="1"/>
          <p:nvPr/>
        </p:nvSpPr>
        <p:spPr>
          <a:xfrm>
            <a:off x="535940" y="1970595"/>
            <a:ext cx="7883526" cy="3581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Strategy </a:t>
            </a:r>
            <a:r>
              <a:rPr spc="-5"/>
              <a:t>encompasses </a:t>
            </a:r>
            <a:r>
              <a:t>a range </a:t>
            </a:r>
            <a:r>
              <a:rPr spc="-5"/>
              <a:t>of </a:t>
            </a:r>
            <a:r>
              <a:t>interventions</a:t>
            </a:r>
            <a:r>
              <a:rPr spc="-75"/>
              <a:t> </a:t>
            </a:r>
            <a:r>
              <a:t>to</a:t>
            </a:r>
          </a:p>
          <a:p>
            <a:pPr indent="12700">
              <a:spcBef>
                <a:spcPts val="5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prevent and </a:t>
            </a:r>
            <a:r>
              <a:rPr spc="-5"/>
              <a:t>manage </a:t>
            </a:r>
            <a:r>
              <a:t>five </a:t>
            </a:r>
            <a:r>
              <a:rPr spc="-5"/>
              <a:t>major </a:t>
            </a:r>
            <a:r>
              <a:t>childhood</a:t>
            </a:r>
            <a:r>
              <a:rPr spc="-45"/>
              <a:t> </a:t>
            </a:r>
            <a:r>
              <a:t>illnesses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Acute Respiratory</a:t>
            </a:r>
            <a:r>
              <a:rPr spc="-40"/>
              <a:t> </a:t>
            </a:r>
            <a:r>
              <a:t>Infections</a:t>
            </a:r>
          </a:p>
          <a:p>
            <a:pPr marL="363219" indent="-350519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Diarrhoea</a:t>
            </a:r>
          </a:p>
          <a:p>
            <a:pPr marL="439419" indent="-427355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431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Measles</a:t>
            </a:r>
          </a:p>
          <a:p>
            <a:pPr marL="363219" indent="-350519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3556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Malaria</a:t>
            </a:r>
          </a:p>
          <a:p>
            <a:pPr marL="439419" indent="-427355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431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Malnutrition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 spc="-5"/>
              <a:t>major </a:t>
            </a:r>
            <a:r>
              <a:t>cases </a:t>
            </a:r>
            <a:r>
              <a:rPr spc="-5"/>
              <a:t>of </a:t>
            </a:r>
            <a:r>
              <a:t>neonatal </a:t>
            </a:r>
            <a:r>
              <a:rPr spc="-5"/>
              <a:t>mortality </a:t>
            </a:r>
            <a:r>
              <a:t>such as prematurity</a:t>
            </a:r>
            <a:r>
              <a:rPr spc="-130"/>
              <a:t> </a:t>
            </a:r>
            <a:r>
              <a:t>and</a:t>
            </a:r>
          </a:p>
          <a:p>
            <a:pPr indent="393700">
              <a:spcBef>
                <a:spcPts val="5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sepsis.</a:t>
            </a:r>
          </a:p>
        </p:txBody>
      </p:sp>
      <p:sp>
        <p:nvSpPr>
          <p:cNvPr id="196" name="object 9"/>
          <p:cNvSpPr txBox="1"/>
          <p:nvPr>
            <p:ph type="sldNum" sz="quarter" idx="4294967295"/>
          </p:nvPr>
        </p:nvSpPr>
        <p:spPr>
          <a:xfrm>
            <a:off x="8589009" y="6549521"/>
            <a:ext cx="364491" cy="2199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indent="190500">
              <a:spcBef>
                <a:spcPts val="0"/>
              </a:spcBef>
              <a:defRPr spc="-165"/>
            </a:lvl1pPr>
          </a:lstStyle>
          <a:p>
            <a:pPr/>
            <a:fld id="{86CB4B4D-7CA3-9044-876B-883B54F8677D}" type="slidenum"/>
          </a:p>
        </p:txBody>
      </p:sp>
      <p:sp>
        <p:nvSpPr>
          <p:cNvPr id="197" name="object 8"/>
          <p:cNvSpPr txBox="1"/>
          <p:nvPr>
            <p:ph type="title"/>
          </p:nvPr>
        </p:nvSpPr>
        <p:spPr>
          <a:xfrm>
            <a:off x="520700" y="961388"/>
            <a:ext cx="4295775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>
                <a:solidFill>
                  <a:srgbClr val="0A5294"/>
                </a:solidFill>
              </a:defRPr>
            </a:pPr>
            <a:r>
              <a:t>MAJOR</a:t>
            </a:r>
            <a:r>
              <a:rPr spc="-100"/>
              <a:t> </a:t>
            </a:r>
            <a:r>
              <a:t>ILLNESS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199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03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object 7"/>
          <p:cNvSpPr txBox="1"/>
          <p:nvPr>
            <p:ph type="title"/>
          </p:nvPr>
        </p:nvSpPr>
        <p:spPr>
          <a:xfrm>
            <a:off x="368300" y="915669"/>
            <a:ext cx="7899400" cy="60515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800">
                <a:solidFill>
                  <a:srgbClr val="0A5294"/>
                </a:solidFill>
              </a:defRPr>
            </a:pPr>
            <a:r>
              <a:t>WHY </a:t>
            </a:r>
            <a:r>
              <a:rPr spc="-100"/>
              <a:t>INTEGRATED</a:t>
            </a:r>
            <a:r>
              <a:rPr spc="-200"/>
              <a:t> </a:t>
            </a:r>
            <a:r>
              <a:t>MANAGEMENT</a:t>
            </a:r>
          </a:p>
        </p:txBody>
      </p:sp>
      <p:sp>
        <p:nvSpPr>
          <p:cNvPr id="205" name="object 8"/>
          <p:cNvSpPr txBox="1"/>
          <p:nvPr/>
        </p:nvSpPr>
        <p:spPr>
          <a:xfrm>
            <a:off x="535939" y="2016886"/>
            <a:ext cx="8073392" cy="2857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 algn="just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First-level facilities </a:t>
            </a:r>
            <a:r>
              <a:rPr spc="-10"/>
              <a:t>do </a:t>
            </a:r>
            <a:r>
              <a:rPr spc="0"/>
              <a:t>not </a:t>
            </a:r>
            <a:r>
              <a:t>have many diagnostic tools.  </a:t>
            </a:r>
            <a:r>
              <a:rPr spc="0"/>
              <a:t>Providing quality care to sick children is a serious</a:t>
            </a:r>
            <a:r>
              <a:rPr spc="-160"/>
              <a:t> </a:t>
            </a:r>
            <a:r>
              <a:rPr spc="0"/>
              <a:t>challenge.</a:t>
            </a:r>
          </a:p>
          <a:p>
            <a:pPr marL="286384" marR="6350" indent="-274320" algn="just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Integrates </a:t>
            </a:r>
            <a:r>
              <a:rPr spc="0"/>
              <a:t>case </a:t>
            </a:r>
            <a:r>
              <a:t>management </a:t>
            </a:r>
            <a:r>
              <a:rPr spc="0"/>
              <a:t>of </a:t>
            </a:r>
            <a:r>
              <a:rPr spc="-10"/>
              <a:t>most </a:t>
            </a:r>
            <a:r>
              <a:t>common </a:t>
            </a:r>
            <a:r>
              <a:rPr spc="0"/>
              <a:t>childhood  </a:t>
            </a:r>
            <a:r>
              <a:t>problems </a:t>
            </a:r>
            <a:r>
              <a:rPr spc="0"/>
              <a:t>by</a:t>
            </a:r>
            <a:r>
              <a:rPr spc="5"/>
              <a:t> </a:t>
            </a:r>
            <a:r>
              <a:rPr spc="0"/>
              <a:t>-</a:t>
            </a:r>
          </a:p>
          <a:p>
            <a:pPr marR="5080" indent="316864" algn="just">
              <a:spcBef>
                <a:spcPts val="5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Universal </a:t>
            </a:r>
            <a:r>
              <a:rPr spc="-5"/>
              <a:t>immunization </a:t>
            </a:r>
            <a:r>
              <a:t>, </a:t>
            </a:r>
            <a:r>
              <a:rPr spc="-5"/>
              <a:t>essential new born care, exclusive  breastfeeding </a:t>
            </a:r>
            <a:r>
              <a:t>during </a:t>
            </a:r>
            <a:r>
              <a:rPr spc="-5"/>
              <a:t>first </a:t>
            </a:r>
            <a:r>
              <a:t>6 </a:t>
            </a:r>
            <a:r>
              <a:rPr spc="-5"/>
              <a:t>months </a:t>
            </a:r>
            <a:r>
              <a:t>of </a:t>
            </a:r>
            <a:r>
              <a:rPr spc="-5"/>
              <a:t>life, appropriate  complementary feeding </a:t>
            </a:r>
            <a:r>
              <a:t>, </a:t>
            </a:r>
            <a:r>
              <a:rPr spc="-90"/>
              <a:t>ORT, </a:t>
            </a:r>
            <a:r>
              <a:t>and </a:t>
            </a:r>
            <a:r>
              <a:rPr spc="-5"/>
              <a:t>timely appropriate use </a:t>
            </a:r>
            <a:r>
              <a:rPr spc="10"/>
              <a:t>of  </a:t>
            </a:r>
            <a:r>
              <a:rPr spc="-5"/>
              <a:t>antibiotics </a:t>
            </a:r>
            <a:r>
              <a:t>in </a:t>
            </a:r>
            <a:r>
              <a:rPr spc="-5"/>
              <a:t>pneumonia </a:t>
            </a:r>
            <a:r>
              <a:t>have proven to be</a:t>
            </a:r>
            <a:r>
              <a:rPr spc="-65"/>
              <a:t> </a:t>
            </a:r>
            <a:r>
              <a:rPr spc="-5"/>
              <a:t>effective.</a:t>
            </a:r>
          </a:p>
        </p:txBody>
      </p:sp>
      <p:sp>
        <p:nvSpPr>
          <p:cNvPr id="206" name="object 9"/>
          <p:cNvSpPr txBox="1"/>
          <p:nvPr/>
        </p:nvSpPr>
        <p:spPr>
          <a:xfrm>
            <a:off x="8547354" y="6530644"/>
            <a:ext cx="153671" cy="18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100" sz="1200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208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2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3" name="object 7"/>
          <p:cNvSpPr txBox="1"/>
          <p:nvPr>
            <p:ph type="title"/>
          </p:nvPr>
        </p:nvSpPr>
        <p:spPr>
          <a:xfrm>
            <a:off x="368299" y="624586"/>
            <a:ext cx="7253607" cy="1244601"/>
          </a:xfrm>
          <a:prstGeom prst="rect">
            <a:avLst/>
          </a:prstGeom>
        </p:spPr>
        <p:txBody>
          <a:bodyPr/>
          <a:lstStyle>
            <a:lvl1pPr marR="5080" indent="127000">
              <a:tabLst>
                <a:tab pos="2184400" algn="l"/>
              </a:tabLst>
              <a:defRPr spc="-100"/>
            </a:lvl1pPr>
          </a:lstStyle>
          <a:p>
            <a:pPr/>
            <a:r>
              <a:t>IMCI Vs	SINGLE - CONDITION  APPROACHES?</a:t>
            </a:r>
          </a:p>
        </p:txBody>
      </p:sp>
      <p:sp>
        <p:nvSpPr>
          <p:cNvPr id="214" name="object 8"/>
          <p:cNvSpPr txBox="1"/>
          <p:nvPr/>
        </p:nvSpPr>
        <p:spPr>
          <a:xfrm>
            <a:off x="535939" y="2469844"/>
            <a:ext cx="8063232" cy="3263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 algn="just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IMCI </a:t>
            </a:r>
            <a:r>
              <a:rPr spc="-5"/>
              <a:t>initiative adopted </a:t>
            </a:r>
            <a:r>
              <a:t>a </a:t>
            </a:r>
            <a:r>
              <a:rPr spc="-5"/>
              <a:t>broad, cross-cutting approach  recognizing </a:t>
            </a:r>
            <a:r>
              <a:t>that in </a:t>
            </a:r>
            <a:r>
              <a:rPr spc="-10"/>
              <a:t>most </a:t>
            </a:r>
            <a:r>
              <a:rPr spc="-5"/>
              <a:t>cases, more </a:t>
            </a:r>
            <a:r>
              <a:t>than one </a:t>
            </a:r>
            <a:r>
              <a:rPr spc="-5"/>
              <a:t>underlying cause  </a:t>
            </a:r>
            <a:r>
              <a:t>contributes to the illness of the</a:t>
            </a:r>
            <a:r>
              <a:rPr spc="-95"/>
              <a:t> </a:t>
            </a:r>
            <a:r>
              <a:t>child.</a:t>
            </a:r>
          </a:p>
          <a:p>
            <a:pPr marL="286384" marR="7620" indent="-274320" algn="just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Children often </a:t>
            </a:r>
            <a:r>
              <a:rPr spc="-10"/>
              <a:t>suffering </a:t>
            </a:r>
            <a:r>
              <a:rPr spc="0"/>
              <a:t>from </a:t>
            </a:r>
            <a:r>
              <a:t>more than </a:t>
            </a:r>
            <a:r>
              <a:rPr spc="0"/>
              <a:t>one </a:t>
            </a:r>
            <a:r>
              <a:t>condition, </a:t>
            </a:r>
            <a:r>
              <a:rPr spc="-15"/>
              <a:t>so  </a:t>
            </a:r>
            <a:r>
              <a:t>making </a:t>
            </a:r>
            <a:r>
              <a:rPr spc="0"/>
              <a:t>a single diagnosis</a:t>
            </a:r>
            <a:r>
              <a:rPr spc="-40"/>
              <a:t> </a:t>
            </a:r>
            <a:r>
              <a:t>impossible.</a:t>
            </a:r>
          </a:p>
          <a:p>
            <a:pPr marL="286384" marR="5080" indent="-274320" algn="just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Emphasizes prevention </a:t>
            </a:r>
            <a:r>
              <a:rPr spc="0"/>
              <a:t>of disease through </a:t>
            </a:r>
            <a:r>
              <a:t>immunization </a:t>
            </a:r>
            <a:r>
              <a:rPr spc="0"/>
              <a:t>and  </a:t>
            </a:r>
            <a:r>
              <a:t>improved</a:t>
            </a:r>
            <a:r>
              <a:rPr spc="0"/>
              <a:t> nutrition.</a:t>
            </a:r>
          </a:p>
          <a:p>
            <a:pPr marL="286384" marR="5714" indent="-274320" algn="just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IMCI </a:t>
            </a:r>
            <a:r>
              <a:rPr spc="-5"/>
              <a:t>attempts </a:t>
            </a:r>
            <a:r>
              <a:t>to </a:t>
            </a:r>
            <a:r>
              <a:rPr spc="-5"/>
              <a:t>combine </a:t>
            </a:r>
            <a:r>
              <a:t>the </a:t>
            </a:r>
            <a:r>
              <a:rPr spc="-5"/>
              <a:t>lessons learned into </a:t>
            </a:r>
            <a:r>
              <a:t>an </a:t>
            </a:r>
            <a:r>
              <a:rPr spc="-10"/>
              <a:t>effective  </a:t>
            </a:r>
            <a:r>
              <a:t>approach </a:t>
            </a:r>
            <a:r>
              <a:rPr spc="-5"/>
              <a:t>for managing </a:t>
            </a:r>
            <a:r>
              <a:t>the sick</a:t>
            </a:r>
            <a:r>
              <a:rPr spc="-35"/>
              <a:t> </a:t>
            </a:r>
            <a:r>
              <a:t>child.</a:t>
            </a:r>
          </a:p>
        </p:txBody>
      </p:sp>
      <p:sp>
        <p:nvSpPr>
          <p:cNvPr id="215" name="object 9"/>
          <p:cNvSpPr txBox="1"/>
          <p:nvPr/>
        </p:nvSpPr>
        <p:spPr>
          <a:xfrm>
            <a:off x="8807322" y="6560515"/>
            <a:ext cx="14224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150" sz="1200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217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21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object 7"/>
          <p:cNvSpPr txBox="1"/>
          <p:nvPr/>
        </p:nvSpPr>
        <p:spPr>
          <a:xfrm>
            <a:off x="535940" y="2409950"/>
            <a:ext cx="8072119" cy="270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Focus </a:t>
            </a:r>
            <a:r>
              <a:rPr spc="0"/>
              <a:t>on the </a:t>
            </a:r>
            <a:r>
              <a:rPr spc="-10"/>
              <a:t>most common </a:t>
            </a:r>
            <a:r>
              <a:rPr spc="0"/>
              <a:t>causes of</a:t>
            </a:r>
            <a:r>
              <a:rPr spc="45"/>
              <a:t> </a:t>
            </a:r>
            <a:r>
              <a:rPr spc="-20"/>
              <a:t>mortality.</a:t>
            </a:r>
          </a:p>
          <a:p>
            <a:pPr marL="286384" marR="508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  <a:tab pos="1524000" algn="l"/>
                <a:tab pos="3009900" algn="l"/>
                <a:tab pos="3581400" algn="l"/>
                <a:tab pos="5118100" algn="l"/>
                <a:tab pos="5600700" algn="l"/>
                <a:tab pos="6032500" algn="l"/>
                <a:tab pos="6654800" algn="l"/>
                <a:tab pos="76200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Nutri</a:t>
            </a:r>
            <a:r>
              <a:rPr spc="-10"/>
              <a:t>t</a:t>
            </a:r>
            <a:r>
              <a:t>ion	</a:t>
            </a:r>
            <a:r>
              <a:rPr spc="-5"/>
              <a:t>a</a:t>
            </a:r>
            <a:r>
              <a:rPr spc="-15"/>
              <a:t>s</a:t>
            </a:r>
            <a:r>
              <a:rPr spc="-5"/>
              <a:t>ses</a:t>
            </a:r>
            <a:r>
              <a:t>s</a:t>
            </a:r>
            <a:r>
              <a:rPr spc="-20"/>
              <a:t>m</a:t>
            </a:r>
            <a:r>
              <a:t>ent	and	couns</a:t>
            </a:r>
            <a:r>
              <a:rPr spc="5"/>
              <a:t>e</a:t>
            </a:r>
            <a:r>
              <a:t>l</a:t>
            </a:r>
            <a:r>
              <a:rPr spc="-15"/>
              <a:t>l</a:t>
            </a:r>
            <a:r>
              <a:t>i</a:t>
            </a:r>
            <a:r>
              <a:rPr spc="-10"/>
              <a:t>n</a:t>
            </a:r>
            <a:r>
              <a:t>g	for	all	</a:t>
            </a:r>
            <a:r>
              <a:rPr spc="-5"/>
              <a:t>si</a:t>
            </a:r>
            <a:r>
              <a:rPr spc="-20"/>
              <a:t>c</a:t>
            </a:r>
            <a:r>
              <a:t>k	infants	a</a:t>
            </a:r>
            <a:r>
              <a:rPr spc="-10"/>
              <a:t>n</a:t>
            </a:r>
            <a:r>
              <a:t>d  children.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Home </a:t>
            </a:r>
            <a:r>
              <a:rPr spc="0"/>
              <a:t>care for newborns to </a:t>
            </a:r>
            <a:r>
              <a:rPr spc="-5"/>
              <a:t>promote </a:t>
            </a:r>
            <a:r>
              <a:rPr spc="0"/>
              <a:t>exclusive</a:t>
            </a:r>
            <a:r>
              <a:rPr spc="-35"/>
              <a:t> </a:t>
            </a:r>
            <a:r>
              <a:rPr spc="0"/>
              <a:t>breastfeeding.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Prevent</a:t>
            </a:r>
            <a:r>
              <a:rPr spc="-20"/>
              <a:t> </a:t>
            </a:r>
            <a:r>
              <a:rPr spc="-5"/>
              <a:t>hypothermia.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Improve </a:t>
            </a:r>
            <a:r>
              <a:rPr spc="0"/>
              <a:t>illness recognition &amp; </a:t>
            </a:r>
            <a:r>
              <a:t>timely </a:t>
            </a:r>
            <a:r>
              <a:rPr spc="0"/>
              <a:t>care</a:t>
            </a:r>
            <a:r>
              <a:rPr spc="-75"/>
              <a:t> </a:t>
            </a:r>
            <a:r>
              <a:rPr spc="0"/>
              <a:t>seeking.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Reduce </a:t>
            </a:r>
            <a:r>
              <a:rPr spc="0"/>
              <a:t>infant and child </a:t>
            </a:r>
            <a:r>
              <a:t>mortality</a:t>
            </a:r>
            <a:r>
              <a:rPr spc="-85"/>
              <a:t> </a:t>
            </a:r>
            <a:r>
              <a:t>rates.</a:t>
            </a:r>
          </a:p>
        </p:txBody>
      </p:sp>
      <p:sp>
        <p:nvSpPr>
          <p:cNvPr id="223" name="object 8"/>
          <p:cNvSpPr txBox="1"/>
          <p:nvPr>
            <p:ph type="title"/>
          </p:nvPr>
        </p:nvSpPr>
        <p:spPr>
          <a:xfrm>
            <a:off x="444499" y="973582"/>
            <a:ext cx="3265806" cy="69659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tabLst>
                <a:tab pos="1600200" algn="l"/>
              </a:tabLst>
              <a:defRPr sz="4400"/>
            </a:lvl1pPr>
          </a:lstStyle>
          <a:p>
            <a:pPr/>
            <a:r>
              <a:t>WHY	IMNCI</a:t>
            </a:r>
          </a:p>
        </p:txBody>
      </p:sp>
      <p:sp>
        <p:nvSpPr>
          <p:cNvPr id="224" name="object 9"/>
          <p:cNvSpPr txBox="1"/>
          <p:nvPr/>
        </p:nvSpPr>
        <p:spPr>
          <a:xfrm>
            <a:off x="8690609" y="6553784"/>
            <a:ext cx="200026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120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226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7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8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0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object 7"/>
          <p:cNvSpPr txBox="1"/>
          <p:nvPr/>
        </p:nvSpPr>
        <p:spPr>
          <a:xfrm>
            <a:off x="1623313" y="507390"/>
            <a:ext cx="1597661" cy="612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4700"/>
              </a:lnSpc>
              <a:defRPr b="1" spc="-215"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IMCI</a:t>
            </a:r>
            <a:r>
              <a:rPr spc="-355"/>
              <a:t> </a:t>
            </a:r>
            <a:r>
              <a:rPr spc="70"/>
              <a:t>t</a:t>
            </a:r>
          </a:p>
        </p:txBody>
      </p:sp>
      <p:sp>
        <p:nvSpPr>
          <p:cNvPr id="232" name="object 8"/>
          <p:cNvSpPr txBox="1"/>
          <p:nvPr/>
        </p:nvSpPr>
        <p:spPr>
          <a:xfrm>
            <a:off x="3214569" y="507390"/>
            <a:ext cx="2777491" cy="612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4700"/>
              </a:lnSpc>
              <a:defRPr b="1" spc="-365"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 </a:t>
            </a:r>
            <a:r>
              <a:rPr spc="-240"/>
              <a:t>IMNCI</a:t>
            </a:r>
            <a:r>
              <a:rPr spc="-234"/>
              <a:t> </a:t>
            </a:r>
            <a:r>
              <a:rPr spc="-265"/>
              <a:t>in</a:t>
            </a:r>
          </a:p>
        </p:txBody>
      </p:sp>
      <p:sp>
        <p:nvSpPr>
          <p:cNvPr id="233" name="object 9"/>
          <p:cNvSpPr txBox="1"/>
          <p:nvPr/>
        </p:nvSpPr>
        <p:spPr>
          <a:xfrm>
            <a:off x="6132359" y="507390"/>
            <a:ext cx="1545591" cy="612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700"/>
              </a:lnSpc>
              <a:defRPr b="1" spc="-295"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INDIA</a:t>
            </a:r>
          </a:p>
        </p:txBody>
      </p:sp>
      <p:graphicFrame>
        <p:nvGraphicFramePr>
          <p:cNvPr id="234" name="object 10"/>
          <p:cNvGraphicFramePr/>
          <p:nvPr/>
        </p:nvGraphicFramePr>
        <p:xfrm>
          <a:off x="342201" y="175895"/>
          <a:ext cx="8622031" cy="6364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48610"/>
                <a:gridCol w="2884805"/>
                <a:gridCol w="2888615"/>
              </a:tblGrid>
              <a:tr h="488694">
                <a:tc>
                  <a:txBody>
                    <a:bodyPr/>
                    <a:lstStyle/>
                    <a:p>
                      <a:pPr indent="0">
                        <a:defRPr sz="1800"/>
                      </a:pPr>
                      <a:r>
                        <a:rPr b="1" spc="65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Features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0AD0D9"/>
                    </a:solidFill>
                  </a:tcPr>
                </a:tc>
                <a:tc>
                  <a:txBody>
                    <a:bodyPr/>
                    <a:lstStyle/>
                    <a:p>
                      <a:pPr indent="116839">
                        <a:defRPr b="1" spc="75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Generic</a:t>
                      </a:r>
                      <a:r>
                        <a:rPr spc="-80"/>
                        <a:t> </a:t>
                      </a:r>
                      <a:r>
                        <a:rPr spc="-34"/>
                        <a:t>IMCI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0AD0D9"/>
                    </a:solidFill>
                  </a:tcPr>
                </a:tc>
                <a:tc>
                  <a:txBody>
                    <a:bodyPr/>
                    <a:lstStyle/>
                    <a:p>
                      <a:pPr indent="106679">
                        <a:defRPr b="1" spc="75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India-</a:t>
                      </a:r>
                      <a:r>
                        <a:rPr spc="385"/>
                        <a:t> </a:t>
                      </a:r>
                      <a:r>
                        <a:rPr spc="-15"/>
                        <a:t>IMNCI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0AD0D9"/>
                    </a:solidFill>
                  </a:tcPr>
                </a:tc>
              </a:tr>
              <a:tr h="1127506">
                <a:tc>
                  <a:txBody>
                    <a:bodyPr/>
                    <a:lstStyle/>
                    <a:p>
                      <a:pPr marR="250825" indent="91439">
                        <a:spcBef>
                          <a:spcPts val="3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Coverage of 0-6</a:t>
                      </a:r>
                      <a:r>
                        <a:rPr spc="-85"/>
                        <a:t> </a:t>
                      </a:r>
                      <a:r>
                        <a:t>days(early  </a:t>
                      </a:r>
                      <a:r>
                        <a:rPr spc="-5"/>
                        <a:t>newborn </a:t>
                      </a:r>
                      <a:r>
                        <a:t>period)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300"/>
                        </a:spcBef>
                        <a:defRPr sz="1800"/>
                      </a:pPr>
                      <a:r>
                        <a:rPr spc="-1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300"/>
                        </a:spcBef>
                        <a:defRPr sz="1800"/>
                      </a:pPr>
                      <a:r>
                        <a:rPr spc="-65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000000"/>
                      </a:solidFill>
                    </a:lnT>
                    <a:solidFill>
                      <a:srgbClr val="E7E7E7"/>
                    </a:solidFill>
                  </a:tcPr>
                </a:tc>
              </a:tr>
              <a:tr h="789304">
                <a:tc>
                  <a:txBody>
                    <a:bodyPr/>
                    <a:lstStyle/>
                    <a:p>
                      <a:pPr indent="91439">
                        <a:spcBef>
                          <a:spcPts val="300"/>
                        </a:spcBef>
                        <a:defRPr spc="-5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Basic </a:t>
                      </a:r>
                      <a:r>
                        <a:rPr spc="0"/>
                        <a:t>health </a:t>
                      </a:r>
                      <a:r>
                        <a:t>worker</a:t>
                      </a:r>
                      <a:r>
                        <a:rPr spc="-20"/>
                        <a:t> </a:t>
                      </a:r>
                      <a:r>
                        <a:t>module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300"/>
                        </a:spcBef>
                        <a:defRPr sz="1800"/>
                      </a:pPr>
                      <a:r>
                        <a:rPr spc="-1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300"/>
                        </a:spcBef>
                        <a:defRPr sz="1800"/>
                      </a:pPr>
                      <a:r>
                        <a:rPr spc="-65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</a:tr>
              <a:tr h="1465859">
                <a:tc>
                  <a:txBody>
                    <a:bodyPr/>
                    <a:lstStyle/>
                    <a:p>
                      <a:pPr marR="109220" indent="91439">
                        <a:spcBef>
                          <a:spcPts val="300"/>
                        </a:spcBef>
                        <a:defRPr spc="-5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Home </a:t>
                      </a:r>
                      <a:r>
                        <a:rPr spc="0"/>
                        <a:t>visit </a:t>
                      </a:r>
                      <a:r>
                        <a:t>module by  </a:t>
                      </a:r>
                      <a:r>
                        <a:rPr spc="0"/>
                        <a:t>provider </a:t>
                      </a:r>
                      <a:r>
                        <a:t>for </a:t>
                      </a:r>
                      <a:r>
                        <a:rPr spc="0"/>
                        <a:t>care </a:t>
                      </a:r>
                      <a:r>
                        <a:t>of</a:t>
                      </a:r>
                      <a:r>
                        <a:rPr spc="-55"/>
                        <a:t> </a:t>
                      </a:r>
                      <a:r>
                        <a:t>newborn  and </a:t>
                      </a:r>
                      <a:r>
                        <a:rPr spc="0"/>
                        <a:t>young</a:t>
                      </a:r>
                      <a:r>
                        <a:rPr spc="-25"/>
                        <a:t> </a:t>
                      </a:r>
                      <a:r>
                        <a:rPr spc="0"/>
                        <a:t>infant</a:t>
                      </a:r>
                    </a:p>
                  </a:txBody>
                  <a:tcPr marL="0" marR="0" marT="0" marB="0" anchor="t" anchorCtr="0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300"/>
                        </a:spcBef>
                        <a:defRPr sz="1800"/>
                      </a:pPr>
                      <a:r>
                        <a:rPr spc="-1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0" marR="0" marT="0" marB="0" anchor="t" anchorCtr="0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300"/>
                        </a:spcBef>
                        <a:defRPr sz="1800"/>
                      </a:pPr>
                      <a:r>
                        <a:rPr spc="-65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0" marR="0" marT="0" marB="0" anchor="t" anchorCtr="0" horzOverflow="overflow">
                    <a:solidFill>
                      <a:srgbClr val="E7E7E7"/>
                    </a:solidFill>
                  </a:tcPr>
                </a:tc>
              </a:tr>
              <a:tr h="457301">
                <a:tc>
                  <a:txBody>
                    <a:bodyPr/>
                    <a:lstStyle/>
                    <a:p>
                      <a:pPr indent="91439">
                        <a:spcBef>
                          <a:spcPts val="300"/>
                        </a:spcBef>
                        <a:defRPr spc="-5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Home based</a:t>
                      </a:r>
                      <a:r>
                        <a:rPr spc="-10"/>
                        <a:t> </a:t>
                      </a:r>
                      <a:r>
                        <a:rPr spc="0"/>
                        <a:t>training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300"/>
                        </a:spcBef>
                        <a:defRPr sz="1800"/>
                      </a:pPr>
                      <a:r>
                        <a:rPr spc="-1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300"/>
                        </a:spcBef>
                        <a:defRPr sz="1800"/>
                      </a:pPr>
                      <a:r>
                        <a:rPr spc="-65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</a:tr>
              <a:tr h="789330">
                <a:tc>
                  <a:txBody>
                    <a:bodyPr/>
                    <a:lstStyle/>
                    <a:p>
                      <a:pPr marR="634365" indent="91439">
                        <a:spcBef>
                          <a:spcPts val="300"/>
                        </a:spcBef>
                        <a:defRPr spc="-5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Duration of </a:t>
                      </a:r>
                      <a:r>
                        <a:rPr spc="0"/>
                        <a:t>training</a:t>
                      </a:r>
                      <a:r>
                        <a:rPr spc="-34"/>
                        <a:t> </a:t>
                      </a:r>
                      <a:r>
                        <a:t>on  </a:t>
                      </a:r>
                      <a:r>
                        <a:rPr spc="0"/>
                        <a:t>young</a:t>
                      </a:r>
                      <a:r>
                        <a:rPr spc="-40"/>
                        <a:t> </a:t>
                      </a:r>
                      <a:r>
                        <a:rPr spc="0"/>
                        <a:t>infant</a:t>
                      </a:r>
                    </a:p>
                  </a:txBody>
                  <a:tcPr marL="0" marR="0" marT="0" marB="0" anchor="t" anchorCtr="0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116839">
                        <a:spcBef>
                          <a:spcPts val="3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2 </a:t>
                      </a:r>
                      <a:r>
                        <a:rPr spc="-5"/>
                        <a:t>Out </a:t>
                      </a:r>
                      <a:r>
                        <a:t>of </a:t>
                      </a:r>
                      <a:r>
                        <a:rPr spc="-40"/>
                        <a:t>11</a:t>
                      </a:r>
                      <a:r>
                        <a:rPr spc="-15"/>
                        <a:t> </a:t>
                      </a:r>
                      <a:r>
                        <a:t>Days</a:t>
                      </a:r>
                    </a:p>
                  </a:txBody>
                  <a:tcPr marL="0" marR="0" marT="0" marB="0" anchor="t" anchorCtr="0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106679">
                        <a:spcBef>
                          <a:spcPts val="3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4 out of 8</a:t>
                      </a:r>
                      <a:r>
                        <a:rPr spc="-20"/>
                        <a:t> </a:t>
                      </a:r>
                      <a:r>
                        <a:t>days</a:t>
                      </a:r>
                    </a:p>
                  </a:txBody>
                  <a:tcPr marL="0" marR="0" marT="0" marB="0" anchor="t" anchorCtr="0" horzOverflow="overflow">
                    <a:solidFill>
                      <a:srgbClr val="E7E7E7"/>
                    </a:solidFill>
                  </a:tcPr>
                </a:tc>
              </a:tr>
              <a:tr h="789304">
                <a:tc>
                  <a:txBody>
                    <a:bodyPr/>
                    <a:lstStyle/>
                    <a:p>
                      <a:pPr indent="0">
                        <a:spcBef>
                          <a:spcPts val="3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Sequence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16839">
                        <a:spcBef>
                          <a:spcPts val="3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Child </a:t>
                      </a:r>
                      <a:r>
                        <a:rPr spc="-5"/>
                        <a:t>first </a:t>
                      </a:r>
                      <a:r>
                        <a:t>,then young</a:t>
                      </a:r>
                      <a:r>
                        <a:rPr spc="-75"/>
                        <a:t> </a:t>
                      </a:r>
                      <a:r>
                        <a:t>infant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indent="106679">
                        <a:spcBef>
                          <a:spcPts val="300"/>
                        </a:spcBef>
                        <a:defRPr spc="-5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Newborn/ </a:t>
                      </a:r>
                      <a:r>
                        <a:rPr spc="0"/>
                        <a:t>young infant</a:t>
                      </a:r>
                      <a:r>
                        <a:rPr spc="-34"/>
                        <a:t> </a:t>
                      </a:r>
                      <a:r>
                        <a:t>first  </a:t>
                      </a:r>
                      <a:r>
                        <a:rPr spc="0"/>
                        <a:t>then</a:t>
                      </a:r>
                      <a:r>
                        <a:rPr spc="-15"/>
                        <a:t> </a:t>
                      </a:r>
                      <a:r>
                        <a:rPr spc="0"/>
                        <a:t>child.</a:t>
                      </a:r>
                    </a:p>
                  </a:txBody>
                  <a:tcPr marL="0" marR="0" marT="0" marB="0" anchor="t" anchorCtr="0" horzOverflow="overflow">
                    <a:solidFill>
                      <a:srgbClr val="FFFFFF"/>
                    </a:solidFill>
                  </a:tcPr>
                </a:tc>
              </a:tr>
              <a:tr h="457301">
                <a:tc gridSpan="3"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defRPr sz="1700">
                          <a:latin typeface="Times New Roman"/>
                          <a:ea typeface="Times New Roman"/>
                          <a:cs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B w="28575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35" name="object 11"/>
          <p:cNvSpPr txBox="1"/>
          <p:nvPr/>
        </p:nvSpPr>
        <p:spPr>
          <a:xfrm>
            <a:off x="8549130" y="6541006"/>
            <a:ext cx="151766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pc="-110" sz="1200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237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8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9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41" name="object 6"/>
          <p:cNvSpPr/>
          <p:nvPr/>
        </p:nvSpPr>
        <p:spPr>
          <a:xfrm>
            <a:off x="-828" y="-1"/>
            <a:ext cx="9145590" cy="638099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object 7"/>
          <p:cNvSpPr txBox="1"/>
          <p:nvPr/>
        </p:nvSpPr>
        <p:spPr>
          <a:xfrm>
            <a:off x="8538209" y="6522999"/>
            <a:ext cx="198756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12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244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5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6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48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9" name="object 7"/>
          <p:cNvSpPr txBox="1"/>
          <p:nvPr>
            <p:ph type="title"/>
          </p:nvPr>
        </p:nvSpPr>
        <p:spPr>
          <a:xfrm>
            <a:off x="215900" y="674877"/>
            <a:ext cx="8601075" cy="543561"/>
          </a:xfrm>
          <a:prstGeom prst="rect">
            <a:avLst/>
          </a:prstGeom>
        </p:spPr>
        <p:txBody>
          <a:bodyPr/>
          <a:lstStyle/>
          <a:p>
            <a:pPr indent="12700">
              <a:defRPr spc="-100" sz="3400">
                <a:solidFill>
                  <a:srgbClr val="0A5294"/>
                </a:solidFill>
              </a:defRPr>
            </a:pPr>
            <a:r>
              <a:t>IMNCI COMPONENTS AND</a:t>
            </a:r>
            <a:r>
              <a:rPr spc="-300"/>
              <a:t> </a:t>
            </a:r>
            <a:r>
              <a:t>INTERVENTION</a:t>
            </a:r>
          </a:p>
        </p:txBody>
      </p:sp>
      <p:graphicFrame>
        <p:nvGraphicFramePr>
          <p:cNvPr id="250" name="object 8"/>
          <p:cNvGraphicFramePr/>
          <p:nvPr/>
        </p:nvGraphicFramePr>
        <p:xfrm>
          <a:off x="-3151" y="1295400"/>
          <a:ext cx="9144001" cy="55591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48000"/>
                <a:gridCol w="3048000"/>
                <a:gridCol w="3048000"/>
              </a:tblGrid>
              <a:tr h="990091">
                <a:tc>
                  <a:txBody>
                    <a:bodyPr/>
                    <a:lstStyle/>
                    <a:p>
                      <a:pPr indent="88264">
                        <a:spcBef>
                          <a:spcPts val="300"/>
                        </a:spcBef>
                        <a:defRPr b="1" spc="-10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Improve </a:t>
                      </a:r>
                      <a:r>
                        <a:rPr spc="-5"/>
                        <a:t>health </a:t>
                      </a:r>
                      <a:r>
                        <a:rPr spc="0"/>
                        <a:t>worker</a:t>
                      </a:r>
                      <a:r>
                        <a:rPr spc="-40"/>
                        <a:t> </a:t>
                      </a:r>
                      <a:r>
                        <a:rPr spc="-5"/>
                        <a:t>skills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AD0D9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spcBef>
                          <a:spcPts val="300"/>
                        </a:spcBef>
                        <a:defRPr b="1" spc="-10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Improve </a:t>
                      </a:r>
                      <a:r>
                        <a:rPr spc="-5"/>
                        <a:t>health</a:t>
                      </a:r>
                      <a:r>
                        <a:rPr spc="0"/>
                        <a:t> systems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AD0D9"/>
                    </a:solidFill>
                  </a:tcPr>
                </a:tc>
                <a:tc>
                  <a:txBody>
                    <a:bodyPr/>
                    <a:lstStyle/>
                    <a:p>
                      <a:pPr marR="906144" indent="92075">
                        <a:spcBef>
                          <a:spcPts val="300"/>
                        </a:spcBef>
                        <a:defRPr b="1" spc="-10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Improve </a:t>
                      </a:r>
                      <a:r>
                        <a:rPr spc="0"/>
                        <a:t>family </a:t>
                      </a:r>
                      <a:r>
                        <a:rPr spc="-5"/>
                        <a:t>and  community</a:t>
                      </a:r>
                      <a:r>
                        <a:rPr spc="-60"/>
                        <a:t> </a:t>
                      </a:r>
                      <a:r>
                        <a:rPr spc="0"/>
                        <a:t>practices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635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0AD0D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R="358140" indent="88264">
                        <a:spcBef>
                          <a:spcPts val="300"/>
                        </a:spcBef>
                        <a:defRPr spc="-5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Case management </a:t>
                      </a:r>
                      <a:r>
                        <a:rPr spc="0"/>
                        <a:t>standards  </a:t>
                      </a:r>
                      <a:r>
                        <a:t>and </a:t>
                      </a:r>
                      <a:r>
                        <a:rPr spc="0"/>
                        <a:t>guidelines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DF0"/>
                    </a:solidFill>
                  </a:tcPr>
                </a:tc>
                <a:tc>
                  <a:txBody>
                    <a:bodyPr/>
                    <a:lstStyle/>
                    <a:p>
                      <a:pPr marR="451484" indent="92075">
                        <a:spcBef>
                          <a:spcPts val="3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District and block</a:t>
                      </a:r>
                      <a:r>
                        <a:rPr spc="-104"/>
                        <a:t> </a:t>
                      </a:r>
                      <a:r>
                        <a:t>planning  </a:t>
                      </a:r>
                      <a:r>
                        <a:rPr spc="-5"/>
                        <a:t>management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DF0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spcBef>
                          <a:spcPts val="3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Appropriate Care</a:t>
                      </a:r>
                      <a:r>
                        <a:rPr spc="-34"/>
                        <a:t> </a:t>
                      </a:r>
                      <a:r>
                        <a:t>seeking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635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DF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R="403225" indent="88264">
                        <a:spcBef>
                          <a:spcPts val="300"/>
                        </a:spcBef>
                        <a:defRPr spc="-10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Training </a:t>
                      </a:r>
                      <a:r>
                        <a:rPr spc="0"/>
                        <a:t>of facility- based  public health care</a:t>
                      </a:r>
                      <a:r>
                        <a:rPr spc="-114"/>
                        <a:t> </a:t>
                      </a:r>
                      <a:r>
                        <a:rPr spc="0"/>
                        <a:t>providers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spcBef>
                          <a:spcPts val="300"/>
                        </a:spcBef>
                        <a:defRPr spc="-10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Availability </a:t>
                      </a:r>
                      <a:r>
                        <a:rPr spc="0"/>
                        <a:t>of </a:t>
                      </a:r>
                      <a:r>
                        <a:rPr spc="-5"/>
                        <a:t>IMNCI</a:t>
                      </a:r>
                      <a:r>
                        <a:rPr spc="-50"/>
                        <a:t> </a:t>
                      </a:r>
                      <a:r>
                        <a:rPr spc="0"/>
                        <a:t>drugs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3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Nutrition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635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7F8"/>
                    </a:solidFill>
                  </a:tcPr>
                </a:tc>
              </a:tr>
              <a:tr h="327356">
                <a:tc>
                  <a:txBody>
                    <a:bodyPr/>
                    <a:lstStyle/>
                    <a:p>
                      <a:pPr indent="88264">
                        <a:spcBef>
                          <a:spcPts val="300"/>
                        </a:spcBef>
                        <a:defRPr spc="-5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IMNCI </a:t>
                      </a:r>
                      <a:r>
                        <a:rPr spc="0"/>
                        <a:t>roles for</a:t>
                      </a:r>
                      <a:r>
                        <a:rPr spc="-20"/>
                        <a:t> </a:t>
                      </a:r>
                      <a:r>
                        <a:rPr spc="0"/>
                        <a:t>private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solidFill>
                      <a:srgbClr val="CCEDF0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spcBef>
                          <a:spcPts val="3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Quality </a:t>
                      </a:r>
                      <a:r>
                        <a:rPr spc="-5"/>
                        <a:t>improvement</a:t>
                      </a:r>
                      <a:r>
                        <a:rPr spc="-20"/>
                        <a:t> </a:t>
                      </a:r>
                      <a:r>
                        <a:rPr spc="-5"/>
                        <a:t>and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solidFill>
                      <a:srgbClr val="CCEDF0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spcBef>
                          <a:spcPts val="300"/>
                        </a:spcBef>
                        <a:defRPr spc="-5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Home </a:t>
                      </a:r>
                      <a:r>
                        <a:rPr spc="0"/>
                        <a:t>case </a:t>
                      </a:r>
                      <a:r>
                        <a:t>management</a:t>
                      </a:r>
                      <a:r>
                        <a:rPr spc="-20"/>
                        <a:t> </a:t>
                      </a:r>
                      <a:r>
                        <a:rPr spc="0"/>
                        <a:t>and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635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solidFill>
                      <a:srgbClr val="CCEDF0"/>
                    </a:solidFill>
                  </a:tcPr>
                </a:tc>
              </a:tr>
              <a:tr h="861363">
                <a:tc>
                  <a:txBody>
                    <a:bodyPr/>
                    <a:lstStyle/>
                    <a:p>
                      <a:pPr indent="0">
                        <a:lnSpc>
                          <a:spcPts val="2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</a:rPr>
                        <a:t>providers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B w="12700">
                      <a:solidFill>
                        <a:srgbClr val="FFFFFF"/>
                      </a:solidFill>
                    </a:lnB>
                    <a:solidFill>
                      <a:srgbClr val="CCEDF0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lnSpc>
                          <a:spcPts val="2000"/>
                        </a:lnSpc>
                        <a:spcBef>
                          <a:spcPts val="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supervision at health</a:t>
                      </a:r>
                      <a:r>
                        <a:rPr spc="-69"/>
                        <a:t> </a:t>
                      </a:r>
                      <a:r>
                        <a:t>facilities</a:t>
                      </a:r>
                    </a:p>
                    <a:p>
                      <a:pPr indent="92075">
                        <a:spcBef>
                          <a:spcPts val="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– public and</a:t>
                      </a:r>
                      <a:r>
                        <a:rPr spc="-25"/>
                        <a:t> </a:t>
                      </a:r>
                      <a:r>
                        <a:t>private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B w="12700">
                      <a:solidFill>
                        <a:srgbClr val="FFFFFF"/>
                      </a:solidFill>
                    </a:lnB>
                    <a:solidFill>
                      <a:srgbClr val="CCEDF0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lnSpc>
                          <a:spcPts val="2000"/>
                        </a:lnSpc>
                        <a:spcBef>
                          <a:spcPts val="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adherence to</a:t>
                      </a:r>
                      <a:r>
                        <a:rPr spc="-25"/>
                        <a:t> </a:t>
                      </a:r>
                      <a:r>
                        <a:rPr spc="-5"/>
                        <a:t>recommended</a:t>
                      </a:r>
                    </a:p>
                    <a:p>
                      <a:pPr indent="92075">
                        <a:spcBef>
                          <a:spcPts val="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treatment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6350">
                      <a:solidFill>
                        <a:srgbClr val="FFFFFF"/>
                      </a:solidFill>
                    </a:lnR>
                    <a:lnB w="12700">
                      <a:solidFill>
                        <a:srgbClr val="FFFFFF"/>
                      </a:solidFill>
                    </a:lnB>
                    <a:solidFill>
                      <a:srgbClr val="CCEDF0"/>
                    </a:solidFill>
                  </a:tcPr>
                </a:tc>
              </a:tr>
              <a:tr h="914412">
                <a:tc>
                  <a:txBody>
                    <a:bodyPr/>
                    <a:lstStyle/>
                    <a:p>
                      <a:pPr marR="226059" indent="88264">
                        <a:spcBef>
                          <a:spcPts val="3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Maintenance </a:t>
                      </a:r>
                      <a:r>
                        <a:rPr spc="-5"/>
                        <a:t>of </a:t>
                      </a:r>
                      <a:r>
                        <a:t>competence  </a:t>
                      </a:r>
                      <a:r>
                        <a:rPr spc="-5"/>
                        <a:t>among </a:t>
                      </a:r>
                      <a:r>
                        <a:t>trained health</a:t>
                      </a:r>
                      <a:r>
                        <a:rPr spc="-60"/>
                        <a:t> </a:t>
                      </a:r>
                      <a:r>
                        <a:rPr spc="-5"/>
                        <a:t>workers</a:t>
                      </a: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indent="92075">
                        <a:spcBef>
                          <a:spcPts val="3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Referral pathways and</a:t>
                      </a:r>
                      <a:r>
                        <a:rPr spc="-85"/>
                        <a:t> </a:t>
                      </a:r>
                      <a:r>
                        <a:t>services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R="201929" indent="92075">
                        <a:spcBef>
                          <a:spcPts val="300"/>
                        </a:spcBef>
                        <a:defRPr spc="-5"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Community </a:t>
                      </a:r>
                      <a:r>
                        <a:rPr spc="0"/>
                        <a:t>services</a:t>
                      </a:r>
                      <a:r>
                        <a:rPr spc="-65"/>
                        <a:t> </a:t>
                      </a:r>
                      <a:r>
                        <a:rPr spc="0"/>
                        <a:t>planning  and</a:t>
                      </a:r>
                      <a:r>
                        <a:t> monitoring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635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7F8"/>
                    </a:solidFill>
                  </a:tcPr>
                </a:tc>
              </a:tr>
              <a:tr h="637153"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635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solidFill>
                      <a:srgbClr val="CCED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solidFill>
                      <a:srgbClr val="CCEDF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defRPr sz="1200">
                          <a:latin typeface="Times New Roman"/>
                          <a:ea typeface="Times New Roman"/>
                          <a:cs typeface="Times New Roman"/>
                        </a:defRPr>
                      </a:pPr>
                    </a:p>
                    <a:p>
                      <a:pPr indent="0">
                        <a:spcBef>
                          <a:spcPts val="0"/>
                        </a:spcBef>
                        <a:defRPr sz="900">
                          <a:latin typeface="Times New Roman"/>
                          <a:ea typeface="Times New Roman"/>
                          <a:cs typeface="Times New Roman"/>
                        </a:defRPr>
                      </a:pPr>
                    </a:p>
                    <a:p>
                      <a:pPr marR="445769" indent="0" algn="r">
                        <a:spcBef>
                          <a:spcPts val="0"/>
                        </a:spcBef>
                        <a:defRPr spc="-5" sz="1200">
                          <a:solidFill>
                            <a:srgbClr val="045C75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19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635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  <a:solidFill>
                      <a:srgbClr val="CCED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88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9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2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object 7"/>
          <p:cNvSpPr/>
          <p:nvPr/>
        </p:nvSpPr>
        <p:spPr>
          <a:xfrm>
            <a:off x="5029200" y="3886200"/>
            <a:ext cx="3810000" cy="2286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object 8"/>
          <p:cNvSpPr/>
          <p:nvPr/>
        </p:nvSpPr>
        <p:spPr>
          <a:xfrm>
            <a:off x="533400" y="3886200"/>
            <a:ext cx="3657600" cy="2286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object 9"/>
          <p:cNvSpPr/>
          <p:nvPr/>
        </p:nvSpPr>
        <p:spPr>
          <a:xfrm>
            <a:off x="2133600" y="762000"/>
            <a:ext cx="4657345" cy="2743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object 10"/>
          <p:cNvSpPr txBox="1"/>
          <p:nvPr>
            <p:ph type="sldNum" sz="quarter" idx="4294967295"/>
          </p:nvPr>
        </p:nvSpPr>
        <p:spPr>
          <a:xfrm>
            <a:off x="8436609" y="6320921"/>
            <a:ext cx="148591" cy="2199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pc="-3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252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3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4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6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7" name="object 7"/>
          <p:cNvSpPr txBox="1"/>
          <p:nvPr/>
        </p:nvSpPr>
        <p:spPr>
          <a:xfrm>
            <a:off x="535939" y="2134234"/>
            <a:ext cx="4222117" cy="3314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7020" indent="-274320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Syndromic </a:t>
            </a:r>
            <a:r>
              <a:rPr spc="0"/>
              <a:t>approach</a:t>
            </a:r>
          </a:p>
          <a:p>
            <a:pPr marL="287020" indent="-274320">
              <a:spcBef>
                <a:spcPts val="20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Holistic</a:t>
            </a:r>
            <a:r>
              <a:rPr spc="-40"/>
              <a:t> </a:t>
            </a:r>
            <a:r>
              <a:t>approach</a:t>
            </a:r>
          </a:p>
          <a:p>
            <a:pPr marL="287020" indent="-274320">
              <a:spcBef>
                <a:spcPts val="20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1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Triage</a:t>
            </a:r>
          </a:p>
          <a:p>
            <a:pPr marL="287020" indent="-274320">
              <a:spcBef>
                <a:spcPts val="20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Standardized Case</a:t>
            </a:r>
            <a:r>
              <a:rPr spc="-100"/>
              <a:t> </a:t>
            </a:r>
            <a:r>
              <a:rPr spc="-5"/>
              <a:t>Management</a:t>
            </a:r>
          </a:p>
          <a:p>
            <a:pPr marL="287020" indent="-274320">
              <a:spcBef>
                <a:spcPts val="20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Primary </a:t>
            </a:r>
            <a:r>
              <a:rPr spc="0"/>
              <a:t>Health Care</a:t>
            </a:r>
            <a:r>
              <a:rPr spc="-50"/>
              <a:t> </a:t>
            </a:r>
            <a:r>
              <a:rPr spc="0"/>
              <a:t>Model</a:t>
            </a:r>
          </a:p>
          <a:p>
            <a:pPr marL="287020" indent="-274320">
              <a:spcBef>
                <a:spcPts val="20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Community</a:t>
            </a:r>
            <a:r>
              <a:rPr spc="0"/>
              <a:t> </a:t>
            </a:r>
            <a:r>
              <a:t>Participation</a:t>
            </a:r>
          </a:p>
        </p:txBody>
      </p:sp>
      <p:sp>
        <p:nvSpPr>
          <p:cNvPr id="258" name="object 8"/>
          <p:cNvSpPr txBox="1"/>
          <p:nvPr>
            <p:ph type="title"/>
          </p:nvPr>
        </p:nvSpPr>
        <p:spPr>
          <a:xfrm>
            <a:off x="444500" y="897382"/>
            <a:ext cx="4763135" cy="6965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IMNCI</a:t>
            </a:r>
            <a:r>
              <a:rPr spc="-400"/>
              <a:t> </a:t>
            </a:r>
            <a:r>
              <a:t>APPROACH</a:t>
            </a:r>
          </a:p>
        </p:txBody>
      </p:sp>
      <p:sp>
        <p:nvSpPr>
          <p:cNvPr id="259" name="object 9"/>
          <p:cNvSpPr txBox="1"/>
          <p:nvPr/>
        </p:nvSpPr>
        <p:spPr>
          <a:xfrm>
            <a:off x="8538209" y="6553784"/>
            <a:ext cx="231776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261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3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5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object 7"/>
          <p:cNvSpPr txBox="1"/>
          <p:nvPr>
            <p:ph type="title"/>
          </p:nvPr>
        </p:nvSpPr>
        <p:spPr>
          <a:xfrm>
            <a:off x="570990" y="536194"/>
            <a:ext cx="6809742" cy="1112520"/>
          </a:xfrm>
          <a:prstGeom prst="rect">
            <a:avLst/>
          </a:prstGeom>
        </p:spPr>
        <p:txBody>
          <a:bodyPr/>
          <a:lstStyle/>
          <a:p>
            <a:pPr marR="5080" indent="38100">
              <a:lnSpc>
                <a:spcPts val="4200"/>
              </a:lnSpc>
              <a:spcBef>
                <a:spcPts val="300"/>
              </a:spcBef>
              <a:defRPr spc="-100" sz="3600">
                <a:solidFill>
                  <a:srgbClr val="0A5294"/>
                </a:solidFill>
              </a:defRPr>
            </a:pPr>
            <a:r>
              <a:t>EVIDENCE BASED </a:t>
            </a:r>
            <a:r>
              <a:rPr spc="0"/>
              <a:t>SYNDROMIC  APPROACH</a:t>
            </a:r>
          </a:p>
        </p:txBody>
      </p:sp>
      <p:sp>
        <p:nvSpPr>
          <p:cNvPr id="267" name="object 8"/>
          <p:cNvSpPr/>
          <p:nvPr/>
        </p:nvSpPr>
        <p:spPr>
          <a:xfrm>
            <a:off x="173736" y="3345179"/>
            <a:ext cx="5269992" cy="33482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8" name="object 9"/>
          <p:cNvSpPr txBox="1"/>
          <p:nvPr/>
        </p:nvSpPr>
        <p:spPr>
          <a:xfrm>
            <a:off x="2422398" y="3657344"/>
            <a:ext cx="719456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Fever</a:t>
            </a:r>
          </a:p>
        </p:txBody>
      </p:sp>
      <p:sp>
        <p:nvSpPr>
          <p:cNvPr id="269" name="object 10"/>
          <p:cNvSpPr txBox="1"/>
          <p:nvPr/>
        </p:nvSpPr>
        <p:spPr>
          <a:xfrm>
            <a:off x="3774185" y="4824095"/>
            <a:ext cx="1245236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Diarrhoea</a:t>
            </a:r>
          </a:p>
        </p:txBody>
      </p:sp>
      <p:sp>
        <p:nvSpPr>
          <p:cNvPr id="270" name="object 11"/>
          <p:cNvSpPr txBox="1"/>
          <p:nvPr/>
        </p:nvSpPr>
        <p:spPr>
          <a:xfrm>
            <a:off x="2319908" y="5956706"/>
            <a:ext cx="838201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spc="-10"/>
              <a:t>o</a:t>
            </a:r>
            <a:r>
              <a:t>ugh</a:t>
            </a:r>
          </a:p>
        </p:txBody>
      </p:sp>
      <p:sp>
        <p:nvSpPr>
          <p:cNvPr id="271" name="object 12"/>
          <p:cNvSpPr txBox="1"/>
          <p:nvPr/>
        </p:nvSpPr>
        <p:spPr>
          <a:xfrm>
            <a:off x="529538" y="4718937"/>
            <a:ext cx="1228726" cy="61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7145">
              <a:lnSpc>
                <a:spcPts val="2400"/>
              </a:lnSpc>
              <a:spcBef>
                <a:spcPts val="500"/>
              </a:spcBef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</a:t>
            </a:r>
            <a:r>
              <a:rPr spc="-65"/>
              <a:t>f</a:t>
            </a:r>
            <a:r>
              <a:rPr spc="0"/>
              <a:t>ficul</a:t>
            </a:r>
            <a:r>
              <a:rPr spc="5"/>
              <a:t>t</a:t>
            </a:r>
            <a:r>
              <a:rPr spc="0"/>
              <a:t>y  Brea</a:t>
            </a:r>
            <a:r>
              <a:rPr spc="5"/>
              <a:t>t</a:t>
            </a:r>
            <a:r>
              <a:rPr spc="0"/>
              <a:t>hing</a:t>
            </a:r>
          </a:p>
        </p:txBody>
      </p:sp>
      <p:sp>
        <p:nvSpPr>
          <p:cNvPr id="272" name="object 13"/>
          <p:cNvSpPr txBox="1"/>
          <p:nvPr/>
        </p:nvSpPr>
        <p:spPr>
          <a:xfrm>
            <a:off x="8805798" y="6560515"/>
            <a:ext cx="14605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135" sz="1200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73" name="object 14"/>
          <p:cNvSpPr/>
          <p:nvPr/>
        </p:nvSpPr>
        <p:spPr>
          <a:xfrm>
            <a:off x="548639" y="1697734"/>
            <a:ext cx="8258558" cy="88087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4" name="object 15"/>
          <p:cNvSpPr txBox="1"/>
          <p:nvPr/>
        </p:nvSpPr>
        <p:spPr>
          <a:xfrm>
            <a:off x="2063242" y="1811400"/>
            <a:ext cx="5228591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pc="85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Reduced </a:t>
            </a:r>
            <a:r>
              <a:rPr spc="70"/>
              <a:t>Child </a:t>
            </a:r>
            <a:r>
              <a:rPr spc="140"/>
              <a:t>Death</a:t>
            </a:r>
            <a:r>
              <a:rPr spc="-250"/>
              <a:t> </a:t>
            </a:r>
            <a:r>
              <a:rPr spc="65"/>
              <a:t>Individually</a:t>
            </a:r>
          </a:p>
        </p:txBody>
      </p:sp>
      <p:graphicFrame>
        <p:nvGraphicFramePr>
          <p:cNvPr id="275" name="object 16"/>
          <p:cNvGraphicFramePr/>
          <p:nvPr/>
        </p:nvGraphicFramePr>
        <p:xfrm>
          <a:off x="601980" y="2292094"/>
          <a:ext cx="8128635" cy="110718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09545"/>
                <a:gridCol w="2709545"/>
                <a:gridCol w="2709544"/>
              </a:tblGrid>
              <a:tr h="998220">
                <a:tc>
                  <a:txBody>
                    <a:bodyPr/>
                    <a:lstStyle/>
                    <a:p>
                      <a:pPr indent="0">
                        <a:spcBef>
                          <a:spcPts val="2000"/>
                        </a:spcBef>
                        <a:defRPr sz="1800"/>
                      </a:pPr>
                      <a:r>
                        <a:rPr spc="60" sz="26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Vaccination</a:t>
                      </a:r>
                    </a:p>
                  </a:txBody>
                  <a:tcPr marL="0" marR="0" marT="0" marB="0" anchor="t" anchorCtr="0" horzOverflow="overflow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0AD0D9"/>
                    </a:solidFill>
                  </a:tcPr>
                </a:tc>
                <a:tc>
                  <a:txBody>
                    <a:bodyPr/>
                    <a:lstStyle/>
                    <a:p>
                      <a:pPr marL="646430" marR="110489" indent="-525780">
                        <a:lnSpc>
                          <a:spcPts val="2800"/>
                        </a:lnSpc>
                        <a:spcBef>
                          <a:spcPts val="900"/>
                        </a:spcBef>
                        <a:defRPr spc="100" sz="26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r>
                        <a:t>Oral</a:t>
                      </a:r>
                      <a:r>
                        <a:rPr spc="-75"/>
                        <a:t> </a:t>
                      </a:r>
                      <a:r>
                        <a:rPr spc="80"/>
                        <a:t>Rehydration  </a:t>
                      </a:r>
                      <a:r>
                        <a:rPr spc="75"/>
                        <a:t>Therapy</a:t>
                      </a:r>
                    </a:p>
                  </a:txBody>
                  <a:tcPr marL="0" marR="0" marT="0" marB="0" anchor="t" anchorCtr="0" horzOverflow="overflow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0AD0D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2000"/>
                        </a:spcBef>
                        <a:defRPr sz="1800"/>
                      </a:pPr>
                      <a:r>
                        <a:rPr spc="75" sz="26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Antibiotics</a:t>
                      </a:r>
                    </a:p>
                  </a:txBody>
                  <a:tcPr marL="0" marR="0" marT="0" marB="0" anchor="t" anchorCtr="0" horzOverflow="overflow">
                    <a:lnL w="28575">
                      <a:solidFill>
                        <a:srgbClr val="FFFFFF"/>
                      </a:solidFill>
                    </a:lnL>
                    <a:lnR w="28575">
                      <a:solidFill>
                        <a:srgbClr val="FFFFFF"/>
                      </a:solidFill>
                    </a:lnR>
                    <a:lnT w="28575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0AD0D9"/>
                    </a:solidFill>
                  </a:tcPr>
                </a:tc>
              </a:tr>
              <a:tr h="108965">
                <a:tc gridSpan="3"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defRPr sz="500">
                          <a:latin typeface="Times New Roman"/>
                          <a:ea typeface="Times New Roman"/>
                          <a:cs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T w="28575">
                      <a:solidFill>
                        <a:srgbClr val="FFFFFF"/>
                      </a:solidFill>
                    </a:lnT>
                    <a:solidFill>
                      <a:srgbClr val="09BBC4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278" name="object 17"/>
          <p:cNvGrpSpPr/>
          <p:nvPr/>
        </p:nvGrpSpPr>
        <p:grpSpPr>
          <a:xfrm>
            <a:off x="5580124" y="4798312"/>
            <a:ext cx="792481" cy="359664"/>
            <a:chOff x="0" y="0"/>
            <a:chExt cx="792479" cy="359663"/>
          </a:xfrm>
        </p:grpSpPr>
        <p:sp>
          <p:nvSpPr>
            <p:cNvPr id="276" name="object 18"/>
            <p:cNvSpPr/>
            <p:nvPr/>
          </p:nvSpPr>
          <p:spPr>
            <a:xfrm>
              <a:off x="0" y="0"/>
              <a:ext cx="792480" cy="35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98" y="0"/>
                  </a:moveTo>
                  <a:lnTo>
                    <a:pt x="16698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6698" y="16200"/>
                  </a:lnTo>
                  <a:lnTo>
                    <a:pt x="16698" y="21600"/>
                  </a:lnTo>
                  <a:lnTo>
                    <a:pt x="21600" y="10800"/>
                  </a:lnTo>
                  <a:lnTo>
                    <a:pt x="16698" y="0"/>
                  </a:lnTo>
                  <a:close/>
                </a:path>
              </a:pathLst>
            </a:custGeom>
            <a:solidFill>
              <a:srgbClr val="0AD0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" name="object 19"/>
            <p:cNvSpPr/>
            <p:nvPr/>
          </p:nvSpPr>
          <p:spPr>
            <a:xfrm>
              <a:off x="0" y="0"/>
              <a:ext cx="792480" cy="35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6698" y="5400"/>
                  </a:lnTo>
                  <a:lnTo>
                    <a:pt x="16698" y="0"/>
                  </a:lnTo>
                  <a:lnTo>
                    <a:pt x="21600" y="10800"/>
                  </a:lnTo>
                  <a:lnTo>
                    <a:pt x="16698" y="21600"/>
                  </a:lnTo>
                  <a:lnTo>
                    <a:pt x="16698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25908" cap="flat">
              <a:solidFill>
                <a:srgbClr val="0AD0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9" name="object 20"/>
          <p:cNvSpPr txBox="1"/>
          <p:nvPr/>
        </p:nvSpPr>
        <p:spPr>
          <a:xfrm>
            <a:off x="6589014" y="3934204"/>
            <a:ext cx="2304416" cy="2413260"/>
          </a:xfrm>
          <a:prstGeom prst="rect">
            <a:avLst/>
          </a:prstGeom>
          <a:ln w="25907">
            <a:solidFill>
              <a:srgbClr val="5EEFF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70509" marR="394334">
              <a:spcBef>
                <a:spcPts val="800"/>
              </a:spcBef>
              <a:buSzPct val="95833"/>
              <a:buFont typeface="Arial"/>
              <a:buChar char="•"/>
              <a:tabLst>
                <a:tab pos="3683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Overlapping  </a:t>
            </a:r>
            <a:r>
              <a:rPr spc="-5"/>
              <a:t>Symptoms</a:t>
            </a:r>
          </a:p>
          <a:p>
            <a:pPr marL="270509" marR="775969" algn="just">
              <a:buSzPct val="95833"/>
              <a:buFont typeface="Arial"/>
              <a:buChar char="•"/>
              <a:tabLst>
                <a:tab pos="3683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Need</a:t>
            </a:r>
            <a:r>
              <a:rPr spc="-85"/>
              <a:t> </a:t>
            </a:r>
            <a:r>
              <a:rPr spc="-5"/>
              <a:t>For  </a:t>
            </a:r>
            <a:r>
              <a:t>In</a:t>
            </a:r>
            <a:r>
              <a:rPr spc="5"/>
              <a:t>t</a:t>
            </a:r>
            <a:r>
              <a:t>eg</a:t>
            </a:r>
            <a:r>
              <a:rPr spc="5"/>
              <a:t>r</a:t>
            </a:r>
            <a:r>
              <a:t>ated  Approach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281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5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6" name="object 7"/>
          <p:cNvSpPr txBox="1"/>
          <p:nvPr>
            <p:ph type="title"/>
          </p:nvPr>
        </p:nvSpPr>
        <p:spPr>
          <a:xfrm>
            <a:off x="215899" y="808990"/>
            <a:ext cx="7432042" cy="635001"/>
          </a:xfrm>
          <a:prstGeom prst="rect">
            <a:avLst/>
          </a:prstGeom>
        </p:spPr>
        <p:txBody>
          <a:bodyPr/>
          <a:lstStyle>
            <a:lvl1pPr indent="12700">
              <a:defRPr spc="-100">
                <a:solidFill>
                  <a:srgbClr val="0A5294"/>
                </a:solidFill>
              </a:defRPr>
            </a:lvl1pPr>
          </a:lstStyle>
          <a:p>
            <a:pPr/>
            <a:r>
              <a:t>CASE MANAGEMENT PROCESS</a:t>
            </a:r>
          </a:p>
        </p:txBody>
      </p:sp>
      <p:sp>
        <p:nvSpPr>
          <p:cNvPr id="287" name="object 8"/>
          <p:cNvSpPr txBox="1"/>
          <p:nvPr/>
        </p:nvSpPr>
        <p:spPr>
          <a:xfrm>
            <a:off x="535939" y="1966670"/>
            <a:ext cx="6555107" cy="175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300"/>
              </a:spcBef>
              <a:tabLst>
                <a:tab pos="977900" algn="l"/>
              </a:tabLst>
              <a:defRPr spc="-5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TWO	AGE </a:t>
            </a:r>
            <a:r>
              <a:rPr spc="-40"/>
              <a:t>CATEGORIES</a:t>
            </a:r>
            <a:r>
              <a:rPr spc="90"/>
              <a:t> </a:t>
            </a:r>
            <a:r>
              <a:rPr spc="0" sz="3600"/>
              <a:t>:</a:t>
            </a:r>
            <a:endParaRPr spc="-6" sz="3600"/>
          </a:p>
          <a:p>
            <a:pPr marL="494030" indent="-418465">
              <a:spcBef>
                <a:spcPts val="1600"/>
              </a:spcBef>
              <a:buSzPct val="100000"/>
              <a:buAutoNum type="alphaUcParenR" startAt="1"/>
              <a:tabLst>
                <a:tab pos="482600" algn="l"/>
              </a:tabLst>
              <a:defRPr spc="-50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Young </a:t>
            </a:r>
            <a:r>
              <a:rPr spc="0"/>
              <a:t>infants: From </a:t>
            </a:r>
            <a:r>
              <a:rPr spc="-5"/>
              <a:t>birth </a:t>
            </a:r>
            <a:r>
              <a:rPr spc="0"/>
              <a:t>up to 2</a:t>
            </a:r>
            <a:r>
              <a:rPr spc="-30"/>
              <a:t> </a:t>
            </a:r>
            <a:r>
              <a:rPr spc="0"/>
              <a:t>months</a:t>
            </a:r>
          </a:p>
          <a:p>
            <a:pPr marL="490219" indent="-414655">
              <a:spcBef>
                <a:spcPts val="2100"/>
              </a:spcBef>
              <a:buSzPct val="100000"/>
              <a:buAutoNum type="alphaUcParenR" startAt="1"/>
              <a:tabLst>
                <a:tab pos="4826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Older children : From 2 months up to 5</a:t>
            </a:r>
            <a:r>
              <a:rPr spc="-120"/>
              <a:t> </a:t>
            </a:r>
            <a:r>
              <a:rPr spc="-5"/>
              <a:t>years.</a:t>
            </a:r>
          </a:p>
        </p:txBody>
      </p:sp>
      <p:sp>
        <p:nvSpPr>
          <p:cNvPr id="288" name="object 9"/>
          <p:cNvSpPr txBox="1"/>
          <p:nvPr/>
        </p:nvSpPr>
        <p:spPr>
          <a:xfrm>
            <a:off x="8529066" y="6530644"/>
            <a:ext cx="172086" cy="18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30" sz="1200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290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2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94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5" name="object 7"/>
          <p:cNvSpPr txBox="1"/>
          <p:nvPr/>
        </p:nvSpPr>
        <p:spPr>
          <a:xfrm>
            <a:off x="535939" y="2445231"/>
            <a:ext cx="4909822" cy="219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7020" indent="-274320">
              <a:spcBef>
                <a:spcPts val="7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Combating pneumonia/</a:t>
            </a:r>
            <a:r>
              <a:rPr spc="-55"/>
              <a:t> </a:t>
            </a:r>
            <a:r>
              <a:t>Sepsis</a:t>
            </a:r>
          </a:p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Combating</a:t>
            </a:r>
            <a:r>
              <a:rPr spc="-15"/>
              <a:t> </a:t>
            </a:r>
            <a:r>
              <a:t>diarrhoea</a:t>
            </a:r>
          </a:p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Nurturing newborns Infant</a:t>
            </a:r>
            <a:r>
              <a:rPr spc="-130"/>
              <a:t> </a:t>
            </a:r>
            <a:r>
              <a:t>feeding</a:t>
            </a:r>
          </a:p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pc="-5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Immunization</a:t>
            </a:r>
          </a:p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Combating</a:t>
            </a:r>
            <a:r>
              <a:rPr spc="-15"/>
              <a:t> </a:t>
            </a:r>
            <a:r>
              <a:rPr spc="-5"/>
              <a:t>malaria</a:t>
            </a:r>
          </a:p>
        </p:txBody>
      </p:sp>
      <p:sp>
        <p:nvSpPr>
          <p:cNvPr id="296" name="object 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5080" indent="88900">
              <a:lnSpc>
                <a:spcPts val="4200"/>
              </a:lnSpc>
              <a:spcBef>
                <a:spcPts val="300"/>
              </a:spcBef>
              <a:defRPr spc="-100" sz="3600">
                <a:solidFill>
                  <a:srgbClr val="0A5294"/>
                </a:solidFill>
              </a:defRPr>
            </a:lvl1pPr>
          </a:lstStyle>
          <a:p>
            <a:pPr/>
            <a:r>
              <a:t>CORE INTERVENTIONS TO IMPROVE  CHILD SURVIVAL</a:t>
            </a:r>
          </a:p>
        </p:txBody>
      </p:sp>
      <p:sp>
        <p:nvSpPr>
          <p:cNvPr id="297" name="object 9"/>
          <p:cNvSpPr txBox="1"/>
          <p:nvPr/>
        </p:nvSpPr>
        <p:spPr>
          <a:xfrm>
            <a:off x="8538209" y="6511111"/>
            <a:ext cx="208916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80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299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3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4" name="object 7"/>
          <p:cNvSpPr txBox="1"/>
          <p:nvPr>
            <p:ph type="title"/>
          </p:nvPr>
        </p:nvSpPr>
        <p:spPr>
          <a:xfrm>
            <a:off x="368300" y="961389"/>
            <a:ext cx="5272405" cy="635001"/>
          </a:xfrm>
          <a:prstGeom prst="rect">
            <a:avLst/>
          </a:prstGeom>
        </p:spPr>
        <p:txBody>
          <a:bodyPr/>
          <a:lstStyle>
            <a:lvl1pPr indent="12700">
              <a:defRPr spc="-100">
                <a:solidFill>
                  <a:srgbClr val="0A5294"/>
                </a:solidFill>
              </a:defRPr>
            </a:lvl1pPr>
          </a:lstStyle>
          <a:p>
            <a:pPr/>
            <a:r>
              <a:t>PRINCIPLES OF IMNCI</a:t>
            </a:r>
          </a:p>
        </p:txBody>
      </p:sp>
      <p:sp>
        <p:nvSpPr>
          <p:cNvPr id="305" name="object 9"/>
          <p:cNvSpPr txBox="1"/>
          <p:nvPr>
            <p:ph type="sldNum" sz="quarter" idx="4294967295"/>
          </p:nvPr>
        </p:nvSpPr>
        <p:spPr>
          <a:xfrm>
            <a:off x="8496044" y="6555895"/>
            <a:ext cx="204471" cy="154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pc="5" sz="1200">
                <a:solidFill>
                  <a:srgbClr val="045C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6" name="object 8"/>
          <p:cNvSpPr txBox="1"/>
          <p:nvPr/>
        </p:nvSpPr>
        <p:spPr>
          <a:xfrm>
            <a:off x="535939" y="2088514"/>
            <a:ext cx="7695567" cy="383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27684" indent="-515619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5207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Examine </a:t>
            </a:r>
            <a:r>
              <a:rPr spc="0"/>
              <a:t>all sick children aged upto 5</a:t>
            </a:r>
            <a:r>
              <a:rPr spc="-100"/>
              <a:t> </a:t>
            </a:r>
            <a:r>
              <a:rPr spc="0"/>
              <a:t>years.</a:t>
            </a:r>
          </a:p>
          <a:p>
            <a:pPr marL="527684" indent="-515619">
              <a:spcBef>
                <a:spcPts val="2000"/>
              </a:spcBef>
              <a:buClr>
                <a:srgbClr val="0AD0D9"/>
              </a:buClr>
              <a:buSzPct val="93750"/>
              <a:buChar char="●"/>
              <a:tabLst>
                <a:tab pos="5207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Assess </a:t>
            </a:r>
            <a:r>
              <a:rPr spc="0"/>
              <a:t>for </a:t>
            </a:r>
            <a:r>
              <a:rPr spc="-10"/>
              <a:t>main</a:t>
            </a:r>
            <a:r>
              <a:rPr spc="10"/>
              <a:t> </a:t>
            </a:r>
            <a:r>
              <a:t>symptoms.</a:t>
            </a:r>
          </a:p>
          <a:p>
            <a:pPr marL="527684" indent="-515619">
              <a:spcBef>
                <a:spcPts val="2000"/>
              </a:spcBef>
              <a:buClr>
                <a:srgbClr val="0AD0D9"/>
              </a:buClr>
              <a:buSzPct val="93750"/>
              <a:buChar char="●"/>
              <a:tabLst>
                <a:tab pos="5207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Routinely check </a:t>
            </a:r>
            <a:r>
              <a:rPr spc="-5"/>
              <a:t>for </a:t>
            </a:r>
            <a:r>
              <a:t>nutrition, </a:t>
            </a:r>
            <a:r>
              <a:rPr spc="-5"/>
              <a:t>immunization, </a:t>
            </a:r>
            <a:r>
              <a:t>HIV status</a:t>
            </a:r>
            <a:r>
              <a:rPr spc="-185"/>
              <a:t> </a:t>
            </a:r>
            <a:r>
              <a:t>in</a:t>
            </a:r>
          </a:p>
          <a:p>
            <a:pPr indent="527684">
              <a:spcBef>
                <a:spcPts val="1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</a:t>
            </a:r>
            <a:r>
              <a:rPr spc="-5"/>
              <a:t>HIV </a:t>
            </a:r>
            <a:r>
              <a:t>settings &amp; other potential</a:t>
            </a:r>
            <a:r>
              <a:rPr spc="-140"/>
              <a:t> </a:t>
            </a:r>
            <a:r>
              <a:rPr spc="-5"/>
              <a:t>problems.</a:t>
            </a:r>
          </a:p>
          <a:p>
            <a:pPr marL="527684" indent="-515619">
              <a:spcBef>
                <a:spcPts val="2000"/>
              </a:spcBef>
              <a:buClr>
                <a:srgbClr val="0AD0D9"/>
              </a:buClr>
              <a:buSzPct val="93750"/>
              <a:buChar char="●"/>
              <a:tabLst>
                <a:tab pos="5207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Classify </a:t>
            </a:r>
            <a:r>
              <a:rPr spc="0"/>
              <a:t>the</a:t>
            </a:r>
            <a:r>
              <a:rPr spc="-15"/>
              <a:t> </a:t>
            </a:r>
            <a:r>
              <a:t>problem.</a:t>
            </a:r>
          </a:p>
          <a:p>
            <a:pPr marL="527684" indent="-515619">
              <a:spcBef>
                <a:spcPts val="2000"/>
              </a:spcBef>
              <a:buClr>
                <a:srgbClr val="0AD0D9"/>
              </a:buClr>
              <a:buSzPct val="93750"/>
              <a:buChar char="●"/>
              <a:tabLst>
                <a:tab pos="5207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 </a:t>
            </a:r>
            <a:r>
              <a:rPr spc="0"/>
              <a:t>of </a:t>
            </a:r>
            <a:r>
              <a:t>limited </a:t>
            </a:r>
            <a:r>
              <a:rPr spc="0"/>
              <a:t>drugs &amp; active </a:t>
            </a:r>
            <a:r>
              <a:t>participation </a:t>
            </a:r>
            <a:r>
              <a:rPr spc="0"/>
              <a:t>of</a:t>
            </a:r>
            <a:r>
              <a:rPr spc="-80"/>
              <a:t> </a:t>
            </a:r>
            <a:r>
              <a:rPr spc="-15"/>
              <a:t>caregiver.</a:t>
            </a:r>
          </a:p>
          <a:p>
            <a:pPr marL="527684" indent="-515619">
              <a:spcBef>
                <a:spcPts val="2000"/>
              </a:spcBef>
              <a:buClr>
                <a:srgbClr val="0AD0D9"/>
              </a:buClr>
              <a:buSzPct val="93750"/>
              <a:buChar char="●"/>
              <a:tabLst>
                <a:tab pos="5207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Counselling of</a:t>
            </a:r>
            <a:r>
              <a:rPr spc="-25"/>
              <a:t> </a:t>
            </a:r>
            <a:r>
              <a:rPr spc="-15"/>
              <a:t>caregiver.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308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0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12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3" name="object 7"/>
          <p:cNvSpPr txBox="1"/>
          <p:nvPr>
            <p:ph type="title"/>
          </p:nvPr>
        </p:nvSpPr>
        <p:spPr>
          <a:xfrm>
            <a:off x="444500" y="732790"/>
            <a:ext cx="4365625" cy="635001"/>
          </a:xfrm>
          <a:prstGeom prst="rect">
            <a:avLst/>
          </a:prstGeom>
        </p:spPr>
        <p:txBody>
          <a:bodyPr/>
          <a:lstStyle/>
          <a:p>
            <a:pPr indent="12700">
              <a:defRPr spc="-100">
                <a:solidFill>
                  <a:srgbClr val="0A5294"/>
                </a:solidFill>
              </a:defRPr>
            </a:pPr>
            <a:r>
              <a:t>CLASSIFIC</a:t>
            </a:r>
            <a:r>
              <a:rPr spc="-500"/>
              <a:t>A</a:t>
            </a:r>
            <a:r>
              <a:t>TIONS</a:t>
            </a:r>
          </a:p>
        </p:txBody>
      </p:sp>
      <p:grpSp>
        <p:nvGrpSpPr>
          <p:cNvPr id="318" name="object 8"/>
          <p:cNvGrpSpPr/>
          <p:nvPr/>
        </p:nvGrpSpPr>
        <p:grpSpPr>
          <a:xfrm>
            <a:off x="468629" y="1629916"/>
            <a:ext cx="8208265" cy="2880362"/>
            <a:chOff x="0" y="0"/>
            <a:chExt cx="8208264" cy="2880360"/>
          </a:xfrm>
        </p:grpSpPr>
        <p:sp>
          <p:nvSpPr>
            <p:cNvPr id="314" name="object 9"/>
            <p:cNvSpPr/>
            <p:nvPr/>
          </p:nvSpPr>
          <p:spPr>
            <a:xfrm>
              <a:off x="0" y="0"/>
              <a:ext cx="8208265" cy="129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32" y="0"/>
                  </a:moveTo>
                  <a:lnTo>
                    <a:pt x="568" y="0"/>
                  </a:lnTo>
                  <a:lnTo>
                    <a:pt x="438" y="95"/>
                  </a:lnTo>
                  <a:lnTo>
                    <a:pt x="318" y="366"/>
                  </a:lnTo>
                  <a:lnTo>
                    <a:pt x="213" y="791"/>
                  </a:lnTo>
                  <a:lnTo>
                    <a:pt x="125" y="1348"/>
                  </a:lnTo>
                  <a:lnTo>
                    <a:pt x="58" y="2017"/>
                  </a:lnTo>
                  <a:lnTo>
                    <a:pt x="15" y="2774"/>
                  </a:lnTo>
                  <a:lnTo>
                    <a:pt x="0" y="3600"/>
                  </a:lnTo>
                  <a:lnTo>
                    <a:pt x="0" y="18000"/>
                  </a:lnTo>
                  <a:lnTo>
                    <a:pt x="15" y="18826"/>
                  </a:lnTo>
                  <a:lnTo>
                    <a:pt x="58" y="19583"/>
                  </a:lnTo>
                  <a:lnTo>
                    <a:pt x="125" y="20252"/>
                  </a:lnTo>
                  <a:lnTo>
                    <a:pt x="213" y="20809"/>
                  </a:lnTo>
                  <a:lnTo>
                    <a:pt x="318" y="21234"/>
                  </a:lnTo>
                  <a:lnTo>
                    <a:pt x="438" y="21505"/>
                  </a:lnTo>
                  <a:lnTo>
                    <a:pt x="568" y="21600"/>
                  </a:lnTo>
                  <a:lnTo>
                    <a:pt x="21032" y="21600"/>
                  </a:lnTo>
                  <a:lnTo>
                    <a:pt x="21162" y="21505"/>
                  </a:lnTo>
                  <a:lnTo>
                    <a:pt x="21282" y="21234"/>
                  </a:lnTo>
                  <a:lnTo>
                    <a:pt x="21387" y="20809"/>
                  </a:lnTo>
                  <a:lnTo>
                    <a:pt x="21475" y="20252"/>
                  </a:lnTo>
                  <a:lnTo>
                    <a:pt x="21542" y="19583"/>
                  </a:lnTo>
                  <a:lnTo>
                    <a:pt x="21585" y="18826"/>
                  </a:lnTo>
                  <a:lnTo>
                    <a:pt x="21600" y="18000"/>
                  </a:lnTo>
                  <a:lnTo>
                    <a:pt x="21600" y="3600"/>
                  </a:lnTo>
                  <a:lnTo>
                    <a:pt x="21585" y="2774"/>
                  </a:lnTo>
                  <a:lnTo>
                    <a:pt x="21542" y="2017"/>
                  </a:lnTo>
                  <a:lnTo>
                    <a:pt x="21475" y="1348"/>
                  </a:lnTo>
                  <a:lnTo>
                    <a:pt x="21387" y="791"/>
                  </a:lnTo>
                  <a:lnTo>
                    <a:pt x="21282" y="366"/>
                  </a:lnTo>
                  <a:lnTo>
                    <a:pt x="21162" y="95"/>
                  </a:lnTo>
                  <a:lnTo>
                    <a:pt x="21032" y="0"/>
                  </a:lnTo>
                  <a:close/>
                </a:path>
              </a:pathLst>
            </a:custGeom>
            <a:solidFill>
              <a:srgbClr val="FF33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object 10"/>
            <p:cNvSpPr/>
            <p:nvPr/>
          </p:nvSpPr>
          <p:spPr>
            <a:xfrm>
              <a:off x="0" y="0"/>
              <a:ext cx="8208265" cy="129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lnTo>
                    <a:pt x="15" y="2774"/>
                  </a:lnTo>
                  <a:lnTo>
                    <a:pt x="58" y="2017"/>
                  </a:lnTo>
                  <a:lnTo>
                    <a:pt x="125" y="1348"/>
                  </a:lnTo>
                  <a:lnTo>
                    <a:pt x="213" y="791"/>
                  </a:lnTo>
                  <a:lnTo>
                    <a:pt x="318" y="366"/>
                  </a:lnTo>
                  <a:lnTo>
                    <a:pt x="438" y="95"/>
                  </a:lnTo>
                  <a:lnTo>
                    <a:pt x="568" y="0"/>
                  </a:lnTo>
                  <a:lnTo>
                    <a:pt x="21032" y="0"/>
                  </a:lnTo>
                  <a:lnTo>
                    <a:pt x="21162" y="95"/>
                  </a:lnTo>
                  <a:lnTo>
                    <a:pt x="21282" y="366"/>
                  </a:lnTo>
                  <a:lnTo>
                    <a:pt x="21387" y="791"/>
                  </a:lnTo>
                  <a:lnTo>
                    <a:pt x="21475" y="1348"/>
                  </a:lnTo>
                  <a:lnTo>
                    <a:pt x="21542" y="2017"/>
                  </a:lnTo>
                  <a:lnTo>
                    <a:pt x="21585" y="2774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85" y="18826"/>
                  </a:lnTo>
                  <a:lnTo>
                    <a:pt x="21542" y="19583"/>
                  </a:lnTo>
                  <a:lnTo>
                    <a:pt x="21475" y="20252"/>
                  </a:lnTo>
                  <a:lnTo>
                    <a:pt x="21387" y="20809"/>
                  </a:lnTo>
                  <a:lnTo>
                    <a:pt x="21282" y="21234"/>
                  </a:lnTo>
                  <a:lnTo>
                    <a:pt x="21162" y="21505"/>
                  </a:lnTo>
                  <a:lnTo>
                    <a:pt x="21032" y="21600"/>
                  </a:lnTo>
                  <a:lnTo>
                    <a:pt x="568" y="21600"/>
                  </a:lnTo>
                  <a:lnTo>
                    <a:pt x="438" y="21505"/>
                  </a:lnTo>
                  <a:lnTo>
                    <a:pt x="318" y="21234"/>
                  </a:lnTo>
                  <a:lnTo>
                    <a:pt x="213" y="20809"/>
                  </a:lnTo>
                  <a:lnTo>
                    <a:pt x="125" y="20252"/>
                  </a:lnTo>
                  <a:lnTo>
                    <a:pt x="58" y="19583"/>
                  </a:lnTo>
                  <a:lnTo>
                    <a:pt x="15" y="18826"/>
                  </a:lnTo>
                  <a:lnTo>
                    <a:pt x="0" y="18000"/>
                  </a:lnTo>
                  <a:lnTo>
                    <a:pt x="0" y="3600"/>
                  </a:lnTo>
                  <a:close/>
                </a:path>
              </a:pathLst>
            </a:custGeom>
            <a:noFill/>
            <a:ln w="25908" cap="flat">
              <a:solidFill>
                <a:srgbClr val="08509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6" name="object 11"/>
            <p:cNvSpPr/>
            <p:nvPr/>
          </p:nvSpPr>
          <p:spPr>
            <a:xfrm>
              <a:off x="71628" y="1295400"/>
              <a:ext cx="8136637" cy="158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99" y="0"/>
                  </a:moveTo>
                  <a:lnTo>
                    <a:pt x="701" y="0"/>
                  </a:lnTo>
                  <a:lnTo>
                    <a:pt x="575" y="58"/>
                  </a:lnTo>
                  <a:lnTo>
                    <a:pt x="457" y="225"/>
                  </a:lnTo>
                  <a:lnTo>
                    <a:pt x="347" y="491"/>
                  </a:lnTo>
                  <a:lnTo>
                    <a:pt x="249" y="847"/>
                  </a:lnTo>
                  <a:lnTo>
                    <a:pt x="165" y="1280"/>
                  </a:lnTo>
                  <a:lnTo>
                    <a:pt x="96" y="1783"/>
                  </a:lnTo>
                  <a:lnTo>
                    <a:pt x="44" y="2344"/>
                  </a:lnTo>
                  <a:lnTo>
                    <a:pt x="11" y="2953"/>
                  </a:lnTo>
                  <a:lnTo>
                    <a:pt x="0" y="3600"/>
                  </a:lnTo>
                  <a:lnTo>
                    <a:pt x="0" y="18000"/>
                  </a:lnTo>
                  <a:lnTo>
                    <a:pt x="11" y="18647"/>
                  </a:lnTo>
                  <a:lnTo>
                    <a:pt x="44" y="19256"/>
                  </a:lnTo>
                  <a:lnTo>
                    <a:pt x="96" y="19817"/>
                  </a:lnTo>
                  <a:lnTo>
                    <a:pt x="165" y="20320"/>
                  </a:lnTo>
                  <a:lnTo>
                    <a:pt x="249" y="20753"/>
                  </a:lnTo>
                  <a:lnTo>
                    <a:pt x="347" y="21109"/>
                  </a:lnTo>
                  <a:lnTo>
                    <a:pt x="457" y="21375"/>
                  </a:lnTo>
                  <a:lnTo>
                    <a:pt x="575" y="21542"/>
                  </a:lnTo>
                  <a:lnTo>
                    <a:pt x="701" y="21600"/>
                  </a:lnTo>
                  <a:lnTo>
                    <a:pt x="20899" y="21600"/>
                  </a:lnTo>
                  <a:lnTo>
                    <a:pt x="21025" y="21542"/>
                  </a:lnTo>
                  <a:lnTo>
                    <a:pt x="21143" y="21375"/>
                  </a:lnTo>
                  <a:lnTo>
                    <a:pt x="21253" y="21109"/>
                  </a:lnTo>
                  <a:lnTo>
                    <a:pt x="21351" y="20753"/>
                  </a:lnTo>
                  <a:lnTo>
                    <a:pt x="21435" y="20320"/>
                  </a:lnTo>
                  <a:lnTo>
                    <a:pt x="21504" y="19817"/>
                  </a:lnTo>
                  <a:lnTo>
                    <a:pt x="21556" y="19256"/>
                  </a:lnTo>
                  <a:lnTo>
                    <a:pt x="21589" y="18647"/>
                  </a:lnTo>
                  <a:lnTo>
                    <a:pt x="21600" y="18000"/>
                  </a:lnTo>
                  <a:lnTo>
                    <a:pt x="21600" y="3600"/>
                  </a:lnTo>
                  <a:lnTo>
                    <a:pt x="21589" y="2953"/>
                  </a:lnTo>
                  <a:lnTo>
                    <a:pt x="21556" y="2344"/>
                  </a:lnTo>
                  <a:lnTo>
                    <a:pt x="21504" y="1783"/>
                  </a:lnTo>
                  <a:lnTo>
                    <a:pt x="21435" y="1280"/>
                  </a:lnTo>
                  <a:lnTo>
                    <a:pt x="21351" y="847"/>
                  </a:lnTo>
                  <a:lnTo>
                    <a:pt x="21253" y="491"/>
                  </a:lnTo>
                  <a:lnTo>
                    <a:pt x="21143" y="225"/>
                  </a:lnTo>
                  <a:lnTo>
                    <a:pt x="21025" y="58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object 12"/>
            <p:cNvSpPr/>
            <p:nvPr/>
          </p:nvSpPr>
          <p:spPr>
            <a:xfrm>
              <a:off x="71628" y="1295400"/>
              <a:ext cx="8136637" cy="158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lnTo>
                    <a:pt x="11" y="2953"/>
                  </a:lnTo>
                  <a:lnTo>
                    <a:pt x="44" y="2344"/>
                  </a:lnTo>
                  <a:lnTo>
                    <a:pt x="96" y="1783"/>
                  </a:lnTo>
                  <a:lnTo>
                    <a:pt x="165" y="1280"/>
                  </a:lnTo>
                  <a:lnTo>
                    <a:pt x="249" y="847"/>
                  </a:lnTo>
                  <a:lnTo>
                    <a:pt x="347" y="491"/>
                  </a:lnTo>
                  <a:lnTo>
                    <a:pt x="457" y="225"/>
                  </a:lnTo>
                  <a:lnTo>
                    <a:pt x="575" y="58"/>
                  </a:lnTo>
                  <a:lnTo>
                    <a:pt x="701" y="0"/>
                  </a:lnTo>
                  <a:lnTo>
                    <a:pt x="20899" y="0"/>
                  </a:lnTo>
                  <a:lnTo>
                    <a:pt x="21025" y="58"/>
                  </a:lnTo>
                  <a:lnTo>
                    <a:pt x="21143" y="225"/>
                  </a:lnTo>
                  <a:lnTo>
                    <a:pt x="21253" y="491"/>
                  </a:lnTo>
                  <a:lnTo>
                    <a:pt x="21351" y="847"/>
                  </a:lnTo>
                  <a:lnTo>
                    <a:pt x="21435" y="1280"/>
                  </a:lnTo>
                  <a:lnTo>
                    <a:pt x="21504" y="1783"/>
                  </a:lnTo>
                  <a:lnTo>
                    <a:pt x="21556" y="2344"/>
                  </a:lnTo>
                  <a:lnTo>
                    <a:pt x="21589" y="2953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89" y="18647"/>
                  </a:lnTo>
                  <a:lnTo>
                    <a:pt x="21556" y="19256"/>
                  </a:lnTo>
                  <a:lnTo>
                    <a:pt x="21504" y="19817"/>
                  </a:lnTo>
                  <a:lnTo>
                    <a:pt x="21435" y="20320"/>
                  </a:lnTo>
                  <a:lnTo>
                    <a:pt x="21351" y="20753"/>
                  </a:lnTo>
                  <a:lnTo>
                    <a:pt x="21253" y="21109"/>
                  </a:lnTo>
                  <a:lnTo>
                    <a:pt x="21143" y="21375"/>
                  </a:lnTo>
                  <a:lnTo>
                    <a:pt x="21025" y="21542"/>
                  </a:lnTo>
                  <a:lnTo>
                    <a:pt x="20899" y="21600"/>
                  </a:lnTo>
                  <a:lnTo>
                    <a:pt x="701" y="21600"/>
                  </a:lnTo>
                  <a:lnTo>
                    <a:pt x="575" y="21542"/>
                  </a:lnTo>
                  <a:lnTo>
                    <a:pt x="457" y="21375"/>
                  </a:lnTo>
                  <a:lnTo>
                    <a:pt x="347" y="21109"/>
                  </a:lnTo>
                  <a:lnTo>
                    <a:pt x="249" y="20753"/>
                  </a:lnTo>
                  <a:lnTo>
                    <a:pt x="165" y="20320"/>
                  </a:lnTo>
                  <a:lnTo>
                    <a:pt x="96" y="19817"/>
                  </a:lnTo>
                  <a:lnTo>
                    <a:pt x="44" y="19256"/>
                  </a:lnTo>
                  <a:lnTo>
                    <a:pt x="11" y="18647"/>
                  </a:lnTo>
                  <a:lnTo>
                    <a:pt x="0" y="18000"/>
                  </a:lnTo>
                  <a:lnTo>
                    <a:pt x="0" y="3600"/>
                  </a:lnTo>
                  <a:close/>
                </a:path>
              </a:pathLst>
            </a:custGeom>
            <a:noFill/>
            <a:ln w="25908" cap="flat">
              <a:solidFill>
                <a:srgbClr val="08509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19" name="object 13"/>
          <p:cNvSpPr txBox="1"/>
          <p:nvPr/>
        </p:nvSpPr>
        <p:spPr>
          <a:xfrm>
            <a:off x="737716" y="1717496"/>
            <a:ext cx="7739382" cy="2234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61593" algn="ctr">
              <a:spcBef>
                <a:spcPts val="1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PINK : </a:t>
            </a:r>
            <a:r>
              <a:rPr i="1"/>
              <a:t>Patient </a:t>
            </a:r>
            <a:r>
              <a:rPr i="1" spc="-20"/>
              <a:t>requires </a:t>
            </a:r>
            <a:r>
              <a:rPr spc="-5"/>
              <a:t>URGENT</a:t>
            </a:r>
            <a:r>
              <a:rPr spc="-85"/>
              <a:t> </a:t>
            </a:r>
            <a:r>
              <a:rPr i="1"/>
              <a:t>hospitalization.</a:t>
            </a:r>
          </a:p>
          <a:p>
            <a:pPr marR="2000885" indent="1936113" algn="ctr"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Give </a:t>
            </a:r>
            <a:r>
              <a:rPr spc="0"/>
              <a:t>pre-referral </a:t>
            </a:r>
            <a:r>
              <a:t>treatment</a:t>
            </a:r>
            <a:r>
              <a:rPr spc="-95"/>
              <a:t> </a:t>
            </a:r>
            <a:r>
              <a:t>and  Refer </a:t>
            </a:r>
            <a:r>
              <a:rPr spc="-35"/>
              <a:t>URGENTLY </a:t>
            </a:r>
            <a:r>
              <a:rPr spc="0"/>
              <a:t>to</a:t>
            </a:r>
            <a:r>
              <a:rPr spc="-90"/>
              <a:t> </a:t>
            </a:r>
            <a:r>
              <a:rPr spc="0"/>
              <a:t>hospital</a:t>
            </a:r>
          </a:p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ctr">
              <a:defRPr spc="-2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YELLOW: </a:t>
            </a:r>
            <a:r>
              <a:rPr spc="0"/>
              <a:t>Specific </a:t>
            </a:r>
            <a:r>
              <a:rPr spc="-5"/>
              <a:t>medical treatment </a:t>
            </a:r>
            <a:r>
              <a:rPr spc="0"/>
              <a:t>and advice, as you do</a:t>
            </a:r>
            <a:r>
              <a:rPr spc="-65"/>
              <a:t> </a:t>
            </a:r>
            <a:r>
              <a:rPr spc="0"/>
              <a:t>in</a:t>
            </a:r>
          </a:p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your </a:t>
            </a:r>
            <a:r>
              <a:rPr spc="-5"/>
              <a:t>OPD </a:t>
            </a:r>
            <a:r>
              <a:t>or</a:t>
            </a:r>
            <a:r>
              <a:rPr spc="10"/>
              <a:t> </a:t>
            </a:r>
            <a:r>
              <a:rPr spc="-5"/>
              <a:t>Clinic.</a:t>
            </a:r>
          </a:p>
        </p:txBody>
      </p:sp>
      <p:grpSp>
        <p:nvGrpSpPr>
          <p:cNvPr id="322" name="object 14"/>
          <p:cNvGrpSpPr/>
          <p:nvPr/>
        </p:nvGrpSpPr>
        <p:grpSpPr>
          <a:xfrm>
            <a:off x="611884" y="4581905"/>
            <a:ext cx="7993382" cy="1728217"/>
            <a:chOff x="0" y="0"/>
            <a:chExt cx="7993380" cy="1728215"/>
          </a:xfrm>
        </p:grpSpPr>
        <p:sp>
          <p:nvSpPr>
            <p:cNvPr id="320" name="object 15"/>
            <p:cNvSpPr/>
            <p:nvPr/>
          </p:nvSpPr>
          <p:spPr>
            <a:xfrm>
              <a:off x="0" y="0"/>
              <a:ext cx="7993381" cy="172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22" y="0"/>
                  </a:moveTo>
                  <a:lnTo>
                    <a:pt x="778" y="0"/>
                  </a:lnTo>
                  <a:lnTo>
                    <a:pt x="652" y="47"/>
                  </a:lnTo>
                  <a:lnTo>
                    <a:pt x="532" y="183"/>
                  </a:lnTo>
                  <a:lnTo>
                    <a:pt x="421" y="402"/>
                  </a:lnTo>
                  <a:lnTo>
                    <a:pt x="319" y="694"/>
                  </a:lnTo>
                  <a:lnTo>
                    <a:pt x="228" y="1054"/>
                  </a:lnTo>
                  <a:lnTo>
                    <a:pt x="150" y="1474"/>
                  </a:lnTo>
                  <a:lnTo>
                    <a:pt x="87" y="1945"/>
                  </a:lnTo>
                  <a:lnTo>
                    <a:pt x="40" y="2462"/>
                  </a:lnTo>
                  <a:lnTo>
                    <a:pt x="10" y="3016"/>
                  </a:lnTo>
                  <a:lnTo>
                    <a:pt x="0" y="3600"/>
                  </a:lnTo>
                  <a:lnTo>
                    <a:pt x="0" y="18000"/>
                  </a:lnTo>
                  <a:lnTo>
                    <a:pt x="10" y="18584"/>
                  </a:lnTo>
                  <a:lnTo>
                    <a:pt x="40" y="19138"/>
                  </a:lnTo>
                  <a:lnTo>
                    <a:pt x="87" y="19654"/>
                  </a:lnTo>
                  <a:lnTo>
                    <a:pt x="150" y="20126"/>
                  </a:lnTo>
                  <a:lnTo>
                    <a:pt x="228" y="20546"/>
                  </a:lnTo>
                  <a:lnTo>
                    <a:pt x="319" y="20905"/>
                  </a:lnTo>
                  <a:lnTo>
                    <a:pt x="421" y="21198"/>
                  </a:lnTo>
                  <a:lnTo>
                    <a:pt x="532" y="21416"/>
                  </a:lnTo>
                  <a:lnTo>
                    <a:pt x="652" y="21553"/>
                  </a:lnTo>
                  <a:lnTo>
                    <a:pt x="778" y="21600"/>
                  </a:lnTo>
                  <a:lnTo>
                    <a:pt x="20822" y="21600"/>
                  </a:lnTo>
                  <a:lnTo>
                    <a:pt x="20948" y="21553"/>
                  </a:lnTo>
                  <a:lnTo>
                    <a:pt x="21068" y="21416"/>
                  </a:lnTo>
                  <a:lnTo>
                    <a:pt x="21179" y="21198"/>
                  </a:lnTo>
                  <a:lnTo>
                    <a:pt x="21281" y="20905"/>
                  </a:lnTo>
                  <a:lnTo>
                    <a:pt x="21372" y="20546"/>
                  </a:lnTo>
                  <a:lnTo>
                    <a:pt x="21450" y="20126"/>
                  </a:lnTo>
                  <a:lnTo>
                    <a:pt x="21513" y="19654"/>
                  </a:lnTo>
                  <a:lnTo>
                    <a:pt x="21560" y="19138"/>
                  </a:lnTo>
                  <a:lnTo>
                    <a:pt x="21590" y="18584"/>
                  </a:lnTo>
                  <a:lnTo>
                    <a:pt x="21600" y="18000"/>
                  </a:lnTo>
                  <a:lnTo>
                    <a:pt x="21600" y="3600"/>
                  </a:lnTo>
                  <a:lnTo>
                    <a:pt x="21590" y="3016"/>
                  </a:lnTo>
                  <a:lnTo>
                    <a:pt x="21560" y="2462"/>
                  </a:lnTo>
                  <a:lnTo>
                    <a:pt x="21513" y="1945"/>
                  </a:lnTo>
                  <a:lnTo>
                    <a:pt x="21450" y="1474"/>
                  </a:lnTo>
                  <a:lnTo>
                    <a:pt x="21372" y="1054"/>
                  </a:lnTo>
                  <a:lnTo>
                    <a:pt x="21281" y="694"/>
                  </a:lnTo>
                  <a:lnTo>
                    <a:pt x="21179" y="402"/>
                  </a:lnTo>
                  <a:lnTo>
                    <a:pt x="21068" y="183"/>
                  </a:lnTo>
                  <a:lnTo>
                    <a:pt x="20948" y="47"/>
                  </a:lnTo>
                  <a:lnTo>
                    <a:pt x="20822" y="0"/>
                  </a:lnTo>
                  <a:close/>
                </a:path>
              </a:pathLst>
            </a:custGeom>
            <a:solidFill>
              <a:srgbClr val="00AF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object 16"/>
            <p:cNvSpPr/>
            <p:nvPr/>
          </p:nvSpPr>
          <p:spPr>
            <a:xfrm>
              <a:off x="0" y="0"/>
              <a:ext cx="7993381" cy="172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lnTo>
                    <a:pt x="10" y="3016"/>
                  </a:lnTo>
                  <a:lnTo>
                    <a:pt x="40" y="2462"/>
                  </a:lnTo>
                  <a:lnTo>
                    <a:pt x="87" y="1945"/>
                  </a:lnTo>
                  <a:lnTo>
                    <a:pt x="150" y="1474"/>
                  </a:lnTo>
                  <a:lnTo>
                    <a:pt x="228" y="1054"/>
                  </a:lnTo>
                  <a:lnTo>
                    <a:pt x="319" y="694"/>
                  </a:lnTo>
                  <a:lnTo>
                    <a:pt x="421" y="402"/>
                  </a:lnTo>
                  <a:lnTo>
                    <a:pt x="532" y="183"/>
                  </a:lnTo>
                  <a:lnTo>
                    <a:pt x="652" y="47"/>
                  </a:lnTo>
                  <a:lnTo>
                    <a:pt x="778" y="0"/>
                  </a:lnTo>
                  <a:lnTo>
                    <a:pt x="20822" y="0"/>
                  </a:lnTo>
                  <a:lnTo>
                    <a:pt x="20948" y="47"/>
                  </a:lnTo>
                  <a:lnTo>
                    <a:pt x="21068" y="183"/>
                  </a:lnTo>
                  <a:lnTo>
                    <a:pt x="21179" y="402"/>
                  </a:lnTo>
                  <a:lnTo>
                    <a:pt x="21281" y="694"/>
                  </a:lnTo>
                  <a:lnTo>
                    <a:pt x="21372" y="1054"/>
                  </a:lnTo>
                  <a:lnTo>
                    <a:pt x="21450" y="1474"/>
                  </a:lnTo>
                  <a:lnTo>
                    <a:pt x="21513" y="1945"/>
                  </a:lnTo>
                  <a:lnTo>
                    <a:pt x="21560" y="2462"/>
                  </a:lnTo>
                  <a:lnTo>
                    <a:pt x="21590" y="3016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90" y="18584"/>
                  </a:lnTo>
                  <a:lnTo>
                    <a:pt x="21560" y="19138"/>
                  </a:lnTo>
                  <a:lnTo>
                    <a:pt x="21513" y="19654"/>
                  </a:lnTo>
                  <a:lnTo>
                    <a:pt x="21450" y="20126"/>
                  </a:lnTo>
                  <a:lnTo>
                    <a:pt x="21372" y="20546"/>
                  </a:lnTo>
                  <a:lnTo>
                    <a:pt x="21281" y="20905"/>
                  </a:lnTo>
                  <a:lnTo>
                    <a:pt x="21179" y="21198"/>
                  </a:lnTo>
                  <a:lnTo>
                    <a:pt x="21068" y="21416"/>
                  </a:lnTo>
                  <a:lnTo>
                    <a:pt x="20948" y="21553"/>
                  </a:lnTo>
                  <a:lnTo>
                    <a:pt x="20822" y="21600"/>
                  </a:lnTo>
                  <a:lnTo>
                    <a:pt x="778" y="21600"/>
                  </a:lnTo>
                  <a:lnTo>
                    <a:pt x="652" y="21553"/>
                  </a:lnTo>
                  <a:lnTo>
                    <a:pt x="532" y="21416"/>
                  </a:lnTo>
                  <a:lnTo>
                    <a:pt x="421" y="21198"/>
                  </a:lnTo>
                  <a:lnTo>
                    <a:pt x="319" y="20905"/>
                  </a:lnTo>
                  <a:lnTo>
                    <a:pt x="228" y="20546"/>
                  </a:lnTo>
                  <a:lnTo>
                    <a:pt x="150" y="20126"/>
                  </a:lnTo>
                  <a:lnTo>
                    <a:pt x="87" y="19654"/>
                  </a:lnTo>
                  <a:lnTo>
                    <a:pt x="40" y="19138"/>
                  </a:lnTo>
                  <a:lnTo>
                    <a:pt x="10" y="18584"/>
                  </a:lnTo>
                  <a:lnTo>
                    <a:pt x="0" y="18000"/>
                  </a:lnTo>
                  <a:lnTo>
                    <a:pt x="0" y="3600"/>
                  </a:lnTo>
                  <a:close/>
                </a:path>
              </a:pathLst>
            </a:custGeom>
            <a:noFill/>
            <a:ln w="25908" cap="flat">
              <a:solidFill>
                <a:srgbClr val="08509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23" name="object 17"/>
          <p:cNvSpPr txBox="1"/>
          <p:nvPr/>
        </p:nvSpPr>
        <p:spPr>
          <a:xfrm>
            <a:off x="855980" y="5069408"/>
            <a:ext cx="7500619" cy="67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GREEN </a:t>
            </a:r>
            <a:r>
              <a:rPr spc="0"/>
              <a:t>: </a:t>
            </a:r>
            <a:r>
              <a:t>Simple </a:t>
            </a:r>
            <a:r>
              <a:rPr spc="0"/>
              <a:t>advice on </a:t>
            </a:r>
            <a:r>
              <a:rPr spc="-10"/>
              <a:t>home </a:t>
            </a:r>
            <a:r>
              <a:t>management </a:t>
            </a:r>
            <a:r>
              <a:rPr spc="0"/>
              <a:t>. May</a:t>
            </a:r>
            <a:r>
              <a:rPr spc="-25"/>
              <a:t> </a:t>
            </a:r>
            <a:r>
              <a:rPr spc="0"/>
              <a:t>require</a:t>
            </a:r>
          </a:p>
          <a:p>
            <a:pPr indent="3810" algn="ctr"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some </a:t>
            </a:r>
            <a:r>
              <a:rPr spc="-5"/>
              <a:t>home made </a:t>
            </a:r>
            <a:r>
              <a:rPr spc="0"/>
              <a:t>safe</a:t>
            </a:r>
            <a:r>
              <a:rPr spc="25"/>
              <a:t> </a:t>
            </a:r>
            <a:r>
              <a:rPr spc="-25"/>
              <a:t>remedy.</a:t>
            </a:r>
          </a:p>
        </p:txBody>
      </p:sp>
      <p:sp>
        <p:nvSpPr>
          <p:cNvPr id="324" name="object 18"/>
          <p:cNvSpPr txBox="1"/>
          <p:nvPr>
            <p:ph type="sldNum" sz="quarter" idx="4294967295"/>
          </p:nvPr>
        </p:nvSpPr>
        <p:spPr>
          <a:xfrm>
            <a:off x="8496044" y="6555895"/>
            <a:ext cx="204471" cy="154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pc="5" sz="1200">
                <a:solidFill>
                  <a:srgbClr val="045C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326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7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8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0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1" name="object 7"/>
          <p:cNvSpPr txBox="1"/>
          <p:nvPr>
            <p:ph type="title"/>
          </p:nvPr>
        </p:nvSpPr>
        <p:spPr>
          <a:xfrm>
            <a:off x="368300" y="808988"/>
            <a:ext cx="8115300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>
                <a:solidFill>
                  <a:srgbClr val="0A5294"/>
                </a:solidFill>
              </a:defRPr>
            </a:pPr>
            <a:r>
              <a:t>STEPS IN CASE</a:t>
            </a:r>
            <a:r>
              <a:rPr spc="-100"/>
              <a:t> </a:t>
            </a:r>
            <a:r>
              <a:t>MANAGEMENT</a:t>
            </a:r>
          </a:p>
        </p:txBody>
      </p:sp>
      <p:grpSp>
        <p:nvGrpSpPr>
          <p:cNvPr id="348" name="object 8"/>
          <p:cNvGrpSpPr/>
          <p:nvPr/>
        </p:nvGrpSpPr>
        <p:grpSpPr>
          <a:xfrm>
            <a:off x="1569718" y="2470403"/>
            <a:ext cx="6096001" cy="4224530"/>
            <a:chOff x="0" y="0"/>
            <a:chExt cx="6096000" cy="4224528"/>
          </a:xfrm>
        </p:grpSpPr>
        <p:sp>
          <p:nvSpPr>
            <p:cNvPr id="332" name="object 9"/>
            <p:cNvSpPr/>
            <p:nvPr/>
          </p:nvSpPr>
          <p:spPr>
            <a:xfrm>
              <a:off x="6096" y="-1"/>
              <a:ext cx="6068568" cy="707137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object 10"/>
            <p:cNvSpPr/>
            <p:nvPr/>
          </p:nvSpPr>
          <p:spPr>
            <a:xfrm>
              <a:off x="2877311" y="615695"/>
              <a:ext cx="326137" cy="291085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4" name="object 11"/>
            <p:cNvSpPr/>
            <p:nvPr/>
          </p:nvSpPr>
          <p:spPr>
            <a:xfrm>
              <a:off x="2936749" y="637031"/>
              <a:ext cx="207265" cy="172213"/>
            </a:xfrm>
            <a:prstGeom prst="rect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object 12"/>
            <p:cNvSpPr/>
            <p:nvPr/>
          </p:nvSpPr>
          <p:spPr>
            <a:xfrm>
              <a:off x="-1" y="807719"/>
              <a:ext cx="6080760" cy="633984"/>
            </a:xfrm>
            <a:prstGeom prst="rect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" name="object 13"/>
            <p:cNvSpPr/>
            <p:nvPr/>
          </p:nvSpPr>
          <p:spPr>
            <a:xfrm>
              <a:off x="2877311" y="1309115"/>
              <a:ext cx="326137" cy="292608"/>
            </a:xfrm>
            <a:prstGeom prst="rect">
              <a:avLst/>
            </a:prstGeom>
            <a:blipFill rotWithShape="1">
              <a:blip r:embed="rId10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7" name="object 14"/>
            <p:cNvSpPr/>
            <p:nvPr/>
          </p:nvSpPr>
          <p:spPr>
            <a:xfrm>
              <a:off x="2936749" y="1330451"/>
              <a:ext cx="207265" cy="173737"/>
            </a:xfrm>
            <a:prstGeom prst="rect">
              <a:avLst/>
            </a:prstGeom>
            <a:blipFill rotWithShape="1">
              <a:blip r:embed="rId11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8" name="object 15"/>
            <p:cNvSpPr/>
            <p:nvPr/>
          </p:nvSpPr>
          <p:spPr>
            <a:xfrm>
              <a:off x="-1" y="1501139"/>
              <a:ext cx="6080760" cy="633985"/>
            </a:xfrm>
            <a:prstGeom prst="rect">
              <a:avLst/>
            </a:prstGeom>
            <a:blipFill rotWithShape="1">
              <a:blip r:embed="rId1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9" name="object 16"/>
            <p:cNvSpPr/>
            <p:nvPr/>
          </p:nvSpPr>
          <p:spPr>
            <a:xfrm>
              <a:off x="2877311" y="2004060"/>
              <a:ext cx="326137" cy="292608"/>
            </a:xfrm>
            <a:prstGeom prst="rect">
              <a:avLst/>
            </a:prstGeom>
            <a:blipFill rotWithShape="1">
              <a:blip r:embed="rId1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0" name="object 17"/>
            <p:cNvSpPr/>
            <p:nvPr/>
          </p:nvSpPr>
          <p:spPr>
            <a:xfrm>
              <a:off x="2936749" y="2025395"/>
              <a:ext cx="207265" cy="173737"/>
            </a:xfrm>
            <a:prstGeom prst="rect">
              <a:avLst/>
            </a:prstGeom>
            <a:blipFill rotWithShape="1">
              <a:blip r:embed="rId1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1" name="object 18"/>
            <p:cNvSpPr/>
            <p:nvPr/>
          </p:nvSpPr>
          <p:spPr>
            <a:xfrm>
              <a:off x="-1" y="2197606"/>
              <a:ext cx="6080760" cy="633985"/>
            </a:xfrm>
            <a:prstGeom prst="rect">
              <a:avLst/>
            </a:prstGeom>
            <a:blipFill rotWithShape="1">
              <a:blip r:embed="rId1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object 19"/>
            <p:cNvSpPr/>
            <p:nvPr/>
          </p:nvSpPr>
          <p:spPr>
            <a:xfrm>
              <a:off x="2892551" y="2694432"/>
              <a:ext cx="327661" cy="288036"/>
            </a:xfrm>
            <a:prstGeom prst="rect">
              <a:avLst/>
            </a:prstGeom>
            <a:blipFill rotWithShape="1">
              <a:blip r:embed="rId1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object 20"/>
            <p:cNvSpPr/>
            <p:nvPr/>
          </p:nvSpPr>
          <p:spPr>
            <a:xfrm>
              <a:off x="2952243" y="2715513"/>
              <a:ext cx="208026" cy="170180"/>
            </a:xfrm>
            <a:prstGeom prst="rect">
              <a:avLst/>
            </a:prstGeom>
            <a:blipFill rotWithShape="1">
              <a:blip r:embed="rId1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object 21"/>
            <p:cNvSpPr/>
            <p:nvPr/>
          </p:nvSpPr>
          <p:spPr>
            <a:xfrm>
              <a:off x="48767" y="2886455"/>
              <a:ext cx="6047233" cy="633986"/>
            </a:xfrm>
            <a:prstGeom prst="rect">
              <a:avLst/>
            </a:prstGeom>
            <a:blipFill rotWithShape="1">
              <a:blip r:embed="rId1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object 22"/>
            <p:cNvSpPr/>
            <p:nvPr/>
          </p:nvSpPr>
          <p:spPr>
            <a:xfrm>
              <a:off x="2892551" y="3381755"/>
              <a:ext cx="327661" cy="301753"/>
            </a:xfrm>
            <a:prstGeom prst="rect">
              <a:avLst/>
            </a:prstGeom>
            <a:blipFill rotWithShape="1">
              <a:blip r:embed="rId1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object 23"/>
            <p:cNvSpPr/>
            <p:nvPr/>
          </p:nvSpPr>
          <p:spPr>
            <a:xfrm>
              <a:off x="2952243" y="3403612"/>
              <a:ext cx="208026" cy="182664"/>
            </a:xfrm>
            <a:prstGeom prst="rect">
              <a:avLst/>
            </a:prstGeom>
            <a:blipFill rotWithShape="1">
              <a:blip r:embed="rId20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7" name="object 24"/>
            <p:cNvSpPr/>
            <p:nvPr/>
          </p:nvSpPr>
          <p:spPr>
            <a:xfrm>
              <a:off x="16763" y="3590544"/>
              <a:ext cx="6047234" cy="633985"/>
            </a:xfrm>
            <a:prstGeom prst="rect">
              <a:avLst/>
            </a:prstGeom>
            <a:blipFill rotWithShape="1">
              <a:blip r:embed="rId21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9" name="object 25"/>
          <p:cNvSpPr txBox="1"/>
          <p:nvPr/>
        </p:nvSpPr>
        <p:spPr>
          <a:xfrm>
            <a:off x="535939" y="1711400"/>
            <a:ext cx="8310882" cy="4747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7020" indent="-274320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basic steps in the </a:t>
            </a:r>
            <a:r>
              <a:rPr spc="-5"/>
              <a:t>management </a:t>
            </a:r>
            <a:r>
              <a:t>of the sick children are</a:t>
            </a:r>
            <a:r>
              <a:rPr spc="-130"/>
              <a:t> </a:t>
            </a:r>
            <a:r>
              <a:t>as</a:t>
            </a:r>
          </a:p>
          <a:p>
            <a:pPr indent="286384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under:-</a:t>
            </a:r>
          </a:p>
          <a:p>
            <a:pPr indent="2057400">
              <a:spcBef>
                <a:spcPts val="1200"/>
              </a:spcBef>
              <a:def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Assess </a:t>
            </a:r>
            <a:r>
              <a:rPr>
                <a:solidFill>
                  <a:srgbClr val="000000"/>
                </a:solidFill>
              </a:rPr>
              <a:t>the </a:t>
            </a:r>
            <a:r>
              <a:rPr spc="-4">
                <a:solidFill>
                  <a:srgbClr val="000000"/>
                </a:solidFill>
              </a:rPr>
              <a:t>child </a:t>
            </a:r>
            <a:r>
              <a:rPr>
                <a:solidFill>
                  <a:srgbClr val="000000"/>
                </a:solidFill>
              </a:rPr>
              <a:t>for group of</a:t>
            </a:r>
            <a:r>
              <a:rPr spc="-70">
                <a:solidFill>
                  <a:srgbClr val="000000"/>
                </a:solidFill>
              </a:rPr>
              <a:t> </a:t>
            </a:r>
            <a:r>
              <a:rPr spc="-4">
                <a:solidFill>
                  <a:srgbClr val="000000"/>
                </a:solidFill>
              </a:rPr>
              <a:t>symptoms</a:t>
            </a:r>
          </a:p>
          <a:p>
            <a:pPr marR="2653664" indent="2501264" algn="ctr">
              <a:lnSpc>
                <a:spcPct val="227900"/>
              </a:lnSpc>
              <a:spcBef>
                <a:spcPts val="400"/>
              </a:spcBef>
              <a:def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Classify </a:t>
            </a:r>
            <a:r>
              <a:rPr>
                <a:solidFill>
                  <a:srgbClr val="000000"/>
                </a:solidFill>
              </a:rPr>
              <a:t>the severity of</a:t>
            </a:r>
            <a:r>
              <a:rPr spc="-104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disease  </a:t>
            </a:r>
            <a:r>
              <a:t>Identify</a:t>
            </a:r>
            <a:r>
              <a:rPr spc="-30"/>
              <a:t> </a:t>
            </a:r>
            <a:r>
              <a:rPr spc="-4">
                <a:solidFill>
                  <a:srgbClr val="000000"/>
                </a:solidFill>
              </a:rPr>
              <a:t>treatment</a:t>
            </a:r>
          </a:p>
          <a:p>
            <a:pPr marR="3166110" indent="3011804" algn="ctr">
              <a:lnSpc>
                <a:spcPct val="226100"/>
              </a:lnSpc>
              <a:defRPr spc="-15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Treat </a:t>
            </a:r>
            <a:r>
              <a:rPr spc="0">
                <a:solidFill>
                  <a:srgbClr val="000000"/>
                </a:solidFill>
              </a:rPr>
              <a:t>as per the</a:t>
            </a:r>
            <a:r>
              <a:rPr spc="-85">
                <a:solidFill>
                  <a:srgbClr val="000000"/>
                </a:solidFill>
              </a:rPr>
              <a:t> </a:t>
            </a:r>
            <a:r>
              <a:rPr spc="0">
                <a:solidFill>
                  <a:srgbClr val="000000"/>
                </a:solidFill>
              </a:rPr>
              <a:t>plan</a:t>
            </a:r>
            <a:r>
              <a:rPr spc="0" sz="1800">
                <a:solidFill>
                  <a:srgbClr val="000000"/>
                </a:solidFill>
              </a:rPr>
              <a:t>.  </a:t>
            </a:r>
            <a:r>
              <a:rPr spc="0"/>
              <a:t>Counsel </a:t>
            </a:r>
            <a:r>
              <a:rPr spc="0">
                <a:solidFill>
                  <a:srgbClr val="000000"/>
                </a:solidFill>
              </a:rPr>
              <a:t>the</a:t>
            </a:r>
            <a:r>
              <a:rPr spc="-70">
                <a:solidFill>
                  <a:srgbClr val="000000"/>
                </a:solidFill>
              </a:rPr>
              <a:t> </a:t>
            </a:r>
            <a:r>
              <a:rPr spc="-4">
                <a:solidFill>
                  <a:srgbClr val="000000"/>
                </a:solidFill>
              </a:rPr>
              <a:t>mother</a:t>
            </a:r>
            <a:r>
              <a:rPr spc="-5" sz="1800">
                <a:solidFill>
                  <a:srgbClr val="000000"/>
                </a:solidFill>
              </a:rPr>
              <a:t>.</a:t>
            </a:r>
          </a:p>
          <a:p>
            <a:pPr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153670" algn="ctr">
              <a:def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Follow up</a:t>
            </a:r>
            <a:r>
              <a:rPr spc="-25"/>
              <a:t> </a:t>
            </a:r>
            <a:r>
              <a:rPr>
                <a:solidFill>
                  <a:srgbClr val="000000"/>
                </a:solidFill>
              </a:rPr>
              <a:t>care</a:t>
            </a:r>
            <a:r>
              <a:rPr sz="1800">
                <a:solidFill>
                  <a:srgbClr val="000000"/>
                </a:solidFill>
              </a:rPr>
              <a:t>.</a:t>
            </a:r>
          </a:p>
          <a:p>
            <a:pPr marR="5080" algn="r">
              <a:spcBef>
                <a:spcPts val="500"/>
              </a:spcBef>
              <a:defRPr spc="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351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2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3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57" name="object 6"/>
          <p:cNvGrpSpPr/>
          <p:nvPr/>
        </p:nvGrpSpPr>
        <p:grpSpPr>
          <a:xfrm>
            <a:off x="-828" y="-1"/>
            <a:ext cx="9145591" cy="6248401"/>
            <a:chOff x="0" y="0"/>
            <a:chExt cx="9145589" cy="6248400"/>
          </a:xfrm>
        </p:grpSpPr>
        <p:sp>
          <p:nvSpPr>
            <p:cNvPr id="355" name="object 7"/>
            <p:cNvSpPr/>
            <p:nvPr/>
          </p:nvSpPr>
          <p:spPr>
            <a:xfrm>
              <a:off x="0" y="0"/>
              <a:ext cx="9145590" cy="1020573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6" name="object 8"/>
            <p:cNvSpPr/>
            <p:nvPr/>
          </p:nvSpPr>
          <p:spPr>
            <a:xfrm>
              <a:off x="827" y="533400"/>
              <a:ext cx="8839201" cy="571500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58" name="object 9"/>
          <p:cNvSpPr txBox="1"/>
          <p:nvPr/>
        </p:nvSpPr>
        <p:spPr>
          <a:xfrm>
            <a:off x="78738" y="6211518"/>
            <a:ext cx="7670167" cy="52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Source: Students’ Handbook </a:t>
            </a:r>
            <a:r>
              <a:rPr spc="0"/>
              <a:t>for IMNCI Integrated </a:t>
            </a:r>
            <a:r>
              <a:t>Management </a:t>
            </a:r>
            <a:r>
              <a:rPr spc="0"/>
              <a:t>of </a:t>
            </a:r>
            <a:r>
              <a:t>Neonatal </a:t>
            </a:r>
            <a:r>
              <a:rPr spc="0"/>
              <a:t>and  Childhood</a:t>
            </a:r>
            <a:r>
              <a:rPr spc="440"/>
              <a:t> </a:t>
            </a:r>
            <a:r>
              <a:rPr spc="0"/>
              <a:t>Illness</a:t>
            </a:r>
          </a:p>
        </p:txBody>
      </p:sp>
      <p:sp>
        <p:nvSpPr>
          <p:cNvPr id="359" name="object 10"/>
          <p:cNvSpPr txBox="1"/>
          <p:nvPr/>
        </p:nvSpPr>
        <p:spPr>
          <a:xfrm>
            <a:off x="8614409" y="6511111"/>
            <a:ext cx="214630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60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361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2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3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67" name="object 6"/>
          <p:cNvGrpSpPr/>
          <p:nvPr/>
        </p:nvGrpSpPr>
        <p:grpSpPr>
          <a:xfrm>
            <a:off x="-828" y="-1"/>
            <a:ext cx="9145591" cy="6172201"/>
            <a:chOff x="0" y="0"/>
            <a:chExt cx="9145589" cy="6172200"/>
          </a:xfrm>
        </p:grpSpPr>
        <p:sp>
          <p:nvSpPr>
            <p:cNvPr id="365" name="object 7"/>
            <p:cNvSpPr/>
            <p:nvPr/>
          </p:nvSpPr>
          <p:spPr>
            <a:xfrm>
              <a:off x="0" y="0"/>
              <a:ext cx="9145590" cy="1020573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6" name="object 8"/>
            <p:cNvSpPr/>
            <p:nvPr/>
          </p:nvSpPr>
          <p:spPr>
            <a:xfrm>
              <a:off x="762826" y="762000"/>
              <a:ext cx="7620001" cy="541020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68" name="object 9"/>
          <p:cNvSpPr txBox="1"/>
          <p:nvPr/>
        </p:nvSpPr>
        <p:spPr>
          <a:xfrm>
            <a:off x="916938" y="6281623"/>
            <a:ext cx="6368417" cy="52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2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Source: </a:t>
            </a:r>
            <a:r>
              <a:rPr spc="-5"/>
              <a:t>Students’ Handbook </a:t>
            </a:r>
            <a:r>
              <a:rPr spc="0"/>
              <a:t>for IMNCI Integrated </a:t>
            </a:r>
            <a:r>
              <a:rPr spc="-5"/>
              <a:t>Management</a:t>
            </a:r>
            <a:r>
              <a:rPr spc="-209"/>
              <a:t> </a:t>
            </a:r>
            <a:r>
              <a:rPr spc="0"/>
              <a:t>of</a:t>
            </a:r>
          </a:p>
          <a:p>
            <a:pPr indent="127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Neonatal and Childhood</a:t>
            </a:r>
            <a:r>
              <a:rPr spc="415"/>
              <a:t> </a:t>
            </a:r>
            <a:r>
              <a:t>Illness</a:t>
            </a:r>
          </a:p>
        </p:txBody>
      </p:sp>
      <p:sp>
        <p:nvSpPr>
          <p:cNvPr id="369" name="object 10"/>
          <p:cNvSpPr txBox="1"/>
          <p:nvPr/>
        </p:nvSpPr>
        <p:spPr>
          <a:xfrm>
            <a:off x="8462009" y="6553784"/>
            <a:ext cx="231141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371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2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3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75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6" name="object 7"/>
          <p:cNvSpPr/>
          <p:nvPr/>
        </p:nvSpPr>
        <p:spPr>
          <a:xfrm>
            <a:off x="609600" y="1295400"/>
            <a:ext cx="7848600" cy="502005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7" name="object 8"/>
          <p:cNvSpPr txBox="1"/>
          <p:nvPr/>
        </p:nvSpPr>
        <p:spPr>
          <a:xfrm>
            <a:off x="764539" y="6357823"/>
            <a:ext cx="6419217" cy="52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3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Source </a:t>
            </a:r>
            <a:r>
              <a:rPr spc="-40"/>
              <a:t>: </a:t>
            </a:r>
            <a:r>
              <a:rPr spc="-5"/>
              <a:t>Students’ Handbook </a:t>
            </a:r>
            <a:r>
              <a:rPr spc="0"/>
              <a:t>for </a:t>
            </a:r>
            <a:r>
              <a:rPr spc="-5"/>
              <a:t>IMNCI </a:t>
            </a:r>
            <a:r>
              <a:rPr spc="0"/>
              <a:t>Integrated </a:t>
            </a:r>
            <a:r>
              <a:rPr spc="-5"/>
              <a:t>Management</a:t>
            </a:r>
            <a:r>
              <a:rPr spc="-195"/>
              <a:t> </a:t>
            </a:r>
            <a:r>
              <a:rPr spc="0"/>
              <a:t>of</a:t>
            </a:r>
          </a:p>
          <a:p>
            <a:pPr indent="127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Neonatal and Childhood</a:t>
            </a:r>
            <a:r>
              <a:rPr spc="415"/>
              <a:t> </a:t>
            </a:r>
            <a:r>
              <a:t>Illness</a:t>
            </a:r>
          </a:p>
        </p:txBody>
      </p:sp>
      <p:sp>
        <p:nvSpPr>
          <p:cNvPr id="378" name="object 9"/>
          <p:cNvSpPr txBox="1"/>
          <p:nvPr/>
        </p:nvSpPr>
        <p:spPr>
          <a:xfrm>
            <a:off x="8538209" y="6492214"/>
            <a:ext cx="230505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98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0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2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3" name="object 7"/>
          <p:cNvSpPr txBox="1"/>
          <p:nvPr/>
        </p:nvSpPr>
        <p:spPr>
          <a:xfrm>
            <a:off x="535939" y="1970277"/>
            <a:ext cx="8073392" cy="3757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 algn="just">
              <a:spcBef>
                <a:spcPts val="1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pc="-5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During </a:t>
            </a:r>
            <a:r>
              <a:rPr spc="0"/>
              <a:t>the third </a:t>
            </a:r>
            <a:r>
              <a:t>week </a:t>
            </a:r>
            <a:r>
              <a:rPr spc="0"/>
              <a:t>of </a:t>
            </a:r>
            <a:r>
              <a:t>November 2014 </a:t>
            </a:r>
            <a:r>
              <a:rPr spc="0"/>
              <a:t>a </a:t>
            </a:r>
            <a:r>
              <a:t>series </a:t>
            </a:r>
            <a:r>
              <a:rPr spc="-10"/>
              <a:t>of  </a:t>
            </a:r>
            <a:r>
              <a:t>neonatal deaths, </a:t>
            </a:r>
            <a:r>
              <a:rPr spc="0"/>
              <a:t>unusually higher </a:t>
            </a:r>
            <a:r>
              <a:t>than expected, were  reported to have taken </a:t>
            </a:r>
            <a:r>
              <a:rPr spc="0"/>
              <a:t>place </a:t>
            </a:r>
            <a:r>
              <a:t>in </a:t>
            </a:r>
            <a:r>
              <a:rPr spc="0"/>
              <a:t>the Dharmpuri government  </a:t>
            </a:r>
            <a:r>
              <a:t>district </a:t>
            </a:r>
            <a:r>
              <a:rPr spc="0"/>
              <a:t>hospital,</a:t>
            </a:r>
            <a:r>
              <a:rPr spc="-45"/>
              <a:t> </a:t>
            </a:r>
            <a:r>
              <a:rPr spc="-20"/>
              <a:t>Tamilnadu.</a:t>
            </a:r>
          </a:p>
          <a:p>
            <a:pPr>
              <a:buClr>
                <a:srgbClr val="0AD0D9"/>
              </a:buClr>
              <a:buSzPct val="100000"/>
              <a:buChar char="●"/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86384" marR="5080" indent="-274320" algn="just"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Health </a:t>
            </a:r>
            <a:r>
              <a:rPr spc="-5"/>
              <a:t>Department looked at </a:t>
            </a:r>
            <a:r>
              <a:t>the </a:t>
            </a:r>
            <a:r>
              <a:rPr spc="-5"/>
              <a:t>performance </a:t>
            </a:r>
            <a:r>
              <a:rPr spc="5"/>
              <a:t>of  </a:t>
            </a:r>
            <a:r>
              <a:t>ICDS, the </a:t>
            </a:r>
            <a:r>
              <a:rPr spc="-5"/>
              <a:t>primary health </a:t>
            </a:r>
            <a:r>
              <a:t>centre,</a:t>
            </a:r>
            <a:r>
              <a:rPr spc="-45"/>
              <a:t> </a:t>
            </a:r>
            <a:r>
              <a:t>CHC.</a:t>
            </a:r>
          </a:p>
          <a:p>
            <a:pPr>
              <a:buClr>
                <a:srgbClr val="0AD0D9"/>
              </a:buClr>
              <a:buSzPct val="100000"/>
              <a:buChar char="●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87020" indent="-274320"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pc="-5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 medical </a:t>
            </a:r>
            <a:r>
              <a:rPr spc="0"/>
              <a:t>negligence, the </a:t>
            </a:r>
            <a:r>
              <a:t>cause</a:t>
            </a:r>
            <a:r>
              <a:rPr spc="-35"/>
              <a:t> </a:t>
            </a:r>
            <a:r>
              <a:t>????</a:t>
            </a:r>
          </a:p>
        </p:txBody>
      </p:sp>
      <p:sp>
        <p:nvSpPr>
          <p:cNvPr id="104" name="object 8"/>
          <p:cNvSpPr txBox="1"/>
          <p:nvPr>
            <p:ph type="sldNum" sz="quarter" idx="4294967295"/>
          </p:nvPr>
        </p:nvSpPr>
        <p:spPr>
          <a:xfrm>
            <a:off x="8436609" y="6320921"/>
            <a:ext cx="148591" cy="2199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pc="-3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380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1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2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86" name="object 6"/>
          <p:cNvGrpSpPr/>
          <p:nvPr/>
        </p:nvGrpSpPr>
        <p:grpSpPr>
          <a:xfrm>
            <a:off x="-828" y="0"/>
            <a:ext cx="9145591" cy="6019801"/>
            <a:chOff x="0" y="0"/>
            <a:chExt cx="9145589" cy="6019800"/>
          </a:xfrm>
        </p:grpSpPr>
        <p:sp>
          <p:nvSpPr>
            <p:cNvPr id="384" name="object 7"/>
            <p:cNvSpPr/>
            <p:nvPr/>
          </p:nvSpPr>
          <p:spPr>
            <a:xfrm>
              <a:off x="0" y="0"/>
              <a:ext cx="9145590" cy="1020573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5" name="object 8"/>
            <p:cNvSpPr/>
            <p:nvPr/>
          </p:nvSpPr>
          <p:spPr>
            <a:xfrm>
              <a:off x="762826" y="914400"/>
              <a:ext cx="7543801" cy="510540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87" name="object 9"/>
          <p:cNvSpPr txBox="1"/>
          <p:nvPr/>
        </p:nvSpPr>
        <p:spPr>
          <a:xfrm>
            <a:off x="840738" y="6199073"/>
            <a:ext cx="7308851" cy="52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2200"/>
              </a:lnSpc>
              <a:defRPr spc="2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Source: </a:t>
            </a:r>
            <a:r>
              <a:rPr spc="-5"/>
              <a:t>Students’ Handbook </a:t>
            </a:r>
            <a:r>
              <a:rPr spc="0"/>
              <a:t>for IMNCI Integrated </a:t>
            </a:r>
            <a:r>
              <a:rPr spc="-5"/>
              <a:t>Management </a:t>
            </a:r>
            <a:r>
              <a:rPr spc="0"/>
              <a:t>of</a:t>
            </a:r>
            <a:r>
              <a:rPr spc="275"/>
              <a:t> </a:t>
            </a:r>
            <a:r>
              <a:rPr spc="-5"/>
              <a:t>Neonatal  </a:t>
            </a:r>
            <a:r>
              <a:rPr spc="0"/>
              <a:t>and Childhood</a:t>
            </a:r>
            <a:r>
              <a:rPr spc="430"/>
              <a:t> </a:t>
            </a:r>
            <a:r>
              <a:rPr spc="0"/>
              <a:t>Illness</a:t>
            </a:r>
          </a:p>
        </p:txBody>
      </p:sp>
      <p:sp>
        <p:nvSpPr>
          <p:cNvPr id="388" name="object 10"/>
          <p:cNvSpPr txBox="1"/>
          <p:nvPr/>
        </p:nvSpPr>
        <p:spPr>
          <a:xfrm>
            <a:off x="8614409" y="6358712"/>
            <a:ext cx="227966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10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390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1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2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96" name="object 6"/>
          <p:cNvGrpSpPr/>
          <p:nvPr/>
        </p:nvGrpSpPr>
        <p:grpSpPr>
          <a:xfrm>
            <a:off x="-828" y="0"/>
            <a:ext cx="9145591" cy="6019801"/>
            <a:chOff x="0" y="0"/>
            <a:chExt cx="9145589" cy="6019800"/>
          </a:xfrm>
        </p:grpSpPr>
        <p:sp>
          <p:nvSpPr>
            <p:cNvPr id="394" name="object 7"/>
            <p:cNvSpPr/>
            <p:nvPr/>
          </p:nvSpPr>
          <p:spPr>
            <a:xfrm>
              <a:off x="0" y="0"/>
              <a:ext cx="9145590" cy="1020573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5" name="object 8"/>
            <p:cNvSpPr/>
            <p:nvPr/>
          </p:nvSpPr>
          <p:spPr>
            <a:xfrm>
              <a:off x="610426" y="838200"/>
              <a:ext cx="7772401" cy="518160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97" name="object 9"/>
          <p:cNvSpPr txBox="1"/>
          <p:nvPr/>
        </p:nvSpPr>
        <p:spPr>
          <a:xfrm>
            <a:off x="688339" y="6199073"/>
            <a:ext cx="7694932" cy="52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2200"/>
              </a:lnSpc>
              <a:defRPr spc="2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Source: </a:t>
            </a:r>
            <a:r>
              <a:rPr spc="-5"/>
              <a:t>Students’ Handbook </a:t>
            </a:r>
            <a:r>
              <a:rPr spc="0"/>
              <a:t>for IMNCI Integrated </a:t>
            </a:r>
            <a:r>
              <a:rPr spc="-5"/>
              <a:t>Management </a:t>
            </a:r>
            <a:r>
              <a:rPr spc="0"/>
              <a:t>of </a:t>
            </a:r>
            <a:r>
              <a:rPr spc="-5"/>
              <a:t>Neonatal</a:t>
            </a:r>
            <a:r>
              <a:rPr spc="-190"/>
              <a:t> </a:t>
            </a:r>
            <a:r>
              <a:rPr spc="0"/>
              <a:t>and  Childhood</a:t>
            </a:r>
            <a:r>
              <a:rPr spc="440"/>
              <a:t> </a:t>
            </a:r>
            <a:r>
              <a:rPr spc="0"/>
              <a:t>Illness</a:t>
            </a:r>
          </a:p>
        </p:txBody>
      </p:sp>
      <p:sp>
        <p:nvSpPr>
          <p:cNvPr id="398" name="object 10"/>
          <p:cNvSpPr txBox="1"/>
          <p:nvPr/>
        </p:nvSpPr>
        <p:spPr>
          <a:xfrm>
            <a:off x="8614409" y="6511111"/>
            <a:ext cx="185421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17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400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1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2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04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05" name="object 7"/>
          <p:cNvSpPr txBox="1"/>
          <p:nvPr/>
        </p:nvSpPr>
        <p:spPr>
          <a:xfrm>
            <a:off x="535939" y="2440432"/>
            <a:ext cx="7625717" cy="2768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Keeping the child</a:t>
            </a:r>
            <a:r>
              <a:rPr spc="-35"/>
              <a:t> </a:t>
            </a:r>
            <a:r>
              <a:t>warm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Initiation </a:t>
            </a:r>
            <a:r>
              <a:rPr spc="0"/>
              <a:t>of </a:t>
            </a:r>
            <a:r>
              <a:t>breast</a:t>
            </a:r>
            <a:r>
              <a:rPr spc="-40"/>
              <a:t> </a:t>
            </a:r>
            <a:r>
              <a:rPr spc="0"/>
              <a:t>feeding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Counselling </a:t>
            </a:r>
            <a:r>
              <a:rPr spc="-5"/>
              <a:t>for </a:t>
            </a:r>
            <a:r>
              <a:t>exclusive breast</a:t>
            </a:r>
            <a:r>
              <a:rPr spc="-65"/>
              <a:t> </a:t>
            </a:r>
            <a:r>
              <a:rPr spc="-5"/>
              <a:t>feeding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Cord , skin and eye</a:t>
            </a:r>
            <a:r>
              <a:rPr spc="-20"/>
              <a:t> </a:t>
            </a:r>
            <a:r>
              <a:t>care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Recognition of illness in newborn </a:t>
            </a:r>
            <a:r>
              <a:rPr spc="-5"/>
              <a:t>,management </a:t>
            </a:r>
            <a:r>
              <a:t>and</a:t>
            </a:r>
            <a:r>
              <a:rPr spc="-114"/>
              <a:t> </a:t>
            </a:r>
            <a:r>
              <a:t>referral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Immunization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Home </a:t>
            </a:r>
            <a:r>
              <a:rPr spc="0"/>
              <a:t>visits in the postnatal</a:t>
            </a:r>
            <a:r>
              <a:rPr spc="-60"/>
              <a:t> </a:t>
            </a:r>
            <a:r>
              <a:rPr spc="0"/>
              <a:t>period</a:t>
            </a:r>
          </a:p>
        </p:txBody>
      </p:sp>
      <p:sp>
        <p:nvSpPr>
          <p:cNvPr id="406" name="object 9"/>
          <p:cNvSpPr txBox="1"/>
          <p:nvPr>
            <p:ph type="sldNum" sz="quarter" idx="4294967295"/>
          </p:nvPr>
        </p:nvSpPr>
        <p:spPr>
          <a:xfrm>
            <a:off x="8436609" y="6397121"/>
            <a:ext cx="241301" cy="2199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pc="-50"/>
            </a:lvl1pPr>
          </a:lstStyle>
          <a:p>
            <a:pPr/>
            <a:fld id="{86CB4B4D-7CA3-9044-876B-883B54F8677D}" type="slidenum"/>
          </a:p>
        </p:txBody>
      </p:sp>
      <p:sp>
        <p:nvSpPr>
          <p:cNvPr id="407" name="object 8"/>
          <p:cNvSpPr txBox="1"/>
          <p:nvPr>
            <p:ph type="title"/>
          </p:nvPr>
        </p:nvSpPr>
        <p:spPr>
          <a:xfrm>
            <a:off x="444499" y="659637"/>
            <a:ext cx="7873367" cy="1172212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4500"/>
              </a:lnSpc>
              <a:spcBef>
                <a:spcPts val="100"/>
              </a:spcBef>
              <a:defRPr sz="3800">
                <a:solidFill>
                  <a:srgbClr val="0A5294"/>
                </a:solidFill>
              </a:defRPr>
            </a:pPr>
            <a:r>
              <a:t>CARE OF NEWBORNS AND</a:t>
            </a:r>
            <a:r>
              <a:rPr spc="-400"/>
              <a:t> </a:t>
            </a:r>
            <a:r>
              <a:t>YOUNG</a:t>
            </a:r>
          </a:p>
          <a:p>
            <a:pPr indent="12700">
              <a:lnSpc>
                <a:spcPts val="4500"/>
              </a:lnSpc>
              <a:defRPr spc="-100" sz="3800">
                <a:solidFill>
                  <a:srgbClr val="0A5294"/>
                </a:solidFill>
              </a:defRPr>
            </a:pPr>
            <a:r>
              <a:t>INFANTS </a:t>
            </a:r>
            <a:r>
              <a:rPr spc="0"/>
              <a:t>(infants under 2</a:t>
            </a:r>
            <a:r>
              <a:t> </a:t>
            </a:r>
            <a:r>
              <a:rPr spc="0"/>
              <a:t>months)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409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0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1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13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4" name="object 7"/>
          <p:cNvSpPr txBox="1"/>
          <p:nvPr/>
        </p:nvSpPr>
        <p:spPr>
          <a:xfrm>
            <a:off x="535940" y="2409950"/>
            <a:ext cx="7858126" cy="236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Management </a:t>
            </a:r>
            <a:r>
              <a:rPr spc="0"/>
              <a:t>of diarrhoea, </a:t>
            </a:r>
            <a:r>
              <a:t>ARI </a:t>
            </a:r>
            <a:r>
              <a:rPr spc="0"/>
              <a:t>, </a:t>
            </a:r>
            <a:r>
              <a:t>malaria </a:t>
            </a:r>
            <a:r>
              <a:rPr spc="0"/>
              <a:t>and</a:t>
            </a:r>
            <a:r>
              <a:rPr spc="-165"/>
              <a:t> </a:t>
            </a:r>
            <a:r>
              <a:t>anaemia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Recognition of illness and at risk</a:t>
            </a:r>
            <a:r>
              <a:rPr spc="-104"/>
              <a:t> </a:t>
            </a:r>
            <a:r>
              <a:t>conditions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Prevention and </a:t>
            </a:r>
            <a:r>
              <a:rPr spc="-5"/>
              <a:t>management of </a:t>
            </a:r>
            <a:r>
              <a:t>Iron and </a:t>
            </a:r>
            <a:r>
              <a:rPr spc="-25"/>
              <a:t>Vitamin </a:t>
            </a:r>
            <a:r>
              <a:t>A</a:t>
            </a:r>
            <a:r>
              <a:rPr spc="-350"/>
              <a:t> </a:t>
            </a:r>
            <a:r>
              <a:t>deficiency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Counselling on feeding for all children below 2</a:t>
            </a:r>
            <a:r>
              <a:rPr spc="-110"/>
              <a:t> </a:t>
            </a:r>
            <a:r>
              <a:t>years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Counselling on feeding for</a:t>
            </a:r>
            <a:r>
              <a:rPr spc="-35"/>
              <a:t> </a:t>
            </a:r>
            <a:r>
              <a:rPr spc="-5"/>
              <a:t>malnourished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Immunization</a:t>
            </a:r>
          </a:p>
        </p:txBody>
      </p:sp>
      <p:sp>
        <p:nvSpPr>
          <p:cNvPr id="415" name="object 9"/>
          <p:cNvSpPr txBox="1"/>
          <p:nvPr>
            <p:ph type="sldNum" sz="quarter" idx="4294967295"/>
          </p:nvPr>
        </p:nvSpPr>
        <p:spPr>
          <a:xfrm>
            <a:off x="8436609" y="6397121"/>
            <a:ext cx="241301" cy="2199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pc="-50"/>
            </a:lvl1pPr>
          </a:lstStyle>
          <a:p>
            <a:pPr/>
            <a:fld id="{86CB4B4D-7CA3-9044-876B-883B54F8677D}" type="slidenum"/>
          </a:p>
        </p:txBody>
      </p:sp>
      <p:sp>
        <p:nvSpPr>
          <p:cNvPr id="416" name="object 8"/>
          <p:cNvSpPr txBox="1"/>
          <p:nvPr>
            <p:ph type="title"/>
          </p:nvPr>
        </p:nvSpPr>
        <p:spPr>
          <a:xfrm>
            <a:off x="520700" y="732790"/>
            <a:ext cx="4471035" cy="1231901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4700"/>
              </a:lnSpc>
              <a:defRPr spc="-100">
                <a:solidFill>
                  <a:srgbClr val="0A5294"/>
                </a:solidFill>
              </a:defRPr>
            </a:pPr>
            <a:r>
              <a:t>CARE OF INFANTS</a:t>
            </a:r>
          </a:p>
          <a:p>
            <a:pPr indent="139064">
              <a:lnSpc>
                <a:spcPts val="4700"/>
              </a:lnSpc>
              <a:defRPr spc="-100">
                <a:solidFill>
                  <a:srgbClr val="0A5294"/>
                </a:solidFill>
              </a:defRPr>
            </a:pPr>
            <a:r>
              <a:t>(2 months to 5 </a:t>
            </a:r>
            <a:r>
              <a:rPr spc="0"/>
              <a:t>years)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418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9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0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24" name="object 6"/>
          <p:cNvGrpSpPr/>
          <p:nvPr/>
        </p:nvGrpSpPr>
        <p:grpSpPr>
          <a:xfrm>
            <a:off x="-828" y="-1"/>
            <a:ext cx="9145591" cy="6172201"/>
            <a:chOff x="0" y="0"/>
            <a:chExt cx="9145589" cy="6172200"/>
          </a:xfrm>
        </p:grpSpPr>
        <p:sp>
          <p:nvSpPr>
            <p:cNvPr id="422" name="object 7"/>
            <p:cNvSpPr/>
            <p:nvPr/>
          </p:nvSpPr>
          <p:spPr>
            <a:xfrm>
              <a:off x="0" y="0"/>
              <a:ext cx="9145590" cy="1020573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3" name="object 8"/>
            <p:cNvSpPr/>
            <p:nvPr/>
          </p:nvSpPr>
          <p:spPr>
            <a:xfrm>
              <a:off x="458026" y="762000"/>
              <a:ext cx="8229601" cy="541020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25" name="object 9"/>
          <p:cNvSpPr txBox="1"/>
          <p:nvPr/>
        </p:nvSpPr>
        <p:spPr>
          <a:xfrm>
            <a:off x="612139" y="6199073"/>
            <a:ext cx="6368417" cy="52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2200"/>
              </a:lnSpc>
              <a:defRPr spc="2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Source: </a:t>
            </a:r>
            <a:r>
              <a:rPr spc="-5"/>
              <a:t>Students’ Handbook </a:t>
            </a:r>
            <a:r>
              <a:rPr spc="0"/>
              <a:t>for IMNCI Integrated </a:t>
            </a:r>
            <a:r>
              <a:rPr spc="-5"/>
              <a:t>Management </a:t>
            </a:r>
            <a:r>
              <a:rPr spc="0"/>
              <a:t>of  Neonatal and Childhood</a:t>
            </a:r>
            <a:r>
              <a:rPr spc="425"/>
              <a:t> </a:t>
            </a:r>
            <a:r>
              <a:rPr spc="0"/>
              <a:t>Illness</a:t>
            </a:r>
          </a:p>
        </p:txBody>
      </p:sp>
      <p:sp>
        <p:nvSpPr>
          <p:cNvPr id="426" name="object 10"/>
          <p:cNvSpPr txBox="1"/>
          <p:nvPr/>
        </p:nvSpPr>
        <p:spPr>
          <a:xfrm>
            <a:off x="8614409" y="6553784"/>
            <a:ext cx="226696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1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428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9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0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32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3" name="object 7"/>
          <p:cNvSpPr txBox="1"/>
          <p:nvPr>
            <p:ph type="body" idx="1"/>
          </p:nvPr>
        </p:nvSpPr>
        <p:spPr>
          <a:xfrm>
            <a:off x="534669" y="1957781"/>
            <a:ext cx="8074660" cy="4657726"/>
          </a:xfrm>
          <a:prstGeom prst="rect">
            <a:avLst/>
          </a:prstGeom>
        </p:spPr>
        <p:txBody>
          <a:bodyPr/>
          <a:lstStyle/>
          <a:p>
            <a:pPr marL="288290" indent="-274320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100" sz="2400"/>
            </a:pPr>
            <a:r>
              <a:t>Multi-Country</a:t>
            </a:r>
            <a:r>
              <a:rPr spc="300"/>
              <a:t> </a:t>
            </a:r>
            <a:r>
              <a:t>Evaluation</a:t>
            </a:r>
            <a:r>
              <a:rPr spc="300"/>
              <a:t> </a:t>
            </a:r>
            <a:r>
              <a:rPr spc="0"/>
              <a:t>(MCE)</a:t>
            </a:r>
            <a:r>
              <a:rPr spc="300"/>
              <a:t> </a:t>
            </a:r>
            <a:r>
              <a:rPr spc="0"/>
              <a:t>to</a:t>
            </a:r>
            <a:r>
              <a:rPr spc="200"/>
              <a:t> </a:t>
            </a:r>
            <a:r>
              <a:t>evaluate</a:t>
            </a:r>
            <a:r>
              <a:rPr spc="300"/>
              <a:t> </a:t>
            </a:r>
            <a:r>
              <a:t>the</a:t>
            </a:r>
            <a:r>
              <a:rPr spc="300"/>
              <a:t> </a:t>
            </a:r>
            <a:r>
              <a:t>impact,</a:t>
            </a:r>
            <a:r>
              <a:rPr spc="300"/>
              <a:t> </a:t>
            </a:r>
            <a:r>
              <a:t>cost</a:t>
            </a:r>
          </a:p>
          <a:p>
            <a:pPr indent="287654">
              <a:defRPr sz="2400"/>
            </a:pPr>
            <a:r>
              <a:t>and </a:t>
            </a:r>
            <a:r>
              <a:rPr spc="-100"/>
              <a:t>effectiveness </a:t>
            </a:r>
            <a:r>
              <a:t>of the IMCI</a:t>
            </a:r>
            <a:r>
              <a:rPr spc="-100"/>
              <a:t> strategy.</a:t>
            </a:r>
          </a:p>
          <a:p>
            <a:pPr indent="1270">
              <a:defRPr sz="3500"/>
            </a:pPr>
          </a:p>
          <a:p>
            <a:pPr indent="13970">
              <a:defRPr sz="2400"/>
            </a:pPr>
            <a:r>
              <a:t>The results of the MCE indicate</a:t>
            </a:r>
            <a:r>
              <a:rPr spc="-100"/>
              <a:t> </a:t>
            </a:r>
            <a:r>
              <a:t>that:</a:t>
            </a:r>
          </a:p>
          <a:p>
            <a:pPr marL="287654" marR="508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/>
            </a:pPr>
            <a:r>
              <a:t>IMCI </a:t>
            </a:r>
            <a:r>
              <a:rPr spc="-100"/>
              <a:t>improves health </a:t>
            </a:r>
            <a:r>
              <a:t>worker </a:t>
            </a:r>
            <a:r>
              <a:rPr spc="-100"/>
              <a:t>performance </a:t>
            </a:r>
            <a:r>
              <a:t>and </a:t>
            </a:r>
            <a:r>
              <a:rPr spc="-100"/>
              <a:t>their quality </a:t>
            </a:r>
            <a:r>
              <a:t>of  care.</a:t>
            </a:r>
          </a:p>
          <a:p>
            <a:pPr marL="287654" marR="508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/>
            </a:pPr>
            <a:r>
              <a:t>IMCI can reduce </a:t>
            </a:r>
            <a:r>
              <a:rPr spc="-100"/>
              <a:t>under-five mortality </a:t>
            </a:r>
            <a:r>
              <a:t>and </a:t>
            </a:r>
            <a:r>
              <a:rPr spc="-100"/>
              <a:t>improve nutritional  </a:t>
            </a:r>
            <a:r>
              <a:t>status, if </a:t>
            </a:r>
            <a:r>
              <a:rPr spc="-100"/>
              <a:t>implemented </a:t>
            </a:r>
            <a:r>
              <a:t>well.</a:t>
            </a:r>
          </a:p>
        </p:txBody>
      </p:sp>
      <p:sp>
        <p:nvSpPr>
          <p:cNvPr id="434" name="object 9"/>
          <p:cNvSpPr txBox="1"/>
          <p:nvPr>
            <p:ph type="sldNum" sz="quarter" idx="4294967295"/>
          </p:nvPr>
        </p:nvSpPr>
        <p:spPr>
          <a:xfrm>
            <a:off x="8512809" y="6473321"/>
            <a:ext cx="252731" cy="2065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pc="-5"/>
            </a:lvl1pPr>
          </a:lstStyle>
          <a:p>
            <a:pPr/>
            <a:fld id="{86CB4B4D-7CA3-9044-876B-883B54F8677D}" type="slidenum"/>
          </a:p>
        </p:txBody>
      </p:sp>
      <p:sp>
        <p:nvSpPr>
          <p:cNvPr id="435" name="object 8"/>
          <p:cNvSpPr txBox="1"/>
          <p:nvPr>
            <p:ph type="title"/>
          </p:nvPr>
        </p:nvSpPr>
        <p:spPr>
          <a:xfrm>
            <a:off x="444500" y="961388"/>
            <a:ext cx="5756275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200" sz="4400"/>
            </a:pPr>
            <a:r>
              <a:t>EVALUATION </a:t>
            </a:r>
            <a:r>
              <a:rPr spc="0"/>
              <a:t>OF</a:t>
            </a:r>
            <a:r>
              <a:rPr spc="-100"/>
              <a:t> IMCI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437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8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9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41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2" name="object 7"/>
          <p:cNvSpPr txBox="1"/>
          <p:nvPr>
            <p:ph type="body" idx="1"/>
          </p:nvPr>
        </p:nvSpPr>
        <p:spPr>
          <a:xfrm>
            <a:off x="534669" y="1957781"/>
            <a:ext cx="8074660" cy="4657726"/>
          </a:xfrm>
          <a:prstGeom prst="rect">
            <a:avLst/>
          </a:prstGeom>
        </p:spPr>
        <p:txBody>
          <a:bodyPr/>
          <a:lstStyle/>
          <a:p>
            <a:pPr marL="287654" marR="5080" indent="-274320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/>
            </a:pPr>
            <a:r>
              <a:t>IMCI is worth </a:t>
            </a:r>
            <a:r>
              <a:rPr spc="-100"/>
              <a:t>the investment, as it </a:t>
            </a:r>
            <a:r>
              <a:t>costs up to </a:t>
            </a:r>
            <a:r>
              <a:rPr spc="-100"/>
              <a:t>six times less  </a:t>
            </a:r>
            <a:r>
              <a:t>per child correctly </a:t>
            </a:r>
            <a:r>
              <a:rPr spc="-100"/>
              <a:t>managed </a:t>
            </a:r>
            <a:r>
              <a:t>than current</a:t>
            </a:r>
            <a:r>
              <a:rPr spc="-100"/>
              <a:t> </a:t>
            </a:r>
            <a:r>
              <a:t>care.</a:t>
            </a:r>
          </a:p>
          <a:p>
            <a:pPr marL="287654" marR="508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/>
            </a:pPr>
            <a:r>
              <a:t>Child </a:t>
            </a:r>
            <a:r>
              <a:rPr spc="-100"/>
              <a:t>survival programmes </a:t>
            </a:r>
            <a:r>
              <a:t>require </a:t>
            </a:r>
            <a:r>
              <a:rPr spc="-100"/>
              <a:t>more attention </a:t>
            </a:r>
            <a:r>
              <a:t>to </a:t>
            </a:r>
            <a:r>
              <a:rPr spc="-100"/>
              <a:t>activities  </a:t>
            </a:r>
            <a:r>
              <a:t>that </a:t>
            </a:r>
            <a:r>
              <a:rPr spc="-100"/>
              <a:t>improve family </a:t>
            </a:r>
            <a:r>
              <a:t>and </a:t>
            </a:r>
            <a:r>
              <a:rPr spc="-100"/>
              <a:t>community behaviour.</a:t>
            </a:r>
          </a:p>
          <a:p>
            <a:pPr marL="287654" marR="635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/>
            </a:pPr>
            <a:r>
              <a:t>The </a:t>
            </a:r>
            <a:r>
              <a:rPr spc="-100"/>
              <a:t>implementation </a:t>
            </a:r>
            <a:r>
              <a:t>of </a:t>
            </a:r>
            <a:r>
              <a:rPr spc="-100"/>
              <a:t>child survival interventions </a:t>
            </a:r>
            <a:r>
              <a:t>needs to be  </a:t>
            </a:r>
            <a:r>
              <a:rPr spc="-100"/>
              <a:t>complemented </a:t>
            </a:r>
            <a:r>
              <a:t>by </a:t>
            </a:r>
            <a:r>
              <a:rPr spc="-100"/>
              <a:t>activities </a:t>
            </a:r>
            <a:r>
              <a:t>that strengthen system</a:t>
            </a:r>
            <a:r>
              <a:rPr spc="-100"/>
              <a:t> </a:t>
            </a:r>
            <a:r>
              <a:t>support.</a:t>
            </a:r>
          </a:p>
        </p:txBody>
      </p:sp>
      <p:sp>
        <p:nvSpPr>
          <p:cNvPr id="443" name="object 9"/>
          <p:cNvSpPr txBox="1"/>
          <p:nvPr>
            <p:ph type="sldNum" sz="quarter" idx="4294967295"/>
          </p:nvPr>
        </p:nvSpPr>
        <p:spPr>
          <a:xfrm>
            <a:off x="8512809" y="6473321"/>
            <a:ext cx="252731" cy="2065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pc="-5"/>
            </a:lvl1pPr>
          </a:lstStyle>
          <a:p>
            <a:pPr/>
            <a:fld id="{86CB4B4D-7CA3-9044-876B-883B54F8677D}" type="slidenum"/>
          </a:p>
        </p:txBody>
      </p:sp>
      <p:sp>
        <p:nvSpPr>
          <p:cNvPr id="444" name="object 8"/>
          <p:cNvSpPr txBox="1"/>
          <p:nvPr>
            <p:ph type="title"/>
          </p:nvPr>
        </p:nvSpPr>
        <p:spPr>
          <a:xfrm>
            <a:off x="444500" y="821182"/>
            <a:ext cx="5756275" cy="6965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200" sz="4400"/>
            </a:pPr>
            <a:r>
              <a:t>EVALUATION </a:t>
            </a:r>
            <a:r>
              <a:rPr spc="0"/>
              <a:t>OF</a:t>
            </a:r>
            <a:r>
              <a:rPr spc="-100"/>
              <a:t> IMCI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446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7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8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50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1" name="object 7"/>
          <p:cNvSpPr txBox="1"/>
          <p:nvPr>
            <p:ph type="body" idx="1"/>
          </p:nvPr>
        </p:nvSpPr>
        <p:spPr>
          <a:xfrm>
            <a:off x="534669" y="1957781"/>
            <a:ext cx="8074660" cy="4657726"/>
          </a:xfrm>
          <a:prstGeom prst="rect">
            <a:avLst/>
          </a:prstGeom>
        </p:spPr>
        <p:txBody>
          <a:bodyPr/>
          <a:lstStyle/>
          <a:p>
            <a:pPr marL="288290" indent="-274320">
              <a:spcBef>
                <a:spcPts val="6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/>
            </a:pPr>
            <a:r>
              <a:t>Adding </a:t>
            </a:r>
            <a:r>
              <a:rPr spc="-100"/>
              <a:t>IMNCI </a:t>
            </a:r>
            <a:r>
              <a:t>to the </a:t>
            </a:r>
            <a:r>
              <a:rPr spc="-100"/>
              <a:t>medical </a:t>
            </a:r>
            <a:r>
              <a:t>curriculum.</a:t>
            </a:r>
          </a:p>
          <a:p>
            <a:pPr marL="287654" marR="508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/>
            </a:pPr>
            <a:r>
              <a:t>In </a:t>
            </a:r>
            <a:r>
              <a:rPr spc="-100"/>
              <a:t>medical colleges the need </a:t>
            </a:r>
            <a:r>
              <a:t>to </a:t>
            </a:r>
            <a:r>
              <a:rPr spc="-100"/>
              <a:t>include training on F-IMNCI </a:t>
            </a:r>
            <a:r>
              <a:t>in  the training schedules</a:t>
            </a:r>
            <a:r>
              <a:rPr spc="-100"/>
              <a:t> </a:t>
            </a:r>
            <a:r>
              <a:t>–</a:t>
            </a:r>
          </a:p>
          <a:p>
            <a:pPr marL="28829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100" sz="2400"/>
            </a:pPr>
            <a:r>
              <a:t>Trained manpower </a:t>
            </a:r>
            <a:r>
              <a:rPr spc="0"/>
              <a:t>in the public and private</a:t>
            </a:r>
            <a:r>
              <a:t> sector.</a:t>
            </a:r>
          </a:p>
          <a:p>
            <a:pPr marL="287654" marR="508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100" sz="2400"/>
            </a:pPr>
            <a:r>
              <a:t>Undergraduate students </a:t>
            </a:r>
            <a:r>
              <a:rPr spc="0"/>
              <a:t>and </a:t>
            </a:r>
            <a:r>
              <a:t>interns, </a:t>
            </a:r>
            <a:r>
              <a:rPr spc="0"/>
              <a:t>during their postings in </a:t>
            </a:r>
            <a:r>
              <a:t>the  Departments </a:t>
            </a:r>
            <a:r>
              <a:rPr spc="0"/>
              <a:t>of </a:t>
            </a:r>
            <a:r>
              <a:t>Paediatrics </a:t>
            </a:r>
            <a:r>
              <a:rPr spc="0"/>
              <a:t>and Preventive &amp; Social</a:t>
            </a:r>
            <a:r>
              <a:t> </a:t>
            </a:r>
            <a:r>
              <a:rPr spc="0"/>
              <a:t>Medicine.</a:t>
            </a:r>
          </a:p>
          <a:p>
            <a:pPr marL="28829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100" sz="2400"/>
            </a:pPr>
            <a:r>
              <a:t>Staff Nurse </a:t>
            </a:r>
            <a:r>
              <a:rPr spc="0"/>
              <a:t>training </a:t>
            </a:r>
            <a:r>
              <a:t>on F-IMNCI </a:t>
            </a:r>
            <a:r>
              <a:rPr spc="0"/>
              <a:t>in their training</a:t>
            </a:r>
            <a:r>
              <a:t> </a:t>
            </a:r>
            <a:r>
              <a:rPr spc="0"/>
              <a:t>schedules.</a:t>
            </a:r>
          </a:p>
        </p:txBody>
      </p:sp>
      <p:sp>
        <p:nvSpPr>
          <p:cNvPr id="452" name="object 9"/>
          <p:cNvSpPr txBox="1"/>
          <p:nvPr/>
        </p:nvSpPr>
        <p:spPr>
          <a:xfrm>
            <a:off x="8690609" y="6473321"/>
            <a:ext cx="213996" cy="20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600"/>
              </a:lnSpc>
              <a:defRPr spc="-60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37</a:t>
            </a:r>
          </a:p>
        </p:txBody>
      </p:sp>
      <p:sp>
        <p:nvSpPr>
          <p:cNvPr id="453" name="object 8"/>
          <p:cNvSpPr txBox="1"/>
          <p:nvPr>
            <p:ph type="title"/>
          </p:nvPr>
        </p:nvSpPr>
        <p:spPr>
          <a:xfrm>
            <a:off x="444500" y="885188"/>
            <a:ext cx="5447030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>
                <a:solidFill>
                  <a:srgbClr val="0A5294"/>
                </a:solidFill>
              </a:defRPr>
            </a:pPr>
            <a:r>
              <a:t>PRE- </a:t>
            </a:r>
            <a:r>
              <a:rPr spc="-100"/>
              <a:t>SERVICE IMNCI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455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6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7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59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0" name="object 7"/>
          <p:cNvSpPr txBox="1"/>
          <p:nvPr/>
        </p:nvSpPr>
        <p:spPr>
          <a:xfrm>
            <a:off x="535939" y="1559940"/>
            <a:ext cx="8074661" cy="313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7620" indent="-274320" algn="just">
              <a:spcBef>
                <a:spcPts val="100"/>
              </a:spcBef>
              <a:buClr>
                <a:srgbClr val="0AD0D9"/>
              </a:buClr>
              <a:buSzPct val="93478"/>
              <a:buChar char="●"/>
              <a:tabLst>
                <a:tab pos="355600" algn="l"/>
              </a:tabLst>
            </a:pPr>
            <a:r>
              <a:t>	</a:t>
            </a:r>
            <a:r>
              <a:rPr sz="2300">
                <a:latin typeface="Times New Roman"/>
                <a:ea typeface="Times New Roman"/>
                <a:cs typeface="Times New Roman"/>
                <a:sym typeface="Times New Roman"/>
              </a:rPr>
              <a:t>Community IMCI </a:t>
            </a:r>
            <a:r>
              <a:rPr spc="-5" sz="2300">
                <a:latin typeface="Times New Roman"/>
                <a:ea typeface="Times New Roman"/>
                <a:cs typeface="Times New Roman"/>
                <a:sym typeface="Times New Roman"/>
              </a:rPr>
              <a:t>meant to </a:t>
            </a:r>
            <a:r>
              <a:rPr sz="2300">
                <a:latin typeface="Times New Roman"/>
                <a:ea typeface="Times New Roman"/>
                <a:cs typeface="Times New Roman"/>
                <a:sym typeface="Times New Roman"/>
              </a:rPr>
              <a:t>empower </a:t>
            </a:r>
            <a:r>
              <a:rPr spc="-5" sz="2300">
                <a:latin typeface="Times New Roman"/>
                <a:ea typeface="Times New Roman"/>
                <a:cs typeface="Times New Roman"/>
                <a:sym typeface="Times New Roman"/>
              </a:rPr>
              <a:t>communities </a:t>
            </a:r>
            <a:r>
              <a:rPr sz="2300">
                <a:latin typeface="Times New Roman"/>
                <a:ea typeface="Times New Roman"/>
                <a:cs typeface="Times New Roman"/>
                <a:sym typeface="Times New Roman"/>
              </a:rPr>
              <a:t>and  households to adopt healthy and safe practices </a:t>
            </a:r>
            <a:r>
              <a:rPr spc="5" sz="2300"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spc="-5" sz="2300">
                <a:latin typeface="Times New Roman"/>
                <a:ea typeface="Times New Roman"/>
                <a:cs typeface="Times New Roman"/>
                <a:sym typeface="Times New Roman"/>
              </a:rPr>
              <a:t>protect </a:t>
            </a:r>
            <a:r>
              <a:rPr sz="2300">
                <a:latin typeface="Times New Roman"/>
                <a:ea typeface="Times New Roman"/>
                <a:cs typeface="Times New Roman"/>
                <a:sym typeface="Times New Roman"/>
              </a:rPr>
              <a:t>the  </a:t>
            </a:r>
            <a:r>
              <a:rPr spc="-5" sz="2300">
                <a:latin typeface="Times New Roman"/>
                <a:ea typeface="Times New Roman"/>
                <a:cs typeface="Times New Roman"/>
                <a:sym typeface="Times New Roman"/>
              </a:rPr>
              <a:t>health </a:t>
            </a:r>
            <a:r>
              <a:rPr sz="2300">
                <a:latin typeface="Times New Roman"/>
                <a:ea typeface="Times New Roman"/>
                <a:cs typeface="Times New Roman"/>
                <a:sym typeface="Times New Roman"/>
              </a:rPr>
              <a:t>of children under 5 years of</a:t>
            </a:r>
            <a:r>
              <a:rPr spc="-45" sz="23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300">
                <a:latin typeface="Times New Roman"/>
                <a:ea typeface="Times New Roman"/>
                <a:cs typeface="Times New Roman"/>
                <a:sym typeface="Times New Roman"/>
              </a:rPr>
              <a:t>age.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AD0D9"/>
              </a:buClr>
              <a:buSzPct val="100000"/>
              <a:buChar char="●"/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86384" marR="5080" indent="-274320" algn="just">
              <a:buClr>
                <a:srgbClr val="0AD0D9"/>
              </a:buClr>
              <a:buSzPct val="93478"/>
              <a:buChar char="●"/>
              <a:tabLst>
                <a:tab pos="279400" algn="l"/>
              </a:tabLst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</a:t>
            </a:r>
            <a:r>
              <a:rPr spc="-20"/>
              <a:t>2011 </a:t>
            </a:r>
            <a:r>
              <a:rPr spc="-5"/>
              <a:t>WHO </a:t>
            </a:r>
            <a:r>
              <a:t>and </a:t>
            </a:r>
            <a:r>
              <a:rPr spc="-5"/>
              <a:t>UNICEF further </a:t>
            </a:r>
            <a:r>
              <a:t>developed Caring for  newborns </a:t>
            </a:r>
            <a:r>
              <a:rPr spc="-5"/>
              <a:t>and children </a:t>
            </a:r>
            <a:r>
              <a:t>in the </a:t>
            </a:r>
            <a:r>
              <a:rPr spc="-15"/>
              <a:t>community, </a:t>
            </a:r>
            <a:r>
              <a:rPr spc="-5"/>
              <a:t>guidance </a:t>
            </a:r>
            <a:r>
              <a:t>that includes  </a:t>
            </a:r>
            <a:r>
              <a:rPr spc="-5"/>
              <a:t>home visits </a:t>
            </a:r>
            <a:r>
              <a:t>for newborn care and for </a:t>
            </a:r>
            <a:r>
              <a:rPr spc="-15"/>
              <a:t>children’s </a:t>
            </a:r>
            <a:r>
              <a:rPr spc="-5"/>
              <a:t>healthy growth  </a:t>
            </a:r>
            <a:r>
              <a:t>and </a:t>
            </a:r>
            <a:r>
              <a:rPr spc="-5"/>
              <a:t>development, </a:t>
            </a:r>
            <a:r>
              <a:t>and </a:t>
            </a:r>
            <a:r>
              <a:rPr spc="-5"/>
              <a:t>integrated </a:t>
            </a:r>
            <a:r>
              <a:t>community case management  (iCCM) by </a:t>
            </a:r>
            <a:r>
              <a:rPr spc="-5"/>
              <a:t>community health </a:t>
            </a:r>
            <a:r>
              <a:t>workers</a:t>
            </a:r>
            <a:r>
              <a:rPr spc="5"/>
              <a:t> </a:t>
            </a:r>
            <a:r>
              <a:t>(CHWs).</a:t>
            </a:r>
          </a:p>
        </p:txBody>
      </p:sp>
      <p:sp>
        <p:nvSpPr>
          <p:cNvPr id="461" name="object 8"/>
          <p:cNvSpPr txBox="1"/>
          <p:nvPr/>
        </p:nvSpPr>
        <p:spPr>
          <a:xfrm>
            <a:off x="535939" y="5345886"/>
            <a:ext cx="8073392" cy="1308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 algn="just">
              <a:spcBef>
                <a:spcPts val="100"/>
              </a:spcBef>
              <a:buClr>
                <a:srgbClr val="0AD0D9"/>
              </a:buClr>
              <a:buSzPct val="93478"/>
              <a:buChar char="●"/>
              <a:tabLst>
                <a:tab pos="279400" algn="l"/>
              </a:tabLst>
              <a:defRPr spc="-80"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</a:t>
            </a:r>
            <a:r>
              <a:rPr spc="0"/>
              <a:t>diagnose and treat diarrhoea, malaria, and pneumonia </a:t>
            </a:r>
            <a:r>
              <a:rPr spc="-5"/>
              <a:t>among  </a:t>
            </a:r>
            <a:r>
              <a:rPr spc="0"/>
              <a:t>children </a:t>
            </a:r>
            <a:r>
              <a:rPr spc="-5"/>
              <a:t>2-59 months, </a:t>
            </a:r>
            <a:r>
              <a:rPr spc="0"/>
              <a:t>and </a:t>
            </a:r>
            <a:r>
              <a:rPr spc="-5"/>
              <a:t>to detect </a:t>
            </a:r>
            <a:r>
              <a:rPr spc="0"/>
              <a:t>severe acute </a:t>
            </a:r>
            <a:r>
              <a:rPr spc="-5"/>
              <a:t>malnutrition in  </a:t>
            </a:r>
            <a:r>
              <a:rPr spc="0"/>
              <a:t>children </a:t>
            </a:r>
            <a:r>
              <a:rPr spc="-5"/>
              <a:t>6-59 months, in communities </a:t>
            </a:r>
            <a:r>
              <a:rPr spc="0"/>
              <a:t>where </a:t>
            </a:r>
            <a:r>
              <a:rPr spc="-5"/>
              <a:t>access to facility-  </a:t>
            </a:r>
            <a:r>
              <a:rPr spc="0"/>
              <a:t>based </a:t>
            </a:r>
            <a:r>
              <a:rPr spc="-5"/>
              <a:t>health </a:t>
            </a:r>
            <a:r>
              <a:rPr spc="0"/>
              <a:t>services </a:t>
            </a:r>
            <a:r>
              <a:rPr spc="-5"/>
              <a:t>is</a:t>
            </a:r>
            <a:r>
              <a:rPr spc="25"/>
              <a:t> </a:t>
            </a:r>
            <a:r>
              <a:rPr spc="-30"/>
              <a:t>poor.</a:t>
            </a:r>
          </a:p>
        </p:txBody>
      </p:sp>
      <p:sp>
        <p:nvSpPr>
          <p:cNvPr id="462" name="object 9"/>
          <p:cNvSpPr txBox="1"/>
          <p:nvPr>
            <p:ph type="title"/>
          </p:nvPr>
        </p:nvSpPr>
        <p:spPr>
          <a:xfrm>
            <a:off x="368300" y="592581"/>
            <a:ext cx="2231390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C</a:t>
            </a:r>
            <a:r>
              <a:rPr spc="-100"/>
              <a:t>-</a:t>
            </a:r>
            <a:r>
              <a:t>IMNCI</a:t>
            </a:r>
          </a:p>
        </p:txBody>
      </p:sp>
      <p:sp>
        <p:nvSpPr>
          <p:cNvPr id="463" name="object 10"/>
          <p:cNvSpPr txBox="1"/>
          <p:nvPr/>
        </p:nvSpPr>
        <p:spPr>
          <a:xfrm>
            <a:off x="8614409" y="6511111"/>
            <a:ext cx="227966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10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465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6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7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69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70" name="object 7"/>
          <p:cNvSpPr txBox="1"/>
          <p:nvPr/>
        </p:nvSpPr>
        <p:spPr>
          <a:xfrm>
            <a:off x="497840" y="1711514"/>
            <a:ext cx="7999094" cy="38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25120" indent="-274320">
              <a:spcBef>
                <a:spcPts val="600"/>
              </a:spcBef>
              <a:buClr>
                <a:srgbClr val="0AD0D9"/>
              </a:buClr>
              <a:buSzPct val="93750"/>
              <a:buChar char="●"/>
              <a:tabLst>
                <a:tab pos="3175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IMNCI + the Facility Based </a:t>
            </a:r>
            <a:r>
              <a:rPr spc="-5"/>
              <a:t>Care</a:t>
            </a:r>
            <a:r>
              <a:rPr spc="-65"/>
              <a:t> </a:t>
            </a:r>
            <a:r>
              <a:rPr spc="-5"/>
              <a:t>Package.</a:t>
            </a:r>
          </a:p>
          <a:p>
            <a:pPr marL="324484" marR="887094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3175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provides a continuum of quality care for severely ill  newborns and children from the </a:t>
            </a:r>
            <a:r>
              <a:rPr spc="-5"/>
              <a:t>community </a:t>
            </a:r>
            <a:r>
              <a:t>level to</a:t>
            </a:r>
            <a:r>
              <a:rPr spc="-170"/>
              <a:t> </a:t>
            </a:r>
            <a:r>
              <a:t>the  </a:t>
            </a:r>
            <a:r>
              <a:rPr spc="-20"/>
              <a:t>facility.</a:t>
            </a:r>
          </a:p>
          <a:p>
            <a:pPr marL="3251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317500" algn="l"/>
                <a:tab pos="1130300" algn="l"/>
                <a:tab pos="3797300" algn="l"/>
                <a:tab pos="76835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From	</a:t>
            </a:r>
            <a:r>
              <a:rPr spc="-5"/>
              <a:t>10</a:t>
            </a:r>
            <a:r>
              <a:rPr baseline="24304" spc="-7"/>
              <a:t>th</a:t>
            </a:r>
            <a:r>
              <a:rPr baseline="24304" spc="315"/>
              <a:t> </a:t>
            </a:r>
            <a:r>
              <a:rPr spc="-5"/>
              <a:t>November</a:t>
            </a:r>
            <a:r>
              <a:rPr spc="20"/>
              <a:t> </a:t>
            </a:r>
            <a:r>
              <a:t>2009	</a:t>
            </a:r>
            <a:r>
              <a:rPr spc="-5"/>
              <a:t>IMNCI </a:t>
            </a:r>
            <a:r>
              <a:t>has been</a:t>
            </a:r>
            <a:r>
              <a:rPr spc="20"/>
              <a:t> </a:t>
            </a:r>
            <a:r>
              <a:rPr spc="5"/>
              <a:t>re-</a:t>
            </a:r>
            <a:r>
              <a:rPr spc="-15"/>
              <a:t> </a:t>
            </a:r>
            <a:r>
              <a:t>structured	as</a:t>
            </a:r>
          </a:p>
          <a:p>
            <a:pPr indent="324484"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F- </a:t>
            </a:r>
            <a:r>
              <a:rPr spc="0"/>
              <a:t>IMNCI with added </a:t>
            </a:r>
            <a:r>
              <a:t>component </a:t>
            </a:r>
            <a:r>
              <a:rPr spc="0"/>
              <a:t>of</a:t>
            </a:r>
            <a:r>
              <a:rPr spc="-10"/>
              <a:t> </a:t>
            </a:r>
            <a:r>
              <a:rPr spc="0"/>
              <a:t>:</a:t>
            </a:r>
          </a:p>
          <a:p>
            <a:pPr indent="1041400">
              <a:spcBef>
                <a:spcPts val="15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-Asphyxia</a:t>
            </a:r>
            <a:r>
              <a:rPr spc="-15"/>
              <a:t> </a:t>
            </a:r>
            <a:r>
              <a:rPr spc="-5"/>
              <a:t>Management</a:t>
            </a:r>
          </a:p>
          <a:p>
            <a:pPr indent="1041400">
              <a:spcBef>
                <a:spcPts val="20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-Sepsis,</a:t>
            </a:r>
            <a:r>
              <a:rPr spc="-15"/>
              <a:t> </a:t>
            </a:r>
            <a:r>
              <a:rPr spc="-5"/>
              <a:t>Pneumonia</a:t>
            </a:r>
          </a:p>
          <a:p>
            <a:pPr indent="965200">
              <a:spcBef>
                <a:spcPts val="20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Meningitis, Severe</a:t>
            </a:r>
            <a:r>
              <a:rPr spc="-65"/>
              <a:t> </a:t>
            </a:r>
            <a:r>
              <a:t>Malnutrition</a:t>
            </a:r>
          </a:p>
        </p:txBody>
      </p:sp>
      <p:sp>
        <p:nvSpPr>
          <p:cNvPr id="471" name="object 9"/>
          <p:cNvSpPr txBox="1"/>
          <p:nvPr>
            <p:ph type="sldNum" sz="quarter" idx="4294967295"/>
          </p:nvPr>
        </p:nvSpPr>
        <p:spPr>
          <a:xfrm>
            <a:off x="8436609" y="6473321"/>
            <a:ext cx="266701" cy="2065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pc="50"/>
            </a:lvl1pPr>
          </a:lstStyle>
          <a:p>
            <a:pPr/>
            <a:fld id="{86CB4B4D-7CA3-9044-876B-883B54F8677D}" type="slidenum"/>
          </a:p>
        </p:txBody>
      </p:sp>
      <p:sp>
        <p:nvSpPr>
          <p:cNvPr id="472" name="object 8"/>
          <p:cNvSpPr txBox="1"/>
          <p:nvPr>
            <p:ph type="title"/>
          </p:nvPr>
        </p:nvSpPr>
        <p:spPr>
          <a:xfrm>
            <a:off x="444500" y="821182"/>
            <a:ext cx="2169161" cy="6965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 sz="4400"/>
            </a:pPr>
            <a:r>
              <a:t>F-</a:t>
            </a:r>
            <a:r>
              <a:rPr spc="0"/>
              <a:t>IMNCI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object 2"/>
          <p:cNvGrpSpPr/>
          <p:nvPr/>
        </p:nvGrpSpPr>
        <p:grpSpPr>
          <a:xfrm>
            <a:off x="0" y="-1"/>
            <a:ext cx="9144000" cy="6858001"/>
            <a:chOff x="0" y="0"/>
            <a:chExt cx="9144000" cy="6858000"/>
          </a:xfrm>
        </p:grpSpPr>
        <p:sp>
          <p:nvSpPr>
            <p:cNvPr id="106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7" name="object 4"/>
            <p:cNvSpPr/>
            <p:nvPr/>
          </p:nvSpPr>
          <p:spPr>
            <a:xfrm>
              <a:off x="0" y="221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8" name="object 5"/>
            <p:cNvSpPr/>
            <p:nvPr/>
          </p:nvSpPr>
          <p:spPr>
            <a:xfrm>
              <a:off x="4401356" y="-1"/>
              <a:ext cx="4742644" cy="599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0" name="object 6"/>
          <p:cNvSpPr/>
          <p:nvPr/>
        </p:nvSpPr>
        <p:spPr>
          <a:xfrm>
            <a:off x="-829" y="-1"/>
            <a:ext cx="9145589" cy="102057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object 7"/>
          <p:cNvSpPr txBox="1"/>
          <p:nvPr/>
        </p:nvSpPr>
        <p:spPr>
          <a:xfrm>
            <a:off x="535940" y="1970594"/>
            <a:ext cx="5843905" cy="3581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Introduction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IMNC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What </a:t>
            </a:r>
            <a:r>
              <a:rPr spc="0"/>
              <a:t>is </a:t>
            </a:r>
            <a:r>
              <a:t>IMNCI</a:t>
            </a:r>
          </a:p>
          <a:p>
            <a:pPr lvl="1" marL="1029335" indent="-179069">
              <a:spcBef>
                <a:spcPts val="500"/>
              </a:spcBef>
              <a:buSzPct val="100000"/>
              <a:buChar char="-"/>
              <a:tabLst>
                <a:tab pos="10287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Rationale </a:t>
            </a:r>
            <a:r>
              <a:rPr spc="-5"/>
              <a:t>for </a:t>
            </a:r>
            <a:r>
              <a:t>an integrated</a:t>
            </a:r>
            <a:r>
              <a:rPr spc="-114"/>
              <a:t> </a:t>
            </a:r>
            <a:r>
              <a:t>evidence</a:t>
            </a:r>
          </a:p>
          <a:p>
            <a:pPr lvl="1" marL="1029335" indent="-179069">
              <a:spcBef>
                <a:spcPts val="500"/>
              </a:spcBef>
              <a:buSzPct val="100000"/>
              <a:buChar char="-"/>
              <a:tabLst>
                <a:tab pos="10287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Components </a:t>
            </a:r>
            <a:r>
              <a:rPr spc="0"/>
              <a:t>of the </a:t>
            </a:r>
            <a:r>
              <a:t>integrated</a:t>
            </a:r>
            <a:r>
              <a:rPr spc="-60"/>
              <a:t> </a:t>
            </a:r>
            <a:r>
              <a:rPr spc="0"/>
              <a:t>approach</a:t>
            </a:r>
          </a:p>
          <a:p>
            <a:pPr lvl="1" marL="1029335" indent="-179069">
              <a:spcBef>
                <a:spcPts val="500"/>
              </a:spcBef>
              <a:buSzPct val="100000"/>
              <a:buChar char="-"/>
              <a:tabLst>
                <a:tab pos="10287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Principles of integrated</a:t>
            </a:r>
            <a:r>
              <a:rPr spc="-90"/>
              <a:t> </a:t>
            </a:r>
            <a:r>
              <a:t>care</a:t>
            </a:r>
          </a:p>
          <a:p>
            <a:pPr lvl="1" marL="1029335" indent="-179069">
              <a:spcBef>
                <a:spcPts val="500"/>
              </a:spcBef>
              <a:buSzPct val="100000"/>
              <a:buChar char="-"/>
              <a:tabLst>
                <a:tab pos="10287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IMNCI case </a:t>
            </a:r>
            <a:r>
              <a:rPr spc="-5"/>
              <a:t>management</a:t>
            </a:r>
            <a:r>
              <a:rPr spc="-30"/>
              <a:t> </a:t>
            </a:r>
            <a:r>
              <a:t>process</a:t>
            </a:r>
          </a:p>
          <a:p>
            <a:pPr lvl="1" marL="1029335" indent="-179069">
              <a:spcBef>
                <a:spcPts val="500"/>
              </a:spcBef>
              <a:buSzPct val="100000"/>
              <a:buChar char="-"/>
              <a:tabLst>
                <a:tab pos="10287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F-IMNCI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Current status of</a:t>
            </a:r>
            <a:r>
              <a:rPr spc="-45"/>
              <a:t> </a:t>
            </a:r>
            <a:r>
              <a:rPr spc="-5"/>
              <a:t>IMNCI</a:t>
            </a:r>
          </a:p>
        </p:txBody>
      </p:sp>
      <p:sp>
        <p:nvSpPr>
          <p:cNvPr id="112" name="object 9"/>
          <p:cNvSpPr txBox="1"/>
          <p:nvPr/>
        </p:nvSpPr>
        <p:spPr>
          <a:xfrm>
            <a:off x="8538209" y="6473321"/>
            <a:ext cx="133351" cy="20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600"/>
              </a:lnSpc>
              <a:defRPr spc="4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13" name="object 8"/>
          <p:cNvSpPr txBox="1"/>
          <p:nvPr>
            <p:ph type="title"/>
          </p:nvPr>
        </p:nvSpPr>
        <p:spPr>
          <a:xfrm>
            <a:off x="444499" y="1144269"/>
            <a:ext cx="2963547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OVE</a:t>
            </a:r>
            <a:r>
              <a:rPr spc="-400"/>
              <a:t>R</a:t>
            </a:r>
            <a:r>
              <a:t>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474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5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6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78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79" name="object 7"/>
          <p:cNvSpPr txBox="1"/>
          <p:nvPr/>
        </p:nvSpPr>
        <p:spPr>
          <a:xfrm>
            <a:off x="535939" y="4818061"/>
            <a:ext cx="7560311" cy="736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63219" indent="-350519">
              <a:spcBef>
                <a:spcPts val="600"/>
              </a:spcBef>
              <a:buClr>
                <a:srgbClr val="0AD0D9"/>
              </a:buClr>
              <a:buSzPct val="93750"/>
              <a:buChar char="●"/>
              <a:tabLst>
                <a:tab pos="355600" algn="l"/>
                <a:tab pos="13589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Master	trainers at state level and district level</a:t>
            </a:r>
            <a:r>
              <a:rPr spc="-175"/>
              <a:t> </a:t>
            </a:r>
            <a:r>
              <a:t>are</a:t>
            </a:r>
          </a:p>
          <a:p>
            <a:pPr indent="393700">
              <a:spcBef>
                <a:spcPts val="5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Paediatricians from </a:t>
            </a:r>
            <a:r>
              <a:rPr spc="-25"/>
              <a:t>Tertiary </a:t>
            </a:r>
            <a:r>
              <a:t>hospital and </a:t>
            </a:r>
            <a:r>
              <a:rPr spc="-5"/>
              <a:t>medical</a:t>
            </a:r>
            <a:r>
              <a:rPr spc="-145"/>
              <a:t> </a:t>
            </a:r>
            <a:r>
              <a:t>colleges.</a:t>
            </a:r>
          </a:p>
        </p:txBody>
      </p:sp>
      <p:sp>
        <p:nvSpPr>
          <p:cNvPr id="480" name="object 8"/>
          <p:cNvSpPr txBox="1"/>
          <p:nvPr>
            <p:ph type="title"/>
          </p:nvPr>
        </p:nvSpPr>
        <p:spPr>
          <a:xfrm>
            <a:off x="444500" y="885188"/>
            <a:ext cx="2169161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 sz="4400"/>
            </a:pPr>
            <a:r>
              <a:t>F-</a:t>
            </a:r>
            <a:r>
              <a:rPr spc="0"/>
              <a:t>IMNCI</a:t>
            </a:r>
          </a:p>
        </p:txBody>
      </p:sp>
      <p:grpSp>
        <p:nvGrpSpPr>
          <p:cNvPr id="484" name="object 9"/>
          <p:cNvGrpSpPr/>
          <p:nvPr/>
        </p:nvGrpSpPr>
        <p:grpSpPr>
          <a:xfrm>
            <a:off x="836674" y="2246376"/>
            <a:ext cx="2823974" cy="1680972"/>
            <a:chOff x="0" y="0"/>
            <a:chExt cx="2823972" cy="1680970"/>
          </a:xfrm>
        </p:grpSpPr>
        <p:sp>
          <p:nvSpPr>
            <p:cNvPr id="481" name="object 10"/>
            <p:cNvSpPr/>
            <p:nvPr/>
          </p:nvSpPr>
          <p:spPr>
            <a:xfrm>
              <a:off x="0" y="0"/>
              <a:ext cx="2823973" cy="168097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2" name="object 11"/>
            <p:cNvSpPr/>
            <p:nvPr/>
          </p:nvSpPr>
          <p:spPr>
            <a:xfrm>
              <a:off x="78486" y="40385"/>
              <a:ext cx="2667001" cy="152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0306" y="11"/>
                  </a:lnTo>
                  <a:lnTo>
                    <a:pt x="9817" y="44"/>
                  </a:lnTo>
                  <a:lnTo>
                    <a:pt x="9334" y="99"/>
                  </a:lnTo>
                  <a:lnTo>
                    <a:pt x="8859" y="174"/>
                  </a:lnTo>
                  <a:lnTo>
                    <a:pt x="8390" y="270"/>
                  </a:lnTo>
                  <a:lnTo>
                    <a:pt x="7929" y="386"/>
                  </a:lnTo>
                  <a:lnTo>
                    <a:pt x="7476" y="521"/>
                  </a:lnTo>
                  <a:lnTo>
                    <a:pt x="7032" y="676"/>
                  </a:lnTo>
                  <a:lnTo>
                    <a:pt x="6596" y="849"/>
                  </a:lnTo>
                  <a:lnTo>
                    <a:pt x="6170" y="1040"/>
                  </a:lnTo>
                  <a:lnTo>
                    <a:pt x="5754" y="1249"/>
                  </a:lnTo>
                  <a:lnTo>
                    <a:pt x="5349" y="1474"/>
                  </a:lnTo>
                  <a:lnTo>
                    <a:pt x="4955" y="1717"/>
                  </a:lnTo>
                  <a:lnTo>
                    <a:pt x="4572" y="1976"/>
                  </a:lnTo>
                  <a:lnTo>
                    <a:pt x="4200" y="2250"/>
                  </a:lnTo>
                  <a:lnTo>
                    <a:pt x="3842" y="2540"/>
                  </a:lnTo>
                  <a:lnTo>
                    <a:pt x="3496" y="2844"/>
                  </a:lnTo>
                  <a:lnTo>
                    <a:pt x="3163" y="3163"/>
                  </a:lnTo>
                  <a:lnTo>
                    <a:pt x="2844" y="3496"/>
                  </a:lnTo>
                  <a:lnTo>
                    <a:pt x="2540" y="3841"/>
                  </a:lnTo>
                  <a:lnTo>
                    <a:pt x="2250" y="4200"/>
                  </a:lnTo>
                  <a:lnTo>
                    <a:pt x="1976" y="4571"/>
                  </a:lnTo>
                  <a:lnTo>
                    <a:pt x="1717" y="4954"/>
                  </a:lnTo>
                  <a:lnTo>
                    <a:pt x="1475" y="5349"/>
                  </a:lnTo>
                  <a:lnTo>
                    <a:pt x="1249" y="5754"/>
                  </a:lnTo>
                  <a:lnTo>
                    <a:pt x="1040" y="6170"/>
                  </a:lnTo>
                  <a:lnTo>
                    <a:pt x="849" y="6596"/>
                  </a:lnTo>
                  <a:lnTo>
                    <a:pt x="521" y="7476"/>
                  </a:lnTo>
                  <a:lnTo>
                    <a:pt x="270" y="8390"/>
                  </a:lnTo>
                  <a:lnTo>
                    <a:pt x="99" y="9334"/>
                  </a:lnTo>
                  <a:lnTo>
                    <a:pt x="11" y="10306"/>
                  </a:lnTo>
                  <a:lnTo>
                    <a:pt x="0" y="10800"/>
                  </a:lnTo>
                  <a:lnTo>
                    <a:pt x="11" y="11294"/>
                  </a:lnTo>
                  <a:lnTo>
                    <a:pt x="99" y="12266"/>
                  </a:lnTo>
                  <a:lnTo>
                    <a:pt x="270" y="13210"/>
                  </a:lnTo>
                  <a:lnTo>
                    <a:pt x="521" y="14124"/>
                  </a:lnTo>
                  <a:lnTo>
                    <a:pt x="849" y="15004"/>
                  </a:lnTo>
                  <a:lnTo>
                    <a:pt x="1040" y="15430"/>
                  </a:lnTo>
                  <a:lnTo>
                    <a:pt x="1249" y="15846"/>
                  </a:lnTo>
                  <a:lnTo>
                    <a:pt x="1475" y="16251"/>
                  </a:lnTo>
                  <a:lnTo>
                    <a:pt x="1717" y="16646"/>
                  </a:lnTo>
                  <a:lnTo>
                    <a:pt x="1976" y="17029"/>
                  </a:lnTo>
                  <a:lnTo>
                    <a:pt x="2250" y="17400"/>
                  </a:lnTo>
                  <a:lnTo>
                    <a:pt x="2540" y="17759"/>
                  </a:lnTo>
                  <a:lnTo>
                    <a:pt x="2844" y="18104"/>
                  </a:lnTo>
                  <a:lnTo>
                    <a:pt x="3163" y="18437"/>
                  </a:lnTo>
                  <a:lnTo>
                    <a:pt x="3496" y="18756"/>
                  </a:lnTo>
                  <a:lnTo>
                    <a:pt x="3842" y="19060"/>
                  </a:lnTo>
                  <a:lnTo>
                    <a:pt x="4200" y="19350"/>
                  </a:lnTo>
                  <a:lnTo>
                    <a:pt x="4572" y="19624"/>
                  </a:lnTo>
                  <a:lnTo>
                    <a:pt x="4955" y="19883"/>
                  </a:lnTo>
                  <a:lnTo>
                    <a:pt x="5349" y="20126"/>
                  </a:lnTo>
                  <a:lnTo>
                    <a:pt x="5754" y="20351"/>
                  </a:lnTo>
                  <a:lnTo>
                    <a:pt x="6170" y="20560"/>
                  </a:lnTo>
                  <a:lnTo>
                    <a:pt x="6596" y="20751"/>
                  </a:lnTo>
                  <a:lnTo>
                    <a:pt x="7032" y="20924"/>
                  </a:lnTo>
                  <a:lnTo>
                    <a:pt x="7476" y="21079"/>
                  </a:lnTo>
                  <a:lnTo>
                    <a:pt x="7929" y="21214"/>
                  </a:lnTo>
                  <a:lnTo>
                    <a:pt x="8390" y="21330"/>
                  </a:lnTo>
                  <a:lnTo>
                    <a:pt x="8859" y="21426"/>
                  </a:lnTo>
                  <a:lnTo>
                    <a:pt x="9334" y="21501"/>
                  </a:lnTo>
                  <a:lnTo>
                    <a:pt x="9817" y="21556"/>
                  </a:lnTo>
                  <a:lnTo>
                    <a:pt x="10306" y="21589"/>
                  </a:lnTo>
                  <a:lnTo>
                    <a:pt x="10800" y="21600"/>
                  </a:lnTo>
                  <a:lnTo>
                    <a:pt x="11294" y="21589"/>
                  </a:lnTo>
                  <a:lnTo>
                    <a:pt x="11783" y="21556"/>
                  </a:lnTo>
                  <a:lnTo>
                    <a:pt x="12265" y="21501"/>
                  </a:lnTo>
                  <a:lnTo>
                    <a:pt x="12741" y="21426"/>
                  </a:lnTo>
                  <a:lnTo>
                    <a:pt x="13210" y="21330"/>
                  </a:lnTo>
                  <a:lnTo>
                    <a:pt x="13671" y="21214"/>
                  </a:lnTo>
                  <a:lnTo>
                    <a:pt x="14124" y="21079"/>
                  </a:lnTo>
                  <a:lnTo>
                    <a:pt x="14568" y="20924"/>
                  </a:lnTo>
                  <a:lnTo>
                    <a:pt x="15004" y="20751"/>
                  </a:lnTo>
                  <a:lnTo>
                    <a:pt x="15430" y="20560"/>
                  </a:lnTo>
                  <a:lnTo>
                    <a:pt x="15846" y="20351"/>
                  </a:lnTo>
                  <a:lnTo>
                    <a:pt x="16251" y="20126"/>
                  </a:lnTo>
                  <a:lnTo>
                    <a:pt x="16645" y="19883"/>
                  </a:lnTo>
                  <a:lnTo>
                    <a:pt x="17028" y="19624"/>
                  </a:lnTo>
                  <a:lnTo>
                    <a:pt x="17400" y="19350"/>
                  </a:lnTo>
                  <a:lnTo>
                    <a:pt x="17758" y="19060"/>
                  </a:lnTo>
                  <a:lnTo>
                    <a:pt x="18104" y="18756"/>
                  </a:lnTo>
                  <a:lnTo>
                    <a:pt x="18437" y="18437"/>
                  </a:lnTo>
                  <a:lnTo>
                    <a:pt x="18756" y="18104"/>
                  </a:lnTo>
                  <a:lnTo>
                    <a:pt x="19060" y="17759"/>
                  </a:lnTo>
                  <a:lnTo>
                    <a:pt x="19350" y="17400"/>
                  </a:lnTo>
                  <a:lnTo>
                    <a:pt x="19624" y="17029"/>
                  </a:lnTo>
                  <a:lnTo>
                    <a:pt x="19883" y="16646"/>
                  </a:lnTo>
                  <a:lnTo>
                    <a:pt x="20125" y="16251"/>
                  </a:lnTo>
                  <a:lnTo>
                    <a:pt x="20351" y="15846"/>
                  </a:lnTo>
                  <a:lnTo>
                    <a:pt x="20560" y="15430"/>
                  </a:lnTo>
                  <a:lnTo>
                    <a:pt x="20751" y="15004"/>
                  </a:lnTo>
                  <a:lnTo>
                    <a:pt x="21079" y="14124"/>
                  </a:lnTo>
                  <a:lnTo>
                    <a:pt x="21330" y="13210"/>
                  </a:lnTo>
                  <a:lnTo>
                    <a:pt x="21501" y="12266"/>
                  </a:lnTo>
                  <a:lnTo>
                    <a:pt x="21589" y="11294"/>
                  </a:lnTo>
                  <a:lnTo>
                    <a:pt x="21600" y="10800"/>
                  </a:lnTo>
                  <a:lnTo>
                    <a:pt x="21589" y="10306"/>
                  </a:lnTo>
                  <a:lnTo>
                    <a:pt x="21501" y="9334"/>
                  </a:lnTo>
                  <a:lnTo>
                    <a:pt x="21330" y="8390"/>
                  </a:lnTo>
                  <a:lnTo>
                    <a:pt x="21079" y="7476"/>
                  </a:lnTo>
                  <a:lnTo>
                    <a:pt x="20751" y="6596"/>
                  </a:lnTo>
                  <a:lnTo>
                    <a:pt x="20560" y="6170"/>
                  </a:lnTo>
                  <a:lnTo>
                    <a:pt x="20351" y="5754"/>
                  </a:lnTo>
                  <a:lnTo>
                    <a:pt x="20125" y="5349"/>
                  </a:lnTo>
                  <a:lnTo>
                    <a:pt x="19883" y="4954"/>
                  </a:lnTo>
                  <a:lnTo>
                    <a:pt x="19624" y="4571"/>
                  </a:lnTo>
                  <a:lnTo>
                    <a:pt x="19350" y="4200"/>
                  </a:lnTo>
                  <a:lnTo>
                    <a:pt x="19060" y="3841"/>
                  </a:lnTo>
                  <a:lnTo>
                    <a:pt x="18756" y="3496"/>
                  </a:lnTo>
                  <a:lnTo>
                    <a:pt x="18437" y="3163"/>
                  </a:lnTo>
                  <a:lnTo>
                    <a:pt x="18104" y="2844"/>
                  </a:lnTo>
                  <a:lnTo>
                    <a:pt x="17758" y="2540"/>
                  </a:lnTo>
                  <a:lnTo>
                    <a:pt x="17400" y="2250"/>
                  </a:lnTo>
                  <a:lnTo>
                    <a:pt x="17028" y="1976"/>
                  </a:lnTo>
                  <a:lnTo>
                    <a:pt x="16645" y="1717"/>
                  </a:lnTo>
                  <a:lnTo>
                    <a:pt x="16251" y="1474"/>
                  </a:lnTo>
                  <a:lnTo>
                    <a:pt x="15846" y="1249"/>
                  </a:lnTo>
                  <a:lnTo>
                    <a:pt x="15430" y="1040"/>
                  </a:lnTo>
                  <a:lnTo>
                    <a:pt x="15004" y="849"/>
                  </a:lnTo>
                  <a:lnTo>
                    <a:pt x="14568" y="676"/>
                  </a:lnTo>
                  <a:lnTo>
                    <a:pt x="14124" y="521"/>
                  </a:lnTo>
                  <a:lnTo>
                    <a:pt x="13671" y="386"/>
                  </a:lnTo>
                  <a:lnTo>
                    <a:pt x="13210" y="270"/>
                  </a:lnTo>
                  <a:lnTo>
                    <a:pt x="12741" y="174"/>
                  </a:lnTo>
                  <a:lnTo>
                    <a:pt x="12265" y="99"/>
                  </a:lnTo>
                  <a:lnTo>
                    <a:pt x="11783" y="44"/>
                  </a:lnTo>
                  <a:lnTo>
                    <a:pt x="11294" y="1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AD0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3" name="object 12"/>
            <p:cNvSpPr/>
            <p:nvPr/>
          </p:nvSpPr>
          <p:spPr>
            <a:xfrm>
              <a:off x="78486" y="40385"/>
              <a:ext cx="2667001" cy="152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44" y="9817"/>
                  </a:lnTo>
                  <a:lnTo>
                    <a:pt x="174" y="8859"/>
                  </a:lnTo>
                  <a:lnTo>
                    <a:pt x="386" y="7929"/>
                  </a:lnTo>
                  <a:lnTo>
                    <a:pt x="676" y="7031"/>
                  </a:lnTo>
                  <a:lnTo>
                    <a:pt x="1040" y="6170"/>
                  </a:lnTo>
                  <a:lnTo>
                    <a:pt x="1249" y="5754"/>
                  </a:lnTo>
                  <a:lnTo>
                    <a:pt x="1475" y="5349"/>
                  </a:lnTo>
                  <a:lnTo>
                    <a:pt x="1717" y="4954"/>
                  </a:lnTo>
                  <a:lnTo>
                    <a:pt x="1976" y="4571"/>
                  </a:lnTo>
                  <a:lnTo>
                    <a:pt x="2250" y="4200"/>
                  </a:lnTo>
                  <a:lnTo>
                    <a:pt x="2540" y="3841"/>
                  </a:lnTo>
                  <a:lnTo>
                    <a:pt x="2844" y="3496"/>
                  </a:lnTo>
                  <a:lnTo>
                    <a:pt x="3163" y="3163"/>
                  </a:lnTo>
                  <a:lnTo>
                    <a:pt x="3496" y="2844"/>
                  </a:lnTo>
                  <a:lnTo>
                    <a:pt x="3842" y="2540"/>
                  </a:lnTo>
                  <a:lnTo>
                    <a:pt x="4200" y="2250"/>
                  </a:lnTo>
                  <a:lnTo>
                    <a:pt x="4572" y="1976"/>
                  </a:lnTo>
                  <a:lnTo>
                    <a:pt x="4955" y="1717"/>
                  </a:lnTo>
                  <a:lnTo>
                    <a:pt x="5349" y="1474"/>
                  </a:lnTo>
                  <a:lnTo>
                    <a:pt x="5754" y="1249"/>
                  </a:lnTo>
                  <a:lnTo>
                    <a:pt x="6170" y="1040"/>
                  </a:lnTo>
                  <a:lnTo>
                    <a:pt x="6596" y="849"/>
                  </a:lnTo>
                  <a:lnTo>
                    <a:pt x="7032" y="676"/>
                  </a:lnTo>
                  <a:lnTo>
                    <a:pt x="7476" y="521"/>
                  </a:lnTo>
                  <a:lnTo>
                    <a:pt x="7929" y="386"/>
                  </a:lnTo>
                  <a:lnTo>
                    <a:pt x="8390" y="270"/>
                  </a:lnTo>
                  <a:lnTo>
                    <a:pt x="8859" y="174"/>
                  </a:lnTo>
                  <a:lnTo>
                    <a:pt x="9334" y="99"/>
                  </a:lnTo>
                  <a:lnTo>
                    <a:pt x="9817" y="44"/>
                  </a:lnTo>
                  <a:lnTo>
                    <a:pt x="10306" y="11"/>
                  </a:lnTo>
                  <a:lnTo>
                    <a:pt x="10800" y="0"/>
                  </a:lnTo>
                  <a:lnTo>
                    <a:pt x="11294" y="11"/>
                  </a:lnTo>
                  <a:lnTo>
                    <a:pt x="11783" y="44"/>
                  </a:lnTo>
                  <a:lnTo>
                    <a:pt x="12265" y="99"/>
                  </a:lnTo>
                  <a:lnTo>
                    <a:pt x="12741" y="174"/>
                  </a:lnTo>
                  <a:lnTo>
                    <a:pt x="13210" y="270"/>
                  </a:lnTo>
                  <a:lnTo>
                    <a:pt x="13671" y="386"/>
                  </a:lnTo>
                  <a:lnTo>
                    <a:pt x="14124" y="521"/>
                  </a:lnTo>
                  <a:lnTo>
                    <a:pt x="14568" y="676"/>
                  </a:lnTo>
                  <a:lnTo>
                    <a:pt x="15004" y="849"/>
                  </a:lnTo>
                  <a:lnTo>
                    <a:pt x="15430" y="1040"/>
                  </a:lnTo>
                  <a:lnTo>
                    <a:pt x="15846" y="1249"/>
                  </a:lnTo>
                  <a:lnTo>
                    <a:pt x="16251" y="1474"/>
                  </a:lnTo>
                  <a:lnTo>
                    <a:pt x="16645" y="1717"/>
                  </a:lnTo>
                  <a:lnTo>
                    <a:pt x="17028" y="1976"/>
                  </a:lnTo>
                  <a:lnTo>
                    <a:pt x="17400" y="2250"/>
                  </a:lnTo>
                  <a:lnTo>
                    <a:pt x="17758" y="2540"/>
                  </a:lnTo>
                  <a:lnTo>
                    <a:pt x="18104" y="2844"/>
                  </a:lnTo>
                  <a:lnTo>
                    <a:pt x="18437" y="3163"/>
                  </a:lnTo>
                  <a:lnTo>
                    <a:pt x="18756" y="3496"/>
                  </a:lnTo>
                  <a:lnTo>
                    <a:pt x="19060" y="3841"/>
                  </a:lnTo>
                  <a:lnTo>
                    <a:pt x="19350" y="4200"/>
                  </a:lnTo>
                  <a:lnTo>
                    <a:pt x="19624" y="4571"/>
                  </a:lnTo>
                  <a:lnTo>
                    <a:pt x="19883" y="4954"/>
                  </a:lnTo>
                  <a:lnTo>
                    <a:pt x="20125" y="5349"/>
                  </a:lnTo>
                  <a:lnTo>
                    <a:pt x="20351" y="5754"/>
                  </a:lnTo>
                  <a:lnTo>
                    <a:pt x="20560" y="6170"/>
                  </a:lnTo>
                  <a:lnTo>
                    <a:pt x="20751" y="6596"/>
                  </a:lnTo>
                  <a:lnTo>
                    <a:pt x="21079" y="7476"/>
                  </a:lnTo>
                  <a:lnTo>
                    <a:pt x="21330" y="8390"/>
                  </a:lnTo>
                  <a:lnTo>
                    <a:pt x="21501" y="9334"/>
                  </a:lnTo>
                  <a:lnTo>
                    <a:pt x="21589" y="10306"/>
                  </a:lnTo>
                  <a:lnTo>
                    <a:pt x="21600" y="10800"/>
                  </a:lnTo>
                  <a:lnTo>
                    <a:pt x="21589" y="11294"/>
                  </a:lnTo>
                  <a:lnTo>
                    <a:pt x="21501" y="12266"/>
                  </a:lnTo>
                  <a:lnTo>
                    <a:pt x="21330" y="13210"/>
                  </a:lnTo>
                  <a:lnTo>
                    <a:pt x="21079" y="14124"/>
                  </a:lnTo>
                  <a:lnTo>
                    <a:pt x="20751" y="15004"/>
                  </a:lnTo>
                  <a:lnTo>
                    <a:pt x="20560" y="15430"/>
                  </a:lnTo>
                  <a:lnTo>
                    <a:pt x="20351" y="15846"/>
                  </a:lnTo>
                  <a:lnTo>
                    <a:pt x="20125" y="16251"/>
                  </a:lnTo>
                  <a:lnTo>
                    <a:pt x="19883" y="16646"/>
                  </a:lnTo>
                  <a:lnTo>
                    <a:pt x="19624" y="17029"/>
                  </a:lnTo>
                  <a:lnTo>
                    <a:pt x="19350" y="17400"/>
                  </a:lnTo>
                  <a:lnTo>
                    <a:pt x="19060" y="17759"/>
                  </a:lnTo>
                  <a:lnTo>
                    <a:pt x="18756" y="18104"/>
                  </a:lnTo>
                  <a:lnTo>
                    <a:pt x="18437" y="18437"/>
                  </a:lnTo>
                  <a:lnTo>
                    <a:pt x="18104" y="18756"/>
                  </a:lnTo>
                  <a:lnTo>
                    <a:pt x="17758" y="19060"/>
                  </a:lnTo>
                  <a:lnTo>
                    <a:pt x="17400" y="19350"/>
                  </a:lnTo>
                  <a:lnTo>
                    <a:pt x="17028" y="19624"/>
                  </a:lnTo>
                  <a:lnTo>
                    <a:pt x="16645" y="19883"/>
                  </a:lnTo>
                  <a:lnTo>
                    <a:pt x="16251" y="20126"/>
                  </a:lnTo>
                  <a:lnTo>
                    <a:pt x="15846" y="20351"/>
                  </a:lnTo>
                  <a:lnTo>
                    <a:pt x="15430" y="20560"/>
                  </a:lnTo>
                  <a:lnTo>
                    <a:pt x="15004" y="20751"/>
                  </a:lnTo>
                  <a:lnTo>
                    <a:pt x="14568" y="20924"/>
                  </a:lnTo>
                  <a:lnTo>
                    <a:pt x="14124" y="21079"/>
                  </a:lnTo>
                  <a:lnTo>
                    <a:pt x="13671" y="21214"/>
                  </a:lnTo>
                  <a:lnTo>
                    <a:pt x="13210" y="21330"/>
                  </a:lnTo>
                  <a:lnTo>
                    <a:pt x="12741" y="21426"/>
                  </a:lnTo>
                  <a:lnTo>
                    <a:pt x="12265" y="21501"/>
                  </a:lnTo>
                  <a:lnTo>
                    <a:pt x="11783" y="21556"/>
                  </a:lnTo>
                  <a:lnTo>
                    <a:pt x="11294" y="21589"/>
                  </a:lnTo>
                  <a:lnTo>
                    <a:pt x="10800" y="21600"/>
                  </a:lnTo>
                  <a:lnTo>
                    <a:pt x="10306" y="21589"/>
                  </a:lnTo>
                  <a:lnTo>
                    <a:pt x="9817" y="21556"/>
                  </a:lnTo>
                  <a:lnTo>
                    <a:pt x="9334" y="21501"/>
                  </a:lnTo>
                  <a:lnTo>
                    <a:pt x="8859" y="21426"/>
                  </a:lnTo>
                  <a:lnTo>
                    <a:pt x="8390" y="21330"/>
                  </a:lnTo>
                  <a:lnTo>
                    <a:pt x="7929" y="21214"/>
                  </a:lnTo>
                  <a:lnTo>
                    <a:pt x="7476" y="21079"/>
                  </a:lnTo>
                  <a:lnTo>
                    <a:pt x="7032" y="20924"/>
                  </a:lnTo>
                  <a:lnTo>
                    <a:pt x="6596" y="20751"/>
                  </a:lnTo>
                  <a:lnTo>
                    <a:pt x="6170" y="20560"/>
                  </a:lnTo>
                  <a:lnTo>
                    <a:pt x="5754" y="20351"/>
                  </a:lnTo>
                  <a:lnTo>
                    <a:pt x="5349" y="20126"/>
                  </a:lnTo>
                  <a:lnTo>
                    <a:pt x="4955" y="19883"/>
                  </a:lnTo>
                  <a:lnTo>
                    <a:pt x="4572" y="19624"/>
                  </a:lnTo>
                  <a:lnTo>
                    <a:pt x="4200" y="19350"/>
                  </a:lnTo>
                  <a:lnTo>
                    <a:pt x="3842" y="19060"/>
                  </a:lnTo>
                  <a:lnTo>
                    <a:pt x="3496" y="18756"/>
                  </a:lnTo>
                  <a:lnTo>
                    <a:pt x="3163" y="18437"/>
                  </a:lnTo>
                  <a:lnTo>
                    <a:pt x="2844" y="18104"/>
                  </a:lnTo>
                  <a:lnTo>
                    <a:pt x="2540" y="17759"/>
                  </a:lnTo>
                  <a:lnTo>
                    <a:pt x="2250" y="17400"/>
                  </a:lnTo>
                  <a:lnTo>
                    <a:pt x="1976" y="17029"/>
                  </a:lnTo>
                  <a:lnTo>
                    <a:pt x="1717" y="16646"/>
                  </a:lnTo>
                  <a:lnTo>
                    <a:pt x="1475" y="16251"/>
                  </a:lnTo>
                  <a:lnTo>
                    <a:pt x="1249" y="15846"/>
                  </a:lnTo>
                  <a:lnTo>
                    <a:pt x="1040" y="15430"/>
                  </a:lnTo>
                  <a:lnTo>
                    <a:pt x="849" y="15004"/>
                  </a:lnTo>
                  <a:lnTo>
                    <a:pt x="521" y="14124"/>
                  </a:lnTo>
                  <a:lnTo>
                    <a:pt x="270" y="13210"/>
                  </a:lnTo>
                  <a:lnTo>
                    <a:pt x="99" y="12266"/>
                  </a:lnTo>
                  <a:lnTo>
                    <a:pt x="11" y="11294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85" name="object 13"/>
          <p:cNvSpPr txBox="1"/>
          <p:nvPr/>
        </p:nvSpPr>
        <p:spPr>
          <a:xfrm>
            <a:off x="1791461" y="2896234"/>
            <a:ext cx="913764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3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spc="45"/>
              <a:t>-</a:t>
            </a:r>
            <a:r>
              <a:rPr spc="10"/>
              <a:t>IMNCI</a:t>
            </a:r>
          </a:p>
        </p:txBody>
      </p:sp>
      <p:grpSp>
        <p:nvGrpSpPr>
          <p:cNvPr id="490" name="object 14"/>
          <p:cNvGrpSpPr/>
          <p:nvPr/>
        </p:nvGrpSpPr>
        <p:grpSpPr>
          <a:xfrm>
            <a:off x="5637276" y="2170176"/>
            <a:ext cx="2671573" cy="2061972"/>
            <a:chOff x="0" y="0"/>
            <a:chExt cx="2671572" cy="2061971"/>
          </a:xfrm>
        </p:grpSpPr>
        <p:sp>
          <p:nvSpPr>
            <p:cNvPr id="486" name="object 15"/>
            <p:cNvSpPr/>
            <p:nvPr/>
          </p:nvSpPr>
          <p:spPr>
            <a:xfrm>
              <a:off x="0" y="0"/>
              <a:ext cx="2671573" cy="2061972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7" name="object 16"/>
            <p:cNvSpPr/>
            <p:nvPr/>
          </p:nvSpPr>
          <p:spPr>
            <a:xfrm>
              <a:off x="68580" y="216408"/>
              <a:ext cx="2586229" cy="1696212"/>
            </a:xfrm>
            <a:prstGeom prst="rect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8" name="object 17"/>
            <p:cNvSpPr/>
            <p:nvPr/>
          </p:nvSpPr>
          <p:spPr>
            <a:xfrm>
              <a:off x="78485" y="40386"/>
              <a:ext cx="2514601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727" y="0"/>
                  </a:lnTo>
                  <a:lnTo>
                    <a:pt x="2324" y="39"/>
                  </a:lnTo>
                  <a:lnTo>
                    <a:pt x="1939" y="152"/>
                  </a:lnTo>
                  <a:lnTo>
                    <a:pt x="1577" y="335"/>
                  </a:lnTo>
                  <a:lnTo>
                    <a:pt x="1242" y="580"/>
                  </a:lnTo>
                  <a:lnTo>
                    <a:pt x="938" y="883"/>
                  </a:lnTo>
                  <a:lnTo>
                    <a:pt x="669" y="1238"/>
                  </a:lnTo>
                  <a:lnTo>
                    <a:pt x="439" y="1640"/>
                  </a:lnTo>
                  <a:lnTo>
                    <a:pt x="253" y="2082"/>
                  </a:lnTo>
                  <a:lnTo>
                    <a:pt x="115" y="2560"/>
                  </a:lnTo>
                  <a:lnTo>
                    <a:pt x="30" y="3068"/>
                  </a:lnTo>
                  <a:lnTo>
                    <a:pt x="0" y="3600"/>
                  </a:lnTo>
                  <a:lnTo>
                    <a:pt x="0" y="21600"/>
                  </a:lnTo>
                  <a:lnTo>
                    <a:pt x="18873" y="21600"/>
                  </a:lnTo>
                  <a:lnTo>
                    <a:pt x="19276" y="21561"/>
                  </a:lnTo>
                  <a:lnTo>
                    <a:pt x="19661" y="21448"/>
                  </a:lnTo>
                  <a:lnTo>
                    <a:pt x="20023" y="21265"/>
                  </a:lnTo>
                  <a:lnTo>
                    <a:pt x="20358" y="21020"/>
                  </a:lnTo>
                  <a:lnTo>
                    <a:pt x="20662" y="20717"/>
                  </a:lnTo>
                  <a:lnTo>
                    <a:pt x="20931" y="20362"/>
                  </a:lnTo>
                  <a:lnTo>
                    <a:pt x="21161" y="19960"/>
                  </a:lnTo>
                  <a:lnTo>
                    <a:pt x="21347" y="19518"/>
                  </a:lnTo>
                  <a:lnTo>
                    <a:pt x="21485" y="19040"/>
                  </a:lnTo>
                  <a:lnTo>
                    <a:pt x="21570" y="18532"/>
                  </a:lnTo>
                  <a:lnTo>
                    <a:pt x="21600" y="180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FCF9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9" name="object 18"/>
            <p:cNvSpPr/>
            <p:nvPr/>
          </p:nvSpPr>
          <p:spPr>
            <a:xfrm>
              <a:off x="78485" y="40386"/>
              <a:ext cx="2514601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7" y="0"/>
                  </a:moveTo>
                  <a:lnTo>
                    <a:pt x="21600" y="0"/>
                  </a:lnTo>
                  <a:lnTo>
                    <a:pt x="21600" y="18000"/>
                  </a:lnTo>
                  <a:lnTo>
                    <a:pt x="21570" y="18532"/>
                  </a:lnTo>
                  <a:lnTo>
                    <a:pt x="21485" y="19040"/>
                  </a:lnTo>
                  <a:lnTo>
                    <a:pt x="21347" y="19518"/>
                  </a:lnTo>
                  <a:lnTo>
                    <a:pt x="21161" y="19960"/>
                  </a:lnTo>
                  <a:lnTo>
                    <a:pt x="20931" y="20362"/>
                  </a:lnTo>
                  <a:lnTo>
                    <a:pt x="20662" y="20717"/>
                  </a:lnTo>
                  <a:lnTo>
                    <a:pt x="20358" y="21020"/>
                  </a:lnTo>
                  <a:lnTo>
                    <a:pt x="20023" y="21265"/>
                  </a:lnTo>
                  <a:lnTo>
                    <a:pt x="19661" y="21448"/>
                  </a:lnTo>
                  <a:lnTo>
                    <a:pt x="19276" y="21561"/>
                  </a:lnTo>
                  <a:lnTo>
                    <a:pt x="18873" y="21600"/>
                  </a:lnTo>
                  <a:lnTo>
                    <a:pt x="0" y="21600"/>
                  </a:lnTo>
                  <a:lnTo>
                    <a:pt x="0" y="3600"/>
                  </a:lnTo>
                  <a:lnTo>
                    <a:pt x="30" y="3068"/>
                  </a:lnTo>
                  <a:lnTo>
                    <a:pt x="115" y="2560"/>
                  </a:lnTo>
                  <a:lnTo>
                    <a:pt x="253" y="2082"/>
                  </a:lnTo>
                  <a:lnTo>
                    <a:pt x="439" y="1640"/>
                  </a:lnTo>
                  <a:lnTo>
                    <a:pt x="669" y="1238"/>
                  </a:lnTo>
                  <a:lnTo>
                    <a:pt x="938" y="883"/>
                  </a:lnTo>
                  <a:lnTo>
                    <a:pt x="1242" y="580"/>
                  </a:lnTo>
                  <a:lnTo>
                    <a:pt x="1577" y="335"/>
                  </a:lnTo>
                  <a:lnTo>
                    <a:pt x="1939" y="152"/>
                  </a:lnTo>
                  <a:lnTo>
                    <a:pt x="2324" y="39"/>
                  </a:lnTo>
                  <a:lnTo>
                    <a:pt x="2727" y="0"/>
                  </a:lnTo>
                  <a:close/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91" name="object 19"/>
          <p:cNvSpPr txBox="1"/>
          <p:nvPr/>
        </p:nvSpPr>
        <p:spPr>
          <a:xfrm>
            <a:off x="5891276" y="2469514"/>
            <a:ext cx="2160905" cy="132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3334" algn="ctr">
              <a:spcBef>
                <a:spcPts val="100"/>
              </a:spcBef>
              <a:defRPr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Skill </a:t>
            </a:r>
            <a:r>
              <a:rPr spc="0"/>
              <a:t>building </a:t>
            </a:r>
            <a:r>
              <a:t>of the  medical officers and  </a:t>
            </a:r>
            <a:r>
              <a:rPr spc="-10"/>
              <a:t>staff </a:t>
            </a:r>
            <a:r>
              <a:t>nurses </a:t>
            </a:r>
            <a:r>
              <a:rPr spc="0"/>
              <a:t>&amp; </a:t>
            </a:r>
            <a:r>
              <a:t>ANM</a:t>
            </a:r>
            <a:r>
              <a:rPr spc="-135"/>
              <a:t> </a:t>
            </a:r>
            <a:r>
              <a:rPr spc="0"/>
              <a:t>at  24/7 </a:t>
            </a:r>
            <a:r>
              <a:t>PHCs, CHCs </a:t>
            </a:r>
            <a:r>
              <a:rPr spc="0"/>
              <a:t>and  </a:t>
            </a:r>
            <a:r>
              <a:t>DH.</a:t>
            </a:r>
          </a:p>
        </p:txBody>
      </p:sp>
      <p:grpSp>
        <p:nvGrpSpPr>
          <p:cNvPr id="495" name="object 20"/>
          <p:cNvGrpSpPr/>
          <p:nvPr/>
        </p:nvGrpSpPr>
        <p:grpSpPr>
          <a:xfrm>
            <a:off x="3968496" y="2939794"/>
            <a:ext cx="1354837" cy="368809"/>
            <a:chOff x="0" y="0"/>
            <a:chExt cx="1354836" cy="368808"/>
          </a:xfrm>
        </p:grpSpPr>
        <p:sp>
          <p:nvSpPr>
            <p:cNvPr id="492" name="object 21"/>
            <p:cNvSpPr/>
            <p:nvPr/>
          </p:nvSpPr>
          <p:spPr>
            <a:xfrm>
              <a:off x="0" y="0"/>
              <a:ext cx="1354837" cy="368809"/>
            </a:xfrm>
            <a:prstGeom prst="rect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3" name="object 22"/>
            <p:cNvSpPr/>
            <p:nvPr/>
          </p:nvSpPr>
          <p:spPr>
            <a:xfrm>
              <a:off x="70104" y="32004"/>
              <a:ext cx="1219201" cy="228601"/>
            </a:xfrm>
            <a:prstGeom prst="rect">
              <a:avLst/>
            </a:prstGeom>
            <a:blipFill rotWithShape="1">
              <a:blip r:embed="rId10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4" name="object 23"/>
            <p:cNvSpPr/>
            <p:nvPr/>
          </p:nvSpPr>
          <p:spPr>
            <a:xfrm>
              <a:off x="70104" y="32004"/>
              <a:ext cx="12192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9575" y="5400"/>
                  </a:lnTo>
                  <a:lnTo>
                    <a:pt x="19575" y="0"/>
                  </a:lnTo>
                  <a:lnTo>
                    <a:pt x="21600" y="10800"/>
                  </a:lnTo>
                  <a:lnTo>
                    <a:pt x="19575" y="21600"/>
                  </a:lnTo>
                  <a:lnTo>
                    <a:pt x="19575" y="16200"/>
                  </a:lnTo>
                  <a:lnTo>
                    <a:pt x="0" y="16200"/>
                  </a:lnTo>
                  <a:lnTo>
                    <a:pt x="1012" y="108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144" cap="flat">
              <a:solidFill>
                <a:srgbClr val="039AA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96" name="object 24"/>
          <p:cNvSpPr txBox="1"/>
          <p:nvPr>
            <p:ph type="sldNum" sz="quarter" idx="4294967295"/>
          </p:nvPr>
        </p:nvSpPr>
        <p:spPr>
          <a:xfrm>
            <a:off x="8436609" y="6473321"/>
            <a:ext cx="266701" cy="2065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pc="5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498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9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0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02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3" name="object 7"/>
          <p:cNvSpPr txBox="1"/>
          <p:nvPr/>
        </p:nvSpPr>
        <p:spPr>
          <a:xfrm>
            <a:off x="535939" y="2410078"/>
            <a:ext cx="7094857" cy="2298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Developed by a </a:t>
            </a:r>
            <a:r>
              <a:rPr spc="-5"/>
              <a:t>committee </a:t>
            </a:r>
            <a:r>
              <a:t>of experts constituted by</a:t>
            </a:r>
            <a:r>
              <a:rPr spc="-160"/>
              <a:t> </a:t>
            </a:r>
            <a:r>
              <a:t>the  Ministry of health and welfare,</a:t>
            </a:r>
            <a:r>
              <a:rPr spc="-80"/>
              <a:t> </a:t>
            </a:r>
            <a:r>
              <a:t>India.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Members </a:t>
            </a:r>
            <a:r>
              <a:rPr spc="0"/>
              <a:t>from professional bodies like the</a:t>
            </a:r>
            <a:r>
              <a:rPr spc="-85"/>
              <a:t> </a:t>
            </a:r>
            <a:r>
              <a:t>IAP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Members </a:t>
            </a:r>
            <a:r>
              <a:rPr spc="0"/>
              <a:t>from National Neonatology</a:t>
            </a:r>
            <a:r>
              <a:rPr spc="-60"/>
              <a:t> </a:t>
            </a:r>
            <a:r>
              <a:rPr spc="0"/>
              <a:t>Forum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3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HOD’s </a:t>
            </a:r>
            <a:r>
              <a:rPr spc="0"/>
              <a:t>of </a:t>
            </a:r>
            <a:r>
              <a:rPr spc="-5"/>
              <a:t>Paediatrics </a:t>
            </a:r>
            <a:r>
              <a:rPr spc="0"/>
              <a:t>from Medical</a:t>
            </a:r>
            <a:r>
              <a:rPr spc="-15"/>
              <a:t> </a:t>
            </a:r>
            <a:r>
              <a:rPr spc="0"/>
              <a:t>colleges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Field level</a:t>
            </a:r>
            <a:r>
              <a:rPr spc="-50"/>
              <a:t> </a:t>
            </a:r>
            <a:r>
              <a:t>experts.</a:t>
            </a:r>
          </a:p>
        </p:txBody>
      </p:sp>
      <p:sp>
        <p:nvSpPr>
          <p:cNvPr id="504" name="object 9"/>
          <p:cNvSpPr txBox="1"/>
          <p:nvPr/>
        </p:nvSpPr>
        <p:spPr>
          <a:xfrm>
            <a:off x="8462009" y="6397121"/>
            <a:ext cx="198121" cy="20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600"/>
              </a:lnSpc>
              <a:defRPr spc="-130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41</a:t>
            </a:r>
          </a:p>
        </p:txBody>
      </p:sp>
      <p:sp>
        <p:nvSpPr>
          <p:cNvPr id="505" name="object 8"/>
          <p:cNvSpPr txBox="1"/>
          <p:nvPr>
            <p:ph type="title"/>
          </p:nvPr>
        </p:nvSpPr>
        <p:spPr>
          <a:xfrm>
            <a:off x="444499" y="961388"/>
            <a:ext cx="4900297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>
                <a:solidFill>
                  <a:srgbClr val="0A5294"/>
                </a:solidFill>
              </a:defRPr>
            </a:pPr>
            <a:r>
              <a:t>F-IMNCI</a:t>
            </a:r>
            <a:r>
              <a:rPr spc="-100"/>
              <a:t> PACKAGE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507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8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9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11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12" name="object 7"/>
          <p:cNvSpPr txBox="1"/>
          <p:nvPr>
            <p:ph type="title"/>
          </p:nvPr>
        </p:nvSpPr>
        <p:spPr>
          <a:xfrm>
            <a:off x="444500" y="744981"/>
            <a:ext cx="1347470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>
                <a:solidFill>
                  <a:srgbClr val="0A5294"/>
                </a:solidFill>
              </a:defRPr>
            </a:pPr>
            <a:r>
              <a:t>E</a:t>
            </a:r>
            <a:r>
              <a:rPr spc="-400"/>
              <a:t>T</a:t>
            </a:r>
            <a:r>
              <a:rPr spc="-500"/>
              <a:t>A</a:t>
            </a:r>
            <a:r>
              <a:t>T</a:t>
            </a:r>
          </a:p>
        </p:txBody>
      </p:sp>
      <p:sp>
        <p:nvSpPr>
          <p:cNvPr id="513" name="object 9"/>
          <p:cNvSpPr txBox="1"/>
          <p:nvPr>
            <p:ph type="sldNum" sz="quarter" idx="4294967295"/>
          </p:nvPr>
        </p:nvSpPr>
        <p:spPr>
          <a:xfrm>
            <a:off x="8496044" y="6555895"/>
            <a:ext cx="204471" cy="154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pc="5" sz="1200">
                <a:solidFill>
                  <a:srgbClr val="045C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14" name="object 8"/>
          <p:cNvSpPr txBox="1"/>
          <p:nvPr/>
        </p:nvSpPr>
        <p:spPr>
          <a:xfrm>
            <a:off x="535940" y="1897328"/>
            <a:ext cx="5788026" cy="3771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IMNCI </a:t>
            </a:r>
            <a:r>
              <a:rPr spc="0"/>
              <a:t>Plus</a:t>
            </a:r>
            <a:r>
              <a:t> </a:t>
            </a:r>
            <a:r>
              <a:rPr spc="-120"/>
              <a:t>ETAT</a:t>
            </a:r>
          </a:p>
          <a:p>
            <a:pPr indent="12700"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(Emergency </a:t>
            </a:r>
            <a:r>
              <a:rPr spc="-15"/>
              <a:t>Triage </a:t>
            </a:r>
            <a:r>
              <a:rPr spc="-5"/>
              <a:t>Assessment </a:t>
            </a:r>
            <a:r>
              <a:rPr spc="0"/>
              <a:t>and</a:t>
            </a:r>
            <a:r>
              <a:rPr spc="-250"/>
              <a:t> </a:t>
            </a:r>
            <a:r>
              <a:t>Treatment)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84200" indent="-572134">
              <a:buClr>
                <a:srgbClr val="0AD0D9"/>
              </a:buClr>
              <a:buSzPct val="93750"/>
              <a:buChar char="●"/>
              <a:tabLst>
                <a:tab pos="584200" algn="l"/>
              </a:tabLst>
              <a:defRPr spc="-1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Triage</a:t>
            </a:r>
          </a:p>
          <a:p>
            <a:pPr marL="584200" indent="-572134">
              <a:buClr>
                <a:srgbClr val="0AD0D9"/>
              </a:buClr>
              <a:buSzPct val="93750"/>
              <a:buChar char="●"/>
              <a:tabLst>
                <a:tab pos="584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Maintain</a:t>
            </a:r>
            <a:r>
              <a:rPr spc="-40"/>
              <a:t> </a:t>
            </a:r>
            <a:r>
              <a:t>temperature</a:t>
            </a:r>
          </a:p>
          <a:p>
            <a:pPr marL="584200" indent="-572134">
              <a:buClr>
                <a:srgbClr val="0AD0D9"/>
              </a:buClr>
              <a:buSzPct val="93750"/>
              <a:buChar char="●"/>
              <a:tabLst>
                <a:tab pos="584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Check &amp; </a:t>
            </a:r>
            <a:r>
              <a:rPr spc="-20"/>
              <a:t>Treat</a:t>
            </a:r>
            <a:r>
              <a:rPr spc="-85"/>
              <a:t> </a:t>
            </a:r>
            <a:r>
              <a:rPr spc="-5"/>
              <a:t>hypoglycaemia</a:t>
            </a:r>
          </a:p>
          <a:p>
            <a:pPr marL="584200" indent="-572134">
              <a:buClr>
                <a:srgbClr val="0AD0D9"/>
              </a:buClr>
              <a:buSzPct val="93750"/>
              <a:buChar char="●"/>
              <a:tabLst>
                <a:tab pos="5842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Airway </a:t>
            </a:r>
            <a:r>
              <a:rPr spc="0"/>
              <a:t>&amp; Breathing</a:t>
            </a:r>
          </a:p>
          <a:p>
            <a:pPr marL="584200" indent="-572134">
              <a:buClr>
                <a:srgbClr val="0AD0D9"/>
              </a:buClr>
              <a:buSzPct val="93750"/>
              <a:buChar char="●"/>
              <a:tabLst>
                <a:tab pos="584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Give</a:t>
            </a:r>
            <a:r>
              <a:rPr spc="-5"/>
              <a:t> </a:t>
            </a:r>
            <a:r>
              <a:t>oxygen</a:t>
            </a:r>
          </a:p>
          <a:p>
            <a:pPr marL="584200" indent="-572134">
              <a:buClr>
                <a:srgbClr val="0AD0D9"/>
              </a:buClr>
              <a:buSzPct val="93750"/>
              <a:buChar char="●"/>
              <a:tabLst>
                <a:tab pos="5842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Circulation</a:t>
            </a:r>
          </a:p>
          <a:p>
            <a:pPr marL="584200" indent="-572134">
              <a:buClr>
                <a:srgbClr val="0AD0D9"/>
              </a:buClr>
              <a:buSzPct val="93750"/>
              <a:buChar char="●"/>
              <a:tabLst>
                <a:tab pos="584200" algn="l"/>
              </a:tabLst>
              <a:defRPr spc="-10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Coma </a:t>
            </a:r>
            <a:r>
              <a:rPr spc="0"/>
              <a:t>and</a:t>
            </a:r>
            <a:r>
              <a:rPr spc="15"/>
              <a:t> </a:t>
            </a:r>
            <a:r>
              <a:rPr spc="0"/>
              <a:t>convulsions</a:t>
            </a:r>
          </a:p>
          <a:p>
            <a:pPr marL="660400" indent="-648334">
              <a:buClr>
                <a:srgbClr val="0AD0D9"/>
              </a:buClr>
              <a:buSzPct val="93750"/>
              <a:buChar char="●"/>
              <a:tabLst>
                <a:tab pos="660400" algn="l"/>
                <a:tab pos="660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Dehydration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516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7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8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20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1" name="object 7"/>
          <p:cNvSpPr txBox="1"/>
          <p:nvPr>
            <p:ph type="title"/>
          </p:nvPr>
        </p:nvSpPr>
        <p:spPr>
          <a:xfrm>
            <a:off x="215899" y="885189"/>
            <a:ext cx="8244207" cy="635001"/>
          </a:xfrm>
          <a:prstGeom prst="rect">
            <a:avLst/>
          </a:prstGeom>
        </p:spPr>
        <p:txBody>
          <a:bodyPr/>
          <a:lstStyle>
            <a:lvl1pPr indent="12700">
              <a:defRPr spc="-100">
                <a:solidFill>
                  <a:srgbClr val="0A5294"/>
                </a:solidFill>
              </a:defRPr>
            </a:lvl1pPr>
          </a:lstStyle>
          <a:p>
            <a:pPr/>
            <a:r>
              <a:t>FACILITY BASED NEWBORN CARE</a:t>
            </a:r>
          </a:p>
        </p:txBody>
      </p:sp>
      <p:sp>
        <p:nvSpPr>
          <p:cNvPr id="522" name="object 9"/>
          <p:cNvSpPr txBox="1"/>
          <p:nvPr>
            <p:ph type="sldNum" sz="quarter" idx="4294967295"/>
          </p:nvPr>
        </p:nvSpPr>
        <p:spPr>
          <a:xfrm>
            <a:off x="8496044" y="6555895"/>
            <a:ext cx="204471" cy="1548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pc="5" sz="1200">
                <a:solidFill>
                  <a:srgbClr val="045C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23" name="object 8"/>
          <p:cNvSpPr txBox="1"/>
          <p:nvPr/>
        </p:nvSpPr>
        <p:spPr>
          <a:xfrm>
            <a:off x="535939" y="1970277"/>
            <a:ext cx="6228717" cy="3122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5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Facility </a:t>
            </a:r>
            <a:r>
              <a:rPr spc="0"/>
              <a:t>based </a:t>
            </a:r>
            <a:r>
              <a:t>care </a:t>
            </a:r>
            <a:r>
              <a:rPr spc="0"/>
              <a:t>of </a:t>
            </a:r>
            <a:r>
              <a:t>sick </a:t>
            </a:r>
            <a:r>
              <a:rPr spc="5"/>
              <a:t>young </a:t>
            </a:r>
            <a:r>
              <a:rPr spc="0"/>
              <a:t>infants</a:t>
            </a:r>
            <a:r>
              <a:rPr spc="-80"/>
              <a:t> </a:t>
            </a:r>
            <a:r>
              <a:rPr spc="0"/>
              <a:t>-</a:t>
            </a:r>
          </a:p>
          <a:p>
            <a:pPr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87020" indent="-274320"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Care at birth including neonatal</a:t>
            </a:r>
            <a:r>
              <a:rPr spc="-90"/>
              <a:t> </a:t>
            </a:r>
            <a:r>
              <a:rPr spc="-5"/>
              <a:t>resuscitation</a:t>
            </a:r>
          </a:p>
          <a:p>
            <a:pPr marL="368935" indent="-35687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3683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Care of </a:t>
            </a:r>
            <a:r>
              <a:rPr spc="5"/>
              <a:t>newborn </a:t>
            </a:r>
            <a:r>
              <a:rPr spc="-5"/>
              <a:t>in </a:t>
            </a:r>
            <a:r>
              <a:t>postnatal</a:t>
            </a:r>
            <a:r>
              <a:rPr spc="-90"/>
              <a:t> </a:t>
            </a:r>
            <a:r>
              <a:t>ward</a:t>
            </a:r>
          </a:p>
          <a:p>
            <a:pPr marL="368935" indent="-35687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3683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Management of </a:t>
            </a:r>
            <a:r>
              <a:rPr spc="-5"/>
              <a:t>sick</a:t>
            </a:r>
            <a:r>
              <a:rPr spc="-45"/>
              <a:t> </a:t>
            </a:r>
            <a:r>
              <a:rPr spc="5"/>
              <a:t>newborn</a:t>
            </a:r>
          </a:p>
          <a:p>
            <a:pPr marL="368935" indent="-35687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3683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Management of low </a:t>
            </a:r>
            <a:r>
              <a:rPr spc="-5"/>
              <a:t>birth </a:t>
            </a:r>
            <a:r>
              <a:t>weight</a:t>
            </a:r>
            <a:r>
              <a:rPr spc="-70"/>
              <a:t> </a:t>
            </a:r>
            <a:r>
              <a:t>babies</a:t>
            </a:r>
          </a:p>
          <a:p>
            <a:pPr marL="368935" indent="-35687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3683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Neonatal</a:t>
            </a:r>
            <a:r>
              <a:rPr spc="-30"/>
              <a:t> </a:t>
            </a:r>
            <a:r>
              <a:t>transport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525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6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7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29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30" name="object 7"/>
          <p:cNvSpPr txBox="1"/>
          <p:nvPr/>
        </p:nvSpPr>
        <p:spPr>
          <a:xfrm>
            <a:off x="535940" y="2921254"/>
            <a:ext cx="8070851" cy="1205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>
              <a:spcBef>
                <a:spcPts val="1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  <a:tab pos="1244600" algn="l"/>
                <a:tab pos="2260600" algn="l"/>
                <a:tab pos="2844800" algn="l"/>
                <a:tab pos="4089400" algn="l"/>
                <a:tab pos="5041900" algn="l"/>
                <a:tab pos="5473700" algn="l"/>
                <a:tab pos="66548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</a:t>
            </a:r>
            <a:r>
              <a:rPr spc="5"/>
              <a:t>p</a:t>
            </a:r>
            <a:r>
              <a:t>a</a:t>
            </a:r>
            <a:r>
              <a:rPr spc="-10"/>
              <a:t>c</a:t>
            </a:r>
            <a:r>
              <a:t>e	wit</a:t>
            </a:r>
            <a:r>
              <a:rPr spc="-15"/>
              <a:t>h</a:t>
            </a:r>
            <a:r>
              <a:t>in	the	del</a:t>
            </a:r>
            <a:r>
              <a:rPr spc="-20"/>
              <a:t>i</a:t>
            </a:r>
            <a:r>
              <a:t>ve</a:t>
            </a:r>
            <a:r>
              <a:rPr spc="-15"/>
              <a:t>r</a:t>
            </a:r>
            <a:r>
              <a:t>y	r</a:t>
            </a:r>
            <a:r>
              <a:rPr spc="-15"/>
              <a:t>o</a:t>
            </a:r>
            <a:r>
              <a:t>om,	</a:t>
            </a:r>
            <a:r>
              <a:rPr spc="-5"/>
              <a:t>t</a:t>
            </a:r>
            <a:r>
              <a:t>o	p</a:t>
            </a:r>
            <a:r>
              <a:rPr spc="-15"/>
              <a:t>r</a:t>
            </a:r>
            <a:r>
              <a:t>o</a:t>
            </a:r>
            <a:r>
              <a:rPr spc="10"/>
              <a:t>v</a:t>
            </a:r>
            <a:r>
              <a:rPr spc="-20"/>
              <a:t>i</a:t>
            </a:r>
            <a:r>
              <a:t>de	im</a:t>
            </a:r>
            <a:r>
              <a:rPr spc="-15"/>
              <a:t>m</a:t>
            </a:r>
            <a:r>
              <a:t>edia</a:t>
            </a:r>
            <a:r>
              <a:rPr spc="-15"/>
              <a:t>t</a:t>
            </a:r>
            <a:r>
              <a:t>e  </a:t>
            </a:r>
            <a:r>
              <a:rPr spc="-5"/>
              <a:t>care.</a:t>
            </a:r>
          </a:p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pc="-5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</a:t>
            </a:r>
            <a:r>
              <a:rPr spc="0"/>
              <a:t>India </a:t>
            </a:r>
            <a:r>
              <a:t>as </a:t>
            </a:r>
            <a:r>
              <a:rPr spc="0"/>
              <a:t>of </a:t>
            </a:r>
            <a:r>
              <a:rPr spc="5"/>
              <a:t>2015- </a:t>
            </a:r>
            <a:r>
              <a:rPr spc="0"/>
              <a:t>16,968 NBCC are</a:t>
            </a:r>
            <a:r>
              <a:rPr spc="-155"/>
              <a:t> </a:t>
            </a:r>
            <a:r>
              <a:rPr spc="0"/>
              <a:t>operational.</a:t>
            </a:r>
          </a:p>
        </p:txBody>
      </p:sp>
      <p:sp>
        <p:nvSpPr>
          <p:cNvPr id="531" name="object 8"/>
          <p:cNvSpPr txBox="1"/>
          <p:nvPr>
            <p:ph type="title"/>
          </p:nvPr>
        </p:nvSpPr>
        <p:spPr>
          <a:xfrm>
            <a:off x="368299" y="1037589"/>
            <a:ext cx="8101332" cy="63500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pPr/>
            <a:r>
              <a:t>NEWBORN CARE CORNER (NBCC)</a:t>
            </a:r>
          </a:p>
        </p:txBody>
      </p:sp>
      <p:sp>
        <p:nvSpPr>
          <p:cNvPr id="532" name="object 9"/>
          <p:cNvSpPr/>
          <p:nvPr/>
        </p:nvSpPr>
        <p:spPr>
          <a:xfrm>
            <a:off x="2362200" y="4572000"/>
            <a:ext cx="4191000" cy="1905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33" name="object 10"/>
          <p:cNvSpPr txBox="1"/>
          <p:nvPr/>
        </p:nvSpPr>
        <p:spPr>
          <a:xfrm>
            <a:off x="8538209" y="6549521"/>
            <a:ext cx="241935" cy="20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600"/>
              </a:lnSpc>
              <a:defRPr spc="4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535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6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7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39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40" name="object 7"/>
          <p:cNvSpPr txBox="1"/>
          <p:nvPr/>
        </p:nvSpPr>
        <p:spPr>
          <a:xfrm>
            <a:off x="535939" y="2409950"/>
            <a:ext cx="7020561" cy="195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Facility within or in close </a:t>
            </a:r>
            <a:r>
              <a:rPr spc="-5"/>
              <a:t>proximity </a:t>
            </a:r>
            <a:r>
              <a:t>to </a:t>
            </a:r>
            <a:r>
              <a:rPr spc="-5"/>
              <a:t>maternity</a:t>
            </a:r>
            <a:r>
              <a:rPr spc="-114"/>
              <a:t> </a:t>
            </a:r>
            <a:r>
              <a:t>ward.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Care for sick, </a:t>
            </a:r>
            <a:r>
              <a:rPr spc="-5"/>
              <a:t>low </a:t>
            </a:r>
            <a:r>
              <a:t>birth weight</a:t>
            </a:r>
            <a:r>
              <a:rPr spc="-55"/>
              <a:t> </a:t>
            </a:r>
            <a:r>
              <a:t>babies.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Should be </a:t>
            </a:r>
            <a:r>
              <a:rPr spc="0"/>
              <a:t>present in all</a:t>
            </a:r>
            <a:r>
              <a:rPr spc="-55"/>
              <a:t> </a:t>
            </a:r>
            <a:r>
              <a:t>FRU/CHC.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 bedded unit, with 2 beds in postnatal</a:t>
            </a:r>
            <a:r>
              <a:rPr spc="-100"/>
              <a:t> </a:t>
            </a:r>
            <a:r>
              <a:t>ward.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 </a:t>
            </a:r>
            <a:r>
              <a:rPr spc="0"/>
              <a:t>of 2015- 2228 </a:t>
            </a:r>
            <a:r>
              <a:t>NBSU </a:t>
            </a:r>
            <a:r>
              <a:rPr spc="0"/>
              <a:t>are</a:t>
            </a:r>
            <a:r>
              <a:rPr spc="5"/>
              <a:t> </a:t>
            </a:r>
            <a:r>
              <a:rPr spc="0"/>
              <a:t>functional.</a:t>
            </a:r>
          </a:p>
        </p:txBody>
      </p:sp>
      <p:sp>
        <p:nvSpPr>
          <p:cNvPr id="541" name="object 9"/>
          <p:cNvSpPr txBox="1"/>
          <p:nvPr/>
        </p:nvSpPr>
        <p:spPr>
          <a:xfrm>
            <a:off x="8614409" y="6397121"/>
            <a:ext cx="221616" cy="20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600"/>
              </a:lnSpc>
              <a:defRPr spc="-3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45</a:t>
            </a:r>
          </a:p>
        </p:txBody>
      </p:sp>
      <p:sp>
        <p:nvSpPr>
          <p:cNvPr id="542" name="object 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5080" indent="12700">
              <a:defRPr spc="-100"/>
            </a:lvl1pPr>
          </a:lstStyle>
          <a:p>
            <a:pPr/>
            <a:r>
              <a:t>NEWBORN STABILIZATION UNIT  (NBSU)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544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5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6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48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49" name="object 7"/>
          <p:cNvSpPr txBox="1"/>
          <p:nvPr>
            <p:ph type="title"/>
          </p:nvPr>
        </p:nvSpPr>
        <p:spPr>
          <a:xfrm>
            <a:off x="444499" y="897382"/>
            <a:ext cx="7723507" cy="6965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CRITERIA </a:t>
            </a:r>
            <a:r>
              <a:rPr spc="-100"/>
              <a:t>TO </a:t>
            </a:r>
            <a:r>
              <a:t>ADMIT IN</a:t>
            </a:r>
            <a:r>
              <a:rPr spc="-800"/>
              <a:t> </a:t>
            </a:r>
            <a:r>
              <a:t>NBSU</a:t>
            </a:r>
          </a:p>
        </p:txBody>
      </p:sp>
      <p:sp>
        <p:nvSpPr>
          <p:cNvPr id="550" name="object 8"/>
          <p:cNvSpPr/>
          <p:nvPr/>
        </p:nvSpPr>
        <p:spPr>
          <a:xfrm>
            <a:off x="533400" y="1828800"/>
            <a:ext cx="8077200" cy="44958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51" name="object 9"/>
          <p:cNvSpPr txBox="1"/>
          <p:nvPr/>
        </p:nvSpPr>
        <p:spPr>
          <a:xfrm>
            <a:off x="8385809" y="6522999"/>
            <a:ext cx="244476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5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55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4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5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57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58" name="object 7"/>
          <p:cNvSpPr txBox="1"/>
          <p:nvPr/>
        </p:nvSpPr>
        <p:spPr>
          <a:xfrm>
            <a:off x="535940" y="2445231"/>
            <a:ext cx="8074026" cy="2119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7020" indent="-274320">
              <a:spcBef>
                <a:spcPts val="7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pc="-40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It’s </a:t>
            </a:r>
            <a:r>
              <a:rPr spc="0"/>
              <a:t>a neonatal</a:t>
            </a:r>
            <a:r>
              <a:rPr spc="-5"/>
              <a:t> </a:t>
            </a:r>
            <a:r>
              <a:rPr spc="0"/>
              <a:t>unit.</a:t>
            </a:r>
          </a:p>
          <a:p>
            <a:pPr marL="286384" marR="5080" indent="-27432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pc="-5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Hospitals </a:t>
            </a:r>
            <a:r>
              <a:rPr spc="0"/>
              <a:t>with </a:t>
            </a:r>
            <a:r>
              <a:t>more than </a:t>
            </a:r>
            <a:r>
              <a:rPr spc="0"/>
              <a:t>3000 deliveries a year will have  a</a:t>
            </a:r>
            <a:r>
              <a:rPr spc="-10"/>
              <a:t> </a:t>
            </a:r>
            <a:r>
              <a:rPr spc="0"/>
              <a:t>SNCU.</a:t>
            </a:r>
          </a:p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Equipped with 12</a:t>
            </a:r>
            <a:r>
              <a:rPr spc="-45"/>
              <a:t> </a:t>
            </a:r>
            <a:r>
              <a:t>beds.</a:t>
            </a:r>
          </a:p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 of </a:t>
            </a:r>
            <a:r>
              <a:rPr spc="5"/>
              <a:t>2015 </a:t>
            </a:r>
            <a:r>
              <a:t>– </a:t>
            </a:r>
            <a:r>
              <a:rPr spc="5"/>
              <a:t>602 </a:t>
            </a:r>
            <a:r>
              <a:t>SNCU are</a:t>
            </a:r>
            <a:r>
              <a:rPr spc="-130"/>
              <a:t> </a:t>
            </a:r>
            <a:r>
              <a:t>functional.</a:t>
            </a:r>
          </a:p>
        </p:txBody>
      </p:sp>
      <p:sp>
        <p:nvSpPr>
          <p:cNvPr id="559" name="object 8"/>
          <p:cNvSpPr txBox="1"/>
          <p:nvPr>
            <p:ph type="title"/>
          </p:nvPr>
        </p:nvSpPr>
        <p:spPr>
          <a:xfrm>
            <a:off x="368299" y="1113789"/>
            <a:ext cx="7574917" cy="635001"/>
          </a:xfrm>
          <a:prstGeom prst="rect">
            <a:avLst/>
          </a:prstGeom>
        </p:spPr>
        <p:txBody>
          <a:bodyPr/>
          <a:lstStyle/>
          <a:p>
            <a:pPr indent="12700">
              <a:defRPr spc="-100"/>
            </a:pPr>
            <a:r>
              <a:t>SPECIAL NEWBORN CARE</a:t>
            </a:r>
            <a:r>
              <a:rPr spc="-200"/>
              <a:t> </a:t>
            </a:r>
            <a:r>
              <a:t>UNIT</a:t>
            </a:r>
          </a:p>
        </p:txBody>
      </p:sp>
      <p:sp>
        <p:nvSpPr>
          <p:cNvPr id="560" name="object 9"/>
          <p:cNvSpPr/>
          <p:nvPr/>
        </p:nvSpPr>
        <p:spPr>
          <a:xfrm>
            <a:off x="6019800" y="4800600"/>
            <a:ext cx="2628900" cy="174345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61" name="object 10"/>
          <p:cNvSpPr txBox="1"/>
          <p:nvPr>
            <p:ph type="sldNum" sz="quarter" idx="4294967295"/>
          </p:nvPr>
        </p:nvSpPr>
        <p:spPr>
          <a:xfrm>
            <a:off x="8512809" y="6397121"/>
            <a:ext cx="266701" cy="2065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pc="5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56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4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5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67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68" name="object 7"/>
          <p:cNvSpPr txBox="1"/>
          <p:nvPr/>
        </p:nvSpPr>
        <p:spPr>
          <a:xfrm>
            <a:off x="535940" y="2445766"/>
            <a:ext cx="8072119" cy="1586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>
              <a:spcBef>
                <a:spcPts val="1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  <a:tab pos="1485900" algn="l"/>
                <a:tab pos="2667000" algn="l"/>
                <a:tab pos="3251200" algn="l"/>
                <a:tab pos="4025900" algn="l"/>
                <a:tab pos="5829300" algn="l"/>
                <a:tab pos="6235700" algn="l"/>
                <a:tab pos="67818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[NSSK]	tr</a:t>
            </a:r>
            <a:r>
              <a:rPr spc="-15"/>
              <a:t>a</a:t>
            </a:r>
            <a:r>
              <a:t>ining	has	be</a:t>
            </a:r>
            <a:r>
              <a:rPr spc="-20"/>
              <a:t>e</a:t>
            </a:r>
            <a:r>
              <a:t>n	in</a:t>
            </a:r>
            <a:r>
              <a:rPr spc="-15"/>
              <a:t>c</a:t>
            </a:r>
            <a:r>
              <a:t>o</a:t>
            </a:r>
            <a:r>
              <a:rPr spc="-15"/>
              <a:t>r</a:t>
            </a:r>
            <a:r>
              <a:t>p</a:t>
            </a:r>
            <a:r>
              <a:rPr spc="10"/>
              <a:t>o</a:t>
            </a:r>
            <a:r>
              <a:rPr spc="-20"/>
              <a:t>r</a:t>
            </a:r>
            <a:r>
              <a:t>a</a:t>
            </a:r>
            <a:r>
              <a:rPr spc="-10"/>
              <a:t>t</a:t>
            </a:r>
            <a:r>
              <a:t>ed	</a:t>
            </a:r>
            <a:r>
              <a:rPr spc="-5"/>
              <a:t>i</a:t>
            </a:r>
            <a:r>
              <a:t>n	the	F</a:t>
            </a:r>
            <a:r>
              <a:rPr spc="-5"/>
              <a:t>-</a:t>
            </a:r>
            <a:r>
              <a:t>I</a:t>
            </a:r>
            <a:r>
              <a:rPr spc="-15"/>
              <a:t>M</a:t>
            </a:r>
            <a:r>
              <a:rPr spc="-10"/>
              <a:t>N</a:t>
            </a:r>
            <a:r>
              <a:t>CI  </a:t>
            </a:r>
            <a:r>
              <a:rPr spc="-5"/>
              <a:t>training programme</a:t>
            </a:r>
            <a:r>
              <a:rPr spc="-20"/>
              <a:t> </a:t>
            </a:r>
            <a:r>
              <a:rPr spc="-5"/>
              <a:t>itself.</a:t>
            </a:r>
          </a:p>
          <a:p>
            <a:pPr marL="286384" marR="5714" indent="-27432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  <a:tab pos="1168400" algn="l"/>
                <a:tab pos="2159000" algn="l"/>
                <a:tab pos="3632200" algn="l"/>
                <a:tab pos="4064000" algn="l"/>
                <a:tab pos="4927600" algn="l"/>
                <a:tab pos="6273800" algn="l"/>
                <a:tab pos="7010400" algn="l"/>
                <a:tab pos="7429500" algn="l"/>
              </a:tabLst>
              <a:defRPr spc="-94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</a:t>
            </a:r>
            <a:r>
              <a:rPr spc="0"/>
              <a:t>r</a:t>
            </a:r>
            <a:r>
              <a:rPr spc="-15"/>
              <a:t>a</a:t>
            </a:r>
            <a:r>
              <a:rPr spc="0"/>
              <a:t>in	hea</a:t>
            </a:r>
            <a:r>
              <a:rPr spc="-15"/>
              <a:t>l</a:t>
            </a:r>
            <a:r>
              <a:rPr spc="-20"/>
              <a:t>t</a:t>
            </a:r>
            <a:r>
              <a:rPr spc="0"/>
              <a:t>h	per</a:t>
            </a:r>
            <a:r>
              <a:rPr spc="-25"/>
              <a:t>s</a:t>
            </a:r>
            <a:r>
              <a:rPr spc="0"/>
              <a:t>onn</a:t>
            </a:r>
            <a:r>
              <a:rPr spc="-20"/>
              <a:t>e</a:t>
            </a:r>
            <a:r>
              <a:rPr spc="0"/>
              <a:t>l	</a:t>
            </a:r>
            <a:r>
              <a:rPr spc="-5"/>
              <a:t>i</a:t>
            </a:r>
            <a:r>
              <a:rPr spc="0"/>
              <a:t>n	bas</a:t>
            </a:r>
            <a:r>
              <a:rPr spc="-15"/>
              <a:t>i</a:t>
            </a:r>
            <a:r>
              <a:rPr spc="0"/>
              <a:t>c	ne</a:t>
            </a:r>
            <a:r>
              <a:rPr spc="-15"/>
              <a:t>w</a:t>
            </a:r>
            <a:r>
              <a:rPr spc="0"/>
              <a:t>born	c</a:t>
            </a:r>
            <a:r>
              <a:rPr spc="-15"/>
              <a:t>a</a:t>
            </a:r>
            <a:r>
              <a:rPr spc="0"/>
              <a:t>re	</a:t>
            </a:r>
            <a:r>
              <a:rPr spc="-5"/>
              <a:t>a</a:t>
            </a:r>
            <a:r>
              <a:rPr spc="0"/>
              <a:t>t	bir</a:t>
            </a:r>
            <a:r>
              <a:rPr spc="-10"/>
              <a:t>t</a:t>
            </a:r>
            <a:r>
              <a:rPr spc="0"/>
              <a:t>h  </a:t>
            </a:r>
            <a:r>
              <a:rPr spc="-5"/>
              <a:t>issue.</a:t>
            </a:r>
          </a:p>
        </p:txBody>
      </p:sp>
      <p:sp>
        <p:nvSpPr>
          <p:cNvPr id="569" name="object 9"/>
          <p:cNvSpPr txBox="1"/>
          <p:nvPr>
            <p:ph type="sldNum" sz="quarter" idx="4294967295"/>
          </p:nvPr>
        </p:nvSpPr>
        <p:spPr>
          <a:xfrm>
            <a:off x="8512809" y="6397121"/>
            <a:ext cx="266701" cy="2065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pc="50"/>
            </a:lvl1pPr>
          </a:lstStyle>
          <a:p>
            <a:pPr/>
            <a:fld id="{86CB4B4D-7CA3-9044-876B-883B54F8677D}" type="slidenum"/>
          </a:p>
        </p:txBody>
      </p:sp>
      <p:sp>
        <p:nvSpPr>
          <p:cNvPr id="570" name="object 8"/>
          <p:cNvSpPr txBox="1"/>
          <p:nvPr>
            <p:ph type="title"/>
          </p:nvPr>
        </p:nvSpPr>
        <p:spPr>
          <a:xfrm>
            <a:off x="215900" y="1023872"/>
            <a:ext cx="8712835" cy="57404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200" sz="3600"/>
            </a:pPr>
            <a:r>
              <a:t>NAVJAT </a:t>
            </a:r>
            <a:r>
              <a:rPr spc="0"/>
              <a:t>SISHU SURAKSHA</a:t>
            </a:r>
            <a:r>
              <a:rPr spc="-300"/>
              <a:t> </a:t>
            </a:r>
            <a:r>
              <a:rPr spc="-100"/>
              <a:t>KARYAKRAM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572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3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4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76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7" name="object 7"/>
          <p:cNvSpPr txBox="1"/>
          <p:nvPr/>
        </p:nvSpPr>
        <p:spPr>
          <a:xfrm>
            <a:off x="535939" y="1970481"/>
            <a:ext cx="6882767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Objective is to reduce neonatal </a:t>
            </a:r>
            <a:r>
              <a:rPr spc="-5"/>
              <a:t>mortality </a:t>
            </a:r>
            <a:r>
              <a:t>and</a:t>
            </a:r>
            <a:r>
              <a:rPr spc="-120"/>
              <a:t> </a:t>
            </a:r>
            <a:r>
              <a:rPr spc="-5"/>
              <a:t>morbidity-</a:t>
            </a:r>
          </a:p>
        </p:txBody>
      </p:sp>
      <p:sp>
        <p:nvSpPr>
          <p:cNvPr id="578" name="object 11"/>
          <p:cNvSpPr txBox="1"/>
          <p:nvPr>
            <p:ph type="sldNum" sz="quarter" idx="4294967295"/>
          </p:nvPr>
        </p:nvSpPr>
        <p:spPr>
          <a:xfrm>
            <a:off x="8512809" y="6397121"/>
            <a:ext cx="266701" cy="2065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pc="50"/>
            </a:lvl1pPr>
          </a:lstStyle>
          <a:p>
            <a:pPr/>
            <a:fld id="{86CB4B4D-7CA3-9044-876B-883B54F8677D}" type="slidenum"/>
          </a:p>
        </p:txBody>
      </p:sp>
      <p:sp>
        <p:nvSpPr>
          <p:cNvPr id="579" name="object 8"/>
          <p:cNvSpPr txBox="1"/>
          <p:nvPr/>
        </p:nvSpPr>
        <p:spPr>
          <a:xfrm>
            <a:off x="7671054" y="2848990"/>
            <a:ext cx="937261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</a:t>
            </a:r>
            <a:r>
              <a:rPr spc="-20"/>
              <a:t>e</a:t>
            </a:r>
            <a:r>
              <a:t>vent</a:t>
            </a:r>
          </a:p>
        </p:txBody>
      </p:sp>
      <p:sp>
        <p:nvSpPr>
          <p:cNvPr id="580" name="object 9"/>
          <p:cNvSpPr txBox="1"/>
          <p:nvPr/>
        </p:nvSpPr>
        <p:spPr>
          <a:xfrm>
            <a:off x="535939" y="2848990"/>
            <a:ext cx="6879592" cy="189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  <a:tab pos="914400" algn="l"/>
                <a:tab pos="2349500" algn="l"/>
                <a:tab pos="2882900" algn="l"/>
                <a:tab pos="4216400" algn="l"/>
                <a:tab pos="5562600" algn="l"/>
                <a:tab pos="63500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</a:t>
            </a:r>
            <a:r>
              <a:rPr spc="0"/>
              <a:t>y	prov</a:t>
            </a:r>
            <a:r>
              <a:rPr spc="5"/>
              <a:t>i</a:t>
            </a:r>
            <a:r>
              <a:rPr spc="-15"/>
              <a:t>s</a:t>
            </a:r>
            <a:r>
              <a:rPr spc="0"/>
              <a:t>i</a:t>
            </a:r>
            <a:r>
              <a:rPr spc="-10"/>
              <a:t>o</a:t>
            </a:r>
            <a:r>
              <a:rPr spc="0"/>
              <a:t>n	of	</a:t>
            </a:r>
            <a:r>
              <a:t>ess</a:t>
            </a:r>
            <a:r>
              <a:rPr spc="0"/>
              <a:t>en</a:t>
            </a:r>
            <a:r>
              <a:rPr spc="-10"/>
              <a:t>t</a:t>
            </a:r>
            <a:r>
              <a:rPr spc="0"/>
              <a:t>ial	newborn	c</a:t>
            </a:r>
            <a:r>
              <a:rPr spc="-10"/>
              <a:t>a</a:t>
            </a:r>
            <a:r>
              <a:rPr spc="0"/>
              <a:t>re	,and  complications.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Early detection and special care for LBW</a:t>
            </a:r>
            <a:r>
              <a:rPr spc="-185"/>
              <a:t> </a:t>
            </a:r>
            <a:r>
              <a:t>babies.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Early identification of illness and </a:t>
            </a:r>
            <a:r>
              <a:rPr spc="-5"/>
              <a:t>prompt</a:t>
            </a:r>
            <a:r>
              <a:rPr spc="-114"/>
              <a:t> </a:t>
            </a:r>
            <a:r>
              <a:t>referral.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Support </a:t>
            </a:r>
            <a:r>
              <a:rPr spc="-5"/>
              <a:t>family </a:t>
            </a:r>
            <a:r>
              <a:t>to adopt healthy</a:t>
            </a:r>
            <a:r>
              <a:rPr spc="-55"/>
              <a:t> </a:t>
            </a:r>
            <a:r>
              <a:t>practices.</a:t>
            </a:r>
          </a:p>
        </p:txBody>
      </p:sp>
      <p:sp>
        <p:nvSpPr>
          <p:cNvPr id="581" name="object 10"/>
          <p:cNvSpPr txBox="1"/>
          <p:nvPr>
            <p:ph type="title"/>
          </p:nvPr>
        </p:nvSpPr>
        <p:spPr>
          <a:xfrm>
            <a:off x="444499" y="961389"/>
            <a:ext cx="7482207" cy="63500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pPr/>
            <a:r>
              <a:t>HOME BASED NEWBORN CARE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115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6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7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19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object 7"/>
          <p:cNvSpPr txBox="1"/>
          <p:nvPr>
            <p:ph type="title"/>
          </p:nvPr>
        </p:nvSpPr>
        <p:spPr>
          <a:xfrm>
            <a:off x="520699" y="961389"/>
            <a:ext cx="3855086" cy="635001"/>
          </a:xfrm>
          <a:prstGeom prst="rect">
            <a:avLst/>
          </a:prstGeom>
        </p:spPr>
        <p:txBody>
          <a:bodyPr/>
          <a:lstStyle>
            <a:lvl1pPr indent="12700">
              <a:defRPr spc="-100">
                <a:solidFill>
                  <a:srgbClr val="0076A2"/>
                </a:solidFill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21" name="object 8"/>
          <p:cNvSpPr txBox="1"/>
          <p:nvPr/>
        </p:nvSpPr>
        <p:spPr>
          <a:xfrm>
            <a:off x="535939" y="1970594"/>
            <a:ext cx="6100447" cy="3581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Developments </a:t>
            </a:r>
            <a:r>
              <a:rPr spc="0"/>
              <a:t>related to child</a:t>
            </a:r>
            <a:r>
              <a:rPr spc="-80"/>
              <a:t> </a:t>
            </a:r>
            <a:r>
              <a:rPr spc="0"/>
              <a:t>health</a:t>
            </a:r>
          </a:p>
          <a:p>
            <a:pPr indent="405765">
              <a:spcBef>
                <a:spcPts val="500"/>
              </a:spcBef>
              <a:tabLst>
                <a:tab pos="7493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--	1978-</a:t>
            </a:r>
            <a:r>
              <a:rPr spc="-5"/>
              <a:t> EPI</a:t>
            </a:r>
          </a:p>
          <a:p>
            <a:pPr indent="405765">
              <a:spcBef>
                <a:spcPts val="500"/>
              </a:spcBef>
              <a:tabLst>
                <a:tab pos="7493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--	1984-</a:t>
            </a:r>
            <a:r>
              <a:rPr spc="-5"/>
              <a:t> UIP</a:t>
            </a:r>
          </a:p>
          <a:p>
            <a:pPr indent="405765">
              <a:spcBef>
                <a:spcPts val="500"/>
              </a:spcBef>
              <a:tabLst>
                <a:tab pos="7493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--	</a:t>
            </a:r>
            <a:r>
              <a:rPr spc="-5"/>
              <a:t>1985- ORAL </a:t>
            </a:r>
            <a:r>
              <a:rPr spc="-30"/>
              <a:t>REHYDRATION</a:t>
            </a:r>
            <a:r>
              <a:rPr spc="-114"/>
              <a:t> </a:t>
            </a:r>
            <a:r>
              <a:rPr spc="-5"/>
              <a:t>THERAPY</a:t>
            </a:r>
          </a:p>
          <a:p>
            <a:pPr indent="405765">
              <a:spcBef>
                <a:spcPts val="500"/>
              </a:spcBef>
              <a:tabLst>
                <a:tab pos="7493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--	1990- </a:t>
            </a:r>
            <a:r>
              <a:rPr spc="-5"/>
              <a:t>UIP AND </a:t>
            </a:r>
            <a:r>
              <a:rPr spc="-55"/>
              <a:t>ORT</a:t>
            </a:r>
            <a:r>
              <a:rPr spc="-254"/>
              <a:t> </a:t>
            </a:r>
            <a:r>
              <a:rPr spc="-5"/>
              <a:t>UNIVERSALIZED</a:t>
            </a:r>
          </a:p>
          <a:p>
            <a:pPr indent="405765">
              <a:spcBef>
                <a:spcPts val="500"/>
              </a:spcBef>
              <a:tabLst>
                <a:tab pos="7493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--	1992-</a:t>
            </a:r>
            <a:r>
              <a:rPr spc="-5"/>
              <a:t> CSSM</a:t>
            </a:r>
          </a:p>
          <a:p>
            <a:pPr indent="405765">
              <a:spcBef>
                <a:spcPts val="500"/>
              </a:spcBef>
              <a:tabLst>
                <a:tab pos="7493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--	1997- </a:t>
            </a:r>
            <a:r>
              <a:rPr spc="-5"/>
              <a:t>RCH</a:t>
            </a:r>
            <a:r>
              <a:t> –I</a:t>
            </a:r>
          </a:p>
          <a:p>
            <a:pPr indent="405765">
              <a:spcBef>
                <a:spcPts val="500"/>
              </a:spcBef>
              <a:tabLst>
                <a:tab pos="7493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--	</a:t>
            </a:r>
            <a:r>
              <a:rPr spc="-5"/>
              <a:t>2005- NRHM AND RCH </a:t>
            </a:r>
            <a:r>
              <a:t>-</a:t>
            </a:r>
            <a:r>
              <a:rPr spc="-75"/>
              <a:t> </a:t>
            </a:r>
            <a:r>
              <a:t>II</a:t>
            </a:r>
          </a:p>
          <a:p>
            <a:pPr indent="405765">
              <a:spcBef>
                <a:spcPts val="5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-- 2013 - </a:t>
            </a:r>
            <a:r>
              <a:rPr spc="-5"/>
              <a:t>RMNCH </a:t>
            </a:r>
            <a:r>
              <a:t>+</a:t>
            </a:r>
            <a:r>
              <a:rPr spc="-135"/>
              <a:t> </a:t>
            </a:r>
            <a:r>
              <a:rPr spc="-5"/>
              <a:t>A</a:t>
            </a:r>
          </a:p>
        </p:txBody>
      </p:sp>
      <p:sp>
        <p:nvSpPr>
          <p:cNvPr id="122" name="object 9"/>
          <p:cNvSpPr txBox="1"/>
          <p:nvPr/>
        </p:nvSpPr>
        <p:spPr>
          <a:xfrm>
            <a:off x="8602218" y="6530644"/>
            <a:ext cx="98426" cy="18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30" sz="1200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58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4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5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87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88" name="object 7"/>
          <p:cNvSpPr txBox="1"/>
          <p:nvPr/>
        </p:nvSpPr>
        <p:spPr>
          <a:xfrm>
            <a:off x="535939" y="2409950"/>
            <a:ext cx="7904482" cy="154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Operationalised in </a:t>
            </a:r>
            <a:r>
              <a:rPr spc="-5"/>
              <a:t>more </a:t>
            </a:r>
            <a:r>
              <a:t>than 500</a:t>
            </a:r>
            <a:r>
              <a:rPr spc="-55"/>
              <a:t> </a:t>
            </a:r>
            <a:r>
              <a:t>districts.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Physicians, </a:t>
            </a:r>
            <a:r>
              <a:rPr spc="-5"/>
              <a:t>nurses, </a:t>
            </a:r>
            <a:r>
              <a:rPr spc="-55"/>
              <a:t>AWWs, </a:t>
            </a:r>
            <a:r>
              <a:t>and </a:t>
            </a:r>
            <a:r>
              <a:rPr spc="-5"/>
              <a:t>ASHAs </a:t>
            </a:r>
            <a:r>
              <a:t>trained under</a:t>
            </a:r>
            <a:r>
              <a:rPr spc="-175"/>
              <a:t> </a:t>
            </a:r>
            <a:r>
              <a:rPr spc="-5"/>
              <a:t>IMNCI.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26,800 medical </a:t>
            </a:r>
            <a:r>
              <a:rPr spc="-10"/>
              <a:t>officers </a:t>
            </a:r>
            <a:r>
              <a:rPr spc="0"/>
              <a:t>and </a:t>
            </a:r>
            <a:r>
              <a:t>specialists </a:t>
            </a:r>
            <a:r>
              <a:rPr spc="0"/>
              <a:t>are</a:t>
            </a:r>
            <a:r>
              <a:rPr spc="-25"/>
              <a:t> </a:t>
            </a:r>
            <a:r>
              <a:rPr spc="0"/>
              <a:t>trained.</a:t>
            </a:r>
          </a:p>
          <a:p>
            <a:pPr marL="28702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  <a:tab pos="19812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CHCs/FRUs	</a:t>
            </a:r>
            <a:r>
              <a:rPr spc="-10"/>
              <a:t>staffs </a:t>
            </a:r>
            <a:r>
              <a:rPr spc="0"/>
              <a:t>trained under</a:t>
            </a:r>
            <a:r>
              <a:rPr spc="-25"/>
              <a:t> </a:t>
            </a:r>
            <a:r>
              <a:t>F-IMNCI.</a:t>
            </a:r>
          </a:p>
        </p:txBody>
      </p:sp>
      <p:sp>
        <p:nvSpPr>
          <p:cNvPr id="589" name="object 9"/>
          <p:cNvSpPr txBox="1"/>
          <p:nvPr/>
        </p:nvSpPr>
        <p:spPr>
          <a:xfrm>
            <a:off x="8462009" y="6561408"/>
            <a:ext cx="230505" cy="20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600"/>
              </a:lnSpc>
              <a:defRPr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50</a:t>
            </a:r>
          </a:p>
        </p:txBody>
      </p:sp>
      <p:sp>
        <p:nvSpPr>
          <p:cNvPr id="590" name="object 8"/>
          <p:cNvSpPr txBox="1"/>
          <p:nvPr>
            <p:ph type="title"/>
          </p:nvPr>
        </p:nvSpPr>
        <p:spPr>
          <a:xfrm>
            <a:off x="444499" y="897382"/>
            <a:ext cx="5725162" cy="6965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IMNCI </a:t>
            </a:r>
            <a:r>
              <a:rPr spc="-200"/>
              <a:t>STATUS- </a:t>
            </a:r>
            <a:r>
              <a:t>INDIA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592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3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4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96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7" name="object 7"/>
          <p:cNvSpPr txBox="1"/>
          <p:nvPr>
            <p:ph type="title"/>
          </p:nvPr>
        </p:nvSpPr>
        <p:spPr>
          <a:xfrm>
            <a:off x="368299" y="744981"/>
            <a:ext cx="7471411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IMNCI </a:t>
            </a:r>
            <a:r>
              <a:rPr spc="-200"/>
              <a:t>STATUS- </a:t>
            </a:r>
            <a:r>
              <a:rPr spc="-100"/>
              <a:t>TAMILNADU</a:t>
            </a:r>
          </a:p>
        </p:txBody>
      </p:sp>
      <p:sp>
        <p:nvSpPr>
          <p:cNvPr id="598" name="object 8"/>
          <p:cNvSpPr txBox="1"/>
          <p:nvPr>
            <p:ph type="body" idx="1"/>
          </p:nvPr>
        </p:nvSpPr>
        <p:spPr>
          <a:xfrm>
            <a:off x="534669" y="1957781"/>
            <a:ext cx="8074660" cy="4657726"/>
          </a:xfrm>
          <a:prstGeom prst="rect">
            <a:avLst/>
          </a:prstGeom>
        </p:spPr>
        <p:txBody>
          <a:bodyPr/>
          <a:lstStyle/>
          <a:p>
            <a:pPr marL="286384" marR="6350" indent="-274320" algn="just">
              <a:spcBef>
                <a:spcPts val="100"/>
              </a:spcBef>
              <a:buClr>
                <a:srgbClr val="0AD0D9"/>
              </a:buClr>
              <a:buSzPct val="93478"/>
              <a:buChar char="●"/>
              <a:tabLst>
                <a:tab pos="279400" algn="l"/>
              </a:tabLst>
            </a:pPr>
            <a:r>
              <a:t>As per the Government of India </a:t>
            </a:r>
            <a:r>
              <a:rPr spc="-100"/>
              <a:t>(GOI) operational </a:t>
            </a:r>
            <a:r>
              <a:t>guidelines,  NHM has </a:t>
            </a:r>
            <a:r>
              <a:rPr spc="-100"/>
              <a:t>initiated </a:t>
            </a:r>
            <a:r>
              <a:t>IMNCI </a:t>
            </a:r>
            <a:r>
              <a:rPr spc="-100"/>
              <a:t>training in </a:t>
            </a:r>
            <a:r>
              <a:t>a phased </a:t>
            </a:r>
            <a:r>
              <a:rPr spc="-100"/>
              <a:t>manner </a:t>
            </a:r>
            <a:r>
              <a:t>based </a:t>
            </a:r>
            <a:r>
              <a:rPr spc="-100"/>
              <a:t>on  </a:t>
            </a:r>
            <a:r>
              <a:t>IMR.</a:t>
            </a:r>
          </a:p>
          <a:p>
            <a:pPr marL="360045" indent="-347979">
              <a:spcBef>
                <a:spcPts val="500"/>
              </a:spcBef>
              <a:buClr>
                <a:srgbClr val="0AD0D9"/>
              </a:buClr>
              <a:buSzPct val="93478"/>
              <a:buChar char="●"/>
              <a:tabLst>
                <a:tab pos="355600" algn="l"/>
              </a:tabLst>
            </a:pPr>
            <a:r>
              <a:t>IMNCI</a:t>
            </a:r>
            <a:r>
              <a:rPr spc="400"/>
              <a:t> </a:t>
            </a:r>
            <a:r>
              <a:rPr spc="-100"/>
              <a:t>training</a:t>
            </a:r>
            <a:r>
              <a:rPr spc="400"/>
              <a:t> </a:t>
            </a:r>
            <a:r>
              <a:t>was</a:t>
            </a:r>
            <a:r>
              <a:rPr spc="400"/>
              <a:t> </a:t>
            </a:r>
            <a:r>
              <a:rPr spc="-100"/>
              <a:t>initiated</a:t>
            </a:r>
            <a:r>
              <a:rPr spc="400"/>
              <a:t> </a:t>
            </a:r>
            <a:r>
              <a:rPr spc="-100"/>
              <a:t>in</a:t>
            </a:r>
            <a:r>
              <a:rPr spc="400"/>
              <a:t> </a:t>
            </a:r>
            <a:r>
              <a:t>2007-08</a:t>
            </a:r>
            <a:r>
              <a:rPr spc="400"/>
              <a:t> </a:t>
            </a:r>
            <a:r>
              <a:t>and</a:t>
            </a:r>
            <a:r>
              <a:rPr spc="400"/>
              <a:t> </a:t>
            </a:r>
            <a:r>
              <a:rPr spc="-100"/>
              <a:t>at</a:t>
            </a:r>
            <a:r>
              <a:rPr spc="400"/>
              <a:t> </a:t>
            </a:r>
            <a:r>
              <a:t>present</a:t>
            </a:r>
            <a:r>
              <a:rPr spc="400"/>
              <a:t> </a:t>
            </a:r>
            <a:r>
              <a:t>all</a:t>
            </a:r>
            <a:r>
              <a:rPr spc="400"/>
              <a:t> </a:t>
            </a:r>
            <a:r>
              <a:t>31</a:t>
            </a:r>
          </a:p>
          <a:p>
            <a:pPr indent="286384">
              <a:defRPr spc="-100"/>
            </a:pPr>
            <a:r>
              <a:t>districts </a:t>
            </a:r>
            <a:r>
              <a:rPr spc="0"/>
              <a:t>have been covered.</a:t>
            </a:r>
            <a:endParaRPr spc="0"/>
          </a:p>
          <a:p>
            <a:pPr marL="286384" marR="6350" indent="-274320">
              <a:spcBef>
                <a:spcPts val="500"/>
              </a:spcBef>
              <a:buClr>
                <a:srgbClr val="0AD0D9"/>
              </a:buClr>
              <a:buSzPct val="93478"/>
              <a:buChar char="●"/>
              <a:tabLst>
                <a:tab pos="279400" algn="l"/>
                <a:tab pos="876300" algn="l"/>
                <a:tab pos="1968500" algn="l"/>
                <a:tab pos="2349500" algn="l"/>
                <a:tab pos="3136900" algn="l"/>
                <a:tab pos="4127500" algn="l"/>
                <a:tab pos="5245100" algn="l"/>
                <a:tab pos="5575300" algn="l"/>
                <a:tab pos="6070600" algn="l"/>
                <a:tab pos="6858000" algn="l"/>
                <a:tab pos="7708900" algn="l"/>
              </a:tabLst>
            </a:pPr>
            <a:r>
              <a:t>The	Insti</a:t>
            </a:r>
            <a:r>
              <a:rPr spc="-100"/>
              <a:t>t</a:t>
            </a:r>
            <a:r>
              <a:t>ute	of	Child	</a:t>
            </a:r>
            <a:r>
              <a:rPr spc="-100"/>
              <a:t>H</a:t>
            </a:r>
            <a:r>
              <a:t>ea</a:t>
            </a:r>
            <a:r>
              <a:rPr spc="-100"/>
              <a:t>l</a:t>
            </a:r>
            <a:r>
              <a:t>th,	Chennai	</a:t>
            </a:r>
            <a:r>
              <a:rPr spc="-100"/>
              <a:t>i</a:t>
            </a:r>
            <a:r>
              <a:t>s	the	nodal	cen</a:t>
            </a:r>
            <a:r>
              <a:rPr spc="-100"/>
              <a:t>t</a:t>
            </a:r>
            <a:r>
              <a:t>re	for  IMNCI</a:t>
            </a:r>
            <a:r>
              <a:rPr spc="-100"/>
              <a:t> training.</a:t>
            </a:r>
            <a:endParaRPr spc="-100"/>
          </a:p>
          <a:p>
            <a:pPr marL="286384" marR="5080" indent="-274320" algn="just">
              <a:spcBef>
                <a:spcPts val="500"/>
              </a:spcBef>
              <a:buClr>
                <a:srgbClr val="0AD0D9"/>
              </a:buClr>
              <a:buSzPct val="93478"/>
              <a:buChar char="●"/>
              <a:tabLst>
                <a:tab pos="279400" algn="l"/>
              </a:tabLst>
              <a:defRPr spc="-100"/>
            </a:pPr>
            <a:r>
              <a:t>Health </a:t>
            </a:r>
            <a:r>
              <a:rPr spc="0"/>
              <a:t>and </a:t>
            </a:r>
            <a:r>
              <a:t>nutrition field functionaries </a:t>
            </a:r>
            <a:r>
              <a:rPr spc="0"/>
              <a:t>are </a:t>
            </a:r>
            <a:r>
              <a:t>being </a:t>
            </a:r>
            <a:r>
              <a:rPr spc="0"/>
              <a:t>trained </a:t>
            </a:r>
            <a:r>
              <a:t>for </a:t>
            </a:r>
            <a:r>
              <a:rPr spc="0"/>
              <a:t>8  days in </a:t>
            </a:r>
            <a:r>
              <a:t>IMNCI, addition </a:t>
            </a:r>
            <a:r>
              <a:rPr spc="0"/>
              <a:t>to the </a:t>
            </a:r>
            <a:r>
              <a:t>supervisory staffs </a:t>
            </a:r>
            <a:r>
              <a:rPr spc="0"/>
              <a:t>who </a:t>
            </a:r>
            <a:r>
              <a:t>are being  additionally trained </a:t>
            </a:r>
            <a:r>
              <a:rPr spc="0"/>
              <a:t>for 3 </a:t>
            </a:r>
            <a:r>
              <a:t>more </a:t>
            </a:r>
            <a:r>
              <a:rPr spc="0"/>
              <a:t>days on issues and solutions  </a:t>
            </a:r>
            <a:r>
              <a:t>pertaining to </a:t>
            </a:r>
            <a:r>
              <a:rPr spc="0"/>
              <a:t>the implementation of the </a:t>
            </a:r>
            <a:r>
              <a:t>programme at </a:t>
            </a:r>
            <a:r>
              <a:rPr spc="0"/>
              <a:t>the grass  root</a:t>
            </a:r>
            <a:r>
              <a:t> level.</a:t>
            </a:r>
          </a:p>
          <a:p>
            <a:pPr marR="113664" algn="r">
              <a:lnSpc>
                <a:spcPts val="1600"/>
              </a:lnSpc>
              <a:defRPr spc="-200" sz="1600">
                <a:solidFill>
                  <a:srgbClr val="0076A2"/>
                </a:solidFill>
              </a:defRPr>
            </a:pPr>
            <a:r>
              <a:t>51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600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1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02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04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5" name="object 7"/>
          <p:cNvSpPr txBox="1"/>
          <p:nvPr>
            <p:ph type="title"/>
          </p:nvPr>
        </p:nvSpPr>
        <p:spPr>
          <a:xfrm>
            <a:off x="444500" y="638301"/>
            <a:ext cx="2834640" cy="635001"/>
          </a:xfrm>
          <a:prstGeom prst="rect">
            <a:avLst/>
          </a:prstGeom>
        </p:spPr>
        <p:txBody>
          <a:bodyPr/>
          <a:lstStyle>
            <a:lvl1pPr indent="12700">
              <a:defRPr spc="-100">
                <a:solidFill>
                  <a:srgbClr val="0076A2"/>
                </a:solidFill>
              </a:defRPr>
            </a:lvl1pPr>
          </a:lstStyle>
          <a:p>
            <a:pPr/>
            <a:r>
              <a:t>IMNCI -SDG</a:t>
            </a:r>
          </a:p>
        </p:txBody>
      </p:sp>
      <p:sp>
        <p:nvSpPr>
          <p:cNvPr id="606" name="object 8"/>
          <p:cNvSpPr/>
          <p:nvPr/>
        </p:nvSpPr>
        <p:spPr>
          <a:xfrm>
            <a:off x="533400" y="1295399"/>
            <a:ext cx="7924800" cy="474878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7" name="object 9"/>
          <p:cNvSpPr txBox="1"/>
          <p:nvPr/>
        </p:nvSpPr>
        <p:spPr>
          <a:xfrm>
            <a:off x="612139" y="6251142"/>
            <a:ext cx="6439537" cy="52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Source: </a:t>
            </a:r>
            <a:r>
              <a:rPr spc="-20"/>
              <a:t>Towards </a:t>
            </a:r>
            <a:r>
              <a:t>a </a:t>
            </a:r>
            <a:r>
              <a:rPr spc="-5"/>
              <a:t>Grand Convergence </a:t>
            </a:r>
            <a:r>
              <a:t>for Child </a:t>
            </a:r>
            <a:r>
              <a:rPr spc="-5"/>
              <a:t>Survival </a:t>
            </a:r>
            <a:r>
              <a:t>and Health  </a:t>
            </a:r>
            <a:r>
              <a:rPr spc="-5"/>
              <a:t>November </a:t>
            </a:r>
            <a:r>
              <a:t>2016</a:t>
            </a:r>
            <a:r>
              <a:rPr spc="5"/>
              <a:t> </a:t>
            </a:r>
            <a:r>
              <a:rPr spc="-5"/>
              <a:t>,WHO</a:t>
            </a:r>
          </a:p>
        </p:txBody>
      </p:sp>
      <p:sp>
        <p:nvSpPr>
          <p:cNvPr id="608" name="object 10"/>
          <p:cNvSpPr txBox="1"/>
          <p:nvPr/>
        </p:nvSpPr>
        <p:spPr>
          <a:xfrm>
            <a:off x="8462009" y="6522999"/>
            <a:ext cx="219710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40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610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1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2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16" name="object 6"/>
          <p:cNvGrpSpPr/>
          <p:nvPr/>
        </p:nvGrpSpPr>
        <p:grpSpPr>
          <a:xfrm>
            <a:off x="-828" y="0"/>
            <a:ext cx="9145591" cy="5943601"/>
            <a:chOff x="0" y="0"/>
            <a:chExt cx="9145589" cy="5943600"/>
          </a:xfrm>
        </p:grpSpPr>
        <p:sp>
          <p:nvSpPr>
            <p:cNvPr id="614" name="object 7"/>
            <p:cNvSpPr/>
            <p:nvPr/>
          </p:nvSpPr>
          <p:spPr>
            <a:xfrm>
              <a:off x="0" y="0"/>
              <a:ext cx="9145590" cy="1020573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5" name="object 8"/>
            <p:cNvSpPr/>
            <p:nvPr/>
          </p:nvSpPr>
          <p:spPr>
            <a:xfrm>
              <a:off x="610426" y="914400"/>
              <a:ext cx="8001001" cy="502920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17" name="object 9"/>
          <p:cNvSpPr txBox="1"/>
          <p:nvPr/>
        </p:nvSpPr>
        <p:spPr>
          <a:xfrm>
            <a:off x="840738" y="6135318"/>
            <a:ext cx="6440806" cy="52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Source: </a:t>
            </a:r>
            <a:r>
              <a:rPr spc="-20"/>
              <a:t>Towards </a:t>
            </a:r>
            <a:r>
              <a:t>a </a:t>
            </a:r>
            <a:r>
              <a:rPr spc="-5"/>
              <a:t>Grand Convergence </a:t>
            </a:r>
            <a:r>
              <a:t>for Child </a:t>
            </a:r>
            <a:r>
              <a:rPr spc="-5"/>
              <a:t>Survival </a:t>
            </a:r>
            <a:r>
              <a:t>and Health  November 2016</a:t>
            </a:r>
            <a:r>
              <a:rPr spc="-5"/>
              <a:t> ,WHO</a:t>
            </a:r>
          </a:p>
        </p:txBody>
      </p:sp>
      <p:sp>
        <p:nvSpPr>
          <p:cNvPr id="618" name="object 10"/>
          <p:cNvSpPr txBox="1"/>
          <p:nvPr/>
        </p:nvSpPr>
        <p:spPr>
          <a:xfrm>
            <a:off x="8462009" y="6511111"/>
            <a:ext cx="213996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-6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620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1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2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24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25" name="object 7"/>
          <p:cNvSpPr txBox="1"/>
          <p:nvPr/>
        </p:nvSpPr>
        <p:spPr>
          <a:xfrm>
            <a:off x="535940" y="1970277"/>
            <a:ext cx="7576819" cy="258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IMNCI was </a:t>
            </a:r>
            <a:r>
              <a:rPr spc="-5"/>
              <a:t>better implemented</a:t>
            </a:r>
            <a:r>
              <a:rPr spc="-30"/>
              <a:t> </a:t>
            </a:r>
            <a:r>
              <a:t>when:</a:t>
            </a:r>
          </a:p>
          <a:p>
            <a:pPr>
              <a:defRPr sz="37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87020" indent="-274320"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 spc="-5"/>
              <a:t>health </a:t>
            </a:r>
            <a:r>
              <a:t>system context was</a:t>
            </a:r>
            <a:r>
              <a:rPr spc="-60"/>
              <a:t> </a:t>
            </a:r>
            <a:r>
              <a:rPr spc="-5"/>
              <a:t>favourable.</a:t>
            </a:r>
          </a:p>
          <a:p>
            <a:pPr marL="286384" marR="5080" indent="-27432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spc="-5"/>
              <a:t>systematic </a:t>
            </a:r>
            <a:r>
              <a:t>approach to planning and</a:t>
            </a:r>
            <a:r>
              <a:rPr spc="-209"/>
              <a:t> </a:t>
            </a:r>
            <a:r>
              <a:rPr spc="-5"/>
              <a:t>implementation  </a:t>
            </a:r>
            <a:r>
              <a:t>was</a:t>
            </a:r>
            <a:r>
              <a:rPr spc="-15"/>
              <a:t> </a:t>
            </a:r>
            <a:r>
              <a:t>used.</a:t>
            </a:r>
          </a:p>
          <a:p>
            <a:pPr marL="287020" indent="-274320">
              <a:spcBef>
                <a:spcPts val="600"/>
              </a:spcBef>
              <a:buClr>
                <a:srgbClr val="0AD0D9"/>
              </a:buClr>
              <a:buSzPct val="94230"/>
              <a:buChar char="●"/>
              <a:tabLst>
                <a:tab pos="279400" algn="l"/>
              </a:tabLst>
              <a:defRPr spc="-5"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Political commitment </a:t>
            </a:r>
            <a:r>
              <a:rPr spc="0"/>
              <a:t>and </a:t>
            </a:r>
            <a:r>
              <a:t>community</a:t>
            </a:r>
            <a:r>
              <a:rPr spc="10"/>
              <a:t> </a:t>
            </a:r>
            <a:r>
              <a:rPr spc="0"/>
              <a:t>involvement.</a:t>
            </a:r>
          </a:p>
        </p:txBody>
      </p:sp>
      <p:sp>
        <p:nvSpPr>
          <p:cNvPr id="626" name="object 9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27" name="object 8"/>
          <p:cNvSpPr txBox="1"/>
          <p:nvPr>
            <p:ph type="title"/>
          </p:nvPr>
        </p:nvSpPr>
        <p:spPr>
          <a:xfrm>
            <a:off x="444499" y="744981"/>
            <a:ext cx="3629661" cy="69659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/>
            </a:lvl1pPr>
          </a:lstStyle>
          <a:p>
            <a:pPr/>
            <a: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629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0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1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33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4" name="object 7"/>
          <p:cNvSpPr txBox="1"/>
          <p:nvPr>
            <p:ph type="title"/>
          </p:nvPr>
        </p:nvSpPr>
        <p:spPr>
          <a:xfrm>
            <a:off x="444499" y="1144269"/>
            <a:ext cx="2884807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SUMMA</a:t>
            </a:r>
            <a:r>
              <a:rPr spc="-300"/>
              <a:t>R</a:t>
            </a:r>
            <a:r>
              <a:t>Y</a:t>
            </a:r>
          </a:p>
        </p:txBody>
      </p:sp>
      <p:sp>
        <p:nvSpPr>
          <p:cNvPr id="635" name="object 8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637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8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9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41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42" name="object 7"/>
          <p:cNvSpPr txBox="1"/>
          <p:nvPr/>
        </p:nvSpPr>
        <p:spPr>
          <a:xfrm>
            <a:off x="510540" y="1561180"/>
            <a:ext cx="8112126" cy="4485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12420" indent="-274320">
              <a:spcBef>
                <a:spcPts val="500"/>
              </a:spcBef>
              <a:buClr>
                <a:srgbClr val="0AD0D9"/>
              </a:buClr>
              <a:buSzPct val="95000"/>
              <a:buChar char="●"/>
              <a:tabLst>
                <a:tab pos="304800" algn="l"/>
              </a:tabLst>
              <a:defRPr spc="-19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Park’s </a:t>
            </a:r>
            <a:r>
              <a:rPr spc="-15"/>
              <a:t>Textbook </a:t>
            </a:r>
            <a:r>
              <a:rPr spc="0"/>
              <a:t>of preventive and </a:t>
            </a:r>
            <a:r>
              <a:rPr spc="-4"/>
              <a:t>social medicine </a:t>
            </a:r>
            <a:r>
              <a:rPr spc="4"/>
              <a:t>24</a:t>
            </a:r>
            <a:r>
              <a:rPr baseline="25641" spc="7" sz="1900"/>
              <a:t>th</a:t>
            </a:r>
            <a:r>
              <a:rPr baseline="25641" spc="29" sz="1900"/>
              <a:t> </a:t>
            </a:r>
            <a:r>
              <a:rPr spc="-4"/>
              <a:t>edition</a:t>
            </a:r>
          </a:p>
          <a:p>
            <a:pPr marL="312420" indent="-274320">
              <a:spcBef>
                <a:spcPts val="400"/>
              </a:spcBef>
              <a:buClr>
                <a:srgbClr val="0AD0D9"/>
              </a:buClr>
              <a:buSzPct val="95000"/>
              <a:buChar char="●"/>
              <a:tabLst>
                <a:tab pos="304800" algn="l"/>
              </a:tabLst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National health </a:t>
            </a:r>
            <a:r>
              <a:rPr spc="-4"/>
              <a:t>programs </a:t>
            </a:r>
            <a:r>
              <a:t>of India J.Kishore </a:t>
            </a:r>
            <a:r>
              <a:rPr spc="-9"/>
              <a:t>11</a:t>
            </a:r>
            <a:r>
              <a:rPr baseline="25641" spc="-14" sz="1900"/>
              <a:t>th</a:t>
            </a:r>
            <a:r>
              <a:rPr baseline="25641" sz="1900"/>
              <a:t> </a:t>
            </a:r>
            <a:r>
              <a:t>edition</a:t>
            </a:r>
          </a:p>
          <a:p>
            <a:pPr marL="311784" marR="19050" indent="-274320">
              <a:spcBef>
                <a:spcPts val="400"/>
              </a:spcBef>
              <a:buClr>
                <a:srgbClr val="0AD0D9"/>
              </a:buClr>
              <a:buSzPct val="95000"/>
              <a:buChar char="●"/>
              <a:tabLst>
                <a:tab pos="304800" algn="l"/>
                <a:tab pos="3708400" algn="l"/>
                <a:tab pos="7010400" algn="l"/>
              </a:tabLst>
              <a:defRPr spc="-145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</a:t>
            </a:r>
            <a:r>
              <a:rPr spc="0"/>
              <a:t>o</a:t>
            </a:r>
            <a:r>
              <a:rPr spc="9"/>
              <a:t>w</a:t>
            </a:r>
            <a:r>
              <a:rPr spc="0"/>
              <a:t>a</a:t>
            </a:r>
            <a:r>
              <a:rPr spc="-9"/>
              <a:t>r</a:t>
            </a:r>
            <a:r>
              <a:rPr spc="0"/>
              <a:t>ds</a:t>
            </a:r>
            <a:r>
              <a:rPr spc="204"/>
              <a:t> </a:t>
            </a:r>
            <a:r>
              <a:rPr spc="0"/>
              <a:t>a</a:t>
            </a:r>
            <a:r>
              <a:rPr spc="204"/>
              <a:t> </a:t>
            </a:r>
            <a:r>
              <a:rPr spc="-9"/>
              <a:t>G</a:t>
            </a:r>
            <a:r>
              <a:rPr spc="0"/>
              <a:t>r</a:t>
            </a:r>
            <a:r>
              <a:rPr spc="-9"/>
              <a:t>a</a:t>
            </a:r>
            <a:r>
              <a:rPr spc="0"/>
              <a:t>nd</a:t>
            </a:r>
            <a:r>
              <a:rPr spc="204"/>
              <a:t> </a:t>
            </a:r>
            <a:r>
              <a:rPr spc="0"/>
              <a:t>C</a:t>
            </a:r>
            <a:r>
              <a:rPr spc="-9"/>
              <a:t>o</a:t>
            </a:r>
            <a:r>
              <a:rPr spc="0"/>
              <a:t>n</a:t>
            </a:r>
            <a:r>
              <a:rPr spc="9"/>
              <a:t>v</a:t>
            </a:r>
            <a:r>
              <a:rPr spc="-15"/>
              <a:t>e</a:t>
            </a:r>
            <a:r>
              <a:rPr spc="-45"/>
              <a:t>r</a:t>
            </a:r>
            <a:r>
              <a:rPr spc="0"/>
              <a:t>gence	</a:t>
            </a:r>
            <a:r>
              <a:rPr spc="-9"/>
              <a:t>f</a:t>
            </a:r>
            <a:r>
              <a:rPr spc="0"/>
              <a:t>or</a:t>
            </a:r>
            <a:r>
              <a:rPr spc="204"/>
              <a:t> </a:t>
            </a:r>
            <a:r>
              <a:rPr spc="0"/>
              <a:t>C</a:t>
            </a:r>
            <a:r>
              <a:rPr spc="-9"/>
              <a:t>h</a:t>
            </a:r>
            <a:r>
              <a:rPr spc="0"/>
              <a:t>i</a:t>
            </a:r>
            <a:r>
              <a:rPr spc="-9"/>
              <a:t>l</a:t>
            </a:r>
            <a:r>
              <a:rPr spc="0"/>
              <a:t>d</a:t>
            </a:r>
            <a:r>
              <a:rPr spc="190"/>
              <a:t> </a:t>
            </a:r>
            <a:r>
              <a:rPr spc="0"/>
              <a:t>Surv</a:t>
            </a:r>
            <a:r>
              <a:rPr spc="-9"/>
              <a:t>i</a:t>
            </a:r>
            <a:r>
              <a:rPr spc="0"/>
              <a:t>val</a:t>
            </a:r>
            <a:r>
              <a:rPr spc="195"/>
              <a:t> </a:t>
            </a:r>
            <a:r>
              <a:rPr spc="0"/>
              <a:t>a</a:t>
            </a:r>
            <a:r>
              <a:rPr spc="-9"/>
              <a:t>n</a:t>
            </a:r>
            <a:r>
              <a:rPr spc="0"/>
              <a:t>d</a:t>
            </a:r>
            <a:r>
              <a:rPr spc="200"/>
              <a:t> </a:t>
            </a:r>
            <a:r>
              <a:rPr spc="0"/>
              <a:t>Heal</a:t>
            </a:r>
            <a:r>
              <a:rPr spc="-9"/>
              <a:t>t</a:t>
            </a:r>
            <a:r>
              <a:rPr spc="0"/>
              <a:t>h	</a:t>
            </a:r>
            <a:r>
              <a:rPr spc="-9"/>
              <a:t>N</a:t>
            </a:r>
            <a:r>
              <a:rPr spc="0"/>
              <a:t>o</a:t>
            </a:r>
            <a:r>
              <a:rPr spc="9"/>
              <a:t>v</a:t>
            </a:r>
            <a:r>
              <a:rPr spc="-15"/>
              <a:t>e</a:t>
            </a:r>
            <a:r>
              <a:rPr spc="-25"/>
              <a:t>m</a:t>
            </a:r>
            <a:r>
              <a:rPr spc="0"/>
              <a:t>ber  </a:t>
            </a:r>
            <a:r>
              <a:rPr spc="4"/>
              <a:t>2016</a:t>
            </a:r>
            <a:r>
              <a:rPr spc="-30"/>
              <a:t> </a:t>
            </a:r>
            <a:r>
              <a:rPr spc="4"/>
              <a:t>,WHO</a:t>
            </a:r>
          </a:p>
          <a:p>
            <a:pPr marL="312420" indent="-274320">
              <a:spcBef>
                <a:spcPts val="400"/>
              </a:spcBef>
              <a:buClr>
                <a:srgbClr val="0AD0D9"/>
              </a:buClr>
              <a:buSzPct val="95000"/>
              <a:buChar char="●"/>
              <a:tabLst>
                <a:tab pos="304800" algn="l"/>
              </a:tabLst>
              <a:defRPr spc="-9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uFill>
                  <a:solidFill>
                    <a:srgbClr val="000000"/>
                  </a:solidFill>
                </a:uFill>
                <a:hlinkClick r:id="rId6" invalidUrl="" action="" tgtFrame="" tooltip="" history="1" highlightClick="0" endSnd="0"/>
              </a:rPr>
              <a:t>http://www.nrhmtn.gov.in/rchtrglist.html</a:t>
            </a:r>
          </a:p>
          <a:p>
            <a:pPr marL="311784" marR="19050" indent="-274320">
              <a:spcBef>
                <a:spcPts val="400"/>
              </a:spcBef>
              <a:buClr>
                <a:srgbClr val="0AD0D9"/>
              </a:buClr>
              <a:buSzPct val="95000"/>
              <a:buChar char="●"/>
              <a:tabLst>
                <a:tab pos="304800" algn="l"/>
                <a:tab pos="2527300" algn="l"/>
                <a:tab pos="2971800" algn="l"/>
                <a:tab pos="4965700" algn="l"/>
                <a:tab pos="6718300" algn="l"/>
              </a:tabLst>
              <a:defRPr spc="-4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Students’</a:t>
            </a:r>
            <a:r>
              <a:rPr spc="-50"/>
              <a:t> </a:t>
            </a:r>
            <a:r>
              <a:t>Handbook	for	IMNCI</a:t>
            </a:r>
            <a:r>
              <a:rPr spc="95"/>
              <a:t> </a:t>
            </a:r>
            <a:r>
              <a:t>Integrated	Management</a:t>
            </a:r>
            <a:r>
              <a:rPr spc="85"/>
              <a:t> </a:t>
            </a:r>
            <a:r>
              <a:rPr spc="0"/>
              <a:t>of	</a:t>
            </a:r>
            <a:r>
              <a:t>Neonatal and  </a:t>
            </a:r>
            <a:r>
              <a:rPr spc="0"/>
              <a:t>Childhood</a:t>
            </a:r>
            <a:r>
              <a:rPr spc="465"/>
              <a:t> </a:t>
            </a:r>
            <a:r>
              <a:rPr spc="0"/>
              <a:t>Illness</a:t>
            </a:r>
          </a:p>
          <a:p>
            <a:pPr marL="311784" marR="17779" indent="-274320">
              <a:spcBef>
                <a:spcPts val="400"/>
              </a:spcBef>
              <a:buClr>
                <a:srgbClr val="0AD0D9"/>
              </a:buClr>
              <a:buSzPct val="95000"/>
              <a:buChar char="●"/>
              <a:tabLst>
                <a:tab pos="304800" algn="l"/>
              </a:tabLst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WORLD </a:t>
            </a:r>
            <a:r>
              <a:rPr spc="-35"/>
              <a:t>HEALTH </a:t>
            </a:r>
            <a:r>
              <a:rPr spc="-19"/>
              <a:t>ORGANIZATION </a:t>
            </a:r>
            <a:r>
              <a:rPr spc="-4"/>
              <a:t>Country </a:t>
            </a:r>
            <a:r>
              <a:rPr spc="-9"/>
              <a:t>office </a:t>
            </a:r>
            <a:r>
              <a:rPr spc="-4"/>
              <a:t>for India, Ministry </a:t>
            </a:r>
            <a:r>
              <a:rPr spc="4"/>
              <a:t>of  </a:t>
            </a:r>
            <a:r>
              <a:t>Health &amp; </a:t>
            </a:r>
            <a:r>
              <a:rPr spc="-4"/>
              <a:t>Family </a:t>
            </a:r>
            <a:r>
              <a:rPr spc="-25"/>
              <a:t>Welfare </a:t>
            </a:r>
            <a:r>
              <a:t>Government of India</a:t>
            </a:r>
            <a:r>
              <a:rPr spc="-135"/>
              <a:t> </a:t>
            </a:r>
            <a:r>
              <a:rPr spc="4"/>
              <a:t>2003</a:t>
            </a:r>
          </a:p>
          <a:p>
            <a:pPr marL="312420" indent="-274320">
              <a:spcBef>
                <a:spcPts val="400"/>
              </a:spcBef>
              <a:buClr>
                <a:srgbClr val="0AD0D9"/>
              </a:buClr>
              <a:buSzPct val="95000"/>
              <a:buChar char="●"/>
              <a:tabLst>
                <a:tab pos="304800" algn="l"/>
              </a:tabLst>
              <a:defRPr spc="-4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Facility</a:t>
            </a:r>
            <a:r>
              <a:rPr spc="120"/>
              <a:t> </a:t>
            </a:r>
            <a:r>
              <a:t>Based</a:t>
            </a:r>
            <a:r>
              <a:rPr spc="120"/>
              <a:t> </a:t>
            </a:r>
            <a:r>
              <a:rPr spc="0"/>
              <a:t>IMNCI</a:t>
            </a:r>
            <a:r>
              <a:rPr spc="120"/>
              <a:t> </a:t>
            </a:r>
            <a:r>
              <a:t>(F-IMNCI)</a:t>
            </a:r>
            <a:r>
              <a:rPr spc="125"/>
              <a:t> </a:t>
            </a:r>
            <a:r>
              <a:t>Facilitators</a:t>
            </a:r>
            <a:r>
              <a:rPr spc="120"/>
              <a:t> </a:t>
            </a:r>
            <a:r>
              <a:t>Guide,</a:t>
            </a:r>
            <a:r>
              <a:rPr spc="130"/>
              <a:t> </a:t>
            </a:r>
            <a:r>
              <a:t>Ministry</a:t>
            </a:r>
            <a:r>
              <a:rPr spc="114"/>
              <a:t> </a:t>
            </a:r>
            <a:r>
              <a:t>of</a:t>
            </a:r>
            <a:r>
              <a:rPr spc="130"/>
              <a:t> </a:t>
            </a:r>
            <a:r>
              <a:t>Health</a:t>
            </a:r>
            <a:r>
              <a:rPr spc="104"/>
              <a:t> </a:t>
            </a:r>
            <a:r>
              <a:rPr spc="0"/>
              <a:t>&amp;</a:t>
            </a:r>
          </a:p>
          <a:p>
            <a:pPr indent="311784">
              <a:defRPr spc="-4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Family </a:t>
            </a:r>
            <a:r>
              <a:rPr spc="-19"/>
              <a:t>Welfare </a:t>
            </a:r>
            <a:r>
              <a:rPr spc="0"/>
              <a:t>Government of India New Delhi</a:t>
            </a:r>
            <a:r>
              <a:rPr spc="-155"/>
              <a:t> </a:t>
            </a:r>
            <a:r>
              <a:rPr spc="0"/>
              <a:t>2009</a:t>
            </a:r>
          </a:p>
          <a:p>
            <a:pPr marL="311784" marR="19050" indent="-274320">
              <a:spcBef>
                <a:spcPts val="400"/>
              </a:spcBef>
              <a:buClr>
                <a:srgbClr val="0AD0D9"/>
              </a:buClr>
              <a:buSzPct val="95000"/>
              <a:buChar char="●"/>
              <a:tabLst>
                <a:tab pos="304800" algn="l"/>
              </a:tabLst>
              <a:defRPr spc="-4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Operational Guidelines for Implementation of Integrated Management </a:t>
            </a:r>
            <a:r>
              <a:rPr spc="-9"/>
              <a:t>of  </a:t>
            </a:r>
            <a:r>
              <a:rPr spc="0"/>
              <a:t>Neonatal and Childhood Illness</a:t>
            </a:r>
            <a:r>
              <a:rPr spc="-110"/>
              <a:t> </a:t>
            </a:r>
            <a:r>
              <a:rPr spc="0"/>
              <a:t>(IMNCI)</a:t>
            </a:r>
          </a:p>
          <a:p>
            <a:pPr marL="312420" indent="-274320">
              <a:spcBef>
                <a:spcPts val="400"/>
              </a:spcBef>
              <a:buClr>
                <a:srgbClr val="0AD0D9"/>
              </a:buClr>
              <a:buSzPct val="95000"/>
              <a:buChar char="●"/>
              <a:tabLst>
                <a:tab pos="304800" algn="l"/>
              </a:tabLst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India Newborn_Action_Plan_(INAP),NHM</a:t>
            </a:r>
            <a:r>
              <a:rPr spc="-75"/>
              <a:t> </a:t>
            </a:r>
            <a:r>
              <a:rPr spc="4"/>
              <a:t>2014</a:t>
            </a:r>
          </a:p>
        </p:txBody>
      </p:sp>
      <p:sp>
        <p:nvSpPr>
          <p:cNvPr id="643" name="object 9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4" name="object 8"/>
          <p:cNvSpPr txBox="1"/>
          <p:nvPr>
            <p:ph type="title"/>
          </p:nvPr>
        </p:nvSpPr>
        <p:spPr>
          <a:xfrm>
            <a:off x="444500" y="668781"/>
            <a:ext cx="3226436" cy="69659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/>
            </a:lvl1pPr>
          </a:lstStyle>
          <a:p>
            <a:pPr/>
            <a:r>
              <a:t>REFERENCE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646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7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8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50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1" name="object 7"/>
          <p:cNvSpPr txBox="1"/>
          <p:nvPr>
            <p:ph type="title"/>
          </p:nvPr>
        </p:nvSpPr>
        <p:spPr>
          <a:xfrm>
            <a:off x="2963926" y="636777"/>
            <a:ext cx="2664461" cy="7112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600"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THANKYOU</a:t>
            </a:r>
          </a:p>
        </p:txBody>
      </p:sp>
      <p:sp>
        <p:nvSpPr>
          <p:cNvPr id="652" name="object 8"/>
          <p:cNvSpPr/>
          <p:nvPr/>
        </p:nvSpPr>
        <p:spPr>
          <a:xfrm>
            <a:off x="304800" y="1447800"/>
            <a:ext cx="8534400" cy="5181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124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5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6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8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object 7"/>
          <p:cNvSpPr txBox="1"/>
          <p:nvPr/>
        </p:nvSpPr>
        <p:spPr>
          <a:xfrm>
            <a:off x="535939" y="1970481"/>
            <a:ext cx="8073392" cy="135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 algn="just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5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Over the past quarter </a:t>
            </a:r>
            <a:r>
              <a:rPr spc="-25"/>
              <a:t>century, </a:t>
            </a:r>
            <a:r>
              <a:rPr spc="-10"/>
              <a:t>child </a:t>
            </a:r>
            <a:r>
              <a:t>mortality </a:t>
            </a:r>
            <a:r>
              <a:rPr spc="0"/>
              <a:t>has </a:t>
            </a:r>
            <a:r>
              <a:t>more than  </a:t>
            </a:r>
            <a:r>
              <a:rPr spc="0"/>
              <a:t>halved, </a:t>
            </a:r>
            <a:r>
              <a:t>dropping </a:t>
            </a:r>
            <a:r>
              <a:rPr spc="0"/>
              <a:t>from 91 to 43 </a:t>
            </a:r>
            <a:r>
              <a:t>deaths </a:t>
            </a:r>
            <a:r>
              <a:rPr spc="0"/>
              <a:t>per 1000 </a:t>
            </a:r>
            <a:r>
              <a:t>live births  </a:t>
            </a:r>
            <a:r>
              <a:rPr spc="0"/>
              <a:t>between </a:t>
            </a:r>
            <a:r>
              <a:t>1990 </a:t>
            </a:r>
            <a:r>
              <a:rPr spc="0"/>
              <a:t>and 2015. </a:t>
            </a:r>
            <a:r>
              <a:rPr spc="-85"/>
              <a:t>Yet </a:t>
            </a:r>
            <a:r>
              <a:rPr spc="0"/>
              <a:t>in </a:t>
            </a:r>
            <a:r>
              <a:t>2015 </a:t>
            </a:r>
            <a:r>
              <a:rPr spc="0"/>
              <a:t>an </a:t>
            </a:r>
            <a:r>
              <a:t>estimated </a:t>
            </a:r>
            <a:r>
              <a:rPr spc="0"/>
              <a:t>5.9 </a:t>
            </a:r>
            <a:r>
              <a:t>million  </a:t>
            </a:r>
            <a:r>
              <a:rPr spc="0"/>
              <a:t>children still died before reaching their </a:t>
            </a:r>
            <a:r>
              <a:t>fifth</a:t>
            </a:r>
            <a:r>
              <a:rPr spc="-120"/>
              <a:t> </a:t>
            </a:r>
            <a:r>
              <a:rPr spc="-20"/>
              <a:t>birthday.</a:t>
            </a:r>
          </a:p>
        </p:txBody>
      </p:sp>
      <p:sp>
        <p:nvSpPr>
          <p:cNvPr id="130" name="object 10"/>
          <p:cNvSpPr txBox="1"/>
          <p:nvPr>
            <p:ph type="sldNum" sz="quarter" idx="4294967295"/>
          </p:nvPr>
        </p:nvSpPr>
        <p:spPr>
          <a:xfrm>
            <a:off x="8589009" y="6391049"/>
            <a:ext cx="146686" cy="19564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defRPr spc="55" sz="1400">
                <a:solidFill>
                  <a:srgbClr val="006FC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1" name="object 8"/>
          <p:cNvSpPr txBox="1"/>
          <p:nvPr/>
        </p:nvSpPr>
        <p:spPr>
          <a:xfrm>
            <a:off x="535939" y="4385435"/>
            <a:ext cx="8073392" cy="101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 algn="just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IMCI </a:t>
            </a:r>
            <a:r>
              <a:rPr spc="-5"/>
              <a:t>was first developed </a:t>
            </a:r>
            <a:r>
              <a:t>in 1992 </a:t>
            </a:r>
            <a:r>
              <a:rPr spc="-10"/>
              <a:t>by </a:t>
            </a:r>
            <a:r>
              <a:rPr spc="-5"/>
              <a:t>UNICEF and the </a:t>
            </a:r>
            <a:r>
              <a:rPr spc="-45"/>
              <a:t>World  </a:t>
            </a:r>
            <a:r>
              <a:rPr spc="-5"/>
              <a:t>Health </a:t>
            </a:r>
            <a:r>
              <a:rPr spc="-10"/>
              <a:t>Organization </a:t>
            </a:r>
            <a:r>
              <a:rPr spc="-5"/>
              <a:t>(WHO) </a:t>
            </a:r>
            <a:r>
              <a:t>with </a:t>
            </a:r>
            <a:r>
              <a:rPr spc="-5"/>
              <a:t>the aim </a:t>
            </a:r>
            <a:r>
              <a:t>of </a:t>
            </a:r>
            <a:r>
              <a:rPr spc="-5"/>
              <a:t>prevention, </a:t>
            </a:r>
            <a:r>
              <a:t>or  early detection and </a:t>
            </a:r>
            <a:r>
              <a:rPr spc="-5"/>
              <a:t>treatment </a:t>
            </a:r>
            <a:r>
              <a:t>of the leading childhood</a:t>
            </a:r>
            <a:r>
              <a:rPr spc="455"/>
              <a:t> </a:t>
            </a:r>
            <a:r>
              <a:t>killers.</a:t>
            </a:r>
          </a:p>
        </p:txBody>
      </p:sp>
      <p:sp>
        <p:nvSpPr>
          <p:cNvPr id="132" name="object 9"/>
          <p:cNvSpPr txBox="1"/>
          <p:nvPr>
            <p:ph type="title"/>
          </p:nvPr>
        </p:nvSpPr>
        <p:spPr>
          <a:xfrm>
            <a:off x="520699" y="744981"/>
            <a:ext cx="2407922" cy="696597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HIS</a:t>
            </a:r>
            <a:r>
              <a:rPr spc="-100"/>
              <a:t>T</a:t>
            </a:r>
            <a:r>
              <a:t>O</a:t>
            </a:r>
            <a:r>
              <a:rPr spc="-300"/>
              <a:t>R</a:t>
            </a:r>
            <a:r>
              <a:t>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134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5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6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8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object 7"/>
          <p:cNvSpPr txBox="1"/>
          <p:nvPr/>
        </p:nvSpPr>
        <p:spPr>
          <a:xfrm>
            <a:off x="535939" y="2427732"/>
            <a:ext cx="8072757" cy="2653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6384" marR="5080" indent="-274320" algn="just">
              <a:buClr>
                <a:srgbClr val="0AD0D9"/>
              </a:buClr>
              <a:buSzPct val="94000"/>
              <a:buChar char="●"/>
              <a:tabLst>
                <a:tab pos="279400" algn="l"/>
              </a:tabLst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IMCI seeks </a:t>
            </a:r>
            <a:r>
              <a:rPr spc="-5"/>
              <a:t>to reduce </a:t>
            </a:r>
            <a:r>
              <a:t>childhood mortality </a:t>
            </a:r>
            <a:r>
              <a:rPr spc="-5"/>
              <a:t>and morbidity by  improving </a:t>
            </a:r>
            <a:r>
              <a:t>family </a:t>
            </a:r>
            <a:r>
              <a:rPr spc="-5"/>
              <a:t>and </a:t>
            </a:r>
            <a:r>
              <a:t>community practices </a:t>
            </a:r>
            <a:r>
              <a:rPr spc="-5"/>
              <a:t>for the </a:t>
            </a:r>
            <a:r>
              <a:t>home  management of illness, </a:t>
            </a:r>
            <a:r>
              <a:rPr spc="-5"/>
              <a:t>and improving </a:t>
            </a:r>
            <a:r>
              <a:t>case management </a:t>
            </a:r>
            <a:r>
              <a:rPr spc="5"/>
              <a:t>of  </a:t>
            </a:r>
            <a:r>
              <a:rPr spc="-5"/>
              <a:t>skills of health workers in the wider health</a:t>
            </a:r>
            <a:r>
              <a:rPr spc="190"/>
              <a:t> </a:t>
            </a:r>
            <a:r>
              <a:rPr spc="-5"/>
              <a:t>system.</a:t>
            </a:r>
          </a:p>
          <a:p>
            <a:pPr>
              <a:buClr>
                <a:srgbClr val="0AD0D9"/>
              </a:buClr>
              <a:buSzPct val="100000"/>
              <a:buChar char="●"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86384" marR="5080" indent="-274320" algn="just">
              <a:buClr>
                <a:srgbClr val="0AD0D9"/>
              </a:buClr>
              <a:buSzPct val="94000"/>
              <a:buChar char="●"/>
              <a:tabLst>
                <a:tab pos="279400" algn="l"/>
              </a:tabLst>
              <a:defRPr spc="-5"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Key </a:t>
            </a:r>
            <a:r>
              <a:rPr spc="0"/>
              <a:t>factors </a:t>
            </a:r>
            <a:r>
              <a:t>in the </a:t>
            </a:r>
            <a:r>
              <a:rPr spc="-20"/>
              <a:t>child’s </a:t>
            </a:r>
            <a:r>
              <a:rPr spc="0"/>
              <a:t>immediate </a:t>
            </a:r>
            <a:r>
              <a:t>environment –  nutrition, hygiene, immunization, </a:t>
            </a:r>
            <a:r>
              <a:rPr spc="-85"/>
              <a:t>ORT,</a:t>
            </a:r>
            <a:r>
              <a:rPr spc="140"/>
              <a:t> </a:t>
            </a:r>
            <a:r>
              <a:t>breastfeeding.</a:t>
            </a:r>
          </a:p>
        </p:txBody>
      </p:sp>
      <p:sp>
        <p:nvSpPr>
          <p:cNvPr id="140" name="object 8"/>
          <p:cNvSpPr txBox="1"/>
          <p:nvPr>
            <p:ph type="sldNum" sz="quarter" idx="4294967295"/>
          </p:nvPr>
        </p:nvSpPr>
        <p:spPr>
          <a:xfrm>
            <a:off x="8589009" y="6391049"/>
            <a:ext cx="146686" cy="19564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defRPr spc="55" sz="1400">
                <a:solidFill>
                  <a:srgbClr val="006FC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142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6" name="object 6"/>
          <p:cNvSpPr/>
          <p:nvPr/>
        </p:nvSpPr>
        <p:spPr>
          <a:xfrm>
            <a:off x="-828" y="-1"/>
            <a:ext cx="9145590" cy="10205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object 7"/>
          <p:cNvSpPr txBox="1"/>
          <p:nvPr>
            <p:ph type="body" idx="1"/>
          </p:nvPr>
        </p:nvSpPr>
        <p:spPr>
          <a:xfrm>
            <a:off x="534669" y="1957781"/>
            <a:ext cx="8074660" cy="4657726"/>
          </a:xfrm>
          <a:prstGeom prst="rect">
            <a:avLst/>
          </a:prstGeom>
        </p:spPr>
        <p:txBody>
          <a:bodyPr/>
          <a:lstStyle/>
          <a:p>
            <a:pPr marL="288290" indent="-274320">
              <a:spcBef>
                <a:spcPts val="1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100" sz="2400"/>
            </a:pPr>
            <a:r>
              <a:t>Premier strategy </a:t>
            </a:r>
            <a:r>
              <a:rPr spc="0"/>
              <a:t>to </a:t>
            </a:r>
            <a:r>
              <a:t>provide prevention, treatment </a:t>
            </a:r>
            <a:r>
              <a:rPr spc="0"/>
              <a:t>and </a:t>
            </a:r>
            <a:r>
              <a:t>care</a:t>
            </a:r>
            <a:r>
              <a:rPr spc="100"/>
              <a:t> </a:t>
            </a:r>
            <a:r>
              <a:t>for</a:t>
            </a:r>
          </a:p>
          <a:p>
            <a:pPr indent="287654">
              <a:defRPr sz="2400"/>
            </a:pPr>
            <a:r>
              <a:t>sick children and </a:t>
            </a:r>
            <a:r>
              <a:rPr spc="-100"/>
              <a:t>improve </a:t>
            </a:r>
            <a:r>
              <a:t>child</a:t>
            </a:r>
            <a:r>
              <a:rPr spc="-100"/>
              <a:t> </a:t>
            </a:r>
            <a:r>
              <a:t>survival.</a:t>
            </a:r>
          </a:p>
          <a:p>
            <a:pPr marL="287654" marR="6985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pc="-100" sz="2400"/>
            </a:pPr>
            <a:r>
              <a:t>To improve survival </a:t>
            </a:r>
            <a:r>
              <a:rPr spc="0"/>
              <a:t>in </a:t>
            </a:r>
            <a:r>
              <a:t>countries with more </a:t>
            </a:r>
            <a:r>
              <a:rPr spc="0"/>
              <a:t>than 40 </a:t>
            </a:r>
            <a:r>
              <a:t>deaths per  </a:t>
            </a:r>
            <a:r>
              <a:rPr spc="0"/>
              <a:t>1000 live</a:t>
            </a:r>
            <a:r>
              <a:t> </a:t>
            </a:r>
            <a:r>
              <a:rPr spc="0"/>
              <a:t>births.</a:t>
            </a:r>
          </a:p>
          <a:p>
            <a:pPr marL="28829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/>
            </a:pPr>
            <a:r>
              <a:t>Care for sick</a:t>
            </a:r>
            <a:r>
              <a:rPr spc="-100"/>
              <a:t> </a:t>
            </a:r>
            <a:r>
              <a:t>newborns.</a:t>
            </a:r>
          </a:p>
          <a:p>
            <a:pPr marL="287654" marR="508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</a:tabLst>
              <a:defRPr sz="2400"/>
            </a:pPr>
            <a:r>
              <a:t>Under one week of age </a:t>
            </a:r>
            <a:r>
              <a:rPr spc="-100"/>
              <a:t>was </a:t>
            </a:r>
            <a:r>
              <a:t>added in 2003, after which </a:t>
            </a:r>
            <a:r>
              <a:rPr spc="-100"/>
              <a:t>many  </a:t>
            </a:r>
            <a:r>
              <a:t>countries </a:t>
            </a:r>
            <a:r>
              <a:rPr spc="-100"/>
              <a:t>renamed </a:t>
            </a:r>
            <a:r>
              <a:t>it </a:t>
            </a:r>
            <a:r>
              <a:rPr spc="-100"/>
              <a:t>as IMNCI.</a:t>
            </a:r>
          </a:p>
          <a:p>
            <a:pPr marL="288290" indent="-274320">
              <a:spcBef>
                <a:spcPts val="500"/>
              </a:spcBef>
              <a:buClr>
                <a:srgbClr val="0AD0D9"/>
              </a:buClr>
              <a:buSzPct val="93750"/>
              <a:buChar char="●"/>
              <a:tabLst>
                <a:tab pos="279400" algn="l"/>
                <a:tab pos="1041400" algn="l"/>
              </a:tabLst>
              <a:defRPr spc="-100" sz="2400"/>
            </a:pPr>
            <a:r>
              <a:t>Over	100 </a:t>
            </a:r>
            <a:r>
              <a:rPr spc="0"/>
              <a:t>countries have adopted IMNCI and </a:t>
            </a:r>
            <a:r>
              <a:t>implemented </a:t>
            </a:r>
            <a:r>
              <a:rPr spc="0"/>
              <a:t>it.</a:t>
            </a:r>
          </a:p>
        </p:txBody>
      </p:sp>
      <p:sp>
        <p:nvSpPr>
          <p:cNvPr id="148" name="object 9"/>
          <p:cNvSpPr txBox="1"/>
          <p:nvPr/>
        </p:nvSpPr>
        <p:spPr>
          <a:xfrm>
            <a:off x="8538209" y="6473321"/>
            <a:ext cx="134621" cy="20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600"/>
              </a:lnSpc>
              <a:defRPr spc="55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149" name="object 8"/>
          <p:cNvSpPr txBox="1"/>
          <p:nvPr>
            <p:ph type="title"/>
          </p:nvPr>
        </p:nvSpPr>
        <p:spPr>
          <a:xfrm>
            <a:off x="444500" y="821182"/>
            <a:ext cx="1268731" cy="69659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/>
            </a:lvl1pPr>
          </a:lstStyle>
          <a:p>
            <a:pPr/>
            <a:r>
              <a:t>IMCI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object 2"/>
          <p:cNvGrpSpPr/>
          <p:nvPr/>
        </p:nvGrpSpPr>
        <p:grpSpPr>
          <a:xfrm>
            <a:off x="-1" y="-1"/>
            <a:ext cx="9144001" cy="6858001"/>
            <a:chOff x="0" y="0"/>
            <a:chExt cx="9144000" cy="6858000"/>
          </a:xfrm>
        </p:grpSpPr>
        <p:sp>
          <p:nvSpPr>
            <p:cNvPr id="151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2" name="object 4"/>
            <p:cNvSpPr/>
            <p:nvPr/>
          </p:nvSpPr>
          <p:spPr>
            <a:xfrm>
              <a:off x="-1" y="222"/>
              <a:ext cx="9144000" cy="102870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3" name="object 5"/>
            <p:cNvSpPr/>
            <p:nvPr/>
          </p:nvSpPr>
          <p:spPr>
            <a:xfrm>
              <a:off x="4401356" y="-1"/>
              <a:ext cx="4742643" cy="599950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7" name="object 6"/>
          <p:cNvGrpSpPr/>
          <p:nvPr/>
        </p:nvGrpSpPr>
        <p:grpSpPr>
          <a:xfrm>
            <a:off x="-828" y="-1"/>
            <a:ext cx="9145591" cy="6172201"/>
            <a:chOff x="0" y="0"/>
            <a:chExt cx="9145589" cy="6172200"/>
          </a:xfrm>
        </p:grpSpPr>
        <p:sp>
          <p:nvSpPr>
            <p:cNvPr id="155" name="object 7"/>
            <p:cNvSpPr/>
            <p:nvPr/>
          </p:nvSpPr>
          <p:spPr>
            <a:xfrm>
              <a:off x="0" y="0"/>
              <a:ext cx="9145590" cy="1020573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6" name="object 8"/>
            <p:cNvSpPr/>
            <p:nvPr/>
          </p:nvSpPr>
          <p:spPr>
            <a:xfrm>
              <a:off x="458026" y="762000"/>
              <a:ext cx="8229601" cy="5410201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58" name="object 9"/>
          <p:cNvSpPr txBox="1"/>
          <p:nvPr/>
        </p:nvSpPr>
        <p:spPr>
          <a:xfrm>
            <a:off x="688340" y="6440118"/>
            <a:ext cx="2724151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Source: </a:t>
            </a:r>
            <a:r>
              <a:rPr spc="-5"/>
              <a:t>UNICEF </a:t>
            </a:r>
            <a:r>
              <a:t>report</a:t>
            </a:r>
            <a:r>
              <a:rPr spc="-69"/>
              <a:t> </a:t>
            </a:r>
            <a:r>
              <a:t>2015</a:t>
            </a:r>
          </a:p>
        </p:txBody>
      </p:sp>
      <p:sp>
        <p:nvSpPr>
          <p:cNvPr id="159" name="object 10"/>
          <p:cNvSpPr txBox="1"/>
          <p:nvPr/>
        </p:nvSpPr>
        <p:spPr>
          <a:xfrm>
            <a:off x="8614409" y="6511111"/>
            <a:ext cx="136526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pc="70" sz="1600">
                <a:solidFill>
                  <a:srgbClr val="0076A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