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687" r:id="rId3"/>
  </p:sldMasterIdLst>
  <p:notesMasterIdLst>
    <p:notesMasterId r:id="rId60"/>
  </p:notesMasterIdLst>
  <p:sldIdLst>
    <p:sldId id="306" r:id="rId4"/>
    <p:sldId id="257" r:id="rId5"/>
    <p:sldId id="308" r:id="rId6"/>
    <p:sldId id="309" r:id="rId7"/>
    <p:sldId id="310" r:id="rId8"/>
    <p:sldId id="311" r:id="rId9"/>
    <p:sldId id="313" r:id="rId10"/>
    <p:sldId id="260" r:id="rId11"/>
    <p:sldId id="316" r:id="rId12"/>
    <p:sldId id="261" r:id="rId13"/>
    <p:sldId id="262" r:id="rId14"/>
    <p:sldId id="263" r:id="rId15"/>
    <p:sldId id="264" r:id="rId16"/>
    <p:sldId id="270" r:id="rId17"/>
    <p:sldId id="271" r:id="rId18"/>
    <p:sldId id="272" r:id="rId19"/>
    <p:sldId id="265" r:id="rId20"/>
    <p:sldId id="314" r:id="rId21"/>
    <p:sldId id="266" r:id="rId22"/>
    <p:sldId id="319" r:id="rId23"/>
    <p:sldId id="323" r:id="rId24"/>
    <p:sldId id="337" r:id="rId25"/>
    <p:sldId id="325" r:id="rId26"/>
    <p:sldId id="326" r:id="rId27"/>
    <p:sldId id="332" r:id="rId28"/>
    <p:sldId id="334" r:id="rId29"/>
    <p:sldId id="345" r:id="rId30"/>
    <p:sldId id="344" r:id="rId31"/>
    <p:sldId id="343" r:id="rId32"/>
    <p:sldId id="346" r:id="rId33"/>
    <p:sldId id="347" r:id="rId34"/>
    <p:sldId id="349" r:id="rId35"/>
    <p:sldId id="348" r:id="rId36"/>
    <p:sldId id="350" r:id="rId37"/>
    <p:sldId id="351" r:id="rId38"/>
    <p:sldId id="352" r:id="rId39"/>
    <p:sldId id="333" r:id="rId40"/>
    <p:sldId id="335" r:id="rId41"/>
    <p:sldId id="336" r:id="rId42"/>
    <p:sldId id="322" r:id="rId43"/>
    <p:sldId id="267" r:id="rId44"/>
    <p:sldId id="296" r:id="rId45"/>
    <p:sldId id="297" r:id="rId46"/>
    <p:sldId id="298" r:id="rId47"/>
    <p:sldId id="299" r:id="rId48"/>
    <p:sldId id="300" r:id="rId49"/>
    <p:sldId id="303" r:id="rId50"/>
    <p:sldId id="305" r:id="rId51"/>
    <p:sldId id="304" r:id="rId52"/>
    <p:sldId id="282" r:id="rId53"/>
    <p:sldId id="283" r:id="rId54"/>
    <p:sldId id="338" r:id="rId55"/>
    <p:sldId id="339" r:id="rId56"/>
    <p:sldId id="340" r:id="rId57"/>
    <p:sldId id="341" r:id="rId58"/>
    <p:sldId id="342" r:id="rId5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2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heme" Target="theme/theme1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tableStyles" Target="tableStyle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207B07-1C6A-4CBC-B5E7-7119DC88574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36102A-81BA-4243-BF1A-BB636CE2FE3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BB51882-8E35-44EC-978B-E645A4C25494}" type="slidenum">
              <a:rPr lang="en-US"/>
              <a:pPr/>
              <a:t>1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A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D57B735-690E-438D-B0AD-FC87C53DFA20}" type="slidenum">
              <a:rPr lang="en-US"/>
              <a:pPr/>
              <a:t>5</a:t>
            </a:fld>
            <a:endParaRPr lang="en-US"/>
          </a:p>
        </p:txBody>
      </p:sp>
      <p:sp>
        <p:nvSpPr>
          <p:cNvPr id="55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D04B209-BA3C-47CE-9A70-E4D7FA7D5D90}" type="slidenum">
              <a:rPr lang="en-US"/>
              <a:pPr/>
              <a:t>6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13E8E90-D02E-4679-A37C-8EC4AE8E9D96}" type="slidenum">
              <a:rPr lang="en-US"/>
              <a:pPr/>
              <a:t>9</a:t>
            </a:fld>
            <a:endParaRPr lang="en-US"/>
          </a:p>
        </p:txBody>
      </p:sp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5292732-189A-43DB-9CCA-9490F22E5BF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B29440C-BFB2-4B7D-9C71-C8333CFEBB9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4E2759-6E4D-447E-B316-531FB1B0B30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645C762-8438-406D-B916-69DBD346ADC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7BA42-8339-44BE-8E87-DE423D67B97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3539EC-8533-40D0-95B9-330D084B61C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7BCD1D-D339-42C1-A0B8-525B433C3D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93082C-949E-4089-89E5-26CCEACCF4A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023E67-6E1E-40AB-83BE-3F118F5850D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2E2FD8-B357-4008-9929-F5077832877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807213-0B95-4C5D-86FB-D4011A0B003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Media" preserve="1">
  <p:cSld name="Title, Text and Media Cli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Media Placeholder 3"/>
          <p:cNvSpPr>
            <a:spLocks noGrp="1"/>
          </p:cNvSpPr>
          <p:nvPr>
            <p:ph type="media"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DBA1E90C-F671-4A94-84D7-BE9E98B492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A72D26B1-C810-4712-8081-C5DB3A25B15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5C70EBBD-3B16-44DB-B764-11B2B3CBB0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7788EE-B6F6-4C67-943D-1E4449E7D9DA}" type="datetimeFigureOut">
              <a:rPr lang="en-US" smtClean="0"/>
              <a:pPr/>
              <a:t>8/13/2020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1F5159-3404-4593-A9AD-55A9D3519CE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5BD839-F36B-4AFC-982B-B1906DC9692D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  <p:sldLayoutId id="2147483700" r:id="rId13"/>
    <p:sldLayoutId id="2147483701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7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ciencedirect.com/science/journal/03037207" TargetMode="External"/><Relationship Id="rId7" Type="http://schemas.openxmlformats.org/officeDocument/2006/relationships/hyperlink" Target="http://topics.sciencedirect.com/topics/page/Mitochondrial_DNA" TargetMode="External"/><Relationship Id="rId2" Type="http://schemas.openxmlformats.org/officeDocument/2006/relationships/hyperlink" Target="http://www.sciencedirect.com/science/article/pii/S0303720798001737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topics.sciencedirect.com/topics/page/Germ_cell" TargetMode="External"/><Relationship Id="rId5" Type="http://schemas.openxmlformats.org/officeDocument/2006/relationships/hyperlink" Target="http://topics.sciencedirect.com/topics/page/Mitochondrion" TargetMode="External"/><Relationship Id="rId4" Type="http://schemas.openxmlformats.org/officeDocument/2006/relationships/hyperlink" Target="http://www.sciencedirect.com/science/journal/03037207/145/1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52400" y="1447800"/>
            <a:ext cx="7772400" cy="1676400"/>
          </a:xfrm>
          <a:effectLst>
            <a:outerShdw dist="35921" dir="2700000" algn="ctr" rotWithShape="0">
              <a:schemeClr val="tx1">
                <a:alpha val="50000"/>
              </a:schemeClr>
            </a:outerShdw>
          </a:effectLst>
        </p:spPr>
        <p:txBody>
          <a:bodyPr/>
          <a:lstStyle/>
          <a:p>
            <a:pPr algn="l"/>
            <a:r>
              <a:rPr lang="en-US" sz="6000" b="1" dirty="0" smtClean="0">
                <a:solidFill>
                  <a:schemeClr val="bg1"/>
                </a:solidFill>
                <a:latin typeface="Arial" charset="0"/>
              </a:rPr>
              <a:t>EMBRYOLOGY</a:t>
            </a:r>
            <a:endParaRPr lang="en-US" sz="60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FFFF00"/>
                </a:solidFill>
              </a:rPr>
              <a:t>OOGENESIS</a:t>
            </a:r>
            <a:endParaRPr lang="en-US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5657671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Dr. </a:t>
            </a:r>
            <a:r>
              <a:rPr lang="en-US" dirty="0" err="1" smtClean="0"/>
              <a:t>Manoj</a:t>
            </a:r>
            <a:r>
              <a:rPr lang="en-US" dirty="0" smtClean="0"/>
              <a:t> </a:t>
            </a:r>
            <a:r>
              <a:rPr lang="en-US" dirty="0" err="1" smtClean="0"/>
              <a:t>Kulkarni</a:t>
            </a:r>
            <a:endParaRPr lang="en-US" dirty="0" smtClean="0"/>
          </a:p>
          <a:p>
            <a:r>
              <a:rPr lang="en-US" smtClean="0"/>
              <a:t>Associate </a:t>
            </a:r>
            <a:r>
              <a:rPr lang="en-US" dirty="0" smtClean="0"/>
              <a:t>Professor</a:t>
            </a:r>
          </a:p>
          <a:p>
            <a:r>
              <a:rPr lang="en-US" dirty="0" smtClean="0"/>
              <a:t>Department of Anatomy</a:t>
            </a:r>
          </a:p>
          <a:p>
            <a:r>
              <a:rPr lang="en-US" dirty="0" smtClean="0"/>
              <a:t>S.B.K.S.M.I. &amp; R.C.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Maturation of Primordial Follicle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There are three phases of maturation –</a:t>
            </a:r>
          </a:p>
          <a:p>
            <a:pPr lvl="0">
              <a:buNone/>
            </a:pPr>
            <a:endParaRPr lang="en-US" b="1" dirty="0"/>
          </a:p>
          <a:p>
            <a:pPr>
              <a:buNone/>
            </a:pPr>
            <a:r>
              <a:rPr lang="en-US" b="1" dirty="0"/>
              <a:t>	1) Primary follicle</a:t>
            </a:r>
          </a:p>
          <a:p>
            <a:pPr>
              <a:buNone/>
            </a:pPr>
            <a:r>
              <a:rPr lang="en-US" b="1" dirty="0"/>
              <a:t>	2) Secondary follicle</a:t>
            </a:r>
          </a:p>
          <a:p>
            <a:pPr>
              <a:buNone/>
            </a:pPr>
            <a:r>
              <a:rPr lang="en-US" b="1" dirty="0"/>
              <a:t>	3) Graffian follicle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Primary </a:t>
            </a:r>
            <a:r>
              <a:rPr lang="en-US" b="1" u="sng" dirty="0"/>
              <a:t>Follicle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5425" lvl="3" indent="-225425">
              <a:buNone/>
            </a:pPr>
            <a:r>
              <a:rPr lang="en-US" sz="2800" b="1" dirty="0"/>
              <a:t>- Primary oocyte is surrounded by flat follicular cells.</a:t>
            </a:r>
          </a:p>
          <a:p>
            <a:pPr marL="225425" lvl="3" indent="-225425">
              <a:buNone/>
            </a:pPr>
            <a:r>
              <a:rPr lang="en-US" sz="2800" b="1" dirty="0"/>
              <a:t>- These cells are separated from ovarian stroma by </a:t>
            </a:r>
            <a:r>
              <a:rPr lang="en-US" sz="2800" b="1" u="sng" dirty="0"/>
              <a:t>basement</a:t>
            </a:r>
            <a:r>
              <a:rPr lang="en-US" sz="2800" b="1" dirty="0"/>
              <a:t> </a:t>
            </a:r>
            <a:r>
              <a:rPr lang="en-US" sz="2800" b="1" u="sng" dirty="0" smtClean="0"/>
              <a:t>membrane</a:t>
            </a:r>
            <a:endParaRPr lang="en-US" sz="2800" b="1" dirty="0"/>
          </a:p>
          <a:p>
            <a:pPr marL="225425" lvl="3" indent="-225425">
              <a:buNone/>
            </a:pPr>
            <a:r>
              <a:rPr lang="en-US" sz="2800" b="1" dirty="0"/>
              <a:t>- Flat follicular cells become </a:t>
            </a:r>
            <a:r>
              <a:rPr lang="en-US" sz="2800" b="1" u="sng" dirty="0" err="1"/>
              <a:t>cuboidal</a:t>
            </a:r>
            <a:r>
              <a:rPr lang="en-US" sz="2800" b="1" dirty="0"/>
              <a:t> </a:t>
            </a:r>
            <a:r>
              <a:rPr lang="en-US" sz="2800" b="1" dirty="0" smtClean="0"/>
              <a:t>and </a:t>
            </a:r>
            <a:r>
              <a:rPr lang="en-US" sz="2800" b="1" dirty="0"/>
              <a:t>then </a:t>
            </a:r>
            <a:r>
              <a:rPr lang="en-US" sz="2800" b="1" u="sng" dirty="0"/>
              <a:t>stratified</a:t>
            </a:r>
            <a:r>
              <a:rPr lang="en-US" sz="2800" b="1" dirty="0"/>
              <a:t> 		</a:t>
            </a:r>
          </a:p>
          <a:p>
            <a:pPr marL="225425" lvl="3" indent="-225425">
              <a:buNone/>
            </a:pPr>
            <a:r>
              <a:rPr lang="en-US" sz="2800" b="1" dirty="0"/>
              <a:t>- These stratified cells are called </a:t>
            </a:r>
            <a:r>
              <a:rPr lang="en-US" sz="2800" b="1" u="sng" dirty="0"/>
              <a:t>granulosa cells</a:t>
            </a:r>
            <a:r>
              <a:rPr lang="en-US" sz="2800" b="1" dirty="0"/>
              <a:t>.</a:t>
            </a:r>
          </a:p>
          <a:p>
            <a:pPr>
              <a:buNone/>
            </a:pPr>
            <a:r>
              <a:rPr lang="en-US" sz="2800" b="1" dirty="0"/>
              <a:t>- The granulosa cells and oocyte secrete a </a:t>
            </a:r>
            <a:r>
              <a:rPr lang="en-US" sz="2800" b="1" u="sng" dirty="0"/>
              <a:t>glycoprotein</a:t>
            </a:r>
            <a:r>
              <a:rPr lang="en-US" sz="2800" b="1" dirty="0"/>
              <a:t> which forms a layer called </a:t>
            </a:r>
            <a:r>
              <a:rPr lang="en-US" sz="2800" b="1" u="sng" dirty="0"/>
              <a:t>zona pellucida</a:t>
            </a:r>
            <a:endParaRPr lang="en-US" sz="2800" b="1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Primary </a:t>
            </a:r>
            <a:r>
              <a:rPr lang="en-US" b="1" u="sng" dirty="0"/>
              <a:t>Follicle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32500" lnSpcReduction="20000"/>
          </a:bodyPr>
          <a:lstStyle/>
          <a:p>
            <a:endParaRPr lang="en-US" dirty="0"/>
          </a:p>
          <a:p>
            <a:pPr marL="338138" lvl="3" indent="-280988"/>
            <a:r>
              <a:rPr lang="en-US" sz="7400" b="1" dirty="0"/>
              <a:t>Zona pellucida is separated from oocyte by </a:t>
            </a:r>
            <a:r>
              <a:rPr lang="en-US" sz="7400" b="1" u="sng" dirty="0"/>
              <a:t>previtelline space</a:t>
            </a:r>
            <a:r>
              <a:rPr lang="en-US" sz="7400" b="1" dirty="0"/>
              <a:t>.</a:t>
            </a:r>
          </a:p>
          <a:p>
            <a:pPr marL="338138" lvl="3" indent="-280988"/>
            <a:r>
              <a:rPr lang="en-US" sz="7400" b="1" dirty="0"/>
              <a:t>Granulosa cells and oocyte form </a:t>
            </a:r>
            <a:r>
              <a:rPr lang="en-US" sz="7400" b="1" u="sng" dirty="0"/>
              <a:t>microvilli</a:t>
            </a:r>
            <a:r>
              <a:rPr lang="en-US" sz="7400" b="1" dirty="0"/>
              <a:t> which penetrate and interdigitate within the zona pellucida</a:t>
            </a:r>
          </a:p>
          <a:p>
            <a:pPr marL="338138" lvl="3" indent="-280988"/>
            <a:r>
              <a:rPr lang="en-US" sz="7400" b="1" dirty="0"/>
              <a:t>Thus a </a:t>
            </a:r>
            <a:r>
              <a:rPr lang="en-US" sz="7400" b="1" u="sng" dirty="0"/>
              <a:t>primary follicle</a:t>
            </a:r>
            <a:r>
              <a:rPr lang="en-US" sz="7400" b="1" dirty="0"/>
              <a:t> is formed.</a:t>
            </a:r>
          </a:p>
          <a:p>
            <a:pPr marL="338138" lvl="3" indent="-280988"/>
            <a:r>
              <a:rPr lang="en-US" sz="7400" b="1" dirty="0"/>
              <a:t>Therefore a primary follicle has following structure inside out--			</a:t>
            </a:r>
          </a:p>
          <a:p>
            <a:pPr>
              <a:buNone/>
            </a:pPr>
            <a:r>
              <a:rPr lang="en-US" sz="7400" b="1" dirty="0"/>
              <a:t>	a) Primary oocyte </a:t>
            </a:r>
          </a:p>
          <a:p>
            <a:pPr>
              <a:buNone/>
            </a:pPr>
            <a:r>
              <a:rPr lang="en-US" sz="7400" b="1" dirty="0"/>
              <a:t>	b) Previtelline space </a:t>
            </a:r>
          </a:p>
          <a:p>
            <a:pPr>
              <a:buNone/>
            </a:pPr>
            <a:r>
              <a:rPr lang="en-US" sz="7400" b="1" dirty="0"/>
              <a:t>	c) Zona Pellucida </a:t>
            </a:r>
          </a:p>
          <a:p>
            <a:pPr>
              <a:buNone/>
            </a:pPr>
            <a:r>
              <a:rPr lang="en-US" sz="7400" b="1" dirty="0"/>
              <a:t>	d) Granulosa cells. </a:t>
            </a:r>
          </a:p>
          <a:p>
            <a:pPr>
              <a:buNone/>
            </a:pPr>
            <a:r>
              <a:rPr lang="en-US" sz="74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Primary </a:t>
            </a:r>
            <a:r>
              <a:rPr lang="en-US" b="1" u="sng" dirty="0"/>
              <a:t>Follicle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b="1" dirty="0"/>
              <a:t>The ovarian stroma cells around primary follicle differentiate  to form </a:t>
            </a:r>
            <a:r>
              <a:rPr lang="en-US" b="1" u="sng" dirty="0"/>
              <a:t>theca folliculi</a:t>
            </a:r>
            <a:r>
              <a:rPr lang="en-US" b="1" dirty="0"/>
              <a:t>  (box) which has two layers --</a:t>
            </a:r>
          </a:p>
          <a:p>
            <a:pPr>
              <a:buNone/>
            </a:pPr>
            <a:r>
              <a:rPr lang="en-US" b="1" dirty="0"/>
              <a:t>	a) </a:t>
            </a:r>
            <a:r>
              <a:rPr lang="en-US" b="1" u="sng" dirty="0"/>
              <a:t>Inner</a:t>
            </a:r>
            <a:r>
              <a:rPr lang="en-US" b="1" dirty="0"/>
              <a:t> – Secretory called </a:t>
            </a:r>
            <a:r>
              <a:rPr lang="en-US" b="1" u="sng" dirty="0"/>
              <a:t>theca interna</a:t>
            </a:r>
            <a:r>
              <a:rPr lang="en-US" b="1" dirty="0"/>
              <a:t> which is vascular and     produces   </a:t>
            </a:r>
            <a:r>
              <a:rPr lang="en-US" b="1" u="sng" dirty="0"/>
              <a:t>follicular fluid</a:t>
            </a:r>
            <a:r>
              <a:rPr lang="en-US" b="1" dirty="0"/>
              <a:t>, </a:t>
            </a:r>
            <a:r>
              <a:rPr lang="en-US" b="1" u="sng" dirty="0"/>
              <a:t>estrogen</a:t>
            </a:r>
            <a:r>
              <a:rPr lang="en-US" b="1" dirty="0"/>
              <a:t> and </a:t>
            </a:r>
            <a:r>
              <a:rPr lang="en-US" b="1" u="sng" dirty="0"/>
              <a:t>progesterone</a:t>
            </a:r>
            <a:r>
              <a:rPr lang="en-US" b="1" dirty="0"/>
              <a:t>.      </a:t>
            </a:r>
          </a:p>
          <a:p>
            <a:pPr>
              <a:buNone/>
            </a:pPr>
            <a:r>
              <a:rPr lang="en-US" b="1" dirty="0"/>
              <a:t>	b) </a:t>
            </a:r>
            <a:r>
              <a:rPr lang="en-US" b="1" u="sng" dirty="0"/>
              <a:t>Outer</a:t>
            </a:r>
            <a:r>
              <a:rPr lang="en-US" b="1" dirty="0"/>
              <a:t> –Fibrous capsule called </a:t>
            </a:r>
            <a:r>
              <a:rPr lang="en-US" b="1" u="sng" dirty="0"/>
              <a:t>theca externa</a:t>
            </a:r>
            <a:r>
              <a:rPr lang="en-US" b="1" dirty="0"/>
              <a:t> which merges with ovarian stroma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Primary Follicle</a:t>
            </a:r>
            <a:endParaRPr lang="en-US" dirty="0"/>
          </a:p>
        </p:txBody>
      </p:sp>
      <p:pic>
        <p:nvPicPr>
          <p:cNvPr id="2050" name="Picture 2" descr="E:\HANDBOOK OF EMBRYOLOGY\Chapter 01\003fig 1.8 abc, 1.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2859" t="3367" r="5216" b="54542"/>
          <a:stretch>
            <a:fillRect/>
          </a:stretch>
        </p:blipFill>
        <p:spPr bwMode="auto">
          <a:xfrm>
            <a:off x="1027176" y="1752600"/>
            <a:ext cx="6821424" cy="43727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Primary Follicle</a:t>
            </a:r>
            <a:endParaRPr lang="en-US" dirty="0"/>
          </a:p>
        </p:txBody>
      </p:sp>
      <p:pic>
        <p:nvPicPr>
          <p:cNvPr id="3074" name="Picture 2" descr="E:\HANDBOOK OF EMBRYOLOGY\Chapter 01\003fig 1.8 abc, 1.9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62294" b="12452"/>
          <a:stretch>
            <a:fillRect/>
          </a:stretch>
        </p:blipFill>
        <p:spPr bwMode="auto">
          <a:xfrm>
            <a:off x="609600" y="1752600"/>
            <a:ext cx="7924800" cy="419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	Development of Theca</a:t>
            </a:r>
          </a:p>
        </p:txBody>
      </p:sp>
      <p:pic>
        <p:nvPicPr>
          <p:cNvPr id="4098" name="Picture 2" descr="E:\HANDBOOK OF EMBRYOLOGY\Chapter 01\004fig 1.10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18733" t="31989" r="18732" b="30972"/>
          <a:stretch>
            <a:fillRect/>
          </a:stretch>
        </p:blipFill>
        <p:spPr bwMode="auto">
          <a:xfrm>
            <a:off x="1066800" y="1752600"/>
            <a:ext cx="6934200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smtClean="0"/>
              <a:t>Secondary </a:t>
            </a:r>
            <a:r>
              <a:rPr lang="en-US" b="1" u="sng" dirty="0"/>
              <a:t>follicle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95288" lvl="4" indent="-395288">
              <a:buFont typeface="Wingdings" pitchFamily="2" charset="2"/>
              <a:buChar char="Ø"/>
            </a:pPr>
            <a:r>
              <a:rPr lang="en-US" sz="2800" b="1" dirty="0"/>
              <a:t>Fluid filled </a:t>
            </a:r>
            <a:r>
              <a:rPr lang="en-US" sz="2800" b="1" u="sng" dirty="0"/>
              <a:t>spaces appear</a:t>
            </a:r>
            <a:r>
              <a:rPr lang="en-US" sz="2800" b="1" dirty="0"/>
              <a:t> in granulosa cells (a)</a:t>
            </a:r>
          </a:p>
          <a:p>
            <a:pPr marL="395288" lvl="4" indent="-395288">
              <a:buFont typeface="Wingdings" pitchFamily="2" charset="2"/>
              <a:buChar char="Ø"/>
            </a:pPr>
            <a:r>
              <a:rPr lang="en-US" sz="2800" b="1" dirty="0"/>
              <a:t>These spaces fuse to form </a:t>
            </a:r>
            <a:r>
              <a:rPr lang="en-US" sz="2800" b="1" u="sng" dirty="0"/>
              <a:t>follicular antrum</a:t>
            </a:r>
            <a:r>
              <a:rPr lang="en-US" sz="2800" b="1" dirty="0"/>
              <a:t> containing</a:t>
            </a:r>
            <a:r>
              <a:rPr lang="en-US" sz="2800" b="1" u="sng" dirty="0"/>
              <a:t> follicular fluid</a:t>
            </a:r>
            <a:r>
              <a:rPr lang="en-US" sz="2800" b="1" dirty="0"/>
              <a:t>. (b)         </a:t>
            </a:r>
          </a:p>
          <a:p>
            <a:pPr marL="395288" lvl="4" indent="-338138">
              <a:buFont typeface="Wingdings" pitchFamily="2" charset="2"/>
              <a:buChar char="Ø"/>
            </a:pPr>
            <a:r>
              <a:rPr lang="en-US" sz="2800" b="1" dirty="0"/>
              <a:t>As the follicular antrum enlarges, </a:t>
            </a:r>
            <a:r>
              <a:rPr lang="en-US" sz="2800" b="1" u="sng" dirty="0"/>
              <a:t>the primary oocyte is pushed</a:t>
            </a:r>
            <a:r>
              <a:rPr lang="en-US" sz="2800" b="1" dirty="0"/>
              <a:t> to</a:t>
            </a:r>
            <a:r>
              <a:rPr lang="en-US" sz="2800" b="1" u="sng" dirty="0"/>
              <a:t> one side</a:t>
            </a:r>
            <a:r>
              <a:rPr lang="en-US" sz="2800" b="1" dirty="0"/>
              <a:t>.                                     </a:t>
            </a:r>
            <a:r>
              <a:rPr lang="en-US" sz="2800" b="1" u="sng" dirty="0"/>
              <a:t> </a:t>
            </a:r>
            <a:endParaRPr lang="en-US" sz="2800" b="1" dirty="0"/>
          </a:p>
          <a:p>
            <a:pPr marL="395288" lvl="4" indent="-338138">
              <a:buFont typeface="Wingdings" pitchFamily="2" charset="2"/>
              <a:buChar char="Ø"/>
            </a:pPr>
            <a:r>
              <a:rPr lang="en-US" sz="2800" b="1" dirty="0"/>
              <a:t>The granulosa cells surround the oocyte and project into follicular antrum              </a:t>
            </a:r>
          </a:p>
          <a:p>
            <a:pPr>
              <a:buFont typeface="Wingdings" pitchFamily="2" charset="2"/>
              <a:buChar char="Ø"/>
            </a:pPr>
            <a:r>
              <a:rPr lang="en-US" sz="2800" b="1" dirty="0"/>
              <a:t>These granulosa cells form </a:t>
            </a:r>
            <a:r>
              <a:rPr lang="en-US" sz="2800" b="1" u="sng" dirty="0"/>
              <a:t>cumulus oophorus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Admin\Desktop\Figure-1-Schematic-sequence-of-complete-follicular-development-Preantral-phase.pn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l="47035"/>
          <a:stretch>
            <a:fillRect/>
          </a:stretch>
        </p:blipFill>
        <p:spPr bwMode="auto">
          <a:xfrm>
            <a:off x="990601" y="3429000"/>
            <a:ext cx="7072250" cy="3224367"/>
          </a:xfrm>
          <a:prstGeom prst="rect">
            <a:avLst/>
          </a:prstGeom>
          <a:noFill/>
        </p:spPr>
      </p:pic>
      <p:pic>
        <p:nvPicPr>
          <p:cNvPr id="5" name="Picture 2" descr="C:\Users\Admin\Desktop\Figure-1-Schematic-sequence-of-complete-follicular-development-Preantral-phase.png"/>
          <p:cNvPicPr>
            <a:picLocks noChangeAspect="1" noChangeArrowheads="1"/>
          </p:cNvPicPr>
          <p:nvPr/>
        </p:nvPicPr>
        <p:blipFill>
          <a:blip r:embed="rId2"/>
          <a:srcRect r="47512" b="13333"/>
          <a:stretch>
            <a:fillRect/>
          </a:stretch>
        </p:blipFill>
        <p:spPr bwMode="auto">
          <a:xfrm>
            <a:off x="1371600" y="304800"/>
            <a:ext cx="6891198" cy="2971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 err="1" smtClean="0"/>
              <a:t>Graffian</a:t>
            </a:r>
            <a:r>
              <a:rPr lang="en-US" b="1" u="sng" dirty="0" smtClean="0"/>
              <a:t> </a:t>
            </a:r>
            <a:r>
              <a:rPr lang="en-US" b="1" u="sng" dirty="0"/>
              <a:t>follicle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63550" lvl="4" indent="-463550">
              <a:buFont typeface="Wingdings" pitchFamily="2" charset="2"/>
              <a:buChar char="Ø"/>
            </a:pPr>
            <a:r>
              <a:rPr lang="en-US" sz="2400" b="1" dirty="0"/>
              <a:t>Under the effect of </a:t>
            </a:r>
            <a:r>
              <a:rPr lang="en-US" sz="2400" b="1" u="sng" dirty="0"/>
              <a:t>increased LH</a:t>
            </a:r>
            <a:r>
              <a:rPr lang="en-US" sz="2400" b="1" dirty="0"/>
              <a:t> the mature secondary follicle undergoes Pre-ovulatory  growth period.</a:t>
            </a:r>
          </a:p>
          <a:p>
            <a:pPr marL="463550" lvl="4" indent="-463550">
              <a:buFont typeface="Wingdings" pitchFamily="2" charset="2"/>
              <a:buChar char="Ø"/>
            </a:pPr>
            <a:r>
              <a:rPr lang="en-US" sz="2400" b="1" u="sng" dirty="0"/>
              <a:t>Meiosis I is completed</a:t>
            </a:r>
            <a:r>
              <a:rPr lang="en-US" sz="2400" b="1" dirty="0"/>
              <a:t>, one daughter cell is big (1n) and is called </a:t>
            </a:r>
            <a:r>
              <a:rPr lang="en-US" sz="2400" b="1" u="sng" dirty="0"/>
              <a:t>secondary oocyte</a:t>
            </a:r>
            <a:r>
              <a:rPr lang="en-US" sz="2400" b="1" dirty="0"/>
              <a:t>.</a:t>
            </a:r>
          </a:p>
          <a:p>
            <a:pPr marL="463550" lvl="4" indent="-463550">
              <a:buFont typeface="Wingdings" pitchFamily="2" charset="2"/>
              <a:buChar char="Ø"/>
            </a:pPr>
            <a:r>
              <a:rPr lang="en-US" sz="2400" b="1" dirty="0"/>
              <a:t>The other daughter cell is shed </a:t>
            </a:r>
            <a:r>
              <a:rPr lang="en-US" sz="2400" b="1" u="sng" dirty="0"/>
              <a:t>in previtelline space</a:t>
            </a:r>
            <a:r>
              <a:rPr lang="en-US" sz="2400" b="1" dirty="0"/>
              <a:t> as </a:t>
            </a:r>
            <a:r>
              <a:rPr lang="en-US" sz="2400" b="1" u="sng" dirty="0"/>
              <a:t>first Polar body  </a:t>
            </a:r>
            <a:endParaRPr lang="en-US" sz="2400" b="1" dirty="0"/>
          </a:p>
          <a:p>
            <a:pPr marL="463550" lvl="4" indent="-463550">
              <a:buFont typeface="Wingdings" pitchFamily="2" charset="2"/>
              <a:buChar char="Ø"/>
            </a:pPr>
            <a:r>
              <a:rPr lang="en-US" sz="2400" b="1" dirty="0"/>
              <a:t>The secondary oocyte then enters meiosis II but </a:t>
            </a:r>
            <a:r>
              <a:rPr lang="en-US" sz="2400" b="1" dirty="0" smtClean="0"/>
              <a:t>before </a:t>
            </a:r>
            <a:r>
              <a:rPr lang="en-US" sz="2400" b="1" dirty="0"/>
              <a:t>ovulation is </a:t>
            </a:r>
            <a:r>
              <a:rPr lang="en-US" sz="2400" b="1" dirty="0" smtClean="0"/>
              <a:t>arrested (metaphase II). </a:t>
            </a:r>
            <a:endParaRPr lang="en-US" sz="2400" b="1" dirty="0"/>
          </a:p>
          <a:p>
            <a:pPr marL="463550" lvl="4" indent="-463550">
              <a:buFont typeface="Wingdings" pitchFamily="2" charset="2"/>
              <a:buChar char="Ø"/>
            </a:pPr>
            <a:r>
              <a:rPr lang="en-US" sz="2400" b="1" dirty="0"/>
              <a:t>It is completed only if fertilization occurs.</a:t>
            </a:r>
          </a:p>
          <a:p>
            <a:pPr marL="463550" lvl="4" indent="-463550">
              <a:buFont typeface="Wingdings" pitchFamily="2" charset="2"/>
              <a:buChar char="Ø"/>
            </a:pPr>
            <a:r>
              <a:rPr lang="en-US" sz="2400" b="1" dirty="0"/>
              <a:t>With each ovarian cycle only </a:t>
            </a:r>
            <a:r>
              <a:rPr lang="en-US" sz="2400" b="1" u="sng" dirty="0"/>
              <a:t>one Graffian follicle </a:t>
            </a:r>
            <a:r>
              <a:rPr lang="en-US" sz="2400" b="1" dirty="0"/>
              <a:t>reaches full maturity, rest degenerate</a:t>
            </a:r>
            <a:r>
              <a:rPr lang="en-US" sz="2400" dirty="0"/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25562"/>
          </a:xfrm>
        </p:spPr>
        <p:txBody>
          <a:bodyPr>
            <a:noAutofit/>
          </a:bodyPr>
          <a:lstStyle/>
          <a:p>
            <a:pPr lvl="1"/>
            <a:r>
              <a:rPr lang="en-US" sz="3200" dirty="0"/>
              <a:t>	</a:t>
            </a:r>
            <a:br>
              <a:rPr lang="en-US" sz="3200" dirty="0"/>
            </a:br>
            <a:r>
              <a:rPr lang="en-US" sz="3200" b="1" dirty="0"/>
              <a:t>   </a:t>
            </a:r>
            <a:r>
              <a:rPr lang="en-US" sz="3200" b="1" u="sng" dirty="0"/>
              <a:t>REPRODUCTIVE ORGANS/ GLANDS</a:t>
            </a:r>
            <a:r>
              <a:rPr lang="en-US" sz="3200" b="1" dirty="0"/>
              <a:t> </a:t>
            </a:r>
            <a:r>
              <a:rPr lang="en-US" sz="3200" dirty="0"/>
              <a:t/>
            </a:r>
            <a:br>
              <a:rPr lang="en-US" sz="3200" dirty="0"/>
            </a:br>
            <a:r>
              <a:rPr lang="en-US" sz="3200" dirty="0"/>
              <a:t> </a:t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25000" lnSpcReduction="20000"/>
          </a:bodyPr>
          <a:lstStyle/>
          <a:p>
            <a:endParaRPr lang="en-US" dirty="0"/>
          </a:p>
          <a:p>
            <a:pPr lvl="1">
              <a:buNone/>
            </a:pPr>
            <a:r>
              <a:rPr lang="en-US" sz="9800" b="1" u="sng" dirty="0"/>
              <a:t>Primary reproductive organ</a:t>
            </a:r>
            <a:r>
              <a:rPr lang="en-US" sz="9800" b="1" dirty="0"/>
              <a:t> </a:t>
            </a:r>
          </a:p>
          <a:p>
            <a:pPr lvl="1">
              <a:buFont typeface="Arial" pitchFamily="34" charset="0"/>
              <a:buChar char="•"/>
            </a:pPr>
            <a:r>
              <a:rPr lang="en-US" sz="9800" b="1" dirty="0"/>
              <a:t>Ovary </a:t>
            </a:r>
            <a:r>
              <a:rPr lang="en-US" sz="9800" b="1" dirty="0" smtClean="0"/>
              <a:t> :</a:t>
            </a:r>
            <a:endParaRPr lang="en-US" sz="9800" b="1" dirty="0"/>
          </a:p>
          <a:p>
            <a:pPr lvl="1">
              <a:buNone/>
            </a:pPr>
            <a:r>
              <a:rPr lang="en-US" sz="9800" b="1" dirty="0"/>
              <a:t>	</a:t>
            </a:r>
            <a:r>
              <a:rPr lang="en-US" sz="9800" b="1" dirty="0" smtClean="0"/>
              <a:t>	Produces </a:t>
            </a:r>
            <a:r>
              <a:rPr lang="en-US" sz="9800" b="1" u="sng" dirty="0"/>
              <a:t>oocytes</a:t>
            </a:r>
            <a:r>
              <a:rPr lang="en-US" sz="9800" b="1" dirty="0"/>
              <a:t>, </a:t>
            </a:r>
            <a:r>
              <a:rPr lang="en-US" sz="9800" b="1" u="sng" dirty="0"/>
              <a:t>estrogens </a:t>
            </a:r>
            <a:r>
              <a:rPr lang="en-US" sz="9800" b="1" dirty="0"/>
              <a:t>and </a:t>
            </a:r>
            <a:r>
              <a:rPr lang="en-US" sz="9800" b="1" u="sng" dirty="0"/>
              <a:t>progesterone </a:t>
            </a:r>
          </a:p>
          <a:p>
            <a:pPr lvl="1">
              <a:buNone/>
            </a:pPr>
            <a:r>
              <a:rPr lang="en-US" sz="9800" b="1" dirty="0"/>
              <a:t>	</a:t>
            </a:r>
          </a:p>
          <a:p>
            <a:pPr lvl="1">
              <a:buNone/>
            </a:pPr>
            <a:r>
              <a:rPr lang="en-US" sz="9800" b="1" u="sng" dirty="0"/>
              <a:t>Accessory reproductive organs/ glands</a:t>
            </a:r>
            <a:r>
              <a:rPr lang="en-US" sz="9800" b="1" dirty="0"/>
              <a:t> </a:t>
            </a:r>
            <a:r>
              <a:rPr lang="en-US" sz="9800" b="1" dirty="0" smtClean="0"/>
              <a:t>–</a:t>
            </a:r>
          </a:p>
          <a:p>
            <a:pPr marL="746125" lvl="2"/>
            <a:r>
              <a:rPr lang="en-US" sz="9800" b="1" dirty="0" smtClean="0"/>
              <a:t>Fallopian tubes: Transport of Gametes &amp; Fertilization</a:t>
            </a:r>
          </a:p>
          <a:p>
            <a:pPr marL="746125" lvl="2"/>
            <a:r>
              <a:rPr lang="en-US" sz="9800" b="1" dirty="0" smtClean="0"/>
              <a:t>Uterus: </a:t>
            </a:r>
            <a:r>
              <a:rPr lang="en-US" sz="9800" b="1" dirty="0" err="1" smtClean="0"/>
              <a:t>Implatation</a:t>
            </a:r>
            <a:r>
              <a:rPr lang="en-US" sz="9800" b="1" dirty="0" smtClean="0"/>
              <a:t> &amp; Growth of fetus</a:t>
            </a:r>
            <a:endParaRPr lang="en-US" sz="9800" b="1" dirty="0"/>
          </a:p>
          <a:p>
            <a:pPr marL="746125" lvl="2"/>
            <a:r>
              <a:rPr lang="en-US" sz="9800" b="1" dirty="0" smtClean="0"/>
              <a:t>Vagina : external genitalia</a:t>
            </a:r>
            <a:endParaRPr lang="en-US" sz="9800" b="1" dirty="0"/>
          </a:p>
          <a:p>
            <a:pPr marL="746125" lvl="2"/>
            <a:r>
              <a:rPr lang="en-US" sz="9800" b="1" dirty="0"/>
              <a:t>Mammary </a:t>
            </a:r>
            <a:r>
              <a:rPr lang="en-US" sz="9800" b="1" dirty="0" smtClean="0"/>
              <a:t>glands: Feeding of newborn</a:t>
            </a:r>
            <a:endParaRPr lang="en-US" sz="9800" b="1" dirty="0"/>
          </a:p>
          <a:p>
            <a:pPr>
              <a:buNone/>
            </a:pPr>
            <a:r>
              <a:rPr lang="en-US" sz="9800" b="1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r>
              <a:rPr lang="en-US" dirty="0"/>
              <a:t> 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3554" name="Picture 2" descr="C:\Documents and Settings\user\Desktop\Mature_Graffian_folli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304800"/>
            <a:ext cx="6172200" cy="601100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r>
              <a:rPr lang="en-US" u="sng" dirty="0"/>
              <a:t>OVULATION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en-US" dirty="0"/>
              <a:t>	</a:t>
            </a:r>
          </a:p>
          <a:p>
            <a:pPr lvl="0">
              <a:buNone/>
            </a:pPr>
            <a:r>
              <a:rPr lang="en-US" dirty="0"/>
              <a:t>	- Sudden increase in growth of Graffian follicle	</a:t>
            </a:r>
          </a:p>
          <a:p>
            <a:pPr lvl="0">
              <a:lnSpc>
                <a:spcPct val="120000"/>
              </a:lnSpc>
              <a:buNone/>
            </a:pPr>
            <a:r>
              <a:rPr lang="en-US" dirty="0"/>
              <a:t>	- Results in swelling and </a:t>
            </a:r>
            <a:r>
              <a:rPr lang="en-US" u="sng" dirty="0"/>
              <a:t>stigma</a:t>
            </a:r>
            <a:r>
              <a:rPr lang="en-US" dirty="0"/>
              <a:t> on the surface of </a:t>
            </a:r>
          </a:p>
          <a:p>
            <a:pPr lvl="0">
              <a:lnSpc>
                <a:spcPct val="120000"/>
              </a:lnSpc>
              <a:buNone/>
            </a:pPr>
            <a:r>
              <a:rPr lang="en-US" dirty="0"/>
              <a:t>	  ovary</a:t>
            </a:r>
          </a:p>
          <a:p>
            <a:pPr lvl="0">
              <a:lnSpc>
                <a:spcPct val="120000"/>
              </a:lnSpc>
              <a:buNone/>
            </a:pPr>
            <a:r>
              <a:rPr lang="en-US" dirty="0"/>
              <a:t>	- Smooth muscle in theca externa contract which increases intra follicular pressure</a:t>
            </a:r>
          </a:p>
          <a:p>
            <a:pPr lvl="0">
              <a:buNone/>
            </a:pPr>
            <a:r>
              <a:rPr lang="en-US" dirty="0"/>
              <a:t>	- This causes the </a:t>
            </a:r>
            <a:r>
              <a:rPr lang="en-US" u="sng" dirty="0"/>
              <a:t>separation of secondary oocyte</a:t>
            </a:r>
            <a:r>
              <a:rPr lang="en-US" dirty="0"/>
              <a:t> along with </a:t>
            </a:r>
            <a:r>
              <a:rPr lang="en-US" u="sng" dirty="0"/>
              <a:t>cumulus oophorus </a:t>
            </a:r>
            <a:r>
              <a:rPr lang="en-US" dirty="0"/>
              <a:t>and floats in  follicular fluid</a:t>
            </a:r>
          </a:p>
          <a:p>
            <a:pPr lvl="0">
              <a:buNone/>
            </a:pPr>
            <a:r>
              <a:rPr lang="en-US" dirty="0"/>
              <a:t>	- Enzymatic digestion of follicular wall causes </a:t>
            </a:r>
            <a:r>
              <a:rPr lang="en-US" u="sng" dirty="0"/>
              <a:t>stigma to rupture</a:t>
            </a:r>
            <a:r>
              <a:rPr lang="en-US" dirty="0"/>
              <a:t>        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Manoj\Desktop\27-12_OvaryStruct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13557"/>
          <a:stretch>
            <a:fillRect/>
          </a:stretch>
        </p:blipFill>
        <p:spPr bwMode="auto">
          <a:xfrm>
            <a:off x="58527" y="304800"/>
            <a:ext cx="8720872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US" dirty="0"/>
              <a:t>Thus the secondary oocyte surrounded by cumulus cells is </a:t>
            </a:r>
            <a:r>
              <a:rPr lang="en-US" u="sng" dirty="0"/>
              <a:t>expelled out with follicular </a:t>
            </a:r>
            <a:r>
              <a:rPr lang="en-US" u="sng" dirty="0" smtClean="0"/>
              <a:t>fluid</a:t>
            </a:r>
            <a:endParaRPr lang="en-US" dirty="0"/>
          </a:p>
          <a:p>
            <a:pPr lvl="0"/>
            <a:r>
              <a:rPr lang="en-US" dirty="0"/>
              <a:t>After ovulation the follicular (cumulus) cells get </a:t>
            </a:r>
            <a:r>
              <a:rPr lang="en-US" dirty="0" err="1" smtClean="0"/>
              <a:t>radially</a:t>
            </a:r>
            <a:r>
              <a:rPr lang="en-US" dirty="0" smtClean="0"/>
              <a:t> arranged </a:t>
            </a:r>
            <a:r>
              <a:rPr lang="en-US" dirty="0"/>
              <a:t>and are called </a:t>
            </a:r>
            <a:r>
              <a:rPr lang="en-US" u="sng" dirty="0"/>
              <a:t>corona </a:t>
            </a:r>
            <a:r>
              <a:rPr lang="en-US" u="sng" dirty="0" err="1" smtClean="0"/>
              <a:t>radiata</a:t>
            </a:r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OOCYTE WITH CORONA RADIATA</a:t>
            </a:r>
          </a:p>
        </p:txBody>
      </p:sp>
      <p:pic>
        <p:nvPicPr>
          <p:cNvPr id="1026" name="Picture 2" descr="C:\Documents and Settings\user\Desktop\DR. GANDOTRA\HANDBOOK OF EMBRYOLOGY\Chapter 02\012fig 2.5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t="28621" r="17530" b="20870"/>
          <a:stretch>
            <a:fillRect/>
          </a:stretch>
        </p:blipFill>
        <p:spPr bwMode="auto">
          <a:xfrm>
            <a:off x="1066800" y="1905000"/>
            <a:ext cx="70866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err="1" smtClean="0"/>
              <a:t>Atretic</a:t>
            </a:r>
            <a:r>
              <a:rPr lang="en-US" b="1" dirty="0" smtClean="0"/>
              <a:t> follicle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Several ovarian follicles start maturing during each ovarian cycle, but only one attains full maturity and undergoes ovulation.</a:t>
            </a:r>
          </a:p>
          <a:p>
            <a:r>
              <a:rPr lang="en-US" dirty="0" smtClean="0"/>
              <a:t> The other follicles degenerate and form </a:t>
            </a:r>
            <a:r>
              <a:rPr lang="en-US" dirty="0" err="1" smtClean="0"/>
              <a:t>atretic</a:t>
            </a:r>
            <a:r>
              <a:rPr lang="en-US" dirty="0" smtClean="0"/>
              <a:t> follicles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Users\Manoj\Desktop\27-12_OvaryStruct_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/>
          <a:srcRect r="13557"/>
          <a:stretch>
            <a:fillRect/>
          </a:stretch>
        </p:blipFill>
        <p:spPr bwMode="auto">
          <a:xfrm>
            <a:off x="58527" y="304800"/>
            <a:ext cx="8720872" cy="632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Admin\Desktop\oogenesi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85800" y="381000"/>
            <a:ext cx="7984981" cy="60047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\Desktop\Spermatogenesis andoogonim_thumb[8]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16598"/>
            <a:ext cx="6096000" cy="61272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Admin\Desktop\gametogenesis-table_med.jpe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906185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482" name="Picture 2" descr="C:\Documents and Settings\user\Desktop\FemaleReproductiveSystem.gif"/>
          <p:cNvPicPr>
            <a:picLocks noChangeAspect="1" noChangeArrowheads="1"/>
          </p:cNvPicPr>
          <p:nvPr/>
        </p:nvPicPr>
        <p:blipFill>
          <a:blip r:embed="rId2"/>
          <a:srcRect l="6499" r="5805" b="14444"/>
          <a:stretch>
            <a:fillRect/>
          </a:stretch>
        </p:blipFill>
        <p:spPr bwMode="auto">
          <a:xfrm>
            <a:off x="482930" y="-1"/>
            <a:ext cx="7975270" cy="660318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Q. 1 Follicular cells are derived from</a:t>
            </a:r>
          </a:p>
          <a:p>
            <a:pPr>
              <a:buNone/>
            </a:pPr>
            <a:endParaRPr lang="en-US" b="1" dirty="0"/>
          </a:p>
          <a:p>
            <a:pPr marL="514350" indent="-514350">
              <a:buAutoNum type="alphaLcParenR"/>
            </a:pPr>
            <a:r>
              <a:rPr lang="en-US" b="1" dirty="0"/>
              <a:t>Surface epithelium of ovary</a:t>
            </a:r>
          </a:p>
          <a:p>
            <a:pPr marL="514350" indent="-514350">
              <a:buAutoNum type="alphaLcParenR"/>
            </a:pPr>
            <a:r>
              <a:rPr lang="en-US" b="1" dirty="0"/>
              <a:t>Fibroblast</a:t>
            </a:r>
          </a:p>
          <a:p>
            <a:pPr marL="514350" indent="-514350">
              <a:buAutoNum type="alphaLcParenR"/>
            </a:pPr>
            <a:r>
              <a:rPr lang="en-US" b="1" dirty="0"/>
              <a:t>By division of oocyte</a:t>
            </a:r>
          </a:p>
          <a:p>
            <a:pPr marL="514350" indent="-514350">
              <a:buAutoNum type="alphaLcParenR"/>
            </a:pPr>
            <a:r>
              <a:rPr lang="en-US" b="1" dirty="0"/>
              <a:t>From capillaries 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en-US" b="1" dirty="0"/>
              <a:t>Q. 2 Zona pellucida is produced by</a:t>
            </a:r>
          </a:p>
          <a:p>
            <a:pPr>
              <a:buNone/>
            </a:pPr>
            <a:endParaRPr lang="en-US" b="1" dirty="0"/>
          </a:p>
          <a:p>
            <a:pPr marL="514350" indent="-514350">
              <a:buAutoNum type="alphaLcParenR"/>
            </a:pPr>
            <a:r>
              <a:rPr lang="en-US" b="1" dirty="0"/>
              <a:t>Oocyte</a:t>
            </a:r>
          </a:p>
          <a:p>
            <a:pPr marL="514350" indent="-514350">
              <a:buAutoNum type="alphaLcParenR"/>
            </a:pPr>
            <a:r>
              <a:rPr lang="en-US" b="1" dirty="0"/>
              <a:t>Follicular cells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b="1" dirty="0"/>
              <a:t>Oocyte and Follicular cells</a:t>
            </a:r>
          </a:p>
          <a:p>
            <a:pPr marL="514350" indent="-514350">
              <a:buNone/>
            </a:pPr>
            <a:r>
              <a:rPr lang="en-US" b="1" dirty="0"/>
              <a:t>d) None of the above</a:t>
            </a:r>
          </a:p>
          <a:p>
            <a:pPr marL="514350" indent="-514350">
              <a:buNone/>
            </a:pPr>
            <a:endParaRPr lang="en-US" dirty="0"/>
          </a:p>
          <a:p>
            <a:pPr marL="514350" indent="-514350">
              <a:buNone/>
            </a:pPr>
            <a:r>
              <a:rPr lang="en-US" dirty="0"/>
              <a:t> 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b="1" dirty="0"/>
              <a:t>Q. </a:t>
            </a:r>
            <a:r>
              <a:rPr lang="en-US" b="1" dirty="0" smtClean="0"/>
              <a:t>3 </a:t>
            </a:r>
            <a:r>
              <a:rPr lang="en-US" b="1" dirty="0"/>
              <a:t>First polar body lies in</a:t>
            </a:r>
          </a:p>
          <a:p>
            <a:pPr>
              <a:buNone/>
            </a:pPr>
            <a:endParaRPr lang="en-US" b="1" dirty="0"/>
          </a:p>
          <a:p>
            <a:pPr marL="514350" indent="-514350">
              <a:buAutoNum type="alphaLcParenR"/>
            </a:pPr>
            <a:r>
              <a:rPr lang="en-US" b="1" dirty="0"/>
              <a:t>Oocyte</a:t>
            </a:r>
          </a:p>
          <a:p>
            <a:pPr marL="514350" indent="-514350">
              <a:buAutoNum type="alphaLcParenR"/>
            </a:pPr>
            <a:r>
              <a:rPr lang="en-US" b="1" dirty="0"/>
              <a:t>Previtelline space</a:t>
            </a:r>
          </a:p>
          <a:p>
            <a:pPr marL="514350" indent="-514350">
              <a:buAutoNum type="alphaLcParenR"/>
            </a:pPr>
            <a:r>
              <a:rPr lang="en-US" b="1" dirty="0"/>
              <a:t>Zona pellucida</a:t>
            </a:r>
          </a:p>
          <a:p>
            <a:pPr marL="514350" indent="-514350">
              <a:buAutoNum type="alphaLcParenR"/>
            </a:pPr>
            <a:r>
              <a:rPr lang="en-US" b="1" dirty="0"/>
              <a:t>Follicular cells</a:t>
            </a: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Q. </a:t>
            </a:r>
            <a:r>
              <a:rPr lang="en-US" b="1" dirty="0" smtClean="0"/>
              <a:t>4 The ovum released during ovulation is</a:t>
            </a:r>
          </a:p>
          <a:p>
            <a:pPr>
              <a:buNone/>
            </a:pPr>
            <a:endParaRPr lang="en-US" b="1" dirty="0"/>
          </a:p>
          <a:p>
            <a:pPr marL="514350" indent="-514350">
              <a:buAutoNum type="alphaLcParenR"/>
            </a:pPr>
            <a:r>
              <a:rPr lang="en-US" b="1" dirty="0" smtClean="0"/>
              <a:t>Primary </a:t>
            </a:r>
            <a:r>
              <a:rPr lang="en-US" b="1" dirty="0" err="1" smtClean="0"/>
              <a:t>Oocyte</a:t>
            </a:r>
            <a:r>
              <a:rPr lang="en-US" b="1" dirty="0" smtClean="0"/>
              <a:t> arrested in meiosis</a:t>
            </a:r>
            <a:endParaRPr lang="en-US" b="1" dirty="0"/>
          </a:p>
          <a:p>
            <a:pPr marL="514350" indent="-514350">
              <a:buAutoNum type="alphaLcParenR"/>
            </a:pPr>
            <a:r>
              <a:rPr lang="en-US" b="1" dirty="0" smtClean="0"/>
              <a:t>Secondary </a:t>
            </a:r>
            <a:r>
              <a:rPr lang="en-US" b="1" dirty="0" err="1" smtClean="0"/>
              <a:t>oocyte</a:t>
            </a:r>
            <a:r>
              <a:rPr lang="en-US" b="1" dirty="0" smtClean="0"/>
              <a:t> arrested in meiosis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b="1" dirty="0" smtClean="0"/>
              <a:t>Primary </a:t>
            </a:r>
            <a:r>
              <a:rPr lang="en-US" b="1" dirty="0" err="1" smtClean="0"/>
              <a:t>oocyte</a:t>
            </a:r>
            <a:r>
              <a:rPr lang="en-US" b="1" dirty="0" smtClean="0"/>
              <a:t> which has complete first meiotic division</a:t>
            </a:r>
          </a:p>
          <a:p>
            <a:pPr marL="514350" indent="-514350">
              <a:buAutoNum type="alphaLcParenR"/>
            </a:pPr>
            <a:r>
              <a:rPr lang="en-US" b="1" dirty="0" smtClean="0"/>
              <a:t>secondary </a:t>
            </a:r>
            <a:r>
              <a:rPr lang="en-US" b="1" dirty="0" err="1" smtClean="0"/>
              <a:t>oocyte</a:t>
            </a:r>
            <a:r>
              <a:rPr lang="en-US" b="1" dirty="0" smtClean="0"/>
              <a:t> which has complete second meiotic division</a:t>
            </a:r>
            <a:endParaRPr lang="en-US" b="1" dirty="0"/>
          </a:p>
          <a:p>
            <a:pPr marL="514350" indent="-514350">
              <a:buAutoNum type="alphaLcParenR"/>
            </a:pPr>
            <a:endParaRPr lang="en-US" b="1" dirty="0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MCQ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b="1" dirty="0"/>
              <a:t>Q. 5 </a:t>
            </a:r>
            <a:r>
              <a:rPr lang="en-US" b="1" dirty="0" smtClean="0"/>
              <a:t>False about </a:t>
            </a:r>
            <a:r>
              <a:rPr lang="en-US" b="1" dirty="0" err="1" smtClean="0"/>
              <a:t>oogenesis</a:t>
            </a:r>
            <a:r>
              <a:rPr lang="en-US" b="1" dirty="0" smtClean="0"/>
              <a:t> is</a:t>
            </a:r>
            <a:endParaRPr lang="en-US" b="1" dirty="0"/>
          </a:p>
          <a:p>
            <a:pPr>
              <a:buNone/>
            </a:pPr>
            <a:endParaRPr lang="en-US" b="1" dirty="0"/>
          </a:p>
          <a:p>
            <a:pPr marL="514350" indent="-514350">
              <a:buAutoNum type="alphaLcParenR"/>
            </a:pPr>
            <a:r>
              <a:rPr lang="en-US" b="1" dirty="0" smtClean="0"/>
              <a:t>First polar body receives little cytoplasm</a:t>
            </a:r>
          </a:p>
          <a:p>
            <a:pPr marL="514350" indent="-514350">
              <a:buAutoNum type="alphaLcParenR"/>
            </a:pPr>
            <a:r>
              <a:rPr lang="en-US" b="1" dirty="0" smtClean="0"/>
              <a:t>Secondary </a:t>
            </a:r>
            <a:r>
              <a:rPr lang="en-US" b="1" dirty="0" err="1" smtClean="0"/>
              <a:t>oocyte</a:t>
            </a:r>
            <a:r>
              <a:rPr lang="en-US" b="1" dirty="0" smtClean="0"/>
              <a:t> will complete second meiotic division only if ovum is fertilized</a:t>
            </a:r>
          </a:p>
          <a:p>
            <a:pPr marL="514350" indent="-514350">
              <a:buFont typeface="Arial" pitchFamily="34" charset="0"/>
              <a:buAutoNum type="alphaLcParenR"/>
            </a:pPr>
            <a:r>
              <a:rPr lang="en-US" b="1" dirty="0" err="1" smtClean="0"/>
              <a:t>Oogeneisi</a:t>
            </a:r>
            <a:r>
              <a:rPr lang="en-US" b="1" dirty="0" smtClean="0"/>
              <a:t> begins at puberty</a:t>
            </a:r>
          </a:p>
          <a:p>
            <a:pPr marL="514350" indent="-514350">
              <a:buAutoNum type="alphaLcParenR"/>
            </a:pPr>
            <a:r>
              <a:rPr lang="en-US" b="1" dirty="0" smtClean="0"/>
              <a:t>No </a:t>
            </a:r>
            <a:r>
              <a:rPr lang="en-US" b="1" dirty="0" err="1" smtClean="0"/>
              <a:t>oogenesis</a:t>
            </a:r>
            <a:r>
              <a:rPr lang="en-US" b="1" dirty="0" smtClean="0"/>
              <a:t> after menopause</a:t>
            </a:r>
            <a:endParaRPr lang="en-US" b="1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/>
              <a:t>Corpus </a:t>
            </a:r>
            <a:r>
              <a:rPr lang="en-US" b="1" dirty="0" err="1" smtClean="0"/>
              <a:t>Luteum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After ovulation the wall of the follicle collapses and gets thrown into folds.</a:t>
            </a:r>
          </a:p>
          <a:p>
            <a:r>
              <a:rPr lang="en-US" dirty="0" smtClean="0"/>
              <a:t> The follicular cells enlarge and become polyhedral in shape. The cytoplasm is filled with yellow pigment and are now called </a:t>
            </a:r>
            <a:r>
              <a:rPr lang="en-US" dirty="0" err="1" smtClean="0"/>
              <a:t>lutein</a:t>
            </a:r>
            <a:r>
              <a:rPr lang="en-US" dirty="0" smtClean="0"/>
              <a:t> cells. </a:t>
            </a:r>
          </a:p>
          <a:p>
            <a:r>
              <a:rPr lang="en-US" dirty="0" smtClean="0"/>
              <a:t>The corpus </a:t>
            </a:r>
            <a:r>
              <a:rPr lang="en-US" dirty="0" err="1" smtClean="0"/>
              <a:t>luteum</a:t>
            </a:r>
            <a:r>
              <a:rPr lang="en-US" dirty="0" smtClean="0"/>
              <a:t> </a:t>
            </a:r>
            <a:r>
              <a:rPr lang="en-US" b="1" i="1" dirty="0" smtClean="0"/>
              <a:t>secretes progesterone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Corpus </a:t>
            </a:r>
            <a:r>
              <a:rPr lang="en-US" b="1" dirty="0" err="1" smtClean="0"/>
              <a:t>luteum</a:t>
            </a:r>
            <a:r>
              <a:rPr lang="en-US" b="1" dirty="0" smtClean="0"/>
              <a:t> of Menstruation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fate of the corpus </a:t>
            </a:r>
            <a:r>
              <a:rPr lang="en-US" dirty="0" err="1" smtClean="0"/>
              <a:t>luteum</a:t>
            </a:r>
            <a:r>
              <a:rPr lang="en-US" dirty="0" smtClean="0"/>
              <a:t> depends on whether the ovum is fertilized or not. </a:t>
            </a:r>
          </a:p>
          <a:p>
            <a:r>
              <a:rPr lang="en-US" dirty="0" smtClean="0"/>
              <a:t>The corpus </a:t>
            </a:r>
            <a:r>
              <a:rPr lang="en-US" dirty="0" err="1" smtClean="0"/>
              <a:t>luteum</a:t>
            </a:r>
            <a:r>
              <a:rPr lang="en-US" dirty="0" smtClean="0"/>
              <a:t> persists for 12-14 days if there is no fertilization and secretes progesterone. (the corpus </a:t>
            </a:r>
            <a:r>
              <a:rPr lang="en-US" dirty="0" err="1" smtClean="0"/>
              <a:t>luteum</a:t>
            </a:r>
            <a:r>
              <a:rPr lang="en-US" dirty="0" smtClean="0"/>
              <a:t> of menstruation)</a:t>
            </a:r>
          </a:p>
          <a:p>
            <a:r>
              <a:rPr lang="en-US" dirty="0" smtClean="0"/>
              <a:t>It then degenerates and becomes a mass of fibrous tissue called the </a:t>
            </a:r>
            <a:r>
              <a:rPr lang="en-US" b="1" i="1" dirty="0" smtClean="0"/>
              <a:t>corpus </a:t>
            </a:r>
            <a:r>
              <a:rPr lang="en-US" b="1" i="1" dirty="0" err="1" smtClean="0"/>
              <a:t>albicans</a:t>
            </a:r>
            <a:r>
              <a:rPr lang="en-US" dirty="0" smtClean="0"/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Corpus </a:t>
            </a:r>
            <a:r>
              <a:rPr lang="en-US" b="1" dirty="0" err="1" smtClean="0"/>
              <a:t>luteum</a:t>
            </a:r>
            <a:r>
              <a:rPr lang="en-US" b="1" dirty="0" smtClean="0"/>
              <a:t> of </a:t>
            </a:r>
            <a:r>
              <a:rPr lang="en-US" b="1" dirty="0" err="1" smtClean="0"/>
              <a:t>preganancy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It the ovum is fertilized and pregnancy occurs then for four months it is called the corpus </a:t>
            </a:r>
            <a:r>
              <a:rPr lang="en-US" dirty="0" err="1" smtClean="0"/>
              <a:t>luteum</a:t>
            </a:r>
            <a:r>
              <a:rPr lang="en-US" dirty="0" smtClean="0"/>
              <a:t> of pregnancy. </a:t>
            </a:r>
          </a:p>
          <a:p>
            <a:r>
              <a:rPr lang="en-US" dirty="0" smtClean="0"/>
              <a:t>The progesterone secreted is </a:t>
            </a:r>
            <a:r>
              <a:rPr lang="en-US" b="1" i="1" dirty="0" smtClean="0"/>
              <a:t>essential to maintain the pregnancy </a:t>
            </a:r>
            <a:r>
              <a:rPr lang="en-US" dirty="0" smtClean="0"/>
              <a:t>during the first few months till the placenta takes over the function of secretion of progesterone. </a:t>
            </a:r>
          </a:p>
          <a:p>
            <a:r>
              <a:rPr lang="en-US" dirty="0" smtClean="0"/>
              <a:t>After that it degenerates to form corpus </a:t>
            </a:r>
            <a:r>
              <a:rPr lang="en-US" dirty="0" err="1" smtClean="0"/>
              <a:t>albicans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66800" y="533400"/>
            <a:ext cx="7239000" cy="609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/>
              <a:t>	</a:t>
            </a:r>
            <a:r>
              <a:rPr lang="en-US" u="sng" dirty="0"/>
              <a:t>Symptoms of ovulation</a:t>
            </a:r>
            <a:r>
              <a:rPr lang="en-US" dirty="0"/>
              <a:t> –</a:t>
            </a:r>
          </a:p>
          <a:p>
            <a:pPr>
              <a:buNone/>
            </a:pPr>
            <a:r>
              <a:rPr lang="en-US" dirty="0"/>
              <a:t>1) </a:t>
            </a:r>
            <a:r>
              <a:rPr lang="en-US" u="sng" dirty="0"/>
              <a:t>Mittelschmerz </a:t>
            </a:r>
            <a:r>
              <a:rPr lang="en-US" dirty="0"/>
              <a:t>– Sudden constant pain in   inferolateral part of abdomen caused by slight bleeding in the peritoneal cavity during ovulation.</a:t>
            </a:r>
          </a:p>
          <a:p>
            <a:pPr>
              <a:buNone/>
            </a:pPr>
            <a:r>
              <a:rPr lang="en-US" dirty="0"/>
              <a:t>	2) </a:t>
            </a:r>
            <a:r>
              <a:rPr lang="en-US" u="sng" dirty="0"/>
              <a:t>Basal body temperature</a:t>
            </a:r>
            <a:r>
              <a:rPr lang="en-US" dirty="0"/>
              <a:t> slightly falls followed by sustained rise after ovulation.</a:t>
            </a:r>
          </a:p>
          <a:p>
            <a:pPr>
              <a:buNone/>
            </a:pPr>
            <a:r>
              <a:rPr lang="en-US" dirty="0"/>
              <a:t> 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Comparison of Gametes </a:t>
            </a:r>
            <a:r>
              <a:rPr lang="en-US" dirty="0"/>
              <a:t/>
            </a:r>
            <a:br>
              <a:rPr lang="en-US" dirty="0"/>
            </a:br>
            <a:r>
              <a:rPr lang="en-US" b="1" dirty="0"/>
              <a:t/>
            </a:r>
            <a:br>
              <a:rPr lang="en-US" b="1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u="sng" dirty="0"/>
              <a:t>Secondary Oocyte</a:t>
            </a:r>
          </a:p>
          <a:p>
            <a:r>
              <a:rPr lang="en-US" b="1" dirty="0"/>
              <a:t>Large in size                                  </a:t>
            </a:r>
          </a:p>
          <a:p>
            <a:r>
              <a:rPr lang="en-US" b="1" dirty="0"/>
              <a:t>Immotile</a:t>
            </a:r>
          </a:p>
          <a:p>
            <a:r>
              <a:rPr lang="en-US" b="1" dirty="0"/>
              <a:t>Large amount of cytoplasm            </a:t>
            </a:r>
          </a:p>
          <a:p>
            <a:r>
              <a:rPr lang="en-US" b="1" dirty="0"/>
              <a:t>Contains yolk granules                    </a:t>
            </a:r>
          </a:p>
          <a:p>
            <a:r>
              <a:rPr lang="en-US" b="1" dirty="0"/>
              <a:t>Regular shape of cell with cell  organelles      </a:t>
            </a:r>
          </a:p>
          <a:p>
            <a:r>
              <a:rPr lang="en-US" b="1" dirty="0"/>
              <a:t>Sex chromosomes only of one   kind         </a:t>
            </a:r>
          </a:p>
          <a:p>
            <a:r>
              <a:rPr lang="en-US" b="1" dirty="0"/>
              <a:t>22 X</a:t>
            </a:r>
          </a:p>
          <a:p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en-US" b="1" u="sng" dirty="0"/>
              <a:t>Spermatozoa</a:t>
            </a:r>
          </a:p>
          <a:p>
            <a:r>
              <a:rPr lang="en-US" b="1" dirty="0"/>
              <a:t>Small in size</a:t>
            </a:r>
          </a:p>
          <a:p>
            <a:r>
              <a:rPr lang="en-US" b="1" dirty="0"/>
              <a:t>Highly motile</a:t>
            </a:r>
          </a:p>
          <a:p>
            <a:r>
              <a:rPr lang="en-US" b="1" dirty="0"/>
              <a:t>Very little cytoplasm</a:t>
            </a:r>
          </a:p>
          <a:p>
            <a:r>
              <a:rPr lang="en-US" b="1" dirty="0"/>
              <a:t>No yolk granules</a:t>
            </a:r>
          </a:p>
          <a:p>
            <a:r>
              <a:rPr lang="en-US" b="1" dirty="0"/>
              <a:t>Has a specific shape having head  and tail with limited organelles                                                               </a:t>
            </a:r>
          </a:p>
          <a:p>
            <a:r>
              <a:rPr lang="en-US" b="1" dirty="0"/>
              <a:t>Sex chromosomes of two kinds</a:t>
            </a:r>
          </a:p>
          <a:p>
            <a:r>
              <a:rPr lang="en-US" b="1" dirty="0"/>
              <a:t>22X/22Y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FEMALE  REPRODUCTIVE CYCLE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Commencing at </a:t>
            </a:r>
            <a:r>
              <a:rPr lang="en-US" b="1" dirty="0" smtClean="0">
                <a:solidFill>
                  <a:schemeClr val="bg1"/>
                </a:solidFill>
              </a:rPr>
              <a:t>puberty &amp; </a:t>
            </a:r>
            <a:r>
              <a:rPr lang="en-US" b="1" dirty="0">
                <a:solidFill>
                  <a:schemeClr val="bg1"/>
                </a:solidFill>
              </a:rPr>
              <a:t>continuing throughout the reproductive years </a:t>
            </a:r>
            <a:r>
              <a:rPr lang="en-US" b="1" dirty="0" smtClean="0">
                <a:solidFill>
                  <a:schemeClr val="bg1"/>
                </a:solidFill>
              </a:rPr>
              <a:t>, monthly </a:t>
            </a:r>
            <a:r>
              <a:rPr lang="en-US" b="1" dirty="0">
                <a:solidFill>
                  <a:schemeClr val="bg1"/>
                </a:solidFill>
              </a:rPr>
              <a:t>reproductive </a:t>
            </a:r>
            <a:r>
              <a:rPr lang="en-US" b="1" dirty="0" smtClean="0">
                <a:solidFill>
                  <a:schemeClr val="bg1"/>
                </a:solidFill>
              </a:rPr>
              <a:t>cycles</a:t>
            </a:r>
            <a:endParaRPr lang="en-US" b="1" dirty="0">
              <a:solidFill>
                <a:schemeClr val="bg1"/>
              </a:solidFill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These monthly cycles prepare the reproductive system for pregnancy.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b="1" dirty="0">
                <a:solidFill>
                  <a:schemeClr val="bg1"/>
                </a:solidFill>
              </a:rPr>
              <a:t>Consists of </a:t>
            </a:r>
            <a:r>
              <a:rPr lang="en-US" b="1" dirty="0" smtClean="0">
                <a:solidFill>
                  <a:schemeClr val="bg1"/>
                </a:solidFill>
              </a:rPr>
              <a:t> 1)Ovarian cycle</a:t>
            </a:r>
          </a:p>
          <a:p>
            <a:pPr algn="just">
              <a:spcBef>
                <a:spcPct val="50000"/>
              </a:spcBef>
              <a:buNone/>
            </a:pPr>
            <a:r>
              <a:rPr lang="en-US" b="1" dirty="0">
                <a:solidFill>
                  <a:schemeClr val="bg1"/>
                </a:solidFill>
              </a:rPr>
              <a:t>	</a:t>
            </a:r>
            <a:r>
              <a:rPr lang="en-US" b="1" dirty="0" smtClean="0">
                <a:solidFill>
                  <a:schemeClr val="bg1"/>
                </a:solidFill>
              </a:rPr>
              <a:t>		      </a:t>
            </a:r>
            <a:r>
              <a:rPr lang="en-US" b="1" dirty="0">
                <a:solidFill>
                  <a:schemeClr val="bg1"/>
                </a:solidFill>
              </a:rPr>
              <a:t>2)Endometrial (menstrual) cycle</a:t>
            </a:r>
          </a:p>
          <a:p>
            <a:pPr>
              <a:spcBef>
                <a:spcPct val="50000"/>
              </a:spcBef>
              <a:buFontTx/>
              <a:buChar char="•"/>
            </a:pPr>
            <a:endParaRPr lang="en-US" b="1" dirty="0">
              <a:solidFill>
                <a:schemeClr val="bg1"/>
              </a:solidFill>
            </a:endParaRPr>
          </a:p>
          <a:p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Microsoft Sans Serif" pitchFamily="34" charset="0"/>
              </a:rPr>
              <a:t>Ovarian Cycle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Each 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cycle-FSH, LH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Follicular development </a:t>
            </a:r>
            <a:endParaRPr lang="en-US" b="1" dirty="0">
              <a:solidFill>
                <a:schemeClr val="bg1"/>
              </a:solidFill>
              <a:latin typeface="Microsoft Sans Serif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One </a:t>
            </a:r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will mature and ruptures through the surface of the ovary 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( Ovulation)</a:t>
            </a:r>
            <a:endParaRPr lang="en-US" b="1" dirty="0">
              <a:solidFill>
                <a:schemeClr val="bg1"/>
              </a:solidFill>
              <a:latin typeface="Microsoft Sans Serif" pitchFamily="34" charset="0"/>
            </a:endParaRPr>
          </a:p>
          <a:p>
            <a:r>
              <a:rPr lang="en-US" b="1" dirty="0" err="1" smtClean="0">
                <a:solidFill>
                  <a:schemeClr val="bg1"/>
                </a:solidFill>
                <a:latin typeface="Microsoft Sans Serif" pitchFamily="34" charset="0"/>
              </a:rPr>
              <a:t>Copus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US" b="1" dirty="0" err="1" smtClean="0">
                <a:solidFill>
                  <a:schemeClr val="bg1"/>
                </a:solidFill>
                <a:latin typeface="Microsoft Sans Serif" pitchFamily="34" charset="0"/>
              </a:rPr>
              <a:t>luteum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endParaRPr lang="en-US" b="1" dirty="0">
              <a:solidFill>
                <a:schemeClr val="bg1"/>
              </a:solidFill>
              <a:latin typeface="Microsoft Sans Serif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Microsoft Sans Serif" pitchFamily="34" charset="0"/>
            </a:endParaRPr>
          </a:p>
          <a:p>
            <a:endParaRPr lang="en-US" b="1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>
                <a:solidFill>
                  <a:schemeClr val="bg1"/>
                </a:solidFill>
                <a:latin typeface="Microsoft Sans Serif" pitchFamily="34" charset="0"/>
              </a:rPr>
              <a:t>Follicular Development</a:t>
            </a:r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 flipV="1">
            <a:off x="1295400" y="1754188"/>
            <a:ext cx="7239000" cy="3262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rot="10800000">
            <a:spAutoFit/>
          </a:bodyPr>
          <a:lstStyle/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Microsoft Sans Serif" pitchFamily="34" charset="0"/>
              </a:rPr>
              <a:t>Growth and differentiation of primary </a:t>
            </a:r>
            <a:r>
              <a:rPr lang="en-US" sz="3200" b="1" dirty="0" err="1">
                <a:solidFill>
                  <a:schemeClr val="bg1"/>
                </a:solidFill>
                <a:latin typeface="Microsoft Sans Serif" pitchFamily="34" charset="0"/>
              </a:rPr>
              <a:t>oocyte</a:t>
            </a:r>
            <a:endParaRPr lang="en-US" sz="3200" b="1" dirty="0">
              <a:solidFill>
                <a:schemeClr val="bg1"/>
              </a:solidFill>
              <a:latin typeface="Microsoft Sans Serif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Microsoft Sans Serif" pitchFamily="34" charset="0"/>
              </a:rPr>
              <a:t>Proliferation of follicular cells</a:t>
            </a: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Microsoft Sans Serif" pitchFamily="34" charset="0"/>
              </a:rPr>
              <a:t>Formation of </a:t>
            </a:r>
            <a:r>
              <a:rPr lang="en-US" sz="3200" b="1" dirty="0" err="1">
                <a:solidFill>
                  <a:schemeClr val="bg1"/>
                </a:solidFill>
                <a:latin typeface="Microsoft Sans Serif" pitchFamily="34" charset="0"/>
              </a:rPr>
              <a:t>zona</a:t>
            </a:r>
            <a:r>
              <a:rPr lang="en-US" sz="3200" b="1" dirty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US" sz="3200" b="1" dirty="0" err="1">
                <a:solidFill>
                  <a:schemeClr val="bg1"/>
                </a:solidFill>
                <a:latin typeface="Microsoft Sans Serif" pitchFamily="34" charset="0"/>
              </a:rPr>
              <a:t>pellucida</a:t>
            </a:r>
            <a:endParaRPr lang="en-US" sz="3200" b="1" dirty="0">
              <a:solidFill>
                <a:schemeClr val="bg1"/>
              </a:solidFill>
              <a:latin typeface="Microsoft Sans Serif" pitchFamily="34" charset="0"/>
            </a:endParaRPr>
          </a:p>
          <a:p>
            <a:pPr eaLnBrk="1" hangingPunct="1">
              <a:spcBef>
                <a:spcPct val="50000"/>
              </a:spcBef>
              <a:buFontTx/>
              <a:buChar char="•"/>
            </a:pPr>
            <a:r>
              <a:rPr lang="en-US" sz="3200" b="1" dirty="0">
                <a:solidFill>
                  <a:schemeClr val="bg1"/>
                </a:solidFill>
                <a:latin typeface="Microsoft Sans Serif" pitchFamily="34" charset="0"/>
              </a:rPr>
              <a:t>Development of the theca </a:t>
            </a:r>
            <a:r>
              <a:rPr lang="en-US" sz="3200" b="1" dirty="0" err="1">
                <a:solidFill>
                  <a:schemeClr val="bg1"/>
                </a:solidFill>
                <a:latin typeface="Microsoft Sans Serif" pitchFamily="34" charset="0"/>
              </a:rPr>
              <a:t>folliculi</a:t>
            </a:r>
            <a:endParaRPr lang="en-US" sz="3200" b="1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Documents and Settings\user\Desktop\99236-004-770A804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54153"/>
            <a:ext cx="6553200" cy="541324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Documents and Settings\user\Desktop\Image690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7924800" cy="563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Documents and Settings\user\Desktop\Hormonal%20control%20of%20ovarian%20cycl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C:\Documents and Settings\user\Desktop\05-07-Menstru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228601"/>
            <a:ext cx="8382000" cy="64694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4338" name="Picture 2" descr="C:\Documents and Settings\user\Desktop\menstrual-cycle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0"/>
            <a:ext cx="6559550" cy="65308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Microsoft Sans Serif" pitchFamily="34" charset="0"/>
              </a:rPr>
              <a:t>OOGENESIS</a:t>
            </a:r>
          </a:p>
        </p:txBody>
      </p:sp>
      <p:sp>
        <p:nvSpPr>
          <p:cNvPr id="2051" name="Text Box 3"/>
          <p:cNvSpPr txBox="1">
            <a:spLocks noChangeArrowheads="1"/>
          </p:cNvSpPr>
          <p:nvPr/>
        </p:nvSpPr>
        <p:spPr bwMode="auto">
          <a:xfrm>
            <a:off x="609600" y="1600200"/>
            <a:ext cx="8153400" cy="3297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 eaLnBrk="1" hangingPunct="1">
              <a:spcBef>
                <a:spcPct val="50000"/>
              </a:spcBef>
            </a:pPr>
            <a:r>
              <a:rPr lang="en-US" sz="2800" b="1" dirty="0" err="1">
                <a:solidFill>
                  <a:schemeClr val="bg1"/>
                </a:solidFill>
              </a:rPr>
              <a:t>Defination:Sequence</a:t>
            </a:r>
            <a:r>
              <a:rPr lang="en-US" sz="2800" b="1" dirty="0">
                <a:solidFill>
                  <a:schemeClr val="bg1"/>
                </a:solidFill>
              </a:rPr>
              <a:t> of events by which </a:t>
            </a:r>
            <a:r>
              <a:rPr lang="en-US" sz="2800" b="1" dirty="0" err="1">
                <a:solidFill>
                  <a:schemeClr val="bg1"/>
                </a:solidFill>
              </a:rPr>
              <a:t>oogonia</a:t>
            </a:r>
            <a:r>
              <a:rPr lang="en-US" sz="2800" b="1" dirty="0">
                <a:solidFill>
                  <a:schemeClr val="bg1"/>
                </a:solidFill>
              </a:rPr>
              <a:t> are transformed into mature </a:t>
            </a:r>
            <a:r>
              <a:rPr lang="en-US" sz="2800" b="1" dirty="0" err="1">
                <a:solidFill>
                  <a:schemeClr val="bg1"/>
                </a:solidFill>
              </a:rPr>
              <a:t>oocytes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  <a:buFontTx/>
              <a:buChar char="•"/>
            </a:pPr>
            <a:r>
              <a:rPr lang="en-US" sz="2800" b="1" dirty="0">
                <a:solidFill>
                  <a:schemeClr val="bg1"/>
                </a:solidFill>
              </a:rPr>
              <a:t>Begins before birth and is completed after puberty and continues </a:t>
            </a:r>
            <a:r>
              <a:rPr lang="en-US" sz="2800" b="1" dirty="0" smtClean="0">
                <a:solidFill>
                  <a:schemeClr val="bg1"/>
                </a:solidFill>
              </a:rPr>
              <a:t>till </a:t>
            </a:r>
            <a:r>
              <a:rPr lang="en-US" sz="2800" b="1" dirty="0">
                <a:solidFill>
                  <a:schemeClr val="bg1"/>
                </a:solidFill>
              </a:rPr>
              <a:t>menopause.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1)Prenatal maturation of </a:t>
            </a:r>
            <a:r>
              <a:rPr lang="en-US" sz="2800" b="1" dirty="0" err="1">
                <a:solidFill>
                  <a:schemeClr val="bg1"/>
                </a:solidFill>
              </a:rPr>
              <a:t>oocytes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  <a:p>
            <a:pPr algn="l" eaLnBrk="1" hangingPunct="1">
              <a:spcBef>
                <a:spcPct val="50000"/>
              </a:spcBef>
            </a:pPr>
            <a:r>
              <a:rPr lang="en-US" sz="2800" b="1" dirty="0">
                <a:solidFill>
                  <a:schemeClr val="bg1"/>
                </a:solidFill>
              </a:rPr>
              <a:t>2)Postnatal maturation of </a:t>
            </a:r>
            <a:r>
              <a:rPr lang="en-US" sz="2800" b="1" dirty="0" err="1">
                <a:solidFill>
                  <a:schemeClr val="bg1"/>
                </a:solidFill>
              </a:rPr>
              <a:t>oocytes</a:t>
            </a:r>
            <a:r>
              <a:rPr lang="en-US" sz="28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457200" y="6248400"/>
            <a:ext cx="8229600" cy="4525963"/>
          </a:xfrm>
        </p:spPr>
        <p:txBody>
          <a:bodyPr/>
          <a:lstStyle/>
          <a:p>
            <a:endParaRPr lang="en-US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ANSWERS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1. a</a:t>
            </a:r>
          </a:p>
          <a:p>
            <a:r>
              <a:rPr lang="en-US" dirty="0"/>
              <a:t>2. c</a:t>
            </a:r>
          </a:p>
          <a:p>
            <a:r>
              <a:rPr lang="en-US" dirty="0"/>
              <a:t>3. d</a:t>
            </a:r>
          </a:p>
          <a:p>
            <a:r>
              <a:rPr lang="en-US" dirty="0"/>
              <a:t>4. b</a:t>
            </a:r>
          </a:p>
          <a:p>
            <a:r>
              <a:rPr lang="en-US" dirty="0"/>
              <a:t>5. </a:t>
            </a:r>
            <a:r>
              <a:rPr lang="en-US"/>
              <a:t>d</a:t>
            </a:r>
            <a:endParaRPr lang="en-US" dirty="0"/>
          </a:p>
          <a:p>
            <a:endParaRPr lang="en-US" dirty="0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289865640"/>
              </p:ext>
            </p:extLst>
          </p:nvPr>
        </p:nvGraphicFramePr>
        <p:xfrm>
          <a:off x="0" y="0"/>
          <a:ext cx="9144000" cy="69886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8800">
                  <a:extLst>
                    <a:ext uri="{9D8B030D-6E8A-4147-A177-3AD203B41FA5}">
                      <a16:colId xmlns="" xmlns:a16="http://schemas.microsoft.com/office/drawing/2014/main" val="2831658552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445677069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4034260012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1420286187"/>
                    </a:ext>
                  </a:extLst>
                </a:gridCol>
                <a:gridCol w="1828800">
                  <a:extLst>
                    <a:ext uri="{9D8B030D-6E8A-4147-A177-3AD203B41FA5}">
                      <a16:colId xmlns="" xmlns:a16="http://schemas.microsoft.com/office/drawing/2014/main" val="2269431824"/>
                    </a:ext>
                  </a:extLst>
                </a:gridCol>
              </a:tblGrid>
              <a:tr h="1959429"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Title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Author/</a:t>
                      </a:r>
                    </a:p>
                    <a:p>
                      <a:pPr algn="ctr"/>
                      <a:r>
                        <a:rPr lang="en-IN" sz="2000" dirty="0"/>
                        <a:t>Journal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Material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Result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000" dirty="0"/>
                        <a:t>Summary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="" xmlns:a16="http://schemas.microsoft.com/office/drawing/2014/main" val="3006461518"/>
                  </a:ext>
                </a:extLst>
              </a:tr>
              <a:tr h="4898571">
                <a:tc>
                  <a:txBody>
                    <a:bodyPr/>
                    <a:lstStyle/>
                    <a:p>
                      <a:r>
                        <a:rPr lang="en-IN" b="1" dirty="0"/>
                        <a:t>The bottleneck: mitochondrial imperatives in oogenesis and ovarian follicular fate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effectLst/>
                          <a:hlinkClick r:id="rId2"/>
                        </a:rPr>
                        <a:t>Robert P.S Jansen</a:t>
                      </a:r>
                      <a:r>
                        <a:rPr lang="nl-NL" dirty="0">
                          <a:effectLst/>
                        </a:rPr>
                        <a:t>, </a:t>
                      </a:r>
                    </a:p>
                    <a:p>
                      <a:r>
                        <a:rPr lang="nl-NL" dirty="0">
                          <a:effectLst/>
                          <a:hlinkClick r:id="rId2"/>
                        </a:rPr>
                        <a:t>Kylie de Boer</a:t>
                      </a:r>
                      <a:endParaRPr lang="nl-NL" dirty="0">
                        <a:effectLst/>
                      </a:endParaRPr>
                    </a:p>
                    <a:p>
                      <a:r>
                        <a:rPr lang="en-IN" dirty="0">
                          <a:hlinkClick r:id="rId3" tooltip="Go to Molecular and Cellular Endocrinology on ScienceDirect"/>
                        </a:rPr>
                        <a:t>Molecular and Cellular Endocrinology</a:t>
                      </a:r>
                      <a:endParaRPr lang="en-IN" dirty="0"/>
                    </a:p>
                    <a:p>
                      <a:r>
                        <a:rPr lang="en-IN" dirty="0">
                          <a:hlinkClick r:id="rId4" tooltip="Go to table of contents for this volume/issue"/>
                        </a:rPr>
                        <a:t>Volume 145, Issues 1–2</a:t>
                      </a:r>
                      <a:r>
                        <a:rPr lang="en-IN" dirty="0"/>
                        <a:t>, 25 October 1998, Pages 81–88</a:t>
                      </a:r>
                    </a:p>
                    <a:p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We review here in detail the passage of </a:t>
                      </a:r>
                      <a:r>
                        <a:rPr lang="en-IN" dirty="0">
                          <a:effectLst/>
                          <a:hlinkClick r:id="rId5"/>
                        </a:rPr>
                        <a:t>mitochondria</a:t>
                      </a:r>
                      <a:r>
                        <a:rPr lang="en-IN" dirty="0"/>
                        <a:t> through the female </a:t>
                      </a:r>
                      <a:r>
                        <a:rPr lang="en-IN" dirty="0">
                          <a:effectLst/>
                          <a:hlinkClick r:id="rId6"/>
                        </a:rPr>
                        <a:t>germ cell</a:t>
                      </a:r>
                      <a:r>
                        <a:rPr lang="en-IN" dirty="0"/>
                        <a:t> line.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maintaining the integrity of </a:t>
                      </a:r>
                      <a:r>
                        <a:rPr lang="en-IN" dirty="0">
                          <a:effectLst/>
                          <a:hlinkClick r:id="rId7"/>
                        </a:rPr>
                        <a:t>mitochondrial inheritance</a:t>
                      </a:r>
                      <a:r>
                        <a:rPr lang="en-IN" dirty="0"/>
                        <a:t> is such a strong evolutionary imperative that we should expect at least some features of ovarian follicular formation, function and loss to be primarily adapted to this specific purpose.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/>
                        <a:t>that to prevent accumulation of mild </a:t>
                      </a:r>
                      <a:r>
                        <a:rPr lang="en-IN" dirty="0">
                          <a:effectLst/>
                          <a:hlinkClick r:id="rId7"/>
                        </a:rPr>
                        <a:t>mitochondrial genomes</a:t>
                      </a:r>
                      <a:r>
                        <a:rPr lang="en-IN" dirty="0"/>
                        <a:t> in the population there is a need for physiological female sterility prior to total depletion of ovarian oocytes, a phenomenon for which there is empirical evidence and which we term the </a:t>
                      </a:r>
                      <a:r>
                        <a:rPr lang="en-IN" dirty="0" err="1"/>
                        <a:t>oöpause</a:t>
                      </a:r>
                      <a:r>
                        <a:rPr lang="en-IN"/>
                        <a:t>.</a:t>
                      </a:r>
                      <a:endParaRPr lang="en-IN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71801878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55096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oogenesi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06739" y="838200"/>
            <a:ext cx="9250739" cy="3962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Image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14400" y="0"/>
            <a:ext cx="7010399" cy="6477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800" y="257175"/>
            <a:ext cx="5637213" cy="66008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C:\Documents and Settings\user\Desktop\oogen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0"/>
            <a:ext cx="6096000" cy="655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2530" name="Picture 2" descr="C:\Documents and Settings\user\Desktop\oogen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28600"/>
            <a:ext cx="5715000" cy="6172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u="sng" dirty="0">
                <a:solidFill>
                  <a:srgbClr val="FFFF00"/>
                </a:solidFill>
                <a:latin typeface="Microsoft Sans Serif" pitchFamily="34" charset="0"/>
              </a:rPr>
              <a:t> </a:t>
            </a:r>
            <a:r>
              <a:rPr lang="en-US" sz="3600" b="1" u="sng" dirty="0">
                <a:solidFill>
                  <a:srgbClr val="FFFF00"/>
                </a:solidFill>
                <a:latin typeface="Microsoft Sans Serif" pitchFamily="34" charset="0"/>
              </a:rPr>
              <a:t>Prenatal Maturation </a:t>
            </a:r>
            <a:r>
              <a:rPr lang="en-US" sz="3600" b="1" u="sng" dirty="0" smtClean="0">
                <a:solidFill>
                  <a:srgbClr val="FFFF00"/>
                </a:solidFill>
                <a:latin typeface="Microsoft Sans Serif" pitchFamily="34" charset="0"/>
              </a:rPr>
              <a:t>of </a:t>
            </a:r>
            <a:r>
              <a:rPr lang="en-US" sz="3600" b="1" u="sng" dirty="0" err="1">
                <a:solidFill>
                  <a:srgbClr val="FFFF00"/>
                </a:solidFill>
                <a:latin typeface="Microsoft Sans Serif" pitchFamily="34" charset="0"/>
              </a:rPr>
              <a:t>Oocyte</a:t>
            </a:r>
            <a:endParaRPr lang="en-US" sz="3600" b="1" u="sng" dirty="0">
              <a:solidFill>
                <a:srgbClr val="FFFF00"/>
              </a:solidFill>
              <a:latin typeface="Microsoft Sans Serif" pitchFamily="34" charset="0"/>
            </a:endParaRP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95400"/>
            <a:ext cx="8229600" cy="4830763"/>
          </a:xfrm>
        </p:spPr>
        <p:txBody>
          <a:bodyPr>
            <a:normAutofit fontScale="92500" lnSpcReduction="2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Primordial germ cells differentiate into </a:t>
            </a:r>
            <a:r>
              <a:rPr lang="en-US" b="1" dirty="0" err="1" smtClean="0">
                <a:solidFill>
                  <a:schemeClr val="bg1"/>
                </a:solidFill>
                <a:latin typeface="Microsoft Sans Serif" pitchFamily="34" charset="0"/>
              </a:rPr>
              <a:t>oogonia</a:t>
            </a:r>
            <a:endParaRPr lang="en-US" b="1" dirty="0" smtClean="0">
              <a:solidFill>
                <a:schemeClr val="bg1"/>
              </a:solidFill>
              <a:latin typeface="Microsoft Sans Serif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The </a:t>
            </a:r>
            <a:r>
              <a:rPr lang="en-US" b="1" dirty="0" err="1" smtClean="0">
                <a:solidFill>
                  <a:schemeClr val="bg1"/>
                </a:solidFill>
                <a:latin typeface="Microsoft Sans Serif" pitchFamily="34" charset="0"/>
              </a:rPr>
              <a:t>oogonia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 undergo a number of mitotic divisions to form a cluster of cells (3rd month intra uterine life)</a:t>
            </a:r>
          </a:p>
          <a:p>
            <a:r>
              <a:rPr lang="en-US" b="1" dirty="0" err="1" smtClean="0">
                <a:solidFill>
                  <a:schemeClr val="bg1"/>
                </a:solidFill>
                <a:latin typeface="Microsoft Sans Serif" pitchFamily="34" charset="0"/>
              </a:rPr>
              <a:t>Oogonia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 </a:t>
            </a:r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enlarged to from primary </a:t>
            </a:r>
            <a:r>
              <a:rPr lang="en-US" b="1" dirty="0" err="1">
                <a:solidFill>
                  <a:schemeClr val="bg1"/>
                </a:solidFill>
                <a:latin typeface="Microsoft Sans Serif" pitchFamily="34" charset="0"/>
              </a:rPr>
              <a:t>oocyte</a:t>
            </a:r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 before birth   </a:t>
            </a:r>
          </a:p>
          <a:p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Primary </a:t>
            </a:r>
            <a:r>
              <a:rPr lang="en-US" b="1" dirty="0" err="1">
                <a:solidFill>
                  <a:schemeClr val="bg1"/>
                </a:solidFill>
                <a:latin typeface="Microsoft Sans Serif" pitchFamily="34" charset="0"/>
              </a:rPr>
              <a:t>oocyte</a:t>
            </a:r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 get surrounded by flattened 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cell</a:t>
            </a:r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– primordial 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follicle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These primary </a:t>
            </a:r>
            <a:r>
              <a:rPr lang="en-US" b="1" dirty="0" err="1" smtClean="0">
                <a:solidFill>
                  <a:schemeClr val="bg1"/>
                </a:solidFill>
                <a:latin typeface="Microsoft Sans Serif" pitchFamily="34" charset="0"/>
              </a:rPr>
              <a:t>oocyte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  enter meiosis I and arrest their cell division in prophase</a:t>
            </a:r>
            <a:endParaRPr lang="en-US" b="1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Admin\Desktop\oogenesis.gif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 r="51894"/>
          <a:stretch>
            <a:fillRect/>
          </a:stretch>
        </p:blipFill>
        <p:spPr bwMode="auto">
          <a:xfrm>
            <a:off x="1295400" y="609600"/>
            <a:ext cx="6507539" cy="5794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u="sng" dirty="0"/>
              <a:t>Oogenesis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lvl="3" indent="0">
              <a:buFont typeface="Wingdings" pitchFamily="2" charset="2"/>
              <a:buChar char="Ø"/>
            </a:pPr>
            <a:r>
              <a:rPr lang="en-US" sz="3000" b="1" dirty="0"/>
              <a:t>  At the time of birth all primary oocytes have started   prophase but stop at diplotene stage called </a:t>
            </a:r>
            <a:r>
              <a:rPr lang="en-US" sz="3000" b="1" u="sng" dirty="0"/>
              <a:t>resting stage</a:t>
            </a:r>
            <a:r>
              <a:rPr lang="en-US" sz="3000" b="1" dirty="0"/>
              <a:t>.</a:t>
            </a:r>
          </a:p>
          <a:p>
            <a:pPr marL="0" lvl="3" indent="0">
              <a:buNone/>
            </a:pPr>
            <a:endParaRPr lang="en-US" sz="3000" b="1" dirty="0"/>
          </a:p>
          <a:p>
            <a:pPr marL="0" lvl="3" indent="0">
              <a:buFont typeface="Wingdings" pitchFamily="2" charset="2"/>
              <a:buChar char="Ø"/>
            </a:pPr>
            <a:r>
              <a:rPr lang="en-US" sz="3000" b="1" dirty="0"/>
              <a:t>  Total number of primary oocytes at birth are   600000—800000.</a:t>
            </a:r>
          </a:p>
          <a:p>
            <a:pPr marL="0" lvl="3" indent="0">
              <a:buFont typeface="Wingdings" pitchFamily="2" charset="2"/>
              <a:buChar char="Ø"/>
            </a:pPr>
            <a:r>
              <a:rPr lang="en-US" sz="3000" b="1" dirty="0"/>
              <a:t>  At puberty only </a:t>
            </a:r>
            <a:r>
              <a:rPr lang="en-US" sz="3000" b="1" u="sng" dirty="0"/>
              <a:t>400000</a:t>
            </a:r>
            <a:r>
              <a:rPr lang="en-US" sz="3000" b="1" dirty="0"/>
              <a:t> are present, </a:t>
            </a:r>
            <a:r>
              <a:rPr lang="en-US" sz="3000" b="1" u="sng" dirty="0"/>
              <a:t>rest degenerate</a:t>
            </a:r>
            <a:r>
              <a:rPr lang="en-US" sz="3000" b="1" dirty="0"/>
              <a:t>.</a:t>
            </a:r>
          </a:p>
          <a:p>
            <a:pPr marL="0" lvl="3" indent="0">
              <a:buNone/>
            </a:pPr>
            <a:endParaRPr lang="en-US" sz="3000" b="1" dirty="0"/>
          </a:p>
          <a:p>
            <a:pPr marL="0" lvl="3" indent="0">
              <a:buFont typeface="Wingdings" pitchFamily="2" charset="2"/>
              <a:buChar char="Ø"/>
            </a:pPr>
            <a:r>
              <a:rPr lang="en-US" sz="3000" b="1" dirty="0"/>
              <a:t>  During reproductive phase approx. </a:t>
            </a:r>
            <a:r>
              <a:rPr lang="en-US" sz="3000" b="1" u="sng" dirty="0"/>
              <a:t>500 will be ovulated</a:t>
            </a:r>
          </a:p>
          <a:p>
            <a:pPr marL="0" lvl="3" indent="0">
              <a:buNone/>
            </a:pPr>
            <a:endParaRPr lang="en-US" sz="3000" b="1" dirty="0"/>
          </a:p>
          <a:p>
            <a:pPr marL="457200" lvl="3" indent="-457200">
              <a:buFont typeface="Wingdings" pitchFamily="2" charset="2"/>
              <a:buChar char="Ø"/>
            </a:pPr>
            <a:r>
              <a:rPr lang="en-US" sz="3000" b="1" dirty="0"/>
              <a:t>Each month approx. </a:t>
            </a:r>
            <a:r>
              <a:rPr lang="en-US" sz="3000" b="1" u="sng" dirty="0"/>
              <a:t>15 -20 primordial follicles</a:t>
            </a:r>
            <a:r>
              <a:rPr lang="en-US" sz="3000" b="1" dirty="0"/>
              <a:t> begin to mature.</a:t>
            </a:r>
          </a:p>
          <a:p>
            <a:pPr marL="0" indent="0">
              <a:buNone/>
            </a:pPr>
            <a:r>
              <a:rPr lang="en-US" sz="3000" dirty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b="1" dirty="0">
                <a:solidFill>
                  <a:schemeClr val="bg1"/>
                </a:solidFill>
                <a:latin typeface="Microsoft Sans Serif" pitchFamily="34" charset="0"/>
              </a:rPr>
              <a:t>Postnatal maturation of </a:t>
            </a:r>
            <a:r>
              <a:rPr lang="en-US" sz="3200" b="1" dirty="0" err="1">
                <a:solidFill>
                  <a:schemeClr val="bg1"/>
                </a:solidFill>
                <a:latin typeface="Microsoft Sans Serif" pitchFamily="34" charset="0"/>
              </a:rPr>
              <a:t>oocyte</a:t>
            </a:r>
            <a:endParaRPr lang="en-US" sz="3200" b="1" dirty="0">
              <a:solidFill>
                <a:schemeClr val="bg1"/>
              </a:solidFill>
              <a:latin typeface="Microsoft Sans Serif" pitchFamily="34" charset="0"/>
            </a:endParaRP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No primary </a:t>
            </a:r>
            <a:r>
              <a:rPr lang="en-US" b="1" dirty="0" err="1" smtClean="0">
                <a:solidFill>
                  <a:schemeClr val="bg1"/>
                </a:solidFill>
                <a:latin typeface="Microsoft Sans Serif" pitchFamily="34" charset="0"/>
              </a:rPr>
              <a:t>oocytes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 form after birth in females</a:t>
            </a:r>
          </a:p>
          <a:p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Further maturation of primordial follicles begins </a:t>
            </a:r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during puberty </a:t>
            </a:r>
            <a:endParaRPr lang="en-US" b="1" dirty="0" smtClean="0">
              <a:solidFill>
                <a:schemeClr val="bg1"/>
              </a:solidFill>
              <a:latin typeface="Microsoft Sans Serif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A group of follicles begins to develop, one </a:t>
            </a:r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follicle </a:t>
            </a:r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ovulation will ovulate each month</a:t>
            </a:r>
            <a:endParaRPr lang="en-US" b="1" dirty="0">
              <a:solidFill>
                <a:schemeClr val="bg1"/>
              </a:solidFill>
              <a:latin typeface="Microsoft Sans Serif" pitchFamily="34" charset="0"/>
            </a:endParaRPr>
          </a:p>
          <a:p>
            <a:r>
              <a:rPr lang="en-US" b="1" dirty="0" smtClean="0">
                <a:solidFill>
                  <a:schemeClr val="bg1"/>
                </a:solidFill>
                <a:latin typeface="Microsoft Sans Serif" pitchFamily="34" charset="0"/>
              </a:rPr>
              <a:t>Primary </a:t>
            </a:r>
            <a:r>
              <a:rPr lang="en-US" b="1" dirty="0" err="1">
                <a:solidFill>
                  <a:schemeClr val="bg1"/>
                </a:solidFill>
                <a:latin typeface="Microsoft Sans Serif" pitchFamily="34" charset="0"/>
              </a:rPr>
              <a:t>oocyte</a:t>
            </a:r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 completes first meiotic division just before </a:t>
            </a:r>
            <a:r>
              <a:rPr lang="en-US" b="1" dirty="0" err="1">
                <a:solidFill>
                  <a:schemeClr val="bg1"/>
                </a:solidFill>
                <a:latin typeface="Microsoft Sans Serif" pitchFamily="34" charset="0"/>
              </a:rPr>
              <a:t>ovulation,cytoplasm</a:t>
            </a:r>
            <a:r>
              <a:rPr lang="en-US" b="1" dirty="0">
                <a:solidFill>
                  <a:schemeClr val="bg1"/>
                </a:solidFill>
                <a:latin typeface="Microsoft Sans Serif" pitchFamily="34" charset="0"/>
              </a:rPr>
              <a:t> division unequal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333333"/>
      </a:lt2>
      <a:accent1>
        <a:srgbClr val="DDDDDD"/>
      </a:accent1>
      <a:accent2>
        <a:srgbClr val="F8F8F8"/>
      </a:accent2>
      <a:accent3>
        <a:srgbClr val="FFFFFF"/>
      </a:accent3>
      <a:accent4>
        <a:srgbClr val="000000"/>
      </a:accent4>
      <a:accent5>
        <a:srgbClr val="EBEBEB"/>
      </a:accent5>
      <a:accent6>
        <a:srgbClr val="E1E1E1"/>
      </a:accent6>
      <a:hlink>
        <a:srgbClr val="FFFFFF"/>
      </a:hlink>
      <a:folHlink>
        <a:srgbClr val="EAEAEA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F8F8F8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E1E1E1"/>
        </a:accent6>
        <a:hlink>
          <a:srgbClr val="FFFFFF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1139</Words>
  <Application>Microsoft Office PowerPoint</Application>
  <PresentationFormat>On-screen Show (4:3)</PresentationFormat>
  <Paragraphs>215</Paragraphs>
  <Slides>56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56</vt:i4>
      </vt:variant>
    </vt:vector>
  </HeadingPairs>
  <TitlesOfParts>
    <vt:vector size="59" baseType="lpstr">
      <vt:lpstr>Office Theme</vt:lpstr>
      <vt:lpstr>1_Office Theme</vt:lpstr>
      <vt:lpstr>1_Default Design</vt:lpstr>
      <vt:lpstr>EMBRYOLOGY</vt:lpstr>
      <vt:lpstr>     REPRODUCTIVE ORGANS/ GLANDS    </vt:lpstr>
      <vt:lpstr>Slide 3</vt:lpstr>
      <vt:lpstr>Slide 4</vt:lpstr>
      <vt:lpstr>OOGENESIS</vt:lpstr>
      <vt:lpstr> Prenatal Maturation of Oocyte</vt:lpstr>
      <vt:lpstr>Slide 7</vt:lpstr>
      <vt:lpstr>Oogenesis</vt:lpstr>
      <vt:lpstr>Postnatal maturation of oocyte</vt:lpstr>
      <vt:lpstr>Maturation of Primordial Follicle</vt:lpstr>
      <vt:lpstr>Primary Follicle</vt:lpstr>
      <vt:lpstr>Primary Follicle</vt:lpstr>
      <vt:lpstr>Primary Follicle</vt:lpstr>
      <vt:lpstr>Primary Follicle</vt:lpstr>
      <vt:lpstr>Primary Follicle</vt:lpstr>
      <vt:lpstr> Development of Theca</vt:lpstr>
      <vt:lpstr>Secondary follicle</vt:lpstr>
      <vt:lpstr>Slide 18</vt:lpstr>
      <vt:lpstr>Graffian follicle</vt:lpstr>
      <vt:lpstr>Slide 20</vt:lpstr>
      <vt:lpstr> OVULATION</vt:lpstr>
      <vt:lpstr>Slide 22</vt:lpstr>
      <vt:lpstr>Slide 23</vt:lpstr>
      <vt:lpstr>OOCYTE WITH CORONA RADIATA</vt:lpstr>
      <vt:lpstr>Atretic follicle</vt:lpstr>
      <vt:lpstr>Slide 26</vt:lpstr>
      <vt:lpstr>Slide 27</vt:lpstr>
      <vt:lpstr>Slide 28</vt:lpstr>
      <vt:lpstr>Slide 29</vt:lpstr>
      <vt:lpstr>MCQ</vt:lpstr>
      <vt:lpstr>MCQ</vt:lpstr>
      <vt:lpstr>MCQ</vt:lpstr>
      <vt:lpstr>MCQ</vt:lpstr>
      <vt:lpstr>MCQ</vt:lpstr>
      <vt:lpstr>Slide 35</vt:lpstr>
      <vt:lpstr>Slide 36</vt:lpstr>
      <vt:lpstr>Corpus Luteum</vt:lpstr>
      <vt:lpstr>Corpus luteum of Menstruation</vt:lpstr>
      <vt:lpstr>Corpus luteum of preganancy</vt:lpstr>
      <vt:lpstr>Slide 40</vt:lpstr>
      <vt:lpstr>  Comparison of Gametes   </vt:lpstr>
      <vt:lpstr>FEMALE  REPRODUCTIVE CYCLE</vt:lpstr>
      <vt:lpstr>Ovarian Cycle</vt:lpstr>
      <vt:lpstr>Follicular Development</vt:lpstr>
      <vt:lpstr>Slide 45</vt:lpstr>
      <vt:lpstr>Slide 46</vt:lpstr>
      <vt:lpstr>Slide 47</vt:lpstr>
      <vt:lpstr>Slide 48</vt:lpstr>
      <vt:lpstr>Slide 49</vt:lpstr>
      <vt:lpstr>ANSWERS</vt:lpstr>
      <vt:lpstr>Slide 51</vt:lpstr>
      <vt:lpstr>Slide 52</vt:lpstr>
      <vt:lpstr>Slide 53</vt:lpstr>
      <vt:lpstr>Slide 54</vt:lpstr>
      <vt:lpstr>Slide 55</vt:lpstr>
      <vt:lpstr>Slide 56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owner</dc:creator>
  <cp:lastModifiedBy>Admin</cp:lastModifiedBy>
  <cp:revision>42</cp:revision>
  <dcterms:created xsi:type="dcterms:W3CDTF">2006-08-16T00:00:00Z</dcterms:created>
  <dcterms:modified xsi:type="dcterms:W3CDTF">2020-08-13T09:46:26Z</dcterms:modified>
</cp:coreProperties>
</file>