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4"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showPr>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3" name="Shape 53"/>
          <p:cNvSpPr>
            <a:spLocks noGrp="1" noRot="1" noChangeAspect="1"/>
          </p:cNvSpPr>
          <p:nvPr>
            <p:ph type="sldImg"/>
          </p:nvPr>
        </p:nvSpPr>
        <p:spPr>
          <a:xfrm>
            <a:off x="1143000" y="685800"/>
            <a:ext cx="4572000" cy="3429000"/>
          </a:xfrm>
          <a:prstGeom prst="rect">
            <a:avLst/>
          </a:prstGeom>
        </p:spPr>
        <p:txBody>
          <a:bodyPr/>
          <a:lstStyle/>
          <a:p>
            <a:endParaRPr/>
          </a:p>
        </p:txBody>
      </p:sp>
      <p:sp>
        <p:nvSpPr>
          <p:cNvPr id="54" name="Shape 5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Helvetica Neue"/>
      </a:defRPr>
    </a:lvl1pPr>
    <a:lvl2pPr indent="228600" latinLnBrk="0">
      <a:defRPr sz="1200">
        <a:latin typeface="+mn-lt"/>
        <a:ea typeface="+mn-ea"/>
        <a:cs typeface="+mn-cs"/>
        <a:sym typeface="Helvetica Neue"/>
      </a:defRPr>
    </a:lvl2pPr>
    <a:lvl3pPr indent="457200" latinLnBrk="0">
      <a:defRPr sz="1200">
        <a:latin typeface="+mn-lt"/>
        <a:ea typeface="+mn-ea"/>
        <a:cs typeface="+mn-cs"/>
        <a:sym typeface="Helvetica Neue"/>
      </a:defRPr>
    </a:lvl3pPr>
    <a:lvl4pPr indent="685800" latinLnBrk="0">
      <a:defRPr sz="1200">
        <a:latin typeface="+mn-lt"/>
        <a:ea typeface="+mn-ea"/>
        <a:cs typeface="+mn-cs"/>
        <a:sym typeface="Helvetica Neue"/>
      </a:defRPr>
    </a:lvl4pPr>
    <a:lvl5pPr indent="914400" latinLnBrk="0">
      <a:defRPr sz="1200">
        <a:latin typeface="+mn-lt"/>
        <a:ea typeface="+mn-ea"/>
        <a:cs typeface="+mn-cs"/>
        <a:sym typeface="Helvetica Neue"/>
      </a:defRPr>
    </a:lvl5pPr>
    <a:lvl6pPr indent="1143000" latinLnBrk="0">
      <a:defRPr sz="1200">
        <a:latin typeface="+mn-lt"/>
        <a:ea typeface="+mn-ea"/>
        <a:cs typeface="+mn-cs"/>
        <a:sym typeface="Helvetica Neue"/>
      </a:defRPr>
    </a:lvl6pPr>
    <a:lvl7pPr indent="1371600" latinLnBrk="0">
      <a:defRPr sz="1200">
        <a:latin typeface="+mn-lt"/>
        <a:ea typeface="+mn-ea"/>
        <a:cs typeface="+mn-cs"/>
        <a:sym typeface="Helvetica Neue"/>
      </a:defRPr>
    </a:lvl7pPr>
    <a:lvl8pPr indent="1600200" latinLnBrk="0">
      <a:defRPr sz="1200">
        <a:latin typeface="+mn-lt"/>
        <a:ea typeface="+mn-ea"/>
        <a:cs typeface="+mn-cs"/>
        <a:sym typeface="Helvetica Neue"/>
      </a:defRPr>
    </a:lvl8pPr>
    <a:lvl9pPr indent="1828800" latinLnBrk="0">
      <a:defRPr sz="1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CB97365-EBCA-4027-87D5-99FC1D4DF0BB}" type="datetimeFigureOut">
              <a:rPr lang="en-US" smtClean="0"/>
              <a:pPr/>
              <a:t>17/08//2020</a:t>
            </a:fld>
            <a:endParaRPr lang="en-US"/>
          </a:p>
        </p:txBody>
      </p:sp>
      <p:sp>
        <p:nvSpPr>
          <p:cNvPr id="17" name="Footer Placeholder 16"/>
          <p:cNvSpPr>
            <a:spLocks noGrp="1"/>
          </p:cNvSpPr>
          <p:nvPr>
            <p:ph type="ftr" sz="quarter" idx="11"/>
          </p:nvPr>
        </p:nvSpPr>
        <p:spPr/>
        <p:txBody>
          <a:bodyPr/>
          <a:lstStyle/>
          <a:p>
            <a:endParaRPr kumimoji="0" lang="en-US"/>
          </a:p>
        </p:txBody>
      </p:sp>
      <p:sp>
        <p:nvSpPr>
          <p:cNvPr id="29" name="Slide Number Placeholder 28"/>
          <p:cNvSpPr>
            <a:spLocks noGrp="1"/>
          </p:cNvSpPr>
          <p:nvPr>
            <p:ph type="sldNum" sz="quarter" idx="12"/>
          </p:nvPr>
        </p:nvSpPr>
        <p:spPr/>
        <p:txBody>
          <a:bodyPr/>
          <a:lstStyle/>
          <a:p>
            <a:fld id="{86CB4B4D-7CA3-9044-876B-883B54F8677D}"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17/08//2020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86CB4B4D-7CA3-9044-876B-883B54F8677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17/08//2020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86CB4B4D-7CA3-9044-876B-883B54F8677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17/08//2020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86CB4B4D-7CA3-9044-876B-883B54F8677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CB97365-EBCA-4027-87D5-99FC1D4DF0BB}" type="datetimeFigureOut">
              <a:rPr lang="en-US" smtClean="0"/>
              <a:pPr/>
              <a:t>17/08//2020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7924800" y="6416675"/>
            <a:ext cx="762000" cy="365125"/>
          </a:xfrm>
        </p:spPr>
        <p:txBody>
          <a:bodyPr/>
          <a:lstStyle/>
          <a:p>
            <a:fld id="{86CB4B4D-7CA3-9044-876B-883B54F8677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CB97365-EBCA-4027-87D5-99FC1D4DF0BB}" type="datetimeFigureOut">
              <a:rPr lang="en-US" smtClean="0"/>
              <a:pPr/>
              <a:t>17/08//2020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86CB4B4D-7CA3-9044-876B-883B54F8677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CB97365-EBCA-4027-87D5-99FC1D4DF0BB}" type="datetimeFigureOut">
              <a:rPr lang="en-US" smtClean="0"/>
              <a:pPr/>
              <a:t>17/08//2020</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86CB4B4D-7CA3-9044-876B-883B54F8677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CB97365-EBCA-4027-87D5-99FC1D4DF0BB}" type="datetimeFigureOut">
              <a:rPr lang="en-US" smtClean="0"/>
              <a:pPr/>
              <a:t>17/08//2020</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86CB4B4D-7CA3-9044-876B-883B54F8677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97365-EBCA-4027-87D5-99FC1D4DF0BB}" type="datetimeFigureOut">
              <a:rPr lang="en-US" smtClean="0"/>
              <a:pPr/>
              <a:t>17/08//2020</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86CB4B4D-7CA3-9044-876B-883B54F8677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CB97365-EBCA-4027-87D5-99FC1D4DF0BB}" type="datetimeFigureOut">
              <a:rPr lang="en-US" smtClean="0"/>
              <a:pPr/>
              <a:t>17/08//2020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86CB4B4D-7CA3-9044-876B-883B54F8677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CB97365-EBCA-4027-87D5-99FC1D4DF0BB}" type="datetimeFigureOut">
              <a:rPr lang="en-US" smtClean="0"/>
              <a:pPr/>
              <a:t>17/08//2020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86CB4B4D-7CA3-9044-876B-883B54F8677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CB97365-EBCA-4027-87D5-99FC1D4DF0BB}" type="datetimeFigureOut">
              <a:rPr lang="en-US" smtClean="0"/>
              <a:pPr/>
              <a:t>17/08//2020</a:t>
            </a:fld>
            <a:endParaRPr lang="en-US">
              <a:solidFill>
                <a:schemeClr val="tx1">
                  <a:shade val="50000"/>
                </a:scheme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kumimoji="0" lang="en-US">
              <a:solidFill>
                <a:schemeClr val="tx1">
                  <a:shade val="50000"/>
                </a:scheme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6CB4B4D-7CA3-9044-876B-883B54F8677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Dr. Sunil Pathak…"/>
          <p:cNvSpPr txBox="1"/>
          <p:nvPr/>
        </p:nvSpPr>
        <p:spPr>
          <a:xfrm>
            <a:off x="4889922" y="4227656"/>
            <a:ext cx="3415878" cy="12003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defRPr>
                <a:solidFill>
                  <a:srgbClr val="FFFFFF"/>
                </a:solidFill>
              </a:defRPr>
            </a:pPr>
            <a:r>
              <a:rPr dirty="0"/>
              <a:t>Dr. Sunil </a:t>
            </a:r>
            <a:r>
              <a:rPr dirty="0" err="1"/>
              <a:t>Pathak</a:t>
            </a:r>
            <a:endParaRPr dirty="0"/>
          </a:p>
          <a:p>
            <a:pPr>
              <a:defRPr>
                <a:solidFill>
                  <a:srgbClr val="FFFFFF"/>
                </a:solidFill>
              </a:defRPr>
            </a:pPr>
            <a:r>
              <a:rPr dirty="0"/>
              <a:t>Associate Professor </a:t>
            </a:r>
          </a:p>
          <a:p>
            <a:pPr>
              <a:defRPr>
                <a:solidFill>
                  <a:srgbClr val="FFFFFF"/>
                </a:solidFill>
              </a:defRPr>
            </a:pPr>
            <a:r>
              <a:rPr dirty="0"/>
              <a:t>Department of </a:t>
            </a:r>
            <a:r>
              <a:rPr dirty="0" err="1"/>
              <a:t>Paediatrics</a:t>
            </a:r>
            <a:endParaRPr dirty="0"/>
          </a:p>
          <a:p>
            <a:pPr>
              <a:defRPr>
                <a:solidFill>
                  <a:srgbClr val="FFFFFF"/>
                </a:solidFill>
              </a:defRPr>
            </a:pPr>
            <a:r>
              <a:rPr dirty="0"/>
              <a:t>SBKS MIRC</a:t>
            </a:r>
          </a:p>
        </p:txBody>
      </p:sp>
      <p:sp>
        <p:nvSpPr>
          <p:cNvPr id="4" name="Title 3"/>
          <p:cNvSpPr>
            <a:spLocks noGrp="1"/>
          </p:cNvSpPr>
          <p:nvPr>
            <p:ph type="title"/>
          </p:nvPr>
        </p:nvSpPr>
        <p:spPr/>
        <p:txBody>
          <a:bodyPr>
            <a:normAutofit/>
          </a:bodyPr>
          <a:lstStyle/>
          <a:p>
            <a:r>
              <a:rPr lang="en-US" dirty="0" smtClean="0"/>
              <a:t>Neonatal Hypothermia</a:t>
            </a:r>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object 2"/>
          <p:cNvSpPr txBox="1">
            <a:spLocks noGrp="1"/>
          </p:cNvSpPr>
          <p:nvPr>
            <p:ph type="title"/>
          </p:nvPr>
        </p:nvSpPr>
        <p:spPr>
          <a:xfrm>
            <a:off x="1516760" y="207390"/>
            <a:ext cx="6106162" cy="1244601"/>
          </a:xfrm>
          <a:prstGeom prst="rect">
            <a:avLst/>
          </a:prstGeom>
        </p:spPr>
        <p:txBody>
          <a:bodyPr>
            <a:normAutofit fontScale="90000"/>
          </a:bodyPr>
          <a:lstStyle>
            <a:lvl1pPr marL="1701163" marR="5080" indent="-1688463">
              <a:defRPr sz="4000" spc="-100">
                <a:solidFill>
                  <a:srgbClr val="FFFF00"/>
                </a:solidFill>
              </a:defRPr>
            </a:lvl1pPr>
          </a:lstStyle>
          <a:p>
            <a:r>
              <a:t>Methods of Grading Neonatal  Hypothermia</a:t>
            </a:r>
          </a:p>
        </p:txBody>
      </p:sp>
      <p:sp>
        <p:nvSpPr>
          <p:cNvPr id="80" name="object 3"/>
          <p:cNvSpPr txBox="1"/>
          <p:nvPr/>
        </p:nvSpPr>
        <p:spPr>
          <a:xfrm>
            <a:off x="535940" y="1619756"/>
            <a:ext cx="8014969" cy="40633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355600" marR="5080" indent="-342900">
              <a:lnSpc>
                <a:spcPct val="91100"/>
              </a:lnSpc>
              <a:spcBef>
                <a:spcPts val="400"/>
              </a:spcBef>
              <a:buSzPct val="100000"/>
              <a:buFont typeface="Arial"/>
              <a:buChar char="•"/>
              <a:tabLst>
                <a:tab pos="431800" algn="l"/>
                <a:tab pos="431800" algn="l"/>
                <a:tab pos="1143000" algn="l"/>
              </a:tabLst>
            </a:pPr>
            <a:r>
              <a:t>	</a:t>
            </a:r>
            <a:r>
              <a:rPr sz="3000" spc="-5">
                <a:latin typeface="Times New Roman"/>
                <a:ea typeface="Times New Roman"/>
                <a:cs typeface="Times New Roman"/>
                <a:sym typeface="Times New Roman"/>
              </a:rPr>
              <a:t>For	</a:t>
            </a:r>
            <a:r>
              <a:rPr sz="2800" spc="-5">
                <a:latin typeface="Times New Roman"/>
                <a:ea typeface="Times New Roman"/>
                <a:cs typeface="Times New Roman"/>
                <a:sym typeface="Times New Roman"/>
              </a:rPr>
              <a:t>monitoring of axillary temperature , </a:t>
            </a:r>
            <a:r>
              <a:rPr sz="2800" spc="-10">
                <a:latin typeface="Times New Roman"/>
                <a:ea typeface="Times New Roman"/>
                <a:cs typeface="Times New Roman"/>
                <a:sym typeface="Times New Roman"/>
              </a:rPr>
              <a:t>Keep  </a:t>
            </a:r>
            <a:r>
              <a:rPr sz="2800" spc="-5">
                <a:latin typeface="Times New Roman"/>
                <a:ea typeface="Times New Roman"/>
                <a:cs typeface="Times New Roman"/>
                <a:sym typeface="Times New Roman"/>
              </a:rPr>
              <a:t>thermometer deep in axilla </a:t>
            </a:r>
            <a:r>
              <a:rPr sz="2800">
                <a:latin typeface="Times New Roman"/>
                <a:ea typeface="Times New Roman"/>
                <a:cs typeface="Times New Roman"/>
                <a:sym typeface="Times New Roman"/>
              </a:rPr>
              <a:t>for full </a:t>
            </a:r>
            <a:r>
              <a:rPr sz="2800" spc="-5">
                <a:latin typeface="Times New Roman"/>
                <a:ea typeface="Times New Roman"/>
                <a:cs typeface="Times New Roman"/>
                <a:sym typeface="Times New Roman"/>
              </a:rPr>
              <a:t>3 minutes. Normal  temperature </a:t>
            </a:r>
            <a:r>
              <a:rPr sz="2800">
                <a:latin typeface="Times New Roman"/>
                <a:ea typeface="Times New Roman"/>
                <a:cs typeface="Times New Roman"/>
                <a:sym typeface="Times New Roman"/>
              </a:rPr>
              <a:t>36.5oC-37.5 </a:t>
            </a:r>
            <a:r>
              <a:rPr sz="2800" spc="-5">
                <a:latin typeface="Times New Roman"/>
                <a:ea typeface="Times New Roman"/>
                <a:cs typeface="Times New Roman"/>
                <a:sym typeface="Times New Roman"/>
              </a:rPr>
              <a:t>degree</a:t>
            </a:r>
            <a:r>
              <a:rPr sz="2800" spc="-30">
                <a:latin typeface="Times New Roman"/>
                <a:ea typeface="Times New Roman"/>
                <a:cs typeface="Times New Roman"/>
                <a:sym typeface="Times New Roman"/>
              </a:rPr>
              <a:t> </a:t>
            </a:r>
            <a:r>
              <a:rPr sz="2800" spc="-5">
                <a:latin typeface="Times New Roman"/>
                <a:ea typeface="Times New Roman"/>
                <a:cs typeface="Times New Roman"/>
                <a:sym typeface="Times New Roman"/>
              </a:rPr>
              <a:t>Celsius.</a:t>
            </a:r>
            <a:endParaRPr sz="2800">
              <a:latin typeface="Times New Roman"/>
              <a:ea typeface="Times New Roman"/>
              <a:cs typeface="Times New Roman"/>
              <a:sym typeface="Times New Roman"/>
            </a:endParaRPr>
          </a:p>
          <a:p>
            <a:pPr marL="355600" marR="67944" indent="-342900">
              <a:lnSpc>
                <a:spcPts val="3000"/>
              </a:lnSpc>
              <a:spcBef>
                <a:spcPts val="700"/>
              </a:spcBef>
              <a:buSzPct val="100000"/>
              <a:buFont typeface="Arial"/>
              <a:buChar char="•"/>
              <a:tabLst>
                <a:tab pos="431800" algn="l"/>
                <a:tab pos="444500" algn="l"/>
              </a:tabLst>
            </a:pPr>
            <a:r>
              <a:t>	</a:t>
            </a:r>
            <a:r>
              <a:rPr sz="2800" spc="-5">
                <a:latin typeface="Times New Roman"/>
                <a:ea typeface="Times New Roman"/>
                <a:cs typeface="Times New Roman"/>
                <a:sym typeface="Times New Roman"/>
              </a:rPr>
              <a:t>Mild hypothermia (cold stress) </a:t>
            </a:r>
            <a:r>
              <a:rPr sz="2800">
                <a:latin typeface="Times New Roman"/>
                <a:ea typeface="Times New Roman"/>
                <a:cs typeface="Times New Roman"/>
                <a:sym typeface="Times New Roman"/>
              </a:rPr>
              <a:t>&lt;36.5oC-36.0 </a:t>
            </a:r>
            <a:r>
              <a:rPr sz="2800" spc="-5">
                <a:latin typeface="Times New Roman"/>
                <a:ea typeface="Times New Roman"/>
                <a:cs typeface="Times New Roman"/>
                <a:sym typeface="Times New Roman"/>
              </a:rPr>
              <a:t>degree  Celsius</a:t>
            </a:r>
            <a:endParaRPr sz="2800">
              <a:latin typeface="Times New Roman"/>
              <a:ea typeface="Times New Roman"/>
              <a:cs typeface="Times New Roman"/>
              <a:sym typeface="Times New Roman"/>
            </a:endParaRPr>
          </a:p>
          <a:p>
            <a:pPr marL="355600" marR="1136014" indent="-342900">
              <a:lnSpc>
                <a:spcPts val="3000"/>
              </a:lnSpc>
              <a:spcBef>
                <a:spcPts val="600"/>
              </a:spcBef>
              <a:buSzPct val="100000"/>
              <a:buFont typeface="Arial"/>
              <a:buChar char="•"/>
              <a:tabLst>
                <a:tab pos="431800" algn="l"/>
                <a:tab pos="444500" algn="l"/>
              </a:tabLst>
            </a:pPr>
            <a:r>
              <a:t>	</a:t>
            </a:r>
            <a:r>
              <a:rPr sz="2800" spc="-5">
                <a:latin typeface="Times New Roman"/>
                <a:ea typeface="Times New Roman"/>
                <a:cs typeface="Times New Roman"/>
                <a:sym typeface="Times New Roman"/>
              </a:rPr>
              <a:t>Moderate hypothermia </a:t>
            </a:r>
            <a:r>
              <a:rPr sz="2800" spc="-10">
                <a:latin typeface="Times New Roman"/>
                <a:ea typeface="Times New Roman"/>
                <a:cs typeface="Times New Roman"/>
                <a:sym typeface="Times New Roman"/>
              </a:rPr>
              <a:t>&lt;36 </a:t>
            </a:r>
            <a:r>
              <a:rPr sz="2800">
                <a:latin typeface="Times New Roman"/>
                <a:ea typeface="Times New Roman"/>
                <a:cs typeface="Times New Roman"/>
                <a:sym typeface="Times New Roman"/>
              </a:rPr>
              <a:t>oC-32 </a:t>
            </a:r>
            <a:r>
              <a:rPr sz="2800" spc="-5">
                <a:latin typeface="Times New Roman"/>
                <a:ea typeface="Times New Roman"/>
                <a:cs typeface="Times New Roman"/>
                <a:sym typeface="Times New Roman"/>
              </a:rPr>
              <a:t>oC Severe  hypothermia &lt;32 oC</a:t>
            </a:r>
            <a:r>
              <a:rPr sz="2800" spc="5">
                <a:latin typeface="Times New Roman"/>
                <a:ea typeface="Times New Roman"/>
                <a:cs typeface="Times New Roman"/>
                <a:sym typeface="Times New Roman"/>
              </a:rPr>
              <a:t> </a:t>
            </a:r>
            <a:r>
              <a:rPr sz="2800" spc="-5">
                <a:latin typeface="Times New Roman"/>
                <a:ea typeface="Times New Roman"/>
                <a:cs typeface="Times New Roman"/>
                <a:sym typeface="Times New Roman"/>
              </a:rPr>
              <a:t>B.</a:t>
            </a:r>
            <a:endParaRPr sz="2800">
              <a:latin typeface="Times New Roman"/>
              <a:ea typeface="Times New Roman"/>
              <a:cs typeface="Times New Roman"/>
              <a:sym typeface="Times New Roman"/>
            </a:endParaRPr>
          </a:p>
          <a:p>
            <a:pPr marL="355600" marR="228600" indent="-342900">
              <a:lnSpc>
                <a:spcPct val="90000"/>
              </a:lnSpc>
              <a:spcBef>
                <a:spcPts val="600"/>
              </a:spcBef>
              <a:buSzPct val="100000"/>
              <a:buFont typeface="Arial"/>
              <a:buChar char="•"/>
              <a:tabLst>
                <a:tab pos="342900" algn="l"/>
                <a:tab pos="355600" algn="l"/>
              </a:tabLst>
              <a:defRPr sz="2800" spc="-40">
                <a:latin typeface="Times New Roman"/>
                <a:ea typeface="Times New Roman"/>
                <a:cs typeface="Times New Roman"/>
                <a:sym typeface="Times New Roman"/>
              </a:defRPr>
            </a:pPr>
            <a:r>
              <a:t>Touch </a:t>
            </a:r>
            <a:r>
              <a:rPr spc="-5"/>
              <a:t>method : This is precise and reliable in the  absence of </a:t>
            </a:r>
            <a:r>
              <a:rPr spc="-20"/>
              <a:t>thermometer. </a:t>
            </a:r>
            <a:r>
              <a:rPr spc="-5"/>
              <a:t>Abdomen </a:t>
            </a:r>
            <a:r>
              <a:rPr spc="0"/>
              <a:t>skin</a:t>
            </a:r>
            <a:r>
              <a:rPr spc="-70"/>
              <a:t> </a:t>
            </a:r>
            <a:r>
              <a:rPr spc="-5"/>
              <a:t>temperature  is assessed </a:t>
            </a:r>
            <a:r>
              <a:rPr spc="0"/>
              <a:t>by touch </a:t>
            </a:r>
            <a:r>
              <a:rPr spc="-5"/>
              <a:t>with </a:t>
            </a:r>
            <a:r>
              <a:rPr spc="0"/>
              <a:t>dorsum </a:t>
            </a:r>
            <a:r>
              <a:rPr spc="-5"/>
              <a:t>of</a:t>
            </a:r>
            <a:r>
              <a:rPr spc="-25"/>
              <a:t> </a:t>
            </a:r>
            <a:r>
              <a:rPr spc="0"/>
              <a:t>hand.</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object 2"/>
          <p:cNvSpPr txBox="1"/>
          <p:nvPr/>
        </p:nvSpPr>
        <p:spPr>
          <a:xfrm>
            <a:off x="535939" y="1633345"/>
            <a:ext cx="7850507" cy="30936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355600" marR="86994" indent="-342900">
              <a:buSzPct val="100000"/>
              <a:buFont typeface="Arial"/>
              <a:buChar char="•"/>
              <a:tabLst>
                <a:tab pos="342900" algn="l"/>
                <a:tab pos="355600" algn="l"/>
              </a:tabLst>
              <a:defRPr sz="2800" spc="-5">
                <a:latin typeface="Times New Roman"/>
                <a:ea typeface="Times New Roman"/>
                <a:cs typeface="Times New Roman"/>
                <a:sym typeface="Times New Roman"/>
              </a:defRPr>
            </a:pPr>
            <a:r>
              <a:t>Abdominal temperature is representative </a:t>
            </a:r>
            <a:r>
              <a:rPr spc="0"/>
              <a:t>of the </a:t>
            </a:r>
            <a:r>
              <a:t>core  temperature.</a:t>
            </a:r>
          </a:p>
          <a:p>
            <a:pPr marL="355600" marR="5080" indent="-342900">
              <a:spcBef>
                <a:spcPts val="600"/>
              </a:spcBef>
              <a:buSzPct val="100000"/>
              <a:buFont typeface="Arial"/>
              <a:buChar char="•"/>
              <a:tabLst>
                <a:tab pos="342900" algn="l"/>
                <a:tab pos="355600" algn="l"/>
                <a:tab pos="3098800" algn="l"/>
              </a:tabLst>
              <a:defRPr sz="2800">
                <a:latin typeface="Times New Roman"/>
                <a:ea typeface="Times New Roman"/>
                <a:cs typeface="Times New Roman"/>
                <a:sym typeface="Times New Roman"/>
              </a:defRPr>
            </a:pPr>
            <a:r>
              <a:t>Findings</a:t>
            </a:r>
            <a:r>
              <a:rPr spc="-25"/>
              <a:t> </a:t>
            </a:r>
            <a:r>
              <a:t>include</a:t>
            </a:r>
            <a:r>
              <a:rPr spc="-15"/>
              <a:t> </a:t>
            </a:r>
            <a:r>
              <a:rPr spc="-5"/>
              <a:t>:	</a:t>
            </a:r>
            <a:r>
              <a:rPr spc="-30"/>
              <a:t>Baby’s </a:t>
            </a:r>
            <a:r>
              <a:rPr spc="-5"/>
              <a:t>feet and </a:t>
            </a:r>
            <a:r>
              <a:t>hands </a:t>
            </a:r>
            <a:r>
              <a:rPr spc="-10"/>
              <a:t>are warm </a:t>
            </a:r>
            <a:r>
              <a:rPr spc="-5"/>
              <a:t>:  Thermal comfort</a:t>
            </a:r>
            <a:r>
              <a:rPr spc="15"/>
              <a:t> </a:t>
            </a:r>
            <a:r>
              <a:rPr spc="-5"/>
              <a:t>.</a:t>
            </a:r>
          </a:p>
          <a:p>
            <a:pPr marL="443865" indent="-431800">
              <a:spcBef>
                <a:spcPts val="600"/>
              </a:spcBef>
              <a:buSzPct val="100000"/>
              <a:buFont typeface="Arial"/>
              <a:buChar char="•"/>
              <a:tabLst>
                <a:tab pos="431800" algn="l"/>
                <a:tab pos="444500" algn="l"/>
              </a:tabLst>
              <a:defRPr sz="2800" spc="-5">
                <a:latin typeface="Times New Roman"/>
                <a:ea typeface="Times New Roman"/>
                <a:cs typeface="Times New Roman"/>
                <a:sym typeface="Times New Roman"/>
              </a:defRPr>
            </a:pPr>
            <a:r>
              <a:t>Peripheries are cold, </a:t>
            </a:r>
            <a:r>
              <a:rPr spc="0"/>
              <a:t>the trunk </a:t>
            </a:r>
            <a:r>
              <a:t>is </a:t>
            </a:r>
            <a:r>
              <a:rPr spc="-10"/>
              <a:t>warm </a:t>
            </a:r>
            <a:r>
              <a:t>: Cold</a:t>
            </a:r>
            <a:r>
              <a:rPr spc="15"/>
              <a:t> </a:t>
            </a:r>
            <a:r>
              <a:t>stress</a:t>
            </a:r>
          </a:p>
          <a:p>
            <a:pPr marL="355600" marR="1707513" indent="-342900">
              <a:spcBef>
                <a:spcPts val="600"/>
              </a:spcBef>
              <a:buSzPct val="100000"/>
              <a:buFont typeface="Arial"/>
              <a:buChar char="•"/>
              <a:tabLst>
                <a:tab pos="431800" algn="l"/>
                <a:tab pos="444500" algn="l"/>
              </a:tabLst>
            </a:pPr>
            <a:r>
              <a:t>	</a:t>
            </a:r>
            <a:r>
              <a:rPr sz="2800" spc="-5">
                <a:latin typeface="Times New Roman"/>
                <a:ea typeface="Times New Roman"/>
                <a:cs typeface="Times New Roman"/>
                <a:sym typeface="Times New Roman"/>
              </a:rPr>
              <a:t>Peripheries and </a:t>
            </a:r>
            <a:r>
              <a:rPr sz="2800">
                <a:latin typeface="Times New Roman"/>
                <a:ea typeface="Times New Roman"/>
                <a:cs typeface="Times New Roman"/>
                <a:sym typeface="Times New Roman"/>
              </a:rPr>
              <a:t>the trunk </a:t>
            </a:r>
            <a:r>
              <a:rPr sz="2800" spc="-5">
                <a:latin typeface="Times New Roman"/>
                <a:ea typeface="Times New Roman"/>
                <a:cs typeface="Times New Roman"/>
                <a:sym typeface="Times New Roman"/>
              </a:rPr>
              <a:t>both are cold :  Hypothermia</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object 2"/>
          <p:cNvSpPr txBox="1">
            <a:spLocks noGrp="1"/>
          </p:cNvSpPr>
          <p:nvPr>
            <p:ph type="title"/>
          </p:nvPr>
        </p:nvSpPr>
        <p:spPr>
          <a:xfrm>
            <a:off x="1381124" y="352169"/>
            <a:ext cx="6268087" cy="696597"/>
          </a:xfrm>
          <a:prstGeom prst="rect">
            <a:avLst/>
          </a:prstGeom>
        </p:spPr>
        <p:txBody>
          <a:bodyPr>
            <a:normAutofit fontScale="90000"/>
          </a:bodyPr>
          <a:lstStyle/>
          <a:p>
            <a:pPr indent="12700">
              <a:spcBef>
                <a:spcPts val="100"/>
              </a:spcBef>
              <a:defRPr sz="4400" spc="-700">
                <a:solidFill>
                  <a:srgbClr val="FFFF00"/>
                </a:solidFill>
              </a:defRPr>
            </a:pPr>
            <a:r>
              <a:t>Management of </a:t>
            </a:r>
            <a:r>
              <a:rPr spc="-600"/>
              <a:t>Neonatal</a:t>
            </a:r>
            <a:r>
              <a:rPr spc="-300"/>
              <a:t> </a:t>
            </a:r>
            <a:r>
              <a:t>Hypothermia</a:t>
            </a:r>
          </a:p>
        </p:txBody>
      </p:sp>
      <p:sp>
        <p:nvSpPr>
          <p:cNvPr id="85" name="object 3"/>
          <p:cNvSpPr/>
          <p:nvPr/>
        </p:nvSpPr>
        <p:spPr>
          <a:xfrm>
            <a:off x="7130160" y="2964813"/>
            <a:ext cx="494386" cy="350521"/>
          </a:xfrm>
          <a:prstGeom prst="rect">
            <a:avLst/>
          </a:prstGeom>
          <a:blipFill>
            <a:blip r:embed="rId2" cstate="print"/>
            <a:stretch>
              <a:fillRect/>
            </a:stretch>
          </a:blipFill>
          <a:ln w="12700">
            <a:miter lim="400000"/>
          </a:ln>
        </p:spPr>
        <p:txBody>
          <a:bodyPr lIns="45719" rIns="45719"/>
          <a:lstStyle/>
          <a:p>
            <a:endParaRPr/>
          </a:p>
        </p:txBody>
      </p:sp>
      <p:sp>
        <p:nvSpPr>
          <p:cNvPr id="86" name="object 4"/>
          <p:cNvSpPr txBox="1"/>
          <p:nvPr/>
        </p:nvSpPr>
        <p:spPr>
          <a:xfrm>
            <a:off x="535940" y="1558670"/>
            <a:ext cx="8023226" cy="429490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tabLst>
                <a:tab pos="520700" algn="l"/>
              </a:tabLst>
              <a:defRPr sz="2500" spc="-5">
                <a:solidFill>
                  <a:srgbClr val="FFC000"/>
                </a:solidFill>
                <a:latin typeface="Times New Roman"/>
                <a:ea typeface="Times New Roman"/>
                <a:cs typeface="Times New Roman"/>
                <a:sym typeface="Times New Roman"/>
              </a:defRPr>
            </a:pPr>
            <a:r>
              <a:t>A.	Mild Hypothermia </a:t>
            </a:r>
            <a:r>
              <a:rPr>
                <a:solidFill>
                  <a:srgbClr val="000000"/>
                </a:solidFill>
              </a:rPr>
              <a:t>(cold</a:t>
            </a:r>
            <a:r>
              <a:rPr spc="104">
                <a:solidFill>
                  <a:srgbClr val="000000"/>
                </a:solidFill>
              </a:rPr>
              <a:t> </a:t>
            </a:r>
            <a:r>
              <a:rPr>
                <a:solidFill>
                  <a:srgbClr val="000000"/>
                </a:solidFill>
              </a:rPr>
              <a:t>stress)</a:t>
            </a:r>
          </a:p>
          <a:p>
            <a:pPr marL="527684" marR="167004" indent="-515619">
              <a:lnSpc>
                <a:spcPct val="80000"/>
              </a:lnSpc>
              <a:spcBef>
                <a:spcPts val="600"/>
              </a:spcBef>
              <a:buSzPct val="100000"/>
              <a:buChar char="▪"/>
              <a:tabLst>
                <a:tab pos="596900" algn="l"/>
              </a:tabLst>
            </a:pPr>
            <a:r>
              <a:t>	</a:t>
            </a:r>
            <a:r>
              <a:rPr sz="2500" spc="-10">
                <a:latin typeface="Times New Roman"/>
                <a:ea typeface="Times New Roman"/>
                <a:cs typeface="Times New Roman"/>
                <a:sym typeface="Times New Roman"/>
              </a:rPr>
              <a:t>Remove </a:t>
            </a:r>
            <a:r>
              <a:rPr sz="2500" spc="-5">
                <a:latin typeface="Times New Roman"/>
                <a:ea typeface="Times New Roman"/>
                <a:cs typeface="Times New Roman"/>
                <a:sym typeface="Times New Roman"/>
              </a:rPr>
              <a:t>the baby from the source that </a:t>
            </a:r>
            <a:r>
              <a:rPr sz="2500" spc="-10">
                <a:latin typeface="Times New Roman"/>
                <a:ea typeface="Times New Roman"/>
                <a:cs typeface="Times New Roman"/>
                <a:sym typeface="Times New Roman"/>
              </a:rPr>
              <a:t>may </a:t>
            </a:r>
            <a:r>
              <a:rPr sz="2500" spc="-5">
                <a:latin typeface="Times New Roman"/>
                <a:ea typeface="Times New Roman"/>
                <a:cs typeface="Times New Roman"/>
                <a:sym typeface="Times New Roman"/>
              </a:rPr>
              <a:t>be causing  hypothermia such as cold environment, cold clothes, cold  air or wet</a:t>
            </a:r>
            <a:r>
              <a:rPr sz="2500" spc="20">
                <a:latin typeface="Times New Roman"/>
                <a:ea typeface="Times New Roman"/>
                <a:cs typeface="Times New Roman"/>
                <a:sym typeface="Times New Roman"/>
              </a:rPr>
              <a:t> </a:t>
            </a:r>
            <a:r>
              <a:rPr sz="2500" spc="-5">
                <a:latin typeface="Times New Roman"/>
                <a:ea typeface="Times New Roman"/>
                <a:cs typeface="Times New Roman"/>
                <a:sym typeface="Times New Roman"/>
              </a:rPr>
              <a:t>clothing.</a:t>
            </a:r>
            <a:endParaRPr sz="2500">
              <a:latin typeface="Times New Roman"/>
              <a:ea typeface="Times New Roman"/>
              <a:cs typeface="Times New Roman"/>
              <a:sym typeface="Times New Roman"/>
            </a:endParaRPr>
          </a:p>
          <a:p>
            <a:pPr marL="527684" marR="119379" indent="-515619" algn="just">
              <a:lnSpc>
                <a:spcPct val="80000"/>
              </a:lnSpc>
              <a:spcBef>
                <a:spcPts val="600"/>
              </a:spcBef>
              <a:buSzPct val="100000"/>
              <a:buChar char="▪"/>
              <a:tabLst>
                <a:tab pos="596900" algn="l"/>
              </a:tabLst>
            </a:pPr>
            <a:r>
              <a:t>	</a:t>
            </a:r>
            <a:r>
              <a:rPr sz="2500" spc="-5">
                <a:latin typeface="Times New Roman"/>
                <a:ea typeface="Times New Roman"/>
                <a:cs typeface="Times New Roman"/>
                <a:sym typeface="Times New Roman"/>
              </a:rPr>
              <a:t>Cover the baby adequately with warm clothes. Ensure  skin to skin contact with </a:t>
            </a:r>
            <a:r>
              <a:rPr sz="2500" spc="-20">
                <a:latin typeface="Times New Roman"/>
                <a:ea typeface="Times New Roman"/>
                <a:cs typeface="Times New Roman"/>
                <a:sym typeface="Times New Roman"/>
              </a:rPr>
              <a:t>mother, </a:t>
            </a:r>
            <a:r>
              <a:rPr sz="2500" spc="-5">
                <a:latin typeface="Times New Roman"/>
                <a:ea typeface="Times New Roman"/>
                <a:cs typeface="Times New Roman"/>
                <a:sym typeface="Times New Roman"/>
              </a:rPr>
              <a:t>if not possible, kept next  to </a:t>
            </a:r>
            <a:r>
              <a:rPr sz="2500" spc="-10">
                <a:latin typeface="Times New Roman"/>
                <a:ea typeface="Times New Roman"/>
                <a:cs typeface="Times New Roman"/>
                <a:sym typeface="Times New Roman"/>
              </a:rPr>
              <a:t>mother </a:t>
            </a:r>
            <a:r>
              <a:rPr sz="2500" spc="-5">
                <a:latin typeface="Times New Roman"/>
                <a:ea typeface="Times New Roman"/>
                <a:cs typeface="Times New Roman"/>
                <a:sym typeface="Times New Roman"/>
              </a:rPr>
              <a:t>after fully covering the</a:t>
            </a:r>
            <a:r>
              <a:rPr sz="2500" spc="165">
                <a:latin typeface="Times New Roman"/>
                <a:ea typeface="Times New Roman"/>
                <a:cs typeface="Times New Roman"/>
                <a:sym typeface="Times New Roman"/>
              </a:rPr>
              <a:t> </a:t>
            </a:r>
            <a:r>
              <a:rPr sz="2500" spc="-35">
                <a:latin typeface="Times New Roman"/>
                <a:ea typeface="Times New Roman"/>
                <a:cs typeface="Times New Roman"/>
                <a:sym typeface="Times New Roman"/>
              </a:rPr>
              <a:t>baby.</a:t>
            </a:r>
            <a:endParaRPr sz="2500">
              <a:latin typeface="Times New Roman"/>
              <a:ea typeface="Times New Roman"/>
              <a:cs typeface="Times New Roman"/>
              <a:sym typeface="Times New Roman"/>
            </a:endParaRPr>
          </a:p>
          <a:p>
            <a:pPr marL="527684" marR="588009" indent="-515619">
              <a:lnSpc>
                <a:spcPts val="2400"/>
              </a:lnSpc>
              <a:spcBef>
                <a:spcPts val="500"/>
              </a:spcBef>
              <a:buSzPct val="100000"/>
              <a:buChar char="▪"/>
              <a:tabLst>
                <a:tab pos="596900" algn="l"/>
              </a:tabLst>
            </a:pPr>
            <a:r>
              <a:t>	</a:t>
            </a:r>
            <a:r>
              <a:rPr sz="2500" spc="-55">
                <a:latin typeface="Times New Roman"/>
                <a:ea typeface="Times New Roman"/>
                <a:cs typeface="Times New Roman"/>
                <a:sym typeface="Times New Roman"/>
              </a:rPr>
              <a:t>Warm </a:t>
            </a:r>
            <a:r>
              <a:rPr sz="2500" spc="-5">
                <a:latin typeface="Times New Roman"/>
                <a:ea typeface="Times New Roman"/>
                <a:cs typeface="Times New Roman"/>
                <a:sym typeface="Times New Roman"/>
              </a:rPr>
              <a:t>the environments including room / bed. Ensure  warm(280-320C) and draught free</a:t>
            </a:r>
            <a:r>
              <a:rPr sz="2500" spc="114">
                <a:latin typeface="Times New Roman"/>
                <a:ea typeface="Times New Roman"/>
                <a:cs typeface="Times New Roman"/>
                <a:sym typeface="Times New Roman"/>
              </a:rPr>
              <a:t> </a:t>
            </a:r>
            <a:r>
              <a:rPr sz="2500" spc="-10">
                <a:latin typeface="Times New Roman"/>
                <a:ea typeface="Times New Roman"/>
                <a:cs typeface="Times New Roman"/>
                <a:sym typeface="Times New Roman"/>
              </a:rPr>
              <a:t>room.</a:t>
            </a:r>
            <a:endParaRPr sz="2500">
              <a:latin typeface="Times New Roman"/>
              <a:ea typeface="Times New Roman"/>
              <a:cs typeface="Times New Roman"/>
              <a:sym typeface="Times New Roman"/>
            </a:endParaRPr>
          </a:p>
          <a:p>
            <a:pPr marL="527684" marR="5080" indent="-515619">
              <a:lnSpc>
                <a:spcPct val="80000"/>
              </a:lnSpc>
              <a:spcBef>
                <a:spcPts val="600"/>
              </a:spcBef>
              <a:buSzPct val="100000"/>
              <a:buChar char="▪"/>
              <a:tabLst>
                <a:tab pos="596900" algn="l"/>
              </a:tabLst>
            </a:pPr>
            <a:r>
              <a:t>	</a:t>
            </a:r>
            <a:r>
              <a:rPr sz="2500" spc="-5">
                <a:latin typeface="Times New Roman"/>
                <a:ea typeface="Times New Roman"/>
                <a:cs typeface="Times New Roman"/>
                <a:sym typeface="Times New Roman"/>
              </a:rPr>
              <a:t>Immediately breastfeed the </a:t>
            </a:r>
            <a:r>
              <a:rPr sz="2500" spc="-40">
                <a:latin typeface="Times New Roman"/>
                <a:ea typeface="Times New Roman"/>
                <a:cs typeface="Times New Roman"/>
                <a:sym typeface="Times New Roman"/>
              </a:rPr>
              <a:t>baby. </a:t>
            </a:r>
            <a:r>
              <a:rPr sz="2500" spc="-5">
                <a:latin typeface="Times New Roman"/>
                <a:ea typeface="Times New Roman"/>
                <a:cs typeface="Times New Roman"/>
                <a:sym typeface="Times New Roman"/>
              </a:rPr>
              <a:t>Encourage </a:t>
            </a:r>
            <a:r>
              <a:rPr sz="2500" spc="-10">
                <a:latin typeface="Times New Roman"/>
                <a:ea typeface="Times New Roman"/>
                <a:cs typeface="Times New Roman"/>
                <a:sym typeface="Times New Roman"/>
              </a:rPr>
              <a:t>mother </a:t>
            </a:r>
            <a:r>
              <a:rPr sz="2500" spc="-5">
                <a:latin typeface="Times New Roman"/>
                <a:ea typeface="Times New Roman"/>
                <a:cs typeface="Times New Roman"/>
                <a:sym typeface="Times New Roman"/>
              </a:rPr>
              <a:t>to  breast feed the baby </a:t>
            </a:r>
            <a:r>
              <a:rPr sz="2500" spc="-10">
                <a:latin typeface="Times New Roman"/>
                <a:ea typeface="Times New Roman"/>
                <a:cs typeface="Times New Roman"/>
                <a:sym typeface="Times New Roman"/>
              </a:rPr>
              <a:t>more </a:t>
            </a:r>
            <a:r>
              <a:rPr sz="2500" spc="-20">
                <a:latin typeface="Times New Roman"/>
                <a:ea typeface="Times New Roman"/>
                <a:cs typeface="Times New Roman"/>
                <a:sym typeface="Times New Roman"/>
              </a:rPr>
              <a:t>frequently. </a:t>
            </a:r>
            <a:r>
              <a:rPr sz="2500" spc="-5">
                <a:latin typeface="Times New Roman"/>
                <a:ea typeface="Times New Roman"/>
                <a:cs typeface="Times New Roman"/>
                <a:sym typeface="Times New Roman"/>
              </a:rPr>
              <a:t>If baby cannot breast  fed, give expressed breast </a:t>
            </a:r>
            <a:r>
              <a:rPr sz="2500" spc="-10">
                <a:latin typeface="Times New Roman"/>
                <a:ea typeface="Times New Roman"/>
                <a:cs typeface="Times New Roman"/>
                <a:sym typeface="Times New Roman"/>
              </a:rPr>
              <a:t>milk </a:t>
            </a:r>
            <a:r>
              <a:rPr sz="2500" spc="-5">
                <a:latin typeface="Times New Roman"/>
                <a:ea typeface="Times New Roman"/>
                <a:cs typeface="Times New Roman"/>
                <a:sym typeface="Times New Roman"/>
              </a:rPr>
              <a:t>using an alternative  feeding</a:t>
            </a:r>
            <a:r>
              <a:rPr sz="2500" spc="25">
                <a:latin typeface="Times New Roman"/>
                <a:ea typeface="Times New Roman"/>
                <a:cs typeface="Times New Roman"/>
                <a:sym typeface="Times New Roman"/>
              </a:rPr>
              <a:t> </a:t>
            </a:r>
            <a:r>
              <a:rPr sz="2500" spc="-10">
                <a:latin typeface="Times New Roman"/>
                <a:ea typeface="Times New Roman"/>
                <a:cs typeface="Times New Roman"/>
                <a:sym typeface="Times New Roman"/>
              </a:rPr>
              <a:t>method.</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object 2"/>
          <p:cNvSpPr txBox="1"/>
          <p:nvPr/>
        </p:nvSpPr>
        <p:spPr>
          <a:xfrm>
            <a:off x="535940" y="1632075"/>
            <a:ext cx="8053069" cy="41018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527684" marR="5080" indent="-515619">
              <a:lnSpc>
                <a:spcPct val="80100"/>
              </a:lnSpc>
              <a:spcBef>
                <a:spcPts val="700"/>
              </a:spcBef>
              <a:buSzPct val="100000"/>
              <a:buChar char="▪"/>
              <a:tabLst>
                <a:tab pos="596900" algn="l"/>
              </a:tabLst>
            </a:pPr>
            <a:r>
              <a:t>	</a:t>
            </a:r>
            <a:r>
              <a:rPr sz="2700">
                <a:latin typeface="Times New Roman"/>
                <a:ea typeface="Times New Roman"/>
                <a:cs typeface="Times New Roman"/>
                <a:sym typeface="Times New Roman"/>
              </a:rPr>
              <a:t>Monitor axillary temperature every ½ hourly till it  reaches 36.5°, then hourly </a:t>
            </a:r>
            <a:r>
              <a:rPr sz="2700" spc="-5">
                <a:latin typeface="Times New Roman"/>
                <a:ea typeface="Times New Roman"/>
                <a:cs typeface="Times New Roman"/>
                <a:sym typeface="Times New Roman"/>
              </a:rPr>
              <a:t>for </a:t>
            </a:r>
            <a:r>
              <a:rPr sz="2700">
                <a:latin typeface="Times New Roman"/>
                <a:ea typeface="Times New Roman"/>
                <a:cs typeface="Times New Roman"/>
                <a:sym typeface="Times New Roman"/>
              </a:rPr>
              <a:t>next 4 hours, 2 hourly  </a:t>
            </a:r>
            <a:r>
              <a:rPr sz="2700" spc="-5">
                <a:latin typeface="Times New Roman"/>
                <a:ea typeface="Times New Roman"/>
                <a:cs typeface="Times New Roman"/>
                <a:sym typeface="Times New Roman"/>
              </a:rPr>
              <a:t>for </a:t>
            </a:r>
            <a:r>
              <a:rPr sz="2700">
                <a:latin typeface="Times New Roman"/>
                <a:ea typeface="Times New Roman"/>
                <a:cs typeface="Times New Roman"/>
                <a:sym typeface="Times New Roman"/>
              </a:rPr>
              <a:t>12 hour </a:t>
            </a:r>
            <a:r>
              <a:rPr sz="2700" spc="-15">
                <a:latin typeface="Times New Roman"/>
                <a:ea typeface="Times New Roman"/>
                <a:cs typeface="Times New Roman"/>
                <a:sym typeface="Times New Roman"/>
              </a:rPr>
              <a:t>thereafter. </a:t>
            </a:r>
            <a:r>
              <a:rPr sz="2700">
                <a:latin typeface="Times New Roman"/>
                <a:ea typeface="Times New Roman"/>
                <a:cs typeface="Times New Roman"/>
                <a:sym typeface="Times New Roman"/>
              </a:rPr>
              <a:t>If the temperature of baby </a:t>
            </a:r>
            <a:r>
              <a:rPr sz="2700" spc="-5">
                <a:latin typeface="Times New Roman"/>
                <a:ea typeface="Times New Roman"/>
                <a:cs typeface="Times New Roman"/>
                <a:sym typeface="Times New Roman"/>
              </a:rPr>
              <a:t>is</a:t>
            </a:r>
            <a:r>
              <a:rPr sz="2700" spc="-95">
                <a:latin typeface="Times New Roman"/>
                <a:ea typeface="Times New Roman"/>
                <a:cs typeface="Times New Roman"/>
                <a:sym typeface="Times New Roman"/>
              </a:rPr>
              <a:t> </a:t>
            </a:r>
            <a:r>
              <a:rPr sz="2700">
                <a:latin typeface="Times New Roman"/>
                <a:ea typeface="Times New Roman"/>
                <a:cs typeface="Times New Roman"/>
                <a:sym typeface="Times New Roman"/>
              </a:rPr>
              <a:t>not  rising, check if adequate </a:t>
            </a:r>
            <a:r>
              <a:rPr sz="2700" spc="-5">
                <a:latin typeface="Times New Roman"/>
                <a:ea typeface="Times New Roman"/>
                <a:cs typeface="Times New Roman"/>
                <a:sym typeface="Times New Roman"/>
              </a:rPr>
              <a:t>amount </a:t>
            </a:r>
            <a:r>
              <a:rPr sz="2700">
                <a:latin typeface="Times New Roman"/>
                <a:ea typeface="Times New Roman"/>
                <a:cs typeface="Times New Roman"/>
                <a:sym typeface="Times New Roman"/>
              </a:rPr>
              <a:t>of heat being  provided. Sepsis should be suspected unresponsive  hypothermia.</a:t>
            </a:r>
          </a:p>
          <a:p>
            <a:pPr marL="607059" indent="-594994">
              <a:buSzPct val="100000"/>
              <a:buChar char="▪"/>
              <a:tabLst>
                <a:tab pos="596900" algn="l"/>
              </a:tabLst>
              <a:defRPr sz="2700" spc="-45">
                <a:latin typeface="Times New Roman"/>
                <a:ea typeface="Times New Roman"/>
                <a:cs typeface="Times New Roman"/>
                <a:sym typeface="Times New Roman"/>
              </a:defRPr>
            </a:pPr>
            <a:r>
              <a:t>Watch </a:t>
            </a:r>
            <a:r>
              <a:rPr spc="-5"/>
              <a:t>for </a:t>
            </a:r>
            <a:r>
              <a:rPr spc="0"/>
              <a:t>apnea and</a:t>
            </a:r>
            <a:r>
              <a:rPr spc="30"/>
              <a:t> </a:t>
            </a:r>
            <a:r>
              <a:rPr spc="0"/>
              <a:t>hypoglycemia.</a:t>
            </a:r>
          </a:p>
          <a:p>
            <a:pPr marL="527684" marR="20954" indent="-515619">
              <a:lnSpc>
                <a:spcPct val="80000"/>
              </a:lnSpc>
              <a:spcBef>
                <a:spcPts val="600"/>
              </a:spcBef>
              <a:buSzPct val="100000"/>
              <a:buChar char="▪"/>
              <a:tabLst>
                <a:tab pos="609600" algn="l"/>
              </a:tabLst>
            </a:pPr>
            <a:r>
              <a:t>	</a:t>
            </a:r>
            <a:r>
              <a:rPr sz="2700">
                <a:latin typeface="Times New Roman"/>
                <a:ea typeface="Times New Roman"/>
                <a:cs typeface="Times New Roman"/>
                <a:sym typeface="Times New Roman"/>
              </a:rPr>
              <a:t>Follow up: </a:t>
            </a:r>
            <a:r>
              <a:rPr sz="2700" spc="-5">
                <a:latin typeface="Times New Roman"/>
                <a:ea typeface="Times New Roman"/>
                <a:cs typeface="Times New Roman"/>
                <a:sym typeface="Times New Roman"/>
              </a:rPr>
              <a:t>Ask family </a:t>
            </a:r>
            <a:r>
              <a:rPr sz="2700">
                <a:latin typeface="Times New Roman"/>
                <a:ea typeface="Times New Roman"/>
                <a:cs typeface="Times New Roman"/>
                <a:sym typeface="Times New Roman"/>
              </a:rPr>
              <a:t>to return </a:t>
            </a:r>
            <a:r>
              <a:rPr sz="2700" spc="-10">
                <a:latin typeface="Times New Roman"/>
                <a:ea typeface="Times New Roman"/>
                <a:cs typeface="Times New Roman"/>
                <a:sym typeface="Times New Roman"/>
              </a:rPr>
              <a:t>for </a:t>
            </a:r>
            <a:r>
              <a:rPr sz="2700" spc="-5">
                <a:latin typeface="Times New Roman"/>
                <a:ea typeface="Times New Roman"/>
                <a:cs typeface="Times New Roman"/>
                <a:sym typeface="Times New Roman"/>
              </a:rPr>
              <a:t>follow </a:t>
            </a:r>
            <a:r>
              <a:rPr sz="2700">
                <a:latin typeface="Times New Roman"/>
                <a:ea typeface="Times New Roman"/>
                <a:cs typeface="Times New Roman"/>
                <a:sym typeface="Times New Roman"/>
              </a:rPr>
              <a:t>up visit in  a week. If the baby </a:t>
            </a:r>
            <a:r>
              <a:rPr sz="2700" spc="-5">
                <a:latin typeface="Times New Roman"/>
                <a:ea typeface="Times New Roman"/>
                <a:cs typeface="Times New Roman"/>
                <a:sym typeface="Times New Roman"/>
              </a:rPr>
              <a:t>is feeding </a:t>
            </a:r>
            <a:r>
              <a:rPr sz="2700">
                <a:latin typeface="Times New Roman"/>
                <a:ea typeface="Times New Roman"/>
                <a:cs typeface="Times New Roman"/>
                <a:sym typeface="Times New Roman"/>
              </a:rPr>
              <a:t>well and there are no  other </a:t>
            </a:r>
            <a:r>
              <a:rPr sz="2700" spc="-5">
                <a:latin typeface="Times New Roman"/>
                <a:ea typeface="Times New Roman"/>
                <a:cs typeface="Times New Roman"/>
                <a:sym typeface="Times New Roman"/>
              </a:rPr>
              <a:t>problems </a:t>
            </a:r>
            <a:r>
              <a:rPr sz="2700">
                <a:latin typeface="Times New Roman"/>
                <a:ea typeface="Times New Roman"/>
                <a:cs typeface="Times New Roman"/>
                <a:sym typeface="Times New Roman"/>
              </a:rPr>
              <a:t>requiring hospitalization, </a:t>
            </a:r>
            <a:r>
              <a:rPr sz="2700" spc="-5">
                <a:latin typeface="Times New Roman"/>
                <a:ea typeface="Times New Roman"/>
                <a:cs typeface="Times New Roman"/>
                <a:sym typeface="Times New Roman"/>
              </a:rPr>
              <a:t>discharge</a:t>
            </a:r>
            <a:r>
              <a:rPr sz="2700" spc="-130">
                <a:latin typeface="Times New Roman"/>
                <a:ea typeface="Times New Roman"/>
                <a:cs typeface="Times New Roman"/>
                <a:sym typeface="Times New Roman"/>
              </a:rPr>
              <a:t> </a:t>
            </a:r>
            <a:r>
              <a:rPr sz="2700">
                <a:latin typeface="Times New Roman"/>
                <a:ea typeface="Times New Roman"/>
                <a:cs typeface="Times New Roman"/>
                <a:sym typeface="Times New Roman"/>
              </a:rPr>
              <a:t>the  </a:t>
            </a:r>
            <a:r>
              <a:rPr sz="2700" spc="-35">
                <a:latin typeface="Times New Roman"/>
                <a:ea typeface="Times New Roman"/>
                <a:cs typeface="Times New Roman"/>
                <a:sym typeface="Times New Roman"/>
              </a:rPr>
              <a:t>baby. </a:t>
            </a:r>
            <a:r>
              <a:rPr sz="2700">
                <a:latin typeface="Times New Roman"/>
                <a:ea typeface="Times New Roman"/>
                <a:cs typeface="Times New Roman"/>
                <a:sym typeface="Times New Roman"/>
              </a:rPr>
              <a:t>Advice the </a:t>
            </a:r>
            <a:r>
              <a:rPr sz="2700" spc="-5">
                <a:latin typeface="Times New Roman"/>
                <a:ea typeface="Times New Roman"/>
                <a:cs typeface="Times New Roman"/>
                <a:sym typeface="Times New Roman"/>
              </a:rPr>
              <a:t>mother </a:t>
            </a:r>
            <a:r>
              <a:rPr sz="2700">
                <a:latin typeface="Times New Roman"/>
                <a:ea typeface="Times New Roman"/>
                <a:cs typeface="Times New Roman"/>
                <a:sym typeface="Times New Roman"/>
              </a:rPr>
              <a:t>how to keep the baby warm  at</a:t>
            </a:r>
            <a:r>
              <a:rPr sz="2700" spc="-5">
                <a:latin typeface="Times New Roman"/>
                <a:ea typeface="Times New Roman"/>
                <a:cs typeface="Times New Roman"/>
                <a:sym typeface="Times New Roman"/>
              </a:rPr>
              <a:t> </a:t>
            </a:r>
            <a:r>
              <a:rPr sz="2700">
                <a:latin typeface="Times New Roman"/>
                <a:ea typeface="Times New Roman"/>
                <a:cs typeface="Times New Roman"/>
                <a:sym typeface="Times New Roman"/>
              </a:rPr>
              <a:t>home.</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object 2"/>
          <p:cNvSpPr txBox="1"/>
          <p:nvPr/>
        </p:nvSpPr>
        <p:spPr>
          <a:xfrm>
            <a:off x="535939" y="1562352"/>
            <a:ext cx="8009257" cy="4170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spcBef>
                <a:spcPts val="100"/>
              </a:spcBef>
              <a:defRPr sz="1600" spc="-5">
                <a:solidFill>
                  <a:srgbClr val="FFC000"/>
                </a:solidFill>
                <a:latin typeface="Times New Roman"/>
                <a:ea typeface="Times New Roman"/>
                <a:cs typeface="Times New Roman"/>
                <a:sym typeface="Times New Roman"/>
              </a:defRPr>
            </a:pPr>
            <a:r>
              <a:t>B. </a:t>
            </a:r>
            <a:r>
              <a:rPr sz="2400" spc="0"/>
              <a:t>Moderate to Severe</a:t>
            </a:r>
            <a:r>
              <a:rPr sz="2400" spc="-40"/>
              <a:t> </a:t>
            </a:r>
            <a:r>
              <a:rPr sz="2400" spc="-5"/>
              <a:t>Hypothermia</a:t>
            </a:r>
            <a:endParaRPr sz="2400" spc="-7"/>
          </a:p>
          <a:p>
            <a:pPr marL="355600" marR="404495" indent="-342900">
              <a:lnSpc>
                <a:spcPct val="80100"/>
              </a:lnSpc>
              <a:spcBef>
                <a:spcPts val="500"/>
              </a:spcBef>
              <a:buSzPct val="66666"/>
              <a:buChar char="▪"/>
              <a:tabLst>
                <a:tab pos="406400" algn="l"/>
              </a:tabLst>
            </a:pPr>
            <a:r>
              <a:t>	</a:t>
            </a:r>
            <a:r>
              <a:rPr sz="2400" spc="-5">
                <a:latin typeface="Times New Roman"/>
                <a:ea typeface="Times New Roman"/>
                <a:cs typeface="Times New Roman"/>
                <a:sym typeface="Times New Roman"/>
              </a:rPr>
              <a:t>Remove </a:t>
            </a:r>
            <a:r>
              <a:rPr sz="2400">
                <a:latin typeface="Times New Roman"/>
                <a:ea typeface="Times New Roman"/>
                <a:cs typeface="Times New Roman"/>
                <a:sym typeface="Times New Roman"/>
              </a:rPr>
              <a:t>wet clothes and rapid </a:t>
            </a:r>
            <a:r>
              <a:rPr sz="2400" spc="-5">
                <a:latin typeface="Times New Roman"/>
                <a:ea typeface="Times New Roman"/>
                <a:cs typeface="Times New Roman"/>
                <a:sym typeface="Times New Roman"/>
              </a:rPr>
              <a:t>rewarming </a:t>
            </a:r>
            <a:r>
              <a:rPr sz="2400">
                <a:latin typeface="Times New Roman"/>
                <a:ea typeface="Times New Roman"/>
                <a:cs typeface="Times New Roman"/>
                <a:sym typeface="Times New Roman"/>
              </a:rPr>
              <a:t>by incubator</a:t>
            </a:r>
            <a:r>
              <a:rPr sz="2400" spc="-85">
                <a:latin typeface="Times New Roman"/>
                <a:ea typeface="Times New Roman"/>
                <a:cs typeface="Times New Roman"/>
                <a:sym typeface="Times New Roman"/>
              </a:rPr>
              <a:t> </a:t>
            </a:r>
            <a:r>
              <a:rPr sz="2400">
                <a:latin typeface="Times New Roman"/>
                <a:ea typeface="Times New Roman"/>
                <a:cs typeface="Times New Roman"/>
                <a:sym typeface="Times New Roman"/>
              </a:rPr>
              <a:t>(air  </a:t>
            </a:r>
            <a:r>
              <a:rPr sz="2400" spc="-5">
                <a:latin typeface="Times New Roman"/>
                <a:ea typeface="Times New Roman"/>
                <a:cs typeface="Times New Roman"/>
                <a:sym typeface="Times New Roman"/>
              </a:rPr>
              <a:t>temperature 35-36°C), </a:t>
            </a:r>
            <a:r>
              <a:rPr sz="2400">
                <a:latin typeface="Times New Roman"/>
                <a:ea typeface="Times New Roman"/>
                <a:cs typeface="Times New Roman"/>
                <a:sym typeface="Times New Roman"/>
              </a:rPr>
              <a:t>preheated radiant </a:t>
            </a:r>
            <a:r>
              <a:rPr sz="2400" spc="-5">
                <a:latin typeface="Times New Roman"/>
                <a:ea typeface="Times New Roman"/>
                <a:cs typeface="Times New Roman"/>
                <a:sym typeface="Times New Roman"/>
              </a:rPr>
              <a:t>warmer </a:t>
            </a:r>
            <a:r>
              <a:rPr sz="2400">
                <a:latin typeface="Times New Roman"/>
                <a:ea typeface="Times New Roman"/>
                <a:cs typeface="Times New Roman"/>
                <a:sym typeface="Times New Roman"/>
              </a:rPr>
              <a:t>or  </a:t>
            </a:r>
            <a:r>
              <a:rPr sz="2400" spc="-5">
                <a:latin typeface="Times New Roman"/>
                <a:ea typeface="Times New Roman"/>
                <a:cs typeface="Times New Roman"/>
                <a:sym typeface="Times New Roman"/>
              </a:rPr>
              <a:t>thermostatically </a:t>
            </a:r>
            <a:r>
              <a:rPr sz="2400">
                <a:latin typeface="Times New Roman"/>
                <a:ea typeface="Times New Roman"/>
                <a:cs typeface="Times New Roman"/>
                <a:sym typeface="Times New Roman"/>
              </a:rPr>
              <a:t>controlled heated </a:t>
            </a:r>
            <a:r>
              <a:rPr sz="2400" spc="-5">
                <a:latin typeface="Times New Roman"/>
                <a:ea typeface="Times New Roman"/>
                <a:cs typeface="Times New Roman"/>
                <a:sym typeface="Times New Roman"/>
              </a:rPr>
              <a:t>mattress set </a:t>
            </a:r>
            <a:r>
              <a:rPr sz="2400">
                <a:latin typeface="Times New Roman"/>
                <a:ea typeface="Times New Roman"/>
                <a:cs typeface="Times New Roman"/>
                <a:sym typeface="Times New Roman"/>
              </a:rPr>
              <a:t>at</a:t>
            </a:r>
            <a:r>
              <a:rPr sz="2400" spc="-65">
                <a:latin typeface="Times New Roman"/>
                <a:ea typeface="Times New Roman"/>
                <a:cs typeface="Times New Roman"/>
                <a:sym typeface="Times New Roman"/>
              </a:rPr>
              <a:t> </a:t>
            </a:r>
            <a:r>
              <a:rPr sz="2400" spc="-5">
                <a:latin typeface="Times New Roman"/>
                <a:ea typeface="Times New Roman"/>
                <a:cs typeface="Times New Roman"/>
                <a:sym typeface="Times New Roman"/>
              </a:rPr>
              <a:t>37-38°C.</a:t>
            </a:r>
            <a:endParaRPr sz="2400">
              <a:latin typeface="Times New Roman"/>
              <a:ea typeface="Times New Roman"/>
              <a:cs typeface="Times New Roman"/>
              <a:sym typeface="Times New Roman"/>
            </a:endParaRPr>
          </a:p>
          <a:p>
            <a:pPr marL="431800" indent="-419734">
              <a:buSzPct val="100000"/>
              <a:buChar char="▪"/>
              <a:tabLst>
                <a:tab pos="431800" algn="l"/>
              </a:tabLst>
              <a:defRPr sz="2400">
                <a:latin typeface="Times New Roman"/>
                <a:ea typeface="Times New Roman"/>
                <a:cs typeface="Times New Roman"/>
                <a:sym typeface="Times New Roman"/>
              </a:defRPr>
            </a:pPr>
            <a:r>
              <a:t>Room heater or 200 W bulb or infrared bulb can also be</a:t>
            </a:r>
            <a:r>
              <a:rPr spc="-254"/>
              <a:t> </a:t>
            </a:r>
            <a:r>
              <a:rPr spc="-5"/>
              <a:t>used.</a:t>
            </a:r>
          </a:p>
          <a:p>
            <a:pPr marL="431800" indent="-419734">
              <a:lnSpc>
                <a:spcPts val="2500"/>
              </a:lnSpc>
              <a:buSzPct val="100000"/>
              <a:buChar char="▪"/>
              <a:tabLst>
                <a:tab pos="431800" algn="l"/>
              </a:tabLst>
              <a:defRPr sz="2400">
                <a:latin typeface="Times New Roman"/>
                <a:ea typeface="Times New Roman"/>
                <a:cs typeface="Times New Roman"/>
                <a:sym typeface="Times New Roman"/>
              </a:defRPr>
            </a:pPr>
            <a:r>
              <a:t>Rapid </a:t>
            </a:r>
            <a:r>
              <a:rPr spc="-5"/>
              <a:t>rewarming </a:t>
            </a:r>
            <a:r>
              <a:t>is </a:t>
            </a:r>
            <a:r>
              <a:rPr spc="-5"/>
              <a:t>done </a:t>
            </a:r>
            <a:r>
              <a:t>up to 34°C, then slow </a:t>
            </a:r>
            <a:r>
              <a:rPr spc="-5"/>
              <a:t>rewarming</a:t>
            </a:r>
            <a:r>
              <a:rPr spc="-40"/>
              <a:t> </a:t>
            </a:r>
            <a:r>
              <a:t>to</a:t>
            </a:r>
          </a:p>
          <a:p>
            <a:pPr indent="355600">
              <a:lnSpc>
                <a:spcPts val="2500"/>
              </a:lnSpc>
              <a:defRPr sz="2400">
                <a:latin typeface="Times New Roman"/>
                <a:ea typeface="Times New Roman"/>
                <a:cs typeface="Times New Roman"/>
                <a:sym typeface="Times New Roman"/>
              </a:defRPr>
            </a:pPr>
            <a:r>
              <a:t>36.5°C.</a:t>
            </a:r>
          </a:p>
          <a:p>
            <a:pPr marL="355600" marR="5080" indent="-342900">
              <a:lnSpc>
                <a:spcPct val="80000"/>
              </a:lnSpc>
              <a:spcBef>
                <a:spcPts val="500"/>
              </a:spcBef>
              <a:buSzPct val="100000"/>
              <a:buChar char="▪"/>
              <a:tabLst>
                <a:tab pos="431800" algn="l"/>
              </a:tabLst>
            </a:pPr>
            <a:r>
              <a:t>	</a:t>
            </a:r>
            <a:r>
              <a:rPr sz="2400" spc="-5">
                <a:latin typeface="Times New Roman"/>
                <a:ea typeface="Times New Roman"/>
                <a:cs typeface="Times New Roman"/>
                <a:sym typeface="Times New Roman"/>
              </a:rPr>
              <a:t>Set </a:t>
            </a:r>
            <a:r>
              <a:rPr sz="2400">
                <a:latin typeface="Times New Roman"/>
                <a:ea typeface="Times New Roman"/>
                <a:cs typeface="Times New Roman"/>
                <a:sym typeface="Times New Roman"/>
              </a:rPr>
              <a:t>skin </a:t>
            </a:r>
            <a:r>
              <a:rPr sz="2400" spc="-5">
                <a:latin typeface="Times New Roman"/>
                <a:ea typeface="Times New Roman"/>
                <a:cs typeface="Times New Roman"/>
                <a:sym typeface="Times New Roman"/>
              </a:rPr>
              <a:t>temperature </a:t>
            </a:r>
            <a:r>
              <a:rPr sz="2400">
                <a:latin typeface="Times New Roman"/>
                <a:ea typeface="Times New Roman"/>
                <a:cs typeface="Times New Roman"/>
                <a:sym typeface="Times New Roman"/>
              </a:rPr>
              <a:t>at 370C in skin servo </a:t>
            </a:r>
            <a:r>
              <a:rPr sz="2400" spc="-5">
                <a:latin typeface="Times New Roman"/>
                <a:ea typeface="Times New Roman"/>
                <a:cs typeface="Times New Roman"/>
                <a:sym typeface="Times New Roman"/>
              </a:rPr>
              <a:t>mode </a:t>
            </a:r>
            <a:r>
              <a:rPr sz="2400">
                <a:latin typeface="Times New Roman"/>
                <a:ea typeface="Times New Roman"/>
                <a:cs typeface="Times New Roman"/>
                <a:sym typeface="Times New Roman"/>
              </a:rPr>
              <a:t>in radiant  </a:t>
            </a:r>
            <a:r>
              <a:rPr sz="2400" spc="-5">
                <a:latin typeface="Times New Roman"/>
                <a:ea typeface="Times New Roman"/>
                <a:cs typeface="Times New Roman"/>
                <a:sym typeface="Times New Roman"/>
              </a:rPr>
              <a:t>warmer </a:t>
            </a:r>
            <a:r>
              <a:rPr sz="2400">
                <a:latin typeface="Times New Roman"/>
                <a:ea typeface="Times New Roman"/>
                <a:cs typeface="Times New Roman"/>
                <a:sym typeface="Times New Roman"/>
              </a:rPr>
              <a:t>or </a:t>
            </a:r>
            <a:r>
              <a:rPr sz="2400" spc="-5">
                <a:latin typeface="Times New Roman"/>
                <a:ea typeface="Times New Roman"/>
                <a:cs typeface="Times New Roman"/>
                <a:sym typeface="Times New Roman"/>
              </a:rPr>
              <a:t>1-1.50C </a:t>
            </a:r>
            <a:r>
              <a:rPr sz="2400">
                <a:latin typeface="Times New Roman"/>
                <a:ea typeface="Times New Roman"/>
                <a:cs typeface="Times New Roman"/>
                <a:sym typeface="Times New Roman"/>
              </a:rPr>
              <a:t>higher than the body </a:t>
            </a:r>
            <a:r>
              <a:rPr sz="2400" spc="-5">
                <a:latin typeface="Times New Roman"/>
                <a:ea typeface="Times New Roman"/>
                <a:cs typeface="Times New Roman"/>
                <a:sym typeface="Times New Roman"/>
              </a:rPr>
              <a:t>temperature </a:t>
            </a:r>
            <a:r>
              <a:rPr sz="2400">
                <a:latin typeface="Times New Roman"/>
                <a:ea typeface="Times New Roman"/>
                <a:cs typeface="Times New Roman"/>
                <a:sym typeface="Times New Roman"/>
              </a:rPr>
              <a:t>in an  incubator and </a:t>
            </a:r>
            <a:r>
              <a:rPr sz="2400" spc="-5">
                <a:latin typeface="Times New Roman"/>
                <a:ea typeface="Times New Roman"/>
                <a:cs typeface="Times New Roman"/>
                <a:sym typeface="Times New Roman"/>
              </a:rPr>
              <a:t>should </a:t>
            </a:r>
            <a:r>
              <a:rPr sz="2400">
                <a:latin typeface="Times New Roman"/>
                <a:ea typeface="Times New Roman"/>
                <a:cs typeface="Times New Roman"/>
                <a:sym typeface="Times New Roman"/>
              </a:rPr>
              <a:t>be adjusted </a:t>
            </a:r>
            <a:r>
              <a:rPr sz="2400" spc="-5">
                <a:latin typeface="Times New Roman"/>
                <a:ea typeface="Times New Roman"/>
                <a:cs typeface="Times New Roman"/>
                <a:sym typeface="Times New Roman"/>
              </a:rPr>
              <a:t>as </a:t>
            </a:r>
            <a:r>
              <a:rPr sz="2400">
                <a:latin typeface="Times New Roman"/>
                <a:ea typeface="Times New Roman"/>
                <a:cs typeface="Times New Roman"/>
                <a:sym typeface="Times New Roman"/>
              </a:rPr>
              <a:t>the </a:t>
            </a:r>
            <a:r>
              <a:rPr sz="2400" spc="-5">
                <a:latin typeface="Times New Roman"/>
                <a:ea typeface="Times New Roman"/>
                <a:cs typeface="Times New Roman"/>
                <a:sym typeface="Times New Roman"/>
              </a:rPr>
              <a:t>newborn's temperature  </a:t>
            </a:r>
            <a:r>
              <a:rPr sz="2400">
                <a:latin typeface="Times New Roman"/>
                <a:ea typeface="Times New Roman"/>
                <a:cs typeface="Times New Roman"/>
                <a:sym typeface="Times New Roman"/>
              </a:rPr>
              <a:t>increases.</a:t>
            </a:r>
          </a:p>
          <a:p>
            <a:pPr marL="355600" marR="184785" indent="-342900">
              <a:lnSpc>
                <a:spcPct val="80000"/>
              </a:lnSpc>
              <a:spcBef>
                <a:spcPts val="500"/>
              </a:spcBef>
              <a:buSzPct val="100000"/>
              <a:buChar char="▪"/>
              <a:tabLst>
                <a:tab pos="431800" algn="l"/>
              </a:tabLst>
            </a:pPr>
            <a:r>
              <a:t>	</a:t>
            </a:r>
            <a:r>
              <a:rPr sz="2400">
                <a:latin typeface="Times New Roman"/>
                <a:ea typeface="Times New Roman"/>
                <a:cs typeface="Times New Roman"/>
                <a:sym typeface="Times New Roman"/>
              </a:rPr>
              <a:t>In the absence of radiant </a:t>
            </a:r>
            <a:r>
              <a:rPr sz="2400" spc="-5">
                <a:latin typeface="Times New Roman"/>
                <a:ea typeface="Times New Roman"/>
                <a:cs typeface="Times New Roman"/>
                <a:sym typeface="Times New Roman"/>
              </a:rPr>
              <a:t>warmer </a:t>
            </a:r>
            <a:r>
              <a:rPr sz="2400">
                <a:latin typeface="Times New Roman"/>
                <a:ea typeface="Times New Roman"/>
                <a:cs typeface="Times New Roman"/>
                <a:sym typeface="Times New Roman"/>
              </a:rPr>
              <a:t>or </a:t>
            </a:r>
            <a:r>
              <a:rPr sz="2400" spc="-5">
                <a:latin typeface="Times New Roman"/>
                <a:ea typeface="Times New Roman"/>
                <a:cs typeface="Times New Roman"/>
                <a:sym typeface="Times New Roman"/>
              </a:rPr>
              <a:t>incubator- </a:t>
            </a:r>
            <a:r>
              <a:rPr sz="2400">
                <a:latin typeface="Times New Roman"/>
                <a:ea typeface="Times New Roman"/>
                <a:cs typeface="Times New Roman"/>
                <a:sym typeface="Times New Roman"/>
              </a:rPr>
              <a:t>heating</a:t>
            </a:r>
            <a:r>
              <a:rPr sz="2400" spc="-135">
                <a:latin typeface="Times New Roman"/>
                <a:ea typeface="Times New Roman"/>
                <a:cs typeface="Times New Roman"/>
                <a:sym typeface="Times New Roman"/>
              </a:rPr>
              <a:t> </a:t>
            </a:r>
            <a:r>
              <a:rPr sz="2400" spc="-5">
                <a:latin typeface="Times New Roman"/>
                <a:ea typeface="Times New Roman"/>
                <a:cs typeface="Times New Roman"/>
                <a:sym typeface="Times New Roman"/>
              </a:rPr>
              <a:t>lamp,  home </a:t>
            </a:r>
            <a:r>
              <a:rPr sz="2400">
                <a:latin typeface="Times New Roman"/>
                <a:ea typeface="Times New Roman"/>
                <a:cs typeface="Times New Roman"/>
                <a:sym typeface="Times New Roman"/>
              </a:rPr>
              <a:t>based heating </a:t>
            </a:r>
            <a:r>
              <a:rPr sz="2400" spc="-5">
                <a:latin typeface="Times New Roman"/>
                <a:ea typeface="Times New Roman"/>
                <a:cs typeface="Times New Roman"/>
                <a:sym typeface="Times New Roman"/>
              </a:rPr>
              <a:t>methods </a:t>
            </a:r>
            <a:r>
              <a:rPr sz="2400" spc="-10">
                <a:latin typeface="Times New Roman"/>
                <a:ea typeface="Times New Roman"/>
                <a:cs typeface="Times New Roman"/>
                <a:sym typeface="Times New Roman"/>
              </a:rPr>
              <a:t>may </a:t>
            </a:r>
            <a:r>
              <a:rPr sz="2400">
                <a:latin typeface="Times New Roman"/>
                <a:ea typeface="Times New Roman"/>
                <a:cs typeface="Times New Roman"/>
                <a:sym typeface="Times New Roman"/>
              </a:rPr>
              <a:t>be used under</a:t>
            </a:r>
            <a:r>
              <a:rPr sz="2400" spc="-40">
                <a:latin typeface="Times New Roman"/>
                <a:ea typeface="Times New Roman"/>
                <a:cs typeface="Times New Roman"/>
                <a:sym typeface="Times New Roman"/>
              </a:rPr>
              <a:t> </a:t>
            </a:r>
            <a:r>
              <a:rPr sz="2400">
                <a:latin typeface="Times New Roman"/>
                <a:ea typeface="Times New Roman"/>
                <a:cs typeface="Times New Roman"/>
                <a:sym typeface="Times New Roman"/>
              </a:rPr>
              <a:t>supervision.</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object 2"/>
          <p:cNvSpPr txBox="1"/>
          <p:nvPr/>
        </p:nvSpPr>
        <p:spPr>
          <a:xfrm>
            <a:off x="459739" y="1785441"/>
            <a:ext cx="8041642" cy="38302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355600" marR="292734" indent="-342900" algn="just">
              <a:buSzPct val="100000"/>
              <a:buChar char="▪"/>
              <a:tabLst>
                <a:tab pos="355600" algn="l"/>
              </a:tabLst>
              <a:defRPr sz="2800" spc="-5">
                <a:latin typeface="Times New Roman"/>
                <a:ea typeface="Times New Roman"/>
                <a:cs typeface="Times New Roman"/>
                <a:sym typeface="Times New Roman"/>
              </a:defRPr>
            </a:pPr>
            <a:r>
              <a:t>Where radiant </a:t>
            </a:r>
            <a:r>
              <a:rPr spc="-10"/>
              <a:t>warmer </a:t>
            </a:r>
            <a:r>
              <a:t>or incubator is </a:t>
            </a:r>
            <a:r>
              <a:rPr spc="0"/>
              <a:t>not </a:t>
            </a:r>
            <a:r>
              <a:t>available,  KMC </a:t>
            </a:r>
            <a:r>
              <a:rPr spc="-10"/>
              <a:t>may </a:t>
            </a:r>
            <a:r>
              <a:t>be the only option. </a:t>
            </a:r>
            <a:r>
              <a:rPr spc="0"/>
              <a:t>Monitor </a:t>
            </a:r>
            <a:r>
              <a:t>temperature  every ½ hourly till it reaches 36.50 .</a:t>
            </a:r>
          </a:p>
          <a:p>
            <a:pPr marL="355600" marR="5080" indent="-342900">
              <a:spcBef>
                <a:spcPts val="600"/>
              </a:spcBef>
              <a:buSzPct val="100000"/>
              <a:buChar char="▪"/>
              <a:tabLst>
                <a:tab pos="355600" algn="l"/>
              </a:tabLst>
              <a:defRPr sz="2800" spc="-5">
                <a:latin typeface="Times New Roman"/>
                <a:ea typeface="Times New Roman"/>
                <a:cs typeface="Times New Roman"/>
                <a:sym typeface="Times New Roman"/>
              </a:defRPr>
            </a:pPr>
            <a:r>
              <a:t>If rise of temperature has been by </a:t>
            </a:r>
            <a:r>
              <a:rPr spc="0"/>
              <a:t>0.5°C per </a:t>
            </a:r>
            <a:r>
              <a:t>hour then  heating is considered adequate, </a:t>
            </a:r>
            <a:r>
              <a:rPr spc="-10"/>
              <a:t>and </a:t>
            </a:r>
            <a:r>
              <a:t>temperature  </a:t>
            </a:r>
            <a:r>
              <a:rPr spc="-10"/>
              <a:t>measurement </a:t>
            </a:r>
            <a:r>
              <a:t>is continued every hourly </a:t>
            </a:r>
            <a:r>
              <a:rPr spc="0"/>
              <a:t>for </a:t>
            </a:r>
            <a:r>
              <a:t>next 4  </a:t>
            </a:r>
            <a:r>
              <a:rPr spc="0"/>
              <a:t>hours </a:t>
            </a:r>
            <a:r>
              <a:t>and 2 hourly </a:t>
            </a:r>
            <a:r>
              <a:rPr spc="0"/>
              <a:t>for </a:t>
            </a:r>
            <a:r>
              <a:t>next 12 hour</a:t>
            </a:r>
            <a:r>
              <a:rPr spc="-20"/>
              <a:t> thereafter.</a:t>
            </a:r>
          </a:p>
          <a:p>
            <a:pPr marL="355600" marR="627380" indent="-342900">
              <a:spcBef>
                <a:spcPts val="600"/>
              </a:spcBef>
              <a:buSzPct val="100000"/>
              <a:buChar char="▪"/>
              <a:tabLst>
                <a:tab pos="444500" algn="l"/>
              </a:tabLst>
            </a:pPr>
            <a:r>
              <a:t>	</a:t>
            </a:r>
            <a:r>
              <a:rPr sz="2800" spc="-5">
                <a:latin typeface="Times New Roman"/>
                <a:ea typeface="Times New Roman"/>
                <a:cs typeface="Times New Roman"/>
                <a:sym typeface="Times New Roman"/>
              </a:rPr>
              <a:t>If </a:t>
            </a:r>
            <a:r>
              <a:rPr sz="2800">
                <a:latin typeface="Times New Roman"/>
                <a:ea typeface="Times New Roman"/>
                <a:cs typeface="Times New Roman"/>
                <a:sym typeface="Times New Roman"/>
              </a:rPr>
              <a:t>rise </a:t>
            </a:r>
            <a:r>
              <a:rPr sz="2800" spc="-5">
                <a:latin typeface="Times New Roman"/>
                <a:ea typeface="Times New Roman"/>
                <a:cs typeface="Times New Roman"/>
                <a:sym typeface="Times New Roman"/>
              </a:rPr>
              <a:t>of temperature is not </a:t>
            </a:r>
            <a:r>
              <a:rPr sz="2800">
                <a:latin typeface="Times New Roman"/>
                <a:ea typeface="Times New Roman"/>
                <a:cs typeface="Times New Roman"/>
                <a:sym typeface="Times New Roman"/>
              </a:rPr>
              <a:t>adequate, one should  </a:t>
            </a:r>
            <a:r>
              <a:rPr sz="2800" spc="-5">
                <a:latin typeface="Times New Roman"/>
                <a:ea typeface="Times New Roman"/>
                <a:cs typeface="Times New Roman"/>
                <a:sym typeface="Times New Roman"/>
              </a:rPr>
              <a:t>check </a:t>
            </a:r>
            <a:r>
              <a:rPr sz="2800">
                <a:latin typeface="Times New Roman"/>
                <a:ea typeface="Times New Roman"/>
                <a:cs typeface="Times New Roman"/>
                <a:sym typeface="Times New Roman"/>
              </a:rPr>
              <a:t>the </a:t>
            </a:r>
            <a:r>
              <a:rPr sz="2800" spc="-5">
                <a:latin typeface="Times New Roman"/>
                <a:ea typeface="Times New Roman"/>
                <a:cs typeface="Times New Roman"/>
                <a:sym typeface="Times New Roman"/>
              </a:rPr>
              <a:t>heating</a:t>
            </a:r>
            <a:r>
              <a:rPr sz="2800" spc="-25">
                <a:latin typeface="Times New Roman"/>
                <a:ea typeface="Times New Roman"/>
                <a:cs typeface="Times New Roman"/>
                <a:sym typeface="Times New Roman"/>
              </a:rPr>
              <a:t> </a:t>
            </a:r>
            <a:r>
              <a:rPr sz="2800" spc="-5">
                <a:latin typeface="Times New Roman"/>
                <a:ea typeface="Times New Roman"/>
                <a:cs typeface="Times New Roman"/>
                <a:sym typeface="Times New Roman"/>
              </a:rPr>
              <a:t>technique.</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object 2"/>
          <p:cNvSpPr txBox="1"/>
          <p:nvPr/>
        </p:nvSpPr>
        <p:spPr>
          <a:xfrm>
            <a:off x="535939" y="1635505"/>
            <a:ext cx="7977507" cy="180255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355600" marR="5080" indent="-342900">
              <a:spcBef>
                <a:spcPts val="100"/>
              </a:spcBef>
              <a:buSzPct val="100000"/>
              <a:buChar char="▪"/>
              <a:tabLst>
                <a:tab pos="355600" algn="l"/>
              </a:tabLst>
              <a:defRPr sz="2400">
                <a:latin typeface="Times New Roman"/>
                <a:ea typeface="Times New Roman"/>
                <a:cs typeface="Times New Roman"/>
                <a:sym typeface="Times New Roman"/>
              </a:defRPr>
            </a:pPr>
            <a:r>
              <a:t>If </a:t>
            </a:r>
            <a:r>
              <a:rPr spc="-5"/>
              <a:t>temperature </a:t>
            </a:r>
            <a:r>
              <a:rPr spc="-10"/>
              <a:t>doesn’t </a:t>
            </a:r>
            <a:r>
              <a:rPr spc="-5"/>
              <a:t>improve </a:t>
            </a:r>
            <a:r>
              <a:t>provide additional heat. </a:t>
            </a:r>
            <a:r>
              <a:rPr spc="-5"/>
              <a:t>Sepsis  should </a:t>
            </a:r>
            <a:r>
              <a:t>be suspected unresponsive</a:t>
            </a:r>
            <a:r>
              <a:rPr spc="-50"/>
              <a:t> </a:t>
            </a:r>
            <a:r>
              <a:rPr spc="-5"/>
              <a:t>hypothermia.</a:t>
            </a:r>
          </a:p>
          <a:p>
            <a:pPr marL="355600" marR="104139" indent="-342900">
              <a:spcBef>
                <a:spcPts val="500"/>
              </a:spcBef>
              <a:buSzPct val="100000"/>
              <a:buChar char="▪"/>
              <a:tabLst>
                <a:tab pos="431800" algn="l"/>
              </a:tabLst>
            </a:pPr>
            <a:r>
              <a:t>	</a:t>
            </a:r>
            <a:r>
              <a:rPr sz="2400">
                <a:latin typeface="Times New Roman"/>
                <a:ea typeface="Times New Roman"/>
                <a:cs typeface="Times New Roman"/>
                <a:sym typeface="Times New Roman"/>
              </a:rPr>
              <a:t>Encourage </a:t>
            </a:r>
            <a:r>
              <a:rPr sz="2400" spc="-5">
                <a:latin typeface="Times New Roman"/>
                <a:ea typeface="Times New Roman"/>
                <a:cs typeface="Times New Roman"/>
                <a:sym typeface="Times New Roman"/>
              </a:rPr>
              <a:t>mother </a:t>
            </a:r>
            <a:r>
              <a:rPr sz="2400">
                <a:latin typeface="Times New Roman"/>
                <a:ea typeface="Times New Roman"/>
                <a:cs typeface="Times New Roman"/>
                <a:sym typeface="Times New Roman"/>
              </a:rPr>
              <a:t>to </a:t>
            </a:r>
            <a:r>
              <a:rPr sz="2400" spc="-5">
                <a:latin typeface="Times New Roman"/>
                <a:ea typeface="Times New Roman"/>
                <a:cs typeface="Times New Roman"/>
                <a:sym typeface="Times New Roman"/>
              </a:rPr>
              <a:t>breast </a:t>
            </a:r>
            <a:r>
              <a:rPr sz="2400">
                <a:latin typeface="Times New Roman"/>
                <a:ea typeface="Times New Roman"/>
                <a:cs typeface="Times New Roman"/>
                <a:sym typeface="Times New Roman"/>
              </a:rPr>
              <a:t>feed the baby </a:t>
            </a:r>
            <a:r>
              <a:rPr sz="2400" spc="-5">
                <a:latin typeface="Times New Roman"/>
                <a:ea typeface="Times New Roman"/>
                <a:cs typeface="Times New Roman"/>
                <a:sym typeface="Times New Roman"/>
              </a:rPr>
              <a:t>more </a:t>
            </a:r>
            <a:r>
              <a:rPr sz="2400" spc="-15">
                <a:latin typeface="Times New Roman"/>
                <a:ea typeface="Times New Roman"/>
                <a:cs typeface="Times New Roman"/>
                <a:sym typeface="Times New Roman"/>
              </a:rPr>
              <a:t>frequently.</a:t>
            </a:r>
            <a:r>
              <a:rPr sz="2400" spc="-130">
                <a:latin typeface="Times New Roman"/>
                <a:ea typeface="Times New Roman"/>
                <a:cs typeface="Times New Roman"/>
                <a:sym typeface="Times New Roman"/>
              </a:rPr>
              <a:t> </a:t>
            </a:r>
            <a:r>
              <a:rPr sz="2400">
                <a:latin typeface="Times New Roman"/>
                <a:ea typeface="Times New Roman"/>
                <a:cs typeface="Times New Roman"/>
                <a:sym typeface="Times New Roman"/>
              </a:rPr>
              <a:t>If  baby cannot breast fed, give expressed breast </a:t>
            </a:r>
            <a:r>
              <a:rPr sz="2400" spc="-5">
                <a:latin typeface="Times New Roman"/>
                <a:ea typeface="Times New Roman"/>
                <a:cs typeface="Times New Roman"/>
                <a:sym typeface="Times New Roman"/>
              </a:rPr>
              <a:t>milk </a:t>
            </a:r>
            <a:r>
              <a:rPr sz="2400">
                <a:latin typeface="Times New Roman"/>
                <a:ea typeface="Times New Roman"/>
                <a:cs typeface="Times New Roman"/>
                <a:sym typeface="Times New Roman"/>
              </a:rPr>
              <a:t>using an  alternative feeding</a:t>
            </a:r>
            <a:r>
              <a:rPr sz="2400" spc="-45">
                <a:latin typeface="Times New Roman"/>
                <a:ea typeface="Times New Roman"/>
                <a:cs typeface="Times New Roman"/>
                <a:sym typeface="Times New Roman"/>
              </a:rPr>
              <a:t> </a:t>
            </a:r>
            <a:r>
              <a:rPr sz="2400" spc="-5">
                <a:latin typeface="Times New Roman"/>
                <a:ea typeface="Times New Roman"/>
                <a:cs typeface="Times New Roman"/>
                <a:sym typeface="Times New Roman"/>
              </a:rPr>
              <a:t>method</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object 2"/>
          <p:cNvSpPr txBox="1"/>
          <p:nvPr/>
        </p:nvSpPr>
        <p:spPr>
          <a:xfrm>
            <a:off x="307340" y="1752469"/>
            <a:ext cx="8439785" cy="29582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355600" indent="-342900">
              <a:spcBef>
                <a:spcPts val="1100"/>
              </a:spcBef>
              <a:buSzPct val="100000"/>
              <a:buFont typeface="Arial"/>
              <a:buChar char="•"/>
              <a:tabLst>
                <a:tab pos="342900" algn="l"/>
                <a:tab pos="355600" algn="l"/>
              </a:tabLst>
              <a:defRPr sz="2400">
                <a:latin typeface="Times New Roman"/>
                <a:ea typeface="Times New Roman"/>
                <a:cs typeface="Times New Roman"/>
                <a:sym typeface="Times New Roman"/>
              </a:defRPr>
            </a:pPr>
            <a:r>
              <a:t>Assess the</a:t>
            </a:r>
            <a:r>
              <a:rPr spc="-5"/>
              <a:t> </a:t>
            </a:r>
            <a:r>
              <a:t>baby</a:t>
            </a:r>
          </a:p>
          <a:p>
            <a:pPr marL="355600" marR="5080" indent="-342900">
              <a:spcBef>
                <a:spcPts val="1000"/>
              </a:spcBef>
              <a:buSzPct val="100000"/>
              <a:buFont typeface="Arial"/>
              <a:buChar char="•"/>
              <a:tabLst>
                <a:tab pos="342900" algn="l"/>
                <a:tab pos="355600" algn="l"/>
              </a:tabLst>
              <a:defRPr sz="2400">
                <a:latin typeface="Times New Roman"/>
                <a:ea typeface="Times New Roman"/>
                <a:cs typeface="Times New Roman"/>
                <a:sym typeface="Times New Roman"/>
              </a:defRPr>
            </a:pPr>
            <a:r>
              <a:t>Look </a:t>
            </a:r>
            <a:r>
              <a:rPr spc="-5"/>
              <a:t>for </a:t>
            </a:r>
            <a:r>
              <a:rPr spc="-10"/>
              <a:t>emergency </a:t>
            </a:r>
            <a:r>
              <a:t>signs ( respiratory rate less than 20 breaths  per </a:t>
            </a:r>
            <a:r>
              <a:rPr spc="-5"/>
              <a:t>minute </a:t>
            </a:r>
            <a:r>
              <a:t>or greater than 60 breaths per </a:t>
            </a:r>
            <a:r>
              <a:rPr spc="-5"/>
              <a:t>minute </a:t>
            </a:r>
            <a:r>
              <a:t>or not breathing,  gasping ,chest indrawing, grunting on expiration and shock)</a:t>
            </a:r>
            <a:r>
              <a:rPr spc="-175"/>
              <a:t> </a:t>
            </a:r>
            <a:r>
              <a:t>every  hours and provide </a:t>
            </a:r>
            <a:r>
              <a:rPr spc="-5"/>
              <a:t>treatment </a:t>
            </a:r>
            <a:r>
              <a:t>as</a:t>
            </a:r>
            <a:r>
              <a:rPr spc="-60"/>
              <a:t> </a:t>
            </a:r>
            <a:r>
              <a:rPr spc="-15"/>
              <a:t>necessary.</a:t>
            </a:r>
          </a:p>
          <a:p>
            <a:pPr marL="355600" marR="313054" indent="-342900">
              <a:spcBef>
                <a:spcPts val="500"/>
              </a:spcBef>
              <a:buSzPct val="100000"/>
              <a:buFont typeface="Arial"/>
              <a:buChar char="•"/>
              <a:tabLst>
                <a:tab pos="419100" algn="l"/>
                <a:tab pos="431800" algn="l"/>
              </a:tabLst>
            </a:pPr>
            <a:r>
              <a:t>	</a:t>
            </a:r>
            <a:r>
              <a:rPr sz="2400">
                <a:latin typeface="Times New Roman"/>
                <a:ea typeface="Times New Roman"/>
                <a:cs typeface="Times New Roman"/>
                <a:sym typeface="Times New Roman"/>
              </a:rPr>
              <a:t>Parental anxiety </a:t>
            </a:r>
            <a:r>
              <a:rPr sz="2400" spc="-5">
                <a:latin typeface="Times New Roman"/>
                <a:ea typeface="Times New Roman"/>
                <a:cs typeface="Times New Roman"/>
                <a:sym typeface="Times New Roman"/>
              </a:rPr>
              <a:t>is </a:t>
            </a:r>
            <a:r>
              <a:rPr sz="2400">
                <a:latin typeface="Times New Roman"/>
                <a:ea typeface="Times New Roman"/>
                <a:cs typeface="Times New Roman"/>
                <a:sym typeface="Times New Roman"/>
              </a:rPr>
              <a:t>greatly increased, particularly at the sight</a:t>
            </a:r>
            <a:r>
              <a:rPr sz="2400" spc="-250">
                <a:latin typeface="Times New Roman"/>
                <a:ea typeface="Times New Roman"/>
                <a:cs typeface="Times New Roman"/>
                <a:sym typeface="Times New Roman"/>
              </a:rPr>
              <a:t> </a:t>
            </a:r>
            <a:r>
              <a:rPr sz="2400">
                <a:latin typeface="Times New Roman"/>
                <a:ea typeface="Times New Roman"/>
                <a:cs typeface="Times New Roman"/>
                <a:sym typeface="Times New Roman"/>
              </a:rPr>
              <a:t>of  baby in an incubator for being unable to </a:t>
            </a:r>
            <a:r>
              <a:rPr sz="2400" spc="-5">
                <a:latin typeface="Times New Roman"/>
                <a:ea typeface="Times New Roman"/>
                <a:cs typeface="Times New Roman"/>
                <a:sym typeface="Times New Roman"/>
              </a:rPr>
              <a:t>maintain </a:t>
            </a:r>
            <a:r>
              <a:rPr sz="2400">
                <a:latin typeface="Times New Roman"/>
                <a:ea typeface="Times New Roman"/>
                <a:cs typeface="Times New Roman"/>
                <a:sym typeface="Times New Roman"/>
              </a:rPr>
              <a:t>body  </a:t>
            </a:r>
            <a:r>
              <a:rPr sz="2400" spc="-5">
                <a:latin typeface="Times New Roman"/>
                <a:ea typeface="Times New Roman"/>
                <a:cs typeface="Times New Roman"/>
                <a:sym typeface="Times New Roman"/>
              </a:rPr>
              <a:t>temperature.</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object 2"/>
          <p:cNvSpPr txBox="1"/>
          <p:nvPr/>
        </p:nvSpPr>
        <p:spPr>
          <a:xfrm>
            <a:off x="535940" y="1633346"/>
            <a:ext cx="8001001" cy="33476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355600" marR="114935" indent="-342900">
              <a:buSzPct val="100000"/>
              <a:buFont typeface="Arial"/>
              <a:buChar char="•"/>
              <a:tabLst>
                <a:tab pos="342900" algn="l"/>
                <a:tab pos="355600" algn="l"/>
              </a:tabLst>
              <a:defRPr sz="2800" spc="-5">
                <a:latin typeface="Times New Roman"/>
                <a:ea typeface="Times New Roman"/>
                <a:cs typeface="Times New Roman"/>
                <a:sym typeface="Times New Roman"/>
              </a:defRPr>
            </a:pPr>
            <a:r>
              <a:t>Therefore, </a:t>
            </a:r>
            <a:r>
              <a:rPr spc="0"/>
              <a:t>parents </a:t>
            </a:r>
            <a:r>
              <a:t>need reassurance </a:t>
            </a:r>
            <a:r>
              <a:rPr spc="0"/>
              <a:t>concerning </a:t>
            </a:r>
            <a:r>
              <a:t>their  child's </a:t>
            </a:r>
            <a:r>
              <a:rPr spc="0"/>
              <a:t>progress </a:t>
            </a:r>
            <a:r>
              <a:t>in temperature maintenance and  </a:t>
            </a:r>
            <a:r>
              <a:rPr spc="0"/>
              <a:t>procedures </a:t>
            </a:r>
            <a:r>
              <a:t>carried </a:t>
            </a:r>
            <a:r>
              <a:rPr spc="0"/>
              <a:t>out </a:t>
            </a:r>
            <a:r>
              <a:t>to </a:t>
            </a:r>
            <a:r>
              <a:rPr spc="-10"/>
              <a:t>make </a:t>
            </a:r>
            <a:r>
              <a:t>him warm and  comfortable.</a:t>
            </a:r>
          </a:p>
          <a:p>
            <a:pPr marL="355600" marR="5080" indent="-342900">
              <a:spcBef>
                <a:spcPts val="600"/>
              </a:spcBef>
              <a:buSzPct val="100000"/>
              <a:buFont typeface="Arial"/>
              <a:buChar char="•"/>
              <a:tabLst>
                <a:tab pos="431800" algn="l"/>
                <a:tab pos="444500" algn="l"/>
              </a:tabLst>
            </a:pPr>
            <a:r>
              <a:t>	</a:t>
            </a:r>
            <a:r>
              <a:rPr sz="2800" spc="-5">
                <a:latin typeface="Times New Roman"/>
                <a:ea typeface="Times New Roman"/>
                <a:cs typeface="Times New Roman"/>
                <a:sym typeface="Times New Roman"/>
              </a:rPr>
              <a:t>If the feeding is well, temperature remains within the  normal </a:t>
            </a:r>
            <a:r>
              <a:rPr sz="2800">
                <a:latin typeface="Times New Roman"/>
                <a:ea typeface="Times New Roman"/>
                <a:cs typeface="Times New Roman"/>
                <a:sym typeface="Times New Roman"/>
              </a:rPr>
              <a:t>range </a:t>
            </a:r>
            <a:r>
              <a:rPr sz="2800" spc="-5">
                <a:latin typeface="Times New Roman"/>
                <a:ea typeface="Times New Roman"/>
                <a:cs typeface="Times New Roman"/>
                <a:sym typeface="Times New Roman"/>
              </a:rPr>
              <a:t>and there are no </a:t>
            </a:r>
            <a:r>
              <a:rPr sz="2800">
                <a:latin typeface="Times New Roman"/>
                <a:ea typeface="Times New Roman"/>
                <a:cs typeface="Times New Roman"/>
                <a:sym typeface="Times New Roman"/>
              </a:rPr>
              <a:t>other </a:t>
            </a:r>
            <a:r>
              <a:rPr sz="2800" spc="-5">
                <a:latin typeface="Times New Roman"/>
                <a:ea typeface="Times New Roman"/>
                <a:cs typeface="Times New Roman"/>
                <a:sym typeface="Times New Roman"/>
              </a:rPr>
              <a:t>problems  </a:t>
            </a:r>
            <a:r>
              <a:rPr sz="2800">
                <a:latin typeface="Times New Roman"/>
                <a:ea typeface="Times New Roman"/>
                <a:cs typeface="Times New Roman"/>
                <a:sym typeface="Times New Roman"/>
              </a:rPr>
              <a:t>requiring </a:t>
            </a:r>
            <a:r>
              <a:rPr sz="2800" spc="-5">
                <a:latin typeface="Times New Roman"/>
                <a:ea typeface="Times New Roman"/>
                <a:cs typeface="Times New Roman"/>
                <a:sym typeface="Times New Roman"/>
              </a:rPr>
              <a:t>hospitalization, </a:t>
            </a:r>
            <a:r>
              <a:rPr sz="2800" spc="-10">
                <a:latin typeface="Times New Roman"/>
                <a:ea typeface="Times New Roman"/>
                <a:cs typeface="Times New Roman"/>
                <a:sym typeface="Times New Roman"/>
              </a:rPr>
              <a:t>discharge </a:t>
            </a:r>
            <a:r>
              <a:rPr sz="2800">
                <a:latin typeface="Times New Roman"/>
                <a:ea typeface="Times New Roman"/>
                <a:cs typeface="Times New Roman"/>
                <a:sym typeface="Times New Roman"/>
              </a:rPr>
              <a:t>the </a:t>
            </a:r>
            <a:r>
              <a:rPr sz="2800" spc="-35">
                <a:latin typeface="Times New Roman"/>
                <a:ea typeface="Times New Roman"/>
                <a:cs typeface="Times New Roman"/>
                <a:sym typeface="Times New Roman"/>
              </a:rPr>
              <a:t>baby. </a:t>
            </a:r>
            <a:r>
              <a:rPr sz="2800">
                <a:latin typeface="Times New Roman"/>
                <a:ea typeface="Times New Roman"/>
                <a:cs typeface="Times New Roman"/>
                <a:sym typeface="Times New Roman"/>
              </a:rPr>
              <a:t>Advise  the </a:t>
            </a:r>
            <a:r>
              <a:rPr sz="2800" spc="-5">
                <a:latin typeface="Times New Roman"/>
                <a:ea typeface="Times New Roman"/>
                <a:cs typeface="Times New Roman"/>
                <a:sym typeface="Times New Roman"/>
              </a:rPr>
              <a:t>mother </a:t>
            </a:r>
            <a:r>
              <a:rPr sz="2800">
                <a:latin typeface="Times New Roman"/>
                <a:ea typeface="Times New Roman"/>
                <a:cs typeface="Times New Roman"/>
                <a:sym typeface="Times New Roman"/>
              </a:rPr>
              <a:t>how </a:t>
            </a:r>
            <a:r>
              <a:rPr sz="2800" spc="-5">
                <a:latin typeface="Times New Roman"/>
                <a:ea typeface="Times New Roman"/>
                <a:cs typeface="Times New Roman"/>
                <a:sym typeface="Times New Roman"/>
              </a:rPr>
              <a:t>to keep </a:t>
            </a:r>
            <a:r>
              <a:rPr sz="2800">
                <a:latin typeface="Times New Roman"/>
                <a:ea typeface="Times New Roman"/>
                <a:cs typeface="Times New Roman"/>
                <a:sym typeface="Times New Roman"/>
              </a:rPr>
              <a:t>the </a:t>
            </a:r>
            <a:r>
              <a:rPr sz="2800" spc="-5">
                <a:latin typeface="Times New Roman"/>
                <a:ea typeface="Times New Roman"/>
                <a:cs typeface="Times New Roman"/>
                <a:sym typeface="Times New Roman"/>
              </a:rPr>
              <a:t>baby warm at</a:t>
            </a:r>
            <a:r>
              <a:rPr sz="2800" spc="-15">
                <a:latin typeface="Times New Roman"/>
                <a:ea typeface="Times New Roman"/>
                <a:cs typeface="Times New Roman"/>
                <a:sym typeface="Times New Roman"/>
              </a:rPr>
              <a:t> </a:t>
            </a:r>
            <a:r>
              <a:rPr sz="2800" spc="-5">
                <a:latin typeface="Times New Roman"/>
                <a:ea typeface="Times New Roman"/>
                <a:cs typeface="Times New Roman"/>
                <a:sym typeface="Times New Roman"/>
              </a:rPr>
              <a:t>home</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object 2"/>
          <p:cNvSpPr txBox="1"/>
          <p:nvPr/>
        </p:nvSpPr>
        <p:spPr>
          <a:xfrm>
            <a:off x="307339" y="1863915"/>
            <a:ext cx="8606792" cy="227245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spcBef>
                <a:spcPts val="600"/>
              </a:spcBef>
              <a:defRPr sz="2000" spc="-4">
                <a:latin typeface="Times New Roman"/>
                <a:ea typeface="Times New Roman"/>
                <a:cs typeface="Times New Roman"/>
                <a:sym typeface="Times New Roman"/>
              </a:defRPr>
            </a:pPr>
            <a:r>
              <a:t>C</a:t>
            </a:r>
            <a:r>
              <a:rPr sz="2400" spc="-5"/>
              <a:t>. </a:t>
            </a:r>
            <a:r>
              <a:rPr sz="2400" spc="0"/>
              <a:t>Supportive</a:t>
            </a:r>
            <a:r>
              <a:rPr sz="2400" spc="-15"/>
              <a:t> </a:t>
            </a:r>
            <a:r>
              <a:rPr sz="2400" spc="0"/>
              <a:t>Measures</a:t>
            </a:r>
            <a:endParaRPr sz="2400" spc="-6"/>
          </a:p>
          <a:p>
            <a:pPr marL="355600" marR="41275" indent="-342900">
              <a:spcBef>
                <a:spcPts val="500"/>
              </a:spcBef>
              <a:buSzPct val="100000"/>
              <a:buChar char="▪"/>
              <a:tabLst>
                <a:tab pos="431800" algn="l"/>
              </a:tabLst>
            </a:pPr>
            <a:r>
              <a:t>	</a:t>
            </a:r>
            <a:r>
              <a:rPr sz="2400" spc="-5">
                <a:latin typeface="Times New Roman"/>
                <a:ea typeface="Times New Roman"/>
                <a:cs typeface="Times New Roman"/>
                <a:sym typeface="Times New Roman"/>
              </a:rPr>
              <a:t>Prompt </a:t>
            </a:r>
            <a:r>
              <a:rPr sz="2400">
                <a:latin typeface="Times New Roman"/>
                <a:ea typeface="Times New Roman"/>
                <a:cs typeface="Times New Roman"/>
                <a:sym typeface="Times New Roman"/>
              </a:rPr>
              <a:t>detection and </a:t>
            </a:r>
            <a:r>
              <a:rPr sz="2400" spc="-5">
                <a:latin typeface="Times New Roman"/>
                <a:ea typeface="Times New Roman"/>
                <a:cs typeface="Times New Roman"/>
                <a:sym typeface="Times New Roman"/>
              </a:rPr>
              <a:t>management </a:t>
            </a:r>
            <a:r>
              <a:rPr sz="2400">
                <a:latin typeface="Times New Roman"/>
                <a:ea typeface="Times New Roman"/>
                <a:cs typeface="Times New Roman"/>
                <a:sym typeface="Times New Roman"/>
              </a:rPr>
              <a:t>of hypoxia, hypo perfusion</a:t>
            </a:r>
            <a:r>
              <a:rPr sz="2400" spc="-125">
                <a:latin typeface="Times New Roman"/>
                <a:ea typeface="Times New Roman"/>
                <a:cs typeface="Times New Roman"/>
                <a:sym typeface="Times New Roman"/>
              </a:rPr>
              <a:t> </a:t>
            </a:r>
            <a:r>
              <a:rPr sz="2400">
                <a:latin typeface="Times New Roman"/>
                <a:ea typeface="Times New Roman"/>
                <a:cs typeface="Times New Roman"/>
                <a:sym typeface="Times New Roman"/>
              </a:rPr>
              <a:t>and  </a:t>
            </a:r>
            <a:r>
              <a:rPr sz="2400" spc="-5">
                <a:latin typeface="Times New Roman"/>
                <a:ea typeface="Times New Roman"/>
                <a:cs typeface="Times New Roman"/>
                <a:sym typeface="Times New Roman"/>
              </a:rPr>
              <a:t>hypoglycemia.</a:t>
            </a:r>
            <a:endParaRPr sz="2400">
              <a:latin typeface="Times New Roman"/>
              <a:ea typeface="Times New Roman"/>
              <a:cs typeface="Times New Roman"/>
              <a:sym typeface="Times New Roman"/>
            </a:endParaRPr>
          </a:p>
          <a:p>
            <a:pPr marL="431800" indent="-419100">
              <a:spcBef>
                <a:spcPts val="500"/>
              </a:spcBef>
              <a:buSzPct val="100000"/>
              <a:buChar char="▪"/>
              <a:tabLst>
                <a:tab pos="431800" algn="l"/>
              </a:tabLst>
              <a:defRPr sz="2400">
                <a:latin typeface="Times New Roman"/>
                <a:ea typeface="Times New Roman"/>
                <a:cs typeface="Times New Roman"/>
                <a:sym typeface="Times New Roman"/>
              </a:defRPr>
            </a:pPr>
            <a:r>
              <a:t>Measure blood glucose. If the blood glucose </a:t>
            </a:r>
            <a:r>
              <a:rPr spc="-5"/>
              <a:t>is less </a:t>
            </a:r>
            <a:r>
              <a:t>than 45 </a:t>
            </a:r>
            <a:r>
              <a:rPr spc="-5"/>
              <a:t>mg/dl</a:t>
            </a:r>
            <a:r>
              <a:rPr spc="-130"/>
              <a:t> </a:t>
            </a:r>
            <a:r>
              <a:t>(</a:t>
            </a:r>
          </a:p>
          <a:p>
            <a:pPr indent="355600">
              <a:defRPr sz="2400" spc="-5">
                <a:latin typeface="Times New Roman"/>
                <a:ea typeface="Times New Roman"/>
                <a:cs typeface="Times New Roman"/>
                <a:sym typeface="Times New Roman"/>
              </a:defRPr>
            </a:pPr>
            <a:r>
              <a:t>2.6 </a:t>
            </a:r>
            <a:r>
              <a:rPr spc="-10"/>
              <a:t>mmol), </a:t>
            </a:r>
            <a:r>
              <a:rPr spc="0"/>
              <a:t>treat </a:t>
            </a:r>
            <a:r>
              <a:t>for </a:t>
            </a:r>
            <a:r>
              <a:rPr spc="0"/>
              <a:t>low</a:t>
            </a:r>
            <a:r>
              <a:rPr spc="5"/>
              <a:t> </a:t>
            </a:r>
            <a:r>
              <a:rPr spc="0"/>
              <a:t>glucose.</a:t>
            </a:r>
          </a:p>
          <a:p>
            <a:pPr marL="355600" indent="-342900">
              <a:spcBef>
                <a:spcPts val="500"/>
              </a:spcBef>
              <a:buSzPct val="100000"/>
              <a:buChar char="▪"/>
              <a:tabLst>
                <a:tab pos="355600" algn="l"/>
              </a:tabLst>
              <a:defRPr sz="2400">
                <a:latin typeface="Times New Roman"/>
                <a:ea typeface="Times New Roman"/>
                <a:cs typeface="Times New Roman"/>
                <a:sym typeface="Times New Roman"/>
              </a:defRPr>
            </a:pPr>
            <a:r>
              <a:t>10 % IV Dextrose infusion in 1/5 </a:t>
            </a:r>
            <a:r>
              <a:rPr spc="-5"/>
              <a:t>NS </a:t>
            </a:r>
            <a:r>
              <a:t>at 4-6 </a:t>
            </a:r>
            <a:r>
              <a:rPr spc="-5"/>
              <a:t>mg/kg/min </a:t>
            </a:r>
            <a:r>
              <a:t>or</a:t>
            </a:r>
            <a:r>
              <a:rPr spc="-125"/>
              <a:t> </a:t>
            </a:r>
            <a:r>
              <a:t>60-80</a:t>
            </a:r>
          </a:p>
        </p:txBody>
      </p:sp>
      <p:sp>
        <p:nvSpPr>
          <p:cNvPr id="101" name="object 3"/>
          <p:cNvSpPr/>
          <p:nvPr/>
        </p:nvSpPr>
        <p:spPr>
          <a:xfrm>
            <a:off x="2028698" y="4309235"/>
            <a:ext cx="475488" cy="336805"/>
          </a:xfrm>
          <a:prstGeom prst="rect">
            <a:avLst/>
          </a:prstGeom>
          <a:blipFill>
            <a:blip r:embed="rId2" cstate="print"/>
            <a:stretch>
              <a:fillRect/>
            </a:stretch>
          </a:blipFill>
          <a:ln w="12700">
            <a:miter lim="400000"/>
          </a:ln>
        </p:spPr>
        <p:txBody>
          <a:bodyPr lIns="45719" rIns="45719"/>
          <a:lstStyle/>
          <a:p>
            <a:endParaRPr/>
          </a:p>
        </p:txBody>
      </p:sp>
      <p:sp>
        <p:nvSpPr>
          <p:cNvPr id="102" name="object 4"/>
          <p:cNvSpPr txBox="1"/>
          <p:nvPr/>
        </p:nvSpPr>
        <p:spPr>
          <a:xfrm>
            <a:off x="650240" y="4278757"/>
            <a:ext cx="1317626" cy="6728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R="5080" indent="12700">
              <a:spcBef>
                <a:spcPts val="100"/>
              </a:spcBef>
              <a:defRPr sz="2400" spc="-20">
                <a:latin typeface="Times New Roman"/>
                <a:ea typeface="Times New Roman"/>
                <a:cs typeface="Times New Roman"/>
                <a:sym typeface="Times New Roman"/>
              </a:defRPr>
            </a:pPr>
            <a:r>
              <a:t>m</a:t>
            </a:r>
            <a:r>
              <a:rPr spc="0"/>
              <a:t>l</a:t>
            </a:r>
            <a:r>
              <a:rPr spc="5"/>
              <a:t>/</a:t>
            </a:r>
            <a:r>
              <a:rPr spc="0"/>
              <a:t>kg/da</a:t>
            </a:r>
            <a:r>
              <a:rPr spc="-150"/>
              <a:t>y</a:t>
            </a:r>
            <a:r>
              <a:rPr spc="0"/>
              <a:t>.  </a:t>
            </a:r>
            <a:r>
              <a:rPr spc="-5"/>
              <a:t>minutes.</a:t>
            </a:r>
          </a:p>
        </p:txBody>
      </p:sp>
      <p:sp>
        <p:nvSpPr>
          <p:cNvPr id="103" name="object 5"/>
          <p:cNvSpPr/>
          <p:nvPr/>
        </p:nvSpPr>
        <p:spPr>
          <a:xfrm>
            <a:off x="1778761" y="4674996"/>
            <a:ext cx="475488" cy="336805"/>
          </a:xfrm>
          <a:prstGeom prst="rect">
            <a:avLst/>
          </a:prstGeom>
          <a:blipFill>
            <a:blip r:embed="rId2" cstate="print"/>
            <a:stretch>
              <a:fillRect/>
            </a:stretch>
          </a:blipFill>
          <a:ln w="12700">
            <a:miter lim="400000"/>
          </a:ln>
        </p:spPr>
        <p:txBody>
          <a:bodyPr lIns="45719" rIns="45719"/>
          <a:lstStyle/>
          <a:p>
            <a:endParaRPr/>
          </a:p>
        </p:txBody>
      </p:sp>
      <p:sp>
        <p:nvSpPr>
          <p:cNvPr id="104" name="object 6"/>
          <p:cNvSpPr txBox="1"/>
          <p:nvPr/>
        </p:nvSpPr>
        <p:spPr>
          <a:xfrm>
            <a:off x="2078482" y="4278757"/>
            <a:ext cx="6889751" cy="6728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R="5080" indent="264159">
              <a:spcBef>
                <a:spcPts val="100"/>
              </a:spcBef>
              <a:defRPr sz="2400">
                <a:latin typeface="Times New Roman"/>
                <a:ea typeface="Times New Roman"/>
                <a:cs typeface="Times New Roman"/>
                <a:sym typeface="Times New Roman"/>
              </a:defRPr>
            </a:pPr>
            <a:r>
              <a:t>If perfusion </a:t>
            </a:r>
            <a:r>
              <a:rPr spc="-5"/>
              <a:t>is </a:t>
            </a:r>
            <a:r>
              <a:t>poor , give </a:t>
            </a:r>
            <a:r>
              <a:rPr spc="-5"/>
              <a:t>20ml/kg </a:t>
            </a:r>
            <a:r>
              <a:t>of RL or </a:t>
            </a:r>
            <a:r>
              <a:rPr spc="-5"/>
              <a:t>NS </a:t>
            </a:r>
            <a:r>
              <a:t>over</a:t>
            </a:r>
            <a:r>
              <a:rPr spc="-180"/>
              <a:t> </a:t>
            </a:r>
            <a:r>
              <a:t>5  Provide oxygen if </a:t>
            </a:r>
            <a:r>
              <a:rPr spc="-5"/>
              <a:t>moderate </a:t>
            </a:r>
            <a:r>
              <a:t>to severe</a:t>
            </a:r>
            <a:r>
              <a:rPr spc="-60"/>
              <a:t> </a:t>
            </a:r>
            <a:r>
              <a:rPr spc="-5"/>
              <a:t>hypothermia.</a:t>
            </a:r>
          </a:p>
        </p:txBody>
      </p:sp>
      <p:sp>
        <p:nvSpPr>
          <p:cNvPr id="105" name="object 7"/>
          <p:cNvSpPr txBox="1"/>
          <p:nvPr/>
        </p:nvSpPr>
        <p:spPr>
          <a:xfrm>
            <a:off x="307340" y="5083123"/>
            <a:ext cx="8220076" cy="3299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425450" indent="-413384">
              <a:spcBef>
                <a:spcPts val="100"/>
              </a:spcBef>
              <a:buSzPct val="100000"/>
              <a:buChar char="▪"/>
              <a:tabLst>
                <a:tab pos="419100" algn="l"/>
              </a:tabLst>
              <a:defRPr sz="2400" spc="-45">
                <a:latin typeface="Times New Roman"/>
                <a:ea typeface="Times New Roman"/>
                <a:cs typeface="Times New Roman"/>
                <a:sym typeface="Times New Roman"/>
              </a:defRPr>
            </a:pPr>
            <a:r>
              <a:t>Watch </a:t>
            </a:r>
            <a:r>
              <a:rPr spc="0"/>
              <a:t>for apnea, hypoxia and </a:t>
            </a:r>
            <a:r>
              <a:rPr spc="-5"/>
              <a:t>hypoglycemia during</a:t>
            </a:r>
            <a:r>
              <a:rPr spc="45"/>
              <a:t> </a:t>
            </a:r>
            <a:r>
              <a:rPr spc="-5"/>
              <a:t>rewarming.</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object 3"/>
          <p:cNvSpPr txBox="1">
            <a:spLocks noGrp="1"/>
          </p:cNvSpPr>
          <p:nvPr>
            <p:ph idx="1"/>
          </p:nvPr>
        </p:nvSpPr>
        <p:spPr>
          <a:prstGeom prst="rect">
            <a:avLst/>
          </a:prstGeom>
        </p:spPr>
        <p:txBody>
          <a:bodyPr/>
          <a:lstStyle/>
          <a:p>
            <a:pPr marR="5080" indent="98425">
              <a:defRPr spc="-100"/>
            </a:pPr>
            <a:r>
              <a:t>Neonatal hypothermia is a common alteration of  thermoregulatory state of neonates which occurs when  axillary temperature falls below 36.50C  (WHO,1997).Normal axillary temperature for a neonate is  36.50C – 37.50C [ 97.80F –</a:t>
            </a:r>
            <a:r>
              <a:rPr spc="0"/>
              <a:t> </a:t>
            </a:r>
            <a:r>
              <a:t>99.60F]</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object 2"/>
          <p:cNvSpPr txBox="1"/>
          <p:nvPr/>
        </p:nvSpPr>
        <p:spPr>
          <a:xfrm>
            <a:off x="535940" y="1635505"/>
            <a:ext cx="7853044" cy="26553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355600" marR="5080" indent="-342900">
              <a:spcBef>
                <a:spcPts val="100"/>
              </a:spcBef>
              <a:buSzPct val="100000"/>
              <a:buChar char="▪"/>
              <a:tabLst>
                <a:tab pos="431800" algn="l"/>
              </a:tabLst>
            </a:pPr>
            <a:r>
              <a:t>	</a:t>
            </a:r>
            <a:r>
              <a:rPr sz="2400" spc="-5">
                <a:latin typeface="Times New Roman"/>
                <a:ea typeface="Times New Roman"/>
                <a:cs typeface="Times New Roman"/>
                <a:sym typeface="Times New Roman"/>
              </a:rPr>
              <a:t>IV vitamin K </a:t>
            </a:r>
            <a:r>
              <a:rPr sz="2400">
                <a:latin typeface="Times New Roman"/>
                <a:ea typeface="Times New Roman"/>
                <a:cs typeface="Times New Roman"/>
                <a:sym typeface="Times New Roman"/>
              </a:rPr>
              <a:t>1 </a:t>
            </a:r>
            <a:r>
              <a:rPr sz="2400" spc="-10">
                <a:latin typeface="Times New Roman"/>
                <a:ea typeface="Times New Roman"/>
                <a:cs typeface="Times New Roman"/>
                <a:sym typeface="Times New Roman"/>
              </a:rPr>
              <a:t>mg </a:t>
            </a:r>
            <a:r>
              <a:rPr sz="2400" spc="-5">
                <a:latin typeface="Times New Roman"/>
                <a:ea typeface="Times New Roman"/>
                <a:cs typeface="Times New Roman"/>
                <a:sym typeface="Times New Roman"/>
              </a:rPr>
              <a:t>IM </a:t>
            </a:r>
            <a:r>
              <a:rPr sz="2400">
                <a:latin typeface="Times New Roman"/>
                <a:ea typeface="Times New Roman"/>
                <a:cs typeface="Times New Roman"/>
                <a:sym typeface="Times New Roman"/>
              </a:rPr>
              <a:t>in term and </a:t>
            </a:r>
            <a:r>
              <a:rPr sz="2400" spc="-5">
                <a:latin typeface="Times New Roman"/>
                <a:ea typeface="Times New Roman"/>
                <a:cs typeface="Times New Roman"/>
                <a:sym typeface="Times New Roman"/>
              </a:rPr>
              <a:t>0.5mg </a:t>
            </a:r>
            <a:r>
              <a:rPr sz="2400">
                <a:latin typeface="Times New Roman"/>
                <a:ea typeface="Times New Roman"/>
                <a:cs typeface="Times New Roman"/>
                <a:sym typeface="Times New Roman"/>
              </a:rPr>
              <a:t>in preterm babies</a:t>
            </a:r>
            <a:r>
              <a:rPr sz="2400" spc="-145">
                <a:latin typeface="Times New Roman"/>
                <a:ea typeface="Times New Roman"/>
                <a:cs typeface="Times New Roman"/>
                <a:sym typeface="Times New Roman"/>
              </a:rPr>
              <a:t> </a:t>
            </a:r>
            <a:r>
              <a:rPr sz="2400">
                <a:latin typeface="Times New Roman"/>
                <a:ea typeface="Times New Roman"/>
                <a:cs typeface="Times New Roman"/>
                <a:sym typeface="Times New Roman"/>
              </a:rPr>
              <a:t>,  if not given</a:t>
            </a:r>
            <a:r>
              <a:rPr sz="2400" spc="-20">
                <a:latin typeface="Times New Roman"/>
                <a:ea typeface="Times New Roman"/>
                <a:cs typeface="Times New Roman"/>
                <a:sym typeface="Times New Roman"/>
              </a:rPr>
              <a:t> earlier.</a:t>
            </a:r>
            <a:endParaRPr sz="2400">
              <a:latin typeface="Times New Roman"/>
              <a:ea typeface="Times New Roman"/>
              <a:cs typeface="Times New Roman"/>
              <a:sym typeface="Times New Roman"/>
            </a:endParaRPr>
          </a:p>
          <a:p>
            <a:pPr marL="355600" marR="74294" indent="-342900">
              <a:spcBef>
                <a:spcPts val="500"/>
              </a:spcBef>
              <a:buSzPct val="100000"/>
              <a:buChar char="▪"/>
              <a:tabLst>
                <a:tab pos="431800" algn="l"/>
              </a:tabLst>
            </a:pPr>
            <a:r>
              <a:t>	</a:t>
            </a:r>
            <a:r>
              <a:rPr sz="2400">
                <a:latin typeface="Times New Roman"/>
                <a:ea typeface="Times New Roman"/>
                <a:cs typeface="Times New Roman"/>
                <a:sym typeface="Times New Roman"/>
              </a:rPr>
              <a:t>If </a:t>
            </a:r>
            <a:r>
              <a:rPr sz="2400" spc="-5">
                <a:latin typeface="Times New Roman"/>
                <a:ea typeface="Times New Roman"/>
                <a:cs typeface="Times New Roman"/>
                <a:sym typeface="Times New Roman"/>
              </a:rPr>
              <a:t>hypothermia is </a:t>
            </a:r>
            <a:r>
              <a:rPr sz="2400">
                <a:latin typeface="Times New Roman"/>
                <a:ea typeface="Times New Roman"/>
                <a:cs typeface="Times New Roman"/>
                <a:sym typeface="Times New Roman"/>
              </a:rPr>
              <a:t>associated with infection, start</a:t>
            </a:r>
            <a:r>
              <a:rPr sz="2400" spc="-125">
                <a:latin typeface="Times New Roman"/>
                <a:ea typeface="Times New Roman"/>
                <a:cs typeface="Times New Roman"/>
                <a:sym typeface="Times New Roman"/>
              </a:rPr>
              <a:t> </a:t>
            </a:r>
            <a:r>
              <a:rPr sz="2400">
                <a:latin typeface="Times New Roman"/>
                <a:ea typeface="Times New Roman"/>
                <a:cs typeface="Times New Roman"/>
                <a:sym typeface="Times New Roman"/>
              </a:rPr>
              <a:t>appropriate  antibiotics.</a:t>
            </a:r>
          </a:p>
          <a:p>
            <a:pPr indent="88900">
              <a:spcBef>
                <a:spcPts val="500"/>
              </a:spcBef>
              <a:defRPr sz="2400">
                <a:latin typeface="Times New Roman"/>
                <a:ea typeface="Times New Roman"/>
                <a:cs typeface="Times New Roman"/>
                <a:sym typeface="Times New Roman"/>
              </a:defRPr>
            </a:pPr>
            <a:r>
              <a:t>IV </a:t>
            </a:r>
            <a:r>
              <a:rPr spc="-5"/>
              <a:t>Ampicillin </a:t>
            </a:r>
            <a:r>
              <a:t>: 50 </a:t>
            </a:r>
            <a:r>
              <a:rPr spc="-5"/>
              <a:t>mg/kg</a:t>
            </a:r>
            <a:r>
              <a:rPr spc="-204"/>
              <a:t> </a:t>
            </a:r>
            <a:r>
              <a:t>plus.</a:t>
            </a:r>
          </a:p>
          <a:p>
            <a:pPr marR="814069" indent="88900">
              <a:lnSpc>
                <a:spcPct val="120000"/>
              </a:lnSpc>
              <a:tabLst>
                <a:tab pos="3619500" algn="l"/>
              </a:tabLst>
              <a:defRPr sz="2400" spc="-5">
                <a:latin typeface="Times New Roman"/>
                <a:ea typeface="Times New Roman"/>
                <a:cs typeface="Times New Roman"/>
                <a:sym typeface="Times New Roman"/>
              </a:defRPr>
            </a:pPr>
            <a:r>
              <a:t>IV Gentamicin </a:t>
            </a:r>
            <a:r>
              <a:rPr spc="0"/>
              <a:t>: 6</a:t>
            </a:r>
            <a:r>
              <a:rPr spc="-35"/>
              <a:t> </a:t>
            </a:r>
            <a:r>
              <a:t>mg/kg</a:t>
            </a:r>
            <a:r>
              <a:rPr spc="15"/>
              <a:t> </a:t>
            </a:r>
            <a:r>
              <a:rPr spc="0"/>
              <a:t>or	</a:t>
            </a:r>
            <a:r>
              <a:t>IV Cefotaxim </a:t>
            </a:r>
            <a:r>
              <a:rPr spc="0"/>
              <a:t>: 50 </a:t>
            </a:r>
            <a:r>
              <a:t>mg/kg</a:t>
            </a:r>
            <a:r>
              <a:rPr spc="-80"/>
              <a:t> </a:t>
            </a:r>
            <a:r>
              <a:rPr spc="0"/>
              <a:t>or  </a:t>
            </a:r>
            <a:r>
              <a:t>IV Amikacin </a:t>
            </a:r>
            <a:r>
              <a:rPr spc="0"/>
              <a:t>: 5 </a:t>
            </a:r>
            <a:r>
              <a:t>mg/kg </a:t>
            </a:r>
            <a:r>
              <a:rPr spc="0"/>
              <a:t>for 5 to 7</a:t>
            </a:r>
            <a:r>
              <a:rPr spc="-190"/>
              <a:t> </a:t>
            </a:r>
            <a:r>
              <a:rPr spc="0"/>
              <a:t>days.</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object 2"/>
          <p:cNvSpPr txBox="1">
            <a:spLocks noGrp="1"/>
          </p:cNvSpPr>
          <p:nvPr>
            <p:ph type="title"/>
          </p:nvPr>
        </p:nvSpPr>
        <p:spPr>
          <a:xfrm>
            <a:off x="1999869" y="461898"/>
            <a:ext cx="5271771" cy="696597"/>
          </a:xfrm>
          <a:prstGeom prst="rect">
            <a:avLst/>
          </a:prstGeom>
        </p:spPr>
        <p:txBody>
          <a:bodyPr>
            <a:normAutofit fontScale="90000"/>
          </a:bodyPr>
          <a:lstStyle/>
          <a:p>
            <a:pPr indent="12700">
              <a:spcBef>
                <a:spcPts val="100"/>
              </a:spcBef>
              <a:defRPr sz="4400" spc="-300">
                <a:solidFill>
                  <a:srgbClr val="FFFF00"/>
                </a:solidFill>
                <a:latin typeface="Arial"/>
                <a:ea typeface="Arial"/>
                <a:cs typeface="Arial"/>
                <a:sym typeface="Arial"/>
              </a:defRPr>
            </a:pPr>
            <a:r>
              <a:t>10 steps </a:t>
            </a:r>
            <a:r>
              <a:rPr spc="-100"/>
              <a:t>of </a:t>
            </a:r>
            <a:r>
              <a:rPr spc="-200"/>
              <a:t>warm</a:t>
            </a:r>
            <a:r>
              <a:rPr spc="-600"/>
              <a:t> </a:t>
            </a:r>
            <a:r>
              <a:rPr spc="-200"/>
              <a:t>chain</a:t>
            </a:r>
          </a:p>
        </p:txBody>
      </p:sp>
      <p:sp>
        <p:nvSpPr>
          <p:cNvPr id="110" name="object 3"/>
          <p:cNvSpPr txBox="1"/>
          <p:nvPr/>
        </p:nvSpPr>
        <p:spPr>
          <a:xfrm>
            <a:off x="535939" y="1632621"/>
            <a:ext cx="5660392" cy="32466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527684" indent="-515619">
              <a:spcBef>
                <a:spcPts val="800"/>
              </a:spcBef>
              <a:buSzPct val="100000"/>
              <a:buChar char="➢"/>
              <a:tabLst>
                <a:tab pos="520700" algn="l"/>
              </a:tabLst>
              <a:defRPr sz="3200" spc="-60">
                <a:latin typeface="Times New Roman"/>
                <a:ea typeface="Times New Roman"/>
                <a:cs typeface="Times New Roman"/>
                <a:sym typeface="Times New Roman"/>
              </a:defRPr>
            </a:pPr>
            <a:r>
              <a:t>Warm </a:t>
            </a:r>
            <a:r>
              <a:rPr spc="0"/>
              <a:t>delivery</a:t>
            </a:r>
            <a:r>
              <a:rPr spc="10"/>
              <a:t> </a:t>
            </a:r>
            <a:r>
              <a:rPr spc="0"/>
              <a:t>room</a:t>
            </a:r>
          </a:p>
          <a:p>
            <a:pPr marL="527684" indent="-515619">
              <a:spcBef>
                <a:spcPts val="700"/>
              </a:spcBef>
              <a:buSzPct val="100000"/>
              <a:buChar char="➢"/>
              <a:tabLst>
                <a:tab pos="520700" algn="l"/>
              </a:tabLst>
              <a:defRPr sz="3200" spc="-65">
                <a:latin typeface="Times New Roman"/>
                <a:ea typeface="Times New Roman"/>
                <a:cs typeface="Times New Roman"/>
                <a:sym typeface="Times New Roman"/>
              </a:defRPr>
            </a:pPr>
            <a:r>
              <a:t>Warm</a:t>
            </a:r>
            <a:r>
              <a:rPr spc="-15"/>
              <a:t> </a:t>
            </a:r>
            <a:r>
              <a:rPr spc="0"/>
              <a:t>resuscitation</a:t>
            </a:r>
          </a:p>
          <a:p>
            <a:pPr marL="527684" indent="-515619">
              <a:spcBef>
                <a:spcPts val="700"/>
              </a:spcBef>
              <a:buSzPct val="100000"/>
              <a:buChar char="➢"/>
              <a:tabLst>
                <a:tab pos="520700" algn="l"/>
              </a:tabLst>
              <a:defRPr sz="3200">
                <a:latin typeface="Times New Roman"/>
                <a:ea typeface="Times New Roman"/>
                <a:cs typeface="Times New Roman"/>
                <a:sym typeface="Times New Roman"/>
              </a:defRPr>
            </a:pPr>
            <a:r>
              <a:t>Immediate</a:t>
            </a:r>
            <a:r>
              <a:rPr spc="-40"/>
              <a:t> </a:t>
            </a:r>
            <a:r>
              <a:t>drying</a:t>
            </a:r>
          </a:p>
          <a:p>
            <a:pPr marL="527684" indent="-515619">
              <a:spcBef>
                <a:spcPts val="700"/>
              </a:spcBef>
              <a:buSzPct val="100000"/>
              <a:buChar char="➢"/>
              <a:tabLst>
                <a:tab pos="520700" algn="l"/>
              </a:tabLst>
              <a:defRPr sz="3200">
                <a:latin typeface="Times New Roman"/>
                <a:ea typeface="Times New Roman"/>
                <a:cs typeface="Times New Roman"/>
                <a:sym typeface="Times New Roman"/>
              </a:defRPr>
            </a:pPr>
            <a:r>
              <a:t>Skin to skin</a:t>
            </a:r>
            <a:r>
              <a:rPr spc="-45"/>
              <a:t> </a:t>
            </a:r>
            <a:r>
              <a:t>contact</a:t>
            </a:r>
          </a:p>
          <a:p>
            <a:pPr marL="527684" indent="-515619">
              <a:spcBef>
                <a:spcPts val="700"/>
              </a:spcBef>
              <a:buSzPct val="100000"/>
              <a:buChar char="➢"/>
              <a:tabLst>
                <a:tab pos="520700" algn="l"/>
              </a:tabLst>
              <a:defRPr sz="3200">
                <a:latin typeface="Times New Roman"/>
                <a:ea typeface="Times New Roman"/>
                <a:cs typeface="Times New Roman"/>
                <a:sym typeface="Times New Roman"/>
              </a:defRPr>
            </a:pPr>
            <a:r>
              <a:t>Breastfeeding</a:t>
            </a:r>
          </a:p>
          <a:p>
            <a:pPr marL="527684" indent="-515619">
              <a:spcBef>
                <a:spcPts val="700"/>
              </a:spcBef>
              <a:buSzPct val="100000"/>
              <a:buChar char="➢"/>
              <a:tabLst>
                <a:tab pos="520700" algn="l"/>
              </a:tabLst>
              <a:defRPr sz="3200">
                <a:latin typeface="Times New Roman"/>
                <a:ea typeface="Times New Roman"/>
                <a:cs typeface="Times New Roman"/>
                <a:sym typeface="Times New Roman"/>
              </a:defRPr>
            </a:pPr>
            <a:r>
              <a:t>Postpone weighing and</a:t>
            </a:r>
            <a:r>
              <a:rPr spc="-90"/>
              <a:t> </a:t>
            </a:r>
            <a:r>
              <a:t>bathing</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object 2"/>
          <p:cNvSpPr txBox="1"/>
          <p:nvPr/>
        </p:nvSpPr>
        <p:spPr>
          <a:xfrm>
            <a:off x="535940" y="1632622"/>
            <a:ext cx="7388226" cy="21290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527684" indent="-515619">
              <a:spcBef>
                <a:spcPts val="800"/>
              </a:spcBef>
              <a:buSzPct val="100000"/>
              <a:buChar char="➢"/>
              <a:tabLst>
                <a:tab pos="520700" algn="l"/>
              </a:tabLst>
              <a:defRPr sz="3200">
                <a:latin typeface="Times New Roman"/>
                <a:ea typeface="Times New Roman"/>
                <a:cs typeface="Times New Roman"/>
                <a:sym typeface="Times New Roman"/>
              </a:defRPr>
            </a:pPr>
            <a:r>
              <a:t>Appropriate clothing/</a:t>
            </a:r>
            <a:r>
              <a:rPr spc="-90"/>
              <a:t> </a:t>
            </a:r>
            <a:r>
              <a:t>blanket</a:t>
            </a:r>
          </a:p>
          <a:p>
            <a:pPr marL="527684" indent="-515619">
              <a:spcBef>
                <a:spcPts val="700"/>
              </a:spcBef>
              <a:buSzPct val="100000"/>
              <a:buChar char="➢"/>
              <a:tabLst>
                <a:tab pos="520700" algn="l"/>
              </a:tabLst>
              <a:defRPr sz="3200">
                <a:latin typeface="Times New Roman"/>
                <a:ea typeface="Times New Roman"/>
                <a:cs typeface="Times New Roman"/>
                <a:sym typeface="Times New Roman"/>
              </a:defRPr>
            </a:pPr>
            <a:r>
              <a:t>Mother and newborn</a:t>
            </a:r>
            <a:r>
              <a:rPr spc="-80"/>
              <a:t> </a:t>
            </a:r>
            <a:r>
              <a:t>together</a:t>
            </a:r>
          </a:p>
          <a:p>
            <a:pPr marL="527684" indent="-515619">
              <a:spcBef>
                <a:spcPts val="700"/>
              </a:spcBef>
              <a:buSzPct val="100000"/>
              <a:buChar char="➢"/>
              <a:tabLst>
                <a:tab pos="520700" algn="l"/>
              </a:tabLst>
              <a:defRPr sz="3200">
                <a:latin typeface="Times New Roman"/>
                <a:ea typeface="Times New Roman"/>
                <a:cs typeface="Times New Roman"/>
                <a:sym typeface="Times New Roman"/>
              </a:defRPr>
            </a:pPr>
            <a:r>
              <a:t>(rooming-in, bed in), </a:t>
            </a:r>
            <a:r>
              <a:rPr spc="-65"/>
              <a:t>Warm</a:t>
            </a:r>
            <a:r>
              <a:rPr spc="-170"/>
              <a:t> </a:t>
            </a:r>
            <a:r>
              <a:t>transportation</a:t>
            </a:r>
          </a:p>
          <a:p>
            <a:pPr marL="527684" indent="-515619">
              <a:spcBef>
                <a:spcPts val="700"/>
              </a:spcBef>
              <a:buSzPct val="100000"/>
              <a:buChar char="➢"/>
              <a:tabLst>
                <a:tab pos="520700" algn="l"/>
              </a:tabLst>
              <a:defRPr sz="3200" spc="-15">
                <a:latin typeface="Times New Roman"/>
                <a:ea typeface="Times New Roman"/>
                <a:cs typeface="Times New Roman"/>
                <a:sym typeface="Times New Roman"/>
              </a:defRPr>
            </a:pPr>
            <a:r>
              <a:t>Training </a:t>
            </a:r>
            <a:r>
              <a:rPr spc="0"/>
              <a:t>and raising</a:t>
            </a:r>
            <a:r>
              <a:rPr spc="-55"/>
              <a:t> </a:t>
            </a:r>
            <a:r>
              <a:rPr spc="0"/>
              <a:t>awareness</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object 2"/>
          <p:cNvSpPr txBox="1">
            <a:spLocks noGrp="1"/>
          </p:cNvSpPr>
          <p:nvPr>
            <p:ph type="title"/>
          </p:nvPr>
        </p:nvSpPr>
        <p:spPr>
          <a:xfrm>
            <a:off x="701141" y="496949"/>
            <a:ext cx="7632701" cy="635001"/>
          </a:xfrm>
          <a:prstGeom prst="rect">
            <a:avLst/>
          </a:prstGeom>
        </p:spPr>
        <p:txBody>
          <a:bodyPr>
            <a:normAutofit fontScale="90000"/>
          </a:bodyPr>
          <a:lstStyle/>
          <a:p>
            <a:pPr indent="12700">
              <a:defRPr sz="4000" spc="-200">
                <a:solidFill>
                  <a:srgbClr val="FFFF00"/>
                </a:solidFill>
                <a:latin typeface="Arial"/>
                <a:ea typeface="Arial"/>
                <a:cs typeface="Arial"/>
                <a:sym typeface="Arial"/>
              </a:defRPr>
            </a:pPr>
            <a:r>
              <a:t>Prevention </a:t>
            </a:r>
            <a:r>
              <a:rPr spc="-100"/>
              <a:t>of </a:t>
            </a:r>
            <a:r>
              <a:t>Neonatal</a:t>
            </a:r>
            <a:r>
              <a:rPr spc="-500"/>
              <a:t> </a:t>
            </a:r>
            <a:r>
              <a:t>Hypothermia</a:t>
            </a:r>
          </a:p>
        </p:txBody>
      </p:sp>
      <p:sp>
        <p:nvSpPr>
          <p:cNvPr id="115" name="object 3"/>
          <p:cNvSpPr txBox="1"/>
          <p:nvPr/>
        </p:nvSpPr>
        <p:spPr>
          <a:xfrm>
            <a:off x="612140" y="1292347"/>
            <a:ext cx="7699376" cy="5055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355600" marR="247650" indent="-343534">
              <a:lnSpc>
                <a:spcPct val="120000"/>
              </a:lnSpc>
              <a:buSzPct val="100000"/>
              <a:buFont typeface="Arial"/>
              <a:buChar char="•"/>
              <a:tabLst>
                <a:tab pos="355600" algn="l"/>
                <a:tab pos="355600" algn="l"/>
              </a:tabLst>
              <a:defRPr sz="2400">
                <a:latin typeface="Times New Roman"/>
                <a:ea typeface="Times New Roman"/>
                <a:cs typeface="Times New Roman"/>
                <a:sym typeface="Times New Roman"/>
              </a:defRPr>
            </a:pPr>
            <a:r>
              <a:t>The </a:t>
            </a:r>
            <a:r>
              <a:rPr spc="-5"/>
              <a:t>"warm </a:t>
            </a:r>
            <a:r>
              <a:t>chain </a:t>
            </a:r>
            <a:r>
              <a:rPr spc="-5"/>
              <a:t>" is </a:t>
            </a:r>
            <a:r>
              <a:t>a </a:t>
            </a:r>
            <a:r>
              <a:rPr spc="-5"/>
              <a:t>set </a:t>
            </a:r>
            <a:r>
              <a:t>of </a:t>
            </a:r>
            <a:r>
              <a:rPr spc="-5"/>
              <a:t>interlinked </a:t>
            </a:r>
            <a:r>
              <a:t>procedures to be  </a:t>
            </a:r>
            <a:r>
              <a:rPr spc="-5"/>
              <a:t>performed </a:t>
            </a:r>
            <a:r>
              <a:t>at birth and during the next </a:t>
            </a:r>
            <a:r>
              <a:rPr spc="-5"/>
              <a:t>few </a:t>
            </a:r>
            <a:r>
              <a:t>hours and</a:t>
            </a:r>
            <a:r>
              <a:rPr spc="-110"/>
              <a:t> </a:t>
            </a:r>
            <a:r>
              <a:t>days  after birth in order to </a:t>
            </a:r>
            <a:r>
              <a:rPr spc="-5"/>
              <a:t>minimize </a:t>
            </a:r>
            <a:r>
              <a:t>heat </a:t>
            </a:r>
            <a:r>
              <a:rPr spc="-5"/>
              <a:t>loss </a:t>
            </a:r>
            <a:r>
              <a:t>in all newborns  </a:t>
            </a:r>
            <a:r>
              <a:rPr spc="-5"/>
              <a:t>(WHO,1997).</a:t>
            </a:r>
          </a:p>
          <a:p>
            <a:pPr marL="355600" marR="96519" indent="-343534" algn="just">
              <a:lnSpc>
                <a:spcPct val="120000"/>
              </a:lnSpc>
              <a:spcBef>
                <a:spcPts val="500"/>
              </a:spcBef>
              <a:buSzPct val="100000"/>
              <a:buFont typeface="Arial"/>
              <a:buChar char="•"/>
              <a:tabLst>
                <a:tab pos="419100" algn="l"/>
              </a:tabLst>
            </a:pPr>
            <a:r>
              <a:t>	</a:t>
            </a:r>
            <a:r>
              <a:rPr sz="2400">
                <a:latin typeface="Times New Roman"/>
                <a:ea typeface="Times New Roman"/>
                <a:cs typeface="Times New Roman"/>
                <a:sym typeface="Times New Roman"/>
              </a:rPr>
              <a:t>The baby </a:t>
            </a:r>
            <a:r>
              <a:rPr sz="2400" spc="-10">
                <a:latin typeface="Times New Roman"/>
                <a:ea typeface="Times New Roman"/>
                <a:cs typeface="Times New Roman"/>
                <a:sym typeface="Times New Roman"/>
              </a:rPr>
              <a:t>must </a:t>
            </a:r>
            <a:r>
              <a:rPr sz="2400">
                <a:latin typeface="Times New Roman"/>
                <a:ea typeface="Times New Roman"/>
                <a:cs typeface="Times New Roman"/>
                <a:sym typeface="Times New Roman"/>
              </a:rPr>
              <a:t>be kept </a:t>
            </a:r>
            <a:r>
              <a:rPr sz="2400" spc="-5">
                <a:latin typeface="Times New Roman"/>
                <a:ea typeface="Times New Roman"/>
                <a:cs typeface="Times New Roman"/>
                <a:sym typeface="Times New Roman"/>
              </a:rPr>
              <a:t>warm </a:t>
            </a:r>
            <a:r>
              <a:rPr sz="2400">
                <a:latin typeface="Times New Roman"/>
                <a:ea typeface="Times New Roman"/>
                <a:cs typeface="Times New Roman"/>
                <a:sym typeface="Times New Roman"/>
              </a:rPr>
              <a:t>at the place of birth </a:t>
            </a:r>
            <a:r>
              <a:rPr sz="2400" spc="-5">
                <a:latin typeface="Times New Roman"/>
                <a:ea typeface="Times New Roman"/>
                <a:cs typeface="Times New Roman"/>
                <a:sym typeface="Times New Roman"/>
              </a:rPr>
              <a:t>(home</a:t>
            </a:r>
            <a:r>
              <a:rPr sz="2400" spc="-100">
                <a:latin typeface="Times New Roman"/>
                <a:ea typeface="Times New Roman"/>
                <a:cs typeface="Times New Roman"/>
                <a:sym typeface="Times New Roman"/>
              </a:rPr>
              <a:t> </a:t>
            </a:r>
            <a:r>
              <a:rPr sz="2400">
                <a:latin typeface="Times New Roman"/>
                <a:ea typeface="Times New Roman"/>
                <a:cs typeface="Times New Roman"/>
                <a:sym typeface="Times New Roman"/>
              </a:rPr>
              <a:t>or  hospital) and during transporation from </a:t>
            </a:r>
            <a:r>
              <a:rPr sz="2400" spc="-5">
                <a:latin typeface="Times New Roman"/>
                <a:ea typeface="Times New Roman"/>
                <a:cs typeface="Times New Roman"/>
                <a:sym typeface="Times New Roman"/>
              </a:rPr>
              <a:t>home </a:t>
            </a:r>
            <a:r>
              <a:rPr sz="2400">
                <a:latin typeface="Times New Roman"/>
                <a:ea typeface="Times New Roman"/>
                <a:cs typeface="Times New Roman"/>
                <a:sym typeface="Times New Roman"/>
              </a:rPr>
              <a:t>to hospital</a:t>
            </a:r>
            <a:r>
              <a:rPr sz="2400" spc="-195">
                <a:latin typeface="Times New Roman"/>
                <a:ea typeface="Times New Roman"/>
                <a:cs typeface="Times New Roman"/>
                <a:sym typeface="Times New Roman"/>
              </a:rPr>
              <a:t> </a:t>
            </a:r>
            <a:r>
              <a:rPr sz="2400">
                <a:latin typeface="Times New Roman"/>
                <a:ea typeface="Times New Roman"/>
                <a:cs typeface="Times New Roman"/>
                <a:sym typeface="Times New Roman"/>
              </a:rPr>
              <a:t>or  within</a:t>
            </a:r>
            <a:r>
              <a:rPr sz="2400" spc="-30">
                <a:latin typeface="Times New Roman"/>
                <a:ea typeface="Times New Roman"/>
                <a:cs typeface="Times New Roman"/>
                <a:sym typeface="Times New Roman"/>
              </a:rPr>
              <a:t> </a:t>
            </a:r>
            <a:r>
              <a:rPr sz="2400">
                <a:latin typeface="Times New Roman"/>
                <a:ea typeface="Times New Roman"/>
                <a:cs typeface="Times New Roman"/>
                <a:sym typeface="Times New Roman"/>
              </a:rPr>
              <a:t>hospital.</a:t>
            </a:r>
          </a:p>
          <a:p>
            <a:pPr marL="355600" marR="17779" indent="-343534">
              <a:lnSpc>
                <a:spcPct val="120000"/>
              </a:lnSpc>
              <a:spcBef>
                <a:spcPts val="500"/>
              </a:spcBef>
              <a:buSzPct val="100000"/>
              <a:buFont typeface="Arial"/>
              <a:buChar char="•"/>
              <a:tabLst>
                <a:tab pos="355600" algn="l"/>
                <a:tab pos="355600" algn="l"/>
              </a:tabLst>
              <a:defRPr sz="2400">
                <a:latin typeface="Times New Roman"/>
                <a:ea typeface="Times New Roman"/>
                <a:cs typeface="Times New Roman"/>
                <a:sym typeface="Times New Roman"/>
              </a:defRPr>
            </a:pPr>
            <a:r>
              <a:t>Satisfactory control of the </a:t>
            </a:r>
            <a:r>
              <a:rPr spc="-5"/>
              <a:t>baby's temperature demands</a:t>
            </a:r>
            <a:r>
              <a:rPr spc="-80"/>
              <a:t> </a:t>
            </a:r>
            <a:r>
              <a:t>both  prevention of heat loss and providing extra heat using an  appropriate</a:t>
            </a:r>
            <a:r>
              <a:rPr spc="-45"/>
              <a:t> </a:t>
            </a:r>
            <a:r>
              <a:t>source.</a:t>
            </a:r>
          </a:p>
          <a:p>
            <a:pPr marL="355600" marR="5080" indent="-343534">
              <a:lnSpc>
                <a:spcPct val="120000"/>
              </a:lnSpc>
              <a:spcBef>
                <a:spcPts val="500"/>
              </a:spcBef>
              <a:buSzPct val="100000"/>
              <a:buFont typeface="Arial"/>
              <a:buChar char="•"/>
              <a:tabLst>
                <a:tab pos="355600" algn="l"/>
                <a:tab pos="355600" algn="l"/>
              </a:tabLst>
              <a:defRPr sz="2400">
                <a:latin typeface="Times New Roman"/>
                <a:ea typeface="Times New Roman"/>
                <a:cs typeface="Times New Roman"/>
                <a:sym typeface="Times New Roman"/>
              </a:defRPr>
            </a:pPr>
            <a:r>
              <a:t>Failure to </a:t>
            </a:r>
            <a:r>
              <a:rPr spc="-5"/>
              <a:t>implement </a:t>
            </a:r>
            <a:r>
              <a:t>any one of these procedures </a:t>
            </a:r>
            <a:r>
              <a:rPr spc="-5"/>
              <a:t>will</a:t>
            </a:r>
            <a:r>
              <a:rPr spc="-130"/>
              <a:t> </a:t>
            </a:r>
            <a:r>
              <a:t>break  the chain and put the </a:t>
            </a:r>
            <a:r>
              <a:rPr spc="-5"/>
              <a:t>newborn </a:t>
            </a:r>
            <a:r>
              <a:t>at the risk of getting</a:t>
            </a:r>
            <a:r>
              <a:rPr spc="-140"/>
              <a:t> </a:t>
            </a:r>
            <a:r>
              <a:t>cold</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object 2"/>
          <p:cNvSpPr txBox="1">
            <a:spLocks noGrp="1"/>
          </p:cNvSpPr>
          <p:nvPr>
            <p:ph type="title"/>
          </p:nvPr>
        </p:nvSpPr>
        <p:spPr>
          <a:xfrm>
            <a:off x="381000" y="1676400"/>
            <a:ext cx="8229600" cy="1143000"/>
          </a:xfrm>
          <a:prstGeom prst="rect">
            <a:avLst/>
          </a:prstGeom>
        </p:spPr>
        <p:txBody>
          <a:bodyPr/>
          <a:lstStyle/>
          <a:p>
            <a:pPr indent="15240">
              <a:spcBef>
                <a:spcPts val="100"/>
              </a:spcBef>
              <a:defRPr spc="-100"/>
            </a:pPr>
            <a:r>
              <a:rPr dirty="0"/>
              <a:t>THANK</a:t>
            </a:r>
            <a:r>
              <a:rPr spc="-300" dirty="0"/>
              <a:t> </a:t>
            </a:r>
            <a:r>
              <a:rPr dirty="0"/>
              <a:t>YOU</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object 2"/>
          <p:cNvSpPr txBox="1">
            <a:spLocks noGrp="1"/>
          </p:cNvSpPr>
          <p:nvPr>
            <p:ph type="title"/>
          </p:nvPr>
        </p:nvSpPr>
        <p:spPr>
          <a:xfrm>
            <a:off x="1371979" y="307974"/>
            <a:ext cx="6396992" cy="756922"/>
          </a:xfrm>
          <a:prstGeom prst="rect">
            <a:avLst/>
          </a:prstGeom>
        </p:spPr>
        <p:txBody>
          <a:bodyPr>
            <a:normAutofit fontScale="90000"/>
          </a:bodyPr>
          <a:lstStyle/>
          <a:p>
            <a:pPr indent="12700">
              <a:spcBef>
                <a:spcPts val="100"/>
              </a:spcBef>
              <a:defRPr sz="4800" spc="-700">
                <a:solidFill>
                  <a:srgbClr val="FFFF00"/>
                </a:solidFill>
              </a:defRPr>
            </a:pPr>
            <a:r>
              <a:rPr dirty="0"/>
              <a:t>Prevalence of Neonatal</a:t>
            </a:r>
            <a:r>
              <a:rPr spc="-600" dirty="0"/>
              <a:t> </a:t>
            </a:r>
            <a:r>
              <a:rPr dirty="0"/>
              <a:t>Hypothermia</a:t>
            </a:r>
          </a:p>
        </p:txBody>
      </p:sp>
      <p:sp>
        <p:nvSpPr>
          <p:cNvPr id="63" name="object 3"/>
          <p:cNvSpPr txBox="1"/>
          <p:nvPr/>
        </p:nvSpPr>
        <p:spPr>
          <a:xfrm>
            <a:off x="535940" y="1625219"/>
            <a:ext cx="8011794" cy="42677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355600" marR="177800" indent="-342900">
              <a:lnSpc>
                <a:spcPts val="2900"/>
              </a:lnSpc>
              <a:spcBef>
                <a:spcPts val="400"/>
              </a:spcBef>
              <a:buSzPct val="100000"/>
              <a:buChar char="▪"/>
              <a:tabLst>
                <a:tab pos="431800" algn="l"/>
              </a:tabLst>
            </a:pPr>
            <a:r>
              <a:t>	</a:t>
            </a:r>
            <a:r>
              <a:rPr sz="2700">
                <a:latin typeface="Times New Roman"/>
                <a:ea typeface="Times New Roman"/>
                <a:cs typeface="Times New Roman"/>
                <a:sym typeface="Times New Roman"/>
              </a:rPr>
              <a:t>In Nepal a study done on 500 newborns showed that  85% </a:t>
            </a:r>
            <a:r>
              <a:rPr sz="2700" spc="-5">
                <a:latin typeface="Times New Roman"/>
                <a:ea typeface="Times New Roman"/>
                <a:cs typeface="Times New Roman"/>
                <a:sym typeface="Times New Roman"/>
              </a:rPr>
              <a:t>of </a:t>
            </a:r>
            <a:r>
              <a:rPr sz="2700">
                <a:latin typeface="Times New Roman"/>
                <a:ea typeface="Times New Roman"/>
                <a:cs typeface="Times New Roman"/>
                <a:sym typeface="Times New Roman"/>
              </a:rPr>
              <a:t>neonates were hypothermic( body</a:t>
            </a:r>
            <a:r>
              <a:rPr sz="2700" spc="-75">
                <a:latin typeface="Times New Roman"/>
                <a:ea typeface="Times New Roman"/>
                <a:cs typeface="Times New Roman"/>
                <a:sym typeface="Times New Roman"/>
              </a:rPr>
              <a:t> </a:t>
            </a:r>
            <a:r>
              <a:rPr sz="2700">
                <a:latin typeface="Times New Roman"/>
                <a:ea typeface="Times New Roman"/>
                <a:cs typeface="Times New Roman"/>
                <a:sym typeface="Times New Roman"/>
              </a:rPr>
              <a:t>temperature</a:t>
            </a:r>
          </a:p>
          <a:p>
            <a:pPr indent="355600">
              <a:lnSpc>
                <a:spcPts val="2800"/>
              </a:lnSpc>
              <a:defRPr sz="2700">
                <a:latin typeface="Times New Roman"/>
                <a:ea typeface="Times New Roman"/>
                <a:cs typeface="Times New Roman"/>
                <a:sym typeface="Times New Roman"/>
              </a:defRPr>
            </a:pPr>
            <a:r>
              <a:t>&lt; 360C) 2 hours after</a:t>
            </a:r>
            <a:r>
              <a:rPr spc="-35"/>
              <a:t> </a:t>
            </a:r>
            <a:r>
              <a:rPr spc="-20"/>
              <a:t>delivery.</a:t>
            </a:r>
          </a:p>
          <a:p>
            <a:pPr marL="355600" marR="5080" indent="-342900">
              <a:lnSpc>
                <a:spcPts val="2900"/>
              </a:lnSpc>
              <a:spcBef>
                <a:spcPts val="600"/>
              </a:spcBef>
              <a:buSzPct val="100000"/>
              <a:buChar char="▪"/>
              <a:tabLst>
                <a:tab pos="431800" algn="l"/>
              </a:tabLst>
            </a:pPr>
            <a:r>
              <a:t>	</a:t>
            </a:r>
            <a:r>
              <a:rPr sz="2700">
                <a:latin typeface="Times New Roman"/>
                <a:ea typeface="Times New Roman"/>
                <a:cs typeface="Times New Roman"/>
                <a:sym typeface="Times New Roman"/>
              </a:rPr>
              <a:t>In Nepal, primarily during the winter </a:t>
            </a:r>
            <a:r>
              <a:rPr sz="2700" spc="-5">
                <a:latin typeface="Times New Roman"/>
                <a:ea typeface="Times New Roman"/>
                <a:cs typeface="Times New Roman"/>
                <a:sym typeface="Times New Roman"/>
              </a:rPr>
              <a:t>months, </a:t>
            </a:r>
            <a:r>
              <a:rPr sz="2700">
                <a:latin typeface="Times New Roman"/>
                <a:ea typeface="Times New Roman"/>
                <a:cs typeface="Times New Roman"/>
                <a:sym typeface="Times New Roman"/>
              </a:rPr>
              <a:t>over  80% of the </a:t>
            </a:r>
            <a:r>
              <a:rPr sz="2700" spc="-5">
                <a:latin typeface="Times New Roman"/>
                <a:ea typeface="Times New Roman"/>
                <a:cs typeface="Times New Roman"/>
                <a:sym typeface="Times New Roman"/>
              </a:rPr>
              <a:t>infants </a:t>
            </a:r>
            <a:r>
              <a:rPr sz="2700">
                <a:latin typeface="Times New Roman"/>
                <a:ea typeface="Times New Roman"/>
                <a:cs typeface="Times New Roman"/>
                <a:sym typeface="Times New Roman"/>
              </a:rPr>
              <a:t>born </a:t>
            </a:r>
            <a:r>
              <a:rPr sz="2700" spc="-5">
                <a:latin typeface="Times New Roman"/>
                <a:ea typeface="Times New Roman"/>
                <a:cs typeface="Times New Roman"/>
                <a:sym typeface="Times New Roman"/>
              </a:rPr>
              <a:t>became </a:t>
            </a:r>
            <a:r>
              <a:rPr sz="2700">
                <a:latin typeface="Times New Roman"/>
                <a:ea typeface="Times New Roman"/>
                <a:cs typeface="Times New Roman"/>
                <a:sym typeface="Times New Roman"/>
              </a:rPr>
              <a:t>hypothermic after birth  and 50% </a:t>
            </a:r>
            <a:r>
              <a:rPr sz="2700" spc="-5">
                <a:latin typeface="Times New Roman"/>
                <a:ea typeface="Times New Roman"/>
                <a:cs typeface="Times New Roman"/>
                <a:sym typeface="Times New Roman"/>
              </a:rPr>
              <a:t>remained </a:t>
            </a:r>
            <a:r>
              <a:rPr sz="2700">
                <a:latin typeface="Times New Roman"/>
                <a:ea typeface="Times New Roman"/>
                <a:cs typeface="Times New Roman"/>
                <a:sym typeface="Times New Roman"/>
              </a:rPr>
              <a:t>hypothermic at 24</a:t>
            </a:r>
            <a:r>
              <a:rPr sz="2700" spc="-40">
                <a:latin typeface="Times New Roman"/>
                <a:ea typeface="Times New Roman"/>
                <a:cs typeface="Times New Roman"/>
                <a:sym typeface="Times New Roman"/>
              </a:rPr>
              <a:t> </a:t>
            </a:r>
            <a:r>
              <a:rPr sz="2700">
                <a:latin typeface="Times New Roman"/>
                <a:ea typeface="Times New Roman"/>
                <a:cs typeface="Times New Roman"/>
                <a:sym typeface="Times New Roman"/>
              </a:rPr>
              <a:t>hours.</a:t>
            </a:r>
          </a:p>
          <a:p>
            <a:pPr marL="355600" marR="457834" indent="-342900">
              <a:lnSpc>
                <a:spcPts val="2900"/>
              </a:lnSpc>
              <a:spcBef>
                <a:spcPts val="600"/>
              </a:spcBef>
              <a:buSzPct val="100000"/>
              <a:buChar char="▪"/>
              <a:tabLst>
                <a:tab pos="355600" algn="l"/>
              </a:tabLst>
              <a:defRPr sz="2700">
                <a:latin typeface="Times New Roman"/>
                <a:ea typeface="Times New Roman"/>
                <a:cs typeface="Times New Roman"/>
                <a:sym typeface="Times New Roman"/>
              </a:defRPr>
            </a:pPr>
            <a:r>
              <a:t>The labour and postnatal </a:t>
            </a:r>
            <a:r>
              <a:rPr spc="-5"/>
              <a:t>wards </a:t>
            </a:r>
            <a:r>
              <a:t>were cold, at</a:t>
            </a:r>
            <a:r>
              <a:rPr spc="-104"/>
              <a:t> </a:t>
            </a:r>
            <a:r>
              <a:t>around  20°C (68°F), and this </a:t>
            </a:r>
            <a:r>
              <a:rPr spc="-5"/>
              <a:t>was </a:t>
            </a:r>
            <a:r>
              <a:t>a significant </a:t>
            </a:r>
            <a:r>
              <a:rPr spc="-5"/>
              <a:t>factor </a:t>
            </a:r>
            <a:r>
              <a:t>in the  development of</a:t>
            </a:r>
            <a:r>
              <a:rPr spc="-40"/>
              <a:t> </a:t>
            </a:r>
            <a:r>
              <a:t>hypothermia.</a:t>
            </a:r>
          </a:p>
          <a:p>
            <a:pPr marL="355600" marR="114300" indent="-342900">
              <a:lnSpc>
                <a:spcPts val="2900"/>
              </a:lnSpc>
              <a:spcBef>
                <a:spcPts val="600"/>
              </a:spcBef>
              <a:buSzPct val="100000"/>
              <a:buChar char="▪"/>
              <a:tabLst>
                <a:tab pos="355600" algn="l"/>
              </a:tabLst>
              <a:defRPr sz="2700">
                <a:latin typeface="Times New Roman"/>
                <a:ea typeface="Times New Roman"/>
                <a:cs typeface="Times New Roman"/>
                <a:sym typeface="Times New Roman"/>
              </a:defRPr>
            </a:pPr>
            <a:r>
              <a:t>It </a:t>
            </a:r>
            <a:r>
              <a:rPr spc="-5"/>
              <a:t>is </a:t>
            </a:r>
            <a:r>
              <a:t>estimated that 15% of the newborn babies</a:t>
            </a:r>
            <a:r>
              <a:rPr spc="-110"/>
              <a:t> </a:t>
            </a:r>
            <a:r>
              <a:t>develop  hypothermia at birth in developing</a:t>
            </a:r>
            <a:r>
              <a:rPr spc="-100"/>
              <a:t> </a:t>
            </a:r>
            <a:r>
              <a:t>countries.</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object 2"/>
          <p:cNvSpPr txBox="1">
            <a:spLocks noGrp="1"/>
          </p:cNvSpPr>
          <p:nvPr>
            <p:ph type="title"/>
          </p:nvPr>
        </p:nvSpPr>
        <p:spPr>
          <a:xfrm>
            <a:off x="797458" y="352169"/>
            <a:ext cx="7546976" cy="696597"/>
          </a:xfrm>
          <a:prstGeom prst="rect">
            <a:avLst/>
          </a:prstGeom>
        </p:spPr>
        <p:txBody>
          <a:bodyPr>
            <a:normAutofit fontScale="90000"/>
          </a:bodyPr>
          <a:lstStyle/>
          <a:p>
            <a:pPr indent="12700">
              <a:spcBef>
                <a:spcPts val="100"/>
              </a:spcBef>
              <a:defRPr sz="4400" spc="-600">
                <a:solidFill>
                  <a:srgbClr val="FFFF00"/>
                </a:solidFill>
              </a:defRPr>
            </a:pPr>
            <a:r>
              <a:t>Factors </a:t>
            </a:r>
            <a:r>
              <a:rPr spc="-700"/>
              <a:t>Responsible For </a:t>
            </a:r>
            <a:r>
              <a:t>Neonatal </a:t>
            </a:r>
            <a:r>
              <a:rPr spc="-700"/>
              <a:t>Hypothermia</a:t>
            </a:r>
          </a:p>
        </p:txBody>
      </p:sp>
      <p:sp>
        <p:nvSpPr>
          <p:cNvPr id="66" name="object 3"/>
          <p:cNvSpPr txBox="1"/>
          <p:nvPr/>
        </p:nvSpPr>
        <p:spPr>
          <a:xfrm>
            <a:off x="535940" y="1634869"/>
            <a:ext cx="7611744" cy="34917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355600" marR="5080" indent="-342900">
              <a:buSzPct val="100000"/>
              <a:buChar char="❖"/>
              <a:tabLst>
                <a:tab pos="355600" algn="l"/>
              </a:tabLst>
              <a:defRPr sz="2500" spc="-15">
                <a:latin typeface="Times New Roman"/>
                <a:ea typeface="Times New Roman"/>
                <a:cs typeface="Times New Roman"/>
                <a:sym typeface="Times New Roman"/>
              </a:defRPr>
            </a:pPr>
            <a:r>
              <a:t>Large </a:t>
            </a:r>
            <a:r>
              <a:rPr spc="-5"/>
              <a:t>surface area per unit body weight is about 3 times  that of adult and loses twice as </a:t>
            </a:r>
            <a:r>
              <a:rPr spc="-10"/>
              <a:t>much </a:t>
            </a:r>
            <a:r>
              <a:rPr spc="-5"/>
              <a:t>heat per unit area.  </a:t>
            </a:r>
            <a:r>
              <a:rPr spc="-40"/>
              <a:t>(Term </a:t>
            </a:r>
            <a:r>
              <a:rPr spc="-5"/>
              <a:t>infants have 3 times the body surface area to body  </a:t>
            </a:r>
            <a:r>
              <a:rPr spc="-10"/>
              <a:t>mass </a:t>
            </a:r>
            <a:r>
              <a:rPr spc="-5"/>
              <a:t>of an adult while pre term infants and SGA infants  have 4 times the surface area to body </a:t>
            </a:r>
            <a:r>
              <a:rPr spc="-10"/>
              <a:t>mass </a:t>
            </a:r>
            <a:r>
              <a:rPr spc="-5"/>
              <a:t>of an</a:t>
            </a:r>
            <a:r>
              <a:rPr spc="265"/>
              <a:t> </a:t>
            </a:r>
            <a:r>
              <a:rPr spc="-5"/>
              <a:t>adult).</a:t>
            </a:r>
          </a:p>
          <a:p>
            <a:pPr marL="434975" indent="-422909">
              <a:spcBef>
                <a:spcPts val="600"/>
              </a:spcBef>
              <a:buSzPct val="100000"/>
              <a:buChar char="❖"/>
              <a:tabLst>
                <a:tab pos="431800" algn="l"/>
              </a:tabLst>
              <a:defRPr sz="2500" spc="-15">
                <a:latin typeface="Times New Roman"/>
                <a:ea typeface="Times New Roman"/>
                <a:cs typeface="Times New Roman"/>
                <a:sym typeface="Times New Roman"/>
              </a:defRPr>
            </a:pPr>
            <a:r>
              <a:t>Large </a:t>
            </a:r>
            <a:r>
              <a:rPr spc="-5"/>
              <a:t>head size in relation to surface</a:t>
            </a:r>
            <a:r>
              <a:rPr spc="175"/>
              <a:t> </a:t>
            </a:r>
            <a:r>
              <a:rPr spc="-10"/>
              <a:t>area</a:t>
            </a:r>
          </a:p>
          <a:p>
            <a:pPr marL="434975" indent="-422909">
              <a:spcBef>
                <a:spcPts val="600"/>
              </a:spcBef>
              <a:buSzPct val="100000"/>
              <a:buChar char="❖"/>
              <a:tabLst>
                <a:tab pos="431800" algn="l"/>
              </a:tabLst>
              <a:defRPr sz="2500" spc="-5">
                <a:latin typeface="Times New Roman"/>
                <a:ea typeface="Times New Roman"/>
                <a:cs typeface="Times New Roman"/>
                <a:sym typeface="Times New Roman"/>
              </a:defRPr>
            </a:pPr>
            <a:r>
              <a:t>Low subcutaneous and brown</a:t>
            </a:r>
            <a:r>
              <a:rPr spc="55"/>
              <a:t> </a:t>
            </a:r>
            <a:r>
              <a:t>fat</a:t>
            </a:r>
          </a:p>
          <a:p>
            <a:pPr marL="428625" indent="-416559">
              <a:spcBef>
                <a:spcPts val="600"/>
              </a:spcBef>
              <a:buSzPct val="100000"/>
              <a:buChar char="❖"/>
              <a:tabLst>
                <a:tab pos="419100" algn="l"/>
              </a:tabLst>
              <a:defRPr sz="2500" spc="-5">
                <a:latin typeface="Times New Roman"/>
                <a:ea typeface="Times New Roman"/>
                <a:cs typeface="Times New Roman"/>
                <a:sym typeface="Times New Roman"/>
              </a:defRPr>
            </a:pPr>
            <a:r>
              <a:t>Thin ,immature and highly permeable</a:t>
            </a:r>
            <a:r>
              <a:rPr spc="135"/>
              <a:t> </a:t>
            </a:r>
            <a:r>
              <a:t>skin</a:t>
            </a:r>
          </a:p>
          <a:p>
            <a:pPr marL="434975" indent="-422909">
              <a:spcBef>
                <a:spcPts val="600"/>
              </a:spcBef>
              <a:buSzPct val="100000"/>
              <a:buChar char="❖"/>
              <a:tabLst>
                <a:tab pos="431800" algn="l"/>
              </a:tabLst>
              <a:defRPr sz="2500" spc="-5">
                <a:latin typeface="Times New Roman"/>
                <a:ea typeface="Times New Roman"/>
                <a:cs typeface="Times New Roman"/>
                <a:sym typeface="Times New Roman"/>
              </a:defRPr>
            </a:pPr>
            <a:r>
              <a:t>Greater water</a:t>
            </a:r>
            <a:r>
              <a:rPr spc="55"/>
              <a:t> </a:t>
            </a:r>
            <a:r>
              <a:t>content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object 2"/>
          <p:cNvSpPr txBox="1"/>
          <p:nvPr/>
        </p:nvSpPr>
        <p:spPr>
          <a:xfrm>
            <a:off x="535939" y="1624768"/>
            <a:ext cx="8060057" cy="41367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440690" indent="-428625">
              <a:spcBef>
                <a:spcPts val="800"/>
              </a:spcBef>
              <a:buSzPct val="100000"/>
              <a:buChar char="❖"/>
              <a:tabLst>
                <a:tab pos="431800" algn="l"/>
              </a:tabLst>
              <a:defRPr sz="3000">
                <a:latin typeface="Times New Roman"/>
                <a:ea typeface="Times New Roman"/>
                <a:cs typeface="Times New Roman"/>
                <a:sym typeface="Times New Roman"/>
              </a:defRPr>
            </a:pPr>
            <a:r>
              <a:t>Low </a:t>
            </a:r>
            <a:r>
              <a:rPr spc="-10"/>
              <a:t>energy</a:t>
            </a:r>
            <a:r>
              <a:rPr spc="-5"/>
              <a:t> storage</a:t>
            </a:r>
          </a:p>
          <a:p>
            <a:pPr marL="450215" indent="-438150">
              <a:spcBef>
                <a:spcPts val="700"/>
              </a:spcBef>
              <a:buSzPct val="100000"/>
              <a:buChar char="❖"/>
              <a:tabLst>
                <a:tab pos="444500" algn="l"/>
              </a:tabLst>
              <a:defRPr sz="3000">
                <a:latin typeface="Times New Roman"/>
                <a:ea typeface="Times New Roman"/>
                <a:cs typeface="Times New Roman"/>
                <a:sym typeface="Times New Roman"/>
              </a:defRPr>
            </a:pPr>
            <a:r>
              <a:t>High </a:t>
            </a:r>
            <a:r>
              <a:rPr spc="-5"/>
              <a:t>respiratory</a:t>
            </a:r>
            <a:r>
              <a:rPr spc="30"/>
              <a:t> </a:t>
            </a:r>
            <a:r>
              <a:rPr spc="-5"/>
              <a:t>rate</a:t>
            </a:r>
          </a:p>
          <a:p>
            <a:pPr marL="450215" indent="-438150">
              <a:spcBef>
                <a:spcPts val="700"/>
              </a:spcBef>
              <a:buSzPct val="100000"/>
              <a:buChar char="❖"/>
              <a:tabLst>
                <a:tab pos="444500" algn="l"/>
              </a:tabLst>
              <a:defRPr sz="3000">
                <a:latin typeface="Times New Roman"/>
                <a:ea typeface="Times New Roman"/>
                <a:cs typeface="Times New Roman"/>
                <a:sym typeface="Times New Roman"/>
              </a:defRPr>
            </a:pPr>
            <a:r>
              <a:t>Poor</a:t>
            </a:r>
            <a:r>
              <a:rPr spc="-5"/>
              <a:t> thermoregulation</a:t>
            </a:r>
          </a:p>
          <a:p>
            <a:pPr marL="355600" marR="5080" indent="-342900">
              <a:spcBef>
                <a:spcPts val="700"/>
              </a:spcBef>
              <a:buSzPct val="100000"/>
              <a:buChar char="❖"/>
              <a:tabLst>
                <a:tab pos="546100" algn="l"/>
              </a:tabLst>
              <a:defRPr sz="3000">
                <a:latin typeface="Times New Roman"/>
                <a:ea typeface="Times New Roman"/>
                <a:cs typeface="Times New Roman"/>
                <a:sym typeface="Times New Roman"/>
              </a:defRPr>
            </a:pPr>
            <a:r>
              <a:t>Other </a:t>
            </a:r>
            <a:r>
              <a:rPr spc="-5"/>
              <a:t>risk factors </a:t>
            </a:r>
            <a:r>
              <a:t>are : cool room, air </a:t>
            </a:r>
            <a:r>
              <a:rPr spc="-5"/>
              <a:t>draught,  </a:t>
            </a:r>
            <a:r>
              <a:t>delay and inadequate drying of the </a:t>
            </a:r>
            <a:r>
              <a:rPr spc="-40"/>
              <a:t>baby, </a:t>
            </a:r>
            <a:r>
              <a:rPr spc="-5"/>
              <a:t>improper  </a:t>
            </a:r>
            <a:r>
              <a:t>wrapping, kept in cold surface area, no feeding  </a:t>
            </a:r>
            <a:r>
              <a:rPr spc="-5"/>
              <a:t>well, </a:t>
            </a:r>
            <a:r>
              <a:t>sick neonate </a:t>
            </a:r>
            <a:r>
              <a:rPr spc="-5"/>
              <a:t>like </a:t>
            </a:r>
            <a:r>
              <a:t>asphyxiated infants, </a:t>
            </a:r>
            <a:r>
              <a:rPr spc="-5"/>
              <a:t>low  birth </a:t>
            </a:r>
            <a:r>
              <a:t>weight and preterm infants, infants with  </a:t>
            </a:r>
            <a:r>
              <a:rPr spc="-5"/>
              <a:t>respiratory distress</a:t>
            </a:r>
            <a:r>
              <a:rPr spc="50"/>
              <a:t> </a:t>
            </a:r>
            <a:r>
              <a:t>etc.</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object 2"/>
          <p:cNvSpPr txBox="1">
            <a:spLocks noGrp="1"/>
          </p:cNvSpPr>
          <p:nvPr>
            <p:ph type="title"/>
          </p:nvPr>
        </p:nvSpPr>
        <p:spPr>
          <a:xfrm>
            <a:off x="1621915" y="352169"/>
            <a:ext cx="5898517" cy="696597"/>
          </a:xfrm>
          <a:prstGeom prst="rect">
            <a:avLst/>
          </a:prstGeom>
        </p:spPr>
        <p:txBody>
          <a:bodyPr>
            <a:normAutofit fontScale="90000"/>
          </a:bodyPr>
          <a:lstStyle/>
          <a:p>
            <a:pPr indent="12700">
              <a:spcBef>
                <a:spcPts val="100"/>
              </a:spcBef>
              <a:defRPr sz="4400" spc="-800">
                <a:solidFill>
                  <a:srgbClr val="FFFF00"/>
                </a:solidFill>
              </a:defRPr>
            </a:pPr>
            <a:r>
              <a:t>Ways </a:t>
            </a:r>
            <a:r>
              <a:rPr spc="-700"/>
              <a:t>of </a:t>
            </a:r>
            <a:r>
              <a:rPr spc="-600"/>
              <a:t>Heat </a:t>
            </a:r>
            <a:r>
              <a:t>Loss </a:t>
            </a:r>
            <a:r>
              <a:rPr spc="-500"/>
              <a:t>in </a:t>
            </a:r>
            <a:r>
              <a:rPr spc="-700"/>
              <a:t>Newborn</a:t>
            </a:r>
            <a:r>
              <a:t> Baby</a:t>
            </a:r>
          </a:p>
        </p:txBody>
      </p:sp>
      <p:sp>
        <p:nvSpPr>
          <p:cNvPr id="71" name="object 3"/>
          <p:cNvSpPr txBox="1"/>
          <p:nvPr/>
        </p:nvSpPr>
        <p:spPr>
          <a:xfrm>
            <a:off x="535939" y="1626945"/>
            <a:ext cx="7828282" cy="38267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515619" marR="5080" indent="-503554">
              <a:lnSpc>
                <a:spcPct val="100200"/>
              </a:lnSpc>
              <a:defRPr sz="3200" spc="-165">
                <a:solidFill>
                  <a:srgbClr val="FFFFFF"/>
                </a:solidFill>
                <a:latin typeface="Arial"/>
                <a:ea typeface="Arial"/>
                <a:cs typeface="Arial"/>
                <a:sym typeface="Arial"/>
              </a:defRPr>
            </a:pPr>
            <a:r>
              <a:t>a. </a:t>
            </a:r>
            <a:r>
              <a:rPr sz="3500" spc="0">
                <a:solidFill>
                  <a:srgbClr val="FFC000"/>
                </a:solidFill>
                <a:latin typeface="Times New Roman"/>
                <a:ea typeface="Times New Roman"/>
                <a:cs typeface="Times New Roman"/>
                <a:sym typeface="Times New Roman"/>
              </a:rPr>
              <a:t>Evaporation </a:t>
            </a:r>
            <a:r>
              <a:rPr spc="0">
                <a:solidFill>
                  <a:srgbClr val="000000"/>
                </a:solidFill>
                <a:latin typeface="Times New Roman"/>
                <a:ea typeface="Times New Roman"/>
                <a:cs typeface="Times New Roman"/>
                <a:sym typeface="Times New Roman"/>
              </a:rPr>
              <a:t>: </a:t>
            </a:r>
            <a:r>
              <a:rPr sz="2800" spc="-5">
                <a:solidFill>
                  <a:srgbClr val="000000"/>
                </a:solidFill>
                <a:latin typeface="Times New Roman"/>
                <a:ea typeface="Times New Roman"/>
                <a:cs typeface="Times New Roman"/>
                <a:sym typeface="Times New Roman"/>
              </a:rPr>
              <a:t>It is the process whereby the baby  loses </a:t>
            </a:r>
            <a:r>
              <a:rPr sz="2800" spc="0">
                <a:solidFill>
                  <a:srgbClr val="000000"/>
                </a:solidFill>
                <a:latin typeface="Times New Roman"/>
                <a:ea typeface="Times New Roman"/>
                <a:cs typeface="Times New Roman"/>
                <a:sym typeface="Times New Roman"/>
              </a:rPr>
              <a:t>his </a:t>
            </a:r>
            <a:r>
              <a:rPr sz="2800" spc="-5">
                <a:solidFill>
                  <a:srgbClr val="000000"/>
                </a:solidFill>
                <a:latin typeface="Times New Roman"/>
                <a:ea typeface="Times New Roman"/>
                <a:cs typeface="Times New Roman"/>
                <a:sym typeface="Times New Roman"/>
              </a:rPr>
              <a:t>body temperature because </a:t>
            </a:r>
            <a:r>
              <a:rPr sz="2800" spc="0">
                <a:solidFill>
                  <a:srgbClr val="000000"/>
                </a:solidFill>
                <a:latin typeface="Times New Roman"/>
                <a:ea typeface="Times New Roman"/>
                <a:cs typeface="Times New Roman"/>
                <a:sym typeface="Times New Roman"/>
              </a:rPr>
              <a:t>liquor </a:t>
            </a:r>
            <a:r>
              <a:rPr sz="2800" spc="-5">
                <a:solidFill>
                  <a:srgbClr val="000000"/>
                </a:solidFill>
                <a:latin typeface="Times New Roman"/>
                <a:ea typeface="Times New Roman"/>
                <a:cs typeface="Times New Roman"/>
                <a:sym typeface="Times New Roman"/>
              </a:rPr>
              <a:t>amino  covering </a:t>
            </a:r>
            <a:r>
              <a:rPr sz="2800" spc="0">
                <a:solidFill>
                  <a:srgbClr val="000000"/>
                </a:solidFill>
                <a:latin typeface="Times New Roman"/>
                <a:ea typeface="Times New Roman"/>
                <a:cs typeface="Times New Roman"/>
                <a:sym typeface="Times New Roman"/>
              </a:rPr>
              <a:t>the </a:t>
            </a:r>
            <a:r>
              <a:rPr sz="2800" spc="-5">
                <a:solidFill>
                  <a:srgbClr val="000000"/>
                </a:solidFill>
                <a:latin typeface="Times New Roman"/>
                <a:ea typeface="Times New Roman"/>
                <a:cs typeface="Times New Roman"/>
                <a:sym typeface="Times New Roman"/>
              </a:rPr>
              <a:t>baby evaporates. Evaporative losses  </a:t>
            </a:r>
            <a:r>
              <a:rPr sz="2800" spc="-10">
                <a:solidFill>
                  <a:srgbClr val="000000"/>
                </a:solidFill>
                <a:latin typeface="Times New Roman"/>
                <a:ea typeface="Times New Roman"/>
                <a:cs typeface="Times New Roman"/>
                <a:sym typeface="Times New Roman"/>
              </a:rPr>
              <a:t>may </a:t>
            </a:r>
            <a:r>
              <a:rPr sz="2800" spc="-5">
                <a:solidFill>
                  <a:srgbClr val="000000"/>
                </a:solidFill>
                <a:latin typeface="Times New Roman"/>
                <a:ea typeface="Times New Roman"/>
                <a:cs typeface="Times New Roman"/>
                <a:sym typeface="Times New Roman"/>
              </a:rPr>
              <a:t>be insensible </a:t>
            </a:r>
            <a:r>
              <a:rPr sz="2800" spc="0">
                <a:solidFill>
                  <a:srgbClr val="000000"/>
                </a:solidFill>
                <a:latin typeface="Times New Roman"/>
                <a:ea typeface="Times New Roman"/>
                <a:cs typeface="Times New Roman"/>
                <a:sym typeface="Times New Roman"/>
              </a:rPr>
              <a:t>(from </a:t>
            </a:r>
            <a:r>
              <a:rPr sz="2800" spc="-5">
                <a:solidFill>
                  <a:srgbClr val="000000"/>
                </a:solidFill>
                <a:latin typeface="Times New Roman"/>
                <a:ea typeface="Times New Roman"/>
                <a:cs typeface="Times New Roman"/>
                <a:sym typeface="Times New Roman"/>
              </a:rPr>
              <a:t>skin and breathing) or  sensible (sweating). Other factors that </a:t>
            </a:r>
            <a:r>
              <a:rPr sz="2800" spc="0">
                <a:solidFill>
                  <a:srgbClr val="000000"/>
                </a:solidFill>
                <a:latin typeface="Times New Roman"/>
                <a:ea typeface="Times New Roman"/>
                <a:cs typeface="Times New Roman"/>
                <a:sym typeface="Times New Roman"/>
              </a:rPr>
              <a:t>contribute </a:t>
            </a:r>
            <a:r>
              <a:rPr sz="2800" spc="-5">
                <a:solidFill>
                  <a:srgbClr val="000000"/>
                </a:solidFill>
                <a:latin typeface="Times New Roman"/>
                <a:ea typeface="Times New Roman"/>
                <a:cs typeface="Times New Roman"/>
                <a:sym typeface="Times New Roman"/>
              </a:rPr>
              <a:t>to  evaporative loss are </a:t>
            </a:r>
            <a:r>
              <a:rPr sz="2800" spc="0">
                <a:solidFill>
                  <a:srgbClr val="000000"/>
                </a:solidFill>
                <a:latin typeface="Times New Roman"/>
                <a:ea typeface="Times New Roman"/>
                <a:cs typeface="Times New Roman"/>
                <a:sym typeface="Times New Roman"/>
              </a:rPr>
              <a:t>the </a:t>
            </a:r>
            <a:r>
              <a:rPr sz="2800" spc="-20">
                <a:solidFill>
                  <a:srgbClr val="000000"/>
                </a:solidFill>
                <a:latin typeface="Times New Roman"/>
                <a:ea typeface="Times New Roman"/>
                <a:cs typeface="Times New Roman"/>
                <a:sym typeface="Times New Roman"/>
              </a:rPr>
              <a:t>newborn’s </a:t>
            </a:r>
            <a:r>
              <a:rPr sz="2800" spc="-5">
                <a:solidFill>
                  <a:srgbClr val="000000"/>
                </a:solidFill>
                <a:latin typeface="Times New Roman"/>
                <a:ea typeface="Times New Roman"/>
                <a:cs typeface="Times New Roman"/>
                <a:sym typeface="Times New Roman"/>
              </a:rPr>
              <a:t>surface area,  vapor </a:t>
            </a:r>
            <a:r>
              <a:rPr sz="2800" spc="0">
                <a:solidFill>
                  <a:srgbClr val="000000"/>
                </a:solidFill>
                <a:latin typeface="Times New Roman"/>
                <a:ea typeface="Times New Roman"/>
                <a:cs typeface="Times New Roman"/>
                <a:sym typeface="Times New Roman"/>
              </a:rPr>
              <a:t>pressure </a:t>
            </a:r>
            <a:r>
              <a:rPr sz="2800" spc="-5">
                <a:solidFill>
                  <a:srgbClr val="000000"/>
                </a:solidFill>
                <a:latin typeface="Times New Roman"/>
                <a:ea typeface="Times New Roman"/>
                <a:cs typeface="Times New Roman"/>
                <a:sym typeface="Times New Roman"/>
              </a:rPr>
              <a:t>and air </a:t>
            </a:r>
            <a:r>
              <a:rPr sz="2800" spc="-25">
                <a:solidFill>
                  <a:srgbClr val="000000"/>
                </a:solidFill>
                <a:latin typeface="Times New Roman"/>
                <a:ea typeface="Times New Roman"/>
                <a:cs typeface="Times New Roman"/>
                <a:sym typeface="Times New Roman"/>
              </a:rPr>
              <a:t>velocity. </a:t>
            </a:r>
            <a:r>
              <a:rPr sz="2800" spc="-5">
                <a:solidFill>
                  <a:srgbClr val="000000"/>
                </a:solidFill>
                <a:latin typeface="Times New Roman"/>
                <a:ea typeface="Times New Roman"/>
                <a:cs typeface="Times New Roman"/>
                <a:sym typeface="Times New Roman"/>
              </a:rPr>
              <a:t>This is </a:t>
            </a:r>
            <a:r>
              <a:rPr sz="2800" spc="0">
                <a:solidFill>
                  <a:srgbClr val="000000"/>
                </a:solidFill>
                <a:latin typeface="Times New Roman"/>
                <a:ea typeface="Times New Roman"/>
                <a:cs typeface="Times New Roman"/>
                <a:sym typeface="Times New Roman"/>
              </a:rPr>
              <a:t>the </a:t>
            </a:r>
            <a:r>
              <a:rPr sz="2800" spc="-5">
                <a:solidFill>
                  <a:srgbClr val="000000"/>
                </a:solidFill>
                <a:latin typeface="Times New Roman"/>
                <a:ea typeface="Times New Roman"/>
                <a:cs typeface="Times New Roman"/>
                <a:sym typeface="Times New Roman"/>
              </a:rPr>
              <a:t>greatest  source of heat loss at </a:t>
            </a:r>
            <a:r>
              <a:rPr sz="2800" spc="0">
                <a:solidFill>
                  <a:srgbClr val="000000"/>
                </a:solidFill>
                <a:latin typeface="Times New Roman"/>
                <a:ea typeface="Times New Roman"/>
                <a:cs typeface="Times New Roman"/>
                <a:sym typeface="Times New Roman"/>
              </a:rPr>
              <a:t>birth(about</a:t>
            </a:r>
            <a:r>
              <a:rPr sz="2800" spc="-80">
                <a:solidFill>
                  <a:srgbClr val="000000"/>
                </a:solidFill>
                <a:latin typeface="Times New Roman"/>
                <a:ea typeface="Times New Roman"/>
                <a:cs typeface="Times New Roman"/>
                <a:sym typeface="Times New Roman"/>
              </a:rPr>
              <a:t> </a:t>
            </a:r>
            <a:r>
              <a:rPr sz="2800" spc="5">
                <a:solidFill>
                  <a:srgbClr val="000000"/>
                </a:solidFill>
                <a:latin typeface="Times New Roman"/>
                <a:ea typeface="Times New Roman"/>
                <a:cs typeface="Times New Roman"/>
                <a:sym typeface="Times New Roman"/>
              </a:rPr>
              <a:t>60%).</a:t>
            </a:r>
            <a:endParaRPr sz="2800" spc="-144">
              <a:latin typeface="Times New Roman"/>
              <a:ea typeface="Times New Roman"/>
              <a:cs typeface="Times New Roman"/>
              <a:sym typeface="Times New Roman"/>
            </a:endParaRPr>
          </a:p>
          <a:p>
            <a:pPr indent="12700">
              <a:spcBef>
                <a:spcPts val="600"/>
              </a:spcBef>
              <a:defRPr sz="2800" spc="-5">
                <a:latin typeface="Times New Roman"/>
                <a:ea typeface="Times New Roman"/>
                <a:cs typeface="Times New Roman"/>
                <a:sym typeface="Times New Roman"/>
              </a:defRPr>
            </a:pPr>
            <a:r>
              <a:t>.</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object 2"/>
          <p:cNvSpPr txBox="1"/>
          <p:nvPr/>
        </p:nvSpPr>
        <p:spPr>
          <a:xfrm>
            <a:off x="535940" y="1632786"/>
            <a:ext cx="8005444" cy="32995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342900" marR="5080" indent="-330200">
              <a:spcBef>
                <a:spcPts val="100"/>
              </a:spcBef>
              <a:defRPr sz="3200">
                <a:solidFill>
                  <a:srgbClr val="FFFFFF"/>
                </a:solidFill>
                <a:latin typeface="Times New Roman"/>
                <a:ea typeface="Times New Roman"/>
                <a:cs typeface="Times New Roman"/>
                <a:sym typeface="Times New Roman"/>
              </a:defRPr>
            </a:pPr>
            <a:r>
              <a:t>b. </a:t>
            </a:r>
            <a:r>
              <a:rPr>
                <a:solidFill>
                  <a:srgbClr val="FFC000"/>
                </a:solidFill>
              </a:rPr>
              <a:t>Conduction </a:t>
            </a:r>
            <a:r>
              <a:rPr>
                <a:solidFill>
                  <a:srgbClr val="000000"/>
                </a:solidFill>
              </a:rPr>
              <a:t>: </a:t>
            </a:r>
            <a:r>
              <a:rPr sz="2800" spc="-5">
                <a:solidFill>
                  <a:srgbClr val="000000"/>
                </a:solidFill>
              </a:rPr>
              <a:t>It is the process of heat </a:t>
            </a:r>
            <a:r>
              <a:rPr sz="2800">
                <a:solidFill>
                  <a:srgbClr val="000000"/>
                </a:solidFill>
              </a:rPr>
              <a:t>loss through  </a:t>
            </a:r>
            <a:r>
              <a:rPr sz="2800" spc="-5">
                <a:solidFill>
                  <a:srgbClr val="000000"/>
                </a:solidFill>
              </a:rPr>
              <a:t>direct contact with items </a:t>
            </a:r>
            <a:r>
              <a:rPr sz="2800">
                <a:solidFill>
                  <a:srgbClr val="000000"/>
                </a:solidFill>
              </a:rPr>
              <a:t>that </a:t>
            </a:r>
            <a:r>
              <a:rPr sz="2800" spc="-5">
                <a:solidFill>
                  <a:srgbClr val="000000"/>
                </a:solidFill>
              </a:rPr>
              <a:t>have a </a:t>
            </a:r>
            <a:r>
              <a:rPr sz="2800">
                <a:solidFill>
                  <a:srgbClr val="000000"/>
                </a:solidFill>
              </a:rPr>
              <a:t>lower  </a:t>
            </a:r>
            <a:r>
              <a:rPr sz="2800" spc="-5">
                <a:solidFill>
                  <a:srgbClr val="000000"/>
                </a:solidFill>
              </a:rPr>
              <a:t>temperature </a:t>
            </a:r>
            <a:r>
              <a:rPr sz="2800">
                <a:solidFill>
                  <a:srgbClr val="000000"/>
                </a:solidFill>
              </a:rPr>
              <a:t>.For </a:t>
            </a:r>
            <a:r>
              <a:rPr sz="2800" spc="-5">
                <a:solidFill>
                  <a:srgbClr val="000000"/>
                </a:solidFill>
              </a:rPr>
              <a:t>example : a baby who is </a:t>
            </a:r>
            <a:r>
              <a:rPr sz="2800">
                <a:solidFill>
                  <a:srgbClr val="000000"/>
                </a:solidFill>
              </a:rPr>
              <a:t>put on </a:t>
            </a:r>
            <a:r>
              <a:rPr sz="2800" spc="-5">
                <a:solidFill>
                  <a:srgbClr val="000000"/>
                </a:solidFill>
              </a:rPr>
              <a:t>a  cold table or </a:t>
            </a:r>
            <a:r>
              <a:rPr sz="2800">
                <a:solidFill>
                  <a:srgbClr val="000000"/>
                </a:solidFill>
              </a:rPr>
              <a:t>on </a:t>
            </a:r>
            <a:r>
              <a:rPr sz="2800" spc="-5">
                <a:solidFill>
                  <a:srgbClr val="000000"/>
                </a:solidFill>
              </a:rPr>
              <a:t>a mattress which has a </a:t>
            </a:r>
            <a:r>
              <a:rPr sz="2800">
                <a:solidFill>
                  <a:srgbClr val="000000"/>
                </a:solidFill>
              </a:rPr>
              <a:t>lower  </a:t>
            </a:r>
            <a:r>
              <a:rPr sz="2800" spc="-5">
                <a:solidFill>
                  <a:srgbClr val="000000"/>
                </a:solidFill>
              </a:rPr>
              <a:t>temperature </a:t>
            </a:r>
            <a:r>
              <a:rPr sz="2800">
                <a:solidFill>
                  <a:srgbClr val="000000"/>
                </a:solidFill>
              </a:rPr>
              <a:t>than that </a:t>
            </a:r>
            <a:r>
              <a:rPr sz="2800" spc="-5">
                <a:solidFill>
                  <a:srgbClr val="000000"/>
                </a:solidFill>
              </a:rPr>
              <a:t>of </a:t>
            </a:r>
            <a:r>
              <a:rPr sz="2800">
                <a:solidFill>
                  <a:srgbClr val="000000"/>
                </a:solidFill>
              </a:rPr>
              <a:t>the baby's </a:t>
            </a:r>
            <a:r>
              <a:rPr sz="2800" spc="-35">
                <a:solidFill>
                  <a:srgbClr val="000000"/>
                </a:solidFill>
              </a:rPr>
              <a:t>body. </a:t>
            </a:r>
            <a:r>
              <a:rPr sz="2800" spc="-5">
                <a:solidFill>
                  <a:srgbClr val="000000"/>
                </a:solidFill>
              </a:rPr>
              <a:t>The </a:t>
            </a:r>
            <a:r>
              <a:rPr sz="2800">
                <a:solidFill>
                  <a:srgbClr val="000000"/>
                </a:solidFill>
              </a:rPr>
              <a:t>transfer  of </a:t>
            </a:r>
            <a:r>
              <a:rPr sz="2800" spc="-5">
                <a:solidFill>
                  <a:srgbClr val="000000"/>
                </a:solidFill>
              </a:rPr>
              <a:t>heat between two </a:t>
            </a:r>
            <a:r>
              <a:rPr sz="2800">
                <a:solidFill>
                  <a:srgbClr val="000000"/>
                </a:solidFill>
              </a:rPr>
              <a:t>solid </a:t>
            </a:r>
            <a:r>
              <a:rPr sz="2800" spc="-5">
                <a:solidFill>
                  <a:srgbClr val="000000"/>
                </a:solidFill>
              </a:rPr>
              <a:t>objects that are </a:t>
            </a:r>
            <a:r>
              <a:rPr sz="2800">
                <a:solidFill>
                  <a:srgbClr val="000000"/>
                </a:solidFill>
              </a:rPr>
              <a:t>touching, </a:t>
            </a:r>
            <a:r>
              <a:rPr sz="2800" spc="-5">
                <a:solidFill>
                  <a:srgbClr val="000000"/>
                </a:solidFill>
              </a:rPr>
              <a:t>is  influenced by </a:t>
            </a:r>
            <a:r>
              <a:rPr sz="2800">
                <a:solidFill>
                  <a:srgbClr val="000000"/>
                </a:solidFill>
              </a:rPr>
              <a:t>the </a:t>
            </a:r>
            <a:r>
              <a:rPr sz="2800" spc="-5">
                <a:solidFill>
                  <a:srgbClr val="000000"/>
                </a:solidFill>
              </a:rPr>
              <a:t>size of </a:t>
            </a:r>
            <a:r>
              <a:rPr sz="2800">
                <a:solidFill>
                  <a:srgbClr val="000000"/>
                </a:solidFill>
              </a:rPr>
              <a:t>the </a:t>
            </a:r>
            <a:r>
              <a:rPr sz="2800" spc="-5">
                <a:solidFill>
                  <a:srgbClr val="000000"/>
                </a:solidFill>
              </a:rPr>
              <a:t>surface area in contact  and the temperature gradient between</a:t>
            </a:r>
            <a:r>
              <a:rPr sz="2800" spc="25">
                <a:solidFill>
                  <a:srgbClr val="000000"/>
                </a:solidFill>
              </a:rPr>
              <a:t> </a:t>
            </a:r>
            <a:r>
              <a:rPr sz="2800" spc="-5">
                <a:solidFill>
                  <a:srgbClr val="000000"/>
                </a:solidFill>
              </a:rPr>
              <a:t>surfaces</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object 2"/>
          <p:cNvSpPr txBox="1"/>
          <p:nvPr/>
        </p:nvSpPr>
        <p:spPr>
          <a:xfrm>
            <a:off x="535940" y="1620849"/>
            <a:ext cx="8067676" cy="33137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515619" marR="5080" indent="-503554">
              <a:lnSpc>
                <a:spcPct val="100299"/>
              </a:lnSpc>
              <a:defRPr sz="3200" spc="-165">
                <a:solidFill>
                  <a:srgbClr val="FFFFFF"/>
                </a:solidFill>
                <a:latin typeface="Arial"/>
                <a:ea typeface="Arial"/>
                <a:cs typeface="Arial"/>
                <a:sym typeface="Arial"/>
              </a:defRPr>
            </a:pPr>
            <a:r>
              <a:t>c. </a:t>
            </a:r>
            <a:r>
              <a:rPr spc="0">
                <a:solidFill>
                  <a:srgbClr val="FFC000"/>
                </a:solidFill>
                <a:latin typeface="Times New Roman"/>
                <a:ea typeface="Times New Roman"/>
                <a:cs typeface="Times New Roman"/>
                <a:sym typeface="Times New Roman"/>
              </a:rPr>
              <a:t>Convection </a:t>
            </a:r>
            <a:r>
              <a:rPr spc="-35">
                <a:solidFill>
                  <a:srgbClr val="000000"/>
                </a:solidFill>
              </a:rPr>
              <a:t>: </a:t>
            </a:r>
            <a:r>
              <a:rPr sz="2800" spc="-5">
                <a:solidFill>
                  <a:srgbClr val="000000"/>
                </a:solidFill>
                <a:latin typeface="Times New Roman"/>
                <a:ea typeface="Times New Roman"/>
                <a:cs typeface="Times New Roman"/>
                <a:sym typeface="Times New Roman"/>
              </a:rPr>
              <a:t>It is the process of heat </a:t>
            </a:r>
            <a:r>
              <a:rPr sz="2800" spc="0">
                <a:solidFill>
                  <a:srgbClr val="000000"/>
                </a:solidFill>
                <a:latin typeface="Times New Roman"/>
                <a:ea typeface="Times New Roman"/>
                <a:cs typeface="Times New Roman"/>
                <a:sym typeface="Times New Roman"/>
              </a:rPr>
              <a:t>loss through  </a:t>
            </a:r>
            <a:r>
              <a:rPr sz="2800" spc="-5">
                <a:solidFill>
                  <a:srgbClr val="000000"/>
                </a:solidFill>
                <a:latin typeface="Times New Roman"/>
                <a:ea typeface="Times New Roman"/>
                <a:cs typeface="Times New Roman"/>
                <a:sym typeface="Times New Roman"/>
              </a:rPr>
              <a:t>contact with the cold air in </a:t>
            </a:r>
            <a:r>
              <a:rPr sz="2800" spc="0">
                <a:solidFill>
                  <a:srgbClr val="000000"/>
                </a:solidFill>
                <a:latin typeface="Times New Roman"/>
                <a:ea typeface="Times New Roman"/>
                <a:cs typeface="Times New Roman"/>
                <a:sym typeface="Times New Roman"/>
              </a:rPr>
              <a:t>the surrounding </a:t>
            </a:r>
            <a:r>
              <a:rPr sz="2800" spc="-5">
                <a:solidFill>
                  <a:srgbClr val="000000"/>
                </a:solidFill>
                <a:latin typeface="Times New Roman"/>
                <a:ea typeface="Times New Roman"/>
                <a:cs typeface="Times New Roman"/>
                <a:sym typeface="Times New Roman"/>
              </a:rPr>
              <a:t>area. For  example : A baby kept near a window or cold </a:t>
            </a:r>
            <a:r>
              <a:rPr sz="2800" spc="0">
                <a:solidFill>
                  <a:srgbClr val="000000"/>
                </a:solidFill>
                <a:latin typeface="Times New Roman"/>
                <a:ea typeface="Times New Roman"/>
                <a:cs typeface="Times New Roman"/>
                <a:sym typeface="Times New Roman"/>
              </a:rPr>
              <a:t>room  </a:t>
            </a:r>
            <a:r>
              <a:rPr sz="2800" spc="-5">
                <a:solidFill>
                  <a:srgbClr val="000000"/>
                </a:solidFill>
                <a:latin typeface="Times New Roman"/>
                <a:ea typeface="Times New Roman"/>
                <a:cs typeface="Times New Roman"/>
                <a:sym typeface="Times New Roman"/>
              </a:rPr>
              <a:t>with a cooling fan </a:t>
            </a:r>
            <a:r>
              <a:rPr sz="2800" spc="0">
                <a:solidFill>
                  <a:srgbClr val="000000"/>
                </a:solidFill>
                <a:latin typeface="Times New Roman"/>
                <a:ea typeface="Times New Roman"/>
                <a:cs typeface="Times New Roman"/>
                <a:sym typeface="Times New Roman"/>
              </a:rPr>
              <a:t>or </a:t>
            </a:r>
            <a:r>
              <a:rPr sz="2800" spc="-5">
                <a:solidFill>
                  <a:srgbClr val="000000"/>
                </a:solidFill>
                <a:latin typeface="Times New Roman"/>
                <a:ea typeface="Times New Roman"/>
                <a:cs typeface="Times New Roman"/>
                <a:sym typeface="Times New Roman"/>
              </a:rPr>
              <a:t>an air conditioner or </a:t>
            </a:r>
            <a:r>
              <a:rPr sz="2800" spc="-10">
                <a:solidFill>
                  <a:srgbClr val="000000"/>
                </a:solidFill>
                <a:latin typeface="Times New Roman"/>
                <a:ea typeface="Times New Roman"/>
                <a:cs typeface="Times New Roman"/>
                <a:sym typeface="Times New Roman"/>
              </a:rPr>
              <a:t>an </a:t>
            </a:r>
            <a:r>
              <a:rPr sz="2800" spc="-5">
                <a:solidFill>
                  <a:srgbClr val="000000"/>
                </a:solidFill>
                <a:latin typeface="Times New Roman"/>
                <a:ea typeface="Times New Roman"/>
                <a:cs typeface="Times New Roman"/>
                <a:sym typeface="Times New Roman"/>
              </a:rPr>
              <a:t>open  </a:t>
            </a:r>
            <a:r>
              <a:rPr sz="2800" spc="0">
                <a:solidFill>
                  <a:srgbClr val="000000"/>
                </a:solidFill>
                <a:latin typeface="Times New Roman"/>
                <a:ea typeface="Times New Roman"/>
                <a:cs typeface="Times New Roman"/>
                <a:sym typeface="Times New Roman"/>
              </a:rPr>
              <a:t>room </a:t>
            </a:r>
            <a:r>
              <a:rPr sz="2800" spc="-5">
                <a:solidFill>
                  <a:srgbClr val="000000"/>
                </a:solidFill>
                <a:latin typeface="Times New Roman"/>
                <a:ea typeface="Times New Roman"/>
                <a:cs typeface="Times New Roman"/>
                <a:sym typeface="Times New Roman"/>
              </a:rPr>
              <a:t>where the wind is </a:t>
            </a:r>
            <a:r>
              <a:rPr sz="2800" spc="0">
                <a:solidFill>
                  <a:srgbClr val="000000"/>
                </a:solidFill>
                <a:latin typeface="Times New Roman"/>
                <a:ea typeface="Times New Roman"/>
                <a:cs typeface="Times New Roman"/>
                <a:sym typeface="Times New Roman"/>
              </a:rPr>
              <a:t>blowing </a:t>
            </a:r>
            <a:r>
              <a:rPr sz="2800" spc="-5">
                <a:solidFill>
                  <a:srgbClr val="000000"/>
                </a:solidFill>
                <a:latin typeface="Times New Roman"/>
                <a:ea typeface="Times New Roman"/>
                <a:cs typeface="Times New Roman"/>
                <a:sym typeface="Times New Roman"/>
              </a:rPr>
              <a:t>directly on his body  would lose heat through convection. It is </a:t>
            </a:r>
            <a:r>
              <a:rPr sz="2800" spc="-10">
                <a:solidFill>
                  <a:srgbClr val="000000"/>
                </a:solidFill>
                <a:latin typeface="Times New Roman"/>
                <a:ea typeface="Times New Roman"/>
                <a:cs typeface="Times New Roman"/>
                <a:sym typeface="Times New Roman"/>
              </a:rPr>
              <a:t>affected </a:t>
            </a:r>
            <a:r>
              <a:rPr sz="2800" spc="0">
                <a:solidFill>
                  <a:srgbClr val="000000"/>
                </a:solidFill>
                <a:latin typeface="Times New Roman"/>
                <a:ea typeface="Times New Roman"/>
                <a:cs typeface="Times New Roman"/>
                <a:sym typeface="Times New Roman"/>
              </a:rPr>
              <a:t>by  the </a:t>
            </a:r>
            <a:r>
              <a:rPr sz="2800" spc="-20">
                <a:solidFill>
                  <a:srgbClr val="000000"/>
                </a:solidFill>
                <a:latin typeface="Times New Roman"/>
                <a:ea typeface="Times New Roman"/>
                <a:cs typeface="Times New Roman"/>
                <a:sym typeface="Times New Roman"/>
              </a:rPr>
              <a:t>newborn’s </a:t>
            </a:r>
            <a:r>
              <a:rPr sz="2800" spc="-15">
                <a:solidFill>
                  <a:srgbClr val="000000"/>
                </a:solidFill>
                <a:latin typeface="Times New Roman"/>
                <a:ea typeface="Times New Roman"/>
                <a:cs typeface="Times New Roman"/>
                <a:sym typeface="Times New Roman"/>
              </a:rPr>
              <a:t>large </a:t>
            </a:r>
            <a:r>
              <a:rPr sz="2800" spc="-5">
                <a:solidFill>
                  <a:srgbClr val="000000"/>
                </a:solidFill>
                <a:latin typeface="Times New Roman"/>
                <a:ea typeface="Times New Roman"/>
                <a:cs typeface="Times New Roman"/>
                <a:sym typeface="Times New Roman"/>
              </a:rPr>
              <a:t>surface area, air </a:t>
            </a:r>
            <a:r>
              <a:rPr sz="2800" spc="0">
                <a:solidFill>
                  <a:srgbClr val="000000"/>
                </a:solidFill>
                <a:latin typeface="Times New Roman"/>
                <a:ea typeface="Times New Roman"/>
                <a:cs typeface="Times New Roman"/>
                <a:sym typeface="Times New Roman"/>
              </a:rPr>
              <a:t>flow </a:t>
            </a:r>
            <a:r>
              <a:rPr sz="2800" spc="-5">
                <a:solidFill>
                  <a:srgbClr val="000000"/>
                </a:solidFill>
                <a:latin typeface="Times New Roman"/>
                <a:ea typeface="Times New Roman"/>
                <a:cs typeface="Times New Roman"/>
                <a:sym typeface="Times New Roman"/>
              </a:rPr>
              <a:t>(draughts,  ventilation systems, etc), and temperature</a:t>
            </a:r>
            <a:r>
              <a:rPr sz="2800" spc="5">
                <a:solidFill>
                  <a:srgbClr val="000000"/>
                </a:solidFill>
                <a:latin typeface="Times New Roman"/>
                <a:ea typeface="Times New Roman"/>
                <a:cs typeface="Times New Roman"/>
                <a:sym typeface="Times New Roman"/>
              </a:rPr>
              <a:t> </a:t>
            </a:r>
            <a:r>
              <a:rPr sz="2800" spc="-5">
                <a:solidFill>
                  <a:srgbClr val="000000"/>
                </a:solidFill>
                <a:latin typeface="Times New Roman"/>
                <a:ea typeface="Times New Roman"/>
                <a:cs typeface="Times New Roman"/>
                <a:sym typeface="Times New Roman"/>
              </a:rPr>
              <a:t>gradient.</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object 2"/>
          <p:cNvSpPr txBox="1">
            <a:spLocks noGrp="1"/>
          </p:cNvSpPr>
          <p:nvPr>
            <p:ph type="title"/>
          </p:nvPr>
        </p:nvSpPr>
        <p:spPr>
          <a:xfrm>
            <a:off x="535940" y="1608785"/>
            <a:ext cx="7840344" cy="2232661"/>
          </a:xfrm>
          <a:prstGeom prst="rect">
            <a:avLst/>
          </a:prstGeom>
        </p:spPr>
        <p:txBody>
          <a:bodyPr>
            <a:normAutofit fontScale="90000"/>
          </a:bodyPr>
          <a:lstStyle/>
          <a:p>
            <a:pPr marL="515619" marR="5080" indent="-503554">
              <a:lnSpc>
                <a:spcPct val="100600"/>
              </a:lnSpc>
              <a:defRPr sz="3200" spc="-100">
                <a:solidFill>
                  <a:srgbClr val="FFFFFF"/>
                </a:solidFill>
                <a:latin typeface="Arial"/>
                <a:ea typeface="Arial"/>
                <a:cs typeface="Arial"/>
                <a:sym typeface="Arial"/>
              </a:defRPr>
            </a:pPr>
            <a:r>
              <a:t>d. </a:t>
            </a:r>
            <a:r>
              <a:rPr spc="0">
                <a:solidFill>
                  <a:srgbClr val="FFC000"/>
                </a:solidFill>
                <a:latin typeface="Times New Roman"/>
                <a:ea typeface="Times New Roman"/>
                <a:cs typeface="Times New Roman"/>
                <a:sym typeface="Times New Roman"/>
              </a:rPr>
              <a:t>Radiation</a:t>
            </a:r>
            <a:r>
              <a:rPr sz="2800" spc="0">
                <a:solidFill>
                  <a:srgbClr val="000000"/>
                </a:solidFill>
                <a:latin typeface="Times New Roman"/>
                <a:ea typeface="Times New Roman"/>
                <a:cs typeface="Times New Roman"/>
                <a:sym typeface="Times New Roman"/>
              </a:rPr>
              <a:t>: </a:t>
            </a:r>
            <a:r>
              <a:rPr sz="2800">
                <a:solidFill>
                  <a:srgbClr val="000000"/>
                </a:solidFill>
                <a:latin typeface="Times New Roman"/>
                <a:ea typeface="Times New Roman"/>
                <a:cs typeface="Times New Roman"/>
                <a:sym typeface="Times New Roman"/>
              </a:rPr>
              <a:t>It is </a:t>
            </a:r>
            <a:r>
              <a:rPr sz="2800" spc="0">
                <a:solidFill>
                  <a:srgbClr val="000000"/>
                </a:solidFill>
                <a:latin typeface="Times New Roman"/>
                <a:ea typeface="Times New Roman"/>
                <a:cs typeface="Times New Roman"/>
                <a:sym typeface="Times New Roman"/>
              </a:rPr>
              <a:t>the </a:t>
            </a:r>
            <a:r>
              <a:rPr sz="2800">
                <a:solidFill>
                  <a:srgbClr val="000000"/>
                </a:solidFill>
                <a:latin typeface="Times New Roman"/>
                <a:ea typeface="Times New Roman"/>
                <a:cs typeface="Times New Roman"/>
                <a:sym typeface="Times New Roman"/>
              </a:rPr>
              <a:t>process whereby </a:t>
            </a:r>
            <a:r>
              <a:rPr sz="2800" spc="0">
                <a:solidFill>
                  <a:srgbClr val="000000"/>
                </a:solidFill>
                <a:latin typeface="Times New Roman"/>
                <a:ea typeface="Times New Roman"/>
                <a:cs typeface="Times New Roman"/>
                <a:sym typeface="Times New Roman"/>
              </a:rPr>
              <a:t>the </a:t>
            </a:r>
            <a:r>
              <a:rPr sz="2800">
                <a:solidFill>
                  <a:srgbClr val="000000"/>
                </a:solidFill>
                <a:latin typeface="Times New Roman"/>
                <a:ea typeface="Times New Roman"/>
                <a:cs typeface="Times New Roman"/>
                <a:sym typeface="Times New Roman"/>
              </a:rPr>
              <a:t>baby loses  body temperature because he is placed near items  that have lower temperature than that of the baby's  body without actually being in contact with them.  </a:t>
            </a:r>
            <a:r>
              <a:rPr sz="2800" spc="0">
                <a:solidFill>
                  <a:srgbClr val="000000"/>
                </a:solidFill>
                <a:latin typeface="Times New Roman"/>
                <a:ea typeface="Times New Roman"/>
                <a:cs typeface="Times New Roman"/>
                <a:sym typeface="Times New Roman"/>
              </a:rPr>
              <a:t>For </a:t>
            </a:r>
            <a:r>
              <a:rPr sz="2800">
                <a:solidFill>
                  <a:srgbClr val="000000"/>
                </a:solidFill>
                <a:latin typeface="Times New Roman"/>
                <a:ea typeface="Times New Roman"/>
                <a:cs typeface="Times New Roman"/>
                <a:sym typeface="Times New Roman"/>
              </a:rPr>
              <a:t>example : When a baby is kept near a cold wall</a:t>
            </a:r>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Helvetica Neue"/>
        <a:ea typeface="Helvetica Neue"/>
        <a:cs typeface="Helvetica Neue"/>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Apex</Template>
  <TotalTime>0</TotalTime>
  <Words>792</Words>
  <Application>Microsoft Office PowerPoint</Application>
  <PresentationFormat>On-screen Show (4:3)</PresentationFormat>
  <Paragraphs>92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Apex</vt:lpstr>
      <vt:lpstr>Neonatal Hypothermia</vt:lpstr>
      <vt:lpstr>Slide 2</vt:lpstr>
      <vt:lpstr>Prevalence of Neonatal Hypothermia</vt:lpstr>
      <vt:lpstr>Factors Responsible For Neonatal Hypothermia</vt:lpstr>
      <vt:lpstr>Slide 5</vt:lpstr>
      <vt:lpstr>Ways of Heat Loss in Newborn Baby</vt:lpstr>
      <vt:lpstr>Slide 7</vt:lpstr>
      <vt:lpstr>Slide 8</vt:lpstr>
      <vt:lpstr>d. Radiation: It is the process whereby the baby loses  body temperature because he is placed near items  that have lower temperature than that of the baby's  body without actually being in contact with them.  For example : When a baby is kept near a cold wall</vt:lpstr>
      <vt:lpstr>Methods of Grading Neonatal  Hypothermia</vt:lpstr>
      <vt:lpstr>Slide 11</vt:lpstr>
      <vt:lpstr>Management of Neonatal Hypothermia</vt:lpstr>
      <vt:lpstr>Slide 13</vt:lpstr>
      <vt:lpstr>Slide 14</vt:lpstr>
      <vt:lpstr>Slide 15</vt:lpstr>
      <vt:lpstr>Slide 16</vt:lpstr>
      <vt:lpstr>Slide 17</vt:lpstr>
      <vt:lpstr>Slide 18</vt:lpstr>
      <vt:lpstr>Slide 19</vt:lpstr>
      <vt:lpstr>Slide 20</vt:lpstr>
      <vt:lpstr>10 steps of warm chain</vt:lpstr>
      <vt:lpstr>Slide 22</vt:lpstr>
      <vt:lpstr>Prevention of Neonatal Hypothermia</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Neonatal Hypothermia</dc:title>
  <cp:lastModifiedBy>Anusha</cp:lastModifiedBy>
  <cp:revision>1</cp:revision>
  <dcterms:modified xsi:type="dcterms:W3CDTF">2020-08-17T05:43:31Z</dcterms:modified>
</cp:coreProperties>
</file>