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5" r:id="rId40"/>
    <p:sldId id="292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16" r:id="rId49"/>
    <p:sldId id="306" r:id="rId50"/>
    <p:sldId id="307" r:id="rId51"/>
    <p:sldId id="308" r:id="rId52"/>
    <p:sldId id="309" r:id="rId53"/>
    <p:sldId id="310" r:id="rId54"/>
    <p:sldId id="315" r:id="rId55"/>
    <p:sldId id="311" r:id="rId56"/>
    <p:sldId id="312" r:id="rId57"/>
    <p:sldId id="314" r:id="rId58"/>
    <p:sldId id="313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47" r:id="rId68"/>
    <p:sldId id="325" r:id="rId69"/>
    <p:sldId id="326" r:id="rId70"/>
    <p:sldId id="327" r:id="rId71"/>
    <p:sldId id="328" r:id="rId72"/>
    <p:sldId id="331" r:id="rId73"/>
    <p:sldId id="329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50" r:id="rId85"/>
    <p:sldId id="351" r:id="rId86"/>
    <p:sldId id="343" r:id="rId87"/>
    <p:sldId id="344" r:id="rId88"/>
    <p:sldId id="345" r:id="rId89"/>
    <p:sldId id="330" r:id="rId90"/>
    <p:sldId id="348" r:id="rId91"/>
    <p:sldId id="352" r:id="rId92"/>
    <p:sldId id="349" r:id="rId9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16/08//2020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ver" TargetMode="External"/><Relationship Id="rId2" Type="http://schemas.openxmlformats.org/officeDocument/2006/relationships/hyperlink" Target="https://en.wikipedia.org/wiki/Bile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MACRONUTRIENTS </a:t>
            </a:r>
            <a:br>
              <a:rPr lang="en-IN" dirty="0" smtClean="0"/>
            </a:br>
            <a:r>
              <a:rPr lang="en-IN" dirty="0" smtClean="0"/>
              <a:t>AND</a:t>
            </a:r>
            <a:br>
              <a:rPr lang="en-IN" dirty="0" smtClean="0"/>
            </a:br>
            <a:r>
              <a:rPr lang="en-IN" dirty="0" smtClean="0"/>
              <a:t>DIET IN MEDICAL ILLNESS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r>
              <a:rPr lang="en-IN" dirty="0" smtClean="0"/>
              <a:t>Dr </a:t>
            </a:r>
            <a:r>
              <a:rPr lang="en-IN" dirty="0" err="1" smtClean="0"/>
              <a:t>Pathik</a:t>
            </a:r>
            <a:r>
              <a:rPr lang="en-IN" dirty="0" smtClean="0"/>
              <a:t> </a:t>
            </a:r>
            <a:r>
              <a:rPr lang="en-IN" dirty="0" err="1" smtClean="0"/>
              <a:t>Thakkar</a:t>
            </a:r>
            <a:r>
              <a:rPr lang="en-IN" dirty="0" smtClean="0"/>
              <a:t>.</a:t>
            </a:r>
          </a:p>
          <a:p>
            <a:r>
              <a:rPr lang="en-IN" smtClean="0"/>
              <a:t>SBKS MIRC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AMINO ACIDS-BUILDING BLOCKS OF PROTEIN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                                 </a:t>
            </a:r>
            <a:r>
              <a:rPr lang="en-IN" dirty="0" smtClean="0">
                <a:latin typeface="+mj-lt"/>
              </a:rPr>
              <a:t>24 AMINO ACIDS																							      8 ESSENTIAL		16  NON-ESSENTIAL	</a:t>
            </a:r>
          </a:p>
          <a:p>
            <a:pPr>
              <a:buFont typeface="Wingdings" pitchFamily="2" charset="2"/>
              <a:buChar char="Ø"/>
            </a:pPr>
            <a:r>
              <a:rPr lang="en-IN" dirty="0" err="1" smtClean="0">
                <a:latin typeface="+mj-lt"/>
              </a:rPr>
              <a:t>Valine,leucine,isoleucine,lysine,tryptophan,methionine</a:t>
            </a:r>
            <a:r>
              <a:rPr lang="en-IN" dirty="0" smtClean="0">
                <a:latin typeface="+mj-lt"/>
              </a:rPr>
              <a:t>,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    </a:t>
            </a:r>
            <a:r>
              <a:rPr lang="en-IN" dirty="0" err="1" smtClean="0">
                <a:latin typeface="+mj-lt"/>
              </a:rPr>
              <a:t>threonine</a:t>
            </a:r>
            <a:r>
              <a:rPr lang="en-IN" dirty="0" smtClean="0">
                <a:latin typeface="+mj-lt"/>
              </a:rPr>
              <a:t> and phenylalanine are </a:t>
            </a:r>
            <a:r>
              <a:rPr lang="en-IN" dirty="0" err="1" smtClean="0">
                <a:latin typeface="+mj-lt"/>
              </a:rPr>
              <a:t>esssential</a:t>
            </a:r>
            <a:r>
              <a:rPr lang="en-IN" dirty="0" smtClean="0">
                <a:latin typeface="+mj-lt"/>
              </a:rPr>
              <a:t> amino acids.</a:t>
            </a:r>
          </a:p>
          <a:p>
            <a:r>
              <a:rPr lang="en-IN" b="1" i="1" dirty="0" err="1" smtClean="0">
                <a:latin typeface="+mj-lt"/>
              </a:rPr>
              <a:t>Histidine</a:t>
            </a:r>
            <a:r>
              <a:rPr lang="en-IN" dirty="0" smtClean="0">
                <a:latin typeface="+mj-lt"/>
              </a:rPr>
              <a:t> is essential in infants.</a:t>
            </a:r>
          </a:p>
          <a:p>
            <a:r>
              <a:rPr lang="en-IN" dirty="0" smtClean="0">
                <a:latin typeface="+mj-lt"/>
              </a:rPr>
              <a:t>In Low Birth Weight Babies-</a:t>
            </a:r>
            <a:r>
              <a:rPr lang="en-IN" dirty="0" err="1" smtClean="0">
                <a:latin typeface="+mj-lt"/>
              </a:rPr>
              <a:t>Arginine</a:t>
            </a:r>
            <a:r>
              <a:rPr lang="en-IN" dirty="0" smtClean="0">
                <a:latin typeface="+mj-lt"/>
              </a:rPr>
              <a:t> ,</a:t>
            </a:r>
            <a:r>
              <a:rPr lang="en-IN" dirty="0" err="1" smtClean="0">
                <a:latin typeface="+mj-lt"/>
              </a:rPr>
              <a:t>cysteine</a:t>
            </a:r>
            <a:r>
              <a:rPr lang="en-IN" dirty="0" smtClean="0">
                <a:latin typeface="+mj-lt"/>
              </a:rPr>
              <a:t> and </a:t>
            </a:r>
            <a:r>
              <a:rPr lang="en-IN" dirty="0" err="1" smtClean="0">
                <a:latin typeface="+mj-lt"/>
              </a:rPr>
              <a:t>taurine</a:t>
            </a:r>
            <a:r>
              <a:rPr lang="en-IN" dirty="0" smtClean="0">
                <a:latin typeface="+mj-lt"/>
              </a:rPr>
              <a:t> are also essential.</a:t>
            </a:r>
          </a:p>
          <a:p>
            <a:r>
              <a:rPr lang="en-IN" b="1" i="1" dirty="0" smtClean="0">
                <a:latin typeface="+mj-lt"/>
              </a:rPr>
              <a:t>Glutamate</a:t>
            </a:r>
            <a:r>
              <a:rPr lang="en-IN" i="1" dirty="0" smtClean="0">
                <a:latin typeface="+mj-lt"/>
              </a:rPr>
              <a:t>-An ANTISTRESS </a:t>
            </a:r>
            <a:r>
              <a:rPr lang="en-IN" i="1" dirty="0" err="1" smtClean="0">
                <a:latin typeface="+mj-lt"/>
              </a:rPr>
              <a:t>NUTRIENT</a:t>
            </a:r>
            <a:r>
              <a:rPr lang="en-IN" dirty="0" err="1" smtClean="0">
                <a:latin typeface="+mj-lt"/>
              </a:rPr>
              <a:t>present</a:t>
            </a:r>
            <a:r>
              <a:rPr lang="en-IN" dirty="0" smtClean="0">
                <a:latin typeface="+mj-lt"/>
              </a:rPr>
              <a:t> in largest amount in </a:t>
            </a:r>
            <a:r>
              <a:rPr lang="en-IN" dirty="0" err="1" smtClean="0">
                <a:latin typeface="+mj-lt"/>
              </a:rPr>
              <a:t>plasma.It</a:t>
            </a:r>
            <a:r>
              <a:rPr lang="en-IN" dirty="0" smtClean="0">
                <a:latin typeface="+mj-lt"/>
              </a:rPr>
              <a:t> is a </a:t>
            </a:r>
            <a:r>
              <a:rPr lang="en-IN" dirty="0" err="1" smtClean="0">
                <a:latin typeface="+mj-lt"/>
              </a:rPr>
              <a:t>neuroregulator</a:t>
            </a:r>
            <a:r>
              <a:rPr lang="en-IN" dirty="0" smtClean="0">
                <a:latin typeface="+mj-lt"/>
              </a:rPr>
              <a:t> and precursor for GABA.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             	       		       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4267994" y="1980406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95800" y="2286000"/>
            <a:ext cx="1828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2667000" y="2286000"/>
            <a:ext cx="1828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2477294" y="2475706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6134894" y="2475706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r>
              <a:rPr lang="en-IN" i="1" dirty="0" smtClean="0"/>
              <a:t>Egg </a:t>
            </a:r>
            <a:r>
              <a:rPr lang="en-IN" dirty="0" smtClean="0"/>
              <a:t>and </a:t>
            </a:r>
            <a:r>
              <a:rPr lang="en-IN" i="1" dirty="0" smtClean="0"/>
              <a:t>Breast milk </a:t>
            </a:r>
            <a:r>
              <a:rPr lang="en-IN" dirty="0" smtClean="0"/>
              <a:t>are the best quality of protein</a:t>
            </a:r>
            <a:endParaRPr lang="en-IN" i="1" dirty="0" smtClean="0"/>
          </a:p>
          <a:p>
            <a:r>
              <a:rPr lang="en-IN" b="1" dirty="0" smtClean="0"/>
              <a:t>REFERENCE PROTEIN</a:t>
            </a:r>
            <a:r>
              <a:rPr lang="en-IN" dirty="0" smtClean="0"/>
              <a:t>-Egg protein for the ease of making it available for laboratory reference.</a:t>
            </a:r>
          </a:p>
          <a:p>
            <a:pPr>
              <a:buNone/>
            </a:pPr>
            <a:r>
              <a:rPr lang="en-IN" dirty="0" smtClean="0"/>
              <a:t>  -The quality of dietary protein is </a:t>
            </a:r>
            <a:r>
              <a:rPr lang="en-IN" dirty="0" err="1" smtClean="0"/>
              <a:t>basedon</a:t>
            </a:r>
            <a:r>
              <a:rPr lang="en-IN" dirty="0" smtClean="0"/>
              <a:t> the extent to which it deviates from the reference protein.</a:t>
            </a:r>
          </a:p>
          <a:p>
            <a:pPr>
              <a:buNone/>
            </a:pPr>
            <a:r>
              <a:rPr lang="en-IN" dirty="0" smtClean="0"/>
              <a:t>  -The chemical score of a food item is the </a:t>
            </a:r>
            <a:r>
              <a:rPr lang="en-IN" dirty="0" err="1" smtClean="0"/>
              <a:t>precentage</a:t>
            </a:r>
            <a:r>
              <a:rPr lang="en-IN" dirty="0" smtClean="0"/>
              <a:t> of the limiting amino acids in the food item compared to the level of same amino acid in the </a:t>
            </a:r>
            <a:r>
              <a:rPr lang="en-IN" dirty="0" err="1" smtClean="0"/>
              <a:t>refernce</a:t>
            </a:r>
            <a:r>
              <a:rPr lang="en-IN" dirty="0" smtClean="0"/>
              <a:t> protein.eg-lysine is limiting </a:t>
            </a:r>
            <a:r>
              <a:rPr lang="en-IN" dirty="0" err="1" smtClean="0"/>
              <a:t>incereals</a:t>
            </a:r>
            <a:r>
              <a:rPr lang="en-IN" dirty="0" smtClean="0"/>
              <a:t> ,whereas </a:t>
            </a:r>
            <a:r>
              <a:rPr lang="en-IN" dirty="0" err="1" smtClean="0"/>
              <a:t>methionine</a:t>
            </a:r>
            <a:r>
              <a:rPr lang="en-IN" dirty="0" smtClean="0"/>
              <a:t> is limiting in legumes(pulses).</a:t>
            </a:r>
          </a:p>
          <a:p>
            <a:r>
              <a:rPr lang="en-IN" b="1" dirty="0" smtClean="0"/>
              <a:t>GLUCOGENIC AMINO ACIDS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Amino acids which can be converted to glucose are </a:t>
            </a:r>
            <a:r>
              <a:rPr lang="en-IN" dirty="0" err="1" smtClean="0"/>
              <a:t>glucogenic</a:t>
            </a:r>
            <a:r>
              <a:rPr lang="en-IN" dirty="0" smtClean="0"/>
              <a:t> amino </a:t>
            </a:r>
            <a:r>
              <a:rPr lang="en-IN" dirty="0" err="1" smtClean="0"/>
              <a:t>acids.Eg</a:t>
            </a:r>
            <a:r>
              <a:rPr lang="en-IN" dirty="0" smtClean="0"/>
              <a:t>-Lysine and </a:t>
            </a:r>
            <a:r>
              <a:rPr lang="en-IN" dirty="0" err="1" smtClean="0"/>
              <a:t>Threonine</a:t>
            </a:r>
            <a:r>
              <a:rPr lang="en-IN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r>
              <a:rPr lang="en-IN" b="1" dirty="0" smtClean="0"/>
              <a:t>MEASURES OF PROTEIN QUALITY</a:t>
            </a:r>
            <a:r>
              <a:rPr lang="en-IN" dirty="0" smtClean="0"/>
              <a:t>:</a:t>
            </a:r>
          </a:p>
          <a:p>
            <a:pPr>
              <a:buNone/>
            </a:pPr>
            <a:r>
              <a:rPr lang="en-IN" b="1" dirty="0" smtClean="0">
                <a:latin typeface="+mj-lt"/>
              </a:rPr>
              <a:t>1.DIGESTIBILITY </a:t>
            </a:r>
            <a:r>
              <a:rPr lang="en-IN" b="1" dirty="0" err="1" smtClean="0">
                <a:latin typeface="+mj-lt"/>
              </a:rPr>
              <a:t>COEFFICIENT</a:t>
            </a:r>
            <a:r>
              <a:rPr lang="en-IN" dirty="0" err="1" smtClean="0">
                <a:latin typeface="+mj-lt"/>
              </a:rPr>
              <a:t>:Amount</a:t>
            </a:r>
            <a:r>
              <a:rPr lang="en-IN" dirty="0" smtClean="0">
                <a:latin typeface="+mj-lt"/>
              </a:rPr>
              <a:t> of absorbed nitrogen compared to the total nitrogen present in the food.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-Cooking improves digestibility as </a:t>
            </a:r>
            <a:r>
              <a:rPr lang="en-IN" dirty="0" err="1" smtClean="0">
                <a:latin typeface="+mj-lt"/>
              </a:rPr>
              <a:t>Trypsin</a:t>
            </a:r>
            <a:r>
              <a:rPr lang="en-IN" dirty="0" smtClean="0">
                <a:latin typeface="+mj-lt"/>
              </a:rPr>
              <a:t> inhibitor present in </a:t>
            </a:r>
            <a:r>
              <a:rPr lang="en-IN" dirty="0" err="1" smtClean="0">
                <a:latin typeface="+mj-lt"/>
              </a:rPr>
              <a:t>soyabean</a:t>
            </a:r>
            <a:r>
              <a:rPr lang="en-IN" dirty="0" smtClean="0">
                <a:latin typeface="+mj-lt"/>
              </a:rPr>
              <a:t> and egg white ,which decreases digestibility ,gets destroyed on cooking.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  DC=</a:t>
            </a:r>
            <a:r>
              <a:rPr lang="en-IN" u="sng" dirty="0" smtClean="0">
                <a:latin typeface="+mj-lt"/>
              </a:rPr>
              <a:t>Absorbed nitrogen </a:t>
            </a:r>
            <a:r>
              <a:rPr lang="en-IN" dirty="0" smtClean="0">
                <a:latin typeface="+mj-lt"/>
              </a:rPr>
              <a:t>×100  </a:t>
            </a:r>
            <a:r>
              <a:rPr lang="en-IN" u="sng" dirty="0" smtClean="0">
                <a:latin typeface="+mj-lt"/>
              </a:rPr>
              <a:t>                                                            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           Food nitrogen</a:t>
            </a:r>
          </a:p>
          <a:p>
            <a:pPr>
              <a:buNone/>
            </a:pPr>
            <a:r>
              <a:rPr lang="en-IN" b="1" dirty="0" smtClean="0">
                <a:latin typeface="+mj-lt"/>
              </a:rPr>
              <a:t>2.BIOLOGICAL VALUE</a:t>
            </a:r>
            <a:r>
              <a:rPr lang="en-IN" dirty="0" smtClean="0">
                <a:latin typeface="+mj-lt"/>
              </a:rPr>
              <a:t>:BV=</a:t>
            </a:r>
            <a:r>
              <a:rPr lang="en-IN" u="sng" dirty="0" smtClean="0">
                <a:latin typeface="+mj-lt"/>
              </a:rPr>
              <a:t>Retained nitrogen </a:t>
            </a:r>
            <a:r>
              <a:rPr lang="en-IN" dirty="0" smtClean="0">
                <a:latin typeface="+mj-lt"/>
              </a:rPr>
              <a:t>×100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                                             Absorbed nitrogen</a:t>
            </a:r>
            <a:endParaRPr lang="en-IN" u="sng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IN" b="1" dirty="0" smtClean="0">
                <a:latin typeface="+mj-lt"/>
              </a:rPr>
              <a:t>3.</a:t>
            </a:r>
            <a:r>
              <a:rPr lang="en-IN" b="1" dirty="0" smtClean="0"/>
              <a:t>NET PROTEIN UTILIZATION</a:t>
            </a:r>
            <a:r>
              <a:rPr lang="en-IN" dirty="0" smtClean="0"/>
              <a:t>:</a:t>
            </a:r>
          </a:p>
          <a:p>
            <a:pPr>
              <a:buNone/>
            </a:pPr>
            <a:r>
              <a:rPr lang="en-IN" dirty="0" smtClean="0"/>
              <a:t>    NPU=</a:t>
            </a:r>
            <a:r>
              <a:rPr lang="en-IN" u="sng" dirty="0" smtClean="0"/>
              <a:t>Retained nitrogen</a:t>
            </a:r>
            <a:r>
              <a:rPr lang="en-IN" dirty="0" smtClean="0"/>
              <a:t> × </a:t>
            </a:r>
            <a:r>
              <a:rPr lang="en-IN" dirty="0" smtClean="0">
                <a:latin typeface="+mj-lt"/>
              </a:rPr>
              <a:t>100</a:t>
            </a:r>
            <a:endParaRPr lang="en-IN" u="sng" dirty="0" smtClean="0"/>
          </a:p>
          <a:p>
            <a:pPr>
              <a:buNone/>
            </a:pPr>
            <a:r>
              <a:rPr lang="en-IN" dirty="0" smtClean="0"/>
              <a:t>               Food nitrogen</a:t>
            </a:r>
          </a:p>
          <a:p>
            <a:pPr>
              <a:buNone/>
            </a:pPr>
            <a:r>
              <a:rPr lang="en-IN" dirty="0" smtClean="0"/>
              <a:t>   Egg has the highest NPU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b="1" dirty="0" smtClean="0">
                <a:latin typeface="+mj-lt"/>
              </a:rPr>
              <a:t>4.PROTEIN EFFICIENCY RATIO(PER</a:t>
            </a:r>
            <a:r>
              <a:rPr lang="en-IN" dirty="0" smtClean="0">
                <a:latin typeface="+mj-lt"/>
              </a:rPr>
              <a:t>):Refers to gain in weight in experimental </a:t>
            </a:r>
            <a:r>
              <a:rPr lang="en-IN" dirty="0" err="1" smtClean="0">
                <a:latin typeface="+mj-lt"/>
              </a:rPr>
              <a:t>animalsper</a:t>
            </a:r>
            <a:r>
              <a:rPr lang="en-IN" dirty="0" smtClean="0">
                <a:latin typeface="+mj-lt"/>
              </a:rPr>
              <a:t> unit weight of protein consumed.</a:t>
            </a:r>
            <a:endParaRPr lang="en-IN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r>
              <a:rPr lang="en-IN" dirty="0" smtClean="0"/>
              <a:t>PROTEIN QUALITY OF FOOD ITEMS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i="1" dirty="0" smtClean="0"/>
              <a:t>EGG has the highest BV ,NPU and PER and is considered as the best protein.</a:t>
            </a:r>
            <a:endParaRPr lang="en-IN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ITEM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BV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NPU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PER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Egg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  <a:latin typeface="+mj-lt"/>
                        </a:rPr>
                        <a:t>96</a:t>
                      </a:r>
                      <a:endParaRPr lang="en-IN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  <a:latin typeface="+mj-lt"/>
                        </a:rPr>
                        <a:t>96</a:t>
                      </a:r>
                      <a:endParaRPr lang="en-IN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  <a:latin typeface="+mj-lt"/>
                        </a:rPr>
                        <a:t>3.8</a:t>
                      </a:r>
                      <a:endParaRPr lang="en-IN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Cow milk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90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85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2.8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Meat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74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76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3.2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Fish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80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74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3.5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Rice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80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77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1.7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Wheat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66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61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1.3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Bengal gram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74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61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1.1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8028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FATS(LIPIDS)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r>
              <a:rPr lang="en-IN" dirty="0" smtClean="0"/>
              <a:t>Fats provide Essential Fatty Acids(EFA)</a:t>
            </a:r>
          </a:p>
          <a:p>
            <a:r>
              <a:rPr lang="en-IN" dirty="0" smtClean="0"/>
              <a:t>EFA are Polyunsaturated fatty acids(PUFA)</a:t>
            </a:r>
          </a:p>
          <a:p>
            <a:r>
              <a:rPr lang="en-IN" dirty="0" smtClean="0"/>
              <a:t>EFA used to be termed the “</a:t>
            </a:r>
            <a:r>
              <a:rPr lang="en-IN" b="1" i="1" dirty="0" smtClean="0"/>
              <a:t>Queen Of Vitamins” </a:t>
            </a:r>
            <a:r>
              <a:rPr lang="en-IN" dirty="0" smtClean="0"/>
              <a:t>and then it was designated as Vitamin F.</a:t>
            </a:r>
          </a:p>
          <a:p>
            <a:r>
              <a:rPr lang="en-IN" dirty="0" smtClean="0"/>
              <a:t>EFA-</a:t>
            </a:r>
            <a:r>
              <a:rPr lang="en-IN" dirty="0" err="1" smtClean="0"/>
              <a:t>Linoleic</a:t>
            </a:r>
            <a:r>
              <a:rPr lang="en-IN" dirty="0" smtClean="0"/>
              <a:t> acid and </a:t>
            </a:r>
            <a:r>
              <a:rPr lang="en-IN" dirty="0" err="1" smtClean="0"/>
              <a:t>Linolenic</a:t>
            </a:r>
            <a:r>
              <a:rPr lang="en-IN" dirty="0" smtClean="0"/>
              <a:t> acid ,present in ratio of 5:1 to 10:1.</a:t>
            </a:r>
          </a:p>
          <a:p>
            <a:r>
              <a:rPr lang="en-IN" dirty="0" smtClean="0"/>
              <a:t>Among </a:t>
            </a:r>
            <a:r>
              <a:rPr lang="en-IN" b="1" dirty="0" smtClean="0"/>
              <a:t>PUFA</a:t>
            </a:r>
            <a:r>
              <a:rPr lang="en-IN" dirty="0" smtClean="0"/>
              <a:t>,omega-6 to omega-3 ratio of 5:1 is </a:t>
            </a:r>
            <a:r>
              <a:rPr lang="en-IN" dirty="0" err="1" smtClean="0"/>
              <a:t>desirable.High</a:t>
            </a:r>
            <a:r>
              <a:rPr lang="en-IN" dirty="0" smtClean="0"/>
              <a:t> omega-6 and low omega-3 content as in groundnut ,sunflower and safflower oils-leads to</a:t>
            </a:r>
          </a:p>
          <a:p>
            <a:pPr>
              <a:buNone/>
            </a:pPr>
            <a:r>
              <a:rPr lang="en-IN" dirty="0" smtClean="0"/>
              <a:t>-Free radical </a:t>
            </a:r>
            <a:r>
              <a:rPr lang="en-IN" dirty="0" err="1" smtClean="0"/>
              <a:t>disease,angiotoxicity</a:t>
            </a:r>
            <a:r>
              <a:rPr lang="en-IN" dirty="0" smtClean="0"/>
              <a:t> ,impaired immune </a:t>
            </a:r>
            <a:r>
              <a:rPr lang="en-IN" dirty="0" err="1" smtClean="0"/>
              <a:t>function,reduced</a:t>
            </a:r>
            <a:r>
              <a:rPr lang="en-IN" dirty="0" smtClean="0"/>
              <a:t> glucose tolerance ,increased platelet</a:t>
            </a:r>
          </a:p>
          <a:p>
            <a:pPr>
              <a:buNone/>
            </a:pPr>
            <a:r>
              <a:rPr lang="en-IN" dirty="0" smtClean="0"/>
              <a:t>Aggregation and </a:t>
            </a:r>
            <a:r>
              <a:rPr lang="en-IN" dirty="0" err="1" smtClean="0"/>
              <a:t>albuminuria</a:t>
            </a:r>
            <a:r>
              <a:rPr lang="en-IN" dirty="0" smtClean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r>
              <a:rPr lang="en-IN" dirty="0" smtClean="0"/>
              <a:t>       </a:t>
            </a:r>
            <a:r>
              <a:rPr lang="en-IN" b="1" dirty="0" smtClean="0"/>
              <a:t>LONG CHAIN POLYUNSATURATED FATs</a:t>
            </a:r>
            <a:r>
              <a:rPr lang="en-IN" dirty="0" smtClean="0"/>
              <a:t>		                       Derived From														</a:t>
            </a:r>
          </a:p>
          <a:p>
            <a:pPr>
              <a:buNone/>
            </a:pPr>
            <a:r>
              <a:rPr lang="en-IN" dirty="0" smtClean="0"/>
              <a:t>             </a:t>
            </a:r>
            <a:r>
              <a:rPr lang="en-IN" dirty="0" err="1" smtClean="0"/>
              <a:t>Linoleic</a:t>
            </a:r>
            <a:r>
              <a:rPr lang="en-IN" dirty="0" smtClean="0"/>
              <a:t> Acid    	         Alfa </a:t>
            </a:r>
            <a:r>
              <a:rPr lang="en-IN" dirty="0" err="1" smtClean="0"/>
              <a:t>Linolenic</a:t>
            </a:r>
            <a:r>
              <a:rPr lang="en-IN" dirty="0" smtClean="0"/>
              <a:t> Acid</a:t>
            </a:r>
          </a:p>
          <a:p>
            <a:pPr>
              <a:buNone/>
            </a:pPr>
            <a:r>
              <a:rPr lang="en-IN" dirty="0" smtClean="0"/>
              <a:t>     -</a:t>
            </a:r>
            <a:r>
              <a:rPr lang="en-IN" dirty="0" err="1" smtClean="0"/>
              <a:t>Archidonic</a:t>
            </a:r>
            <a:r>
              <a:rPr lang="en-IN" dirty="0" smtClean="0"/>
              <a:t> acid                  -</a:t>
            </a:r>
            <a:r>
              <a:rPr lang="en-IN" dirty="0" err="1" smtClean="0"/>
              <a:t>Eicosa</a:t>
            </a:r>
            <a:r>
              <a:rPr lang="en-IN" dirty="0" smtClean="0"/>
              <a:t> </a:t>
            </a:r>
            <a:r>
              <a:rPr lang="en-IN" dirty="0" err="1" smtClean="0"/>
              <a:t>pentaenoic</a:t>
            </a:r>
            <a:r>
              <a:rPr lang="en-IN" dirty="0" smtClean="0"/>
              <a:t> acid</a:t>
            </a:r>
          </a:p>
          <a:p>
            <a:pPr>
              <a:buNone/>
            </a:pPr>
            <a:r>
              <a:rPr lang="en-IN" dirty="0" smtClean="0"/>
              <a:t>     -</a:t>
            </a:r>
            <a:r>
              <a:rPr lang="en-IN" dirty="0" err="1" smtClean="0"/>
              <a:t>Adrenic</a:t>
            </a:r>
            <a:r>
              <a:rPr lang="en-IN" dirty="0" smtClean="0"/>
              <a:t> acid		       -</a:t>
            </a:r>
            <a:r>
              <a:rPr lang="en-IN" dirty="0" err="1" smtClean="0"/>
              <a:t>Docosa</a:t>
            </a:r>
            <a:r>
              <a:rPr lang="en-IN" dirty="0" smtClean="0"/>
              <a:t> </a:t>
            </a:r>
            <a:r>
              <a:rPr lang="en-IN" dirty="0" err="1" smtClean="0"/>
              <a:t>hexaenoic</a:t>
            </a:r>
            <a:r>
              <a:rPr lang="en-IN" dirty="0" smtClean="0"/>
              <a:t> acid</a:t>
            </a:r>
          </a:p>
          <a:p>
            <a:r>
              <a:rPr lang="en-IN" dirty="0" smtClean="0"/>
              <a:t>DHA are the building blocks of brain lipids</a:t>
            </a:r>
          </a:p>
          <a:p>
            <a:r>
              <a:rPr lang="en-IN" dirty="0" smtClean="0"/>
              <a:t>EPA is </a:t>
            </a:r>
            <a:r>
              <a:rPr lang="en-IN" dirty="0" err="1" smtClean="0"/>
              <a:t>cardioprotective</a:t>
            </a:r>
            <a:endParaRPr lang="en-IN" dirty="0" smtClean="0"/>
          </a:p>
          <a:p>
            <a:r>
              <a:rPr lang="en-IN" dirty="0" smtClean="0"/>
              <a:t>Deficiency of LCPs may lead to co-morbid conditions like dyslexia ,dyspraxia and hyperactivity.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4153694" y="1866106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343400" y="2057400"/>
            <a:ext cx="167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3048000" y="20574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2858294" y="2247106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5830094" y="2247106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                                     </a:t>
            </a:r>
            <a:r>
              <a:rPr lang="en-IN" b="1" dirty="0" smtClean="0"/>
              <a:t>DIETARY FATS</a:t>
            </a:r>
          </a:p>
          <a:p>
            <a:pPr>
              <a:buNone/>
            </a:pPr>
            <a:r>
              <a:rPr lang="en-IN" dirty="0" smtClean="0"/>
              <a:t>                                                                                                 		</a:t>
            </a:r>
            <a:r>
              <a:rPr lang="en-IN" b="1" dirty="0" smtClean="0"/>
              <a:t>Visible Fats                    </a:t>
            </a:r>
            <a:r>
              <a:rPr lang="en-IN" b="1" dirty="0" err="1" smtClean="0"/>
              <a:t>Invisble</a:t>
            </a:r>
            <a:r>
              <a:rPr lang="en-IN" b="1" dirty="0" smtClean="0"/>
              <a:t> Fats</a:t>
            </a:r>
          </a:p>
          <a:p>
            <a:pPr>
              <a:buNone/>
            </a:pPr>
            <a:r>
              <a:rPr lang="en-IN" dirty="0" smtClean="0"/>
              <a:t>     -Oil ,Ghee ,Butter                     -Present in food items</a:t>
            </a:r>
          </a:p>
          <a:p>
            <a:r>
              <a:rPr lang="en-IN" dirty="0" smtClean="0"/>
              <a:t>Average Indian diet supplies 25-30% of calories as </a:t>
            </a:r>
            <a:r>
              <a:rPr lang="en-IN" dirty="0" err="1" smtClean="0"/>
              <a:t>fats,maximum</a:t>
            </a:r>
            <a:r>
              <a:rPr lang="en-IN" dirty="0" smtClean="0"/>
              <a:t> permitted is </a:t>
            </a:r>
            <a:r>
              <a:rPr lang="en-IN" dirty="0" err="1" smtClean="0"/>
              <a:t>upto</a:t>
            </a:r>
            <a:r>
              <a:rPr lang="en-IN" dirty="0" smtClean="0"/>
              <a:t> 45%.</a:t>
            </a:r>
          </a:p>
          <a:p>
            <a:r>
              <a:rPr lang="en-IN" dirty="0" smtClean="0"/>
              <a:t>1-3% of calories should come from EFA.</a:t>
            </a:r>
          </a:p>
          <a:p>
            <a:r>
              <a:rPr lang="en-IN" dirty="0" err="1" smtClean="0"/>
              <a:t>Phrynoderma</a:t>
            </a:r>
            <a:r>
              <a:rPr lang="en-IN" dirty="0" smtClean="0"/>
              <a:t>(toad skin) responds to EFA.</a:t>
            </a:r>
          </a:p>
          <a:p>
            <a:r>
              <a:rPr lang="en-IN" b="1" dirty="0" smtClean="0"/>
              <a:t>MEDIUM CHAIN TRIGLYCERIDES(MCT)</a:t>
            </a:r>
            <a:r>
              <a:rPr lang="en-IN" dirty="0" smtClean="0"/>
              <a:t>:They can be absorbed directly into portal vein even during fat </a:t>
            </a:r>
            <a:r>
              <a:rPr lang="en-IN" dirty="0" err="1" smtClean="0"/>
              <a:t>malabsorption.Eg</a:t>
            </a:r>
            <a:r>
              <a:rPr lang="en-IN" dirty="0" smtClean="0"/>
              <a:t>-Coconut oil.</a:t>
            </a:r>
          </a:p>
          <a:p>
            <a:r>
              <a:rPr lang="en-IN" dirty="0" smtClean="0"/>
              <a:t>Monounsaturated fatty acids raise HDL cholesterol.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4572000" y="12954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14478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3352800" y="1447800"/>
            <a:ext cx="137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172200" y="1600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3200400" y="1600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IN" smtClean="0"/>
              <a:t>  </a:t>
            </a:r>
            <a:endParaRPr lang="en-IN" dirty="0"/>
          </a:p>
        </p:txBody>
      </p:sp>
      <p:pic>
        <p:nvPicPr>
          <p:cNvPr id="1027" name="Picture 3" descr="C:\Users\AVINA\Desktop\essential-fatty-acid-pathwa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0"/>
            <a:ext cx="74676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r>
              <a:rPr lang="en-IN" b="1" dirty="0" smtClean="0"/>
              <a:t>EPA</a:t>
            </a:r>
            <a:r>
              <a:rPr lang="en-IN" dirty="0" smtClean="0"/>
              <a:t> compete with </a:t>
            </a:r>
            <a:r>
              <a:rPr lang="en-IN" b="1" dirty="0" smtClean="0"/>
              <a:t>ARA </a:t>
            </a:r>
            <a:r>
              <a:rPr lang="en-IN" dirty="0" smtClean="0"/>
              <a:t>in in the </a:t>
            </a:r>
            <a:r>
              <a:rPr lang="en-IN" dirty="0" err="1" smtClean="0"/>
              <a:t>cyclo-oxygenase</a:t>
            </a:r>
            <a:r>
              <a:rPr lang="en-IN" dirty="0" smtClean="0"/>
              <a:t> </a:t>
            </a:r>
            <a:r>
              <a:rPr lang="en-IN" dirty="0" err="1" smtClean="0"/>
              <a:t>pathway.Normally</a:t>
            </a:r>
            <a:r>
              <a:rPr lang="en-IN" dirty="0" smtClean="0"/>
              <a:t> ,ARA is converted to </a:t>
            </a:r>
            <a:r>
              <a:rPr lang="en-IN" dirty="0" err="1" smtClean="0"/>
              <a:t>prostacyclin</a:t>
            </a:r>
            <a:r>
              <a:rPr lang="en-IN" dirty="0" smtClean="0"/>
              <a:t> and </a:t>
            </a:r>
            <a:r>
              <a:rPr lang="en-IN" dirty="0" err="1" smtClean="0"/>
              <a:t>thromboxane</a:t>
            </a:r>
            <a:r>
              <a:rPr lang="en-IN" dirty="0" smtClean="0"/>
              <a:t> A</a:t>
            </a:r>
            <a:r>
              <a:rPr lang="en-IN" dirty="0" smtClean="0">
                <a:latin typeface="+mj-lt"/>
              </a:rPr>
              <a:t>2.</a:t>
            </a:r>
            <a:r>
              <a:rPr lang="en-IN" dirty="0" smtClean="0"/>
              <a:t>Prostacyclin is potent vasodilator and platelet </a:t>
            </a:r>
            <a:r>
              <a:rPr lang="en-IN" dirty="0" err="1" smtClean="0"/>
              <a:t>deaggregator</a:t>
            </a:r>
            <a:r>
              <a:rPr lang="en-IN" dirty="0" smtClean="0"/>
              <a:t> whereas </a:t>
            </a:r>
            <a:r>
              <a:rPr lang="en-IN" dirty="0" err="1" smtClean="0"/>
              <a:t>thromboxane</a:t>
            </a:r>
            <a:r>
              <a:rPr lang="en-IN" dirty="0" smtClean="0"/>
              <a:t> A</a:t>
            </a:r>
            <a:r>
              <a:rPr lang="en-IN" dirty="0" smtClean="0">
                <a:latin typeface="+mj-lt"/>
              </a:rPr>
              <a:t>2 is potent vasoconstrictor and platelet aggregator.</a:t>
            </a:r>
          </a:p>
          <a:p>
            <a:r>
              <a:rPr lang="en-IN" b="1" dirty="0" smtClean="0">
                <a:latin typeface="+mj-lt"/>
              </a:rPr>
              <a:t>High ARA/EPA ratio </a:t>
            </a:r>
            <a:r>
              <a:rPr lang="en-IN" dirty="0" smtClean="0">
                <a:latin typeface="+mj-lt"/>
              </a:rPr>
              <a:t>is an important risk factor for coronary artery disease.</a:t>
            </a:r>
          </a:p>
          <a:p>
            <a:r>
              <a:rPr lang="en-IN" b="1" dirty="0" smtClean="0">
                <a:latin typeface="+mj-lt"/>
              </a:rPr>
              <a:t>TRANS </a:t>
            </a:r>
            <a:r>
              <a:rPr lang="en-IN" b="1" dirty="0" err="1" smtClean="0">
                <a:latin typeface="+mj-lt"/>
              </a:rPr>
              <a:t>FATS</a:t>
            </a:r>
            <a:r>
              <a:rPr lang="en-IN" dirty="0" err="1" smtClean="0">
                <a:latin typeface="+mj-lt"/>
              </a:rPr>
              <a:t>:Are</a:t>
            </a:r>
            <a:r>
              <a:rPr lang="en-IN" dirty="0" smtClean="0">
                <a:latin typeface="+mj-lt"/>
              </a:rPr>
              <a:t> unsaturated fats which are uncommon in nature but can be created </a:t>
            </a:r>
            <a:r>
              <a:rPr lang="en-IN" dirty="0" err="1" smtClean="0">
                <a:latin typeface="+mj-lt"/>
              </a:rPr>
              <a:t>artificially.In</a:t>
            </a:r>
            <a:r>
              <a:rPr lang="en-IN" dirty="0" smtClean="0">
                <a:latin typeface="+mj-lt"/>
              </a:rPr>
              <a:t> food production ,liquid </a:t>
            </a:r>
            <a:r>
              <a:rPr lang="en-IN" dirty="0" err="1" smtClean="0">
                <a:latin typeface="+mj-lt"/>
              </a:rPr>
              <a:t>cis</a:t>
            </a:r>
            <a:r>
              <a:rPr lang="en-IN" dirty="0" smtClean="0">
                <a:latin typeface="+mj-lt"/>
              </a:rPr>
              <a:t>-unsaturated fats such as vegetable oils are hydrogenated to produce saturated </a:t>
            </a:r>
            <a:r>
              <a:rPr lang="en-IN" dirty="0" err="1" smtClean="0">
                <a:latin typeface="+mj-lt"/>
              </a:rPr>
              <a:t>fats.There</a:t>
            </a:r>
            <a:r>
              <a:rPr lang="en-IN" dirty="0" smtClean="0">
                <a:latin typeface="+mj-lt"/>
              </a:rPr>
              <a:t> is increased risk of coronary artery disease as Trans fats raises </a:t>
            </a:r>
            <a:r>
              <a:rPr lang="en-IN" dirty="0" err="1" smtClean="0">
                <a:latin typeface="+mj-lt"/>
              </a:rPr>
              <a:t>LDL,decreases</a:t>
            </a:r>
            <a:r>
              <a:rPr lang="en-IN" dirty="0" smtClean="0">
                <a:latin typeface="+mj-lt"/>
              </a:rPr>
              <a:t> HDL and increases Triglyceride level.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IN" dirty="0" smtClean="0"/>
              <a:t>NUTRITION-DEFINITION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IN" sz="2800" dirty="0" smtClean="0">
                <a:latin typeface="+mj-lt"/>
              </a:rPr>
              <a:t>It is defined as the process by which the organism utilizes food.</a:t>
            </a:r>
          </a:p>
          <a:p>
            <a:r>
              <a:rPr lang="en-IN" sz="2800" dirty="0" smtClean="0">
                <a:latin typeface="+mj-lt"/>
              </a:rPr>
              <a:t>It signifies the dynamic process in which the food that is consumed is absorbed ,metabolized and used for nourishing the body</a:t>
            </a:r>
          </a:p>
          <a:p>
            <a:pPr>
              <a:buNone/>
            </a:pPr>
            <a:endParaRPr lang="en-IN" sz="2800" dirty="0">
              <a:latin typeface="+mj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r>
              <a:rPr lang="en-US" b="1" dirty="0" smtClean="0"/>
              <a:t>VITAMINS: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These are chemical substances in the food that perform specific function in the body.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Water Soluble </a:t>
            </a:r>
            <a:r>
              <a:rPr lang="en-US" dirty="0" err="1" smtClean="0"/>
              <a:t>Vitamins:Viamin</a:t>
            </a:r>
            <a:r>
              <a:rPr lang="en-US" dirty="0" smtClean="0"/>
              <a:t> B complex and Vitamin C.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Fat Soluble </a:t>
            </a:r>
            <a:r>
              <a:rPr lang="en-US" dirty="0" err="1" smtClean="0"/>
              <a:t>Vitamins:Vitamin</a:t>
            </a:r>
            <a:r>
              <a:rPr lang="en-US" dirty="0" smtClean="0"/>
              <a:t> A ,D ,E , K.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Stores of water soluble vitamins are limited in our body ,exception is Vitamin B12.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Fat soluble vitamins are stored in fatty tissue and </a:t>
            </a:r>
            <a:r>
              <a:rPr lang="en-US" dirty="0" err="1" smtClean="0"/>
              <a:t>liver.These</a:t>
            </a:r>
            <a:r>
              <a:rPr lang="en-US" dirty="0" smtClean="0"/>
              <a:t> stores can last for months and years even when the stores are low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</a:t>
            </a:r>
            <a:r>
              <a:rPr lang="en-US" b="1" dirty="0" smtClean="0"/>
              <a:t>MINERALS</a:t>
            </a:r>
          </a:p>
          <a:p>
            <a:pPr>
              <a:buNone/>
            </a:pPr>
            <a:r>
              <a:rPr lang="en-US" dirty="0" smtClean="0"/>
              <a:t>                                                					</a:t>
            </a:r>
            <a:r>
              <a:rPr lang="en-US" b="1" dirty="0" smtClean="0"/>
              <a:t>MACROELEMENTS/             TRACE ELEMENTS/</a:t>
            </a:r>
          </a:p>
          <a:p>
            <a:pPr>
              <a:buNone/>
            </a:pPr>
            <a:r>
              <a:rPr lang="en-US" b="1" dirty="0" smtClean="0"/>
              <a:t>            MACROMINERALS                MICROMINERALS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      &gt;0.01% of body weight               &lt;0.01% of body weight</a:t>
            </a:r>
          </a:p>
          <a:p>
            <a:pPr>
              <a:buNone/>
            </a:pPr>
            <a:r>
              <a:rPr lang="en-US" dirty="0" smtClean="0"/>
              <a:t>          -Calcium                                 -Iron ,Iodine ,Zinc </a:t>
            </a:r>
          </a:p>
          <a:p>
            <a:pPr>
              <a:buNone/>
            </a:pPr>
            <a:r>
              <a:rPr lang="en-US" dirty="0" smtClean="0"/>
              <a:t>          -Phosphorus	                         -Copper ,Chromium, </a:t>
            </a:r>
          </a:p>
          <a:p>
            <a:pPr>
              <a:buNone/>
            </a:pPr>
            <a:r>
              <a:rPr lang="en-US" dirty="0" smtClean="0"/>
              <a:t>          -Sodium                                  -Selenium ,Cobalt,</a:t>
            </a:r>
          </a:p>
          <a:p>
            <a:pPr>
              <a:buNone/>
            </a:pPr>
            <a:r>
              <a:rPr lang="en-US" dirty="0" smtClean="0"/>
              <a:t>          -Potassium                              </a:t>
            </a:r>
          </a:p>
          <a:p>
            <a:pPr>
              <a:buNone/>
            </a:pPr>
            <a:r>
              <a:rPr lang="en-US" dirty="0" smtClean="0"/>
              <a:t>          -Magnesium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Both vitamins and minerals form protective foods and are also called FUNCTIONAL FOODS.      		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0" y="1143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0" y="1447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895600" y="14478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95600" y="1447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324600" y="1524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24600" y="1447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5257800"/>
          </a:xfrm>
        </p:spPr>
        <p:txBody>
          <a:bodyPr>
            <a:noAutofit/>
          </a:bodyPr>
          <a:lstStyle/>
          <a:p>
            <a:r>
              <a:rPr lang="en-US" b="1" dirty="0" smtClean="0"/>
              <a:t>DIET IN COMMON DISEASES: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+mj-lt"/>
              </a:rPr>
              <a:t>DIET IN MALABSORPTION AND OTHER GI DISORDERS</a:t>
            </a:r>
            <a:r>
              <a:rPr lang="en-US" dirty="0" smtClean="0">
                <a:latin typeface="+mj-lt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+mj-lt"/>
              </a:rPr>
              <a:t>MALABSORPTION DISORDERS:3 TYPES: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1.CARBOHYDARTE </a:t>
            </a:r>
            <a:r>
              <a:rPr lang="en-US" dirty="0" err="1" smtClean="0">
                <a:latin typeface="+mj-lt"/>
              </a:rPr>
              <a:t>MALABSORPTION:Disaccharidase</a:t>
            </a:r>
            <a:r>
              <a:rPr lang="en-US" dirty="0" smtClean="0">
                <a:latin typeface="+mj-lt"/>
              </a:rPr>
              <a:t> deficiency is the most common ,</a:t>
            </a:r>
            <a:r>
              <a:rPr lang="en-US" dirty="0" err="1" smtClean="0">
                <a:latin typeface="+mj-lt"/>
              </a:rPr>
              <a:t>eg</a:t>
            </a:r>
            <a:r>
              <a:rPr lang="en-US" dirty="0" smtClean="0">
                <a:latin typeface="+mj-lt"/>
              </a:rPr>
              <a:t> ,Lactose Intolerance.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Diagnosis by: -Watery </a:t>
            </a:r>
            <a:r>
              <a:rPr lang="en-US" dirty="0" err="1" smtClean="0">
                <a:latin typeface="+mj-lt"/>
              </a:rPr>
              <a:t>diarrhoea</a:t>
            </a:r>
            <a:r>
              <a:rPr lang="en-US" dirty="0" smtClean="0">
                <a:latin typeface="+mj-lt"/>
              </a:rPr>
              <a:t> and </a:t>
            </a:r>
            <a:r>
              <a:rPr lang="en-US" dirty="0" err="1" smtClean="0">
                <a:latin typeface="+mj-lt"/>
              </a:rPr>
              <a:t>perianal</a:t>
            </a:r>
            <a:r>
              <a:rPr lang="en-US" dirty="0" smtClean="0">
                <a:latin typeface="+mj-lt"/>
              </a:rPr>
              <a:t> excoriation due to acidic stool.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-More than 2% reducing substance in the motion at 2 separate </a:t>
            </a:r>
            <a:r>
              <a:rPr lang="en-US" dirty="0" err="1" smtClean="0">
                <a:latin typeface="+mj-lt"/>
              </a:rPr>
              <a:t>testings</a:t>
            </a:r>
            <a:r>
              <a:rPr lang="en-US" dirty="0" smtClean="0">
                <a:latin typeface="+mj-lt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-pH less than 5.6</a:t>
            </a: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 				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dirty="0" smtClean="0">
                <a:latin typeface="+mj-lt"/>
              </a:rPr>
              <a:t>                                                  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Treatment:</a:t>
            </a:r>
          </a:p>
          <a:p>
            <a:pPr marL="0" indent="0">
              <a:buNone/>
            </a:pPr>
            <a:r>
              <a:rPr lang="en-US" dirty="0"/>
              <a:t>1.Restriction of dietary lactose.</a:t>
            </a:r>
          </a:p>
          <a:p>
            <a:pPr marL="0" indent="0">
              <a:buNone/>
            </a:pPr>
            <a:r>
              <a:rPr lang="en-US" dirty="0"/>
              <a:t>2.Substitution with alternative nutritive sources</a:t>
            </a:r>
          </a:p>
          <a:p>
            <a:pPr marL="0" indent="0">
              <a:buNone/>
            </a:pPr>
            <a:r>
              <a:rPr lang="en-US" dirty="0"/>
              <a:t>3.Provision of adequate calcium intake	</a:t>
            </a:r>
          </a:p>
          <a:p>
            <a:pPr marL="0" indent="0">
              <a:buNone/>
            </a:pPr>
            <a:r>
              <a:rPr lang="en-US" dirty="0"/>
              <a:t>4.Use of lactase enzyme substitutes</a:t>
            </a:r>
          </a:p>
          <a:p>
            <a:pPr marL="0" indent="0">
              <a:buNone/>
            </a:pPr>
            <a:r>
              <a:rPr lang="en-US" dirty="0"/>
              <a:t>5.Giving Curd or Yoghurt-as these contain endogenous beta-</a:t>
            </a:r>
            <a:r>
              <a:rPr lang="en-US" dirty="0" err="1"/>
              <a:t>galactosidase</a:t>
            </a:r>
            <a:r>
              <a:rPr lang="en-US" dirty="0"/>
              <a:t> which is activated in the intestine, thus auto-digesting the lactose it contains.</a:t>
            </a:r>
          </a:p>
          <a:p>
            <a:pPr marL="0" indent="0">
              <a:buNone/>
            </a:pPr>
            <a:r>
              <a:rPr lang="en-US" dirty="0"/>
              <a:t>6.Soya milk may be started if necessary in very young infants.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7.In older children ,cereals ,pulses ,</a:t>
            </a:r>
            <a:r>
              <a:rPr lang="en-US" dirty="0" err="1" smtClean="0"/>
              <a:t>etc</a:t>
            </a:r>
            <a:r>
              <a:rPr lang="en-US" dirty="0" smtClean="0"/>
              <a:t> can be continued along with family pot feeding.</a:t>
            </a:r>
            <a:r>
              <a:rPr lang="en-US" dirty="0"/>
              <a:t>			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16519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dirty="0">
                <a:latin typeface="+mj-lt"/>
              </a:rPr>
              <a:t>2</a:t>
            </a:r>
            <a:r>
              <a:rPr lang="en-IN" b="1" dirty="0" smtClean="0"/>
              <a:t>.PROTEIN MALABSORPTION:</a:t>
            </a:r>
          </a:p>
          <a:p>
            <a:pPr marL="0" indent="0">
              <a:buNone/>
            </a:pPr>
            <a:r>
              <a:rPr lang="en-IN" dirty="0" smtClean="0"/>
              <a:t>-It is called as </a:t>
            </a:r>
            <a:r>
              <a:rPr lang="en-IN" dirty="0" err="1" smtClean="0"/>
              <a:t>Creatorrhoea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-Chicken when given is found to be passed out as such.</a:t>
            </a:r>
          </a:p>
          <a:p>
            <a:pPr marL="0" indent="0">
              <a:buNone/>
            </a:pPr>
            <a:r>
              <a:rPr lang="en-IN" dirty="0" smtClean="0"/>
              <a:t>-These patients need supplementation of protease enzyme.</a:t>
            </a:r>
          </a:p>
          <a:p>
            <a:pPr marL="0" indent="0">
              <a:buNone/>
            </a:pPr>
            <a:r>
              <a:rPr lang="en-IN" dirty="0" smtClean="0"/>
              <a:t>-In general ,patient with protein </a:t>
            </a:r>
            <a:r>
              <a:rPr lang="en-IN" dirty="0" err="1" smtClean="0"/>
              <a:t>malabsorption</a:t>
            </a:r>
            <a:r>
              <a:rPr lang="en-IN" dirty="0" smtClean="0"/>
              <a:t> require specific therapy foe the underlying disease ,in addition to protein and calorie supplementation.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i="1" dirty="0" smtClean="0"/>
              <a:t>Coeliac disease</a:t>
            </a:r>
            <a:r>
              <a:rPr lang="en-IN" dirty="0" smtClean="0"/>
              <a:t>-Gluten free </a:t>
            </a:r>
            <a:r>
              <a:rPr lang="en-IN" dirty="0" err="1" smtClean="0"/>
              <a:t>diet+lactose</a:t>
            </a:r>
            <a:r>
              <a:rPr lang="en-IN" dirty="0" smtClean="0"/>
              <a:t> free diet until mucosa healing occurs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i="1" dirty="0" err="1" smtClean="0"/>
              <a:t>Crohn’s</a:t>
            </a:r>
            <a:r>
              <a:rPr lang="en-IN" i="1" dirty="0" smtClean="0"/>
              <a:t> </a:t>
            </a:r>
            <a:r>
              <a:rPr lang="en-IN" i="1" dirty="0" err="1" smtClean="0"/>
              <a:t>disease</a:t>
            </a:r>
            <a:r>
              <a:rPr lang="en-IN" dirty="0" err="1" smtClean="0"/>
              <a:t>-Aminosalicylates+high</a:t>
            </a:r>
            <a:r>
              <a:rPr lang="en-IN" dirty="0" smtClean="0"/>
              <a:t> </a:t>
            </a:r>
            <a:r>
              <a:rPr lang="en-IN" dirty="0" err="1" smtClean="0"/>
              <a:t>calorie+high</a:t>
            </a:r>
            <a:r>
              <a:rPr lang="en-IN" dirty="0" smtClean="0"/>
              <a:t> protein </a:t>
            </a:r>
            <a:r>
              <a:rPr lang="en-IN" dirty="0" err="1" smtClean="0"/>
              <a:t>diet+multivitamin</a:t>
            </a:r>
            <a:r>
              <a:rPr lang="en-IN" dirty="0" smtClean="0"/>
              <a:t> supplementation.</a:t>
            </a:r>
          </a:p>
          <a:p>
            <a:pPr marL="0" indent="0">
              <a:buNone/>
            </a:pPr>
            <a:r>
              <a:rPr lang="en-IN" dirty="0" smtClean="0"/>
              <a:t>-Giardia </a:t>
            </a:r>
            <a:r>
              <a:rPr lang="en-IN" dirty="0" err="1" smtClean="0"/>
              <a:t>infection:Treated</a:t>
            </a:r>
            <a:r>
              <a:rPr lang="en-IN" dirty="0" smtClean="0"/>
              <a:t> with metronidazole.</a:t>
            </a:r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xmlns="" val="3460831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b="1" dirty="0" smtClean="0">
                <a:latin typeface="+mj-lt"/>
              </a:rPr>
              <a:t>3.FAT MALABSORPTION</a:t>
            </a:r>
            <a:r>
              <a:rPr lang="en-IN" dirty="0" smtClean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-It is also called as </a:t>
            </a:r>
            <a:r>
              <a:rPr lang="en-IN" dirty="0" err="1" smtClean="0">
                <a:latin typeface="+mj-lt"/>
              </a:rPr>
              <a:t>Steatorrhoea</a:t>
            </a:r>
            <a:r>
              <a:rPr lang="en-IN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-These patients have symptomatic relief when put on a low fat diet.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</a:t>
            </a:r>
            <a:r>
              <a:rPr lang="en-IN" dirty="0" err="1" smtClean="0">
                <a:latin typeface="+mj-lt"/>
              </a:rPr>
              <a:t>Supplemetation</a:t>
            </a:r>
            <a:r>
              <a:rPr lang="en-IN" dirty="0" smtClean="0">
                <a:latin typeface="+mj-lt"/>
              </a:rPr>
              <a:t> with MCT is helpful as they can be directly absorbed into the blood stream.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-They should be given fat soluble vitamins.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-Pancreatic enzyme supplements are required in those with exocrine pancreatic insufficiency.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-Dose of pancreatic enzymes is calculated based on the dose of </a:t>
            </a:r>
            <a:r>
              <a:rPr lang="en-IN" dirty="0" err="1" smtClean="0">
                <a:latin typeface="+mj-lt"/>
              </a:rPr>
              <a:t>lipase;upto</a:t>
            </a:r>
            <a:r>
              <a:rPr lang="en-IN" dirty="0" smtClean="0">
                <a:latin typeface="+mj-lt"/>
              </a:rPr>
              <a:t> 1500IU/Kg/meal may be given along with meals and snacks.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-If </a:t>
            </a:r>
            <a:r>
              <a:rPr lang="en-IN" dirty="0" err="1" smtClean="0">
                <a:latin typeface="+mj-lt"/>
              </a:rPr>
              <a:t>steatorrhoea</a:t>
            </a:r>
            <a:r>
              <a:rPr lang="en-IN" dirty="0" smtClean="0">
                <a:latin typeface="+mj-lt"/>
              </a:rPr>
              <a:t> does not improve ,give antacids and ranitidine to prevent digestion of enzyme in drug by </a:t>
            </a:r>
            <a:r>
              <a:rPr lang="en-IN" dirty="0" err="1" smtClean="0">
                <a:latin typeface="+mj-lt"/>
              </a:rPr>
              <a:t>HCl.Drug</a:t>
            </a:r>
            <a:r>
              <a:rPr lang="en-IN" dirty="0" smtClean="0">
                <a:latin typeface="+mj-lt"/>
              </a:rPr>
              <a:t> should be given mixed with a meal.</a:t>
            </a: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91045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lnSpcReduction="10000"/>
          </a:bodyPr>
          <a:lstStyle/>
          <a:p>
            <a:pPr marL="365760" lvl="1" indent="0">
              <a:buNone/>
            </a:pPr>
            <a:r>
              <a:rPr lang="en-IN" sz="2600" b="1" dirty="0" smtClean="0">
                <a:latin typeface="+mj-lt"/>
              </a:rPr>
              <a:t>3.DIET IN BOWEL RESECTION OR SHORT BOWEL SYNDROME:</a:t>
            </a:r>
          </a:p>
          <a:p>
            <a:pPr marL="365760" lvl="1" indent="0">
              <a:buNone/>
            </a:pPr>
            <a:r>
              <a:rPr lang="en-IN" sz="2600" dirty="0" smtClean="0">
                <a:latin typeface="+mj-lt"/>
              </a:rPr>
              <a:t>-Short bowel syndrome results when more than 20% of the intestine is resected.</a:t>
            </a:r>
          </a:p>
          <a:p>
            <a:pPr marL="365760" lvl="1" indent="0">
              <a:buNone/>
            </a:pPr>
            <a:r>
              <a:rPr lang="en-IN" sz="2600" dirty="0" smtClean="0">
                <a:latin typeface="+mj-lt"/>
              </a:rPr>
              <a:t>-1</a:t>
            </a:r>
            <a:r>
              <a:rPr lang="en-IN" sz="2600" baseline="30000" dirty="0" smtClean="0">
                <a:latin typeface="+mj-lt"/>
              </a:rPr>
              <a:t>st</a:t>
            </a:r>
            <a:r>
              <a:rPr lang="en-IN" sz="2600" dirty="0" smtClean="0">
                <a:latin typeface="+mj-lt"/>
              </a:rPr>
              <a:t> stage:3-4 </a:t>
            </a:r>
            <a:r>
              <a:rPr lang="en-IN" sz="2600" dirty="0" err="1" smtClean="0">
                <a:latin typeface="+mj-lt"/>
              </a:rPr>
              <a:t>weeks:profuse</a:t>
            </a:r>
            <a:r>
              <a:rPr lang="en-IN" sz="2600" dirty="0" smtClean="0">
                <a:latin typeface="+mj-lt"/>
              </a:rPr>
              <a:t> watery diarrhoea</a:t>
            </a:r>
          </a:p>
          <a:p>
            <a:pPr marL="365760" lvl="1" indent="0">
              <a:buNone/>
            </a:pPr>
            <a:r>
              <a:rPr lang="en-IN" sz="2600" dirty="0" smtClean="0">
                <a:latin typeface="+mj-lt"/>
              </a:rPr>
              <a:t>-2</a:t>
            </a:r>
            <a:r>
              <a:rPr lang="en-IN" sz="2600" baseline="30000" dirty="0" smtClean="0">
                <a:latin typeface="+mj-lt"/>
              </a:rPr>
              <a:t>nd</a:t>
            </a:r>
            <a:r>
              <a:rPr lang="en-IN" sz="2600" dirty="0" smtClean="0">
                <a:latin typeface="+mj-lt"/>
              </a:rPr>
              <a:t> </a:t>
            </a:r>
            <a:r>
              <a:rPr lang="en-IN" sz="2600" dirty="0" err="1" smtClean="0">
                <a:latin typeface="+mj-lt"/>
              </a:rPr>
              <a:t>stage:Upto</a:t>
            </a:r>
            <a:r>
              <a:rPr lang="en-IN" sz="2600" dirty="0" smtClean="0">
                <a:latin typeface="+mj-lt"/>
              </a:rPr>
              <a:t> 6 </a:t>
            </a:r>
            <a:r>
              <a:rPr lang="en-IN" sz="2600" dirty="0" err="1" smtClean="0">
                <a:latin typeface="+mj-lt"/>
              </a:rPr>
              <a:t>months:Reduction</a:t>
            </a:r>
            <a:r>
              <a:rPr lang="en-IN" sz="2600" dirty="0" smtClean="0">
                <a:latin typeface="+mj-lt"/>
              </a:rPr>
              <a:t> in diarrhoea and adaptation.</a:t>
            </a:r>
          </a:p>
          <a:p>
            <a:pPr marL="365760" lvl="1" indent="0">
              <a:buNone/>
            </a:pPr>
            <a:r>
              <a:rPr lang="en-IN" sz="2600" dirty="0" smtClean="0">
                <a:latin typeface="+mj-lt"/>
              </a:rPr>
              <a:t>-3</a:t>
            </a:r>
            <a:r>
              <a:rPr lang="en-IN" sz="2600" baseline="30000" dirty="0" smtClean="0">
                <a:latin typeface="+mj-lt"/>
              </a:rPr>
              <a:t>rd</a:t>
            </a:r>
            <a:r>
              <a:rPr lang="en-IN" sz="2600" dirty="0" smtClean="0">
                <a:latin typeface="+mj-lt"/>
              </a:rPr>
              <a:t> </a:t>
            </a:r>
            <a:r>
              <a:rPr lang="en-IN" sz="2600" dirty="0" err="1" smtClean="0">
                <a:latin typeface="+mj-lt"/>
              </a:rPr>
              <a:t>stage:After</a:t>
            </a:r>
            <a:r>
              <a:rPr lang="en-IN" sz="2600" dirty="0" smtClean="0">
                <a:latin typeface="+mj-lt"/>
              </a:rPr>
              <a:t> 6 </a:t>
            </a:r>
            <a:r>
              <a:rPr lang="en-IN" sz="2600" dirty="0" err="1" smtClean="0">
                <a:latin typeface="+mj-lt"/>
              </a:rPr>
              <a:t>months:Patient</a:t>
            </a:r>
            <a:r>
              <a:rPr lang="en-IN" sz="2600" dirty="0" smtClean="0">
                <a:latin typeface="+mj-lt"/>
              </a:rPr>
              <a:t> becomes stable and tolerates many food items.</a:t>
            </a:r>
          </a:p>
          <a:p>
            <a:pPr marL="365760" lvl="1" indent="0">
              <a:buNone/>
            </a:pPr>
            <a:r>
              <a:rPr lang="en-IN" sz="2600" dirty="0" smtClean="0">
                <a:latin typeface="+mj-lt"/>
              </a:rPr>
              <a:t>-Carbohydrate that is passed unabsorbed into the colon gets fermented and gives rise to short chain fatty acids that are absorbed easily in the colon.</a:t>
            </a:r>
          </a:p>
          <a:p>
            <a:pPr marL="365760" lvl="1" indent="0">
              <a:buNone/>
            </a:pPr>
            <a:r>
              <a:rPr lang="en-IN" sz="2600" dirty="0" smtClean="0">
                <a:latin typeface="+mj-lt"/>
              </a:rPr>
              <a:t>-In </a:t>
            </a:r>
            <a:r>
              <a:rPr lang="en-IN" sz="2600" dirty="0" err="1" smtClean="0">
                <a:latin typeface="+mj-lt"/>
              </a:rPr>
              <a:t>ileal</a:t>
            </a:r>
            <a:r>
              <a:rPr lang="en-IN" sz="2600" dirty="0" smtClean="0">
                <a:latin typeface="+mj-lt"/>
              </a:rPr>
              <a:t> atresia or resection , B12 deficiency can occur. </a:t>
            </a:r>
          </a:p>
        </p:txBody>
      </p:sp>
    </p:spTree>
    <p:extLst>
      <p:ext uri="{BB962C8B-B14F-4D97-AF65-F5344CB8AC3E}">
        <p14:creationId xmlns:p14="http://schemas.microsoft.com/office/powerpoint/2010/main" xmlns="" val="3897431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IN" b="1" dirty="0" smtClean="0"/>
              <a:t>DIET IN DIABETES MELLITUS:</a:t>
            </a:r>
          </a:p>
          <a:p>
            <a:pPr marL="0" indent="0">
              <a:buNone/>
            </a:pPr>
            <a:r>
              <a:rPr lang="en-IN" dirty="0" smtClean="0"/>
              <a:t>-Insulin dependent diabetes(Type </a:t>
            </a:r>
            <a:r>
              <a:rPr lang="en-IN" dirty="0" smtClean="0">
                <a:latin typeface="+mj-lt"/>
              </a:rPr>
              <a:t>1)is most common.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-Non-insulin dependent diabetes(Type 2)is extremely rare.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-Malnutrition </a:t>
            </a:r>
            <a:r>
              <a:rPr lang="en-IN" dirty="0" err="1" smtClean="0">
                <a:latin typeface="+mj-lt"/>
              </a:rPr>
              <a:t>realted</a:t>
            </a:r>
            <a:r>
              <a:rPr lang="en-IN" dirty="0" smtClean="0">
                <a:latin typeface="+mj-lt"/>
              </a:rPr>
              <a:t> diabetes(secondary diabetes) is also reported.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-Maintain adequate carbohydrate ,fat and protein ratio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-Carbohydrate:50-60% ;Protein:10-15% and Fat:20-30%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-Avoid fasting and feasting.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-High fibre ,low fat diet with adequate carbohydrate and protein is ideal for diabetic children.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</a:t>
            </a:r>
            <a:r>
              <a:rPr lang="en-IN" i="1" dirty="0" smtClean="0">
                <a:latin typeface="+mj-lt"/>
              </a:rPr>
              <a:t>BRITTLE DIABETES</a:t>
            </a:r>
            <a:r>
              <a:rPr lang="en-IN" dirty="0" smtClean="0">
                <a:latin typeface="+mj-lt"/>
              </a:rPr>
              <a:t>:Is a term used to describe hard-to-control </a:t>
            </a:r>
            <a:r>
              <a:rPr lang="en-IN" dirty="0" err="1" smtClean="0">
                <a:latin typeface="+mj-lt"/>
              </a:rPr>
              <a:t>diabetes.It</a:t>
            </a:r>
            <a:r>
              <a:rPr lang="en-IN" dirty="0" smtClean="0">
                <a:latin typeface="+mj-lt"/>
              </a:rPr>
              <a:t> is characterized by wide variation or swings in blood glucose level that can move quickly from too high to too low.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850239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/>
          <a:lstStyle/>
          <a:p>
            <a:r>
              <a:rPr lang="en-IN" b="1" dirty="0" smtClean="0"/>
              <a:t>Diet for Diabetic patients is planned considering following headings: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1.Meal Planning.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2.Model diet.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3.Exchange system.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4.Glycaemic index of foods.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5.Exercise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6.Insulin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7.Sweetners</a:t>
            </a: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097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b="1" dirty="0" smtClean="0">
                <a:latin typeface="+mj-lt"/>
              </a:rPr>
              <a:t>1.MEAL PLANNING:</a:t>
            </a:r>
          </a:p>
          <a:p>
            <a:pPr marL="0" indent="0">
              <a:buNone/>
            </a:pPr>
            <a:r>
              <a:rPr lang="en-IN" b="1" dirty="0" smtClean="0">
                <a:latin typeface="+mj-lt"/>
              </a:rPr>
              <a:t>GOALS: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-Ensure normal growth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-FBS&lt;115mg/dl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-PPBS&lt;126-140mg/dl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</a:t>
            </a:r>
            <a:r>
              <a:rPr lang="en-IN" dirty="0" err="1" smtClean="0">
                <a:latin typeface="+mj-lt"/>
              </a:rPr>
              <a:t>Sr</a:t>
            </a:r>
            <a:r>
              <a:rPr lang="en-IN" dirty="0" smtClean="0">
                <a:latin typeface="+mj-lt"/>
              </a:rPr>
              <a:t> Cholesterol&lt;200mg/dl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-LDL cholesterol&lt;130mg/dl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-HDL cholesterol&gt;50mg/dl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</a:t>
            </a:r>
            <a:r>
              <a:rPr lang="en-IN" dirty="0" err="1" smtClean="0">
                <a:latin typeface="+mj-lt"/>
              </a:rPr>
              <a:t>Sr</a:t>
            </a:r>
            <a:r>
              <a:rPr lang="en-IN" dirty="0" smtClean="0">
                <a:latin typeface="+mj-lt"/>
              </a:rPr>
              <a:t> Triglycerides&lt;160mg/dl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</a:t>
            </a:r>
            <a:r>
              <a:rPr lang="en-IN" dirty="0" err="1" smtClean="0">
                <a:latin typeface="+mj-lt"/>
              </a:rPr>
              <a:t>Glycated</a:t>
            </a:r>
            <a:r>
              <a:rPr lang="en-IN" dirty="0" smtClean="0">
                <a:latin typeface="+mj-lt"/>
              </a:rPr>
              <a:t> Hb-6-8gm% within normal limits.</a:t>
            </a:r>
          </a:p>
          <a:p>
            <a:r>
              <a:rPr lang="en-IN" dirty="0" smtClean="0">
                <a:latin typeface="+mj-lt"/>
              </a:rPr>
              <a:t>Avoid rapidly absorbed mono and disaccharides and refined sugars like glucose ,sugar ,honey ,</a:t>
            </a:r>
            <a:r>
              <a:rPr lang="en-IN" dirty="0" err="1" smtClean="0">
                <a:latin typeface="+mj-lt"/>
              </a:rPr>
              <a:t>swets</a:t>
            </a:r>
            <a:r>
              <a:rPr lang="en-IN" dirty="0" smtClean="0">
                <a:latin typeface="+mj-lt"/>
              </a:rPr>
              <a:t> and sweet </a:t>
            </a:r>
            <a:r>
              <a:rPr lang="en-IN" dirty="0" err="1" smtClean="0">
                <a:latin typeface="+mj-lt"/>
              </a:rPr>
              <a:t>drinks,Whole</a:t>
            </a:r>
            <a:r>
              <a:rPr lang="en-IN" dirty="0" smtClean="0">
                <a:latin typeface="+mj-lt"/>
              </a:rPr>
              <a:t> wheat is better than rice as contains </a:t>
            </a:r>
            <a:r>
              <a:rPr lang="en-IN" dirty="0" err="1" smtClean="0">
                <a:latin typeface="+mj-lt"/>
              </a:rPr>
              <a:t>acarbose</a:t>
            </a:r>
            <a:r>
              <a:rPr lang="en-IN" dirty="0" smtClean="0">
                <a:latin typeface="+mj-lt"/>
              </a:rPr>
              <a:t> which allows slow carbohydrate absorption.</a:t>
            </a:r>
          </a:p>
          <a:p>
            <a:pPr marL="0" indent="0">
              <a:buNone/>
            </a:pP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065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IN" dirty="0" smtClean="0"/>
              <a:t>         </a:t>
            </a:r>
            <a:r>
              <a:rPr lang="en-IN" b="1" dirty="0" smtClean="0"/>
              <a:t>TYPES OF NUTRIENTS</a:t>
            </a:r>
            <a:endParaRPr lang="en-IN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IN" b="1" dirty="0" smtClean="0"/>
              <a:t>DEFINITION-</a:t>
            </a:r>
            <a:r>
              <a:rPr lang="en-IN" dirty="0" smtClean="0"/>
              <a:t>Nutrients are the chemical substances in the food that the body uses for functions that supports growth ,tissue maintenance and repair.</a:t>
            </a:r>
          </a:p>
          <a:p>
            <a:pPr>
              <a:buNone/>
            </a:pPr>
            <a:r>
              <a:rPr lang="en-IN" b="1" dirty="0" smtClean="0"/>
              <a:t>TYPES OF NUTRIENTS-</a:t>
            </a:r>
          </a:p>
          <a:p>
            <a:pPr>
              <a:buNone/>
            </a:pPr>
            <a:r>
              <a:rPr lang="en-IN" dirty="0" smtClean="0"/>
              <a:t>1.Carbohydrates</a:t>
            </a:r>
          </a:p>
          <a:p>
            <a:pPr>
              <a:buNone/>
            </a:pPr>
            <a:r>
              <a:rPr lang="en-IN" dirty="0" smtClean="0"/>
              <a:t>2.Proteins</a:t>
            </a:r>
          </a:p>
          <a:p>
            <a:pPr>
              <a:buNone/>
            </a:pPr>
            <a:r>
              <a:rPr lang="en-IN" dirty="0" smtClean="0"/>
              <a:t>3.Fats</a:t>
            </a:r>
          </a:p>
          <a:p>
            <a:pPr>
              <a:buNone/>
            </a:pPr>
            <a:r>
              <a:rPr lang="en-IN" dirty="0" smtClean="0"/>
              <a:t>4.Vitamins</a:t>
            </a:r>
          </a:p>
          <a:p>
            <a:pPr>
              <a:buNone/>
            </a:pPr>
            <a:r>
              <a:rPr lang="en-IN" dirty="0" smtClean="0"/>
              <a:t>5.Minerals</a:t>
            </a:r>
          </a:p>
          <a:p>
            <a:pPr>
              <a:buNone/>
            </a:pPr>
            <a:r>
              <a:rPr lang="en-IN" dirty="0" smtClean="0"/>
              <a:t>6.Water</a:t>
            </a: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r>
              <a:rPr lang="en-IN" b="1" dirty="0" smtClean="0"/>
              <a:t>Fibre</a:t>
            </a:r>
            <a:r>
              <a:rPr lang="en-IN" dirty="0" smtClean="0"/>
              <a:t> delays carbohydrate absorption and decreases </a:t>
            </a:r>
            <a:r>
              <a:rPr lang="en-IN" dirty="0" err="1" smtClean="0"/>
              <a:t>hyperglycemia</a:t>
            </a:r>
            <a:r>
              <a:rPr lang="en-IN" dirty="0" smtClean="0"/>
              <a:t> ,increases insulin receptors and decreases insulin requirement.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smtClean="0">
                <a:latin typeface="+mj-lt"/>
              </a:rPr>
              <a:t>1-3% Fibre present in: Whole wheat ,coriander ,carrot ,</a:t>
            </a:r>
            <a:r>
              <a:rPr lang="en-IN" dirty="0" err="1" smtClean="0">
                <a:latin typeface="+mj-lt"/>
              </a:rPr>
              <a:t>brinjal</a:t>
            </a:r>
            <a:r>
              <a:rPr lang="en-IN" dirty="0" smtClean="0">
                <a:latin typeface="+mj-lt"/>
              </a:rPr>
              <a:t> ,cauliflower ,mango.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-3-5% of fibre present in: </a:t>
            </a:r>
            <a:r>
              <a:rPr lang="en-IN" dirty="0" err="1" smtClean="0">
                <a:latin typeface="+mj-lt"/>
              </a:rPr>
              <a:t>Ragi</a:t>
            </a:r>
            <a:r>
              <a:rPr lang="en-IN" dirty="0" smtClean="0">
                <a:latin typeface="+mj-lt"/>
              </a:rPr>
              <a:t> ,pulses ,ground nut ,peas ,guava.</a:t>
            </a:r>
          </a:p>
          <a:p>
            <a:r>
              <a:rPr lang="en-IN" dirty="0" smtClean="0">
                <a:latin typeface="+mj-lt"/>
              </a:rPr>
              <a:t>Low Fat increases insulin binding and reduces LDL and VLDL cholesterol.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</a:t>
            </a:r>
            <a:r>
              <a:rPr lang="en-IN" b="1" u="sng" dirty="0" smtClean="0">
                <a:latin typeface="+mj-lt"/>
              </a:rPr>
              <a:t>Polyunsaturated:</a:t>
            </a:r>
            <a:r>
              <a:rPr lang="en-IN" b="1" dirty="0" smtClean="0">
                <a:latin typeface="+mj-lt"/>
              </a:rPr>
              <a:t> </a:t>
            </a:r>
            <a:r>
              <a:rPr lang="en-IN" b="1" u="sng" dirty="0" smtClean="0">
                <a:latin typeface="+mj-lt"/>
              </a:rPr>
              <a:t>1.2   </a:t>
            </a:r>
            <a:r>
              <a:rPr lang="en-IN" b="1" dirty="0" smtClean="0">
                <a:latin typeface="+mj-lt"/>
              </a:rPr>
              <a:t>Better to give vegetable fat that </a:t>
            </a:r>
            <a:endParaRPr lang="en-IN" b="1" u="sng" dirty="0">
              <a:latin typeface="+mj-lt"/>
            </a:endParaRPr>
          </a:p>
          <a:p>
            <a:pPr marL="0" indent="0">
              <a:buNone/>
            </a:pPr>
            <a:r>
              <a:rPr lang="en-IN" b="1" dirty="0">
                <a:latin typeface="+mj-lt"/>
              </a:rPr>
              <a:t> </a:t>
            </a:r>
            <a:r>
              <a:rPr lang="en-IN" b="1" dirty="0" smtClean="0">
                <a:latin typeface="+mj-lt"/>
              </a:rPr>
              <a:t>   Saturated              1    contain PUFA.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-Avoid animal fat and hydrogenated oil(</a:t>
            </a:r>
            <a:r>
              <a:rPr lang="en-IN" dirty="0" err="1" smtClean="0">
                <a:latin typeface="+mj-lt"/>
              </a:rPr>
              <a:t>Dalda</a:t>
            </a:r>
            <a:r>
              <a:rPr lang="en-IN" dirty="0" smtClean="0">
                <a:latin typeface="+mj-lt"/>
              </a:rPr>
              <a:t>)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xmlns="" val="36667800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92500"/>
          </a:bodyPr>
          <a:lstStyle/>
          <a:p>
            <a:r>
              <a:rPr lang="en-IN" dirty="0" err="1" smtClean="0"/>
              <a:t>Fruits:When</a:t>
            </a:r>
            <a:r>
              <a:rPr lang="en-IN" dirty="0" smtClean="0"/>
              <a:t> blood sugar is well controlled ,half to one fruit can be allowed at the expense of a snack or after exercise.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 smtClean="0">
                <a:latin typeface="+mj-lt"/>
              </a:rPr>
              <a:t>2.Model diet: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</a:t>
            </a:r>
            <a:r>
              <a:rPr lang="en-IN" dirty="0">
                <a:latin typeface="+mj-lt"/>
              </a:rPr>
              <a:t>C</a:t>
            </a:r>
            <a:r>
              <a:rPr lang="en-IN" dirty="0" smtClean="0">
                <a:latin typeface="+mj-lt"/>
              </a:rPr>
              <a:t>alories should be spread over as breakfast-20%</a:t>
            </a:r>
          </a:p>
          <a:p>
            <a:pPr marL="0" indent="0">
              <a:buNone/>
            </a:pPr>
            <a:r>
              <a:rPr lang="en-IN" dirty="0">
                <a:latin typeface="+mj-lt"/>
              </a:rPr>
              <a:t> </a:t>
            </a:r>
            <a:r>
              <a:rPr lang="en-IN" dirty="0" smtClean="0">
                <a:latin typeface="+mj-lt"/>
              </a:rPr>
              <a:t>                                                             lunch-20%</a:t>
            </a:r>
          </a:p>
          <a:p>
            <a:pPr marL="0" indent="0">
              <a:buNone/>
            </a:pPr>
            <a:r>
              <a:rPr lang="en-IN" dirty="0">
                <a:latin typeface="+mj-lt"/>
              </a:rPr>
              <a:t> </a:t>
            </a:r>
            <a:r>
              <a:rPr lang="en-IN" dirty="0" smtClean="0">
                <a:latin typeface="+mj-lt"/>
              </a:rPr>
              <a:t>                                                             dinner-30%</a:t>
            </a:r>
          </a:p>
          <a:p>
            <a:pPr marL="0" indent="0">
              <a:buNone/>
            </a:pPr>
            <a:r>
              <a:rPr lang="en-IN" dirty="0">
                <a:latin typeface="+mj-lt"/>
              </a:rPr>
              <a:t> </a:t>
            </a:r>
            <a:r>
              <a:rPr lang="en-IN" dirty="0" smtClean="0">
                <a:latin typeface="+mj-lt"/>
              </a:rPr>
              <a:t>                                                             snacks-3times-10%each.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-One snack may be </a:t>
            </a:r>
            <a:r>
              <a:rPr lang="en-IN" dirty="0" err="1" smtClean="0">
                <a:latin typeface="+mj-lt"/>
              </a:rPr>
              <a:t>om;itted</a:t>
            </a:r>
            <a:r>
              <a:rPr lang="en-IN" dirty="0" smtClean="0">
                <a:latin typeface="+mj-lt"/>
              </a:rPr>
              <a:t> and 10% may be added to the lunch.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 smtClean="0">
                <a:latin typeface="+mj-lt"/>
              </a:rPr>
              <a:t>3.EXCHANGE </a:t>
            </a:r>
            <a:r>
              <a:rPr lang="en-IN" b="1" dirty="0" err="1" smtClean="0">
                <a:latin typeface="+mj-lt"/>
              </a:rPr>
              <a:t>SYSTEM</a:t>
            </a:r>
            <a:r>
              <a:rPr lang="en-IN" dirty="0" err="1" smtClean="0">
                <a:latin typeface="+mj-lt"/>
              </a:rPr>
              <a:t>:It</a:t>
            </a:r>
            <a:r>
              <a:rPr lang="en-IN" dirty="0" smtClean="0">
                <a:latin typeface="+mj-lt"/>
              </a:rPr>
              <a:t> is useful to ensure fixed energy intake and to avoid monotony.1 exchange will supply 10gm carbohydrate.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  </a:t>
            </a: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5090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58884449"/>
              </p:ext>
            </p:extLst>
          </p:nvPr>
        </p:nvGraphicFramePr>
        <p:xfrm>
          <a:off x="457200" y="685800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IN" sz="2400" dirty="0" smtClean="0"/>
                        <a:t>CARBOHYDRATE</a:t>
                      </a:r>
                      <a:r>
                        <a:rPr lang="en-IN" sz="2400" baseline="0" dirty="0" smtClean="0"/>
                        <a:t> EXCHANGES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IN" sz="2400" dirty="0" smtClean="0">
                          <a:latin typeface="+mj-lt"/>
                        </a:rPr>
                        <a:t>1</a:t>
                      </a:r>
                      <a:r>
                        <a:rPr lang="en-IN" sz="2400" baseline="0" dirty="0" smtClean="0">
                          <a:latin typeface="+mj-lt"/>
                        </a:rPr>
                        <a:t> exchange=10 </a:t>
                      </a:r>
                      <a:r>
                        <a:rPr lang="en-IN" sz="2400" baseline="0" dirty="0" err="1" smtClean="0">
                          <a:latin typeface="+mj-lt"/>
                        </a:rPr>
                        <a:t>gm</a:t>
                      </a:r>
                      <a:r>
                        <a:rPr lang="en-IN" sz="2400" baseline="0" dirty="0" smtClean="0">
                          <a:latin typeface="+mj-lt"/>
                        </a:rPr>
                        <a:t> of carbohydrate</a:t>
                      </a:r>
                      <a:endParaRPr lang="en-IN" sz="24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½ slice of bread</a:t>
                      </a:r>
                      <a:endParaRPr lang="en-IN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+mj-lt"/>
                        </a:rPr>
                        <a:t>1</a:t>
                      </a:r>
                      <a:r>
                        <a:rPr lang="en-IN" sz="2400" baseline="0" dirty="0" smtClean="0">
                          <a:latin typeface="+mj-lt"/>
                        </a:rPr>
                        <a:t> glass curd(yogurt)</a:t>
                      </a:r>
                      <a:endParaRPr lang="en-IN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+mj-lt"/>
                        </a:rPr>
                        <a:t>2</a:t>
                      </a:r>
                      <a:r>
                        <a:rPr lang="en-IN" sz="2400" baseline="0" dirty="0" smtClean="0">
                          <a:latin typeface="+mj-lt"/>
                        </a:rPr>
                        <a:t> cream crackers</a:t>
                      </a:r>
                      <a:endParaRPr lang="en-IN" sz="24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2/3 cup unsweetened orange juice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+mj-lt"/>
                        </a:rPr>
                        <a:t>1</a:t>
                      </a:r>
                      <a:r>
                        <a:rPr lang="en-IN" sz="2400" baseline="0" dirty="0" smtClean="0">
                          <a:latin typeface="+mj-lt"/>
                        </a:rPr>
                        <a:t> apple or orange</a:t>
                      </a:r>
                      <a:endParaRPr lang="en-IN" sz="24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2/3 cup cornflakes</a:t>
                      </a:r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+mj-lt"/>
                        </a:rPr>
                        <a:t>1</a:t>
                      </a:r>
                      <a:r>
                        <a:rPr lang="en-IN" sz="2400" baseline="0" dirty="0" smtClean="0">
                          <a:latin typeface="+mj-lt"/>
                        </a:rPr>
                        <a:t> small potato</a:t>
                      </a:r>
                      <a:endParaRPr lang="en-IN" sz="2400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latin typeface="+mj-lt"/>
                        </a:rPr>
                        <a:t>1 glass milk</a:t>
                      </a:r>
                      <a:endParaRPr lang="en-IN" sz="2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½ banana</a:t>
                      </a:r>
                      <a:endParaRPr lang="en-IN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IN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051525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/>
          <a:lstStyle/>
          <a:p>
            <a:r>
              <a:rPr lang="en-IN" b="1" dirty="0" smtClean="0">
                <a:latin typeface="+mj-lt"/>
              </a:rPr>
              <a:t>4.GLYCEMIC INDEX OF FOODS: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</a:t>
            </a:r>
            <a:r>
              <a:rPr lang="en-IN" dirty="0" err="1" smtClean="0">
                <a:latin typeface="+mj-lt"/>
              </a:rPr>
              <a:t>Glycemic</a:t>
            </a:r>
            <a:r>
              <a:rPr lang="en-IN" dirty="0" smtClean="0">
                <a:latin typeface="+mj-lt"/>
              </a:rPr>
              <a:t> index of:-Glucose-100%</a:t>
            </a:r>
          </a:p>
          <a:p>
            <a:pPr marL="0" indent="0">
              <a:buNone/>
            </a:pPr>
            <a:r>
              <a:rPr lang="en-IN" dirty="0">
                <a:latin typeface="+mj-lt"/>
              </a:rPr>
              <a:t> </a:t>
            </a:r>
            <a:r>
              <a:rPr lang="en-IN" dirty="0" smtClean="0">
                <a:latin typeface="+mj-lt"/>
              </a:rPr>
              <a:t>                                 Rice-72%						          Wheat-65%						          Ice cream-42%						          Potato-90%                                                  </a:t>
            </a:r>
          </a:p>
          <a:p>
            <a:pPr marL="0" indent="0">
              <a:buNone/>
            </a:pPr>
            <a:r>
              <a:rPr lang="en-IN" dirty="0">
                <a:latin typeface="+mj-lt"/>
              </a:rPr>
              <a:t> </a:t>
            </a:r>
            <a:r>
              <a:rPr lang="en-IN" dirty="0" smtClean="0">
                <a:latin typeface="+mj-lt"/>
              </a:rPr>
              <a:t>                                  </a:t>
            </a:r>
            <a:r>
              <a:rPr lang="en-IN" dirty="0" err="1" smtClean="0">
                <a:latin typeface="+mj-lt"/>
              </a:rPr>
              <a:t>Soyabean</a:t>
            </a:r>
            <a:r>
              <a:rPr lang="en-IN" dirty="0" smtClean="0">
                <a:latin typeface="+mj-lt"/>
              </a:rPr>
              <a:t> and peanut-20% </a:t>
            </a:r>
          </a:p>
          <a:p>
            <a:pPr marL="0" indent="0">
              <a:buNone/>
            </a:pPr>
            <a:r>
              <a:rPr lang="en-IN" dirty="0">
                <a:latin typeface="+mj-lt"/>
              </a:rPr>
              <a:t> </a:t>
            </a:r>
            <a:r>
              <a:rPr lang="en-IN" dirty="0" smtClean="0">
                <a:latin typeface="+mj-lt"/>
              </a:rPr>
              <a:t>                                  Apple-40%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-This may vary from time to time depending on empty stomach or full stomach and hence is not of much practical significance.</a:t>
            </a: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76356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dirty="0" smtClean="0">
                <a:latin typeface="+mj-lt"/>
              </a:rPr>
              <a:t>5.EXERCISE:</a:t>
            </a:r>
            <a:r>
              <a:rPr lang="en-IN" dirty="0" smtClean="0">
                <a:latin typeface="+mj-lt"/>
              </a:rPr>
              <a:t>-Reduce the insulin requirement </a:t>
            </a:r>
          </a:p>
          <a:p>
            <a:pPr marL="0" indent="0">
              <a:buNone/>
            </a:pPr>
            <a:r>
              <a:rPr lang="en-IN" dirty="0">
                <a:latin typeface="+mj-lt"/>
              </a:rPr>
              <a:t> </a:t>
            </a:r>
            <a:r>
              <a:rPr lang="en-IN" dirty="0" smtClean="0">
                <a:latin typeface="+mj-lt"/>
              </a:rPr>
              <a:t>                    -Reduce LDL cholesterol </a:t>
            </a:r>
          </a:p>
          <a:p>
            <a:pPr marL="0" indent="0">
              <a:buNone/>
            </a:pPr>
            <a:r>
              <a:rPr lang="en-IN" dirty="0">
                <a:latin typeface="+mj-lt"/>
              </a:rPr>
              <a:t> </a:t>
            </a:r>
            <a:r>
              <a:rPr lang="en-IN" dirty="0" smtClean="0">
                <a:latin typeface="+mj-lt"/>
              </a:rPr>
              <a:t>                    -Increase HDL cholesterol </a:t>
            </a:r>
          </a:p>
          <a:p>
            <a:pPr marL="0" indent="0">
              <a:buNone/>
            </a:pPr>
            <a:r>
              <a:rPr lang="en-IN" dirty="0">
                <a:latin typeface="+mj-lt"/>
              </a:rPr>
              <a:t> </a:t>
            </a:r>
            <a:r>
              <a:rPr lang="en-IN" dirty="0" smtClean="0">
                <a:latin typeface="+mj-lt"/>
              </a:rPr>
              <a:t>                    -Avoids obesity.</a:t>
            </a:r>
          </a:p>
          <a:p>
            <a:pPr marL="0" indent="0">
              <a:buNone/>
            </a:pPr>
            <a:r>
              <a:rPr lang="en-IN" b="1" dirty="0" smtClean="0">
                <a:latin typeface="+mj-lt"/>
              </a:rPr>
              <a:t>6.INSULIN: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-Requirement-1IU/Kg/day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-It can be given as 2 rations:2/3 in morning and 1/3 in evening,20min before food.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-Each ration should be 2/3 of intermediate acting and 1/3 plain insulin.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-When requirement is &gt;2U/Kg/day ,it indicates insulin antibodies and switch over to human insulin.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-Human insulin is the best ,it does not evoke insulin antibodies</a:t>
            </a:r>
          </a:p>
        </p:txBody>
      </p:sp>
    </p:spTree>
    <p:extLst>
      <p:ext uri="{BB962C8B-B14F-4D97-AF65-F5344CB8AC3E}">
        <p14:creationId xmlns:p14="http://schemas.microsoft.com/office/powerpoint/2010/main" xmlns="" val="3423516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7.SWEETNERS:</a:t>
            </a:r>
          </a:p>
          <a:p>
            <a:pPr marL="0" indent="0">
              <a:buNone/>
            </a:pPr>
            <a:r>
              <a:rPr lang="en-IN" dirty="0" smtClean="0"/>
              <a:t>-Non-nutritive </a:t>
            </a:r>
            <a:r>
              <a:rPr lang="en-IN" dirty="0" err="1" smtClean="0"/>
              <a:t>swetners</a:t>
            </a:r>
            <a:r>
              <a:rPr lang="en-IN" dirty="0" smtClean="0"/>
              <a:t> (saccharin ,aspartame ,</a:t>
            </a:r>
            <a:r>
              <a:rPr lang="en-IN" dirty="0" err="1" smtClean="0"/>
              <a:t>suchramate</a:t>
            </a:r>
            <a:r>
              <a:rPr lang="en-IN" dirty="0"/>
              <a:t> </a:t>
            </a:r>
            <a:r>
              <a:rPr lang="en-IN" dirty="0" smtClean="0"/>
              <a:t>and </a:t>
            </a:r>
            <a:r>
              <a:rPr lang="en-IN" dirty="0" err="1" smtClean="0"/>
              <a:t>acesulphame</a:t>
            </a:r>
            <a:r>
              <a:rPr lang="en-IN" dirty="0" smtClean="0"/>
              <a:t> K) are used in diabetic diet for improving palatability without increasing energy intake.</a:t>
            </a:r>
          </a:p>
          <a:p>
            <a:pPr marL="0" indent="0">
              <a:buNone/>
            </a:pPr>
            <a:r>
              <a:rPr lang="en-IN" dirty="0" smtClean="0"/>
              <a:t>-Nutritive </a:t>
            </a:r>
            <a:r>
              <a:rPr lang="en-IN" dirty="0" err="1" smtClean="0"/>
              <a:t>swetners</a:t>
            </a:r>
            <a:r>
              <a:rPr lang="en-IN" dirty="0" smtClean="0"/>
              <a:t> (sorbitol and fructose) are useful in baking.</a:t>
            </a:r>
          </a:p>
          <a:p>
            <a:pPr marL="0" indent="0">
              <a:buNone/>
            </a:pPr>
            <a:r>
              <a:rPr lang="en-IN" dirty="0" smtClean="0"/>
              <a:t>-They increase the energy intake and tend to have GI side-effects when &gt;50gm/day is consumed.</a:t>
            </a:r>
          </a:p>
          <a:p>
            <a:pPr marL="0" indent="0">
              <a:buNone/>
            </a:pPr>
            <a:r>
              <a:rPr lang="en-IN" dirty="0" smtClean="0"/>
              <a:t>-Fructose in excess may be channelled to glucose pathway.</a:t>
            </a:r>
          </a:p>
          <a:p>
            <a:pPr marL="0" indent="0">
              <a:buNone/>
            </a:pPr>
            <a:r>
              <a:rPr lang="en-IN" dirty="0" smtClean="0"/>
              <a:t>-Saccharin in very high doses is thought to produce hepatic malignancy.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961006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>
                <a:latin typeface="+mj-lt"/>
              </a:rPr>
              <a:t>3.DIET IN INBORN ERROR OF METABOLISM: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>
                <a:latin typeface="+mj-lt"/>
              </a:rPr>
              <a:t>Diagnosis is suspected when infant normal at </a:t>
            </a:r>
            <a:r>
              <a:rPr lang="en-IN" dirty="0" err="1" smtClean="0">
                <a:latin typeface="+mj-lt"/>
              </a:rPr>
              <a:t>birth,presents</a:t>
            </a:r>
            <a:r>
              <a:rPr lang="en-IN" dirty="0" smtClean="0">
                <a:latin typeface="+mj-lt"/>
              </a:rPr>
              <a:t> with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-Failure to thrive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-Acidosis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-Persistent vomiting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-Developmental abnormalities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</a:t>
            </a:r>
            <a:r>
              <a:rPr lang="en-IN" dirty="0" err="1" smtClean="0">
                <a:latin typeface="+mj-lt"/>
              </a:rPr>
              <a:t>Organomegaly</a:t>
            </a:r>
            <a:endParaRPr lang="en-IN" dirty="0" smtClean="0">
              <a:latin typeface="+mj-lt"/>
            </a:endParaRP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-Convulsions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-Peculiar smell of urine</a:t>
            </a:r>
          </a:p>
          <a:p>
            <a:r>
              <a:rPr lang="en-IN" dirty="0" smtClean="0">
                <a:latin typeface="+mj-lt"/>
              </a:rPr>
              <a:t>A history of similar deterioration in a previous sibling normal at birth should suggest </a:t>
            </a:r>
            <a:r>
              <a:rPr lang="en-IN" dirty="0" err="1" smtClean="0">
                <a:latin typeface="+mj-lt"/>
              </a:rPr>
              <a:t>th</a:t>
            </a:r>
            <a:r>
              <a:rPr lang="en-IN" dirty="0" smtClean="0">
                <a:latin typeface="+mj-lt"/>
              </a:rPr>
              <a:t> diagnosis of IEM.</a:t>
            </a:r>
          </a:p>
          <a:p>
            <a:pPr marL="0" indent="0">
              <a:buNone/>
            </a:pP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2658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>
                <a:latin typeface="+mj-lt"/>
              </a:rPr>
              <a:t>A.AMINO ACIDS:</a:t>
            </a:r>
          </a:p>
          <a:p>
            <a:pPr marL="0" indent="0">
              <a:buNone/>
            </a:pPr>
            <a:r>
              <a:rPr lang="en-IN" b="1" dirty="0" smtClean="0">
                <a:latin typeface="+mj-lt"/>
              </a:rPr>
              <a:t>I.PHENYLKETONURIA:</a:t>
            </a:r>
          </a:p>
          <a:p>
            <a:pPr marL="0" indent="0">
              <a:buNone/>
            </a:pPr>
            <a:r>
              <a:rPr lang="en-IN" dirty="0">
                <a:latin typeface="+mj-lt"/>
              </a:rPr>
              <a:t>-</a:t>
            </a:r>
            <a:r>
              <a:rPr lang="en-IN" dirty="0" smtClean="0">
                <a:latin typeface="+mj-lt"/>
              </a:rPr>
              <a:t>Most common IEM.</a:t>
            </a:r>
          </a:p>
          <a:p>
            <a:pPr marL="0" indent="0">
              <a:buNone/>
            </a:pPr>
            <a:endParaRPr lang="en-IN" dirty="0" smtClean="0">
              <a:latin typeface="+mj-lt"/>
            </a:endParaRPr>
          </a:p>
          <a:p>
            <a:pPr marL="0" indent="0">
              <a:buNone/>
            </a:pPr>
            <a:endParaRPr lang="en-IN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133600"/>
            <a:ext cx="8229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81718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r>
              <a:rPr lang="en-IN" b="1" dirty="0" smtClean="0"/>
              <a:t>Clinical Features</a:t>
            </a:r>
            <a:r>
              <a:rPr lang="en-IN" dirty="0" smtClean="0"/>
              <a:t>:</a:t>
            </a:r>
          </a:p>
          <a:p>
            <a:pPr marL="0" indent="0">
              <a:buNone/>
            </a:pPr>
            <a:r>
              <a:rPr lang="en-IN" dirty="0"/>
              <a:t>-</a:t>
            </a:r>
            <a:r>
              <a:rPr lang="en-IN" dirty="0" smtClean="0"/>
              <a:t>Infants present with “blue eyed blondes” due to decreased melanin as a result of decreased tyrosine</a:t>
            </a:r>
          </a:p>
          <a:p>
            <a:pPr marL="0" indent="0">
              <a:buNone/>
            </a:pPr>
            <a:r>
              <a:rPr lang="en-IN" dirty="0" smtClean="0"/>
              <a:t>-Mental retardation is due to elevated phenylalanine.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-Seborrhoea/eczema ,hypertonia and seizures.</a:t>
            </a:r>
          </a:p>
          <a:p>
            <a:pPr marL="0" indent="0">
              <a:buNone/>
            </a:pPr>
            <a:r>
              <a:rPr lang="en-IN" dirty="0" smtClean="0"/>
              <a:t>-Mother with PKU taking high phenylalanine diet can have abortions , babies with microcephaly</a:t>
            </a:r>
            <a:r>
              <a:rPr lang="en-IN" dirty="0"/>
              <a:t> </a:t>
            </a:r>
            <a:r>
              <a:rPr lang="en-IN" dirty="0" smtClean="0"/>
              <a:t>and congenital heart disease.</a:t>
            </a:r>
          </a:p>
          <a:p>
            <a:r>
              <a:rPr lang="en-IN" dirty="0" smtClean="0"/>
              <a:t>Requirement:</a:t>
            </a:r>
            <a:r>
              <a:rPr lang="en-IN" dirty="0" smtClean="0">
                <a:latin typeface="+mj-lt"/>
              </a:rPr>
              <a:t>25-50mg/kg body weight as it is an essential amino acid.</a:t>
            </a: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80125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762000"/>
            <a:ext cx="8382000" cy="5715000"/>
          </a:xfrm>
        </p:spPr>
      </p:pic>
    </p:spTree>
    <p:extLst>
      <p:ext uri="{BB962C8B-B14F-4D97-AF65-F5344CB8AC3E}">
        <p14:creationId xmlns:p14="http://schemas.microsoft.com/office/powerpoint/2010/main" xmlns="" val="1047471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4572000"/>
              </a:tblGrid>
              <a:tr h="68580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ESSENTIAL NUTRIENTS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NON-ESSENTIAL</a:t>
                      </a:r>
                      <a:r>
                        <a:rPr lang="en-IN" sz="2400" baseline="0" dirty="0" smtClean="0"/>
                        <a:t> NUTRIENTS</a:t>
                      </a:r>
                      <a:endParaRPr lang="en-IN" sz="24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/>
                        <a:t>Not synthesized in</a:t>
                      </a:r>
                      <a:r>
                        <a:rPr lang="en-IN" sz="2400" baseline="0" dirty="0" smtClean="0"/>
                        <a:t> the body or not synthesized adequately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/>
                        <a:t>Can be synthesized by the body</a:t>
                      </a:r>
                      <a:endParaRPr lang="en-IN" sz="2400" dirty="0"/>
                    </a:p>
                  </a:txBody>
                  <a:tcPr/>
                </a:tc>
              </a:tr>
              <a:tr h="186690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/>
                        <a:t>They need to be provided by the diet and include-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sz="2400" dirty="0" smtClean="0"/>
                        <a:t>Carbohydrates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sz="2400" dirty="0" smtClean="0"/>
                        <a:t>Essential amino acids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sz="2400" dirty="0" smtClean="0"/>
                        <a:t>Vitamins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sz="2400" dirty="0" smtClean="0"/>
                        <a:t>Minerals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sz="2400" dirty="0" smtClean="0"/>
                        <a:t>Water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400" dirty="0" smtClean="0"/>
                        <a:t>They</a:t>
                      </a:r>
                      <a:r>
                        <a:rPr lang="en-IN" sz="2400" baseline="0" dirty="0" smtClean="0"/>
                        <a:t> include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sz="2400" baseline="0" dirty="0" smtClean="0"/>
                        <a:t>Glucose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sz="2400" baseline="0" dirty="0" smtClean="0"/>
                        <a:t>Cholesterol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sz="2400" baseline="0" dirty="0" smtClean="0"/>
                        <a:t>Non-essential amino acids</a:t>
                      </a:r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229600" cy="624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400" b="1" dirty="0" smtClean="0"/>
              <a:t>DIET:</a:t>
            </a:r>
          </a:p>
          <a:p>
            <a:pPr marL="0" indent="0">
              <a:buNone/>
            </a:pPr>
            <a:r>
              <a:rPr lang="en-IN" sz="2400" b="1" dirty="0" smtClean="0">
                <a:latin typeface="+mj-lt"/>
              </a:rPr>
              <a:t>1.LOW PHENYLALANINE FORMULA(LPF):</a:t>
            </a:r>
            <a:r>
              <a:rPr lang="en-IN" sz="2400" dirty="0" smtClean="0">
                <a:latin typeface="+mj-lt"/>
              </a:rPr>
              <a:t>LPF like </a:t>
            </a:r>
            <a:r>
              <a:rPr lang="en-IN" sz="2400" dirty="0" err="1" smtClean="0">
                <a:latin typeface="+mj-lt"/>
              </a:rPr>
              <a:t>Lofenalac</a:t>
            </a:r>
            <a:r>
              <a:rPr lang="en-IN" sz="2400" dirty="0" smtClean="0">
                <a:latin typeface="+mj-lt"/>
              </a:rPr>
              <a:t>(Mead Johnson) is the diet of choice.</a:t>
            </a:r>
          </a:p>
          <a:p>
            <a:pPr marL="0" indent="0">
              <a:buNone/>
            </a:pPr>
            <a:r>
              <a:rPr lang="en-IN" sz="2400" dirty="0" smtClean="0">
                <a:latin typeface="+mj-lt"/>
              </a:rPr>
              <a:t>-Tyrosine should be provided </a:t>
            </a:r>
            <a:r>
              <a:rPr lang="en-IN" sz="2400" dirty="0" err="1" smtClean="0">
                <a:latin typeface="+mj-lt"/>
              </a:rPr>
              <a:t>livberally</a:t>
            </a:r>
            <a:r>
              <a:rPr lang="en-IN" sz="2400" dirty="0" smtClean="0">
                <a:latin typeface="+mj-lt"/>
              </a:rPr>
              <a:t> as it is synthesized from phenylalanine.</a:t>
            </a:r>
          </a:p>
          <a:p>
            <a:pPr marL="0" indent="0">
              <a:buNone/>
            </a:pPr>
            <a:r>
              <a:rPr lang="en-IN" sz="2400" dirty="0" smtClean="0">
                <a:latin typeface="+mj-lt"/>
              </a:rPr>
              <a:t>-Overtreatment can lead to Phenylalanine </a:t>
            </a:r>
            <a:r>
              <a:rPr lang="en-IN" sz="2400" dirty="0" err="1" smtClean="0">
                <a:latin typeface="+mj-lt"/>
              </a:rPr>
              <a:t>deficiency.The</a:t>
            </a:r>
            <a:r>
              <a:rPr lang="en-IN" sz="2400" dirty="0" smtClean="0">
                <a:latin typeface="+mj-lt"/>
              </a:rPr>
              <a:t> goal is to maintain serum phenylalanine level between 3 and 15mg%.</a:t>
            </a:r>
          </a:p>
          <a:p>
            <a:pPr marL="0" indent="0">
              <a:buNone/>
            </a:pPr>
            <a:r>
              <a:rPr lang="en-IN" sz="2400" dirty="0" smtClean="0">
                <a:latin typeface="+mj-lt"/>
              </a:rPr>
              <a:t>-Rigid diet can be released after 6years of age.</a:t>
            </a:r>
          </a:p>
          <a:p>
            <a:pPr marL="0" indent="0">
              <a:buNone/>
            </a:pPr>
            <a:r>
              <a:rPr lang="en-IN" sz="2400" dirty="0" smtClean="0">
                <a:latin typeface="+mj-lt"/>
              </a:rPr>
              <a:t>-Dietary restriction should be reintroduced during pregnancy.</a:t>
            </a:r>
          </a:p>
          <a:p>
            <a:pPr marL="0" indent="0">
              <a:buNone/>
            </a:pPr>
            <a:r>
              <a:rPr lang="en-IN" sz="2400" b="1" dirty="0" smtClean="0">
                <a:latin typeface="+mj-lt"/>
              </a:rPr>
              <a:t>2.MODEL DIET IN PKU:</a:t>
            </a:r>
          </a:p>
          <a:p>
            <a:pPr marL="0" indent="0">
              <a:buNone/>
            </a:pPr>
            <a:r>
              <a:rPr lang="en-IN" sz="2400" dirty="0">
                <a:latin typeface="+mj-lt"/>
              </a:rPr>
              <a:t>-</a:t>
            </a:r>
            <a:r>
              <a:rPr lang="en-IN" sz="2400" dirty="0" smtClean="0">
                <a:latin typeface="+mj-lt"/>
              </a:rPr>
              <a:t>Avoid high protein items like fish ,egg ,meat ,cheese.</a:t>
            </a:r>
          </a:p>
          <a:p>
            <a:pPr marL="0" indent="0">
              <a:buNone/>
            </a:pPr>
            <a:r>
              <a:rPr lang="en-IN" sz="2400" dirty="0" smtClean="0">
                <a:latin typeface="+mj-lt"/>
              </a:rPr>
              <a:t>-Limit medium-protein items like cereals ,pulses ,bread</a:t>
            </a:r>
          </a:p>
          <a:p>
            <a:pPr marL="0" indent="0">
              <a:buNone/>
            </a:pPr>
            <a:r>
              <a:rPr lang="en-IN" sz="2400" dirty="0" smtClean="0">
                <a:latin typeface="+mj-lt"/>
              </a:rPr>
              <a:t>-Liberally use low PA items like Tubers ,vegetables ,fruit ,</a:t>
            </a:r>
            <a:r>
              <a:rPr lang="en-IN" sz="2400" dirty="0" err="1" smtClean="0">
                <a:latin typeface="+mj-lt"/>
              </a:rPr>
              <a:t>eg</a:t>
            </a:r>
            <a:r>
              <a:rPr lang="en-IN" sz="2400" dirty="0" smtClean="0">
                <a:latin typeface="+mj-lt"/>
              </a:rPr>
              <a:t>.,Tapioca ,cucumber ,apple ,grapes ,guava ,mango ,papaya.</a:t>
            </a:r>
          </a:p>
          <a:p>
            <a:pPr marL="0" indent="0">
              <a:buNone/>
            </a:pPr>
            <a:r>
              <a:rPr lang="en-IN" sz="2400" b="1" dirty="0" smtClean="0">
                <a:latin typeface="+mj-lt"/>
              </a:rPr>
              <a:t>3. </a:t>
            </a:r>
            <a:r>
              <a:rPr lang="en-IN" sz="2400" b="1" dirty="0" err="1" smtClean="0">
                <a:latin typeface="+mj-lt"/>
              </a:rPr>
              <a:t>Tetrahydrobipterin</a:t>
            </a:r>
            <a:r>
              <a:rPr lang="en-IN" sz="2400" b="1" dirty="0" smtClean="0">
                <a:latin typeface="+mj-lt"/>
              </a:rPr>
              <a:t>(THBP) and neurotransmitter </a:t>
            </a:r>
            <a:r>
              <a:rPr lang="en-IN" sz="2400" b="1" dirty="0" err="1" smtClean="0">
                <a:latin typeface="+mj-lt"/>
              </a:rPr>
              <a:t>precurssors</a:t>
            </a:r>
            <a:r>
              <a:rPr lang="en-IN" sz="2400" b="1" dirty="0" smtClean="0">
                <a:latin typeface="+mj-lt"/>
              </a:rPr>
              <a:t> </a:t>
            </a:r>
            <a:r>
              <a:rPr lang="en-IN" sz="2400" dirty="0" smtClean="0">
                <a:latin typeface="+mj-lt"/>
              </a:rPr>
              <a:t>like 5-OH tryptophan and L-dopa may be beneficial. </a:t>
            </a:r>
          </a:p>
          <a:p>
            <a:pPr marL="0" indent="0">
              <a:buNone/>
            </a:pPr>
            <a:endParaRPr lang="en-IN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80469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199" y="381000"/>
            <a:ext cx="8229600" cy="68580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UREA CYCLE DISORDERS AND HYPERAMMONEMIA</a:t>
            </a:r>
            <a:endParaRPr lang="en-IN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1219201"/>
            <a:ext cx="7696200" cy="5105400"/>
          </a:xfrm>
        </p:spPr>
      </p:pic>
    </p:spTree>
    <p:extLst>
      <p:ext uri="{BB962C8B-B14F-4D97-AF65-F5344CB8AC3E}">
        <p14:creationId xmlns:p14="http://schemas.microsoft.com/office/powerpoint/2010/main" xmlns="" val="13733143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b="1" dirty="0" smtClean="0"/>
              <a:t>UREA CYCLE DISORDERS WITH HYPERAMMONEMIA</a:t>
            </a:r>
            <a:r>
              <a:rPr lang="en-IN" dirty="0" smtClean="0"/>
              <a:t>:</a:t>
            </a:r>
          </a:p>
          <a:p>
            <a:pPr marL="0" indent="0">
              <a:buNone/>
            </a:pPr>
            <a:r>
              <a:rPr lang="en-IN" dirty="0" smtClean="0"/>
              <a:t>-Disorders of arginine ,</a:t>
            </a:r>
            <a:r>
              <a:rPr lang="en-IN" dirty="0" err="1" smtClean="0"/>
              <a:t>citrulline</a:t>
            </a:r>
            <a:r>
              <a:rPr lang="en-IN" dirty="0" smtClean="0"/>
              <a:t> ,ornithine metabolism are included here.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Hyperammonemia</a:t>
            </a:r>
            <a:r>
              <a:rPr lang="en-IN" dirty="0" smtClean="0"/>
              <a:t> produces –Vomiting ,refusal to feed ,</a:t>
            </a:r>
            <a:r>
              <a:rPr lang="en-IN" dirty="0" err="1" smtClean="0"/>
              <a:t>tachypnea</a:t>
            </a:r>
            <a:r>
              <a:rPr lang="en-IN" dirty="0" smtClean="0"/>
              <a:t> and coma.</a:t>
            </a:r>
          </a:p>
          <a:p>
            <a:pPr marL="0" indent="0">
              <a:buNone/>
            </a:pPr>
            <a:r>
              <a:rPr lang="en-IN" dirty="0" smtClean="0"/>
              <a:t>-Older children-agitation ,confusion and ataxia.</a:t>
            </a:r>
          </a:p>
          <a:p>
            <a:pPr marL="0" indent="0">
              <a:buNone/>
            </a:pPr>
            <a:r>
              <a:rPr lang="en-IN" dirty="0" smtClean="0"/>
              <a:t>-Endogenous breakdown of proteins should be avoided by adequate calorie intake.</a:t>
            </a:r>
          </a:p>
          <a:p>
            <a:pPr marL="0" indent="0">
              <a:buNone/>
            </a:pPr>
            <a:r>
              <a:rPr lang="en-IN" dirty="0" smtClean="0"/>
              <a:t>-Essential amino acid can be supplied </a:t>
            </a:r>
            <a:r>
              <a:rPr lang="en-IN" dirty="0" smtClean="0">
                <a:latin typeface="+mj-lt"/>
              </a:rPr>
              <a:t>intravenously(0.25gm/kg/day</a:t>
            </a:r>
            <a:r>
              <a:rPr lang="en-IN" dirty="0" smtClean="0"/>
              <a:t>).</a:t>
            </a:r>
          </a:p>
          <a:p>
            <a:pPr marL="0" indent="0">
              <a:buNone/>
            </a:pPr>
            <a:r>
              <a:rPr lang="en-IN" dirty="0" smtClean="0"/>
              <a:t>-I.V. lipids (</a:t>
            </a:r>
            <a:r>
              <a:rPr lang="en-IN" dirty="0" smtClean="0">
                <a:latin typeface="+mj-lt"/>
              </a:rPr>
              <a:t>1gm/kg/day) is found beneficial to supply calories.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-Restriction of protein to 0.5-1gm/kg/day.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323749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r>
              <a:rPr lang="en-IN" b="1" dirty="0" smtClean="0"/>
              <a:t>MAPLE SYRUP URINE DISEASE: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1" y="1387008"/>
            <a:ext cx="8382000" cy="5089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05249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Defect in branched chain </a:t>
            </a:r>
            <a:r>
              <a:rPr lang="en-IN" dirty="0" err="1" smtClean="0"/>
              <a:t>keto</a:t>
            </a:r>
            <a:r>
              <a:rPr lang="en-IN" dirty="0" smtClean="0"/>
              <a:t> acid dehydrogenase.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Sweet odour of maple syrup (burnt sugar) in body fluids and urine.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Elevation of branched chain amino acids in the blood.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C/F: Feeding difficulty ,shrill cry ,alternate hyperactivity and flaccidity ,semi-coma and convulsion.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 smtClean="0"/>
              <a:t>DIET:</a:t>
            </a:r>
          </a:p>
          <a:p>
            <a:pPr marL="0" indent="0">
              <a:buNone/>
            </a:pPr>
            <a:r>
              <a:rPr lang="en-IN" dirty="0" smtClean="0"/>
              <a:t>-Small amount of branched chain amino acids should be provided as they cannot be synthesized in the body.</a:t>
            </a:r>
          </a:p>
          <a:p>
            <a:pPr marL="0" indent="0">
              <a:buNone/>
            </a:pPr>
            <a:r>
              <a:rPr lang="en-IN" dirty="0" smtClean="0"/>
              <a:t>-This diet should be continued till myelination is complete.</a:t>
            </a:r>
          </a:p>
          <a:p>
            <a:pPr marL="0" indent="0">
              <a:buNone/>
            </a:pPr>
            <a:r>
              <a:rPr lang="en-IN" dirty="0" smtClean="0"/>
              <a:t>-Large doses of thiamine can be added as it is co-factor for the enzyme and beneficial in patients with thiamine –responsive MSUD.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658426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CARBOHYDRATE METABOLISM:</a:t>
            </a:r>
          </a:p>
          <a:p>
            <a:pPr marL="0" indent="0">
              <a:buNone/>
            </a:pPr>
            <a:r>
              <a:rPr lang="en-IN" b="1" dirty="0" smtClean="0">
                <a:latin typeface="+mj-lt"/>
              </a:rPr>
              <a:t>1.FRUCTOSE:</a:t>
            </a:r>
            <a:endParaRPr lang="en-IN" b="1" dirty="0">
              <a:latin typeface="+mj-lt"/>
            </a:endParaRPr>
          </a:p>
          <a:p>
            <a:pPr marL="0" indent="0">
              <a:buNone/>
            </a:pPr>
            <a:endParaRPr lang="en-IN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" y="1752600"/>
            <a:ext cx="79248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000619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-Dietary source of fructose is sucrose.</a:t>
            </a:r>
          </a:p>
          <a:p>
            <a:pPr marL="0" indent="0">
              <a:buNone/>
            </a:pPr>
            <a:r>
              <a:rPr lang="en-IN" dirty="0" smtClean="0"/>
              <a:t>-Fruits and honey are other sources of fructose.</a:t>
            </a:r>
          </a:p>
          <a:p>
            <a:pPr marL="0" indent="0">
              <a:buNone/>
            </a:pPr>
            <a:r>
              <a:rPr lang="en-IN" dirty="0" smtClean="0"/>
              <a:t>-Absorption is not dependent on insulin.</a:t>
            </a:r>
          </a:p>
          <a:p>
            <a:pPr marL="0" indent="0">
              <a:buNone/>
            </a:pPr>
            <a:r>
              <a:rPr lang="en-IN" dirty="0" smtClean="0"/>
              <a:t>-It gets absorbed by GLUT 2 and GLUT 5 receptors.</a:t>
            </a:r>
          </a:p>
          <a:p>
            <a:pPr marL="0" indent="0">
              <a:buNone/>
            </a:pPr>
            <a:r>
              <a:rPr lang="en-IN" dirty="0" smtClean="0"/>
              <a:t>-Fructose is metabolized separately in Liver and Muscle.</a:t>
            </a:r>
          </a:p>
          <a:p>
            <a:pPr marL="0" indent="0">
              <a:buNone/>
            </a:pPr>
            <a:r>
              <a:rPr lang="en-IN" dirty="0" smtClean="0"/>
              <a:t>-In fructose metabolism ,defects like benign </a:t>
            </a:r>
            <a:r>
              <a:rPr lang="en-IN" dirty="0" err="1" smtClean="0"/>
              <a:t>fructosuria</a:t>
            </a:r>
            <a:r>
              <a:rPr lang="en-IN" dirty="0" smtClean="0"/>
              <a:t> and hereditary fructose intolerance ,honey and sugar should be avoided.</a:t>
            </a:r>
          </a:p>
          <a:p>
            <a:pPr marL="0" indent="0">
              <a:buNone/>
            </a:pPr>
            <a:r>
              <a:rPr lang="en-IN" dirty="0" smtClean="0"/>
              <a:t>-Too much of fructose leads to </a:t>
            </a:r>
            <a:r>
              <a:rPr lang="en-IN" dirty="0" err="1" smtClean="0"/>
              <a:t>hyperlipidemia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 smtClean="0"/>
              <a:t>-Progressive liver disease may occur.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346534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IN" b="1" dirty="0" smtClean="0"/>
              <a:t>GALACTOSEMIA:</a:t>
            </a:r>
          </a:p>
          <a:p>
            <a:pPr marL="0" indent="0">
              <a:buNone/>
            </a:pPr>
            <a:r>
              <a:rPr lang="en-IN" dirty="0" smtClean="0"/>
              <a:t>																																																																																									</a:t>
            </a:r>
            <a:endParaRPr lang="en-IN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1295400"/>
            <a:ext cx="8001000" cy="434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18592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2743200" cy="762000"/>
          </a:xfrm>
        </p:spPr>
        <p:txBody>
          <a:bodyPr/>
          <a:lstStyle/>
          <a:p>
            <a:r>
              <a:rPr lang="en-US" b="1" dirty="0" smtClean="0"/>
              <a:t>Clinical Features Of </a:t>
            </a:r>
            <a:br>
              <a:rPr lang="en-US" b="1" dirty="0" smtClean="0"/>
            </a:br>
            <a:r>
              <a:rPr lang="en-US" b="1" dirty="0" err="1" smtClean="0"/>
              <a:t>Galactosemia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19200"/>
            <a:ext cx="2743200" cy="5029200"/>
          </a:xfrm>
        </p:spPr>
        <p:txBody>
          <a:bodyPr>
            <a:noAutofit/>
          </a:bodyPr>
          <a:lstStyle/>
          <a:p>
            <a:r>
              <a:rPr lang="en-IN" sz="1800" dirty="0" smtClean="0"/>
              <a:t>Persistent vomiting                 </a:t>
            </a:r>
          </a:p>
          <a:p>
            <a:r>
              <a:rPr lang="en-IN" sz="1800" dirty="0" smtClean="0"/>
              <a:t> -</a:t>
            </a:r>
            <a:r>
              <a:rPr lang="en-IN" sz="1800" dirty="0" err="1" smtClean="0"/>
              <a:t>FTT,Jaundice</a:t>
            </a:r>
            <a:r>
              <a:rPr lang="en-IN" sz="1800" dirty="0" smtClean="0"/>
              <a:t>,</a:t>
            </a:r>
          </a:p>
          <a:p>
            <a:r>
              <a:rPr lang="en-IN" sz="1800" dirty="0" smtClean="0"/>
              <a:t> -</a:t>
            </a:r>
            <a:r>
              <a:rPr lang="en-IN" sz="1800" dirty="0" err="1" smtClean="0"/>
              <a:t>Hepatospleenomegaly</a:t>
            </a:r>
            <a:r>
              <a:rPr lang="en-IN" sz="1800" dirty="0" smtClean="0"/>
              <a:t>         </a:t>
            </a:r>
          </a:p>
          <a:p>
            <a:r>
              <a:rPr lang="en-IN" sz="1800" dirty="0" smtClean="0"/>
              <a:t> -</a:t>
            </a:r>
            <a:r>
              <a:rPr lang="en-IN" sz="1800" dirty="0" err="1" smtClean="0"/>
              <a:t>Cirrhosis,Cataract</a:t>
            </a:r>
            <a:r>
              <a:rPr lang="en-IN" sz="1800" dirty="0" smtClean="0"/>
              <a:t>,</a:t>
            </a:r>
          </a:p>
          <a:p>
            <a:r>
              <a:rPr lang="en-IN" sz="1800" dirty="0" smtClean="0"/>
              <a:t> -Mental retardation</a:t>
            </a:r>
          </a:p>
          <a:p>
            <a:pPr>
              <a:buFont typeface="Arial" pitchFamily="34" charset="0"/>
              <a:buChar char="•"/>
            </a:pPr>
            <a:r>
              <a:rPr lang="en-IN" sz="1800" dirty="0" smtClean="0"/>
              <a:t>Cataract may be the only </a:t>
            </a:r>
          </a:p>
          <a:p>
            <a:r>
              <a:rPr lang="en-IN" sz="1800" dirty="0" smtClean="0"/>
              <a:t> sign in </a:t>
            </a:r>
            <a:r>
              <a:rPr lang="en-IN" sz="1800" dirty="0" err="1" smtClean="0"/>
              <a:t>galactokinase</a:t>
            </a:r>
            <a:r>
              <a:rPr lang="en-IN" sz="1800" dirty="0" smtClean="0"/>
              <a:t> deficiency</a:t>
            </a:r>
          </a:p>
          <a:p>
            <a:pPr>
              <a:buFont typeface="Arial" pitchFamily="34" charset="0"/>
              <a:buChar char="•"/>
            </a:pPr>
            <a:r>
              <a:rPr lang="en-IN" sz="1800" dirty="0" smtClean="0"/>
              <a:t>Urine Benedict’s </a:t>
            </a:r>
            <a:r>
              <a:rPr lang="en-IN" sz="1800" dirty="0" err="1" smtClean="0"/>
              <a:t>test:Positive</a:t>
            </a:r>
            <a:endParaRPr lang="en-IN" sz="1800" dirty="0" smtClean="0"/>
          </a:p>
          <a:p>
            <a:pPr>
              <a:buFont typeface="Arial" pitchFamily="34" charset="0"/>
              <a:buChar char="•"/>
            </a:pPr>
            <a:r>
              <a:rPr lang="en-IN" sz="1800" dirty="0" smtClean="0"/>
              <a:t>Glucose </a:t>
            </a:r>
            <a:r>
              <a:rPr lang="en-IN" sz="1800" dirty="0" err="1" smtClean="0"/>
              <a:t>oxidase</a:t>
            </a:r>
            <a:r>
              <a:rPr lang="en-IN" sz="1800" dirty="0" smtClean="0"/>
              <a:t> </a:t>
            </a:r>
            <a:r>
              <a:rPr lang="en-IN" sz="1800" dirty="0" err="1" smtClean="0"/>
              <a:t>test:Negative</a:t>
            </a:r>
            <a:endParaRPr lang="en-IN" sz="1800" dirty="0" smtClean="0"/>
          </a:p>
          <a:p>
            <a:pPr>
              <a:buFont typeface="Arial" pitchFamily="34" charset="0"/>
              <a:buChar char="•"/>
            </a:pPr>
            <a:r>
              <a:rPr lang="en-IN" sz="1800" dirty="0" smtClean="0"/>
              <a:t>Guthrie’s microbiological </a:t>
            </a:r>
          </a:p>
          <a:p>
            <a:r>
              <a:rPr lang="en-IN" sz="1800" dirty="0" smtClean="0"/>
              <a:t> assay is positive d/t </a:t>
            </a:r>
            <a:r>
              <a:rPr lang="en-IN" sz="1800" dirty="0" err="1" smtClean="0"/>
              <a:t>galactose</a:t>
            </a:r>
            <a:r>
              <a:rPr lang="en-IN" sz="1800" dirty="0" smtClean="0"/>
              <a:t>.</a:t>
            </a:r>
          </a:p>
          <a:p>
            <a:endParaRPr lang="en-US" sz="1800" dirty="0"/>
          </a:p>
        </p:txBody>
      </p:sp>
      <p:pic>
        <p:nvPicPr>
          <p:cNvPr id="5" name="Content Placeholder 4" descr="galact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05200" y="1371600"/>
            <a:ext cx="5181599" cy="4572000"/>
          </a:xfr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DIET: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Avoid all milk and milk products as it contains lactose which is </a:t>
            </a:r>
            <a:r>
              <a:rPr lang="en-IN" dirty="0" smtClean="0">
                <a:latin typeface="+mj-lt"/>
              </a:rPr>
              <a:t>50% </a:t>
            </a:r>
            <a:r>
              <a:rPr lang="en-IN" dirty="0" err="1" smtClean="0">
                <a:latin typeface="+mj-lt"/>
              </a:rPr>
              <a:t>galactose</a:t>
            </a:r>
            <a:r>
              <a:rPr lang="en-IN" dirty="0" smtClean="0">
                <a:latin typeface="+mj-lt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>
                <a:latin typeface="+mj-lt"/>
              </a:rPr>
              <a:t>Non dairy creams prepared from soya protein may be used.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>
                <a:latin typeface="+mj-lt"/>
              </a:rPr>
              <a:t>Avoid baked products as it also contains non-fat milk solids and lactose.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err="1" smtClean="0">
                <a:latin typeface="+mj-lt"/>
              </a:rPr>
              <a:t>Galactose</a:t>
            </a:r>
            <a:r>
              <a:rPr lang="en-IN" dirty="0" smtClean="0">
                <a:latin typeface="+mj-lt"/>
              </a:rPr>
              <a:t> is present in some complex starches in peas ,</a:t>
            </a:r>
            <a:r>
              <a:rPr lang="en-IN" dirty="0" err="1" smtClean="0">
                <a:latin typeface="+mj-lt"/>
              </a:rPr>
              <a:t>soyabeans</a:t>
            </a:r>
            <a:r>
              <a:rPr lang="en-IN" dirty="0" smtClean="0">
                <a:latin typeface="+mj-lt"/>
              </a:rPr>
              <a:t> ,</a:t>
            </a:r>
            <a:r>
              <a:rPr lang="en-IN" dirty="0" err="1" smtClean="0">
                <a:latin typeface="+mj-lt"/>
              </a:rPr>
              <a:t>vegetables.Hence</a:t>
            </a:r>
            <a:r>
              <a:rPr lang="en-IN" dirty="0" smtClean="0">
                <a:latin typeface="+mj-lt"/>
              </a:rPr>
              <a:t> ,</a:t>
            </a:r>
            <a:r>
              <a:rPr lang="en-IN" dirty="0" err="1" smtClean="0">
                <a:latin typeface="+mj-lt"/>
              </a:rPr>
              <a:t>ormula</a:t>
            </a:r>
            <a:r>
              <a:rPr lang="en-IN" dirty="0" smtClean="0">
                <a:latin typeface="+mj-lt"/>
              </a:rPr>
              <a:t> prepared </a:t>
            </a:r>
            <a:r>
              <a:rPr lang="en-IN" dirty="0" err="1" smtClean="0">
                <a:latin typeface="+mj-lt"/>
              </a:rPr>
              <a:t>frpm</a:t>
            </a:r>
            <a:r>
              <a:rPr lang="en-IN" dirty="0" smtClean="0">
                <a:latin typeface="+mj-lt"/>
              </a:rPr>
              <a:t> soya protein isolate can be given whereas whole soya flour preparations are avoided.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>
                <a:latin typeface="+mj-lt"/>
              </a:rPr>
              <a:t>Among fleshy foods ,avoid organ meat like liver.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>
                <a:latin typeface="+mj-lt"/>
              </a:rPr>
              <a:t>Strict dietary restriction is necessary in early years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81818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N" b="1" dirty="0" smtClean="0"/>
              <a:t>CARBOHYDRATES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They are the major source of energy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                           Carbohydrates                   																											Simple Sugars                  Complex Carbohydrates						      						          Polysaccharides</a:t>
            </a:r>
          </a:p>
          <a:p>
            <a:pPr>
              <a:buNone/>
            </a:pPr>
            <a:r>
              <a:rPr lang="en-IN" dirty="0" err="1" smtClean="0"/>
              <a:t>Monosaccharides</a:t>
            </a:r>
            <a:r>
              <a:rPr lang="en-IN" dirty="0" smtClean="0"/>
              <a:t>															                Disaccharides</a:t>
            </a:r>
          </a:p>
          <a:p>
            <a:pPr>
              <a:buNone/>
            </a:pPr>
            <a:r>
              <a:rPr lang="en-IN" dirty="0" smtClean="0"/>
              <a:t>				            </a:t>
            </a:r>
            <a:endParaRPr lang="en-IN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3886200" y="2590800"/>
            <a:ext cx="175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2438400" y="2590800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695700" y="23241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2096294" y="2933700"/>
            <a:ext cx="685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5296694" y="2933700"/>
            <a:ext cx="685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2171700" y="38481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2362200" y="4114800"/>
            <a:ext cx="137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1524000" y="41148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1333500" y="4305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3239294" y="4610100"/>
            <a:ext cx="9898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5715000" y="3886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2807293"/>
              </p:ext>
            </p:extLst>
          </p:nvPr>
        </p:nvGraphicFramePr>
        <p:xfrm>
          <a:off x="457200" y="1066800"/>
          <a:ext cx="82296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86655">
                <a:tc>
                  <a:txBody>
                    <a:bodyPr/>
                    <a:lstStyle/>
                    <a:p>
                      <a:r>
                        <a:rPr lang="en-IN" dirty="0" smtClean="0"/>
                        <a:t>FOOD</a:t>
                      </a:r>
                      <a:r>
                        <a:rPr lang="en-IN" baseline="0" dirty="0" smtClean="0"/>
                        <a:t> GROUP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TO</a:t>
                      </a:r>
                      <a:r>
                        <a:rPr lang="en-IN" baseline="0" dirty="0" smtClean="0"/>
                        <a:t> INCLUDE IN GALACTOSEMIA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TO EXCLUDE IN</a:t>
                      </a:r>
                      <a:r>
                        <a:rPr lang="en-IN" baseline="0" dirty="0" smtClean="0"/>
                        <a:t> GALACTOSEMIA</a:t>
                      </a:r>
                      <a:endParaRPr lang="en-IN" dirty="0"/>
                    </a:p>
                  </a:txBody>
                  <a:tcPr/>
                </a:tc>
              </a:tr>
              <a:tr h="1646643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1.MILK</a:t>
                      </a:r>
                      <a:r>
                        <a:rPr lang="en-IN" baseline="0" dirty="0" smtClean="0">
                          <a:latin typeface="+mj-lt"/>
                        </a:rPr>
                        <a:t> GROUP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Soya</a:t>
                      </a:r>
                      <a:r>
                        <a:rPr lang="en-IN" baseline="0" dirty="0" smtClean="0"/>
                        <a:t> protein milk,</a:t>
                      </a:r>
                    </a:p>
                    <a:p>
                      <a:r>
                        <a:rPr lang="en-IN" baseline="0" dirty="0" smtClean="0"/>
                        <a:t>Non dairy cream of soya protein(avoid whole soya flour),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All milk and</a:t>
                      </a:r>
                      <a:r>
                        <a:rPr lang="en-IN" baseline="0" dirty="0" smtClean="0"/>
                        <a:t> milk products including breast milk and sodium </a:t>
                      </a:r>
                      <a:r>
                        <a:rPr lang="en-IN" baseline="0" dirty="0" err="1" smtClean="0"/>
                        <a:t>caseinate</a:t>
                      </a:r>
                      <a:endParaRPr lang="en-IN" dirty="0"/>
                    </a:p>
                  </a:txBody>
                  <a:tcPr/>
                </a:tc>
              </a:tr>
              <a:tr h="886655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2.Cereals-Pulse group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aseline="0" dirty="0" smtClean="0"/>
                        <a:t>Cereals ,Pulses sparingly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All pulses if erythrocyte</a:t>
                      </a:r>
                      <a:r>
                        <a:rPr lang="en-IN" baseline="0" dirty="0" smtClean="0"/>
                        <a:t> enzyme is low</a:t>
                      </a:r>
                      <a:endParaRPr lang="en-IN" dirty="0"/>
                    </a:p>
                  </a:txBody>
                  <a:tcPr/>
                </a:tc>
              </a:tr>
              <a:tr h="513696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3.Fats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Oil</a:t>
                      </a:r>
                      <a:r>
                        <a:rPr lang="en-IN" baseline="0" dirty="0" smtClean="0"/>
                        <a:t> ,nut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Butter,cream,cheese</a:t>
                      </a:r>
                      <a:r>
                        <a:rPr lang="en-IN" baseline="0" dirty="0" smtClean="0"/>
                        <a:t> ,ghee</a:t>
                      </a:r>
                      <a:endParaRPr lang="en-IN" dirty="0"/>
                    </a:p>
                  </a:txBody>
                  <a:tcPr/>
                </a:tc>
              </a:tr>
              <a:tr h="886655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4.Fruits and Vegetables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Fresh fruits and vegetables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Peas ,vegetables</a:t>
                      </a:r>
                      <a:r>
                        <a:rPr lang="en-IN" baseline="0" dirty="0" smtClean="0"/>
                        <a:t> canned or processed with lactose.</a:t>
                      </a:r>
                    </a:p>
                  </a:txBody>
                  <a:tcPr/>
                </a:tc>
              </a:tr>
              <a:tr h="513696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5.Meat group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Muscle ,egg ,fish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Liver.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756814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IN" b="1" dirty="0" smtClean="0"/>
              <a:t>KETOGENIC DIET FOR MYOCLONIC SEIZURES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It is found beneficial in infants and children with myoclonic seizures.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 smtClean="0"/>
              <a:t>Myoclonic epilepsies of childhood include:</a:t>
            </a:r>
          </a:p>
          <a:p>
            <a:pPr marL="0" indent="0">
              <a:buNone/>
            </a:pPr>
            <a:r>
              <a:rPr lang="en-IN" dirty="0" smtClean="0"/>
              <a:t>-Benign myoclonus of infancy with normal EEG.</a:t>
            </a:r>
          </a:p>
          <a:p>
            <a:pPr marL="0" indent="0">
              <a:buNone/>
            </a:pPr>
            <a:r>
              <a:rPr lang="en-IN" dirty="0" smtClean="0"/>
              <a:t>-Typical myoclonic epilepsy of early childhood</a:t>
            </a:r>
          </a:p>
          <a:p>
            <a:pPr marL="0" indent="0">
              <a:buNone/>
            </a:pPr>
            <a:r>
              <a:rPr lang="en-IN" dirty="0" smtClean="0"/>
              <a:t>-Complex myoclonic epilepsies(CME) like Lennox </a:t>
            </a:r>
            <a:r>
              <a:rPr lang="en-IN" dirty="0" err="1" smtClean="0"/>
              <a:t>Gustaut</a:t>
            </a:r>
            <a:r>
              <a:rPr lang="en-IN" dirty="0" smtClean="0"/>
              <a:t> Syndrome with myoclonic and tonic seizures.</a:t>
            </a:r>
          </a:p>
          <a:p>
            <a:pPr marL="0" indent="0">
              <a:buNone/>
            </a:pPr>
            <a:r>
              <a:rPr lang="en-IN" dirty="0" smtClean="0"/>
              <a:t>-West syndrome with </a:t>
            </a:r>
            <a:r>
              <a:rPr lang="en-IN" dirty="0" err="1" smtClean="0"/>
              <a:t>infantiles</a:t>
            </a:r>
            <a:r>
              <a:rPr lang="en-IN" dirty="0" smtClean="0"/>
              <a:t> myoclonus.</a:t>
            </a:r>
          </a:p>
          <a:p>
            <a:pPr marL="0" indent="0">
              <a:buNone/>
            </a:pPr>
            <a:r>
              <a:rPr lang="en-IN" dirty="0" smtClean="0"/>
              <a:t>-</a:t>
            </a:r>
            <a:r>
              <a:rPr lang="en-IN" dirty="0" err="1" smtClean="0"/>
              <a:t>Hypsarrythmia</a:t>
            </a:r>
            <a:r>
              <a:rPr lang="en-IN" dirty="0" smtClean="0"/>
              <a:t> and mental retardation</a:t>
            </a:r>
          </a:p>
          <a:p>
            <a:pPr marL="0" indent="0">
              <a:buNone/>
            </a:pPr>
            <a:r>
              <a:rPr lang="en-IN" dirty="0" smtClean="0"/>
              <a:t>-Juvenile Myoclonic epilepsy(JME)</a:t>
            </a:r>
          </a:p>
          <a:p>
            <a:pPr marL="0" indent="0">
              <a:buNone/>
            </a:pPr>
            <a:r>
              <a:rPr lang="en-IN" dirty="0" smtClean="0"/>
              <a:t>-Progressive myoclonic epilepsies(PME) with CNS </a:t>
            </a:r>
            <a:r>
              <a:rPr lang="en-IN" dirty="0" err="1" smtClean="0"/>
              <a:t>Degenration</a:t>
            </a:r>
            <a:r>
              <a:rPr lang="en-IN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508722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r>
              <a:rPr lang="en-IN" dirty="0" err="1" smtClean="0"/>
              <a:t>Ketogenic</a:t>
            </a:r>
            <a:r>
              <a:rPr lang="en-IN" dirty="0" smtClean="0"/>
              <a:t> diet produces its effect by increasing inhibitory </a:t>
            </a:r>
            <a:r>
              <a:rPr lang="en-IN" dirty="0" err="1" smtClean="0"/>
              <a:t>neurotansmitter</a:t>
            </a:r>
            <a:r>
              <a:rPr lang="en-IN" dirty="0"/>
              <a:t> </a:t>
            </a:r>
            <a:r>
              <a:rPr lang="en-IN" dirty="0" smtClean="0"/>
              <a:t>GABA.</a:t>
            </a:r>
          </a:p>
          <a:p>
            <a:r>
              <a:rPr lang="en-IN" dirty="0" smtClean="0">
                <a:latin typeface="+mj-lt"/>
              </a:rPr>
              <a:t>80% of the calories is supplied by fat and rest as carbohydrates , protein is restricted.</a:t>
            </a:r>
          </a:p>
          <a:p>
            <a:r>
              <a:rPr lang="en-IN" dirty="0" smtClean="0">
                <a:latin typeface="+mj-lt"/>
              </a:rPr>
              <a:t>60% of fat can be as MCT.</a:t>
            </a:r>
          </a:p>
          <a:p>
            <a:r>
              <a:rPr lang="en-IN" dirty="0" err="1" smtClean="0">
                <a:latin typeface="+mj-lt"/>
              </a:rPr>
              <a:t>Ketogenic</a:t>
            </a:r>
            <a:r>
              <a:rPr lang="en-IN" dirty="0" smtClean="0">
                <a:latin typeface="+mj-lt"/>
              </a:rPr>
              <a:t> diet is unpalatable and not liked by children above 2-3years.</a:t>
            </a:r>
          </a:p>
          <a:p>
            <a:r>
              <a:rPr lang="en-IN" dirty="0" smtClean="0">
                <a:latin typeface="+mj-lt"/>
              </a:rPr>
              <a:t>MCT is present in coconut oil and cotton seed oil.</a:t>
            </a:r>
          </a:p>
          <a:p>
            <a:r>
              <a:rPr lang="en-IN" dirty="0" smtClean="0">
                <a:latin typeface="+mj-lt"/>
              </a:rPr>
              <a:t>The child is fed on fat and oil and urine is tested for ketone </a:t>
            </a:r>
            <a:r>
              <a:rPr lang="en-IN" dirty="0" err="1" smtClean="0">
                <a:latin typeface="+mj-lt"/>
              </a:rPr>
              <a:t>bodies,child</a:t>
            </a:r>
            <a:r>
              <a:rPr lang="en-IN" dirty="0" smtClean="0">
                <a:latin typeface="+mj-lt"/>
              </a:rPr>
              <a:t> should be under strict observation.</a:t>
            </a:r>
          </a:p>
          <a:p>
            <a:r>
              <a:rPr lang="en-IN" dirty="0" smtClean="0">
                <a:latin typeface="+mj-lt"/>
              </a:rPr>
              <a:t>Adequate vitamins and minerals especially calcium should be supplied.</a:t>
            </a: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99562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/>
          <a:lstStyle/>
          <a:p>
            <a:r>
              <a:rPr lang="en-IN" b="1" dirty="0" smtClean="0"/>
              <a:t>DIET IN HEPATIC DISEASES: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i="1" dirty="0" smtClean="0"/>
              <a:t>Goal is to </a:t>
            </a:r>
            <a:r>
              <a:rPr lang="en-IN" dirty="0" smtClean="0"/>
              <a:t>provide adequate calories and electrolytes and to prevent hypoglycaemia ,</a:t>
            </a:r>
            <a:r>
              <a:rPr lang="en-IN" dirty="0" err="1" smtClean="0"/>
              <a:t>hypoalbuminemia</a:t>
            </a:r>
            <a:r>
              <a:rPr lang="en-IN" dirty="0" smtClean="0"/>
              <a:t> ,</a:t>
            </a:r>
            <a:r>
              <a:rPr lang="en-IN" dirty="0" err="1" smtClean="0"/>
              <a:t>hypokalemia</a:t>
            </a:r>
            <a:r>
              <a:rPr lang="en-IN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Liberal carbohydrates and fruits ,adequate protein and fats according to tolerance are given.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High fat decreases gastric emptying and may aggravate the nausea.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Phospholipid extracts from </a:t>
            </a:r>
            <a:r>
              <a:rPr lang="en-IN" dirty="0" err="1" smtClean="0"/>
              <a:t>soyabeans</a:t>
            </a:r>
            <a:r>
              <a:rPr lang="en-IN" dirty="0" smtClean="0"/>
              <a:t> is found to help in liver regeneration and to improve appetite.</a:t>
            </a:r>
          </a:p>
          <a:p>
            <a:pPr marL="0" indent="0">
              <a:buNone/>
            </a:pPr>
            <a:endParaRPr lang="en-IN" dirty="0" smtClean="0"/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xmlns="" val="13372949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dirty="0"/>
              <a:t>1.HEPATITIS:</a:t>
            </a:r>
          </a:p>
          <a:p>
            <a:pPr marL="0" indent="0">
              <a:buNone/>
            </a:pPr>
            <a:r>
              <a:rPr lang="en-IN" dirty="0"/>
              <a:t>-Most patients prefer a high carbohydrate ,low fat diet with sufficient salt which is palatable to the anorexic patient.</a:t>
            </a:r>
          </a:p>
          <a:p>
            <a:pPr marL="0" indent="0">
              <a:buNone/>
            </a:pPr>
            <a:r>
              <a:rPr lang="en-IN" dirty="0"/>
              <a:t>-Fat can induce an early satiety even in normal children and hence a child can eat only small amount of fatty food.</a:t>
            </a:r>
          </a:p>
          <a:p>
            <a:pPr marL="0" indent="0">
              <a:buNone/>
            </a:pPr>
            <a:r>
              <a:rPr lang="en-IN" dirty="0"/>
              <a:t>-besides the secretion of bile acids may be decreased in hepatitis.</a:t>
            </a:r>
          </a:p>
          <a:p>
            <a:pPr marL="0" indent="0">
              <a:buNone/>
            </a:pPr>
            <a:r>
              <a:rPr lang="en-IN" dirty="0"/>
              <a:t>-Apart from this ,there </a:t>
            </a:r>
            <a:r>
              <a:rPr lang="en-IN" dirty="0" err="1"/>
              <a:t>isno</a:t>
            </a:r>
            <a:r>
              <a:rPr lang="en-IN" dirty="0"/>
              <a:t> benefit in insisting a fat free diet</a:t>
            </a:r>
          </a:p>
          <a:p>
            <a:pPr marL="0" indent="0">
              <a:buNone/>
            </a:pPr>
            <a:r>
              <a:rPr lang="en-IN" dirty="0"/>
              <a:t>-Supplementary vitamins ,minerals and </a:t>
            </a:r>
            <a:r>
              <a:rPr lang="en-IN" dirty="0" err="1"/>
              <a:t>lithotropic</a:t>
            </a:r>
            <a:r>
              <a:rPr lang="en-IN" dirty="0"/>
              <a:t> agents are not necessary.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548736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/>
          <a:lstStyle/>
          <a:p>
            <a:r>
              <a:rPr lang="en-IN" b="1" dirty="0" smtClean="0">
                <a:latin typeface="+mj-lt"/>
              </a:rPr>
              <a:t>2.CHRONIC LIVER DISEASE: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-Ensure RDA pul10-20% extra calories for </a:t>
            </a:r>
            <a:r>
              <a:rPr lang="en-IN" dirty="0" err="1" smtClean="0">
                <a:latin typeface="+mj-lt"/>
              </a:rPr>
              <a:t>malabsorption</a:t>
            </a:r>
            <a:r>
              <a:rPr lang="en-IN" dirty="0" smtClean="0">
                <a:latin typeface="+mj-lt"/>
              </a:rPr>
              <a:t> and altered liver function.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-Protein enough to meet the RDA can be given unless in hepatic coma.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-MCT and fat soluble vitamins are given in view of decreased bile flow.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-Fat restriction needs to be done if there is cholestasis.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-Prolonged cholestasis with fat </a:t>
            </a:r>
            <a:r>
              <a:rPr lang="en-IN" dirty="0" err="1" smtClean="0">
                <a:latin typeface="+mj-lt"/>
              </a:rPr>
              <a:t>malabsorption</a:t>
            </a:r>
            <a:r>
              <a:rPr lang="en-IN" dirty="0" smtClean="0">
                <a:latin typeface="+mj-lt"/>
              </a:rPr>
              <a:t> leads to deficiency of fat soluble vitamins and calcium.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-High doses of vitamins A ,D ,E ,K should be supplemented.</a:t>
            </a: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07652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72200"/>
          </a:xfrm>
        </p:spPr>
        <p:txBody>
          <a:bodyPr/>
          <a:lstStyle/>
          <a:p>
            <a:r>
              <a:rPr lang="en-IN" b="1" dirty="0" smtClean="0"/>
              <a:t>SPECIAL NUTRITIONAL DEMANDS IN CHRONIC LIVER DISEASE:</a:t>
            </a:r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6785716"/>
              </p:ext>
            </p:extLst>
          </p:nvPr>
        </p:nvGraphicFramePr>
        <p:xfrm>
          <a:off x="457200" y="990600"/>
          <a:ext cx="8229600" cy="5241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89890">
                <a:tc>
                  <a:txBody>
                    <a:bodyPr/>
                    <a:lstStyle/>
                    <a:p>
                      <a:r>
                        <a:rPr lang="en-IN" dirty="0" smtClean="0"/>
                        <a:t>DEFICIENCY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MANAGEMNET</a:t>
                      </a:r>
                      <a:endParaRPr lang="en-IN" dirty="0"/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IN" dirty="0" smtClean="0"/>
                        <a:t>Fat </a:t>
                      </a:r>
                      <a:r>
                        <a:rPr lang="en-IN" dirty="0" err="1" smtClean="0"/>
                        <a:t>Malabsorption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MCT as coconut oil/MCT formula</a:t>
                      </a:r>
                      <a:endParaRPr lang="en-IN" dirty="0"/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IN" dirty="0" smtClean="0"/>
                        <a:t>FAT</a:t>
                      </a:r>
                      <a:r>
                        <a:rPr lang="en-IN" baseline="0" dirty="0" smtClean="0"/>
                        <a:t> SOLUBLE VITAMINS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IN" dirty="0" smtClean="0"/>
                        <a:t>VITAMIN 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10000-15000</a:t>
                      </a:r>
                      <a:r>
                        <a:rPr lang="en-IN" baseline="0" dirty="0" smtClean="0">
                          <a:latin typeface="+mj-lt"/>
                        </a:rPr>
                        <a:t> IU/day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IN" dirty="0" smtClean="0"/>
                        <a:t>VITAMIN 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50-400</a:t>
                      </a:r>
                      <a:r>
                        <a:rPr lang="en-IN" baseline="0" dirty="0" smtClean="0">
                          <a:latin typeface="+mj-lt"/>
                        </a:rPr>
                        <a:t> IU/day as </a:t>
                      </a:r>
                      <a:r>
                        <a:rPr lang="en-IN" baseline="0" dirty="0" err="1" smtClean="0">
                          <a:latin typeface="+mj-lt"/>
                        </a:rPr>
                        <a:t>tocopherol</a:t>
                      </a:r>
                      <a:r>
                        <a:rPr lang="en-IN" baseline="0" dirty="0" smtClean="0">
                          <a:latin typeface="+mj-lt"/>
                        </a:rPr>
                        <a:t> or </a:t>
                      </a:r>
                      <a:r>
                        <a:rPr lang="en-IN" baseline="0" dirty="0" err="1" smtClean="0">
                          <a:latin typeface="+mj-lt"/>
                        </a:rPr>
                        <a:t>Tocopherol</a:t>
                      </a:r>
                      <a:r>
                        <a:rPr lang="en-IN" baseline="0" dirty="0" smtClean="0">
                          <a:latin typeface="+mj-lt"/>
                        </a:rPr>
                        <a:t> polyethylene glycol-1000 succinate.</a:t>
                      </a:r>
                    </a:p>
                    <a:p>
                      <a:r>
                        <a:rPr lang="en-IN" baseline="0" dirty="0" smtClean="0">
                          <a:latin typeface="+mj-lt"/>
                        </a:rPr>
                        <a:t>Maintain Vitamin E:Serum lipid ratio of </a:t>
                      </a:r>
                      <a:r>
                        <a:rPr lang="en-IN" baseline="0" dirty="0" smtClean="0">
                          <a:latin typeface="+mn-lt"/>
                        </a:rPr>
                        <a:t>6mg/g in children and </a:t>
                      </a:r>
                      <a:r>
                        <a:rPr lang="en-IN" baseline="0" dirty="0" smtClean="0">
                          <a:latin typeface="+mj-lt"/>
                        </a:rPr>
                        <a:t>8mg/g in adults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IN" dirty="0" smtClean="0"/>
                        <a:t>VITAMIN 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5000-8000 IU/day</a:t>
                      </a:r>
                      <a:r>
                        <a:rPr lang="en-IN" baseline="0" dirty="0" smtClean="0">
                          <a:latin typeface="+mj-lt"/>
                        </a:rPr>
                        <a:t> of D3 or 3-5mg/kg/day of 25-oh </a:t>
                      </a:r>
                      <a:r>
                        <a:rPr lang="en-IN" baseline="0" dirty="0" err="1" smtClean="0">
                          <a:latin typeface="+mj-lt"/>
                        </a:rPr>
                        <a:t>cholecalciferol</a:t>
                      </a:r>
                      <a:r>
                        <a:rPr lang="en-IN" baseline="0" dirty="0" smtClean="0">
                          <a:latin typeface="+mj-lt"/>
                        </a:rPr>
                        <a:t> or 1-2mg /day of 1,25-Di-OH </a:t>
                      </a:r>
                      <a:r>
                        <a:rPr lang="en-IN" baseline="0" dirty="0" err="1" smtClean="0">
                          <a:latin typeface="+mj-lt"/>
                        </a:rPr>
                        <a:t>cholecalciferol</a:t>
                      </a:r>
                      <a:r>
                        <a:rPr lang="en-IN" baseline="0" dirty="0" smtClean="0">
                          <a:latin typeface="+mj-lt"/>
                        </a:rPr>
                        <a:t>(</a:t>
                      </a:r>
                      <a:r>
                        <a:rPr lang="en-IN" baseline="0" dirty="0" err="1" smtClean="0">
                          <a:latin typeface="+mj-lt"/>
                        </a:rPr>
                        <a:t>Calcitriol</a:t>
                      </a:r>
                      <a:r>
                        <a:rPr lang="en-IN" baseline="0" dirty="0" smtClean="0">
                          <a:latin typeface="+mj-lt"/>
                        </a:rPr>
                        <a:t>)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IN" dirty="0" smtClean="0"/>
                        <a:t>VITAMIN 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2.5-5mg on alternate day as water soluble </a:t>
                      </a:r>
                      <a:r>
                        <a:rPr lang="en-IN" dirty="0" err="1" smtClean="0"/>
                        <a:t>menadione</a:t>
                      </a:r>
                      <a:r>
                        <a:rPr lang="en-IN" baseline="0" dirty="0" smtClean="0"/>
                        <a:t> orally or </a:t>
                      </a:r>
                      <a:r>
                        <a:rPr lang="en-IN" baseline="0" dirty="0" err="1" smtClean="0"/>
                        <a:t>Inj</a:t>
                      </a:r>
                      <a:r>
                        <a:rPr lang="en-IN" baseline="0" dirty="0" smtClean="0"/>
                        <a:t> </a:t>
                      </a:r>
                      <a:r>
                        <a:rPr lang="en-IN" baseline="0" dirty="0" err="1" smtClean="0"/>
                        <a:t>Vit</a:t>
                      </a:r>
                      <a:r>
                        <a:rPr lang="en-IN" baseline="0" dirty="0" smtClean="0"/>
                        <a:t> K</a:t>
                      </a:r>
                      <a:r>
                        <a:rPr lang="en-IN" baseline="0" dirty="0" smtClean="0">
                          <a:latin typeface="+mj-lt"/>
                        </a:rPr>
                        <a:t> 5mg twice a month.</a:t>
                      </a:r>
                      <a:endParaRPr lang="en-IN" dirty="0"/>
                    </a:p>
                  </a:txBody>
                  <a:tcPr/>
                </a:tc>
              </a:tr>
              <a:tr h="389890">
                <a:tc>
                  <a:txBody>
                    <a:bodyPr/>
                    <a:lstStyle/>
                    <a:p>
                      <a:r>
                        <a:rPr lang="en-IN" dirty="0" smtClean="0"/>
                        <a:t>WATER SOLUBLE VITAMINS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Twice the requirement daily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285882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r>
              <a:rPr lang="en-US" b="1" dirty="0" err="1" smtClean="0"/>
              <a:t>Choleretics</a:t>
            </a:r>
            <a:r>
              <a:rPr lang="en-US" dirty="0" smtClean="0"/>
              <a:t> are substances that increase the volume of secretion of </a:t>
            </a:r>
            <a:r>
              <a:rPr lang="en-US" dirty="0" smtClean="0">
                <a:hlinkClick r:id="rId2" tooltip="Bile"/>
              </a:rPr>
              <a:t>bile</a:t>
            </a:r>
            <a:r>
              <a:rPr lang="en-US" dirty="0" smtClean="0"/>
              <a:t> from the </a:t>
            </a:r>
            <a:r>
              <a:rPr lang="en-US" dirty="0" smtClean="0">
                <a:hlinkClick r:id="rId3" tooltip="Liver"/>
              </a:rPr>
              <a:t>liver</a:t>
            </a:r>
            <a:r>
              <a:rPr lang="en-US" dirty="0" smtClean="0"/>
              <a:t> as well as the amount of solids secreted</a:t>
            </a:r>
            <a:endParaRPr lang="en-IN" dirty="0" smtClean="0"/>
          </a:p>
          <a:p>
            <a:r>
              <a:rPr lang="en-IN" dirty="0" err="1" smtClean="0"/>
              <a:t>Choleretics</a:t>
            </a:r>
            <a:r>
              <a:rPr lang="en-IN" dirty="0" smtClean="0"/>
              <a:t>/UDCA(</a:t>
            </a:r>
            <a:r>
              <a:rPr lang="en-IN" dirty="0" err="1" smtClean="0"/>
              <a:t>Ursodeoxycholic</a:t>
            </a:r>
            <a:r>
              <a:rPr lang="en-IN" dirty="0" smtClean="0"/>
              <a:t> acid)-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15-20mg/kg/day or </a:t>
            </a:r>
            <a:r>
              <a:rPr lang="en-IN" dirty="0" err="1" smtClean="0">
                <a:latin typeface="+mj-lt"/>
              </a:rPr>
              <a:t>Cholestyramine</a:t>
            </a:r>
            <a:r>
              <a:rPr lang="en-IN" dirty="0" smtClean="0">
                <a:latin typeface="+mj-lt"/>
              </a:rPr>
              <a:t> 8-16g/day.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-Retention of cholesterol and bile acids leads to itching and </a:t>
            </a:r>
            <a:r>
              <a:rPr lang="en-IN" dirty="0" err="1" smtClean="0">
                <a:latin typeface="+mj-lt"/>
              </a:rPr>
              <a:t>xanthoma</a:t>
            </a:r>
            <a:r>
              <a:rPr lang="en-IN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en-IN" dirty="0" smtClean="0"/>
              <a:t>-Vitamin E deficiency is associated with neurological symptoms like ataxia and neuropathy.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679544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96000"/>
          </a:xfrm>
        </p:spPr>
        <p:txBody>
          <a:bodyPr>
            <a:normAutofit lnSpcReduction="10000"/>
          </a:bodyPr>
          <a:lstStyle/>
          <a:p>
            <a:r>
              <a:rPr lang="en-IN" b="1" dirty="0" smtClean="0"/>
              <a:t>HEPATIC ENCEPHALOPATHY: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Aim is to reduce ammonia level and to support the liver.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1.Avoid protein by mouth.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-Protein restriction is important. In acute HE ,protein may be reduced to 0.5-1g/kg. As Hepatic encephalopathy subsides ,protein intake should be increased.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-Vegetable proteins are better tolerated than animal proteins </a:t>
            </a:r>
            <a:r>
              <a:rPr lang="en-IN" dirty="0" err="1" smtClean="0">
                <a:latin typeface="+mj-lt"/>
              </a:rPr>
              <a:t>bcoz</a:t>
            </a:r>
            <a:r>
              <a:rPr lang="en-IN" dirty="0" smtClean="0">
                <a:latin typeface="+mj-lt"/>
              </a:rPr>
              <a:t> they:-Are less </a:t>
            </a:r>
            <a:r>
              <a:rPr lang="en-IN" dirty="0" err="1" smtClean="0">
                <a:latin typeface="+mj-lt"/>
              </a:rPr>
              <a:t>aminogenic</a:t>
            </a:r>
            <a:endParaRPr lang="en-IN" dirty="0" smtClean="0">
              <a:latin typeface="+mj-lt"/>
            </a:endParaRP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                                  -Contains smaller amount of </a:t>
            </a:r>
            <a:r>
              <a:rPr lang="en-IN" dirty="0" err="1" smtClean="0">
                <a:latin typeface="+mj-lt"/>
              </a:rPr>
              <a:t>methionine</a:t>
            </a:r>
            <a:r>
              <a:rPr lang="en-IN" dirty="0" smtClean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                                    and aromatic amino acids.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                                  -Have laxative action</a:t>
            </a:r>
          </a:p>
          <a:p>
            <a:pPr marL="0" indent="0">
              <a:buNone/>
            </a:pPr>
            <a:r>
              <a:rPr lang="en-IN" dirty="0" smtClean="0">
                <a:latin typeface="+mj-lt"/>
              </a:rPr>
              <a:t>                                  -Contain more fibres which help in              incorporation and elimination of nitrogen in faecal bacteria </a:t>
            </a:r>
          </a:p>
          <a:p>
            <a:pPr marL="0" indent="0">
              <a:buNone/>
            </a:pPr>
            <a:endParaRPr lang="en-IN" dirty="0" smtClean="0">
              <a:latin typeface="+mj-lt"/>
            </a:endParaRPr>
          </a:p>
          <a:p>
            <a:pPr marL="0" indent="0">
              <a:buNone/>
            </a:pPr>
            <a:endParaRPr lang="en-I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6954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+mj-lt"/>
              </a:rPr>
              <a:t>2.</a:t>
            </a:r>
            <a:r>
              <a:rPr lang="en-US" dirty="0" smtClean="0">
                <a:latin typeface="+mj-lt"/>
              </a:rPr>
              <a:t>Lactulose 1-2ml/kg/day in divided doses or till there is </a:t>
            </a:r>
            <a:r>
              <a:rPr lang="en-US" dirty="0" err="1" smtClean="0">
                <a:latin typeface="+mj-lt"/>
              </a:rPr>
              <a:t>diarrhoea</a:t>
            </a:r>
            <a:r>
              <a:rPr lang="en-US" dirty="0" smtClean="0">
                <a:latin typeface="+mj-lt"/>
              </a:rPr>
              <a:t>(</a:t>
            </a:r>
            <a:r>
              <a:rPr lang="en-US" dirty="0" err="1" smtClean="0">
                <a:latin typeface="+mj-lt"/>
              </a:rPr>
              <a:t>upto</a:t>
            </a:r>
            <a:r>
              <a:rPr lang="en-US" dirty="0" smtClean="0">
                <a:latin typeface="+mj-lt"/>
              </a:rPr>
              <a:t> 30ml/dose).</a:t>
            </a:r>
          </a:p>
          <a:p>
            <a:pPr>
              <a:buNone/>
            </a:pPr>
            <a:r>
              <a:rPr lang="en-US" b="1" dirty="0" smtClean="0">
                <a:latin typeface="+mj-lt"/>
              </a:rPr>
              <a:t>3.</a:t>
            </a:r>
            <a:r>
              <a:rPr lang="en-US" dirty="0" smtClean="0">
                <a:latin typeface="+mj-lt"/>
              </a:rPr>
              <a:t>Lactisyn or lactobacilli may be given orally.</a:t>
            </a:r>
          </a:p>
          <a:p>
            <a:pPr>
              <a:buNone/>
            </a:pPr>
            <a:r>
              <a:rPr lang="en-US" b="1" dirty="0" smtClean="0">
                <a:latin typeface="+mj-lt"/>
              </a:rPr>
              <a:t>4.</a:t>
            </a:r>
            <a:r>
              <a:rPr lang="en-US" dirty="0" smtClean="0">
                <a:latin typeface="+mj-lt"/>
              </a:rPr>
              <a:t>Ryle’s tube aspiration and bowel wash.</a:t>
            </a:r>
          </a:p>
          <a:p>
            <a:pPr>
              <a:buNone/>
            </a:pPr>
            <a:r>
              <a:rPr lang="en-US" b="1" dirty="0" smtClean="0">
                <a:latin typeface="+mj-lt"/>
              </a:rPr>
              <a:t>5.</a:t>
            </a:r>
            <a:r>
              <a:rPr lang="en-US" dirty="0" smtClean="0">
                <a:latin typeface="+mj-lt"/>
              </a:rPr>
              <a:t>Calorie requirement is RDA for age plus 10-20% extra </a:t>
            </a:r>
            <a:r>
              <a:rPr lang="en-US" dirty="0" err="1" smtClean="0">
                <a:latin typeface="+mj-lt"/>
              </a:rPr>
              <a:t>calories.As</a:t>
            </a:r>
            <a:r>
              <a:rPr lang="en-US" dirty="0" smtClean="0">
                <a:latin typeface="+mj-lt"/>
              </a:rPr>
              <a:t> much calories as possible should be given as 10% glucose enriched with 25% dextrose.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-</a:t>
            </a:r>
            <a:r>
              <a:rPr lang="en-US" dirty="0" err="1" smtClean="0">
                <a:latin typeface="+mj-lt"/>
              </a:rPr>
              <a:t>Upto</a:t>
            </a:r>
            <a:r>
              <a:rPr lang="en-US" dirty="0" smtClean="0">
                <a:latin typeface="+mj-lt"/>
              </a:rPr>
              <a:t> 12% glucose can be given through peripheral vein</a:t>
            </a:r>
          </a:p>
          <a:p>
            <a:pPr>
              <a:buNone/>
            </a:pPr>
            <a:r>
              <a:rPr lang="en-US" b="1" dirty="0" smtClean="0">
                <a:latin typeface="+mj-lt"/>
              </a:rPr>
              <a:t>6.</a:t>
            </a:r>
            <a:r>
              <a:rPr lang="en-US" dirty="0" smtClean="0">
                <a:latin typeface="+mj-lt"/>
              </a:rPr>
              <a:t>Supplement Vitamin K and FFP.</a:t>
            </a:r>
          </a:p>
          <a:p>
            <a:pPr>
              <a:buNone/>
            </a:pPr>
            <a:r>
              <a:rPr lang="en-US" b="1" dirty="0" smtClean="0">
                <a:latin typeface="+mj-lt"/>
              </a:rPr>
              <a:t>7.</a:t>
            </a:r>
            <a:r>
              <a:rPr lang="en-US" dirty="0" smtClean="0">
                <a:latin typeface="+mj-lt"/>
              </a:rPr>
              <a:t>Glucagon-0.03mg/kg/day </a:t>
            </a:r>
            <a:r>
              <a:rPr lang="en-US" dirty="0" err="1" smtClean="0">
                <a:latin typeface="+mj-lt"/>
              </a:rPr>
              <a:t>upto</a:t>
            </a:r>
            <a:r>
              <a:rPr lang="en-US" dirty="0" smtClean="0">
                <a:latin typeface="+mj-lt"/>
              </a:rPr>
              <a:t> 1mg/dose for 3 days helps in liver regeneration and to prevent hypoglycemia.</a:t>
            </a:r>
          </a:p>
          <a:p>
            <a:pPr>
              <a:buNone/>
            </a:pPr>
            <a:r>
              <a:rPr lang="en-US" b="1" dirty="0" smtClean="0">
                <a:latin typeface="+mj-lt"/>
              </a:rPr>
              <a:t>8</a:t>
            </a:r>
            <a:r>
              <a:rPr lang="en-US" dirty="0" smtClean="0">
                <a:latin typeface="+mj-lt"/>
              </a:rPr>
              <a:t>.Supplement branched chain amino acids </a:t>
            </a:r>
            <a:r>
              <a:rPr lang="en-US" dirty="0" err="1" smtClean="0">
                <a:latin typeface="+mj-lt"/>
              </a:rPr>
              <a:t>valine,leucine</a:t>
            </a:r>
            <a:r>
              <a:rPr lang="en-US" dirty="0" smtClean="0">
                <a:latin typeface="+mj-lt"/>
              </a:rPr>
              <a:t> ,isoleucine which help in liver regeneration.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r>
              <a:rPr lang="en-IN" b="1" dirty="0" smtClean="0"/>
              <a:t>MONOSACCHARIDES</a:t>
            </a:r>
            <a:r>
              <a:rPr lang="en-IN" dirty="0" smtClean="0"/>
              <a:t>-Glucose</a:t>
            </a:r>
          </a:p>
          <a:p>
            <a:pPr>
              <a:buNone/>
            </a:pPr>
            <a:r>
              <a:rPr lang="en-IN" dirty="0" smtClean="0"/>
              <a:t>                                           -</a:t>
            </a:r>
            <a:r>
              <a:rPr lang="en-IN" dirty="0" err="1" smtClean="0"/>
              <a:t>Galactose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                        -Fructose</a:t>
            </a:r>
          </a:p>
          <a:p>
            <a:r>
              <a:rPr lang="en-IN" b="1" dirty="0" smtClean="0"/>
              <a:t>DISACCHARIDES</a:t>
            </a:r>
            <a:r>
              <a:rPr lang="en-IN" dirty="0" smtClean="0"/>
              <a:t>-Sucrose=</a:t>
            </a:r>
            <a:r>
              <a:rPr lang="en-IN" dirty="0" err="1" smtClean="0"/>
              <a:t>Glucose+Fructose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               -Lactose=</a:t>
            </a:r>
            <a:r>
              <a:rPr lang="en-IN" dirty="0" err="1" smtClean="0"/>
              <a:t>Glucose+Galactose</a:t>
            </a:r>
            <a:r>
              <a:rPr lang="en-IN" dirty="0" smtClean="0"/>
              <a:t>	</a:t>
            </a:r>
          </a:p>
          <a:p>
            <a:r>
              <a:rPr lang="en-IN" b="1" dirty="0" smtClean="0"/>
              <a:t>POLYSACCHARIDES</a:t>
            </a:r>
            <a:r>
              <a:rPr lang="en-IN" dirty="0" smtClean="0"/>
              <a:t>-</a:t>
            </a:r>
            <a:r>
              <a:rPr lang="en-IN" dirty="0" err="1" smtClean="0"/>
              <a:t>Maltodextrin</a:t>
            </a:r>
            <a:r>
              <a:rPr lang="en-IN" dirty="0" smtClean="0"/>
              <a:t>-It is a glucose polymer </a:t>
            </a:r>
            <a:r>
              <a:rPr lang="en-IN" dirty="0" err="1" smtClean="0"/>
              <a:t>obtaines</a:t>
            </a:r>
            <a:r>
              <a:rPr lang="en-IN" dirty="0" smtClean="0"/>
              <a:t> by partial hydrolysis of cornstarch</a:t>
            </a:r>
          </a:p>
          <a:p>
            <a:pPr>
              <a:buNone/>
            </a:pPr>
            <a:r>
              <a:rPr lang="en-IN" dirty="0" smtClean="0"/>
              <a:t>    -Starch ,glycogen and fibre are examples of complex carbohydrates</a:t>
            </a:r>
          </a:p>
          <a:p>
            <a:pPr>
              <a:buFont typeface="Wingdings" pitchFamily="2" charset="2"/>
              <a:buChar char="v"/>
            </a:pPr>
            <a:r>
              <a:rPr lang="en-IN" i="1" dirty="0" smtClean="0">
                <a:latin typeface="+mj-lt"/>
              </a:rPr>
              <a:t>45-65% of the calories in food are from carbohydrates</a:t>
            </a:r>
            <a:r>
              <a:rPr lang="en-IN" dirty="0" smtClean="0"/>
              <a:t>		</a:t>
            </a:r>
            <a:endParaRPr lang="en-IN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+mj-lt"/>
              </a:rPr>
              <a:t>9.</a:t>
            </a:r>
            <a:r>
              <a:rPr lang="en-US" dirty="0" smtClean="0">
                <a:latin typeface="+mj-lt"/>
              </a:rPr>
              <a:t>HEPATIC </a:t>
            </a:r>
            <a:r>
              <a:rPr lang="en-US" dirty="0" err="1" smtClean="0">
                <a:latin typeface="+mj-lt"/>
              </a:rPr>
              <a:t>DRIP:Composition</a:t>
            </a:r>
            <a:r>
              <a:rPr lang="en-US" dirty="0" smtClean="0">
                <a:latin typeface="+mj-lt"/>
              </a:rPr>
              <a:t> of Hepatic Drip-																																																									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dirty="0" smtClean="0">
                <a:latin typeface="+mj-lt"/>
              </a:rPr>
              <a:t>			</a:t>
            </a:r>
          </a:p>
          <a:p>
            <a:pPr>
              <a:buNone/>
            </a:pPr>
            <a:endParaRPr lang="en-US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2192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QUANTITY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NS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100ml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10% Dextrose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400ml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+mj-lt"/>
                        </a:rPr>
                        <a:t>KCl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5ml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Ca </a:t>
                      </a:r>
                      <a:r>
                        <a:rPr lang="en-US" dirty="0" err="1" smtClean="0">
                          <a:latin typeface="+mj-lt"/>
                        </a:rPr>
                        <a:t>gluconate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5ml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MVI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2</a:t>
                      </a:r>
                      <a:r>
                        <a:rPr lang="en-US" dirty="0" smtClean="0"/>
                        <a:t>ml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 fontScale="92500"/>
          </a:bodyPr>
          <a:lstStyle/>
          <a:p>
            <a:r>
              <a:rPr lang="en-US" sz="2800" b="1" dirty="0" smtClean="0"/>
              <a:t>RECOVERING HEPATIC ENCEPHALOPATHY:</a:t>
            </a:r>
          </a:p>
          <a:p>
            <a:pPr>
              <a:buNone/>
            </a:pPr>
            <a:r>
              <a:rPr lang="en-US" sz="2400" dirty="0" smtClean="0"/>
              <a:t>-Add protein 10g/day and gradually increase </a:t>
            </a:r>
            <a:r>
              <a:rPr lang="en-US" sz="2400" dirty="0" err="1" smtClean="0"/>
              <a:t>upto</a:t>
            </a:r>
            <a:r>
              <a:rPr lang="en-US" sz="2400" dirty="0" smtClean="0"/>
              <a:t> 1-1.5g/kg/day.</a:t>
            </a:r>
          </a:p>
          <a:p>
            <a:pPr>
              <a:buNone/>
            </a:pPr>
            <a:r>
              <a:rPr lang="en-US" sz="2400" dirty="0" smtClean="0"/>
              <a:t>-Branched chain amino acids like </a:t>
            </a:r>
            <a:r>
              <a:rPr lang="en-US" sz="2400" dirty="0" err="1" smtClean="0"/>
              <a:t>valine,leucine</a:t>
            </a:r>
            <a:r>
              <a:rPr lang="en-US" sz="2400" dirty="0" smtClean="0"/>
              <a:t> ,</a:t>
            </a:r>
            <a:r>
              <a:rPr lang="en-US" sz="2400" dirty="0" err="1" smtClean="0"/>
              <a:t>isoleucine</a:t>
            </a:r>
            <a:r>
              <a:rPr lang="en-US" sz="2400" dirty="0" smtClean="0"/>
              <a:t> are metabolized in the muscle and kidney unlike non-branched chain amino acids that are metabolized in the liver</a:t>
            </a:r>
          </a:p>
          <a:p>
            <a:pPr>
              <a:buNone/>
            </a:pPr>
            <a:r>
              <a:rPr lang="en-US" sz="2400" dirty="0" smtClean="0"/>
              <a:t>-Protein of vegetable origin should be given.</a:t>
            </a:r>
          </a:p>
          <a:p>
            <a:pPr>
              <a:buNone/>
            </a:pPr>
            <a:r>
              <a:rPr lang="en-US" sz="2400" dirty="0" smtClean="0"/>
              <a:t>-MCT can be given in children with decreased bile flow and fat </a:t>
            </a:r>
            <a:r>
              <a:rPr lang="en-US" sz="2400" dirty="0" err="1" smtClean="0"/>
              <a:t>malabsorption</a:t>
            </a:r>
            <a:r>
              <a:rPr lang="en-US" sz="2400" dirty="0" smtClean="0"/>
              <a:t>.</a:t>
            </a:r>
          </a:p>
          <a:p>
            <a:r>
              <a:rPr lang="en-US" sz="2800" b="1" dirty="0" smtClean="0"/>
              <a:t>LIVER DISEASE WITH ASCITES AND OEDEMA:</a:t>
            </a:r>
          </a:p>
          <a:p>
            <a:pPr>
              <a:buNone/>
            </a:pPr>
            <a:r>
              <a:rPr lang="en-US" sz="2400" dirty="0" smtClean="0"/>
              <a:t>   -Ascites is due to </a:t>
            </a:r>
            <a:r>
              <a:rPr lang="en-US" sz="2400" dirty="0" err="1" smtClean="0"/>
              <a:t>hypoalbuminemia</a:t>
            </a:r>
            <a:r>
              <a:rPr lang="en-US" sz="2400" dirty="0"/>
              <a:t>,</a:t>
            </a:r>
            <a:r>
              <a:rPr lang="en-US" sz="2400" dirty="0" smtClean="0"/>
              <a:t> secondary  </a:t>
            </a:r>
            <a:r>
              <a:rPr lang="en-US" sz="2400" dirty="0" err="1" smtClean="0"/>
              <a:t>aldosteronism</a:t>
            </a:r>
            <a:r>
              <a:rPr lang="en-US" sz="2400" dirty="0" smtClean="0"/>
              <a:t> and/or portal hypertension.</a:t>
            </a:r>
          </a:p>
          <a:p>
            <a:pPr>
              <a:buNone/>
            </a:pPr>
            <a:r>
              <a:rPr lang="en-US" sz="2400" dirty="0" smtClean="0"/>
              <a:t>   -Salt and fluid should be restricted and NS may be avoided in hepatic drip.</a:t>
            </a:r>
          </a:p>
          <a:p>
            <a:pPr>
              <a:buNone/>
            </a:pPr>
            <a:r>
              <a:rPr lang="en-US" sz="2400" dirty="0" smtClean="0"/>
              <a:t>   -Plasma and albumin infusion are beneficial.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DIET IN RENAL DISEASES:</a:t>
            </a:r>
          </a:p>
          <a:p>
            <a:pPr>
              <a:buNone/>
            </a:pPr>
            <a:r>
              <a:rPr lang="en-US" b="1" dirty="0" smtClean="0"/>
              <a:t>A.ACUTE GLOMERULONEPHRITIS-</a:t>
            </a:r>
          </a:p>
          <a:p>
            <a:pPr>
              <a:buNone/>
            </a:pPr>
            <a:r>
              <a:rPr lang="en-US" sz="2400" b="1" dirty="0" smtClean="0">
                <a:latin typeface="+mj-lt"/>
              </a:rPr>
              <a:t>1.NUTRITION:</a:t>
            </a:r>
          </a:p>
          <a:p>
            <a:pPr>
              <a:buNone/>
            </a:pPr>
            <a:r>
              <a:rPr lang="en-US" sz="2400" i="1" dirty="0" smtClean="0">
                <a:latin typeface="+mj-lt"/>
              </a:rPr>
              <a:t>A . Fluid</a:t>
            </a:r>
            <a:r>
              <a:rPr lang="en-US" sz="2400" dirty="0" smtClean="0">
                <a:latin typeface="+mj-lt"/>
              </a:rPr>
              <a:t>-Restrict fluid to insensible loss plus last day’s output when oliguria is present.</a:t>
            </a:r>
          </a:p>
          <a:p>
            <a:r>
              <a:rPr lang="en-US" sz="2400" dirty="0" err="1" smtClean="0">
                <a:latin typeface="+mj-lt"/>
              </a:rPr>
              <a:t>Oilguria</a:t>
            </a:r>
            <a:r>
              <a:rPr lang="en-US" sz="2400" dirty="0" smtClean="0">
                <a:latin typeface="+mj-lt"/>
              </a:rPr>
              <a:t> -Urine output &lt;1ml/kg/hour or 25ml/kg/day.</a:t>
            </a:r>
          </a:p>
          <a:p>
            <a:r>
              <a:rPr lang="en-US" sz="2400" dirty="0" smtClean="0">
                <a:latin typeface="+mj-lt"/>
              </a:rPr>
              <a:t>Insensible water loss-400ml/m2/day</a:t>
            </a:r>
          </a:p>
          <a:p>
            <a:r>
              <a:rPr lang="en-US" sz="2400" dirty="0" smtClean="0">
                <a:latin typeface="+mj-lt"/>
              </a:rPr>
              <a:t>Bedside calculation of insensible water loss: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-Newborn-30ml/kg                -&gt;5years=15ml/kg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-Infant-25ml/kg                      -Adult=10ml/kg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-1-5years-20ml/kg</a:t>
            </a:r>
          </a:p>
          <a:p>
            <a:r>
              <a:rPr lang="en-US" sz="2400" dirty="0" smtClean="0"/>
              <a:t>Formula to calculate GFR</a:t>
            </a:r>
          </a:p>
          <a:p>
            <a:pPr>
              <a:buNone/>
            </a:pPr>
            <a:r>
              <a:rPr lang="en-US" sz="2400" dirty="0" smtClean="0"/>
              <a:t>-Preterm=</a:t>
            </a:r>
            <a:r>
              <a:rPr lang="en-US" sz="2400" dirty="0" smtClean="0">
                <a:latin typeface="+mj-lt"/>
              </a:rPr>
              <a:t>0.35×length+SrCreatinine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-Infant=0.45×length+Sr Creatinine</a:t>
            </a:r>
          </a:p>
          <a:p>
            <a:pPr>
              <a:buNone/>
            </a:pPr>
            <a:r>
              <a:rPr lang="en-US" sz="2400" dirty="0" smtClean="0">
                <a:latin typeface="+mj-lt"/>
              </a:rPr>
              <a:t>-Child=0.55×length+Sr Creatinine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err="1" smtClean="0"/>
              <a:t>b.Calories:RDA</a:t>
            </a:r>
            <a:r>
              <a:rPr lang="en-IN" dirty="0" smtClean="0"/>
              <a:t> for age plus </a:t>
            </a:r>
            <a:r>
              <a:rPr lang="en-IN" dirty="0" smtClean="0">
                <a:latin typeface="+mj-lt"/>
              </a:rPr>
              <a:t>10% extra for infection/illness.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c. Protein : Give RDA for age if blood urea is normal.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d. Sodium : Restrict sodium during oliguria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-Gradually add 1-2g/day during diuretic phase and slowly increase to 10g/day.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e. Potassium :It is avoided.</a:t>
            </a:r>
          </a:p>
          <a:p>
            <a:pPr>
              <a:buNone/>
            </a:pPr>
            <a:r>
              <a:rPr lang="en-IN" b="1" dirty="0" smtClean="0">
                <a:latin typeface="+mj-lt"/>
              </a:rPr>
              <a:t>2.Peritoneal Dialysis:</a:t>
            </a:r>
            <a:endParaRPr lang="en-IN" dirty="0" smtClean="0">
              <a:latin typeface="+mj-lt"/>
            </a:endParaRPr>
          </a:p>
          <a:p>
            <a:r>
              <a:rPr lang="en-IN" dirty="0" smtClean="0">
                <a:latin typeface="+mj-lt"/>
              </a:rPr>
              <a:t>Indications-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1.Symptomatic </a:t>
            </a:r>
            <a:r>
              <a:rPr lang="en-IN" dirty="0" err="1" smtClean="0">
                <a:latin typeface="+mj-lt"/>
              </a:rPr>
              <a:t>uremia</a:t>
            </a:r>
            <a:endParaRPr lang="en-IN" dirty="0" smtClean="0">
              <a:latin typeface="+mj-lt"/>
            </a:endParaRPr>
          </a:p>
          <a:p>
            <a:pPr>
              <a:buNone/>
            </a:pPr>
            <a:r>
              <a:rPr lang="en-IN" dirty="0" smtClean="0">
                <a:latin typeface="+mj-lt"/>
              </a:rPr>
              <a:t>2.Circulatory overload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3.Hyperkalemia.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4.Hypertension not responding to medical </a:t>
            </a:r>
            <a:r>
              <a:rPr lang="en-IN" dirty="0" err="1" smtClean="0">
                <a:latin typeface="+mj-lt"/>
              </a:rPr>
              <a:t>treatent</a:t>
            </a:r>
            <a:endParaRPr lang="en-IN" dirty="0" smtClean="0">
              <a:latin typeface="+mj-lt"/>
            </a:endParaRPr>
          </a:p>
          <a:p>
            <a:pPr>
              <a:buNone/>
            </a:pPr>
            <a:endParaRPr lang="en-IN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>
                <a:latin typeface="+mj-lt"/>
              </a:rPr>
              <a:t>3.Diuretic </a:t>
            </a:r>
            <a:r>
              <a:rPr lang="en-IN" b="1" dirty="0" err="1" smtClean="0">
                <a:latin typeface="+mj-lt"/>
              </a:rPr>
              <a:t>Phase:</a:t>
            </a:r>
            <a:r>
              <a:rPr lang="en-IN" dirty="0" err="1" smtClean="0">
                <a:latin typeface="+mj-lt"/>
              </a:rPr>
              <a:t>During</a:t>
            </a:r>
            <a:r>
              <a:rPr lang="en-IN" dirty="0" smtClean="0">
                <a:latin typeface="+mj-lt"/>
              </a:rPr>
              <a:t> the diuretic phase ,slowly release fluid ,protein and salt restriction.</a:t>
            </a:r>
          </a:p>
          <a:p>
            <a:pPr>
              <a:buNone/>
            </a:pPr>
            <a:r>
              <a:rPr lang="en-IN" b="1" dirty="0" smtClean="0">
                <a:latin typeface="+mj-lt"/>
              </a:rPr>
              <a:t>4.Food items that can be given in Acute Nephritis:</a:t>
            </a:r>
          </a:p>
          <a:p>
            <a:r>
              <a:rPr lang="en-IN" dirty="0" smtClean="0">
                <a:latin typeface="+mj-lt"/>
              </a:rPr>
              <a:t>Fluids that can be given-Kanji water ,butter </a:t>
            </a:r>
            <a:r>
              <a:rPr lang="en-IN" dirty="0" err="1" smtClean="0">
                <a:latin typeface="+mj-lt"/>
              </a:rPr>
              <a:t>milk,diluted</a:t>
            </a:r>
            <a:r>
              <a:rPr lang="en-IN" dirty="0" smtClean="0">
                <a:latin typeface="+mj-lt"/>
              </a:rPr>
              <a:t> milk(50-100ml of milk made </a:t>
            </a:r>
            <a:r>
              <a:rPr lang="en-IN" dirty="0" err="1" smtClean="0">
                <a:latin typeface="+mj-lt"/>
              </a:rPr>
              <a:t>upto</a:t>
            </a:r>
            <a:r>
              <a:rPr lang="en-IN" dirty="0" smtClean="0">
                <a:latin typeface="+mj-lt"/>
              </a:rPr>
              <a:t> 1 glass)</a:t>
            </a:r>
          </a:p>
          <a:p>
            <a:r>
              <a:rPr lang="en-IN" dirty="0" smtClean="0">
                <a:latin typeface="+mj-lt"/>
              </a:rPr>
              <a:t>Food items that can be given are salt-restricted items like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-Rice                   -Honey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-kanji                  -Glucose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- </a:t>
            </a:r>
            <a:r>
              <a:rPr lang="en-IN" dirty="0" err="1" smtClean="0">
                <a:latin typeface="+mj-lt"/>
              </a:rPr>
              <a:t>Idli</a:t>
            </a:r>
            <a:r>
              <a:rPr lang="en-IN" dirty="0" smtClean="0">
                <a:latin typeface="+mj-lt"/>
              </a:rPr>
              <a:t>                     -oil/ghee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- </a:t>
            </a:r>
            <a:r>
              <a:rPr lang="en-IN" dirty="0" err="1" smtClean="0">
                <a:latin typeface="+mj-lt"/>
              </a:rPr>
              <a:t>Dosa</a:t>
            </a:r>
            <a:r>
              <a:rPr lang="en-IN" dirty="0" smtClean="0">
                <a:latin typeface="+mj-lt"/>
              </a:rPr>
              <a:t>                 -Unsalted butter and vegetables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-Rice flakes       -Avoid high proteins ,salt and fruits.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-Sugar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-</a:t>
            </a:r>
            <a:r>
              <a:rPr lang="en-IN" dirty="0" err="1" smtClean="0">
                <a:latin typeface="+mj-lt"/>
              </a:rPr>
              <a:t>Jaggery</a:t>
            </a:r>
            <a:endParaRPr lang="en-IN" dirty="0" smtClean="0">
              <a:latin typeface="+mj-lt"/>
            </a:endParaRPr>
          </a:p>
          <a:p>
            <a:pPr>
              <a:buNone/>
            </a:pPr>
            <a:endParaRPr lang="en-IN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b="1" dirty="0" smtClean="0"/>
              <a:t>B.DIET IN ACUTE RENAL FAILURE:</a:t>
            </a:r>
          </a:p>
          <a:p>
            <a:pPr>
              <a:buNone/>
            </a:pPr>
            <a:r>
              <a:rPr lang="en-IN" b="1" dirty="0" err="1" smtClean="0">
                <a:latin typeface="+mj-lt"/>
              </a:rPr>
              <a:t>a.Fluid</a:t>
            </a:r>
            <a:r>
              <a:rPr lang="en-IN" b="1" dirty="0" smtClean="0">
                <a:latin typeface="+mj-lt"/>
              </a:rPr>
              <a:t> challenge</a:t>
            </a:r>
            <a:r>
              <a:rPr lang="en-IN" dirty="0" smtClean="0">
                <a:latin typeface="+mj-lt"/>
              </a:rPr>
              <a:t>:20ml/kg NS or RL or more till central venous pressure is normal.</a:t>
            </a:r>
          </a:p>
          <a:p>
            <a:pPr>
              <a:buNone/>
            </a:pPr>
            <a:r>
              <a:rPr lang="en-IN" b="1" dirty="0" err="1" smtClean="0">
                <a:latin typeface="+mj-lt"/>
              </a:rPr>
              <a:t>b.Diuretic</a:t>
            </a:r>
            <a:r>
              <a:rPr lang="en-IN" b="1" dirty="0" smtClean="0">
                <a:latin typeface="+mj-lt"/>
              </a:rPr>
              <a:t> challenge</a:t>
            </a:r>
            <a:r>
              <a:rPr lang="en-IN" dirty="0" smtClean="0">
                <a:latin typeface="+mj-lt"/>
              </a:rPr>
              <a:t>:1-2mg/kg </a:t>
            </a:r>
            <a:r>
              <a:rPr lang="en-IN" dirty="0" err="1" smtClean="0">
                <a:latin typeface="+mj-lt"/>
              </a:rPr>
              <a:t>furosemide</a:t>
            </a:r>
            <a:r>
              <a:rPr lang="en-IN" dirty="0" smtClean="0">
                <a:latin typeface="+mj-lt"/>
              </a:rPr>
              <a:t> if well hydrated or 2ml/kg 20% </a:t>
            </a:r>
            <a:r>
              <a:rPr lang="en-IN" dirty="0" err="1" smtClean="0">
                <a:latin typeface="+mj-lt"/>
              </a:rPr>
              <a:t>mannitol</a:t>
            </a:r>
            <a:r>
              <a:rPr lang="en-IN" dirty="0" smtClean="0">
                <a:latin typeface="+mj-lt"/>
              </a:rPr>
              <a:t> if </a:t>
            </a:r>
            <a:r>
              <a:rPr lang="en-IN" dirty="0" err="1" smtClean="0">
                <a:latin typeface="+mj-lt"/>
              </a:rPr>
              <a:t>underhydrated.If</a:t>
            </a:r>
            <a:r>
              <a:rPr lang="en-IN" dirty="0" smtClean="0">
                <a:latin typeface="+mj-lt"/>
              </a:rPr>
              <a:t> </a:t>
            </a:r>
            <a:r>
              <a:rPr lang="en-IN" dirty="0" err="1" smtClean="0">
                <a:latin typeface="+mj-lt"/>
              </a:rPr>
              <a:t>oligo-anuria</a:t>
            </a:r>
            <a:r>
              <a:rPr lang="en-IN" dirty="0" smtClean="0">
                <a:latin typeface="+mj-lt"/>
              </a:rPr>
              <a:t> persists ,treat as ARF.</a:t>
            </a:r>
          </a:p>
          <a:p>
            <a:pPr>
              <a:buNone/>
            </a:pPr>
            <a:r>
              <a:rPr lang="en-IN" b="1" dirty="0" err="1" smtClean="0">
                <a:latin typeface="+mj-lt"/>
              </a:rPr>
              <a:t>c.Fluids</a:t>
            </a:r>
            <a:r>
              <a:rPr lang="en-IN" b="1" dirty="0" smtClean="0">
                <a:latin typeface="+mj-lt"/>
              </a:rPr>
              <a:t> in ARF:</a:t>
            </a:r>
          </a:p>
          <a:p>
            <a:r>
              <a:rPr lang="en-IN" dirty="0" smtClean="0">
                <a:latin typeface="+mj-lt"/>
              </a:rPr>
              <a:t>IVF if oral is not tolerated</a:t>
            </a:r>
          </a:p>
          <a:p>
            <a:r>
              <a:rPr lang="en-IN" dirty="0" smtClean="0">
                <a:latin typeface="+mj-lt"/>
              </a:rPr>
              <a:t>Quantity-</a:t>
            </a:r>
            <a:r>
              <a:rPr lang="en-IN" dirty="0" err="1" smtClean="0">
                <a:latin typeface="+mj-lt"/>
              </a:rPr>
              <a:t>Insensisble</a:t>
            </a:r>
            <a:r>
              <a:rPr lang="en-IN" dirty="0" smtClean="0">
                <a:latin typeface="+mj-lt"/>
              </a:rPr>
              <a:t> water loss + last day’s output</a:t>
            </a:r>
          </a:p>
          <a:p>
            <a:r>
              <a:rPr lang="en-IN" dirty="0" smtClean="0">
                <a:latin typeface="+mj-lt"/>
              </a:rPr>
              <a:t>Type of fluid-Insensible loss as 10% dextrose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                         -Output-50% as NS and 50% as 10% dextrose</a:t>
            </a:r>
          </a:p>
          <a:p>
            <a:pPr>
              <a:buNone/>
            </a:pPr>
            <a:r>
              <a:rPr lang="en-IN" b="1" dirty="0" err="1" smtClean="0">
                <a:latin typeface="+mj-lt"/>
              </a:rPr>
              <a:t>d.Sodium</a:t>
            </a:r>
            <a:r>
              <a:rPr lang="en-IN" dirty="0" smtClean="0">
                <a:latin typeface="+mj-lt"/>
              </a:rPr>
              <a:t>: No extra sodium when there is </a:t>
            </a:r>
            <a:r>
              <a:rPr lang="en-IN" dirty="0" err="1" smtClean="0">
                <a:latin typeface="+mj-lt"/>
              </a:rPr>
              <a:t>oligo</a:t>
            </a:r>
            <a:r>
              <a:rPr lang="en-IN" dirty="0" smtClean="0">
                <a:latin typeface="+mj-lt"/>
              </a:rPr>
              <a:t>-anuria and hypertension.</a:t>
            </a:r>
          </a:p>
          <a:p>
            <a:pPr>
              <a:buNone/>
            </a:pPr>
            <a:r>
              <a:rPr lang="en-IN" b="1" dirty="0" err="1" smtClean="0">
                <a:latin typeface="+mj-lt"/>
              </a:rPr>
              <a:t>e.Sodium</a:t>
            </a:r>
            <a:r>
              <a:rPr lang="en-IN" b="1" dirty="0" smtClean="0">
                <a:latin typeface="+mj-lt"/>
              </a:rPr>
              <a:t> bicarbonate</a:t>
            </a:r>
            <a:r>
              <a:rPr lang="en-IN" dirty="0" smtClean="0">
                <a:latin typeface="+mj-lt"/>
              </a:rPr>
              <a:t>-Acidosis is corrected by 1-2ml/kg 7.5% soda </a:t>
            </a:r>
            <a:r>
              <a:rPr lang="en-IN" dirty="0" err="1" smtClean="0">
                <a:latin typeface="+mj-lt"/>
              </a:rPr>
              <a:t>bicarb</a:t>
            </a:r>
            <a:r>
              <a:rPr lang="en-IN" dirty="0" smtClean="0">
                <a:latin typeface="+mj-lt"/>
              </a:rPr>
              <a:t>. This may be given 12hourly.</a:t>
            </a:r>
          </a:p>
          <a:p>
            <a:pPr>
              <a:buNone/>
            </a:pPr>
            <a:r>
              <a:rPr lang="en-IN" b="1" dirty="0" err="1" smtClean="0">
                <a:latin typeface="+mj-lt"/>
              </a:rPr>
              <a:t>f.Tackle</a:t>
            </a:r>
            <a:r>
              <a:rPr lang="en-IN" b="1" dirty="0" smtClean="0">
                <a:latin typeface="+mj-lt"/>
              </a:rPr>
              <a:t> </a:t>
            </a:r>
            <a:r>
              <a:rPr lang="en-IN" b="1" dirty="0" err="1" smtClean="0">
                <a:latin typeface="+mj-lt"/>
              </a:rPr>
              <a:t>hyperkalemia</a:t>
            </a:r>
            <a:endParaRPr lang="en-IN" b="1" dirty="0" smtClean="0">
              <a:latin typeface="+mj-lt"/>
            </a:endParaRPr>
          </a:p>
          <a:p>
            <a:pPr>
              <a:buNone/>
            </a:pPr>
            <a:endParaRPr lang="en-IN" dirty="0">
              <a:latin typeface="+mj-lt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>
              <a:buNone/>
            </a:pPr>
            <a:r>
              <a:rPr lang="en-IN" b="1" dirty="0" err="1" smtClean="0"/>
              <a:t>g.Phosphate</a:t>
            </a:r>
            <a:r>
              <a:rPr lang="en-IN" dirty="0" smtClean="0"/>
              <a:t>-To control </a:t>
            </a:r>
            <a:r>
              <a:rPr lang="en-IN" dirty="0" err="1" smtClean="0"/>
              <a:t>hyperphosphatemia</a:t>
            </a:r>
            <a:r>
              <a:rPr lang="en-IN" dirty="0" smtClean="0"/>
              <a:t> ,prevent absorption by giving aluminium hydroxide and supplement calcium.</a:t>
            </a:r>
          </a:p>
          <a:p>
            <a:r>
              <a:rPr lang="en-IN" dirty="0" smtClean="0"/>
              <a:t>Avoid calcium phosphate(</a:t>
            </a:r>
            <a:r>
              <a:rPr lang="en-IN" dirty="0" err="1" smtClean="0"/>
              <a:t>Osteocalcium</a:t>
            </a:r>
            <a:r>
              <a:rPr lang="en-IN" dirty="0" smtClean="0"/>
              <a:t>) and give calcium carbonate(</a:t>
            </a:r>
            <a:r>
              <a:rPr lang="en-IN" dirty="0" err="1" smtClean="0"/>
              <a:t>shelcal</a:t>
            </a:r>
            <a:r>
              <a:rPr lang="en-IN" dirty="0" smtClean="0"/>
              <a:t>).</a:t>
            </a:r>
          </a:p>
          <a:p>
            <a:r>
              <a:rPr lang="en-IN" dirty="0" smtClean="0"/>
              <a:t>Avoid protein rich food which tends to have high phosphate.</a:t>
            </a:r>
          </a:p>
          <a:p>
            <a:pPr>
              <a:buNone/>
            </a:pPr>
            <a:r>
              <a:rPr lang="en-IN" b="1" dirty="0" err="1" smtClean="0"/>
              <a:t>h.Protein:</a:t>
            </a:r>
            <a:r>
              <a:rPr lang="en-IN" dirty="0" err="1" smtClean="0"/>
              <a:t>Restrict</a:t>
            </a:r>
            <a:r>
              <a:rPr lang="en-IN" dirty="0" smtClean="0"/>
              <a:t> protein intake to 0.5-1.25g/kg/day.</a:t>
            </a:r>
          </a:p>
          <a:p>
            <a:pPr>
              <a:buNone/>
            </a:pPr>
            <a:r>
              <a:rPr lang="en-IN" dirty="0" smtClean="0"/>
              <a:t>-Provide essential amino acids.</a:t>
            </a:r>
          </a:p>
          <a:p>
            <a:pPr>
              <a:buNone/>
            </a:pPr>
            <a:r>
              <a:rPr lang="en-IN" dirty="0" smtClean="0"/>
              <a:t>-Non essential pool tends to be high due to contribution by urea and other nitrogen wastes.</a:t>
            </a:r>
          </a:p>
          <a:p>
            <a:pPr>
              <a:buNone/>
            </a:pPr>
            <a:r>
              <a:rPr lang="en-IN" b="1" dirty="0" err="1" smtClean="0"/>
              <a:t>i.Others</a:t>
            </a:r>
            <a:r>
              <a:rPr lang="en-IN" b="1" dirty="0" smtClean="0"/>
              <a:t>: </a:t>
            </a:r>
            <a:r>
              <a:rPr lang="en-IN" dirty="0" smtClean="0"/>
              <a:t>Treat </a:t>
            </a:r>
            <a:r>
              <a:rPr lang="en-IN" dirty="0" err="1" smtClean="0"/>
              <a:t>anemia</a:t>
            </a:r>
            <a:r>
              <a:rPr lang="en-IN" dirty="0" smtClean="0"/>
              <a:t> ,hypertension ,Infection and coagulopathy. Antibiotics as per renal dose.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NUTRITIONAL GUIDELINES FOR THE CHILD WITH AKI:</a:t>
            </a:r>
          </a:p>
          <a:p>
            <a:pPr marL="0" indent="0">
              <a:buNone/>
            </a:pPr>
            <a:r>
              <a:rPr lang="en-IN" dirty="0" smtClean="0"/>
              <a:t>Adequate nutrition will help </a:t>
            </a:r>
          </a:p>
          <a:p>
            <a:pPr marL="0" indent="0">
              <a:buNone/>
            </a:pPr>
            <a:r>
              <a:rPr lang="en-IN" dirty="0" smtClean="0"/>
              <a:t>-Prevent catabolism</a:t>
            </a:r>
          </a:p>
          <a:p>
            <a:pPr marL="0" indent="0">
              <a:buNone/>
            </a:pPr>
            <a:r>
              <a:rPr lang="en-IN" dirty="0" smtClean="0"/>
              <a:t>-Control metabolic abnormalities </a:t>
            </a:r>
          </a:p>
          <a:p>
            <a:pPr marL="0" indent="0">
              <a:buNone/>
            </a:pPr>
            <a:r>
              <a:rPr lang="en-IN" dirty="0" smtClean="0"/>
              <a:t>-Recovery</a:t>
            </a:r>
          </a:p>
          <a:p>
            <a:pPr marL="0" indent="0">
              <a:buNone/>
            </a:pPr>
            <a:r>
              <a:rPr lang="en-IN" dirty="0" smtClean="0"/>
              <a:t>-It may delay or prevent need for dialysis.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9574467"/>
              </p:ext>
            </p:extLst>
          </p:nvPr>
        </p:nvGraphicFramePr>
        <p:xfrm>
          <a:off x="457200" y="3505200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8956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BOYS AND GIRLS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ENERGY(Estimated Average Requirement)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Protein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0-6</a:t>
                      </a:r>
                      <a:r>
                        <a:rPr lang="en-IN" baseline="0" dirty="0" smtClean="0">
                          <a:latin typeface="+mj-lt"/>
                        </a:rPr>
                        <a:t> months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95-115 kcal/kg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1.5-2.1g/kg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6-12months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95</a:t>
                      </a:r>
                      <a:r>
                        <a:rPr lang="en-IN" baseline="0" dirty="0" smtClean="0">
                          <a:latin typeface="+mj-lt"/>
                        </a:rPr>
                        <a:t> </a:t>
                      </a:r>
                      <a:r>
                        <a:rPr lang="en-IN" baseline="0" dirty="0" err="1" smtClean="0">
                          <a:latin typeface="+mj-lt"/>
                        </a:rPr>
                        <a:t>kacl</a:t>
                      </a:r>
                      <a:r>
                        <a:rPr lang="en-IN" baseline="0" dirty="0" smtClean="0">
                          <a:latin typeface="+mj-lt"/>
                        </a:rPr>
                        <a:t>/kg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1.5-1.6g/kg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1-3 years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95 kcal/kg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1.1g/kg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4-6 years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90 kcal/kg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1.1g/kg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7-10 years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1740(F)-1970(M) kcal/day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28g/day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11-14 years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1845(F)-2220(M) kcal/day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42g/day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15-18 years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2110(F)-2755(M) kcal/day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55g/day(M),45g/day(F)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191914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>
              <a:buNone/>
            </a:pPr>
            <a:r>
              <a:rPr lang="en-IN" b="1" dirty="0" smtClean="0">
                <a:latin typeface="+mj-lt"/>
              </a:rPr>
              <a:t>C.DIET IN CHRONIC RENAL FAILURE: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The goals are:</a:t>
            </a:r>
          </a:p>
          <a:p>
            <a:pPr>
              <a:buNone/>
            </a:pPr>
            <a:r>
              <a:rPr lang="en-IN" dirty="0" err="1" smtClean="0">
                <a:latin typeface="+mj-lt"/>
              </a:rPr>
              <a:t>a.To</a:t>
            </a:r>
            <a:r>
              <a:rPr lang="en-IN" dirty="0" smtClean="0">
                <a:latin typeface="+mj-lt"/>
              </a:rPr>
              <a:t> reduce nitrogen intake</a:t>
            </a:r>
          </a:p>
          <a:p>
            <a:pPr>
              <a:buNone/>
            </a:pPr>
            <a:r>
              <a:rPr lang="en-IN" dirty="0" err="1" smtClean="0">
                <a:latin typeface="+mj-lt"/>
              </a:rPr>
              <a:t>b.To</a:t>
            </a:r>
            <a:r>
              <a:rPr lang="en-IN" dirty="0" smtClean="0">
                <a:latin typeface="+mj-lt"/>
              </a:rPr>
              <a:t> maintain nitrogen balance.</a:t>
            </a:r>
          </a:p>
          <a:p>
            <a:pPr>
              <a:buNone/>
            </a:pPr>
            <a:r>
              <a:rPr lang="en-IN" dirty="0" err="1" smtClean="0">
                <a:latin typeface="+mj-lt"/>
              </a:rPr>
              <a:t>c.To</a:t>
            </a:r>
            <a:r>
              <a:rPr lang="en-IN" dirty="0" smtClean="0">
                <a:latin typeface="+mj-lt"/>
              </a:rPr>
              <a:t> cover essential amino acid requirement</a:t>
            </a:r>
          </a:p>
          <a:p>
            <a:pPr>
              <a:buNone/>
            </a:pPr>
            <a:r>
              <a:rPr lang="en-IN" dirty="0" err="1" smtClean="0">
                <a:latin typeface="+mj-lt"/>
              </a:rPr>
              <a:t>d.To</a:t>
            </a:r>
            <a:r>
              <a:rPr lang="en-IN" dirty="0" smtClean="0">
                <a:latin typeface="+mj-lt"/>
              </a:rPr>
              <a:t> supply </a:t>
            </a:r>
            <a:r>
              <a:rPr lang="en-IN" dirty="0" err="1" smtClean="0">
                <a:latin typeface="+mj-lt"/>
              </a:rPr>
              <a:t>eneough</a:t>
            </a:r>
            <a:r>
              <a:rPr lang="en-IN" dirty="0" smtClean="0">
                <a:latin typeface="+mj-lt"/>
              </a:rPr>
              <a:t> calories.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+mj-lt"/>
              </a:rPr>
              <a:t>Energy:Infant-100-120kcal/kg/day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                 Children-80-100kcal/kg/day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In stunted children ,RDA for height age is given rather than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for chronological age</a:t>
            </a:r>
            <a:endParaRPr lang="en-IN" dirty="0">
              <a:latin typeface="+mj-lt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PROETIN:</a:t>
            </a:r>
            <a:r>
              <a:rPr lang="en-IN" dirty="0" smtClean="0"/>
              <a:t> High protein-will aggravate acidosis ,</a:t>
            </a:r>
            <a:r>
              <a:rPr lang="en-IN" dirty="0" err="1" smtClean="0"/>
              <a:t>hyperkaelemia</a:t>
            </a:r>
            <a:r>
              <a:rPr lang="en-IN" dirty="0" smtClean="0"/>
              <a:t>  , </a:t>
            </a:r>
            <a:r>
              <a:rPr lang="en-IN" dirty="0" err="1" smtClean="0"/>
              <a:t>hyperphosphataemia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-Low protein: Reduce BUN ,improve renal function and reduce GI and neurological symptoms like nausea ,vomiting ,muscle cramps ,convulsion and neuropathy.</a:t>
            </a:r>
          </a:p>
          <a:p>
            <a:pPr>
              <a:buNone/>
            </a:pPr>
            <a:r>
              <a:rPr lang="en-IN" dirty="0" smtClean="0"/>
              <a:t>-Milk is rich in phosphate ,meat is rich in potassium</a:t>
            </a:r>
          </a:p>
          <a:p>
            <a:pPr>
              <a:buNone/>
            </a:pPr>
            <a:r>
              <a:rPr lang="en-IN" dirty="0" smtClean="0"/>
              <a:t>-Protein allowance in CRF according to GFR:</a:t>
            </a:r>
          </a:p>
          <a:p>
            <a:pPr>
              <a:buNone/>
            </a:pPr>
            <a:r>
              <a:rPr lang="en-IN" dirty="0" smtClean="0"/>
              <a:t>  Protein (gm/kg)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4114800"/>
          <a:ext cx="7848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752600"/>
                <a:gridCol w="1981200"/>
                <a:gridCol w="1600200"/>
              </a:tblGrid>
              <a:tr h="533400">
                <a:tc>
                  <a:txBody>
                    <a:bodyPr/>
                    <a:lstStyle/>
                    <a:p>
                      <a:r>
                        <a:rPr lang="en-IN" dirty="0" smtClean="0"/>
                        <a:t>TYPE OF CRF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0-1</a:t>
                      </a:r>
                      <a:r>
                        <a:rPr lang="en-IN" baseline="0" dirty="0" smtClean="0">
                          <a:latin typeface="+mj-lt"/>
                        </a:rPr>
                        <a:t> years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1-5</a:t>
                      </a:r>
                      <a:r>
                        <a:rPr lang="en-IN" baseline="0" dirty="0" smtClean="0">
                          <a:latin typeface="+mj-lt"/>
                        </a:rPr>
                        <a:t> years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5-10</a:t>
                      </a:r>
                      <a:r>
                        <a:rPr lang="en-IN" baseline="0" dirty="0" smtClean="0">
                          <a:latin typeface="+mj-lt"/>
                        </a:rPr>
                        <a:t> years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IN" dirty="0" smtClean="0"/>
                        <a:t>Mild(GFR:</a:t>
                      </a:r>
                      <a:r>
                        <a:rPr lang="en-IN" dirty="0" smtClean="0">
                          <a:latin typeface="+mj-lt"/>
                        </a:rPr>
                        <a:t>20-40)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1.8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1.4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Moderate(GFR:5-20)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1.4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0.8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Severe(GFR&lt;5)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0.8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0.6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467600" cy="857250"/>
          </a:xfrm>
        </p:spPr>
        <p:txBody>
          <a:bodyPr/>
          <a:lstStyle/>
          <a:p>
            <a:r>
              <a:rPr lang="en-IN" sz="4800" b="1" dirty="0" smtClean="0"/>
              <a:t> GLYCEMIC INDEX</a:t>
            </a:r>
            <a:endParaRPr lang="en-IN" sz="4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4800" y="990600"/>
            <a:ext cx="3810000" cy="5562600"/>
          </a:xfrm>
        </p:spPr>
        <p:txBody>
          <a:bodyPr>
            <a:noAutofit/>
          </a:bodyPr>
          <a:lstStyle/>
          <a:p>
            <a:r>
              <a:rPr lang="en-IN" sz="2000" dirty="0" smtClean="0"/>
              <a:t>It is the </a:t>
            </a:r>
            <a:r>
              <a:rPr lang="en-IN" sz="2000" i="1" dirty="0" smtClean="0"/>
              <a:t>measure of the extent to which blood glucose is raised </a:t>
            </a:r>
            <a:r>
              <a:rPr lang="en-IN" sz="2000" dirty="0" smtClean="0"/>
              <a:t>by 50gm portion of a </a:t>
            </a:r>
            <a:r>
              <a:rPr lang="en-IN" sz="2000" dirty="0" err="1" smtClean="0"/>
              <a:t>carbohydratecontaining</a:t>
            </a:r>
            <a:r>
              <a:rPr lang="en-IN" sz="2000" dirty="0" smtClean="0"/>
              <a:t> food and compared to 50gm of glucose or white bread</a:t>
            </a:r>
          </a:p>
          <a:p>
            <a:endParaRPr lang="en-IN" sz="2000" dirty="0" smtClean="0"/>
          </a:p>
          <a:p>
            <a:r>
              <a:rPr lang="en-IN" sz="2000" dirty="0" smtClean="0"/>
              <a:t>The </a:t>
            </a:r>
            <a:r>
              <a:rPr lang="en-IN" sz="2000" dirty="0" err="1" smtClean="0"/>
              <a:t>Glycemic</a:t>
            </a:r>
            <a:r>
              <a:rPr lang="en-IN" sz="2000" dirty="0" smtClean="0"/>
              <a:t> Index (GI) is a </a:t>
            </a:r>
            <a:r>
              <a:rPr lang="en-IN" sz="2000" i="1" dirty="0" smtClean="0"/>
              <a:t>relative ranking of carbohydrate </a:t>
            </a:r>
            <a:r>
              <a:rPr lang="en-IN" sz="2000" dirty="0" smtClean="0"/>
              <a:t>in foods according to how they affect blood glucose levels. Carbohydrates with a low GI value (55 or less) are more slowly digested, absorbed and metabolised and cause a lower and slower rise in blood glucose and, therefore usually, insulin levels</a:t>
            </a:r>
            <a:endParaRPr lang="en-IN" sz="2000" dirty="0"/>
          </a:p>
        </p:txBody>
      </p:sp>
      <p:pic>
        <p:nvPicPr>
          <p:cNvPr id="5" name="Content Placeholder 4" descr="GIF-Table-300x292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191000" y="1219200"/>
            <a:ext cx="4648199" cy="4876800"/>
          </a:xfrm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Sodium: </a:t>
            </a:r>
            <a:r>
              <a:rPr lang="en-IN" dirty="0" smtClean="0"/>
              <a:t>Sodium excretion is almost constant in CRF.</a:t>
            </a:r>
          </a:p>
          <a:p>
            <a:pPr>
              <a:buNone/>
            </a:pPr>
            <a:r>
              <a:rPr lang="en-IN" dirty="0" smtClean="0"/>
              <a:t>-Excess intake will lead to hypertension and fluid</a:t>
            </a:r>
          </a:p>
          <a:p>
            <a:pPr>
              <a:buNone/>
            </a:pPr>
            <a:r>
              <a:rPr lang="en-IN" dirty="0" smtClean="0"/>
              <a:t>retention.</a:t>
            </a:r>
          </a:p>
          <a:p>
            <a:pPr>
              <a:buNone/>
            </a:pPr>
            <a:r>
              <a:rPr lang="en-IN" dirty="0" smtClean="0"/>
              <a:t>-Restrict salt intake to 300-600mg/day in infants</a:t>
            </a:r>
          </a:p>
          <a:p>
            <a:pPr>
              <a:buNone/>
            </a:pPr>
            <a:r>
              <a:rPr lang="en-IN" dirty="0" smtClean="0"/>
              <a:t>And to 1-2g/day in older children.</a:t>
            </a:r>
          </a:p>
          <a:p>
            <a:pPr>
              <a:buFont typeface="Wingdings" pitchFamily="2" charset="2"/>
              <a:buChar char="Ø"/>
            </a:pPr>
            <a:r>
              <a:rPr lang="en-IN" b="1" dirty="0" err="1" smtClean="0"/>
              <a:t>Potassium:</a:t>
            </a:r>
            <a:r>
              <a:rPr lang="en-IN" dirty="0" err="1" smtClean="0"/>
              <a:t>Restrict</a:t>
            </a:r>
            <a:r>
              <a:rPr lang="en-IN" dirty="0" smtClean="0"/>
              <a:t> potassium intake.</a:t>
            </a:r>
          </a:p>
          <a:p>
            <a:pPr>
              <a:buNone/>
            </a:pPr>
            <a:r>
              <a:rPr lang="en-IN" i="1" dirty="0" smtClean="0">
                <a:latin typeface="+mj-lt"/>
              </a:rPr>
              <a:t>2.Acidosis</a:t>
            </a:r>
            <a:r>
              <a:rPr lang="en-IN" dirty="0" smtClean="0">
                <a:latin typeface="+mj-lt"/>
              </a:rPr>
              <a:t>:Give 0.5-2ml/kg of soda </a:t>
            </a:r>
            <a:r>
              <a:rPr lang="en-IN" dirty="0" err="1" smtClean="0">
                <a:latin typeface="+mj-lt"/>
              </a:rPr>
              <a:t>bicarb</a:t>
            </a:r>
            <a:r>
              <a:rPr lang="en-IN" dirty="0" smtClean="0">
                <a:latin typeface="+mj-lt"/>
              </a:rPr>
              <a:t> in divided doses.</a:t>
            </a:r>
          </a:p>
          <a:p>
            <a:pPr>
              <a:buNone/>
            </a:pPr>
            <a:r>
              <a:rPr lang="en-IN" i="1" dirty="0" smtClean="0">
                <a:latin typeface="+mj-lt"/>
              </a:rPr>
              <a:t>3.Hyperphosphatemia and renal </a:t>
            </a:r>
            <a:r>
              <a:rPr lang="en-IN" i="1" dirty="0" err="1" smtClean="0">
                <a:latin typeface="+mj-lt"/>
              </a:rPr>
              <a:t>rickets</a:t>
            </a:r>
            <a:r>
              <a:rPr lang="en-IN" dirty="0" err="1" smtClean="0">
                <a:latin typeface="+mj-lt"/>
              </a:rPr>
              <a:t>:These</a:t>
            </a:r>
            <a:r>
              <a:rPr lang="en-IN" dirty="0" smtClean="0">
                <a:latin typeface="+mj-lt"/>
              </a:rPr>
              <a:t> may develop in 3months period after onset of CRF.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-Hence </a:t>
            </a:r>
            <a:r>
              <a:rPr lang="en-IN" dirty="0" err="1" smtClean="0">
                <a:latin typeface="+mj-lt"/>
              </a:rPr>
              <a:t>Xray</a:t>
            </a:r>
            <a:r>
              <a:rPr lang="en-IN" dirty="0" smtClean="0">
                <a:latin typeface="+mj-lt"/>
              </a:rPr>
              <a:t> wrist should be taken after 3 months</a:t>
            </a:r>
          </a:p>
          <a:p>
            <a:pPr>
              <a:buNone/>
            </a:pPr>
            <a:r>
              <a:rPr lang="en-IN" dirty="0" smtClean="0"/>
              <a:t>-Restrict phosphate intake(high protein diet)</a:t>
            </a:r>
          </a:p>
          <a:p>
            <a:pPr>
              <a:buNone/>
            </a:pPr>
            <a:r>
              <a:rPr lang="en-IN" dirty="0" smtClean="0"/>
              <a:t>-Give aluminium </a:t>
            </a:r>
            <a:r>
              <a:rPr lang="en-IN" dirty="0" smtClean="0">
                <a:latin typeface="+mj-lt"/>
              </a:rPr>
              <a:t>hydroxide(1ml/kg/day</a:t>
            </a:r>
            <a:r>
              <a:rPr lang="en-IN" dirty="0" smtClean="0"/>
              <a:t>)</a:t>
            </a:r>
          </a:p>
          <a:p>
            <a:pPr>
              <a:buNone/>
            </a:pPr>
            <a:r>
              <a:rPr lang="en-IN" dirty="0" smtClean="0"/>
              <a:t>-Calcium(</a:t>
            </a:r>
            <a:r>
              <a:rPr lang="en-IN" dirty="0" smtClean="0">
                <a:latin typeface="+mj-lt"/>
              </a:rPr>
              <a:t>1g/day) and alphaD3 0.25mg/day or </a:t>
            </a:r>
            <a:r>
              <a:rPr lang="en-IN" dirty="0" err="1" smtClean="0">
                <a:latin typeface="+mj-lt"/>
              </a:rPr>
              <a:t>upto</a:t>
            </a:r>
            <a:r>
              <a:rPr lang="en-IN" dirty="0" smtClean="0">
                <a:latin typeface="+mj-lt"/>
              </a:rPr>
              <a:t> 0.05mg/kg/day.</a:t>
            </a:r>
            <a:endParaRPr lang="en-IN" dirty="0" smtClean="0"/>
          </a:p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/>
              <a:t>DIET IN NEPHROTIC SYNDROME:</a:t>
            </a:r>
          </a:p>
          <a:p>
            <a:r>
              <a:rPr lang="en-IN" dirty="0" smtClean="0"/>
              <a:t>Patients often present with </a:t>
            </a:r>
            <a:r>
              <a:rPr lang="en-IN" dirty="0" err="1" smtClean="0"/>
              <a:t>anasarca</a:t>
            </a:r>
            <a:r>
              <a:rPr lang="en-IN" dirty="0" smtClean="0"/>
              <a:t> ,either initially or during </a:t>
            </a:r>
            <a:r>
              <a:rPr lang="en-IN" dirty="0" err="1" smtClean="0"/>
              <a:t>relapses.They</a:t>
            </a:r>
            <a:r>
              <a:rPr lang="en-IN" dirty="0" smtClean="0"/>
              <a:t> may show evidence of prolonged ,severe protein deficiency such as a greatly reduced muscle mass and infection.</a:t>
            </a:r>
          </a:p>
          <a:p>
            <a:r>
              <a:rPr lang="en-IN" i="1" dirty="0" smtClean="0"/>
              <a:t>An adequate protein intake </a:t>
            </a:r>
            <a:r>
              <a:rPr lang="en-IN" dirty="0" smtClean="0"/>
              <a:t>(2-3g/kg/day) is recommended.</a:t>
            </a:r>
          </a:p>
          <a:p>
            <a:r>
              <a:rPr lang="en-IN" dirty="0" smtClean="0"/>
              <a:t>High protein intake and rise in </a:t>
            </a:r>
            <a:r>
              <a:rPr lang="en-IN" dirty="0" err="1" smtClean="0"/>
              <a:t>Sr</a:t>
            </a:r>
            <a:r>
              <a:rPr lang="en-IN" dirty="0" smtClean="0"/>
              <a:t> albumin leads to increased </a:t>
            </a:r>
            <a:r>
              <a:rPr lang="en-IN" dirty="0" err="1" smtClean="0"/>
              <a:t>proteinuria</a:t>
            </a:r>
            <a:r>
              <a:rPr lang="en-IN" dirty="0" smtClean="0"/>
              <a:t> ,but there is no evidence that all ingested protein is lost.</a:t>
            </a:r>
          </a:p>
          <a:p>
            <a:r>
              <a:rPr lang="en-IN" dirty="0" smtClean="0"/>
              <a:t>Conversely ,severe reduction of dietary protein decreases </a:t>
            </a:r>
            <a:r>
              <a:rPr lang="en-IN" dirty="0" err="1" smtClean="0"/>
              <a:t>proteinuria</a:t>
            </a:r>
            <a:r>
              <a:rPr lang="en-IN" dirty="0" smtClean="0"/>
              <a:t> ,</a:t>
            </a:r>
            <a:r>
              <a:rPr lang="en-IN" i="1" dirty="0" smtClean="0"/>
              <a:t>but at the expense of marked </a:t>
            </a:r>
            <a:r>
              <a:rPr lang="en-IN" i="1" dirty="0" err="1" smtClean="0"/>
              <a:t>hypoalbuminemia</a:t>
            </a:r>
            <a:r>
              <a:rPr lang="en-IN" i="1" dirty="0" smtClean="0"/>
              <a:t> </a:t>
            </a:r>
            <a:r>
              <a:rPr lang="en-IN" dirty="0" smtClean="0"/>
              <a:t>and loss of muscle </a:t>
            </a:r>
            <a:r>
              <a:rPr lang="en-IN" dirty="0" err="1" smtClean="0"/>
              <a:t>mass.While</a:t>
            </a:r>
            <a:r>
              <a:rPr lang="en-IN" dirty="0" smtClean="0"/>
              <a:t> in MCNS ,the </a:t>
            </a:r>
            <a:r>
              <a:rPr lang="en-IN" dirty="0" err="1" smtClean="0"/>
              <a:t>preoteinuria</a:t>
            </a:r>
            <a:r>
              <a:rPr lang="en-IN" dirty="0" smtClean="0"/>
              <a:t> resolves within 14 days ,an adequate protein intake allows repletion of body protein.</a:t>
            </a:r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endParaRPr lang="en-IN" b="1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/>
          <a:lstStyle/>
          <a:p>
            <a:r>
              <a:rPr lang="en-IN" dirty="0" smtClean="0"/>
              <a:t>During daily administration of prednisolone ,</a:t>
            </a:r>
            <a:r>
              <a:rPr lang="en-IN" i="1" dirty="0" smtClean="0"/>
              <a:t>dietary salt should be restricted to decrease </a:t>
            </a:r>
            <a:r>
              <a:rPr lang="en-IN" dirty="0" smtClean="0"/>
              <a:t>the tendency of </a:t>
            </a:r>
            <a:r>
              <a:rPr lang="en-IN" dirty="0" err="1" smtClean="0"/>
              <a:t>hypertension.Also</a:t>
            </a:r>
            <a:r>
              <a:rPr lang="en-IN" dirty="0" smtClean="0"/>
              <a:t> prednisolone can lead to weight gain ,so ,fat should be restricted.</a:t>
            </a:r>
          </a:p>
          <a:p>
            <a:r>
              <a:rPr lang="en-IN" dirty="0" smtClean="0"/>
              <a:t>In non-minimal lesions ,steroid resistant </a:t>
            </a:r>
            <a:r>
              <a:rPr lang="en-IN" dirty="0" err="1" smtClean="0"/>
              <a:t>nephrotic</a:t>
            </a:r>
            <a:r>
              <a:rPr lang="en-IN" dirty="0" smtClean="0"/>
              <a:t> syndrome with heavy </a:t>
            </a:r>
            <a:r>
              <a:rPr lang="en-IN" dirty="0" err="1" smtClean="0"/>
              <a:t>proteinuria</a:t>
            </a:r>
            <a:r>
              <a:rPr lang="en-IN" dirty="0" smtClean="0"/>
              <a:t> ,dietary protein is restricted to 1.5-2 gm/kg/day ,with aim of reducing </a:t>
            </a:r>
            <a:r>
              <a:rPr lang="en-IN" dirty="0" err="1" smtClean="0"/>
              <a:t>proteinuria</a:t>
            </a:r>
            <a:r>
              <a:rPr lang="en-IN" dirty="0" smtClean="0"/>
              <a:t>.</a:t>
            </a:r>
          </a:p>
          <a:p>
            <a:r>
              <a:rPr lang="en-IN" dirty="0" smtClean="0"/>
              <a:t>Calcium and vitamin D supplements are required in patients with persistent heavy </a:t>
            </a:r>
            <a:r>
              <a:rPr lang="en-IN" dirty="0" err="1" smtClean="0"/>
              <a:t>proteinuria</a:t>
            </a:r>
            <a:r>
              <a:rPr lang="en-IN" dirty="0" smtClean="0"/>
              <a:t> ,especially due to steroid resistant </a:t>
            </a:r>
            <a:r>
              <a:rPr lang="en-IN" dirty="0" err="1" smtClean="0"/>
              <a:t>nephrotic</a:t>
            </a:r>
            <a:r>
              <a:rPr lang="en-IN" dirty="0" smtClean="0"/>
              <a:t> syndrome.</a:t>
            </a:r>
          </a:p>
          <a:p>
            <a:r>
              <a:rPr lang="en-IN" dirty="0" smtClean="0"/>
              <a:t>Diuretic induced potassium loss needs to be replaced.</a:t>
            </a:r>
            <a:endParaRPr lang="en-IN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smtClean="0"/>
              <a:t>OBESITY</a:t>
            </a:r>
          </a:p>
          <a:p>
            <a:r>
              <a:rPr lang="en-IN" dirty="0" smtClean="0"/>
              <a:t>Obesity can present early(Starting obesity) or it may be around puberty(Creeping obesity).</a:t>
            </a:r>
          </a:p>
          <a:p>
            <a:r>
              <a:rPr lang="en-IN" dirty="0" smtClean="0"/>
              <a:t>Causes of obesity are:-Hereditary ,lifestyle related , </a:t>
            </a:r>
            <a:r>
              <a:rPr lang="en-IN" dirty="0" err="1" smtClean="0"/>
              <a:t>syndromic</a:t>
            </a:r>
            <a:r>
              <a:rPr lang="en-IN" dirty="0" smtClean="0"/>
              <a:t> ,constitutional ,neuropsychiatric ,endocrine.</a:t>
            </a:r>
          </a:p>
          <a:p>
            <a:r>
              <a:rPr lang="en-IN" dirty="0" smtClean="0"/>
              <a:t>BMI value indicates risk for obesity or overweight in pubertal children.</a:t>
            </a:r>
          </a:p>
          <a:p>
            <a:endParaRPr lang="en-IN" dirty="0" smtClean="0"/>
          </a:p>
          <a:p>
            <a:endParaRPr lang="en-IN" dirty="0" smtClean="0">
              <a:latin typeface="+mj-lt"/>
            </a:endParaRPr>
          </a:p>
          <a:p>
            <a:pPr>
              <a:buNone/>
            </a:pPr>
            <a:endParaRPr lang="en-IN" dirty="0" smtClean="0">
              <a:latin typeface="+mj-lt"/>
            </a:endParaRPr>
          </a:p>
          <a:p>
            <a:endParaRPr lang="en-IN" dirty="0" smtClean="0"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4705656"/>
              </p:ext>
            </p:extLst>
          </p:nvPr>
        </p:nvGraphicFramePr>
        <p:xfrm>
          <a:off x="914400" y="3962400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57200">
                <a:tc>
                  <a:txBody>
                    <a:bodyPr/>
                    <a:lstStyle/>
                    <a:p>
                      <a:r>
                        <a:rPr lang="en-IN" dirty="0" smtClean="0"/>
                        <a:t>BMI FOR AGE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NUTRITIONAL STATUS</a:t>
                      </a:r>
                      <a:endParaRPr lang="en-IN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IN" dirty="0" smtClean="0"/>
                        <a:t>&lt;5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dirty="0" smtClean="0"/>
                        <a:t> percentile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Underweight</a:t>
                      </a:r>
                      <a:endParaRPr lang="en-IN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IN" dirty="0" smtClean="0"/>
                        <a:t>5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baseline="0" dirty="0" smtClean="0"/>
                        <a:t>-84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baseline="0" dirty="0" smtClean="0"/>
                        <a:t> percentile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Normal</a:t>
                      </a:r>
                      <a:endParaRPr lang="en-IN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IN" dirty="0" smtClean="0"/>
                        <a:t>85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dirty="0" smtClean="0"/>
                        <a:t>-94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dirty="0" smtClean="0"/>
                        <a:t> percentile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Overweight</a:t>
                      </a:r>
                      <a:endParaRPr lang="en-IN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IN" dirty="0" smtClean="0"/>
                        <a:t>≥95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dirty="0" smtClean="0"/>
                        <a:t> percentile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Obese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/>
              <a:t>DIET:</a:t>
            </a:r>
          </a:p>
          <a:p>
            <a:pPr>
              <a:buNone/>
            </a:pPr>
            <a:r>
              <a:rPr lang="en-IN" b="1" dirty="0" smtClean="0"/>
              <a:t>Diet </a:t>
            </a:r>
            <a:r>
              <a:rPr lang="en-IN" b="1" dirty="0" smtClean="0">
                <a:latin typeface="+mj-lt"/>
              </a:rPr>
              <a:t>1</a:t>
            </a:r>
            <a:r>
              <a:rPr lang="en-IN" dirty="0" smtClean="0">
                <a:latin typeface="+mj-lt"/>
              </a:rPr>
              <a:t>:By avoiding ghee ,butter ,oil ,gravy ,milk cream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,sugar ,</a:t>
            </a:r>
            <a:r>
              <a:rPr lang="en-IN" dirty="0" err="1" smtClean="0">
                <a:latin typeface="+mj-lt"/>
              </a:rPr>
              <a:t>jaggery</a:t>
            </a:r>
            <a:r>
              <a:rPr lang="en-IN" dirty="0" smtClean="0">
                <a:latin typeface="+mj-lt"/>
              </a:rPr>
              <a:t> ,chocolates ,bakery items and choosing low-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calorie dense items like </a:t>
            </a:r>
            <a:r>
              <a:rPr lang="en-IN" dirty="0" err="1" smtClean="0">
                <a:latin typeface="+mj-lt"/>
              </a:rPr>
              <a:t>idli</a:t>
            </a:r>
            <a:r>
              <a:rPr lang="en-IN" dirty="0" smtClean="0">
                <a:latin typeface="+mj-lt"/>
              </a:rPr>
              <a:t> </a:t>
            </a:r>
            <a:r>
              <a:rPr lang="en-IN" dirty="0" err="1" smtClean="0">
                <a:latin typeface="+mj-lt"/>
              </a:rPr>
              <a:t>instaed</a:t>
            </a:r>
            <a:r>
              <a:rPr lang="en-IN" dirty="0" smtClean="0">
                <a:latin typeface="+mj-lt"/>
              </a:rPr>
              <a:t> of high-calorie dense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items like </a:t>
            </a:r>
            <a:r>
              <a:rPr lang="en-IN" dirty="0" err="1" smtClean="0">
                <a:latin typeface="+mj-lt"/>
              </a:rPr>
              <a:t>upma</a:t>
            </a:r>
            <a:r>
              <a:rPr lang="en-IN" dirty="0" smtClean="0">
                <a:latin typeface="+mj-lt"/>
              </a:rPr>
              <a:t>(eg.,2 </a:t>
            </a:r>
            <a:r>
              <a:rPr lang="en-IN" dirty="0" err="1" smtClean="0">
                <a:latin typeface="+mj-lt"/>
              </a:rPr>
              <a:t>idlies</a:t>
            </a:r>
            <a:r>
              <a:rPr lang="en-IN" dirty="0" smtClean="0">
                <a:latin typeface="+mj-lt"/>
              </a:rPr>
              <a:t>=100 cal instead of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1 cup </a:t>
            </a:r>
            <a:r>
              <a:rPr lang="en-IN" dirty="0" err="1" smtClean="0">
                <a:latin typeface="+mj-lt"/>
              </a:rPr>
              <a:t>upma</a:t>
            </a:r>
            <a:r>
              <a:rPr lang="en-IN" dirty="0" smtClean="0">
                <a:latin typeface="+mj-lt"/>
              </a:rPr>
              <a:t>=250 cal ) can induce a deficit of approximately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1/3</a:t>
            </a:r>
            <a:r>
              <a:rPr lang="en-IN" baseline="30000" dirty="0" smtClean="0">
                <a:latin typeface="+mj-lt"/>
              </a:rPr>
              <a:t>rd</a:t>
            </a:r>
            <a:r>
              <a:rPr lang="en-IN" dirty="0" smtClean="0">
                <a:latin typeface="+mj-lt"/>
              </a:rPr>
              <a:t> of calorie intake.</a:t>
            </a:r>
          </a:p>
          <a:p>
            <a:r>
              <a:rPr lang="en-IN" dirty="0" smtClean="0">
                <a:latin typeface="+mj-lt"/>
              </a:rPr>
              <a:t>This is most practicable and acceptable to the family.</a:t>
            </a:r>
          </a:p>
          <a:p>
            <a:r>
              <a:rPr lang="en-IN" dirty="0" smtClean="0">
                <a:latin typeface="+mj-lt"/>
              </a:rPr>
              <a:t>Avoid eating in between the meals</a:t>
            </a:r>
          </a:p>
          <a:p>
            <a:pPr>
              <a:buNone/>
            </a:pPr>
            <a:r>
              <a:rPr lang="en-IN" b="1" dirty="0" smtClean="0">
                <a:latin typeface="+mj-lt"/>
              </a:rPr>
              <a:t>Diet 2:</a:t>
            </a:r>
            <a:r>
              <a:rPr lang="en-IN" dirty="0" smtClean="0">
                <a:latin typeface="+mj-lt"/>
              </a:rPr>
              <a:t>This is highly restrictive diet rich in protein called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“Protein Modified Fast(PMF)” with or without added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carbohydrate.PMF is associated with </a:t>
            </a:r>
            <a:r>
              <a:rPr lang="en-IN" dirty="0" err="1" smtClean="0">
                <a:latin typeface="+mj-lt"/>
              </a:rPr>
              <a:t>ketonuria</a:t>
            </a:r>
            <a:r>
              <a:rPr lang="en-IN" dirty="0" smtClean="0">
                <a:latin typeface="+mj-lt"/>
              </a:rPr>
              <a:t> within 2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days and requires close </a:t>
            </a:r>
            <a:r>
              <a:rPr lang="en-IN" dirty="0" err="1" smtClean="0">
                <a:latin typeface="+mj-lt"/>
              </a:rPr>
              <a:t>monitoring.It</a:t>
            </a:r>
            <a:r>
              <a:rPr lang="en-IN" dirty="0" smtClean="0">
                <a:latin typeface="+mj-lt"/>
              </a:rPr>
              <a:t> is also associated with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nitrogen loss ,</a:t>
            </a:r>
            <a:r>
              <a:rPr lang="en-IN" dirty="0" err="1" smtClean="0">
                <a:latin typeface="+mj-lt"/>
              </a:rPr>
              <a:t>lymphopenia</a:t>
            </a:r>
            <a:r>
              <a:rPr lang="en-IN" dirty="0" smtClean="0">
                <a:latin typeface="+mj-lt"/>
              </a:rPr>
              <a:t> and low </a:t>
            </a:r>
            <a:r>
              <a:rPr lang="en-IN" dirty="0" err="1" smtClean="0">
                <a:latin typeface="+mj-lt"/>
              </a:rPr>
              <a:t>transferrin</a:t>
            </a:r>
            <a:r>
              <a:rPr lang="en-IN" dirty="0" smtClean="0">
                <a:latin typeface="+mj-lt"/>
              </a:rPr>
              <a:t> levels.</a:t>
            </a:r>
          </a:p>
          <a:p>
            <a:pPr>
              <a:buNone/>
            </a:pPr>
            <a:endParaRPr lang="en-IN" b="1" dirty="0" smtClean="0">
              <a:latin typeface="+mj-lt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r>
              <a:rPr lang="en-IN" dirty="0" smtClean="0"/>
              <a:t>Addition of little carbohydrate leads to increase in insulin ,reduction in </a:t>
            </a:r>
            <a:r>
              <a:rPr lang="en-IN" dirty="0" err="1" smtClean="0"/>
              <a:t>lipolysis</a:t>
            </a:r>
            <a:r>
              <a:rPr lang="en-IN" dirty="0" smtClean="0"/>
              <a:t> and fat utilization and leads to protein catabolism and negative nitrogen balance.</a:t>
            </a:r>
          </a:p>
          <a:p>
            <a:r>
              <a:rPr lang="en-IN" dirty="0" smtClean="0"/>
              <a:t>But ,addition of carbohydrate will prevent ketosis and monitoring will become difficult.</a:t>
            </a:r>
          </a:p>
          <a:p>
            <a:r>
              <a:rPr lang="en-IN" dirty="0" smtClean="0"/>
              <a:t>PMF leads to weight loss of </a:t>
            </a:r>
            <a:r>
              <a:rPr lang="en-IN" dirty="0" smtClean="0">
                <a:latin typeface="+mj-lt"/>
              </a:rPr>
              <a:t>3 Kg in first week followed by 1 Kg/week thereafter.</a:t>
            </a:r>
          </a:p>
          <a:p>
            <a:r>
              <a:rPr lang="en-IN" dirty="0" smtClean="0">
                <a:latin typeface="+mj-lt"/>
              </a:rPr>
              <a:t>Renal ,Hepatic ,cardiovascular functions should be monitored.</a:t>
            </a:r>
          </a:p>
          <a:p>
            <a:r>
              <a:rPr lang="en-IN" dirty="0" smtClean="0">
                <a:latin typeface="+mj-lt"/>
              </a:rPr>
              <a:t>Hypotension ,cardiac </a:t>
            </a:r>
            <a:r>
              <a:rPr lang="en-IN" dirty="0" err="1" smtClean="0">
                <a:latin typeface="+mj-lt"/>
              </a:rPr>
              <a:t>arrythmia</a:t>
            </a:r>
            <a:r>
              <a:rPr lang="en-IN" dirty="0" smtClean="0">
                <a:latin typeface="+mj-lt"/>
              </a:rPr>
              <a:t> and alopecia have been noted.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>
                <a:latin typeface="+mj-lt"/>
              </a:rPr>
              <a:t>1</a:t>
            </a:r>
            <a:r>
              <a:rPr lang="en-IN" b="1" dirty="0" smtClean="0"/>
              <a:t>.PRECAUTIONS WITH PMF DIET:</a:t>
            </a:r>
          </a:p>
          <a:p>
            <a:pPr>
              <a:buNone/>
            </a:pPr>
            <a:r>
              <a:rPr lang="en-IN" dirty="0" smtClean="0"/>
              <a:t>-PMF should supply 1.5-2.5g/kg protein/day according to ideal weight.</a:t>
            </a:r>
          </a:p>
          <a:p>
            <a:pPr>
              <a:buNone/>
            </a:pPr>
            <a:r>
              <a:rPr lang="en-IN" dirty="0" smtClean="0"/>
              <a:t>-Protein should be derived from lean meat ,fish ,eggs.</a:t>
            </a:r>
          </a:p>
          <a:p>
            <a:pPr>
              <a:buNone/>
            </a:pPr>
            <a:r>
              <a:rPr lang="en-IN" dirty="0" err="1" smtClean="0"/>
              <a:t>SupplementKCl</a:t>
            </a:r>
            <a:r>
              <a:rPr lang="en-IN" dirty="0" smtClean="0"/>
              <a:t>(25mEq),Calcium(800mg),multivitamins </a:t>
            </a:r>
          </a:p>
          <a:p>
            <a:pPr>
              <a:buNone/>
            </a:pPr>
            <a:r>
              <a:rPr lang="en-IN" dirty="0" smtClean="0"/>
              <a:t>and minerals.</a:t>
            </a:r>
          </a:p>
          <a:p>
            <a:pPr>
              <a:buNone/>
            </a:pPr>
            <a:r>
              <a:rPr lang="en-IN" dirty="0" smtClean="0"/>
              <a:t>-Include salted and low calorie vegetables without oil.</a:t>
            </a:r>
          </a:p>
          <a:p>
            <a:pPr>
              <a:buNone/>
            </a:pPr>
            <a:r>
              <a:rPr lang="en-IN" b="1" dirty="0" smtClean="0">
                <a:latin typeface="+mj-lt"/>
              </a:rPr>
              <a:t>2.</a:t>
            </a:r>
            <a:r>
              <a:rPr lang="en-IN" b="1" dirty="0" smtClean="0"/>
              <a:t>PMF WITH ADDED </a:t>
            </a:r>
            <a:r>
              <a:rPr lang="en-IN" b="1" dirty="0" err="1" smtClean="0"/>
              <a:t>CARBOHYDRATE</a:t>
            </a:r>
            <a:r>
              <a:rPr lang="en-IN" dirty="0" err="1" smtClean="0"/>
              <a:t>:To</a:t>
            </a:r>
            <a:r>
              <a:rPr lang="en-IN" dirty="0" smtClean="0"/>
              <a:t> the above </a:t>
            </a:r>
          </a:p>
          <a:p>
            <a:pPr>
              <a:buNone/>
            </a:pPr>
            <a:r>
              <a:rPr lang="en-IN" dirty="0" smtClean="0"/>
              <a:t>PMF diet ,add two </a:t>
            </a:r>
            <a:r>
              <a:rPr lang="en-IN" dirty="0" err="1" smtClean="0"/>
              <a:t>plaintains</a:t>
            </a:r>
            <a:r>
              <a:rPr lang="en-IN" dirty="0" smtClean="0"/>
              <a:t>(100gm) that supplies 100 </a:t>
            </a:r>
          </a:p>
          <a:p>
            <a:pPr>
              <a:buNone/>
            </a:pPr>
            <a:r>
              <a:rPr lang="en-IN" dirty="0" smtClean="0"/>
              <a:t>calories and 1.2g protein extra or 100 gm potatoes that</a:t>
            </a:r>
          </a:p>
          <a:p>
            <a:pPr>
              <a:buNone/>
            </a:pPr>
            <a:r>
              <a:rPr lang="en-IN" dirty="0" smtClean="0"/>
              <a:t>supplies 100 calories and 1.6gm protein.</a:t>
            </a:r>
          </a:p>
          <a:p>
            <a:pPr>
              <a:buNone/>
            </a:pPr>
            <a:endParaRPr lang="en-IN" dirty="0">
              <a:latin typeface="+mj-lt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Diet </a:t>
            </a:r>
            <a:r>
              <a:rPr lang="en-IN" dirty="0" smtClean="0">
                <a:latin typeface="+mj-lt"/>
              </a:rPr>
              <a:t>2</a:t>
            </a:r>
            <a:r>
              <a:rPr lang="en-IN" dirty="0" smtClean="0"/>
              <a:t>-Protein modified Fast(PMF)-</a:t>
            </a:r>
            <a:r>
              <a:rPr lang="en-IN" dirty="0" smtClean="0">
                <a:latin typeface="+mj-lt"/>
              </a:rPr>
              <a:t>1000 kcal diet for a 10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year old obese child.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Ideal weight 30kg,protein 1.5-2.5g/kg=45gm ,energy&lt;50% </a:t>
            </a:r>
          </a:p>
          <a:p>
            <a:pPr>
              <a:buNone/>
            </a:pPr>
            <a:r>
              <a:rPr lang="en-IN" dirty="0" smtClean="0">
                <a:latin typeface="+mj-lt"/>
              </a:rPr>
              <a:t>of the RDA=1000kcal</a:t>
            </a:r>
          </a:p>
          <a:p>
            <a:pPr>
              <a:buNone/>
            </a:pPr>
            <a:endParaRPr lang="en-IN" dirty="0" smtClean="0">
              <a:latin typeface="+mj-lt"/>
            </a:endParaRPr>
          </a:p>
          <a:p>
            <a:pPr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2514600"/>
          <a:ext cx="7924800" cy="3657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/>
                <a:gridCol w="1584960"/>
                <a:gridCol w="1584960"/>
                <a:gridCol w="1584960"/>
                <a:gridCol w="1584960"/>
              </a:tblGrid>
              <a:tr h="649095">
                <a:tc>
                  <a:txBody>
                    <a:bodyPr/>
                    <a:lstStyle/>
                    <a:p>
                      <a:r>
                        <a:rPr lang="en-IN" dirty="0" smtClean="0"/>
                        <a:t>FOOD ITEMS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Raw(gm)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Cooked</a:t>
                      </a:r>
                      <a:r>
                        <a:rPr lang="en-IN" baseline="0" dirty="0" smtClean="0"/>
                        <a:t> quantity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Energy(kcal)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Protein(gm)</a:t>
                      </a:r>
                      <a:endParaRPr lang="en-IN" dirty="0"/>
                    </a:p>
                  </a:txBody>
                  <a:tcPr/>
                </a:tc>
              </a:tr>
              <a:tr h="376063">
                <a:tc>
                  <a:txBody>
                    <a:bodyPr/>
                    <a:lstStyle/>
                    <a:p>
                      <a:r>
                        <a:rPr lang="en-IN" dirty="0" smtClean="0"/>
                        <a:t>Rice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100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2 cups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375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7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6063">
                <a:tc>
                  <a:txBody>
                    <a:bodyPr/>
                    <a:lstStyle/>
                    <a:p>
                      <a:r>
                        <a:rPr lang="en-IN" dirty="0" smtClean="0"/>
                        <a:t>Dhal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25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10</a:t>
                      </a:r>
                      <a:r>
                        <a:rPr lang="en-IN" baseline="0" dirty="0" smtClean="0">
                          <a:latin typeface="+mj-lt"/>
                        </a:rPr>
                        <a:t> tsp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95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5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6063">
                <a:tc>
                  <a:txBody>
                    <a:bodyPr/>
                    <a:lstStyle/>
                    <a:p>
                      <a:r>
                        <a:rPr lang="en-IN" dirty="0" smtClean="0"/>
                        <a:t>Milk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300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1.5 cups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200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9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6063">
                <a:tc>
                  <a:txBody>
                    <a:bodyPr/>
                    <a:lstStyle/>
                    <a:p>
                      <a:r>
                        <a:rPr lang="en-IN" dirty="0" smtClean="0"/>
                        <a:t>Egg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80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2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160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12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6063">
                <a:tc>
                  <a:txBody>
                    <a:bodyPr/>
                    <a:lstStyle/>
                    <a:p>
                      <a:r>
                        <a:rPr lang="en-IN" dirty="0" smtClean="0"/>
                        <a:t>Soya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25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10tsp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110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11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6063">
                <a:tc>
                  <a:txBody>
                    <a:bodyPr/>
                    <a:lstStyle/>
                    <a:p>
                      <a:r>
                        <a:rPr lang="en-IN" dirty="0" smtClean="0"/>
                        <a:t>Greens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50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5 tsp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-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6063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Idli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-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50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1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  <a:tr h="376063">
                <a:tc>
                  <a:txBody>
                    <a:bodyPr/>
                    <a:lstStyle/>
                    <a:p>
                      <a:r>
                        <a:rPr lang="en-IN" dirty="0" smtClean="0"/>
                        <a:t>TOTAL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990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latin typeface="+mj-lt"/>
                        </a:rPr>
                        <a:t>46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>
              <a:buNone/>
            </a:pPr>
            <a:r>
              <a:rPr lang="en-IN" b="1" dirty="0" smtClean="0"/>
              <a:t>COLEIAC DISEASE:</a:t>
            </a:r>
          </a:p>
          <a:p>
            <a:r>
              <a:rPr lang="en-IN" dirty="0" smtClean="0"/>
              <a:t>Also known as gluten sensitive </a:t>
            </a:r>
            <a:r>
              <a:rPr lang="en-IN" dirty="0" err="1" smtClean="0"/>
              <a:t>enteropathy</a:t>
            </a:r>
            <a:r>
              <a:rPr lang="en-IN" dirty="0" smtClean="0"/>
              <a:t>.</a:t>
            </a:r>
          </a:p>
          <a:p>
            <a:r>
              <a:rPr lang="en-IN" dirty="0" smtClean="0"/>
              <a:t>It is define as permanent intolerance to the </a:t>
            </a:r>
            <a:r>
              <a:rPr lang="en-IN" dirty="0" err="1" smtClean="0"/>
              <a:t>prolamines</a:t>
            </a:r>
            <a:r>
              <a:rPr lang="en-IN" dirty="0" smtClean="0"/>
              <a:t> of some cereals like </a:t>
            </a:r>
            <a:r>
              <a:rPr lang="en-IN" dirty="0" err="1" smtClean="0"/>
              <a:t>gliadin</a:t>
            </a:r>
            <a:r>
              <a:rPr lang="en-IN" dirty="0" smtClean="0"/>
              <a:t> of wheat ,</a:t>
            </a:r>
            <a:r>
              <a:rPr lang="en-IN" dirty="0" err="1" smtClean="0"/>
              <a:t>hordeins</a:t>
            </a:r>
            <a:r>
              <a:rPr lang="en-IN" dirty="0" smtClean="0"/>
              <a:t> of barley and </a:t>
            </a:r>
            <a:r>
              <a:rPr lang="en-IN" dirty="0" err="1" smtClean="0"/>
              <a:t>secalins</a:t>
            </a:r>
            <a:r>
              <a:rPr lang="en-IN" dirty="0" smtClean="0"/>
              <a:t> of rye ,associated with mucosal disease of proximal small bowel.</a:t>
            </a:r>
          </a:p>
          <a:p>
            <a:r>
              <a:rPr lang="en-IN" dirty="0" smtClean="0"/>
              <a:t>It is characterized by:</a:t>
            </a:r>
          </a:p>
          <a:p>
            <a:pPr>
              <a:buNone/>
            </a:pPr>
            <a:r>
              <a:rPr lang="en-IN" dirty="0" smtClean="0"/>
              <a:t>-</a:t>
            </a:r>
            <a:r>
              <a:rPr lang="en-IN" dirty="0" err="1" smtClean="0"/>
              <a:t>Malabsorption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-</a:t>
            </a:r>
            <a:r>
              <a:rPr lang="en-IN" dirty="0" err="1" smtClean="0"/>
              <a:t>Histologic</a:t>
            </a:r>
            <a:r>
              <a:rPr lang="en-IN" dirty="0" smtClean="0"/>
              <a:t> abnormalities of the small bowel mucosa.</a:t>
            </a:r>
          </a:p>
          <a:p>
            <a:pPr>
              <a:buNone/>
            </a:pPr>
            <a:r>
              <a:rPr lang="en-IN" dirty="0" smtClean="0"/>
              <a:t>-Clinical and </a:t>
            </a:r>
            <a:r>
              <a:rPr lang="en-IN" dirty="0" err="1" smtClean="0"/>
              <a:t>histolgic</a:t>
            </a:r>
            <a:r>
              <a:rPr lang="en-IN" dirty="0" smtClean="0"/>
              <a:t> improvement on a gluten-free diet</a:t>
            </a:r>
          </a:p>
          <a:p>
            <a:pPr>
              <a:buNone/>
            </a:pPr>
            <a:r>
              <a:rPr lang="en-IN" dirty="0" smtClean="0"/>
              <a:t>-Relapse on a gluten-containing diet.</a:t>
            </a:r>
            <a:endParaRPr lang="en-IN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705600"/>
          </a:xfrm>
        </p:spPr>
        <p:txBody>
          <a:bodyPr/>
          <a:lstStyle/>
          <a:p>
            <a:pPr>
              <a:buNone/>
            </a:pPr>
            <a:r>
              <a:rPr lang="en-IN" b="1" dirty="0" smtClean="0"/>
              <a:t>GLUTEN-FREE DIET:</a:t>
            </a:r>
          </a:p>
          <a:p>
            <a:pPr>
              <a:buNone/>
            </a:pPr>
            <a:r>
              <a:rPr lang="en-IN" dirty="0" smtClean="0"/>
              <a:t>-There is usually dramatic response to GFD.</a:t>
            </a:r>
          </a:p>
          <a:p>
            <a:pPr>
              <a:buNone/>
            </a:pPr>
            <a:r>
              <a:rPr lang="en-IN" dirty="0" smtClean="0"/>
              <a:t>-Foods to be excluded and included in </a:t>
            </a:r>
            <a:r>
              <a:rPr lang="en-IN" dirty="0" err="1" smtClean="0"/>
              <a:t>coeliac</a:t>
            </a:r>
            <a:r>
              <a:rPr lang="en-IN" dirty="0" smtClean="0"/>
              <a:t> disease.</a:t>
            </a:r>
          </a:p>
          <a:p>
            <a:pPr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00200"/>
          <a:ext cx="8458200" cy="498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4876800"/>
                <a:gridCol w="1905000"/>
              </a:tblGrid>
              <a:tr h="457200">
                <a:tc>
                  <a:txBody>
                    <a:bodyPr/>
                    <a:lstStyle/>
                    <a:p>
                      <a:r>
                        <a:rPr lang="en-IN" dirty="0" smtClean="0"/>
                        <a:t>ITEM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FOOD TO BE EXCLUDED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FOOD TO BE INCLUDED</a:t>
                      </a:r>
                      <a:endParaRPr lang="en-IN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IN" dirty="0" smtClean="0"/>
                        <a:t>CEREALS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Wheat ,barley ,rye ,oats in any </a:t>
                      </a:r>
                      <a:r>
                        <a:rPr lang="en-IN" dirty="0" err="1" smtClean="0"/>
                        <a:t>form.Thickening</a:t>
                      </a:r>
                      <a:r>
                        <a:rPr lang="en-IN" dirty="0" smtClean="0"/>
                        <a:t> agents containing wheat flour ,sauces ,jelly ,ice-creams ,pastries ,prepared meat ,sausages.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Rice ,corn ,</a:t>
                      </a:r>
                      <a:r>
                        <a:rPr lang="en-IN" dirty="0" err="1" smtClean="0"/>
                        <a:t>bajra</a:t>
                      </a:r>
                      <a:r>
                        <a:rPr lang="en-IN" dirty="0" smtClean="0"/>
                        <a:t> ,</a:t>
                      </a:r>
                      <a:r>
                        <a:rPr lang="en-IN" dirty="0" err="1" smtClean="0"/>
                        <a:t>ragi</a:t>
                      </a:r>
                      <a:r>
                        <a:rPr lang="en-IN" dirty="0" smtClean="0"/>
                        <a:t> ,arrowroot ,sago</a:t>
                      </a:r>
                      <a:endParaRPr lang="en-IN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IN" dirty="0" smtClean="0"/>
                        <a:t>BEVERAGES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All malted drinks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Plain milk ,soy milk ,fresh fruit juice</a:t>
                      </a:r>
                      <a:endParaRPr lang="en-IN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IN" dirty="0" smtClean="0"/>
                        <a:t>SOUPS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Cream soup containing wheat as thickening</a:t>
                      </a:r>
                      <a:r>
                        <a:rPr lang="en-IN" baseline="0" dirty="0" smtClean="0"/>
                        <a:t> agent.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Plain vegetable ,meat and chicken soup</a:t>
                      </a:r>
                      <a:endParaRPr lang="en-IN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IN" dirty="0" smtClean="0"/>
                        <a:t>Desserts and dairy products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Milk sweets or puddings with wheat flour base.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Home-made ice-creams ,yoghurt</a:t>
                      </a:r>
                      <a:endParaRPr lang="en-IN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IN" dirty="0" smtClean="0"/>
                        <a:t>Miscellaneous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Chocolates</a:t>
                      </a:r>
                      <a:r>
                        <a:rPr lang="en-IN" baseline="0" dirty="0" smtClean="0"/>
                        <a:t> ,pickles containing rye ,mustard powder ,grounded spices ,baking soda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Tapioca,sorghum</a:t>
                      </a:r>
                      <a:endParaRPr lang="en-IN" dirty="0" smtClean="0"/>
                    </a:p>
                    <a:p>
                      <a:r>
                        <a:rPr lang="en-IN" dirty="0" err="1" smtClean="0"/>
                        <a:t>Pulses,fruits,vegetables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838199"/>
          <a:ext cx="7772400" cy="4112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29811">
                <a:tc>
                  <a:txBody>
                    <a:bodyPr/>
                    <a:lstStyle/>
                    <a:p>
                      <a:r>
                        <a:rPr lang="en-IN" dirty="0" smtClean="0"/>
                        <a:t>LOW GLYCEMIC</a:t>
                      </a:r>
                      <a:r>
                        <a:rPr lang="en-IN" baseline="0" dirty="0" smtClean="0"/>
                        <a:t> INDEX-</a:t>
                      </a:r>
                      <a:r>
                        <a:rPr lang="en-IN" baseline="0" dirty="0" smtClean="0">
                          <a:latin typeface="+mj-lt"/>
                        </a:rPr>
                        <a:t>55 or LOWER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MEDIUM GLYCEMIC INDEX-</a:t>
                      </a:r>
                      <a:r>
                        <a:rPr lang="en-IN" dirty="0" smtClean="0">
                          <a:latin typeface="+mj-lt"/>
                        </a:rPr>
                        <a:t>55</a:t>
                      </a:r>
                      <a:r>
                        <a:rPr lang="en-IN" baseline="0" dirty="0" smtClean="0">
                          <a:latin typeface="+mj-lt"/>
                        </a:rPr>
                        <a:t> to 69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HIGH GLYCEMIC INDEX-</a:t>
                      </a:r>
                      <a:r>
                        <a:rPr lang="en-IN" dirty="0" smtClean="0">
                          <a:latin typeface="+mj-lt"/>
                        </a:rPr>
                        <a:t>70 or HIGHER</a:t>
                      </a:r>
                      <a:endParaRPr lang="en-IN" dirty="0"/>
                    </a:p>
                  </a:txBody>
                  <a:tcPr/>
                </a:tc>
              </a:tr>
              <a:tr h="42282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Apple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Sugar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Glucose</a:t>
                      </a:r>
                      <a:endParaRPr lang="en-IN" dirty="0"/>
                    </a:p>
                  </a:txBody>
                  <a:tcPr/>
                </a:tc>
              </a:tr>
              <a:tr h="42282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Orange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Brown rice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French bread</a:t>
                      </a:r>
                      <a:endParaRPr lang="en-IN" dirty="0"/>
                    </a:p>
                  </a:txBody>
                  <a:tcPr/>
                </a:tc>
              </a:tr>
              <a:tr h="42282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Mango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 </a:t>
                      </a:r>
                      <a:r>
                        <a:rPr lang="en-IN" dirty="0" err="1" smtClean="0"/>
                        <a:t>Chapati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Baked Potato</a:t>
                      </a:r>
                      <a:endParaRPr lang="en-IN" dirty="0"/>
                    </a:p>
                  </a:txBody>
                  <a:tcPr/>
                </a:tc>
              </a:tr>
              <a:tr h="42282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Banana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Sweet Potato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Cake</a:t>
                      </a:r>
                      <a:endParaRPr lang="en-IN" dirty="0"/>
                    </a:p>
                  </a:txBody>
                  <a:tcPr/>
                </a:tc>
              </a:tr>
              <a:tr h="42282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Grapefruit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Cherry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Cornflakes</a:t>
                      </a:r>
                      <a:endParaRPr lang="en-IN" dirty="0"/>
                    </a:p>
                  </a:txBody>
                  <a:tcPr/>
                </a:tc>
              </a:tr>
              <a:tr h="42282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Milk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White rice</a:t>
                      </a:r>
                      <a:endParaRPr lang="en-IN" dirty="0"/>
                    </a:p>
                  </a:txBody>
                  <a:tcPr/>
                </a:tc>
              </a:tr>
              <a:tr h="42282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Milk</a:t>
                      </a:r>
                      <a:r>
                        <a:rPr lang="en-IN" baseline="0" dirty="0" smtClean="0"/>
                        <a:t> Chocolate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Watermelon</a:t>
                      </a:r>
                      <a:endParaRPr lang="en-IN" dirty="0"/>
                    </a:p>
                  </a:txBody>
                  <a:tcPr/>
                </a:tc>
              </a:tr>
              <a:tr h="422827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Carrot(raw)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IN" dirty="0" smtClean="0"/>
                        <a:t>Carrot(cooked)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r>
              <a:rPr lang="en-IN" dirty="0" err="1" smtClean="0"/>
              <a:t>Iif</a:t>
            </a:r>
            <a:r>
              <a:rPr lang="en-IN" dirty="0" smtClean="0"/>
              <a:t> the child does not improve on gluten free diet ,it is possible that he is getting small quantities of gluten </a:t>
            </a:r>
            <a:r>
              <a:rPr lang="en-IN" dirty="0" err="1" smtClean="0"/>
              <a:t>inadvertently.Gluten</a:t>
            </a:r>
            <a:r>
              <a:rPr lang="en-IN" dirty="0" smtClean="0"/>
              <a:t> containing diet should be avoided lifelong.</a:t>
            </a:r>
          </a:p>
          <a:p>
            <a:r>
              <a:rPr lang="en-IN" dirty="0" smtClean="0"/>
              <a:t>DISACCHARIDE-FREE DIET:</a:t>
            </a:r>
          </a:p>
          <a:p>
            <a:pPr>
              <a:buNone/>
            </a:pPr>
            <a:r>
              <a:rPr lang="en-IN" dirty="0" smtClean="0"/>
              <a:t>-</a:t>
            </a:r>
            <a:r>
              <a:rPr lang="en-IN" dirty="0" err="1" smtClean="0"/>
              <a:t>Disaccharidase</a:t>
            </a:r>
            <a:r>
              <a:rPr lang="en-IN" dirty="0" smtClean="0"/>
              <a:t> activity ,especially that of lactase ,is very much decreased in </a:t>
            </a:r>
            <a:r>
              <a:rPr lang="en-IN" dirty="0" err="1" smtClean="0"/>
              <a:t>Coeliac</a:t>
            </a:r>
            <a:r>
              <a:rPr lang="en-IN" dirty="0" smtClean="0"/>
              <a:t> </a:t>
            </a:r>
            <a:r>
              <a:rPr lang="en-IN" dirty="0" err="1" smtClean="0"/>
              <a:t>disease.Hence</a:t>
            </a:r>
            <a:r>
              <a:rPr lang="en-IN" dirty="0" smtClean="0"/>
              <a:t> it is advisable to avoid milk and milk products for a few weeks</a:t>
            </a:r>
            <a:endParaRPr lang="en-IN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INFLAMMATORY BOWEL DISEASE:</a:t>
            </a:r>
          </a:p>
          <a:p>
            <a:r>
              <a:rPr lang="en-IN" dirty="0" smtClean="0"/>
              <a:t>There is no curative therapy for Ulcerative colitis and </a:t>
            </a:r>
            <a:r>
              <a:rPr lang="en-IN" dirty="0" err="1" smtClean="0"/>
              <a:t>Chrons</a:t>
            </a:r>
            <a:r>
              <a:rPr lang="en-IN" dirty="0" smtClean="0"/>
              <a:t> disease.</a:t>
            </a:r>
          </a:p>
          <a:p>
            <a:r>
              <a:rPr lang="en-IN" dirty="0" smtClean="0"/>
              <a:t>The aim of the therapy is relief of symptoms and improvement of quality of life.</a:t>
            </a:r>
          </a:p>
          <a:p>
            <a:r>
              <a:rPr lang="en-IN" dirty="0" smtClean="0"/>
              <a:t>The normalization of laboratory parameters is not </a:t>
            </a:r>
            <a:r>
              <a:rPr lang="en-IN" dirty="0" err="1" smtClean="0"/>
              <a:t>esssential</a:t>
            </a:r>
            <a:r>
              <a:rPr lang="en-IN" dirty="0" smtClean="0"/>
              <a:t>.</a:t>
            </a:r>
          </a:p>
          <a:p>
            <a:r>
              <a:rPr lang="en-IN" dirty="0" smtClean="0"/>
              <a:t>Nutritional therapy is extremely important in the management of IBD.</a:t>
            </a:r>
          </a:p>
          <a:p>
            <a:r>
              <a:rPr lang="en-IN" dirty="0" err="1" smtClean="0"/>
              <a:t>Enteral</a:t>
            </a:r>
            <a:r>
              <a:rPr lang="en-IN" dirty="0" smtClean="0"/>
              <a:t> nutrition is the preferred route for nutritional therapy because of its advantages:</a:t>
            </a:r>
          </a:p>
          <a:p>
            <a:pPr>
              <a:buNone/>
            </a:pPr>
            <a:r>
              <a:rPr lang="en-IN" dirty="0" smtClean="0"/>
              <a:t>-Ease of administration    -Direct stimulatory effect on </a:t>
            </a:r>
          </a:p>
          <a:p>
            <a:pPr>
              <a:buNone/>
            </a:pPr>
            <a:r>
              <a:rPr lang="en-IN" dirty="0" smtClean="0"/>
              <a:t>-Low cost                             gut mucosa.</a:t>
            </a:r>
          </a:p>
          <a:p>
            <a:pPr>
              <a:buNone/>
            </a:pPr>
            <a:r>
              <a:rPr lang="en-IN" dirty="0" smtClean="0"/>
              <a:t>-Minimal side effects  </a:t>
            </a:r>
          </a:p>
          <a:p>
            <a:pPr>
              <a:buNone/>
            </a:pPr>
            <a:endParaRPr lang="en-IN" b="1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r>
              <a:rPr lang="en-IN" dirty="0" smtClean="0"/>
              <a:t>Recently ,specific nutrients added to formulas and complementary therapy have been </a:t>
            </a:r>
            <a:r>
              <a:rPr lang="en-IN" dirty="0" err="1" smtClean="0"/>
              <a:t>tried.These</a:t>
            </a:r>
            <a:r>
              <a:rPr lang="en-IN" dirty="0" smtClean="0"/>
              <a:t> nutrients include:</a:t>
            </a:r>
          </a:p>
          <a:p>
            <a:pPr>
              <a:buNone/>
            </a:pPr>
            <a:r>
              <a:rPr lang="en-IN" dirty="0" smtClean="0"/>
              <a:t>-</a:t>
            </a:r>
            <a:r>
              <a:rPr lang="en-IN" dirty="0" err="1" smtClean="0"/>
              <a:t>Arginine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-Structured lipids</a:t>
            </a:r>
          </a:p>
          <a:p>
            <a:pPr>
              <a:buNone/>
            </a:pPr>
            <a:r>
              <a:rPr lang="en-IN" dirty="0" smtClean="0"/>
              <a:t>-Fish oil</a:t>
            </a:r>
          </a:p>
          <a:p>
            <a:pPr>
              <a:buNone/>
            </a:pPr>
            <a:r>
              <a:rPr lang="en-IN" dirty="0" smtClean="0"/>
              <a:t>-</a:t>
            </a:r>
            <a:r>
              <a:rPr lang="en-IN" dirty="0" err="1" smtClean="0"/>
              <a:t>Fructo</a:t>
            </a:r>
            <a:r>
              <a:rPr lang="en-IN" dirty="0" smtClean="0"/>
              <a:t>-oligosaccharides</a:t>
            </a:r>
          </a:p>
          <a:p>
            <a:pPr>
              <a:buNone/>
            </a:pPr>
            <a:r>
              <a:rPr lang="en-IN" dirty="0" smtClean="0"/>
              <a:t>-</a:t>
            </a:r>
            <a:r>
              <a:rPr lang="en-IN" dirty="0" err="1" smtClean="0"/>
              <a:t>Carnitine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-</a:t>
            </a:r>
            <a:r>
              <a:rPr lang="en-IN" dirty="0" err="1" smtClean="0"/>
              <a:t>Taurine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-Antioxidants (Vitamin E and C and beta carotene)</a:t>
            </a:r>
          </a:p>
          <a:p>
            <a:pPr>
              <a:buNone/>
            </a:pPr>
            <a:r>
              <a:rPr lang="en-IN" dirty="0" smtClean="0"/>
              <a:t>-Nucleotides</a:t>
            </a:r>
          </a:p>
          <a:p>
            <a:pPr>
              <a:buNone/>
            </a:pPr>
            <a:r>
              <a:rPr lang="en-IN" dirty="0" smtClean="0"/>
              <a:t>-Glutamine ,</a:t>
            </a:r>
            <a:r>
              <a:rPr lang="en-IN" dirty="0" err="1" smtClean="0"/>
              <a:t>probiotics</a:t>
            </a:r>
            <a:r>
              <a:rPr lang="en-IN" dirty="0" smtClean="0"/>
              <a:t> and growth factors.</a:t>
            </a:r>
            <a:endParaRPr lang="en-IN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r>
              <a:rPr lang="en-IN" dirty="0" err="1" smtClean="0"/>
              <a:t>Parenteral</a:t>
            </a:r>
            <a:r>
              <a:rPr lang="en-IN" dirty="0" smtClean="0"/>
              <a:t> nutrition is reserved for patients with</a:t>
            </a:r>
          </a:p>
          <a:p>
            <a:pPr>
              <a:buNone/>
            </a:pPr>
            <a:r>
              <a:rPr lang="en-IN" dirty="0" smtClean="0"/>
              <a:t>-Severe colitis</a:t>
            </a:r>
          </a:p>
          <a:p>
            <a:pPr>
              <a:buNone/>
            </a:pPr>
            <a:r>
              <a:rPr lang="en-IN" dirty="0" smtClean="0"/>
              <a:t>-Those in </a:t>
            </a:r>
            <a:r>
              <a:rPr lang="en-IN" dirty="0" err="1" smtClean="0"/>
              <a:t>perioperative</a:t>
            </a:r>
            <a:r>
              <a:rPr lang="en-IN" dirty="0" smtClean="0"/>
              <a:t> period.</a:t>
            </a:r>
          </a:p>
          <a:p>
            <a:pPr>
              <a:buNone/>
            </a:pPr>
            <a:r>
              <a:rPr lang="en-IN" dirty="0" smtClean="0"/>
              <a:t>-Those with short bowel syndrome</a:t>
            </a:r>
          </a:p>
          <a:p>
            <a:pPr>
              <a:buNone/>
            </a:pPr>
            <a:r>
              <a:rPr lang="en-IN" dirty="0" smtClean="0"/>
              <a:t>-Severe </a:t>
            </a:r>
            <a:r>
              <a:rPr lang="en-IN" dirty="0" err="1" smtClean="0"/>
              <a:t>malabsorption</a:t>
            </a:r>
            <a:r>
              <a:rPr lang="en-IN" dirty="0" smtClean="0"/>
              <a:t> who have failed enteral feeding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DIET IN GASTRO OESOPHAGEAL REFLUX:</a:t>
            </a:r>
          </a:p>
          <a:p>
            <a:r>
              <a:rPr lang="en-IN" dirty="0" smtClean="0"/>
              <a:t>GOR subsides spontaneously in most healthy </a:t>
            </a:r>
            <a:r>
              <a:rPr lang="en-IN" dirty="0" err="1" smtClean="0"/>
              <a:t>infants,usually</a:t>
            </a:r>
            <a:r>
              <a:rPr lang="en-IN" dirty="0" smtClean="0"/>
              <a:t> when the baby is able to sit or walk.</a:t>
            </a:r>
          </a:p>
          <a:p>
            <a:r>
              <a:rPr lang="en-IN" dirty="0" smtClean="0"/>
              <a:t>Supine position is avoided</a:t>
            </a:r>
          </a:p>
          <a:p>
            <a:r>
              <a:rPr lang="en-IN" dirty="0" smtClean="0"/>
              <a:t>Right lateral position is preferred as:</a:t>
            </a:r>
          </a:p>
          <a:p>
            <a:pPr marL="0" indent="0">
              <a:buNone/>
            </a:pPr>
            <a:r>
              <a:rPr lang="en-IN" dirty="0" smtClean="0"/>
              <a:t>-It increases the gastric emptying and</a:t>
            </a:r>
          </a:p>
          <a:p>
            <a:pPr marL="0" indent="0">
              <a:buNone/>
            </a:pPr>
            <a:r>
              <a:rPr lang="en-IN" dirty="0" smtClean="0"/>
              <a:t>-Separates the gastric contents from the gastro oesophageal </a:t>
            </a:r>
            <a:r>
              <a:rPr lang="en-IN" dirty="0" err="1" smtClean="0"/>
              <a:t>junvtion</a:t>
            </a:r>
            <a:r>
              <a:rPr lang="en-IN" dirty="0" smtClean="0"/>
              <a:t>.</a:t>
            </a:r>
          </a:p>
          <a:p>
            <a:r>
              <a:rPr lang="en-IN" dirty="0" smtClean="0"/>
              <a:t>Ideal positioning:</a:t>
            </a:r>
          </a:p>
          <a:p>
            <a:pPr marL="0" indent="0">
              <a:buNone/>
            </a:pPr>
            <a:r>
              <a:rPr lang="en-IN" dirty="0" smtClean="0"/>
              <a:t>-While </a:t>
            </a:r>
            <a:r>
              <a:rPr lang="en-IN" dirty="0" err="1" smtClean="0"/>
              <a:t>awake:Standing</a:t>
            </a:r>
            <a:r>
              <a:rPr lang="en-IN" dirty="0" smtClean="0"/>
              <a:t> or sitting upright</a:t>
            </a:r>
          </a:p>
          <a:p>
            <a:pPr marL="0" indent="0">
              <a:buNone/>
            </a:pPr>
            <a:r>
              <a:rPr lang="en-IN" dirty="0" smtClean="0"/>
              <a:t>-While sleeping: Prone position ,with head end of bed elevated.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4091525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/>
          <a:lstStyle/>
          <a:p>
            <a:r>
              <a:rPr lang="en-IN" dirty="0" smtClean="0"/>
              <a:t>DIET:</a:t>
            </a:r>
          </a:p>
          <a:p>
            <a:pPr marL="0" indent="0">
              <a:buNone/>
            </a:pPr>
            <a:r>
              <a:rPr lang="en-IN" dirty="0" smtClean="0"/>
              <a:t>-Thickening of infant formula with rice cereal.</a:t>
            </a:r>
          </a:p>
          <a:p>
            <a:pPr marL="0" indent="0">
              <a:buNone/>
            </a:pPr>
            <a:r>
              <a:rPr lang="en-IN" dirty="0" smtClean="0"/>
              <a:t>-Small and frequent feeds.</a:t>
            </a:r>
          </a:p>
          <a:p>
            <a:pPr marL="0" indent="0">
              <a:buNone/>
            </a:pPr>
            <a:r>
              <a:rPr lang="en-IN" dirty="0" smtClean="0"/>
              <a:t>FOODS TO BE AVOIDED:</a:t>
            </a:r>
          </a:p>
          <a:p>
            <a:pPr marL="0" indent="0">
              <a:buNone/>
            </a:pPr>
            <a:r>
              <a:rPr lang="en-IN" dirty="0" smtClean="0"/>
              <a:t>-Fatty foods</a:t>
            </a:r>
          </a:p>
          <a:p>
            <a:pPr marL="0" indent="0">
              <a:buNone/>
            </a:pPr>
            <a:r>
              <a:rPr lang="en-IN" dirty="0" smtClean="0"/>
              <a:t>-Acidic foods like citrus juice ,carbonated beverages and tomato products.</a:t>
            </a:r>
          </a:p>
          <a:p>
            <a:pPr marL="0" indent="0">
              <a:buNone/>
            </a:pPr>
            <a:r>
              <a:rPr lang="en-IN" dirty="0" smtClean="0"/>
              <a:t>-Coffee.</a:t>
            </a:r>
          </a:p>
          <a:p>
            <a:r>
              <a:rPr lang="en-IN" dirty="0" smtClean="0"/>
              <a:t>Weight reduction in obese children is very important to reduce reflux</a:t>
            </a:r>
          </a:p>
          <a:p>
            <a:r>
              <a:rPr lang="en-IN" dirty="0" smtClean="0"/>
              <a:t>Certain drugs can precipitate or aggravate the reflux:</a:t>
            </a:r>
          </a:p>
          <a:p>
            <a:pPr marL="0" indent="0">
              <a:buNone/>
            </a:pPr>
            <a:r>
              <a:rPr lang="en-IN" dirty="0" smtClean="0"/>
              <a:t>-Salbutamol ,Theophylline ,Diazepam ,Barbiturates.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3808780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b="1" dirty="0" smtClean="0"/>
              <a:t>NUTRIONAL MANAGEMENT IN DAIRRHOEA:</a:t>
            </a:r>
          </a:p>
          <a:p>
            <a:r>
              <a:rPr lang="en-IN" dirty="0" smtClean="0"/>
              <a:t>ORS and continued </a:t>
            </a:r>
            <a:r>
              <a:rPr lang="en-IN" dirty="0" err="1" smtClean="0"/>
              <a:t>feding</a:t>
            </a:r>
            <a:endParaRPr lang="en-IN" dirty="0" smtClean="0"/>
          </a:p>
          <a:p>
            <a:r>
              <a:rPr lang="en-IN" dirty="0" smtClean="0"/>
              <a:t>Breast feeding should never be stopped.</a:t>
            </a:r>
          </a:p>
          <a:p>
            <a:r>
              <a:rPr lang="en-IN" dirty="0" smtClean="0"/>
              <a:t>The child should continue to receive normal </a:t>
            </a:r>
            <a:r>
              <a:rPr lang="en-IN" dirty="0" err="1" smtClean="0"/>
              <a:t>diet,milled</a:t>
            </a:r>
            <a:r>
              <a:rPr lang="en-IN" dirty="0" smtClean="0"/>
              <a:t> cereals are better than whole cereals.</a:t>
            </a:r>
          </a:p>
          <a:p>
            <a:r>
              <a:rPr lang="en-IN" dirty="0" smtClean="0"/>
              <a:t>Food should be easily digestible and given in small quantities ,at short intervals.</a:t>
            </a:r>
          </a:p>
          <a:p>
            <a:r>
              <a:rPr lang="en-IN" dirty="0" smtClean="0"/>
              <a:t>Complex carbohydrates (rice ,wheat ,potatoes ,bread and cereals) ,lean meat ,yoghurt ,and boiled bananas are well tolerated.</a:t>
            </a:r>
          </a:p>
          <a:p>
            <a:r>
              <a:rPr lang="en-IN" dirty="0" smtClean="0"/>
              <a:t>Food high in simple sugars including soft drinks ,tea and juices should be avoided.</a:t>
            </a:r>
          </a:p>
          <a:p>
            <a:r>
              <a:rPr lang="en-IN" dirty="0" smtClean="0"/>
              <a:t>80% of the dietary fat can be absorbed in spite of </a:t>
            </a:r>
            <a:r>
              <a:rPr lang="en-IN" dirty="0" err="1" smtClean="0"/>
              <a:t>diarrhoea,they</a:t>
            </a:r>
            <a:r>
              <a:rPr lang="en-IN" dirty="0" smtClean="0"/>
              <a:t> can increase the calorie content of diet without increasing the bulk.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Transient lactose intolerance is part and parcel of </a:t>
            </a:r>
            <a:r>
              <a:rPr lang="en-IN" dirty="0" err="1" smtClean="0"/>
              <a:t>diarrhoea.It</a:t>
            </a:r>
            <a:r>
              <a:rPr lang="en-IN" dirty="0" smtClean="0"/>
              <a:t> should never be an indication for stopping breast milk or giving lactose free milk.</a:t>
            </a:r>
          </a:p>
          <a:p>
            <a:r>
              <a:rPr lang="en-IN" dirty="0" smtClean="0"/>
              <a:t>During convalescence ,dietary intake should be increased to at least 125% of normal RDA ,using nutrient dense foods to compensate for the losses and promote rapid </a:t>
            </a:r>
            <a:r>
              <a:rPr lang="en-IN" dirty="0" err="1" smtClean="0"/>
              <a:t>nutrional</a:t>
            </a:r>
            <a:r>
              <a:rPr lang="en-IN" dirty="0" smtClean="0"/>
              <a:t> recovery.</a:t>
            </a:r>
          </a:p>
          <a:p>
            <a:r>
              <a:rPr lang="en-IN" dirty="0" smtClean="0"/>
              <a:t>Cow’s milk should be avoided in children with diarrhoea and severe PEM:</a:t>
            </a:r>
          </a:p>
          <a:p>
            <a:pPr>
              <a:buNone/>
            </a:pPr>
            <a:r>
              <a:rPr lang="en-IN" dirty="0" smtClean="0"/>
              <a:t> There is damage to villous epithelium in acute diarrhoea								       </a:t>
            </a:r>
          </a:p>
          <a:p>
            <a:pPr>
              <a:buNone/>
            </a:pPr>
            <a:r>
              <a:rPr lang="en-IN" dirty="0" smtClean="0"/>
              <a:t>Macromolecules of cow’s protein are absorbed intact </a:t>
            </a:r>
          </a:p>
          <a:p>
            <a:pPr>
              <a:buNone/>
            </a:pPr>
            <a:r>
              <a:rPr lang="en-IN" dirty="0" smtClean="0"/>
              <a:t>Into the bloodstream ,through the breached mucosa.</a:t>
            </a:r>
          </a:p>
          <a:p>
            <a:pPr>
              <a:buNone/>
            </a:pPr>
            <a:r>
              <a:rPr lang="en-IN" dirty="0" smtClean="0"/>
              <a:t>                                                                                         </a:t>
            </a:r>
          </a:p>
          <a:p>
            <a:pPr>
              <a:buNone/>
            </a:pPr>
            <a:r>
              <a:rPr lang="en-IN" dirty="0" smtClean="0"/>
              <a:t>                                     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153694" y="42283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115594" y="5561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/>
          <a:lstStyle/>
          <a:p>
            <a:r>
              <a:rPr lang="en-IN" dirty="0" smtClean="0"/>
              <a:t>These proteins are highly antigenic and so the body produces antibodies against them</a:t>
            </a:r>
          </a:p>
          <a:p>
            <a:pPr>
              <a:buNone/>
            </a:pPr>
            <a:r>
              <a:rPr lang="en-IN" dirty="0" smtClean="0"/>
              <a:t>                                                                                           </a:t>
            </a:r>
          </a:p>
          <a:p>
            <a:pPr>
              <a:buNone/>
            </a:pPr>
            <a:r>
              <a:rPr lang="en-IN" dirty="0" smtClean="0"/>
              <a:t>    This leads to the formation of circulating antigen-antibody </a:t>
            </a:r>
            <a:r>
              <a:rPr lang="en-IN" dirty="0" err="1" smtClean="0"/>
              <a:t>complexes,whuch</a:t>
            </a:r>
            <a:r>
              <a:rPr lang="en-IN" dirty="0" smtClean="0"/>
              <a:t> are deposited in normal mucosa as well as already damaged mucosa.</a:t>
            </a:r>
          </a:p>
          <a:p>
            <a:pPr>
              <a:buNone/>
            </a:pPr>
            <a:r>
              <a:rPr lang="en-IN" dirty="0" smtClean="0"/>
              <a:t>                                                                                       </a:t>
            </a:r>
          </a:p>
          <a:p>
            <a:pPr>
              <a:buNone/>
            </a:pPr>
            <a:r>
              <a:rPr lang="en-IN" dirty="0" smtClean="0"/>
              <a:t>    This may lead to chronic diarrhoea especially in children </a:t>
            </a:r>
            <a:r>
              <a:rPr lang="en-IN" smtClean="0"/>
              <a:t>with severe PEM.</a:t>
            </a:r>
            <a:endParaRPr lang="en-IN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4114800" y="1600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114800" y="3352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IN" b="1" dirty="0" smtClean="0"/>
              <a:t>DIETARY MANAGEMENT OF PERSISTENT </a:t>
            </a:r>
          </a:p>
          <a:p>
            <a:pPr>
              <a:buNone/>
            </a:pPr>
            <a:r>
              <a:rPr lang="en-IN" b="1" dirty="0" smtClean="0"/>
              <a:t>DIARRHOEA:</a:t>
            </a:r>
          </a:p>
          <a:p>
            <a:r>
              <a:rPr lang="en-IN" dirty="0" smtClean="0"/>
              <a:t>Avoid all feeds till diarrhoea is at least partially controlled which may be by the </a:t>
            </a:r>
            <a:r>
              <a:rPr lang="en-IN" dirty="0" smtClean="0">
                <a:latin typeface="+mj-lt"/>
              </a:rPr>
              <a:t>2</a:t>
            </a:r>
            <a:r>
              <a:rPr lang="en-IN" baseline="30000" dirty="0" smtClean="0">
                <a:latin typeface="+mj-lt"/>
              </a:rPr>
              <a:t>nd</a:t>
            </a:r>
            <a:r>
              <a:rPr lang="en-IN" dirty="0" smtClean="0">
                <a:latin typeface="+mj-lt"/>
              </a:rPr>
              <a:t> day of treatment.</a:t>
            </a:r>
          </a:p>
          <a:p>
            <a:r>
              <a:rPr lang="en-IN" dirty="0" smtClean="0">
                <a:latin typeface="+mj-lt"/>
              </a:rPr>
              <a:t>Small frequent feeds should be given to reduce the </a:t>
            </a:r>
            <a:r>
              <a:rPr lang="en-IN" dirty="0" err="1" smtClean="0">
                <a:latin typeface="+mj-lt"/>
              </a:rPr>
              <a:t>gastrocolic</a:t>
            </a:r>
            <a:r>
              <a:rPr lang="en-IN" dirty="0" smtClean="0">
                <a:latin typeface="+mj-lt"/>
              </a:rPr>
              <a:t> reflex.</a:t>
            </a:r>
          </a:p>
          <a:p>
            <a:r>
              <a:rPr lang="en-IN" dirty="0" smtClean="0">
                <a:latin typeface="+mj-lt"/>
              </a:rPr>
              <a:t>It is better to start with high carbohydrate ,low protein </a:t>
            </a:r>
          </a:p>
          <a:p>
            <a:pPr marL="0" indent="0">
              <a:buNone/>
            </a:pPr>
            <a:r>
              <a:rPr lang="en-IN" dirty="0">
                <a:latin typeface="+mj-lt"/>
              </a:rPr>
              <a:t> </a:t>
            </a:r>
            <a:r>
              <a:rPr lang="en-IN" dirty="0" smtClean="0">
                <a:latin typeface="+mj-lt"/>
              </a:rPr>
              <a:t>   and no fat regimen.</a:t>
            </a:r>
          </a:p>
          <a:p>
            <a:r>
              <a:rPr lang="en-IN" dirty="0" smtClean="0">
                <a:latin typeface="+mj-lt"/>
              </a:rPr>
              <a:t>Always avoid the food substances ,which may be responsible for persistent diarrhoea,.</a:t>
            </a:r>
            <a:r>
              <a:rPr lang="en-IN" dirty="0" err="1" smtClean="0">
                <a:latin typeface="+mj-lt"/>
              </a:rPr>
              <a:t>eg:milk</a:t>
            </a:r>
            <a:r>
              <a:rPr lang="en-IN" dirty="0" smtClean="0">
                <a:latin typeface="+mj-lt"/>
              </a:rPr>
              <a:t> and milk product in cow’s milk allergy ,gluten containing food in coeliac disease.</a:t>
            </a:r>
          </a:p>
          <a:p>
            <a:r>
              <a:rPr lang="en-IN" dirty="0" smtClean="0">
                <a:latin typeface="+mj-lt"/>
              </a:rPr>
              <a:t>Provide adequate micronutrients and vitamins.</a:t>
            </a:r>
          </a:p>
          <a:p>
            <a:r>
              <a:rPr lang="en-IN" dirty="0" smtClean="0">
                <a:latin typeface="+mj-lt"/>
              </a:rPr>
              <a:t>Diet should not be hyperosmolar.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80288"/>
          </a:xfrm>
        </p:spPr>
        <p:txBody>
          <a:bodyPr>
            <a:normAutofit/>
          </a:bodyPr>
          <a:lstStyle/>
          <a:p>
            <a:r>
              <a:rPr lang="en-IN" sz="4800" b="1" dirty="0" smtClean="0"/>
              <a:t>PROTEINS</a:t>
            </a:r>
            <a:endParaRPr lang="en-IN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r>
              <a:rPr lang="en-IN" dirty="0" smtClean="0"/>
              <a:t>Protein means of </a:t>
            </a:r>
            <a:r>
              <a:rPr lang="en-IN" i="1" dirty="0" smtClean="0"/>
              <a:t>prime importance</a:t>
            </a:r>
          </a:p>
          <a:p>
            <a:r>
              <a:rPr lang="en-IN" b="1" dirty="0" smtClean="0"/>
              <a:t>FUNCTIONS</a:t>
            </a:r>
            <a:r>
              <a:rPr lang="en-IN" dirty="0" smtClean="0"/>
              <a:t>-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Help in body building and tissue repair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Form enzymes, hormones ,antibodies and also help in transporting other nutrients</a:t>
            </a:r>
          </a:p>
          <a:p>
            <a:pPr>
              <a:buFont typeface="Wingdings" pitchFamily="2" charset="2"/>
              <a:buChar char="Ø"/>
            </a:pPr>
            <a:r>
              <a:rPr lang="en-IN" i="1" dirty="0" smtClean="0"/>
              <a:t>Specific Dynamic action[SDA] or </a:t>
            </a:r>
          </a:p>
          <a:p>
            <a:pPr>
              <a:buNone/>
            </a:pPr>
            <a:r>
              <a:rPr lang="en-IN" i="1" dirty="0" smtClean="0"/>
              <a:t>    </a:t>
            </a:r>
            <a:r>
              <a:rPr lang="en-IN" i="1" dirty="0" err="1" smtClean="0"/>
              <a:t>Thermic</a:t>
            </a:r>
            <a:r>
              <a:rPr lang="en-IN" i="1" dirty="0" smtClean="0"/>
              <a:t> effect of food[TEF] </a:t>
            </a:r>
            <a:r>
              <a:rPr lang="en-IN" dirty="0" smtClean="0"/>
              <a:t>for protein (</a:t>
            </a:r>
            <a:r>
              <a:rPr lang="en-IN" dirty="0" smtClean="0">
                <a:latin typeface="+mj-lt"/>
              </a:rPr>
              <a:t>29%) is much higher than that of carbohydrate and fat(5%)-This is the energy used during digestion.</a:t>
            </a:r>
          </a:p>
          <a:p>
            <a:pPr>
              <a:buNone/>
            </a:pPr>
            <a:endParaRPr lang="en-IN" dirty="0" smtClean="0">
              <a:latin typeface="+mj-lt"/>
            </a:endParaRPr>
          </a:p>
          <a:p>
            <a:endParaRPr lang="en-IN" i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r>
              <a:rPr lang="en-IN" dirty="0" smtClean="0"/>
              <a:t>DIETARY MANAGEMENT-Different diets:</a:t>
            </a:r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4764376"/>
              </p:ext>
            </p:extLst>
          </p:nvPr>
        </p:nvGraphicFramePr>
        <p:xfrm>
          <a:off x="609600" y="1142998"/>
          <a:ext cx="8077200" cy="4953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1722783">
                <a:tc>
                  <a:txBody>
                    <a:bodyPr/>
                    <a:lstStyle/>
                    <a:p>
                      <a:r>
                        <a:rPr lang="en-IN" dirty="0" smtClean="0"/>
                        <a:t>DIET A / LEVEL </a:t>
                      </a:r>
                      <a:r>
                        <a:rPr lang="en-IN" dirty="0" smtClean="0">
                          <a:latin typeface="+mj-lt"/>
                        </a:rPr>
                        <a:t>1</a:t>
                      </a:r>
                      <a:r>
                        <a:rPr lang="en-IN" baseline="0" dirty="0" smtClean="0">
                          <a:latin typeface="+mj-lt"/>
                        </a:rPr>
                        <a:t> </a:t>
                      </a:r>
                      <a:r>
                        <a:rPr lang="en-IN" baseline="0" dirty="0" smtClean="0">
                          <a:latin typeface="+mn-lt"/>
                        </a:rPr>
                        <a:t>DIET</a:t>
                      </a:r>
                    </a:p>
                    <a:p>
                      <a:r>
                        <a:rPr lang="en-IN" baseline="0" dirty="0" smtClean="0">
                          <a:latin typeface="+mn-lt"/>
                        </a:rPr>
                        <a:t>LOW LACTOSE DIET</a:t>
                      </a:r>
                    </a:p>
                    <a:p>
                      <a:r>
                        <a:rPr lang="en-IN" baseline="0" dirty="0" smtClean="0">
                          <a:latin typeface="+mn-lt"/>
                        </a:rPr>
                        <a:t>CEREAL BASED DIET WITH LITTLE MILK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Low milk diet (</a:t>
                      </a:r>
                      <a:r>
                        <a:rPr lang="en-IN" dirty="0" smtClean="0">
                          <a:latin typeface="+mj-lt"/>
                        </a:rPr>
                        <a:t>50</a:t>
                      </a:r>
                      <a:r>
                        <a:rPr lang="en-IN" baseline="0" dirty="0" smtClean="0">
                          <a:latin typeface="+mj-lt"/>
                        </a:rPr>
                        <a:t> </a:t>
                      </a:r>
                      <a:r>
                        <a:rPr lang="en-IN" baseline="0" dirty="0" smtClean="0">
                          <a:latin typeface="+mn-lt"/>
                        </a:rPr>
                        <a:t>ml/kg/day)</a:t>
                      </a:r>
                    </a:p>
                    <a:p>
                      <a:r>
                        <a:rPr lang="en-IN" baseline="0" dirty="0" smtClean="0">
                          <a:latin typeface="+mn-lt"/>
                        </a:rPr>
                        <a:t>Curd ,rice/</a:t>
                      </a:r>
                      <a:r>
                        <a:rPr lang="en-IN" baseline="0" dirty="0" err="1" smtClean="0">
                          <a:latin typeface="+mn-lt"/>
                        </a:rPr>
                        <a:t>sooji,gruel</a:t>
                      </a:r>
                      <a:r>
                        <a:rPr lang="en-IN" baseline="0" dirty="0" smtClean="0">
                          <a:latin typeface="+mn-lt"/>
                        </a:rPr>
                        <a:t> with </a:t>
                      </a:r>
                      <a:r>
                        <a:rPr lang="en-IN" baseline="0" dirty="0" err="1" smtClean="0">
                          <a:latin typeface="+mn-lt"/>
                        </a:rPr>
                        <a:t>milk,Suji</a:t>
                      </a:r>
                      <a:r>
                        <a:rPr lang="en-IN" baseline="0" dirty="0" smtClean="0">
                          <a:latin typeface="+mn-lt"/>
                        </a:rPr>
                        <a:t> or broken wheat(</a:t>
                      </a:r>
                      <a:r>
                        <a:rPr lang="en-IN" baseline="0" dirty="0" err="1" smtClean="0">
                          <a:latin typeface="+mn-lt"/>
                        </a:rPr>
                        <a:t>dalia</a:t>
                      </a:r>
                      <a:r>
                        <a:rPr lang="en-IN" baseline="0" dirty="0" smtClean="0">
                          <a:latin typeface="+mn-lt"/>
                        </a:rPr>
                        <a:t>),</a:t>
                      </a:r>
                      <a:r>
                        <a:rPr lang="en-IN" baseline="0" dirty="0" err="1" smtClean="0">
                          <a:latin typeface="+mn-lt"/>
                        </a:rPr>
                        <a:t>jaggery,green</a:t>
                      </a:r>
                      <a:r>
                        <a:rPr lang="en-IN" baseline="0" dirty="0" smtClean="0">
                          <a:latin typeface="+mn-lt"/>
                        </a:rPr>
                        <a:t> leafy vegetables can be used.</a:t>
                      </a:r>
                      <a:endParaRPr lang="en-IN" dirty="0"/>
                    </a:p>
                  </a:txBody>
                  <a:tcPr/>
                </a:tc>
              </a:tr>
              <a:tr h="1615109">
                <a:tc>
                  <a:txBody>
                    <a:bodyPr/>
                    <a:lstStyle/>
                    <a:p>
                      <a:r>
                        <a:rPr lang="en-IN" dirty="0" smtClean="0"/>
                        <a:t>DIET B /LEVEL </a:t>
                      </a:r>
                      <a:r>
                        <a:rPr lang="en-IN" dirty="0" smtClean="0">
                          <a:latin typeface="+mj-lt"/>
                        </a:rPr>
                        <a:t>2 </a:t>
                      </a:r>
                      <a:r>
                        <a:rPr lang="en-IN" dirty="0" smtClean="0">
                          <a:latin typeface="+mn-lt"/>
                        </a:rPr>
                        <a:t>DIET</a:t>
                      </a:r>
                    </a:p>
                    <a:p>
                      <a:r>
                        <a:rPr lang="en-IN" dirty="0" smtClean="0">
                          <a:latin typeface="+mn-lt"/>
                        </a:rPr>
                        <a:t>LACTOSE FREE DIET</a:t>
                      </a:r>
                    </a:p>
                    <a:p>
                      <a:r>
                        <a:rPr lang="en-IN" dirty="0" smtClean="0">
                          <a:latin typeface="+mn-lt"/>
                        </a:rPr>
                        <a:t>MILK FREE CEREAL BASED DIET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Milk free diet-Cereal-pulse mix/</a:t>
                      </a:r>
                      <a:r>
                        <a:rPr lang="en-IN" dirty="0" err="1" smtClean="0"/>
                        <a:t>gruel,amylase</a:t>
                      </a:r>
                      <a:r>
                        <a:rPr lang="en-IN" dirty="0" smtClean="0"/>
                        <a:t> rich </a:t>
                      </a:r>
                      <a:r>
                        <a:rPr lang="en-IN" dirty="0" err="1" smtClean="0"/>
                        <a:t>food,rice</a:t>
                      </a:r>
                      <a:r>
                        <a:rPr lang="en-IN" baseline="0" dirty="0" smtClean="0"/>
                        <a:t> ,cooked </a:t>
                      </a:r>
                      <a:r>
                        <a:rPr lang="en-IN" baseline="0" dirty="0" err="1" smtClean="0"/>
                        <a:t>moong</a:t>
                      </a:r>
                      <a:r>
                        <a:rPr lang="en-IN" baseline="0" dirty="0" smtClean="0"/>
                        <a:t> </a:t>
                      </a:r>
                      <a:r>
                        <a:rPr lang="en-IN" baseline="0" dirty="0" err="1" smtClean="0"/>
                        <a:t>dal,sugar</a:t>
                      </a:r>
                      <a:r>
                        <a:rPr lang="en-IN" baseline="0" dirty="0" smtClean="0"/>
                        <a:t> ,coconut oil</a:t>
                      </a:r>
                      <a:endParaRPr lang="en-IN" dirty="0"/>
                    </a:p>
                  </a:txBody>
                  <a:tcPr/>
                </a:tc>
              </a:tr>
              <a:tr h="1615109">
                <a:tc>
                  <a:txBody>
                    <a:bodyPr/>
                    <a:lstStyle/>
                    <a:p>
                      <a:r>
                        <a:rPr lang="en-IN" dirty="0" smtClean="0"/>
                        <a:t>DIET C /LEVEL </a:t>
                      </a:r>
                      <a:r>
                        <a:rPr lang="en-IN" dirty="0" smtClean="0">
                          <a:latin typeface="+mj-lt"/>
                        </a:rPr>
                        <a:t>3 </a:t>
                      </a:r>
                      <a:r>
                        <a:rPr lang="en-IN" dirty="0" smtClean="0">
                          <a:latin typeface="+mn-lt"/>
                        </a:rPr>
                        <a:t>DIET</a:t>
                      </a:r>
                    </a:p>
                    <a:p>
                      <a:r>
                        <a:rPr lang="en-IN" dirty="0" smtClean="0">
                          <a:latin typeface="+mn-lt"/>
                        </a:rPr>
                        <a:t>LACTOSE AND SUCROSE FREE DIET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Lactose-sucrose/starch free diet/soya</a:t>
                      </a:r>
                      <a:r>
                        <a:rPr lang="en-IN" baseline="0" dirty="0" smtClean="0"/>
                        <a:t> </a:t>
                      </a:r>
                      <a:r>
                        <a:rPr lang="en-IN" baseline="0" dirty="0" err="1" smtClean="0"/>
                        <a:t>based,chicken</a:t>
                      </a:r>
                      <a:r>
                        <a:rPr lang="en-IN" baseline="0" dirty="0" smtClean="0"/>
                        <a:t> based ,egg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1301635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IN" b="1" dirty="0"/>
              <a:t>DIET IN CONSTIPATION: </a:t>
            </a:r>
            <a:endParaRPr lang="en-IN" b="1" dirty="0" smtClean="0"/>
          </a:p>
          <a:p>
            <a:pPr>
              <a:buNone/>
            </a:pPr>
            <a:r>
              <a:rPr lang="en-IN" b="1" dirty="0" smtClean="0"/>
              <a:t>-</a:t>
            </a:r>
            <a:r>
              <a:rPr lang="en-IN" dirty="0"/>
              <a:t>Encourage high fibre diet like </a:t>
            </a:r>
            <a:endParaRPr lang="en-IN" dirty="0" smtClean="0"/>
          </a:p>
          <a:p>
            <a:pPr>
              <a:buNone/>
            </a:pPr>
            <a:r>
              <a:rPr lang="en-IN" dirty="0"/>
              <a:t>-</a:t>
            </a:r>
            <a:r>
              <a:rPr lang="en-IN" dirty="0" smtClean="0"/>
              <a:t>vegetables </a:t>
            </a:r>
            <a:r>
              <a:rPr lang="en-IN" dirty="0"/>
              <a:t>and fruits like guava ,papaya ,and </a:t>
            </a:r>
            <a:r>
              <a:rPr lang="en-IN" dirty="0" smtClean="0"/>
              <a:t>mangoes</a:t>
            </a:r>
          </a:p>
          <a:p>
            <a:pPr>
              <a:buNone/>
            </a:pPr>
            <a:r>
              <a:rPr lang="en-IN"/>
              <a:t>-</a:t>
            </a:r>
            <a:r>
              <a:rPr lang="en-IN" smtClean="0"/>
              <a:t>plenty </a:t>
            </a:r>
            <a:r>
              <a:rPr lang="en-IN" dirty="0"/>
              <a:t>of fluids.</a:t>
            </a:r>
          </a:p>
          <a:p>
            <a:pPr>
              <a:buNone/>
            </a:pPr>
            <a:r>
              <a:rPr lang="en-IN" dirty="0"/>
              <a:t>-Cow’s milk-fed babies tend to be more constipated compared to breast fed babies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IN" dirty="0" smtClean="0"/>
              <a:t>-Avoid iron and calcium supplements.</a:t>
            </a:r>
            <a:endParaRPr lang="en-IN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8036924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REFERENCES</a:t>
            </a:r>
          </a:p>
          <a:p>
            <a:r>
              <a:rPr lang="en-IN" dirty="0"/>
              <a:t>N</a:t>
            </a:r>
            <a:r>
              <a:rPr lang="en-IN" dirty="0" smtClean="0"/>
              <a:t>utrition and Child development-KE Elizabeth-5</a:t>
            </a:r>
            <a:r>
              <a:rPr lang="en-IN" baseline="30000" dirty="0" smtClean="0"/>
              <a:t>th</a:t>
            </a:r>
            <a:r>
              <a:rPr lang="en-IN" dirty="0" smtClean="0"/>
              <a:t> Edition</a:t>
            </a:r>
          </a:p>
          <a:p>
            <a:r>
              <a:rPr lang="en-IN" dirty="0" err="1" smtClean="0"/>
              <a:t>Piyush</a:t>
            </a:r>
            <a:r>
              <a:rPr lang="en-IN" dirty="0" smtClean="0"/>
              <a:t> Gupta Volume </a:t>
            </a:r>
            <a:r>
              <a:rPr lang="en-IN" dirty="0" smtClean="0">
                <a:latin typeface="+mj-lt"/>
              </a:rPr>
              <a:t>1</a:t>
            </a:r>
          </a:p>
          <a:p>
            <a:r>
              <a:rPr lang="en-IN" dirty="0" smtClean="0">
                <a:latin typeface="+mj-lt"/>
              </a:rPr>
              <a:t>Paediatric </a:t>
            </a:r>
            <a:r>
              <a:rPr lang="en-IN" dirty="0" err="1" smtClean="0">
                <a:latin typeface="+mj-lt"/>
              </a:rPr>
              <a:t>Gastroenterolgy</a:t>
            </a:r>
            <a:r>
              <a:rPr lang="en-IN" dirty="0" smtClean="0">
                <a:latin typeface="+mj-lt"/>
              </a:rPr>
              <a:t> and </a:t>
            </a:r>
            <a:r>
              <a:rPr lang="en-IN" dirty="0" err="1" smtClean="0">
                <a:latin typeface="+mj-lt"/>
              </a:rPr>
              <a:t>Hepatology</a:t>
            </a:r>
            <a:r>
              <a:rPr lang="en-IN" dirty="0" smtClean="0">
                <a:latin typeface="+mj-lt"/>
              </a:rPr>
              <a:t>-A Riyaz-3</a:t>
            </a:r>
            <a:r>
              <a:rPr lang="en-IN" baseline="30000" dirty="0" smtClean="0">
                <a:latin typeface="+mj-lt"/>
              </a:rPr>
              <a:t>rd</a:t>
            </a:r>
            <a:r>
              <a:rPr lang="en-IN" dirty="0" smtClean="0">
                <a:latin typeface="+mj-lt"/>
              </a:rPr>
              <a:t> edition</a:t>
            </a:r>
          </a:p>
          <a:p>
            <a:r>
              <a:rPr lang="en-IN" dirty="0" smtClean="0">
                <a:latin typeface="+mj-lt"/>
              </a:rPr>
              <a:t>Oxford Specialist Handbook in Paediatric Nephrology-2</a:t>
            </a:r>
            <a:r>
              <a:rPr lang="en-IN" baseline="30000" dirty="0" smtClean="0">
                <a:latin typeface="+mj-lt"/>
              </a:rPr>
              <a:t>nd</a:t>
            </a:r>
            <a:r>
              <a:rPr lang="en-IN" dirty="0" smtClean="0">
                <a:latin typeface="+mj-lt"/>
              </a:rPr>
              <a:t> edition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596959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2295</TotalTime>
  <Words>5907</Words>
  <Application>Microsoft Office PowerPoint</Application>
  <PresentationFormat>On-screen Show (4:3)</PresentationFormat>
  <Paragraphs>867</Paragraphs>
  <Slides>92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3" baseType="lpstr">
      <vt:lpstr>Flow</vt:lpstr>
      <vt:lpstr>MACRONUTRIENTS  AND DIET IN MEDICAL ILLNESS</vt:lpstr>
      <vt:lpstr>NUTRITION-DEFINITION</vt:lpstr>
      <vt:lpstr>         TYPES OF NUTRIENTS</vt:lpstr>
      <vt:lpstr>Slide 4</vt:lpstr>
      <vt:lpstr>CARBOHYDRATES</vt:lpstr>
      <vt:lpstr>Slide 6</vt:lpstr>
      <vt:lpstr> GLYCEMIC INDEX</vt:lpstr>
      <vt:lpstr>Slide 8</vt:lpstr>
      <vt:lpstr>PROTEINS</vt:lpstr>
      <vt:lpstr>AMINO ACIDS-BUILDING BLOCKS OF PROTEIN</vt:lpstr>
      <vt:lpstr>Slide 11</vt:lpstr>
      <vt:lpstr>Slide 12</vt:lpstr>
      <vt:lpstr>Slide 13</vt:lpstr>
      <vt:lpstr>Slide 14</vt:lpstr>
      <vt:lpstr>FATS(LIPIDS)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UREA CYCLE DISORDERS AND HYPERAMMONEMIA</vt:lpstr>
      <vt:lpstr>Slide 42</vt:lpstr>
      <vt:lpstr>Slide 43</vt:lpstr>
      <vt:lpstr>Slide 44</vt:lpstr>
      <vt:lpstr>Slide 45</vt:lpstr>
      <vt:lpstr>Slide 46</vt:lpstr>
      <vt:lpstr>Slide 47</vt:lpstr>
      <vt:lpstr>Clinical Features Of  Galactosemia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MACRONUTRIENTS  AND DIET IN MEDICAL ILLNESS</dc:title>
  <dc:creator>AVINA</dc:creator>
  <cp:lastModifiedBy>Anusha</cp:lastModifiedBy>
  <cp:revision>346</cp:revision>
  <dcterms:created xsi:type="dcterms:W3CDTF">2006-08-16T00:00:00Z</dcterms:created>
  <dcterms:modified xsi:type="dcterms:W3CDTF">2020-08-16T18:12:23Z</dcterms:modified>
</cp:coreProperties>
</file>