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80" r:id="rId1"/>
  </p:sldMasterIdLst>
  <p:notesMasterIdLst>
    <p:notesMasterId r:id="rId83"/>
  </p:notesMasterIdLst>
  <p:sldIdLst>
    <p:sldId id="256" r:id="rId2"/>
    <p:sldId id="257" r:id="rId3"/>
    <p:sldId id="319" r:id="rId4"/>
    <p:sldId id="320" r:id="rId5"/>
    <p:sldId id="321" r:id="rId6"/>
    <p:sldId id="322" r:id="rId7"/>
    <p:sldId id="258" r:id="rId8"/>
    <p:sldId id="398" r:id="rId9"/>
    <p:sldId id="368" r:id="rId10"/>
    <p:sldId id="259" r:id="rId11"/>
    <p:sldId id="323" r:id="rId12"/>
    <p:sldId id="261" r:id="rId13"/>
    <p:sldId id="400" r:id="rId14"/>
    <p:sldId id="325" r:id="rId15"/>
    <p:sldId id="324" r:id="rId16"/>
    <p:sldId id="336" r:id="rId17"/>
    <p:sldId id="328" r:id="rId18"/>
    <p:sldId id="329" r:id="rId19"/>
    <p:sldId id="326" r:id="rId20"/>
    <p:sldId id="270" r:id="rId21"/>
    <p:sldId id="331" r:id="rId22"/>
    <p:sldId id="276" r:id="rId23"/>
    <p:sldId id="338" r:id="rId24"/>
    <p:sldId id="278" r:id="rId25"/>
    <p:sldId id="332" r:id="rId26"/>
    <p:sldId id="333" r:id="rId27"/>
    <p:sldId id="334" r:id="rId28"/>
    <p:sldId id="335" r:id="rId29"/>
    <p:sldId id="344" r:id="rId30"/>
    <p:sldId id="343" r:id="rId31"/>
    <p:sldId id="341" r:id="rId32"/>
    <p:sldId id="340" r:id="rId33"/>
    <p:sldId id="342" r:id="rId34"/>
    <p:sldId id="345" r:id="rId35"/>
    <p:sldId id="401" r:id="rId36"/>
    <p:sldId id="387" r:id="rId37"/>
    <p:sldId id="386" r:id="rId38"/>
    <p:sldId id="385" r:id="rId39"/>
    <p:sldId id="346" r:id="rId40"/>
    <p:sldId id="347" r:id="rId41"/>
    <p:sldId id="357" r:id="rId42"/>
    <p:sldId id="356" r:id="rId43"/>
    <p:sldId id="348" r:id="rId44"/>
    <p:sldId id="349" r:id="rId45"/>
    <p:sldId id="391" r:id="rId46"/>
    <p:sldId id="388" r:id="rId47"/>
    <p:sldId id="389" r:id="rId48"/>
    <p:sldId id="402" r:id="rId49"/>
    <p:sldId id="403" r:id="rId50"/>
    <p:sldId id="392" r:id="rId51"/>
    <p:sldId id="382" r:id="rId52"/>
    <p:sldId id="383" r:id="rId53"/>
    <p:sldId id="355" r:id="rId54"/>
    <p:sldId id="358" r:id="rId55"/>
    <p:sldId id="359" r:id="rId56"/>
    <p:sldId id="399" r:id="rId57"/>
    <p:sldId id="360" r:id="rId58"/>
    <p:sldId id="396" r:id="rId59"/>
    <p:sldId id="405" r:id="rId60"/>
    <p:sldId id="366" r:id="rId61"/>
    <p:sldId id="393" r:id="rId62"/>
    <p:sldId id="371" r:id="rId63"/>
    <p:sldId id="372" r:id="rId64"/>
    <p:sldId id="299" r:id="rId65"/>
    <p:sldId id="370" r:id="rId66"/>
    <p:sldId id="300" r:id="rId67"/>
    <p:sldId id="410" r:id="rId68"/>
    <p:sldId id="409" r:id="rId69"/>
    <p:sldId id="377" r:id="rId70"/>
    <p:sldId id="379" r:id="rId71"/>
    <p:sldId id="374" r:id="rId72"/>
    <p:sldId id="411" r:id="rId73"/>
    <p:sldId id="375" r:id="rId74"/>
    <p:sldId id="404" r:id="rId75"/>
    <p:sldId id="378" r:id="rId76"/>
    <p:sldId id="380" r:id="rId77"/>
    <p:sldId id="381" r:id="rId78"/>
    <p:sldId id="376" r:id="rId79"/>
    <p:sldId id="301" r:id="rId80"/>
    <p:sldId id="369" r:id="rId81"/>
    <p:sldId id="373"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712" autoAdjust="0"/>
  </p:normalViewPr>
  <p:slideViewPr>
    <p:cSldViewPr snapToGrid="0" snapToObjects="1">
      <p:cViewPr varScale="1">
        <p:scale>
          <a:sx n="83" d="100"/>
          <a:sy n="83" d="100"/>
        </p:scale>
        <p:origin x="-1426" y="-77"/>
      </p:cViewPr>
      <p:guideLst>
        <p:guide orient="horz" pos="2160"/>
        <p:guide pos="2880"/>
      </p:guideLst>
    </p:cSldViewPr>
  </p:slideViewPr>
  <p:outlineViewPr>
    <p:cViewPr>
      <p:scale>
        <a:sx n="33" d="100"/>
        <a:sy n="33" d="100"/>
      </p:scale>
      <p:origin x="0" y="83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21FB7-82DF-724D-9F23-5B9B4FE52641}" type="doc">
      <dgm:prSet loTypeId="urn:microsoft.com/office/officeart/2005/8/layout/cycle8" loCatId="" qsTypeId="urn:microsoft.com/office/officeart/2005/8/quickstyle/3D1" qsCatId="3D" csTypeId="urn:microsoft.com/office/officeart/2005/8/colors/accent4_5" csCatId="accent4" phldr="1"/>
      <dgm:spPr/>
    </dgm:pt>
    <dgm:pt modelId="{F89DD237-76F1-374B-BB25-5AAD3AF70BA5}">
      <dgm:prSet phldrT="[Text]" custT="1"/>
      <dgm:spPr/>
      <dgm:t>
        <a:bodyPr/>
        <a:lstStyle/>
        <a:p>
          <a:pPr algn="ctr"/>
          <a:r>
            <a:rPr lang="en-US" sz="1800" b="1" i="0" u="sng" dirty="0" smtClean="0">
              <a:latin typeface="Chalkboard"/>
              <a:cs typeface="Chalkboard"/>
            </a:rPr>
            <a:t>Environmental</a:t>
          </a:r>
          <a:br>
            <a:rPr lang="en-US" sz="1800" b="1" i="0" u="sng" dirty="0" smtClean="0">
              <a:latin typeface="Chalkboard"/>
              <a:cs typeface="Chalkboard"/>
            </a:rPr>
          </a:br>
          <a:r>
            <a:rPr lang="en-US" sz="1800" b="1" dirty="0" smtClean="0">
              <a:latin typeface="Chalkboard"/>
              <a:cs typeface="Chalkboard"/>
            </a:rPr>
            <a:t>• </a:t>
          </a:r>
          <a:r>
            <a:rPr lang="en-US" sz="1800" dirty="0" smtClean="0">
              <a:latin typeface="Chalkboard"/>
              <a:cs typeface="Chalkboard"/>
            </a:rPr>
            <a:t>Altitude: less than 1500 meters       • Avoid cold exposure</a:t>
          </a:r>
          <a:br>
            <a:rPr lang="en-US" sz="1800" dirty="0" smtClean="0">
              <a:latin typeface="Chalkboard"/>
              <a:cs typeface="Chalkboard"/>
            </a:rPr>
          </a:br>
          <a:r>
            <a:rPr lang="en-US" sz="1800" dirty="0" smtClean="0">
              <a:latin typeface="Chalkboard"/>
              <a:cs typeface="Chalkboard"/>
            </a:rPr>
            <a:t>• Avoid hot exposure</a:t>
          </a:r>
          <a:endParaRPr lang="en-US" sz="1800" dirty="0">
            <a:latin typeface="Chalkboard"/>
            <a:cs typeface="Chalkboard"/>
          </a:endParaRPr>
        </a:p>
      </dgm:t>
    </dgm:pt>
    <dgm:pt modelId="{55EDEA6E-923D-3B46-AB90-F9D34D50A003}" type="parTrans" cxnId="{EEA81931-A941-2244-B3BB-684C4447C5A2}">
      <dgm:prSet/>
      <dgm:spPr/>
      <dgm:t>
        <a:bodyPr/>
        <a:lstStyle/>
        <a:p>
          <a:endParaRPr lang="en-US"/>
        </a:p>
      </dgm:t>
    </dgm:pt>
    <dgm:pt modelId="{30184613-946B-554B-99EB-C394D3318672}" type="sibTrans" cxnId="{EEA81931-A941-2244-B3BB-684C4447C5A2}">
      <dgm:prSet/>
      <dgm:spPr/>
      <dgm:t>
        <a:bodyPr/>
        <a:lstStyle/>
        <a:p>
          <a:endParaRPr lang="en-US"/>
        </a:p>
      </dgm:t>
    </dgm:pt>
    <dgm:pt modelId="{5ACF50C1-AB39-FD4D-87C9-C154E208C1DB}">
      <dgm:prSet phldrT="[Text]" custT="1"/>
      <dgm:spPr/>
      <dgm:t>
        <a:bodyPr/>
        <a:lstStyle/>
        <a:p>
          <a:r>
            <a:rPr lang="en-US" sz="1800" b="1" i="0" u="sng" dirty="0" smtClean="0">
              <a:latin typeface="Chalkboard"/>
              <a:cs typeface="Chalkboard"/>
            </a:rPr>
            <a:t>Way of </a:t>
          </a:r>
          <a:r>
            <a:rPr lang="en-US" sz="1800" b="1" i="0" u="sng" dirty="0" err="1" smtClean="0">
              <a:latin typeface="Chalkboard"/>
              <a:cs typeface="Chalkboard"/>
            </a:rPr>
            <a:t>Llife</a:t>
          </a:r>
          <a:r>
            <a:rPr lang="en-US" sz="1600" b="1" i="1" dirty="0" smtClean="0">
              <a:latin typeface="Chalkboard"/>
              <a:cs typeface="Chalkboard"/>
            </a:rPr>
            <a:t/>
          </a:r>
          <a:br>
            <a:rPr lang="en-US" sz="1600" b="1" i="1" dirty="0" smtClean="0">
              <a:latin typeface="Chalkboard"/>
              <a:cs typeface="Chalkboard"/>
            </a:rPr>
          </a:br>
          <a:r>
            <a:rPr lang="en-US" sz="1600" b="1" dirty="0" smtClean="0">
              <a:latin typeface="Chalkboard"/>
              <a:cs typeface="Chalkboard"/>
            </a:rPr>
            <a:t>• </a:t>
          </a:r>
          <a:r>
            <a:rPr lang="en-US" sz="1600" dirty="0" smtClean="0">
              <a:latin typeface="Chalkboard"/>
              <a:cs typeface="Chalkboard"/>
            </a:rPr>
            <a:t>Regular hydration</a:t>
          </a:r>
          <a:br>
            <a:rPr lang="en-US" sz="1600" dirty="0" smtClean="0">
              <a:latin typeface="Chalkboard"/>
              <a:cs typeface="Chalkboard"/>
            </a:rPr>
          </a:br>
          <a:r>
            <a:rPr lang="en-US" sz="1600" dirty="0" smtClean="0">
              <a:latin typeface="Chalkboard"/>
              <a:cs typeface="Chalkboard"/>
            </a:rPr>
            <a:t>• Avoidance of strenuous exercise</a:t>
          </a:r>
          <a:br>
            <a:rPr lang="en-US" sz="1600" dirty="0" smtClean="0">
              <a:latin typeface="Chalkboard"/>
              <a:cs typeface="Chalkboard"/>
            </a:rPr>
          </a:br>
          <a:r>
            <a:rPr lang="en-US" sz="1600" dirty="0" smtClean="0">
              <a:latin typeface="Chalkboard"/>
              <a:cs typeface="Chalkboard"/>
            </a:rPr>
            <a:t>• Adoption of a quiet way life </a:t>
          </a:r>
          <a:endParaRPr lang="en-US" sz="1600" dirty="0">
            <a:latin typeface="Chalkboard"/>
            <a:cs typeface="Chalkboard"/>
          </a:endParaRPr>
        </a:p>
      </dgm:t>
    </dgm:pt>
    <dgm:pt modelId="{6D7AD1B4-D9A1-AA41-90C9-E40C0C1FCA10}" type="parTrans" cxnId="{2AF621DB-10D7-8D4C-B06E-D171AD01BBEE}">
      <dgm:prSet/>
      <dgm:spPr/>
      <dgm:t>
        <a:bodyPr/>
        <a:lstStyle/>
        <a:p>
          <a:endParaRPr lang="en-US"/>
        </a:p>
      </dgm:t>
    </dgm:pt>
    <dgm:pt modelId="{C5DFEFA0-E61B-3344-A976-070382A50D04}" type="sibTrans" cxnId="{2AF621DB-10D7-8D4C-B06E-D171AD01BBEE}">
      <dgm:prSet/>
      <dgm:spPr/>
      <dgm:t>
        <a:bodyPr/>
        <a:lstStyle/>
        <a:p>
          <a:endParaRPr lang="en-US"/>
        </a:p>
      </dgm:t>
    </dgm:pt>
    <dgm:pt modelId="{13FC4501-FA2B-3F41-A48F-8DFB20C2B5F1}">
      <dgm:prSet phldrT="[Text]" custT="1"/>
      <dgm:spPr/>
      <dgm:t>
        <a:bodyPr/>
        <a:lstStyle/>
        <a:p>
          <a:r>
            <a:rPr lang="en-US" sz="1600" b="1" i="0" u="sng" dirty="0" smtClean="0">
              <a:latin typeface="Chalkboard"/>
              <a:cs typeface="Chalkboard"/>
            </a:rPr>
            <a:t>Nutrition</a:t>
          </a:r>
          <a:r>
            <a:rPr lang="en-US" sz="1600" b="1" i="1" dirty="0" smtClean="0">
              <a:latin typeface="Chalkboard"/>
              <a:cs typeface="Chalkboard"/>
            </a:rPr>
            <a:t/>
          </a:r>
          <a:br>
            <a:rPr lang="en-US" sz="1600" b="1" i="1" dirty="0" smtClean="0">
              <a:latin typeface="Chalkboard"/>
              <a:cs typeface="Chalkboard"/>
            </a:rPr>
          </a:br>
          <a:r>
            <a:rPr lang="en-US" sz="1600" b="1" dirty="0" smtClean="0">
              <a:latin typeface="Chalkboard"/>
              <a:cs typeface="Chalkboard"/>
            </a:rPr>
            <a:t>• </a:t>
          </a:r>
          <a:r>
            <a:rPr lang="en-US" sz="1600" dirty="0" smtClean="0">
              <a:latin typeface="Chalkboard"/>
              <a:cs typeface="Chalkboard"/>
            </a:rPr>
            <a:t>Folic acid supplementation 5 mg/day</a:t>
          </a:r>
        </a:p>
        <a:p>
          <a:r>
            <a:rPr lang="en-US" sz="1600" dirty="0" smtClean="0">
              <a:latin typeface="Chalkboard"/>
              <a:cs typeface="Chalkboard"/>
            </a:rPr>
            <a:t>• Zinc supplementation until puberty </a:t>
          </a:r>
          <a:endParaRPr lang="en-US" sz="1600" dirty="0">
            <a:latin typeface="Chalkboard"/>
            <a:cs typeface="Chalkboard"/>
          </a:endParaRPr>
        </a:p>
      </dgm:t>
    </dgm:pt>
    <dgm:pt modelId="{16954AFC-F94A-924B-BB69-DB589B1D3D4A}" type="parTrans" cxnId="{CFE09EF2-F835-A941-A87A-FEDC6FD4CB6E}">
      <dgm:prSet/>
      <dgm:spPr/>
      <dgm:t>
        <a:bodyPr/>
        <a:lstStyle/>
        <a:p>
          <a:endParaRPr lang="en-US"/>
        </a:p>
      </dgm:t>
    </dgm:pt>
    <dgm:pt modelId="{4D025E7D-6B8F-CB43-8DCF-CF334ACBF052}" type="sibTrans" cxnId="{CFE09EF2-F835-A941-A87A-FEDC6FD4CB6E}">
      <dgm:prSet/>
      <dgm:spPr/>
      <dgm:t>
        <a:bodyPr/>
        <a:lstStyle/>
        <a:p>
          <a:endParaRPr lang="en-US"/>
        </a:p>
      </dgm:t>
    </dgm:pt>
    <dgm:pt modelId="{ED468209-7C65-8149-9D2E-5A78D17731FF}" type="pres">
      <dgm:prSet presAssocID="{BC621FB7-82DF-724D-9F23-5B9B4FE52641}" presName="compositeShape" presStyleCnt="0">
        <dgm:presLayoutVars>
          <dgm:chMax val="7"/>
          <dgm:dir/>
          <dgm:resizeHandles val="exact"/>
        </dgm:presLayoutVars>
      </dgm:prSet>
      <dgm:spPr/>
    </dgm:pt>
    <dgm:pt modelId="{8E7069C2-1C3D-1D4E-9891-B77B2CBF7CFA}" type="pres">
      <dgm:prSet presAssocID="{BC621FB7-82DF-724D-9F23-5B9B4FE52641}" presName="wedge1" presStyleLbl="node1" presStyleIdx="0" presStyleCnt="3"/>
      <dgm:spPr/>
      <dgm:t>
        <a:bodyPr/>
        <a:lstStyle/>
        <a:p>
          <a:endParaRPr lang="en-US"/>
        </a:p>
      </dgm:t>
    </dgm:pt>
    <dgm:pt modelId="{4757C7E9-7272-2940-A166-B8D245459F56}" type="pres">
      <dgm:prSet presAssocID="{BC621FB7-82DF-724D-9F23-5B9B4FE52641}" presName="dummy1a" presStyleCnt="0"/>
      <dgm:spPr/>
    </dgm:pt>
    <dgm:pt modelId="{FCE2F64D-2805-B646-BF72-481EF32CECF6}" type="pres">
      <dgm:prSet presAssocID="{BC621FB7-82DF-724D-9F23-5B9B4FE52641}" presName="dummy1b" presStyleCnt="0"/>
      <dgm:spPr/>
    </dgm:pt>
    <dgm:pt modelId="{E8E297B7-767E-C743-B4D8-B17F34547914}" type="pres">
      <dgm:prSet presAssocID="{BC621FB7-82DF-724D-9F23-5B9B4FE52641}" presName="wedge1Tx" presStyleLbl="node1" presStyleIdx="0" presStyleCnt="3">
        <dgm:presLayoutVars>
          <dgm:chMax val="0"/>
          <dgm:chPref val="0"/>
          <dgm:bulletEnabled val="1"/>
        </dgm:presLayoutVars>
      </dgm:prSet>
      <dgm:spPr/>
      <dgm:t>
        <a:bodyPr/>
        <a:lstStyle/>
        <a:p>
          <a:endParaRPr lang="en-US"/>
        </a:p>
      </dgm:t>
    </dgm:pt>
    <dgm:pt modelId="{2493F446-2F12-8744-9148-1665E7DFF11D}" type="pres">
      <dgm:prSet presAssocID="{BC621FB7-82DF-724D-9F23-5B9B4FE52641}" presName="wedge2" presStyleLbl="node1" presStyleIdx="1" presStyleCnt="3" custScaleY="94750"/>
      <dgm:spPr/>
      <dgm:t>
        <a:bodyPr/>
        <a:lstStyle/>
        <a:p>
          <a:endParaRPr lang="en-US"/>
        </a:p>
      </dgm:t>
    </dgm:pt>
    <dgm:pt modelId="{CC620CC2-C89F-264B-8E03-3D0E18669CB6}" type="pres">
      <dgm:prSet presAssocID="{BC621FB7-82DF-724D-9F23-5B9B4FE52641}" presName="dummy2a" presStyleCnt="0"/>
      <dgm:spPr/>
    </dgm:pt>
    <dgm:pt modelId="{21F44932-F0DA-7742-A93B-BC97AB541590}" type="pres">
      <dgm:prSet presAssocID="{BC621FB7-82DF-724D-9F23-5B9B4FE52641}" presName="dummy2b" presStyleCnt="0"/>
      <dgm:spPr/>
    </dgm:pt>
    <dgm:pt modelId="{AF888222-F0CA-CF41-8D81-E7B247BF430F}" type="pres">
      <dgm:prSet presAssocID="{BC621FB7-82DF-724D-9F23-5B9B4FE52641}" presName="wedge2Tx" presStyleLbl="node1" presStyleIdx="1" presStyleCnt="3">
        <dgm:presLayoutVars>
          <dgm:chMax val="0"/>
          <dgm:chPref val="0"/>
          <dgm:bulletEnabled val="1"/>
        </dgm:presLayoutVars>
      </dgm:prSet>
      <dgm:spPr/>
      <dgm:t>
        <a:bodyPr/>
        <a:lstStyle/>
        <a:p>
          <a:endParaRPr lang="en-US"/>
        </a:p>
      </dgm:t>
    </dgm:pt>
    <dgm:pt modelId="{4AA741EE-84A3-6A40-817E-321FC0E70132}" type="pres">
      <dgm:prSet presAssocID="{BC621FB7-82DF-724D-9F23-5B9B4FE52641}" presName="wedge3" presStyleLbl="node1" presStyleIdx="2" presStyleCnt="3"/>
      <dgm:spPr/>
      <dgm:t>
        <a:bodyPr/>
        <a:lstStyle/>
        <a:p>
          <a:endParaRPr lang="en-US"/>
        </a:p>
      </dgm:t>
    </dgm:pt>
    <dgm:pt modelId="{9E4FCBDD-9BA9-344E-A69B-C5E4009E2629}" type="pres">
      <dgm:prSet presAssocID="{BC621FB7-82DF-724D-9F23-5B9B4FE52641}" presName="dummy3a" presStyleCnt="0"/>
      <dgm:spPr/>
    </dgm:pt>
    <dgm:pt modelId="{EC9170CA-1C57-CA43-85AA-9FD0C4C383CE}" type="pres">
      <dgm:prSet presAssocID="{BC621FB7-82DF-724D-9F23-5B9B4FE52641}" presName="dummy3b" presStyleCnt="0"/>
      <dgm:spPr/>
    </dgm:pt>
    <dgm:pt modelId="{96BAE318-E37B-A441-85C8-2437B18EB3E7}" type="pres">
      <dgm:prSet presAssocID="{BC621FB7-82DF-724D-9F23-5B9B4FE52641}" presName="wedge3Tx" presStyleLbl="node1" presStyleIdx="2" presStyleCnt="3">
        <dgm:presLayoutVars>
          <dgm:chMax val="0"/>
          <dgm:chPref val="0"/>
          <dgm:bulletEnabled val="1"/>
        </dgm:presLayoutVars>
      </dgm:prSet>
      <dgm:spPr/>
      <dgm:t>
        <a:bodyPr/>
        <a:lstStyle/>
        <a:p>
          <a:endParaRPr lang="en-US"/>
        </a:p>
      </dgm:t>
    </dgm:pt>
    <dgm:pt modelId="{2E40A837-3F8A-B442-AAD6-4B67C2DDF449}" type="pres">
      <dgm:prSet presAssocID="{30184613-946B-554B-99EB-C394D3318672}" presName="arrowWedge1" presStyleLbl="fgSibTrans2D1" presStyleIdx="0" presStyleCnt="3"/>
      <dgm:spPr/>
    </dgm:pt>
    <dgm:pt modelId="{E576601D-C814-9244-8190-21DE28281C84}" type="pres">
      <dgm:prSet presAssocID="{C5DFEFA0-E61B-3344-A976-070382A50D04}" presName="arrowWedge2" presStyleLbl="fgSibTrans2D1" presStyleIdx="1" presStyleCnt="3"/>
      <dgm:spPr/>
    </dgm:pt>
    <dgm:pt modelId="{2B92BCDC-8FAB-2E44-AB4A-9ECAA49DD83A}" type="pres">
      <dgm:prSet presAssocID="{4D025E7D-6B8F-CB43-8DCF-CF334ACBF052}" presName="arrowWedge3" presStyleLbl="fgSibTrans2D1" presStyleIdx="2" presStyleCnt="3"/>
      <dgm:spPr/>
    </dgm:pt>
  </dgm:ptLst>
  <dgm:cxnLst>
    <dgm:cxn modelId="{05ED1643-C435-0347-BB10-9BC991FB6435}" type="presOf" srcId="{F89DD237-76F1-374B-BB25-5AAD3AF70BA5}" destId="{8E7069C2-1C3D-1D4E-9891-B77B2CBF7CFA}" srcOrd="0" destOrd="0" presId="urn:microsoft.com/office/officeart/2005/8/layout/cycle8"/>
    <dgm:cxn modelId="{5EE51A6C-0A56-4D42-926C-D339E323C7FC}" type="presOf" srcId="{5ACF50C1-AB39-FD4D-87C9-C154E208C1DB}" destId="{AF888222-F0CA-CF41-8D81-E7B247BF430F}" srcOrd="1" destOrd="0" presId="urn:microsoft.com/office/officeart/2005/8/layout/cycle8"/>
    <dgm:cxn modelId="{71CEC63B-DC22-A444-8E80-1BD19B28447B}" type="presOf" srcId="{13FC4501-FA2B-3F41-A48F-8DFB20C2B5F1}" destId="{4AA741EE-84A3-6A40-817E-321FC0E70132}" srcOrd="0" destOrd="0" presId="urn:microsoft.com/office/officeart/2005/8/layout/cycle8"/>
    <dgm:cxn modelId="{2889FAE9-5BBE-344E-A71A-1D66B2BDFA7E}" type="presOf" srcId="{BC621FB7-82DF-724D-9F23-5B9B4FE52641}" destId="{ED468209-7C65-8149-9D2E-5A78D17731FF}" srcOrd="0" destOrd="0" presId="urn:microsoft.com/office/officeart/2005/8/layout/cycle8"/>
    <dgm:cxn modelId="{CFE09EF2-F835-A941-A87A-FEDC6FD4CB6E}" srcId="{BC621FB7-82DF-724D-9F23-5B9B4FE52641}" destId="{13FC4501-FA2B-3F41-A48F-8DFB20C2B5F1}" srcOrd="2" destOrd="0" parTransId="{16954AFC-F94A-924B-BB69-DB589B1D3D4A}" sibTransId="{4D025E7D-6B8F-CB43-8DCF-CF334ACBF052}"/>
    <dgm:cxn modelId="{63D1689D-1BD6-7643-BA5E-46864DAC1031}" type="presOf" srcId="{5ACF50C1-AB39-FD4D-87C9-C154E208C1DB}" destId="{2493F446-2F12-8744-9148-1665E7DFF11D}" srcOrd="0" destOrd="0" presId="urn:microsoft.com/office/officeart/2005/8/layout/cycle8"/>
    <dgm:cxn modelId="{151ADD7F-D87A-5347-878B-C61BCABB179F}" type="presOf" srcId="{13FC4501-FA2B-3F41-A48F-8DFB20C2B5F1}" destId="{96BAE318-E37B-A441-85C8-2437B18EB3E7}" srcOrd="1" destOrd="0" presId="urn:microsoft.com/office/officeart/2005/8/layout/cycle8"/>
    <dgm:cxn modelId="{2AF621DB-10D7-8D4C-B06E-D171AD01BBEE}" srcId="{BC621FB7-82DF-724D-9F23-5B9B4FE52641}" destId="{5ACF50C1-AB39-FD4D-87C9-C154E208C1DB}" srcOrd="1" destOrd="0" parTransId="{6D7AD1B4-D9A1-AA41-90C9-E40C0C1FCA10}" sibTransId="{C5DFEFA0-E61B-3344-A976-070382A50D04}"/>
    <dgm:cxn modelId="{22D283B3-3FEF-4D4D-9C82-95318C8A8F50}" type="presOf" srcId="{F89DD237-76F1-374B-BB25-5AAD3AF70BA5}" destId="{E8E297B7-767E-C743-B4D8-B17F34547914}" srcOrd="1" destOrd="0" presId="urn:microsoft.com/office/officeart/2005/8/layout/cycle8"/>
    <dgm:cxn modelId="{EEA81931-A941-2244-B3BB-684C4447C5A2}" srcId="{BC621FB7-82DF-724D-9F23-5B9B4FE52641}" destId="{F89DD237-76F1-374B-BB25-5AAD3AF70BA5}" srcOrd="0" destOrd="0" parTransId="{55EDEA6E-923D-3B46-AB90-F9D34D50A003}" sibTransId="{30184613-946B-554B-99EB-C394D3318672}"/>
    <dgm:cxn modelId="{79A88318-8DB5-B94E-8300-DB753CA6A42C}" type="presParOf" srcId="{ED468209-7C65-8149-9D2E-5A78D17731FF}" destId="{8E7069C2-1C3D-1D4E-9891-B77B2CBF7CFA}" srcOrd="0" destOrd="0" presId="urn:microsoft.com/office/officeart/2005/8/layout/cycle8"/>
    <dgm:cxn modelId="{F2B022C7-A45B-F94C-BB06-96F83968018A}" type="presParOf" srcId="{ED468209-7C65-8149-9D2E-5A78D17731FF}" destId="{4757C7E9-7272-2940-A166-B8D245459F56}" srcOrd="1" destOrd="0" presId="urn:microsoft.com/office/officeart/2005/8/layout/cycle8"/>
    <dgm:cxn modelId="{C7E24A4F-3B6A-974A-8438-BAA4142EAEF3}" type="presParOf" srcId="{ED468209-7C65-8149-9D2E-5A78D17731FF}" destId="{FCE2F64D-2805-B646-BF72-481EF32CECF6}" srcOrd="2" destOrd="0" presId="urn:microsoft.com/office/officeart/2005/8/layout/cycle8"/>
    <dgm:cxn modelId="{D9705BC8-0C67-814C-8123-0CFBF57A0759}" type="presParOf" srcId="{ED468209-7C65-8149-9D2E-5A78D17731FF}" destId="{E8E297B7-767E-C743-B4D8-B17F34547914}" srcOrd="3" destOrd="0" presId="urn:microsoft.com/office/officeart/2005/8/layout/cycle8"/>
    <dgm:cxn modelId="{DCBB732B-F99B-2242-AEBB-028E2CDEAD78}" type="presParOf" srcId="{ED468209-7C65-8149-9D2E-5A78D17731FF}" destId="{2493F446-2F12-8744-9148-1665E7DFF11D}" srcOrd="4" destOrd="0" presId="urn:microsoft.com/office/officeart/2005/8/layout/cycle8"/>
    <dgm:cxn modelId="{B2F58D1C-F5AB-8E40-89F5-AE84045BC52F}" type="presParOf" srcId="{ED468209-7C65-8149-9D2E-5A78D17731FF}" destId="{CC620CC2-C89F-264B-8E03-3D0E18669CB6}" srcOrd="5" destOrd="0" presId="urn:microsoft.com/office/officeart/2005/8/layout/cycle8"/>
    <dgm:cxn modelId="{F96B4AC6-CFE6-2C46-818C-5C8E783425BD}" type="presParOf" srcId="{ED468209-7C65-8149-9D2E-5A78D17731FF}" destId="{21F44932-F0DA-7742-A93B-BC97AB541590}" srcOrd="6" destOrd="0" presId="urn:microsoft.com/office/officeart/2005/8/layout/cycle8"/>
    <dgm:cxn modelId="{B451FFB3-5FFF-C644-A579-35CFA2A975A9}" type="presParOf" srcId="{ED468209-7C65-8149-9D2E-5A78D17731FF}" destId="{AF888222-F0CA-CF41-8D81-E7B247BF430F}" srcOrd="7" destOrd="0" presId="urn:microsoft.com/office/officeart/2005/8/layout/cycle8"/>
    <dgm:cxn modelId="{CCE06A9C-B9C2-0A48-8184-F34EAE4014C3}" type="presParOf" srcId="{ED468209-7C65-8149-9D2E-5A78D17731FF}" destId="{4AA741EE-84A3-6A40-817E-321FC0E70132}" srcOrd="8" destOrd="0" presId="urn:microsoft.com/office/officeart/2005/8/layout/cycle8"/>
    <dgm:cxn modelId="{381DAA04-36C2-1445-A41F-57866CB68341}" type="presParOf" srcId="{ED468209-7C65-8149-9D2E-5A78D17731FF}" destId="{9E4FCBDD-9BA9-344E-A69B-C5E4009E2629}" srcOrd="9" destOrd="0" presId="urn:microsoft.com/office/officeart/2005/8/layout/cycle8"/>
    <dgm:cxn modelId="{B801C282-F22B-5E4E-B607-C7E5E3389BD8}" type="presParOf" srcId="{ED468209-7C65-8149-9D2E-5A78D17731FF}" destId="{EC9170CA-1C57-CA43-85AA-9FD0C4C383CE}" srcOrd="10" destOrd="0" presId="urn:microsoft.com/office/officeart/2005/8/layout/cycle8"/>
    <dgm:cxn modelId="{BB2240EC-3F18-7447-9AB8-0F78C29AAD76}" type="presParOf" srcId="{ED468209-7C65-8149-9D2E-5A78D17731FF}" destId="{96BAE318-E37B-A441-85C8-2437B18EB3E7}" srcOrd="11" destOrd="0" presId="urn:microsoft.com/office/officeart/2005/8/layout/cycle8"/>
    <dgm:cxn modelId="{268ED085-F742-C346-A779-FE9392D83924}" type="presParOf" srcId="{ED468209-7C65-8149-9D2E-5A78D17731FF}" destId="{2E40A837-3F8A-B442-AAD6-4B67C2DDF449}" srcOrd="12" destOrd="0" presId="urn:microsoft.com/office/officeart/2005/8/layout/cycle8"/>
    <dgm:cxn modelId="{E89E097A-ED62-4245-9387-3DCE38545914}" type="presParOf" srcId="{ED468209-7C65-8149-9D2E-5A78D17731FF}" destId="{E576601D-C814-9244-8190-21DE28281C84}" srcOrd="13" destOrd="0" presId="urn:microsoft.com/office/officeart/2005/8/layout/cycle8"/>
    <dgm:cxn modelId="{E2C279E4-B725-C64C-B5B3-9DE6A9C6E0DD}" type="presParOf" srcId="{ED468209-7C65-8149-9D2E-5A78D17731FF}" destId="{2B92BCDC-8FAB-2E44-AB4A-9ECAA49DD83A}"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3EED9-D568-C448-A628-4ED47C252F83}" type="doc">
      <dgm:prSet loTypeId="urn:microsoft.com/office/officeart/2005/8/layout/cycle8" loCatId="" qsTypeId="urn:microsoft.com/office/officeart/2005/8/quickstyle/simple4" qsCatId="simple" csTypeId="urn:microsoft.com/office/officeart/2005/8/colors/colorful2" csCatId="colorful" phldr="1"/>
      <dgm:spPr/>
    </dgm:pt>
    <dgm:pt modelId="{8F46D0CA-3432-C146-B970-6079C450D8DB}">
      <dgm:prSet phldrT="[Text]" custT="1"/>
      <dgm:spPr/>
      <dgm:t>
        <a:bodyPr/>
        <a:lstStyle/>
        <a:p>
          <a:r>
            <a:rPr lang="en-US" sz="1600" b="1" i="0" u="sng" dirty="0" smtClean="0">
              <a:latin typeface="Chalkboard"/>
              <a:cs typeface="Chalkboard"/>
            </a:rPr>
            <a:t>Education</a:t>
          </a:r>
          <a:r>
            <a:rPr lang="en-US" sz="1600" b="1" i="1" dirty="0" smtClean="0">
              <a:latin typeface="Chalkboard"/>
              <a:cs typeface="Chalkboard"/>
            </a:rPr>
            <a:t/>
          </a:r>
          <a:br>
            <a:rPr lang="en-US" sz="1600" b="1" i="1" dirty="0" smtClean="0">
              <a:latin typeface="Chalkboard"/>
              <a:cs typeface="Chalkboard"/>
            </a:rPr>
          </a:br>
          <a:r>
            <a:rPr lang="en-US" sz="1600" b="1" dirty="0" smtClean="0">
              <a:latin typeface="Chalkboard"/>
              <a:cs typeface="Chalkboard"/>
            </a:rPr>
            <a:t>• </a:t>
          </a:r>
          <a:r>
            <a:rPr lang="en-US" sz="1600" dirty="0" smtClean="0">
              <a:latin typeface="Chalkboard"/>
              <a:cs typeface="Chalkboard"/>
            </a:rPr>
            <a:t>Health education for the patient and relatives</a:t>
          </a:r>
        </a:p>
        <a:p>
          <a:r>
            <a:rPr lang="en-US" sz="1600" dirty="0" smtClean="0">
              <a:latin typeface="Chalkboard"/>
              <a:cs typeface="Chalkboard"/>
            </a:rPr>
            <a:t> • Information on symptoms requiring</a:t>
          </a:r>
          <a:br>
            <a:rPr lang="en-US" sz="1600" dirty="0" smtClean="0">
              <a:latin typeface="Chalkboard"/>
              <a:cs typeface="Chalkboard"/>
            </a:rPr>
          </a:br>
          <a:r>
            <a:rPr lang="en-US" sz="1600" dirty="0" smtClean="0">
              <a:latin typeface="Chalkboard"/>
              <a:cs typeface="Chalkboard"/>
            </a:rPr>
            <a:t>medical advice</a:t>
          </a:r>
          <a:br>
            <a:rPr lang="en-US" sz="1600" dirty="0" smtClean="0">
              <a:latin typeface="Chalkboard"/>
              <a:cs typeface="Chalkboard"/>
            </a:rPr>
          </a:br>
          <a:r>
            <a:rPr lang="en-US" sz="1600" dirty="0" smtClean="0">
              <a:latin typeface="Chalkboard"/>
              <a:cs typeface="Chalkboard"/>
            </a:rPr>
            <a:t>• Genetic counseling</a:t>
          </a:r>
          <a:br>
            <a:rPr lang="en-US" sz="1600" dirty="0" smtClean="0">
              <a:latin typeface="Chalkboard"/>
              <a:cs typeface="Chalkboard"/>
            </a:rPr>
          </a:br>
          <a:r>
            <a:rPr lang="en-US" sz="1600" dirty="0" smtClean="0">
              <a:latin typeface="Chalkboard"/>
              <a:cs typeface="Chalkboard"/>
            </a:rPr>
            <a:t>• Appropriate use of analgesia at home </a:t>
          </a:r>
          <a:endParaRPr lang="en-US" sz="1600" dirty="0">
            <a:latin typeface="Chalkboard"/>
            <a:cs typeface="Chalkboard"/>
          </a:endParaRPr>
        </a:p>
      </dgm:t>
    </dgm:pt>
    <dgm:pt modelId="{A5601B09-1CBD-AE4A-8547-E79553FB7452}" type="parTrans" cxnId="{8049EA1F-11B5-1D47-93D7-8C21982C4D4A}">
      <dgm:prSet/>
      <dgm:spPr/>
      <dgm:t>
        <a:bodyPr/>
        <a:lstStyle/>
        <a:p>
          <a:endParaRPr lang="en-US"/>
        </a:p>
      </dgm:t>
    </dgm:pt>
    <dgm:pt modelId="{35C6B5FD-FBFA-E140-9E28-5F39196AE6DE}" type="sibTrans" cxnId="{8049EA1F-11B5-1D47-93D7-8C21982C4D4A}">
      <dgm:prSet/>
      <dgm:spPr/>
      <dgm:t>
        <a:bodyPr/>
        <a:lstStyle/>
        <a:p>
          <a:endParaRPr lang="en-US"/>
        </a:p>
      </dgm:t>
    </dgm:pt>
    <dgm:pt modelId="{5732401E-A7A3-A849-B68C-A783086FD426}">
      <dgm:prSet phldrT="[Text]"/>
      <dgm:spPr/>
      <dgm:t>
        <a:bodyPr/>
        <a:lstStyle/>
        <a:p>
          <a:r>
            <a:rPr lang="en-US" b="1" i="0" u="sng" dirty="0" smtClean="0"/>
            <a:t>Psycho-Social Management</a:t>
          </a:r>
          <a:br>
            <a:rPr lang="en-US" b="1" i="0" u="sng" dirty="0" smtClean="0"/>
          </a:br>
          <a:r>
            <a:rPr lang="en-US" b="1" dirty="0" smtClean="0">
              <a:latin typeface="Chalkboard"/>
              <a:cs typeface="Chalkboard"/>
            </a:rPr>
            <a:t>• </a:t>
          </a:r>
          <a:r>
            <a:rPr lang="en-US" dirty="0" smtClean="0">
              <a:latin typeface="Chalkboard"/>
              <a:cs typeface="Chalkboard"/>
            </a:rPr>
            <a:t>Implementation of care pathways</a:t>
          </a:r>
        </a:p>
        <a:p>
          <a:r>
            <a:rPr lang="en-US" dirty="0" smtClean="0">
              <a:latin typeface="Chalkboard"/>
              <a:cs typeface="Chalkboard"/>
            </a:rPr>
            <a:t> • Easy access to social workers</a:t>
          </a:r>
          <a:br>
            <a:rPr lang="en-US" dirty="0" smtClean="0">
              <a:latin typeface="Chalkboard"/>
              <a:cs typeface="Chalkboard"/>
            </a:rPr>
          </a:br>
          <a:r>
            <a:rPr lang="en-US" dirty="0" smtClean="0">
              <a:latin typeface="Chalkboard"/>
              <a:cs typeface="Chalkboard"/>
            </a:rPr>
            <a:t>• Open access to psychologist</a:t>
          </a:r>
          <a:br>
            <a:rPr lang="en-US" dirty="0" smtClean="0">
              <a:latin typeface="Chalkboard"/>
              <a:cs typeface="Chalkboard"/>
            </a:rPr>
          </a:br>
          <a:r>
            <a:rPr lang="en-US" dirty="0" smtClean="0">
              <a:latin typeface="Chalkboard"/>
              <a:cs typeface="Chalkboard"/>
            </a:rPr>
            <a:t>• Avoidance of stress </a:t>
          </a:r>
          <a:endParaRPr lang="en-US" dirty="0">
            <a:latin typeface="Chalkboard"/>
            <a:cs typeface="Chalkboard"/>
          </a:endParaRPr>
        </a:p>
      </dgm:t>
    </dgm:pt>
    <dgm:pt modelId="{CA7F5B88-2C52-D449-9D1C-A15182626A65}" type="parTrans" cxnId="{760D5B6B-CF56-2F4C-8BF5-12C583F681DA}">
      <dgm:prSet/>
      <dgm:spPr/>
      <dgm:t>
        <a:bodyPr/>
        <a:lstStyle/>
        <a:p>
          <a:endParaRPr lang="en-US"/>
        </a:p>
      </dgm:t>
    </dgm:pt>
    <dgm:pt modelId="{AB222236-DF99-FF48-BA74-FC3F1147ED20}" type="sibTrans" cxnId="{760D5B6B-CF56-2F4C-8BF5-12C583F681DA}">
      <dgm:prSet/>
      <dgm:spPr/>
      <dgm:t>
        <a:bodyPr/>
        <a:lstStyle/>
        <a:p>
          <a:endParaRPr lang="en-US"/>
        </a:p>
      </dgm:t>
    </dgm:pt>
    <dgm:pt modelId="{F3862060-9725-FC41-A833-AF372C8EF174}" type="pres">
      <dgm:prSet presAssocID="{52B3EED9-D568-C448-A628-4ED47C252F83}" presName="compositeShape" presStyleCnt="0">
        <dgm:presLayoutVars>
          <dgm:chMax val="7"/>
          <dgm:dir/>
          <dgm:resizeHandles val="exact"/>
        </dgm:presLayoutVars>
      </dgm:prSet>
      <dgm:spPr/>
    </dgm:pt>
    <dgm:pt modelId="{2244B6B6-2D0F-1B4C-9725-50BFEB8EDF88}" type="pres">
      <dgm:prSet presAssocID="{52B3EED9-D568-C448-A628-4ED47C252F83}" presName="wedge1" presStyleLbl="node1" presStyleIdx="0" presStyleCnt="2"/>
      <dgm:spPr/>
      <dgm:t>
        <a:bodyPr/>
        <a:lstStyle/>
        <a:p>
          <a:endParaRPr lang="en-US"/>
        </a:p>
      </dgm:t>
    </dgm:pt>
    <dgm:pt modelId="{1B517D65-DD02-AE4A-BA50-E959E4DC1C61}" type="pres">
      <dgm:prSet presAssocID="{52B3EED9-D568-C448-A628-4ED47C252F83}" presName="dummy1a" presStyleCnt="0"/>
      <dgm:spPr/>
    </dgm:pt>
    <dgm:pt modelId="{347C5244-C562-7E47-879E-9D905FB7FD3F}" type="pres">
      <dgm:prSet presAssocID="{52B3EED9-D568-C448-A628-4ED47C252F83}" presName="dummy1b" presStyleCnt="0"/>
      <dgm:spPr/>
    </dgm:pt>
    <dgm:pt modelId="{B2D4CFB1-2F6F-0841-987B-A8D2378AB6A9}" type="pres">
      <dgm:prSet presAssocID="{52B3EED9-D568-C448-A628-4ED47C252F83}" presName="wedge1Tx" presStyleLbl="node1" presStyleIdx="0" presStyleCnt="2">
        <dgm:presLayoutVars>
          <dgm:chMax val="0"/>
          <dgm:chPref val="0"/>
          <dgm:bulletEnabled val="1"/>
        </dgm:presLayoutVars>
      </dgm:prSet>
      <dgm:spPr/>
      <dgm:t>
        <a:bodyPr/>
        <a:lstStyle/>
        <a:p>
          <a:endParaRPr lang="en-US"/>
        </a:p>
      </dgm:t>
    </dgm:pt>
    <dgm:pt modelId="{5DC8AE7D-1BFA-F04E-A376-01598A383619}" type="pres">
      <dgm:prSet presAssocID="{52B3EED9-D568-C448-A628-4ED47C252F83}" presName="wedge2" presStyleLbl="node1" presStyleIdx="1" presStyleCnt="2"/>
      <dgm:spPr/>
      <dgm:t>
        <a:bodyPr/>
        <a:lstStyle/>
        <a:p>
          <a:endParaRPr lang="en-US"/>
        </a:p>
      </dgm:t>
    </dgm:pt>
    <dgm:pt modelId="{882BA0BF-A360-6247-B270-E7DB6D40E492}" type="pres">
      <dgm:prSet presAssocID="{52B3EED9-D568-C448-A628-4ED47C252F83}" presName="dummy2a" presStyleCnt="0"/>
      <dgm:spPr/>
    </dgm:pt>
    <dgm:pt modelId="{AD43B3A7-A2FB-B345-97FE-BFE5D9F23423}" type="pres">
      <dgm:prSet presAssocID="{52B3EED9-D568-C448-A628-4ED47C252F83}" presName="dummy2b" presStyleCnt="0"/>
      <dgm:spPr/>
    </dgm:pt>
    <dgm:pt modelId="{02B3FE01-5C40-A546-A662-3F26A71B5222}" type="pres">
      <dgm:prSet presAssocID="{52B3EED9-D568-C448-A628-4ED47C252F83}" presName="wedge2Tx" presStyleLbl="node1" presStyleIdx="1" presStyleCnt="2">
        <dgm:presLayoutVars>
          <dgm:chMax val="0"/>
          <dgm:chPref val="0"/>
          <dgm:bulletEnabled val="1"/>
        </dgm:presLayoutVars>
      </dgm:prSet>
      <dgm:spPr/>
      <dgm:t>
        <a:bodyPr/>
        <a:lstStyle/>
        <a:p>
          <a:endParaRPr lang="en-US"/>
        </a:p>
      </dgm:t>
    </dgm:pt>
    <dgm:pt modelId="{DF5E4A6F-A51A-A940-9F52-0457718D474B}" type="pres">
      <dgm:prSet presAssocID="{35C6B5FD-FBFA-E140-9E28-5F39196AE6DE}" presName="arrowWedge1" presStyleLbl="fgSibTrans2D1" presStyleIdx="0" presStyleCnt="2"/>
      <dgm:spPr/>
    </dgm:pt>
    <dgm:pt modelId="{0C24EA0A-F62E-9241-9A6D-009049AE2AF9}" type="pres">
      <dgm:prSet presAssocID="{AB222236-DF99-FF48-BA74-FC3F1147ED20}" presName="arrowWedge2" presStyleLbl="fgSibTrans2D1" presStyleIdx="1" presStyleCnt="2"/>
      <dgm:spPr/>
    </dgm:pt>
  </dgm:ptLst>
  <dgm:cxnLst>
    <dgm:cxn modelId="{6689B9F3-6000-0A44-A330-1B6D61DF2A72}" type="presOf" srcId="{5732401E-A7A3-A849-B68C-A783086FD426}" destId="{02B3FE01-5C40-A546-A662-3F26A71B5222}" srcOrd="1" destOrd="0" presId="urn:microsoft.com/office/officeart/2005/8/layout/cycle8"/>
    <dgm:cxn modelId="{760D5B6B-CF56-2F4C-8BF5-12C583F681DA}" srcId="{52B3EED9-D568-C448-A628-4ED47C252F83}" destId="{5732401E-A7A3-A849-B68C-A783086FD426}" srcOrd="1" destOrd="0" parTransId="{CA7F5B88-2C52-D449-9D1C-A15182626A65}" sibTransId="{AB222236-DF99-FF48-BA74-FC3F1147ED20}"/>
    <dgm:cxn modelId="{9E8F4933-1943-4C43-99CD-770F392FB3FF}" type="presOf" srcId="{8F46D0CA-3432-C146-B970-6079C450D8DB}" destId="{2244B6B6-2D0F-1B4C-9725-50BFEB8EDF88}" srcOrd="0" destOrd="0" presId="urn:microsoft.com/office/officeart/2005/8/layout/cycle8"/>
    <dgm:cxn modelId="{47A8E323-B316-704B-8FBC-ABFD93C9EE2B}" type="presOf" srcId="{5732401E-A7A3-A849-B68C-A783086FD426}" destId="{5DC8AE7D-1BFA-F04E-A376-01598A383619}" srcOrd="0" destOrd="0" presId="urn:microsoft.com/office/officeart/2005/8/layout/cycle8"/>
    <dgm:cxn modelId="{8049EA1F-11B5-1D47-93D7-8C21982C4D4A}" srcId="{52B3EED9-D568-C448-A628-4ED47C252F83}" destId="{8F46D0CA-3432-C146-B970-6079C450D8DB}" srcOrd="0" destOrd="0" parTransId="{A5601B09-1CBD-AE4A-8547-E79553FB7452}" sibTransId="{35C6B5FD-FBFA-E140-9E28-5F39196AE6DE}"/>
    <dgm:cxn modelId="{A1E5B1BA-C3B4-974D-8E13-FCFC8F333C50}" type="presOf" srcId="{52B3EED9-D568-C448-A628-4ED47C252F83}" destId="{F3862060-9725-FC41-A833-AF372C8EF174}" srcOrd="0" destOrd="0" presId="urn:microsoft.com/office/officeart/2005/8/layout/cycle8"/>
    <dgm:cxn modelId="{2557EE1E-B64F-C741-B72B-84788E01489B}" type="presOf" srcId="{8F46D0CA-3432-C146-B970-6079C450D8DB}" destId="{B2D4CFB1-2F6F-0841-987B-A8D2378AB6A9}" srcOrd="1" destOrd="0" presId="urn:microsoft.com/office/officeart/2005/8/layout/cycle8"/>
    <dgm:cxn modelId="{C751F8B7-4FE1-9843-8DA7-0056692D0A59}" type="presParOf" srcId="{F3862060-9725-FC41-A833-AF372C8EF174}" destId="{2244B6B6-2D0F-1B4C-9725-50BFEB8EDF88}" srcOrd="0" destOrd="0" presId="urn:microsoft.com/office/officeart/2005/8/layout/cycle8"/>
    <dgm:cxn modelId="{47A38819-93B4-2F41-8DB9-2F3715820508}" type="presParOf" srcId="{F3862060-9725-FC41-A833-AF372C8EF174}" destId="{1B517D65-DD02-AE4A-BA50-E959E4DC1C61}" srcOrd="1" destOrd="0" presId="urn:microsoft.com/office/officeart/2005/8/layout/cycle8"/>
    <dgm:cxn modelId="{D72D5F6D-1852-8742-82D1-6D09CC438BE8}" type="presParOf" srcId="{F3862060-9725-FC41-A833-AF372C8EF174}" destId="{347C5244-C562-7E47-879E-9D905FB7FD3F}" srcOrd="2" destOrd="0" presId="urn:microsoft.com/office/officeart/2005/8/layout/cycle8"/>
    <dgm:cxn modelId="{FBC9E818-E9C3-D74A-A3EF-372514313625}" type="presParOf" srcId="{F3862060-9725-FC41-A833-AF372C8EF174}" destId="{B2D4CFB1-2F6F-0841-987B-A8D2378AB6A9}" srcOrd="3" destOrd="0" presId="urn:microsoft.com/office/officeart/2005/8/layout/cycle8"/>
    <dgm:cxn modelId="{E61DAC72-156A-3949-AB8A-AB5CE30BC699}" type="presParOf" srcId="{F3862060-9725-FC41-A833-AF372C8EF174}" destId="{5DC8AE7D-1BFA-F04E-A376-01598A383619}" srcOrd="4" destOrd="0" presId="urn:microsoft.com/office/officeart/2005/8/layout/cycle8"/>
    <dgm:cxn modelId="{C288C811-6A01-B947-B120-B61B286E4FD2}" type="presParOf" srcId="{F3862060-9725-FC41-A833-AF372C8EF174}" destId="{882BA0BF-A360-6247-B270-E7DB6D40E492}" srcOrd="5" destOrd="0" presId="urn:microsoft.com/office/officeart/2005/8/layout/cycle8"/>
    <dgm:cxn modelId="{C485AFBA-075A-304C-9F29-23C70939DC43}" type="presParOf" srcId="{F3862060-9725-FC41-A833-AF372C8EF174}" destId="{AD43B3A7-A2FB-B345-97FE-BFE5D9F23423}" srcOrd="6" destOrd="0" presId="urn:microsoft.com/office/officeart/2005/8/layout/cycle8"/>
    <dgm:cxn modelId="{E4DF2DAF-16C0-EC43-8258-7A18A2740576}" type="presParOf" srcId="{F3862060-9725-FC41-A833-AF372C8EF174}" destId="{02B3FE01-5C40-A546-A662-3F26A71B5222}" srcOrd="7" destOrd="0" presId="urn:microsoft.com/office/officeart/2005/8/layout/cycle8"/>
    <dgm:cxn modelId="{5EBFBD56-23A6-0C49-841C-378DB94742DA}" type="presParOf" srcId="{F3862060-9725-FC41-A833-AF372C8EF174}" destId="{DF5E4A6F-A51A-A940-9F52-0457718D474B}" srcOrd="8" destOrd="0" presId="urn:microsoft.com/office/officeart/2005/8/layout/cycle8"/>
    <dgm:cxn modelId="{C84CE207-56AB-6C46-A4B4-8B2C6323C7C5}" type="presParOf" srcId="{F3862060-9725-FC41-A833-AF372C8EF174}" destId="{0C24EA0A-F62E-9241-9A6D-009049AE2AF9}" srcOrd="9"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7069C2-1C3D-1D4E-9891-B77B2CBF7CFA}">
      <dsp:nvSpPr>
        <dsp:cNvPr id="0" name=""/>
        <dsp:cNvSpPr/>
      </dsp:nvSpPr>
      <dsp:spPr>
        <a:xfrm>
          <a:off x="768929" y="505617"/>
          <a:ext cx="5586566" cy="5586566"/>
        </a:xfrm>
        <a:prstGeom prst="pie">
          <a:avLst>
            <a:gd name="adj1" fmla="val 16200000"/>
            <a:gd name="adj2" fmla="val 1800000"/>
          </a:avLst>
        </a:prstGeom>
        <a:blipFill rotWithShape="0">
          <a:blip xmlns:r="http://schemas.openxmlformats.org/officeDocument/2006/relationships" r:embed="rId1">
            <a:duotone>
              <a:schemeClr val="accent4">
                <a:alpha val="90000"/>
                <a:hueOff val="0"/>
                <a:satOff val="0"/>
                <a:lumOff val="0"/>
                <a:alphaOff val="0"/>
                <a:shade val="70000"/>
                <a:satMod val="120000"/>
              </a:schemeClr>
              <a:schemeClr val="accent4">
                <a:alpha val="90000"/>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u="sng" kern="1200" dirty="0" smtClean="0">
              <a:latin typeface="Chalkboard"/>
              <a:cs typeface="Chalkboard"/>
            </a:rPr>
            <a:t>Environmental</a:t>
          </a:r>
          <a:br>
            <a:rPr lang="en-US" sz="1800" b="1" i="0" u="sng" kern="1200" dirty="0" smtClean="0">
              <a:latin typeface="Chalkboard"/>
              <a:cs typeface="Chalkboard"/>
            </a:rPr>
          </a:br>
          <a:r>
            <a:rPr lang="en-US" sz="1800" b="1" kern="1200" dirty="0" smtClean="0">
              <a:latin typeface="Chalkboard"/>
              <a:cs typeface="Chalkboard"/>
            </a:rPr>
            <a:t>• </a:t>
          </a:r>
          <a:r>
            <a:rPr lang="en-US" sz="1800" kern="1200" dirty="0" smtClean="0">
              <a:latin typeface="Chalkboard"/>
              <a:cs typeface="Chalkboard"/>
            </a:rPr>
            <a:t>Altitude: less than 1500 meters       • Avoid cold exposure</a:t>
          </a:r>
          <a:br>
            <a:rPr lang="en-US" sz="1800" kern="1200" dirty="0" smtClean="0">
              <a:latin typeface="Chalkboard"/>
              <a:cs typeface="Chalkboard"/>
            </a:rPr>
          </a:br>
          <a:r>
            <a:rPr lang="en-US" sz="1800" kern="1200" dirty="0" smtClean="0">
              <a:latin typeface="Chalkboard"/>
              <a:cs typeface="Chalkboard"/>
            </a:rPr>
            <a:t>• Avoid hot exposure</a:t>
          </a:r>
          <a:endParaRPr lang="en-US" sz="1800" kern="1200" dirty="0">
            <a:latin typeface="Chalkboard"/>
            <a:cs typeface="Chalkboard"/>
          </a:endParaRPr>
        </a:p>
      </dsp:txBody>
      <dsp:txXfrm>
        <a:off x="3713182" y="1689437"/>
        <a:ext cx="1995202" cy="1662668"/>
      </dsp:txXfrm>
    </dsp:sp>
    <dsp:sp modelId="{2493F446-2F12-8744-9148-1665E7DFF11D}">
      <dsp:nvSpPr>
        <dsp:cNvPr id="0" name=""/>
        <dsp:cNvSpPr/>
      </dsp:nvSpPr>
      <dsp:spPr>
        <a:xfrm>
          <a:off x="653872" y="851785"/>
          <a:ext cx="5586566" cy="5293271"/>
        </a:xfrm>
        <a:prstGeom prst="pie">
          <a:avLst>
            <a:gd name="adj1" fmla="val 1800000"/>
            <a:gd name="adj2" fmla="val 9000000"/>
          </a:avLst>
        </a:prstGeom>
        <a:blipFill rotWithShape="0">
          <a:blip xmlns:r="http://schemas.openxmlformats.org/officeDocument/2006/relationships" r:embed="rId1">
            <a:duotone>
              <a:schemeClr val="accent4">
                <a:alpha val="90000"/>
                <a:hueOff val="0"/>
                <a:satOff val="0"/>
                <a:lumOff val="0"/>
                <a:alphaOff val="-20000"/>
                <a:shade val="70000"/>
                <a:satMod val="120000"/>
              </a:schemeClr>
              <a:schemeClr val="accent4">
                <a:alpha val="90000"/>
                <a:hueOff val="0"/>
                <a:satOff val="0"/>
                <a:lumOff val="0"/>
                <a:alphaOff val="-20000"/>
                <a:tint val="70000"/>
                <a:satMod val="135000"/>
              </a:schemeClr>
            </a:duotone>
          </a:blip>
          <a:tile tx="0" ty="0" sx="40000" sy="40000" flip="none" algn="tl"/>
        </a:blipFill>
        <a:ln>
          <a:noFill/>
        </a:ln>
        <a:effectLst>
          <a:outerShdw blurRad="3810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u="sng" kern="1200" dirty="0" smtClean="0">
              <a:latin typeface="Chalkboard"/>
              <a:cs typeface="Chalkboard"/>
            </a:rPr>
            <a:t>Way of </a:t>
          </a:r>
          <a:r>
            <a:rPr lang="en-US" sz="1800" b="1" i="0" u="sng" kern="1200" dirty="0" err="1" smtClean="0">
              <a:latin typeface="Chalkboard"/>
              <a:cs typeface="Chalkboard"/>
            </a:rPr>
            <a:t>Llife</a:t>
          </a:r>
          <a:r>
            <a:rPr lang="en-US" sz="1600" b="1" i="1" kern="1200" dirty="0" smtClean="0">
              <a:latin typeface="Chalkboard"/>
              <a:cs typeface="Chalkboard"/>
            </a:rPr>
            <a:t/>
          </a:r>
          <a:br>
            <a:rPr lang="en-US" sz="1600" b="1" i="1" kern="1200" dirty="0" smtClean="0">
              <a:latin typeface="Chalkboard"/>
              <a:cs typeface="Chalkboard"/>
            </a:rPr>
          </a:br>
          <a:r>
            <a:rPr lang="en-US" sz="1600" b="1" kern="1200" dirty="0" smtClean="0">
              <a:latin typeface="Chalkboard"/>
              <a:cs typeface="Chalkboard"/>
            </a:rPr>
            <a:t>• </a:t>
          </a:r>
          <a:r>
            <a:rPr lang="en-US" sz="1600" kern="1200" dirty="0" smtClean="0">
              <a:latin typeface="Chalkboard"/>
              <a:cs typeface="Chalkboard"/>
            </a:rPr>
            <a:t>Regular hydration</a:t>
          </a:r>
          <a:br>
            <a:rPr lang="en-US" sz="1600" kern="1200" dirty="0" smtClean="0">
              <a:latin typeface="Chalkboard"/>
              <a:cs typeface="Chalkboard"/>
            </a:rPr>
          </a:br>
          <a:r>
            <a:rPr lang="en-US" sz="1600" kern="1200" dirty="0" smtClean="0">
              <a:latin typeface="Chalkboard"/>
              <a:cs typeface="Chalkboard"/>
            </a:rPr>
            <a:t>• Avoidance of strenuous exercise</a:t>
          </a:r>
          <a:br>
            <a:rPr lang="en-US" sz="1600" kern="1200" dirty="0" smtClean="0">
              <a:latin typeface="Chalkboard"/>
              <a:cs typeface="Chalkboard"/>
            </a:rPr>
          </a:br>
          <a:r>
            <a:rPr lang="en-US" sz="1600" kern="1200" dirty="0" smtClean="0">
              <a:latin typeface="Chalkboard"/>
              <a:cs typeface="Chalkboard"/>
            </a:rPr>
            <a:t>• Adoption of a quiet way life </a:t>
          </a:r>
          <a:endParaRPr lang="en-US" sz="1600" kern="1200" dirty="0">
            <a:latin typeface="Chalkboard"/>
            <a:cs typeface="Chalkboard"/>
          </a:endParaRPr>
        </a:p>
      </dsp:txBody>
      <dsp:txXfrm>
        <a:off x="1984007" y="4286109"/>
        <a:ext cx="2992803" cy="1386332"/>
      </dsp:txXfrm>
    </dsp:sp>
    <dsp:sp modelId="{4AA741EE-84A3-6A40-817E-321FC0E70132}">
      <dsp:nvSpPr>
        <dsp:cNvPr id="0" name=""/>
        <dsp:cNvSpPr/>
      </dsp:nvSpPr>
      <dsp:spPr>
        <a:xfrm>
          <a:off x="538815" y="505617"/>
          <a:ext cx="5586566" cy="5586566"/>
        </a:xfrm>
        <a:prstGeom prst="pie">
          <a:avLst>
            <a:gd name="adj1" fmla="val 9000000"/>
            <a:gd name="adj2" fmla="val 16200000"/>
          </a:avLst>
        </a:prstGeom>
        <a:blipFill rotWithShape="0">
          <a:blip xmlns:r="http://schemas.openxmlformats.org/officeDocument/2006/relationships" r:embed="rId1">
            <a:duotone>
              <a:schemeClr val="accent4">
                <a:alpha val="90000"/>
                <a:hueOff val="0"/>
                <a:satOff val="0"/>
                <a:lumOff val="0"/>
                <a:alphaOff val="-40000"/>
                <a:shade val="70000"/>
                <a:satMod val="120000"/>
              </a:schemeClr>
              <a:schemeClr val="accent4">
                <a:alpha val="90000"/>
                <a:hueOff val="0"/>
                <a:satOff val="0"/>
                <a:lumOff val="0"/>
                <a:alphaOff val="-40000"/>
                <a:tint val="70000"/>
                <a:satMod val="135000"/>
              </a:schemeClr>
            </a:duotone>
          </a:blip>
          <a:tile tx="0" ty="0" sx="40000" sy="40000" flip="none" algn="tl"/>
        </a:blipFill>
        <a:ln>
          <a:noFill/>
        </a:ln>
        <a:effectLst>
          <a:outerShdw blurRad="3810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u="sng" kern="1200" dirty="0" smtClean="0">
              <a:latin typeface="Chalkboard"/>
              <a:cs typeface="Chalkboard"/>
            </a:rPr>
            <a:t>Nutrition</a:t>
          </a:r>
          <a:r>
            <a:rPr lang="en-US" sz="1600" b="1" i="1" kern="1200" dirty="0" smtClean="0">
              <a:latin typeface="Chalkboard"/>
              <a:cs typeface="Chalkboard"/>
            </a:rPr>
            <a:t/>
          </a:r>
          <a:br>
            <a:rPr lang="en-US" sz="1600" b="1" i="1" kern="1200" dirty="0" smtClean="0">
              <a:latin typeface="Chalkboard"/>
              <a:cs typeface="Chalkboard"/>
            </a:rPr>
          </a:br>
          <a:r>
            <a:rPr lang="en-US" sz="1600" b="1" kern="1200" dirty="0" smtClean="0">
              <a:latin typeface="Chalkboard"/>
              <a:cs typeface="Chalkboard"/>
            </a:rPr>
            <a:t>• </a:t>
          </a:r>
          <a:r>
            <a:rPr lang="en-US" sz="1600" kern="1200" dirty="0" smtClean="0">
              <a:latin typeface="Chalkboard"/>
              <a:cs typeface="Chalkboard"/>
            </a:rPr>
            <a:t>Folic acid supplementation 5 mg/day</a:t>
          </a:r>
        </a:p>
        <a:p>
          <a:pPr lvl="0" algn="ctr" defTabSz="711200">
            <a:lnSpc>
              <a:spcPct val="90000"/>
            </a:lnSpc>
            <a:spcBef>
              <a:spcPct val="0"/>
            </a:spcBef>
            <a:spcAft>
              <a:spcPct val="35000"/>
            </a:spcAft>
          </a:pPr>
          <a:r>
            <a:rPr lang="en-US" sz="1600" kern="1200" dirty="0" smtClean="0">
              <a:latin typeface="Chalkboard"/>
              <a:cs typeface="Chalkboard"/>
            </a:rPr>
            <a:t>• Zinc supplementation until puberty </a:t>
          </a:r>
          <a:endParaRPr lang="en-US" sz="1600" kern="1200" dirty="0">
            <a:latin typeface="Chalkboard"/>
            <a:cs typeface="Chalkboard"/>
          </a:endParaRPr>
        </a:p>
      </dsp:txBody>
      <dsp:txXfrm>
        <a:off x="1185926" y="1689437"/>
        <a:ext cx="1995202" cy="1662668"/>
      </dsp:txXfrm>
    </dsp:sp>
    <dsp:sp modelId="{2E40A837-3F8A-B442-AAD6-4B67C2DDF449}">
      <dsp:nvSpPr>
        <dsp:cNvPr id="0" name=""/>
        <dsp:cNvSpPr/>
      </dsp:nvSpPr>
      <dsp:spPr>
        <a:xfrm>
          <a:off x="423555" y="159782"/>
          <a:ext cx="6278236" cy="6278236"/>
        </a:xfrm>
        <a:prstGeom prst="circularArrow">
          <a:avLst>
            <a:gd name="adj1" fmla="val 5085"/>
            <a:gd name="adj2" fmla="val 327528"/>
            <a:gd name="adj3" fmla="val 1472472"/>
            <a:gd name="adj4" fmla="val 16199432"/>
            <a:gd name="adj5" fmla="val 5932"/>
          </a:avLst>
        </a:prstGeom>
        <a:blipFill rotWithShape="0">
          <a:blip xmlns:r="http://schemas.openxmlformats.org/officeDocument/2006/relationships" r:embed="rId1">
            <a:duotone>
              <a:schemeClr val="accent4">
                <a:shade val="90000"/>
                <a:hueOff val="0"/>
                <a:satOff val="0"/>
                <a:lumOff val="0"/>
                <a:alphaOff val="0"/>
                <a:shade val="70000"/>
                <a:satMod val="120000"/>
              </a:schemeClr>
              <a:schemeClr val="accent4">
                <a:shade val="90000"/>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576601D-C814-9244-8190-21DE28281C84}">
      <dsp:nvSpPr>
        <dsp:cNvPr id="0" name=""/>
        <dsp:cNvSpPr/>
      </dsp:nvSpPr>
      <dsp:spPr>
        <a:xfrm>
          <a:off x="308037" y="359844"/>
          <a:ext cx="6278236" cy="6278236"/>
        </a:xfrm>
        <a:prstGeom prst="circularArrow">
          <a:avLst>
            <a:gd name="adj1" fmla="val 5085"/>
            <a:gd name="adj2" fmla="val 327528"/>
            <a:gd name="adj3" fmla="val 8671970"/>
            <a:gd name="adj4" fmla="val 1800502"/>
            <a:gd name="adj5" fmla="val 5932"/>
          </a:avLst>
        </a:prstGeom>
        <a:blipFill rotWithShape="0">
          <a:blip xmlns:r="http://schemas.openxmlformats.org/officeDocument/2006/relationships" r:embed="rId1">
            <a:duotone>
              <a:schemeClr val="accent4">
                <a:shade val="90000"/>
                <a:hueOff val="-91588"/>
                <a:satOff val="-2372"/>
                <a:lumOff val="14380"/>
                <a:alphaOff val="0"/>
                <a:shade val="70000"/>
                <a:satMod val="120000"/>
              </a:schemeClr>
              <a:schemeClr val="accent4">
                <a:shade val="90000"/>
                <a:hueOff val="-91588"/>
                <a:satOff val="-2372"/>
                <a:lumOff val="1438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92BCDC-8FAB-2E44-AB4A-9ECAA49DD83A}">
      <dsp:nvSpPr>
        <dsp:cNvPr id="0" name=""/>
        <dsp:cNvSpPr/>
      </dsp:nvSpPr>
      <dsp:spPr>
        <a:xfrm>
          <a:off x="192519" y="159782"/>
          <a:ext cx="6278236" cy="6278236"/>
        </a:xfrm>
        <a:prstGeom prst="circularArrow">
          <a:avLst>
            <a:gd name="adj1" fmla="val 5085"/>
            <a:gd name="adj2" fmla="val 327528"/>
            <a:gd name="adj3" fmla="val 15873039"/>
            <a:gd name="adj4" fmla="val 9000000"/>
            <a:gd name="adj5" fmla="val 5932"/>
          </a:avLst>
        </a:prstGeom>
        <a:blipFill rotWithShape="0">
          <a:blip xmlns:r="http://schemas.openxmlformats.org/officeDocument/2006/relationships" r:embed="rId1">
            <a:duotone>
              <a:schemeClr val="accent4">
                <a:shade val="90000"/>
                <a:hueOff val="-183175"/>
                <a:satOff val="-4743"/>
                <a:lumOff val="28760"/>
                <a:alphaOff val="0"/>
                <a:shade val="70000"/>
                <a:satMod val="120000"/>
              </a:schemeClr>
              <a:schemeClr val="accent4">
                <a:shade val="90000"/>
                <a:hueOff val="-183175"/>
                <a:satOff val="-4743"/>
                <a:lumOff val="2876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44B6B6-2D0F-1B4C-9725-50BFEB8EDF88}">
      <dsp:nvSpPr>
        <dsp:cNvPr id="0" name=""/>
        <dsp:cNvSpPr/>
      </dsp:nvSpPr>
      <dsp:spPr>
        <a:xfrm>
          <a:off x="1058329" y="527412"/>
          <a:ext cx="5726833" cy="5726833"/>
        </a:xfrm>
        <a:prstGeom prst="pie">
          <a:avLst>
            <a:gd name="adj1" fmla="val 16200000"/>
            <a:gd name="adj2" fmla="val 5400000"/>
          </a:avLst>
        </a:prstGeom>
        <a:blipFill rotWithShape="0">
          <a:blip xmlns:r="http://schemas.openxmlformats.org/officeDocument/2006/relationships" r:embed="rId1">
            <a:duotone>
              <a:schemeClr val="accent2">
                <a:hueOff val="0"/>
                <a:satOff val="0"/>
                <a:lumOff val="0"/>
                <a:alphaOff val="0"/>
                <a:shade val="70000"/>
                <a:satMod val="120000"/>
              </a:schemeClr>
              <a:schemeClr val="accent2">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u="sng" kern="1200" dirty="0" smtClean="0">
              <a:latin typeface="Chalkboard"/>
              <a:cs typeface="Chalkboard"/>
            </a:rPr>
            <a:t>Education</a:t>
          </a:r>
          <a:r>
            <a:rPr lang="en-US" sz="1600" b="1" i="1" kern="1200" dirty="0" smtClean="0">
              <a:latin typeface="Chalkboard"/>
              <a:cs typeface="Chalkboard"/>
            </a:rPr>
            <a:t/>
          </a:r>
          <a:br>
            <a:rPr lang="en-US" sz="1600" b="1" i="1" kern="1200" dirty="0" smtClean="0">
              <a:latin typeface="Chalkboard"/>
              <a:cs typeface="Chalkboard"/>
            </a:rPr>
          </a:br>
          <a:r>
            <a:rPr lang="en-US" sz="1600" b="1" kern="1200" dirty="0" smtClean="0">
              <a:latin typeface="Chalkboard"/>
              <a:cs typeface="Chalkboard"/>
            </a:rPr>
            <a:t>• </a:t>
          </a:r>
          <a:r>
            <a:rPr lang="en-US" sz="1600" kern="1200" dirty="0" smtClean="0">
              <a:latin typeface="Chalkboard"/>
              <a:cs typeface="Chalkboard"/>
            </a:rPr>
            <a:t>Health education for the patient and relatives</a:t>
          </a:r>
        </a:p>
        <a:p>
          <a:pPr lvl="0" algn="ctr" defTabSz="711200">
            <a:lnSpc>
              <a:spcPct val="90000"/>
            </a:lnSpc>
            <a:spcBef>
              <a:spcPct val="0"/>
            </a:spcBef>
            <a:spcAft>
              <a:spcPct val="35000"/>
            </a:spcAft>
          </a:pPr>
          <a:r>
            <a:rPr lang="en-US" sz="1600" kern="1200" dirty="0" smtClean="0">
              <a:latin typeface="Chalkboard"/>
              <a:cs typeface="Chalkboard"/>
            </a:rPr>
            <a:t> • Information on symptoms requiring</a:t>
          </a:r>
          <a:br>
            <a:rPr lang="en-US" sz="1600" kern="1200" dirty="0" smtClean="0">
              <a:latin typeface="Chalkboard"/>
              <a:cs typeface="Chalkboard"/>
            </a:rPr>
          </a:br>
          <a:r>
            <a:rPr lang="en-US" sz="1600" kern="1200" dirty="0" smtClean="0">
              <a:latin typeface="Chalkboard"/>
              <a:cs typeface="Chalkboard"/>
            </a:rPr>
            <a:t>medical advice</a:t>
          </a:r>
          <a:br>
            <a:rPr lang="en-US" sz="1600" kern="1200" dirty="0" smtClean="0">
              <a:latin typeface="Chalkboard"/>
              <a:cs typeface="Chalkboard"/>
            </a:rPr>
          </a:br>
          <a:r>
            <a:rPr lang="en-US" sz="1600" kern="1200" dirty="0" smtClean="0">
              <a:latin typeface="Chalkboard"/>
              <a:cs typeface="Chalkboard"/>
            </a:rPr>
            <a:t>• Genetic counseling</a:t>
          </a:r>
          <a:br>
            <a:rPr lang="en-US" sz="1600" kern="1200" dirty="0" smtClean="0">
              <a:latin typeface="Chalkboard"/>
              <a:cs typeface="Chalkboard"/>
            </a:rPr>
          </a:br>
          <a:r>
            <a:rPr lang="en-US" sz="1600" kern="1200" dirty="0" smtClean="0">
              <a:latin typeface="Chalkboard"/>
              <a:cs typeface="Chalkboard"/>
            </a:rPr>
            <a:t>• Appropriate use of analgesia at home </a:t>
          </a:r>
          <a:endParaRPr lang="en-US" sz="1600" kern="1200" dirty="0">
            <a:latin typeface="Chalkboard"/>
            <a:cs typeface="Chalkboard"/>
          </a:endParaRPr>
        </a:p>
      </dsp:txBody>
      <dsp:txXfrm>
        <a:off x="4187635" y="2027297"/>
        <a:ext cx="2045297" cy="2727063"/>
      </dsp:txXfrm>
    </dsp:sp>
    <dsp:sp modelId="{5DC8AE7D-1BFA-F04E-A376-01598A383619}">
      <dsp:nvSpPr>
        <dsp:cNvPr id="0" name=""/>
        <dsp:cNvSpPr/>
      </dsp:nvSpPr>
      <dsp:spPr>
        <a:xfrm>
          <a:off x="785623" y="527412"/>
          <a:ext cx="5726833" cy="5726833"/>
        </a:xfrm>
        <a:prstGeom prst="pie">
          <a:avLst>
            <a:gd name="adj1" fmla="val 5400000"/>
            <a:gd name="adj2" fmla="val 16200000"/>
          </a:avLst>
        </a:prstGeom>
        <a:blipFill rotWithShape="0">
          <a:blip xmlns:r="http://schemas.openxmlformats.org/officeDocument/2006/relationships" r:embed="rId1">
            <a:duotone>
              <a:schemeClr val="accent2">
                <a:hueOff val="8701445"/>
                <a:satOff val="13690"/>
                <a:lumOff val="-5490"/>
                <a:alphaOff val="0"/>
                <a:shade val="70000"/>
                <a:satMod val="120000"/>
              </a:schemeClr>
              <a:schemeClr val="accent2">
                <a:hueOff val="8701445"/>
                <a:satOff val="13690"/>
                <a:lumOff val="-549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0" u="sng" kern="1200" dirty="0" smtClean="0"/>
            <a:t>Psycho-Social Management</a:t>
          </a:r>
          <a:br>
            <a:rPr lang="en-US" sz="1100" b="1" i="0" u="sng" kern="1200" dirty="0" smtClean="0"/>
          </a:br>
          <a:r>
            <a:rPr lang="en-US" sz="1100" b="1" kern="1200" dirty="0" smtClean="0">
              <a:latin typeface="Chalkboard"/>
              <a:cs typeface="Chalkboard"/>
            </a:rPr>
            <a:t>• </a:t>
          </a:r>
          <a:r>
            <a:rPr lang="en-US" sz="1100" kern="1200" dirty="0" smtClean="0">
              <a:latin typeface="Chalkboard"/>
              <a:cs typeface="Chalkboard"/>
            </a:rPr>
            <a:t>Implementation of care pathways</a:t>
          </a:r>
        </a:p>
        <a:p>
          <a:pPr lvl="0" algn="ctr" defTabSz="488950">
            <a:lnSpc>
              <a:spcPct val="90000"/>
            </a:lnSpc>
            <a:spcBef>
              <a:spcPct val="0"/>
            </a:spcBef>
            <a:spcAft>
              <a:spcPct val="35000"/>
            </a:spcAft>
          </a:pPr>
          <a:r>
            <a:rPr lang="en-US" sz="1100" kern="1200" dirty="0" smtClean="0">
              <a:latin typeface="Chalkboard"/>
              <a:cs typeface="Chalkboard"/>
            </a:rPr>
            <a:t> • Easy access to social workers</a:t>
          </a:r>
          <a:br>
            <a:rPr lang="en-US" sz="1100" kern="1200" dirty="0" smtClean="0">
              <a:latin typeface="Chalkboard"/>
              <a:cs typeface="Chalkboard"/>
            </a:rPr>
          </a:br>
          <a:r>
            <a:rPr lang="en-US" sz="1100" kern="1200" dirty="0" smtClean="0">
              <a:latin typeface="Chalkboard"/>
              <a:cs typeface="Chalkboard"/>
            </a:rPr>
            <a:t>• Open access to psychologist</a:t>
          </a:r>
          <a:br>
            <a:rPr lang="en-US" sz="1100" kern="1200" dirty="0" smtClean="0">
              <a:latin typeface="Chalkboard"/>
              <a:cs typeface="Chalkboard"/>
            </a:rPr>
          </a:br>
          <a:r>
            <a:rPr lang="en-US" sz="1100" kern="1200" dirty="0" smtClean="0">
              <a:latin typeface="Chalkboard"/>
              <a:cs typeface="Chalkboard"/>
            </a:rPr>
            <a:t>• Avoidance of stress </a:t>
          </a:r>
          <a:endParaRPr lang="en-US" sz="1100" kern="1200" dirty="0">
            <a:latin typeface="Chalkboard"/>
            <a:cs typeface="Chalkboard"/>
          </a:endParaRPr>
        </a:p>
      </dsp:txBody>
      <dsp:txXfrm>
        <a:off x="1337853" y="2027297"/>
        <a:ext cx="2045297" cy="2727063"/>
      </dsp:txXfrm>
    </dsp:sp>
    <dsp:sp modelId="{DF5E4A6F-A51A-A940-9F52-0457718D474B}">
      <dsp:nvSpPr>
        <dsp:cNvPr id="0" name=""/>
        <dsp:cNvSpPr/>
      </dsp:nvSpPr>
      <dsp:spPr>
        <a:xfrm>
          <a:off x="703811" y="172894"/>
          <a:ext cx="6435870" cy="6435870"/>
        </a:xfrm>
        <a:prstGeom prst="circularArrow">
          <a:avLst>
            <a:gd name="adj1" fmla="val 5085"/>
            <a:gd name="adj2" fmla="val 327528"/>
            <a:gd name="adj3" fmla="val 5072472"/>
            <a:gd name="adj4" fmla="val 16200000"/>
            <a:gd name="adj5" fmla="val 5932"/>
          </a:avLst>
        </a:prstGeom>
        <a:blipFill rotWithShape="0">
          <a:blip xmlns:r="http://schemas.openxmlformats.org/officeDocument/2006/relationships" r:embed="rId1">
            <a:duotone>
              <a:schemeClr val="accent2">
                <a:hueOff val="0"/>
                <a:satOff val="0"/>
                <a:lumOff val="0"/>
                <a:alphaOff val="0"/>
                <a:shade val="70000"/>
                <a:satMod val="120000"/>
              </a:schemeClr>
              <a:schemeClr val="accent2">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0C24EA0A-F62E-9241-9A6D-009049AE2AF9}">
      <dsp:nvSpPr>
        <dsp:cNvPr id="0" name=""/>
        <dsp:cNvSpPr/>
      </dsp:nvSpPr>
      <dsp:spPr>
        <a:xfrm>
          <a:off x="431105" y="172894"/>
          <a:ext cx="6435870" cy="6435870"/>
        </a:xfrm>
        <a:prstGeom prst="circularArrow">
          <a:avLst>
            <a:gd name="adj1" fmla="val 5085"/>
            <a:gd name="adj2" fmla="val 327528"/>
            <a:gd name="adj3" fmla="val 15872472"/>
            <a:gd name="adj4" fmla="val 5400000"/>
            <a:gd name="adj5" fmla="val 5932"/>
          </a:avLst>
        </a:prstGeom>
        <a:blipFill rotWithShape="0">
          <a:blip xmlns:r="http://schemas.openxmlformats.org/officeDocument/2006/relationships" r:embed="rId1">
            <a:duotone>
              <a:schemeClr val="accent2">
                <a:hueOff val="8701445"/>
                <a:satOff val="13690"/>
                <a:lumOff val="-5490"/>
                <a:alphaOff val="0"/>
                <a:shade val="70000"/>
                <a:satMod val="120000"/>
              </a:schemeClr>
              <a:schemeClr val="accent2">
                <a:hueOff val="8701445"/>
                <a:satOff val="13690"/>
                <a:lumOff val="-549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8C11E-8446-E54B-B0DB-E72254F9598B}" type="datetimeFigureOut">
              <a:rPr lang="en-US" smtClean="0"/>
              <a:pPr/>
              <a:t>17/08//2020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51F38-A433-8F4A-B209-1C8EC1FD3A5F}" type="slidenum">
              <a:rPr lang="en-US" smtClean="0"/>
              <a:pPr/>
              <a:t>‹#›</a:t>
            </a:fld>
            <a:endParaRPr lang="en-US"/>
          </a:p>
        </p:txBody>
      </p:sp>
    </p:spTree>
    <p:extLst>
      <p:ext uri="{BB962C8B-B14F-4D97-AF65-F5344CB8AC3E}">
        <p14:creationId xmlns="" xmlns:p14="http://schemas.microsoft.com/office/powerpoint/2010/main" val="21043919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51F38-A433-8F4A-B209-1C8EC1FD3A5F}" type="slidenum">
              <a:rPr lang="en-US" smtClean="0"/>
              <a:pPr/>
              <a:t>47</a:t>
            </a:fld>
            <a:endParaRPr lang="en-US"/>
          </a:p>
        </p:txBody>
      </p:sp>
    </p:spTree>
    <p:extLst>
      <p:ext uri="{BB962C8B-B14F-4D97-AF65-F5344CB8AC3E}">
        <p14:creationId xmlns="" xmlns:p14="http://schemas.microsoft.com/office/powerpoint/2010/main" val="226157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51F38-A433-8F4A-B209-1C8EC1FD3A5F}" type="slidenum">
              <a:rPr lang="en-US" smtClean="0"/>
              <a:pPr/>
              <a:t>50</a:t>
            </a:fld>
            <a:endParaRPr lang="en-US"/>
          </a:p>
        </p:txBody>
      </p:sp>
    </p:spTree>
    <p:extLst>
      <p:ext uri="{BB962C8B-B14F-4D97-AF65-F5344CB8AC3E}">
        <p14:creationId xmlns="" xmlns:p14="http://schemas.microsoft.com/office/powerpoint/2010/main" val="283230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4" cstate="print">
              <a:extLst>
                <a:ext uri="{28A0092B-C50C-407E-A947-70E740481C1C}">
                  <a14:useLocalDpi xmlns="" xmlns:a14="http://schemas.microsoft.com/office/drawing/2010/main"/>
                </a:ext>
              </a:extLst>
            </a:blip>
            <a:srcRect/>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x-none"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8E80666-FB37-4B36-9149-507F3B0178E3}" type="datetimeFigureOut">
              <a:rPr lang="en-US" smtClean="0"/>
              <a:pPr/>
              <a:t>17/08//2020</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5"/>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x-none" smtClean="0"/>
              <a:t>Click to edit Master text styles</a:t>
            </a:r>
          </a:p>
        </p:txBody>
      </p:sp>
      <p:sp>
        <p:nvSpPr>
          <p:cNvPr id="5" name="Date Placeholder 4"/>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A73CA-F0DB-9D4E-AFC5-60847B9987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x-none" smtClean="0"/>
              <a:t>Click to edit Master text styles</a:t>
            </a:r>
          </a:p>
        </p:txBody>
      </p:sp>
      <p:sp>
        <p:nvSpPr>
          <p:cNvPr id="5" name="Date Placeholder 4"/>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A73CA-F0DB-9D4E-AFC5-60847B9987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A73CA-F0DB-9D4E-AFC5-60847B99878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A73CA-F0DB-9D4E-AFC5-60847B9987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A73CA-F0DB-9D4E-AFC5-60847B9987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4" cstate="print">
              <a:extLst>
                <a:ext uri="{28A0092B-C50C-407E-A947-70E740481C1C}">
                  <a14:useLocalDpi xmlns="" xmlns:a14="http://schemas.microsoft.com/office/drawing/2010/main"/>
                </a:ext>
              </a:extLst>
            </a:blip>
            <a:srcRect/>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x-none"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FE744736-B415-E44A-AB36-56866D406CAA}" type="datetimeFigureOut">
              <a:rPr lang="en-US" smtClean="0"/>
              <a:pPr/>
              <a:t>17/08//2020</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5"/>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x-none"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x-none"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A73CA-F0DB-9D4E-AFC5-60847B9987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A73CA-F0DB-9D4E-AFC5-60847B998782}" type="slidenum">
              <a:rPr lang="en-US" smtClean="0"/>
              <a:pPr/>
              <a:t>‹#›</a:t>
            </a:fld>
            <a:endParaRPr lang="en-US"/>
          </a:p>
        </p:txBody>
      </p:sp>
      <p:pic>
        <p:nvPicPr>
          <p:cNvPr id="14" name="Picture 13" descr="Overlay-HorizontalBridge.jpg"/>
          <p:cNvPicPr>
            <a:picLocks noChangeAspect="1"/>
          </p:cNvPicPr>
          <p:nvPr/>
        </p:nvPicPr>
        <p:blipFill>
          <a:blip r:embed="rId4" cstate="print">
            <a:extLst>
              <a:ext uri="{28A0092B-C50C-407E-A947-70E740481C1C}">
                <a14:useLocalDpi xmlns="" xmlns:a14="http://schemas.microsoft.com/office/drawing/2010/main"/>
              </a:ext>
            </a:extLst>
          </a:blip>
          <a:srcRect/>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4" cstate="print">
            <a:extLst>
              <a:ext uri="{28A0092B-C50C-407E-A947-70E740481C1C}">
                <a14:useLocalDpi xmlns="" xmlns:a14="http://schemas.microsoft.com/office/drawing/2010/main"/>
              </a:ext>
            </a:extLst>
          </a:blip>
          <a:srcRect/>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A73CA-F0DB-9D4E-AFC5-60847B9987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A73CA-F0DB-9D4E-AFC5-60847B9987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x-none"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E744736-B415-E44A-AB36-56866D406CAA}" type="datetimeFigureOut">
              <a:rPr lang="en-US" smtClean="0"/>
              <a:pPr/>
              <a:t>17/08//2020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x-none"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FE744736-B415-E44A-AB36-56866D406CAA}" type="datetimeFigureOut">
              <a:rPr lang="en-US" smtClean="0"/>
              <a:pPr/>
              <a:t>17/08//2020</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DCBA73CA-F0DB-9D4E-AFC5-60847B998782}" type="slidenum">
              <a:rPr lang="en-US" smtClean="0"/>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SICKLE CELL DISEASE</a:t>
            </a:r>
            <a:endParaRPr lang="en-US" dirty="0"/>
          </a:p>
        </p:txBody>
      </p:sp>
      <p:sp>
        <p:nvSpPr>
          <p:cNvPr id="3" name="Subtitle 2"/>
          <p:cNvSpPr>
            <a:spLocks noGrp="1"/>
          </p:cNvSpPr>
          <p:nvPr>
            <p:ph type="subTitle" idx="1"/>
          </p:nvPr>
        </p:nvSpPr>
        <p:spPr/>
        <p:txBody>
          <a:bodyPr/>
          <a:lstStyle/>
          <a:p>
            <a:r>
              <a:rPr lang="en-US" dirty="0" smtClean="0"/>
              <a:t>BY : </a:t>
            </a:r>
          </a:p>
          <a:p>
            <a:r>
              <a:rPr lang="en-US" smtClean="0"/>
              <a:t> </a:t>
            </a:r>
            <a:r>
              <a:rPr lang="en-US" dirty="0" smtClean="0"/>
              <a:t>DR.PUTUN PATEL</a:t>
            </a:r>
            <a:endParaRPr lang="en-US" dirty="0"/>
          </a:p>
        </p:txBody>
      </p:sp>
    </p:spTree>
    <p:extLst>
      <p:ext uri="{BB962C8B-B14F-4D97-AF65-F5344CB8AC3E}">
        <p14:creationId xmlns="" xmlns:p14="http://schemas.microsoft.com/office/powerpoint/2010/main" val="20154914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dirty="0" smtClean="0"/>
              <a:t>                       </a:t>
            </a:r>
            <a:r>
              <a:rPr lang="en-US" sz="3200" b="1" dirty="0" smtClean="0"/>
              <a:t>      </a:t>
            </a:r>
            <a:r>
              <a:rPr lang="en-US" sz="3200" b="1" dirty="0" smtClean="0">
                <a:latin typeface="Chalkboard"/>
                <a:cs typeface="Chalkboard"/>
              </a:rPr>
              <a:t> </a:t>
            </a:r>
          </a:p>
          <a:p>
            <a:r>
              <a:rPr lang="en-US" sz="3200" b="1" dirty="0" smtClean="0">
                <a:latin typeface="Chalkboard"/>
                <a:cs typeface="Chalkboard"/>
              </a:rPr>
              <a:t> </a:t>
            </a:r>
            <a:r>
              <a:rPr lang="en-US" sz="3200" b="1" u="sng" dirty="0" smtClean="0">
                <a:latin typeface="Chalkboard"/>
                <a:cs typeface="Chalkboard"/>
              </a:rPr>
              <a:t>Pathophysiology </a:t>
            </a:r>
            <a:endParaRPr lang="en-US" sz="3200" b="1" u="sng" dirty="0">
              <a:latin typeface="Chalkboard"/>
              <a:cs typeface="Chalkboard"/>
            </a:endParaRPr>
          </a:p>
          <a:p>
            <a:endParaRPr lang="en-US" dirty="0" smtClean="0">
              <a:latin typeface="Chalkboard"/>
              <a:cs typeface="Chalkboard"/>
            </a:endParaRPr>
          </a:p>
          <a:p>
            <a:endParaRPr lang="en-US" dirty="0">
              <a:latin typeface="Chalkboard"/>
              <a:cs typeface="Chalkboard"/>
            </a:endParaRPr>
          </a:p>
        </p:txBody>
      </p:sp>
      <p:pic>
        <p:nvPicPr>
          <p:cNvPr id="2" name="Picture 1" descr="IMG_4059.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8761" y="2039626"/>
            <a:ext cx="8890000" cy="4419600"/>
          </a:xfrm>
          <a:prstGeom prst="rect">
            <a:avLst/>
          </a:prstGeom>
        </p:spPr>
      </p:pic>
    </p:spTree>
    <p:extLst>
      <p:ext uri="{BB962C8B-B14F-4D97-AF65-F5344CB8AC3E}">
        <p14:creationId xmlns="" xmlns:p14="http://schemas.microsoft.com/office/powerpoint/2010/main" val="39701479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u="sng" dirty="0">
                <a:latin typeface="Chalkboard"/>
                <a:cs typeface="Chalkboard"/>
              </a:rPr>
              <a:t> </a:t>
            </a:r>
            <a:r>
              <a:rPr lang="en-US" sz="2400" u="sng" dirty="0" smtClean="0">
                <a:latin typeface="Chalkboard"/>
                <a:cs typeface="Chalkboard"/>
              </a:rPr>
              <a:t>Two </a:t>
            </a:r>
            <a:r>
              <a:rPr lang="en-US" sz="2400" u="sng" dirty="0">
                <a:latin typeface="Chalkboard"/>
                <a:cs typeface="Chalkboard"/>
              </a:rPr>
              <a:t>essential pathological processes</a:t>
            </a:r>
          </a:p>
        </p:txBody>
      </p:sp>
      <p:sp>
        <p:nvSpPr>
          <p:cNvPr id="4" name="Text Placeholder 3"/>
          <p:cNvSpPr>
            <a:spLocks noGrp="1"/>
          </p:cNvSpPr>
          <p:nvPr>
            <p:ph type="body" idx="1"/>
          </p:nvPr>
        </p:nvSpPr>
        <p:spPr>
          <a:xfrm>
            <a:off x="792162" y="2270918"/>
            <a:ext cx="3566160" cy="639762"/>
          </a:xfrm>
        </p:spPr>
        <p:txBody>
          <a:bodyPr/>
          <a:lstStyle/>
          <a:p>
            <a:r>
              <a:rPr lang="en-US" u="sng" dirty="0" err="1">
                <a:solidFill>
                  <a:schemeClr val="tx1"/>
                </a:solidFill>
                <a:latin typeface="Chalkboard"/>
                <a:cs typeface="Chalkboard"/>
              </a:rPr>
              <a:t>H</a:t>
            </a:r>
            <a:r>
              <a:rPr lang="en-US" u="sng" dirty="0" err="1" smtClean="0">
                <a:solidFill>
                  <a:schemeClr val="tx1"/>
                </a:solidFill>
                <a:latin typeface="Chalkboard"/>
                <a:cs typeface="Chalkboard"/>
              </a:rPr>
              <a:t>aemolysis</a:t>
            </a:r>
            <a:endParaRPr lang="en-US" u="sng" dirty="0">
              <a:solidFill>
                <a:schemeClr val="tx1"/>
              </a:solidFill>
              <a:latin typeface="Chalkboard"/>
              <a:cs typeface="Chalkboard"/>
            </a:endParaRPr>
          </a:p>
          <a:p>
            <a:endParaRPr lang="en-US" dirty="0">
              <a:latin typeface="Chalkboard"/>
              <a:cs typeface="Chalkboard"/>
            </a:endParaRPr>
          </a:p>
        </p:txBody>
      </p:sp>
      <p:sp>
        <p:nvSpPr>
          <p:cNvPr id="5" name="Content Placeholder 4"/>
          <p:cNvSpPr>
            <a:spLocks noGrp="1"/>
          </p:cNvSpPr>
          <p:nvPr>
            <p:ph sz="half" idx="2"/>
          </p:nvPr>
        </p:nvSpPr>
        <p:spPr/>
        <p:txBody>
          <a:bodyPr>
            <a:normAutofit fontScale="70000" lnSpcReduction="20000"/>
          </a:bodyPr>
          <a:lstStyle/>
          <a:p>
            <a:pPr marL="0" indent="0">
              <a:buNone/>
            </a:pPr>
            <a:r>
              <a:rPr lang="en-US" dirty="0" smtClean="0">
                <a:latin typeface="Chalkboard"/>
                <a:cs typeface="Chalkboard"/>
              </a:rPr>
              <a:t>Results in - </a:t>
            </a:r>
            <a:r>
              <a:rPr lang="en-US" dirty="0" err="1" smtClean="0">
                <a:latin typeface="Chalkboard"/>
                <a:cs typeface="Chalkboard"/>
              </a:rPr>
              <a:t>anaemia</a:t>
            </a:r>
            <a:r>
              <a:rPr lang="en-US" dirty="0" smtClean="0">
                <a:latin typeface="Chalkboard"/>
                <a:cs typeface="Chalkboard"/>
              </a:rPr>
              <a:t>  &amp;                                                                                                                                                                                    functional </a:t>
            </a:r>
            <a:r>
              <a:rPr lang="en-US" dirty="0">
                <a:latin typeface="Chalkboard"/>
                <a:cs typeface="Chalkboard"/>
              </a:rPr>
              <a:t>deficiency of nitric oxide </a:t>
            </a:r>
            <a:endParaRPr lang="en-US" dirty="0" smtClean="0">
              <a:latin typeface="Chalkboard"/>
              <a:cs typeface="Chalkboard"/>
            </a:endParaRPr>
          </a:p>
          <a:p>
            <a:pPr marL="0" indent="0">
              <a:buNone/>
            </a:pPr>
            <a:endParaRPr lang="en-US" dirty="0" smtClean="0"/>
          </a:p>
          <a:p>
            <a:pPr marL="342900" lvl="1" indent="0" algn="ctr">
              <a:buNone/>
            </a:pPr>
            <a:r>
              <a:rPr lang="en-US" dirty="0"/>
              <a:t> </a:t>
            </a:r>
            <a:r>
              <a:rPr lang="en-US" dirty="0" smtClean="0"/>
              <a:t> </a:t>
            </a:r>
            <a:r>
              <a:rPr lang="en-US" dirty="0" smtClean="0">
                <a:latin typeface="Chalkboard"/>
                <a:cs typeface="Chalkboard"/>
              </a:rPr>
              <a:t>   results </a:t>
            </a:r>
            <a:r>
              <a:rPr lang="en-US" dirty="0">
                <a:latin typeface="Chalkboard"/>
                <a:cs typeface="Chalkboard"/>
              </a:rPr>
              <a:t>in vascular endothelial </a:t>
            </a:r>
            <a:r>
              <a:rPr lang="en-US" dirty="0" smtClean="0">
                <a:latin typeface="Chalkboard"/>
                <a:cs typeface="Chalkboard"/>
              </a:rPr>
              <a:t>damage</a:t>
            </a:r>
          </a:p>
          <a:p>
            <a:pPr marL="342900" lvl="1" indent="0" algn="ctr">
              <a:buNone/>
            </a:pPr>
            <a:r>
              <a:rPr lang="en-US" dirty="0" smtClean="0">
                <a:latin typeface="Chalkboard"/>
                <a:cs typeface="Chalkboard"/>
              </a:rPr>
              <a:t>Responsible </a:t>
            </a:r>
            <a:r>
              <a:rPr lang="en-US" dirty="0">
                <a:latin typeface="Chalkboard"/>
                <a:cs typeface="Chalkboard"/>
              </a:rPr>
              <a:t>for complications such as pulmonary hypertension, priapism and stroke. </a:t>
            </a:r>
          </a:p>
        </p:txBody>
      </p:sp>
      <p:sp>
        <p:nvSpPr>
          <p:cNvPr id="6" name="Text Placeholder 5"/>
          <p:cNvSpPr>
            <a:spLocks noGrp="1"/>
          </p:cNvSpPr>
          <p:nvPr>
            <p:ph type="body" sz="quarter" idx="3"/>
          </p:nvPr>
        </p:nvSpPr>
        <p:spPr/>
        <p:txBody>
          <a:bodyPr/>
          <a:lstStyle/>
          <a:p>
            <a:r>
              <a:rPr lang="en-US" dirty="0" smtClean="0">
                <a:solidFill>
                  <a:srgbClr val="000000"/>
                </a:solidFill>
                <a:latin typeface="Chalkboard"/>
                <a:cs typeface="Chalkboard"/>
              </a:rPr>
              <a:t> </a:t>
            </a:r>
            <a:r>
              <a:rPr lang="en-US" u="sng" dirty="0" err="1" smtClean="0">
                <a:solidFill>
                  <a:srgbClr val="000000"/>
                </a:solidFill>
                <a:latin typeface="Chalkboard"/>
                <a:cs typeface="Chalkboard"/>
              </a:rPr>
              <a:t>Vaso</a:t>
            </a:r>
            <a:r>
              <a:rPr lang="en-US" u="sng" dirty="0">
                <a:solidFill>
                  <a:srgbClr val="000000"/>
                </a:solidFill>
                <a:latin typeface="Chalkboard"/>
                <a:cs typeface="Chalkboard"/>
              </a:rPr>
              <a:t>-occlusion. </a:t>
            </a:r>
          </a:p>
        </p:txBody>
      </p:sp>
      <p:sp>
        <p:nvSpPr>
          <p:cNvPr id="7" name="Content Placeholder 6"/>
          <p:cNvSpPr>
            <a:spLocks noGrp="1"/>
          </p:cNvSpPr>
          <p:nvPr>
            <p:ph sz="quarter" idx="4"/>
          </p:nvPr>
        </p:nvSpPr>
        <p:spPr/>
        <p:txBody>
          <a:bodyPr/>
          <a:lstStyle/>
          <a:p>
            <a:pPr marL="0" indent="0" algn="ctr">
              <a:buNone/>
            </a:pPr>
            <a:r>
              <a:rPr lang="en-US" i="1" dirty="0">
                <a:latin typeface="Chalkboard"/>
                <a:cs typeface="Chalkboard"/>
              </a:rPr>
              <a:t> </a:t>
            </a:r>
            <a:r>
              <a:rPr lang="en-US" dirty="0">
                <a:latin typeface="Chalkboard"/>
                <a:cs typeface="Chalkboard"/>
              </a:rPr>
              <a:t>causes acute and chronic </a:t>
            </a:r>
            <a:r>
              <a:rPr lang="en-US" dirty="0" err="1">
                <a:latin typeface="Chalkboard"/>
                <a:cs typeface="Chalkboard"/>
              </a:rPr>
              <a:t>ischaemia</a:t>
            </a:r>
            <a:r>
              <a:rPr lang="en-US" dirty="0">
                <a:latin typeface="Chalkboard"/>
                <a:cs typeface="Chalkboard"/>
              </a:rPr>
              <a:t> </a:t>
            </a:r>
          </a:p>
          <a:p>
            <a:pPr marL="0" indent="0" algn="ctr">
              <a:buNone/>
            </a:pPr>
            <a:r>
              <a:rPr lang="en-US" dirty="0" smtClean="0">
                <a:latin typeface="Chalkboard"/>
                <a:cs typeface="Chalkboard"/>
              </a:rPr>
              <a:t> </a:t>
            </a:r>
            <a:r>
              <a:rPr lang="en-US" dirty="0">
                <a:latin typeface="Chalkboard"/>
                <a:cs typeface="Chalkboard"/>
              </a:rPr>
              <a:t>responsible for acute pain and organ damage.</a:t>
            </a:r>
          </a:p>
        </p:txBody>
      </p:sp>
      <p:cxnSp>
        <p:nvCxnSpPr>
          <p:cNvPr id="12" name="Straight Arrow Connector 11"/>
          <p:cNvCxnSpPr/>
          <p:nvPr/>
        </p:nvCxnSpPr>
        <p:spPr>
          <a:xfrm>
            <a:off x="2664884" y="3640667"/>
            <a:ext cx="0" cy="4360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val="817794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162" y="666750"/>
            <a:ext cx="7570787" cy="6191250"/>
          </a:xfrm>
        </p:spPr>
        <p:txBody>
          <a:bodyPr>
            <a:normAutofit lnSpcReduction="10000"/>
          </a:bodyPr>
          <a:lstStyle/>
          <a:p>
            <a:pPr marL="0" indent="0" algn="ctr">
              <a:buNone/>
            </a:pPr>
            <a:r>
              <a:rPr lang="en-US" dirty="0" err="1" smtClean="0">
                <a:latin typeface="Chalkboard"/>
                <a:cs typeface="Chalkboard"/>
              </a:rPr>
              <a:t>Deoxygenation</a:t>
            </a:r>
            <a:endParaRPr lang="en-US" dirty="0" smtClean="0">
              <a:latin typeface="Chalkboard"/>
              <a:cs typeface="Chalkboard"/>
            </a:endParaRPr>
          </a:p>
          <a:p>
            <a:pPr marL="0" indent="0" algn="ctr">
              <a:buNone/>
            </a:pPr>
            <a:r>
              <a:rPr lang="en-US" dirty="0" smtClean="0">
                <a:latin typeface="Chalkboard"/>
                <a:cs typeface="Chalkboard"/>
              </a:rPr>
              <a:t>Polymerization of Hemoglobin </a:t>
            </a:r>
          </a:p>
          <a:p>
            <a:pPr marL="0" indent="0" algn="ctr">
              <a:buNone/>
            </a:pPr>
            <a:r>
              <a:rPr lang="en-US" dirty="0" smtClean="0">
                <a:latin typeface="Chalkboard"/>
                <a:cs typeface="Chalkboard"/>
              </a:rPr>
              <a:t>Sickling of red cell</a:t>
            </a:r>
          </a:p>
          <a:p>
            <a:pPr marL="0" indent="0" algn="ctr">
              <a:buNone/>
            </a:pPr>
            <a:r>
              <a:rPr lang="en-US" dirty="0" smtClean="0">
                <a:latin typeface="Chalkboard"/>
                <a:cs typeface="Chalkboard"/>
              </a:rPr>
              <a:t>Endothelial Damage</a:t>
            </a:r>
          </a:p>
          <a:p>
            <a:pPr marL="0" indent="0" algn="ctr">
              <a:buNone/>
            </a:pPr>
            <a:r>
              <a:rPr lang="en-US" dirty="0" smtClean="0">
                <a:latin typeface="Chalkboard"/>
                <a:cs typeface="Chalkboard"/>
              </a:rPr>
              <a:t>RBC &amp; leukocyte adhesion to endothelium , vasoconstriction </a:t>
            </a:r>
          </a:p>
          <a:p>
            <a:pPr marL="0" indent="0" algn="ctr">
              <a:buNone/>
            </a:pPr>
            <a:r>
              <a:rPr lang="en-US" dirty="0" smtClean="0">
                <a:latin typeface="Chalkboard"/>
                <a:cs typeface="Chalkboard"/>
              </a:rPr>
              <a:t>Vascular Occlusion organ ischemia &amp; end organ damage</a:t>
            </a:r>
          </a:p>
          <a:p>
            <a:pPr marL="0" indent="0" algn="ctr">
              <a:buNone/>
            </a:pPr>
            <a:endParaRPr lang="en-US" dirty="0" smtClean="0">
              <a:latin typeface="Chalkboard"/>
              <a:cs typeface="Chalkboard"/>
            </a:endParaRPr>
          </a:p>
        </p:txBody>
      </p:sp>
      <p:cxnSp>
        <p:nvCxnSpPr>
          <p:cNvPr id="8" name="Straight Arrow Connector 7"/>
          <p:cNvCxnSpPr/>
          <p:nvPr/>
        </p:nvCxnSpPr>
        <p:spPr>
          <a:xfrm>
            <a:off x="4487333" y="1195917"/>
            <a:ext cx="0" cy="3386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4487333" y="1883833"/>
            <a:ext cx="0" cy="3598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487333" y="2614083"/>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4487333" y="3312583"/>
            <a:ext cx="0" cy="4233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4487333" y="4519083"/>
            <a:ext cx="0" cy="349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val="25572559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4056.PNG"/>
          <p:cNvPicPr>
            <a:picLocks noGrp="1" noChangeAspect="1"/>
          </p:cNvPicPr>
          <p:nvPr>
            <p:ph idx="4294967295"/>
          </p:nvPr>
        </p:nvPicPr>
        <p:blipFill>
          <a:blip r:embed="rId2">
            <a:extLst>
              <a:ext uri="{28A0092B-C50C-407E-A947-70E740481C1C}">
                <a14:useLocalDpi xmlns="" xmlns:a14="http://schemas.microsoft.com/office/drawing/2010/main" val="0"/>
              </a:ext>
            </a:extLst>
          </a:blip>
          <a:srcRect l="-18166" r="-18166"/>
          <a:stretch>
            <a:fillRect/>
          </a:stretch>
        </p:blipFill>
        <p:spPr>
          <a:xfrm>
            <a:off x="165100" y="469180"/>
            <a:ext cx="8737600" cy="5921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757897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600" b="1" u="sng" dirty="0" smtClean="0">
                <a:latin typeface="Chalkboard"/>
                <a:cs typeface="Chalkboard"/>
              </a:rPr>
              <a:t>Inheritance</a:t>
            </a:r>
            <a:endParaRPr lang="en-US" sz="3600" b="1" u="sng" dirty="0">
              <a:latin typeface="Chalkboard"/>
              <a:cs typeface="Chalkboard"/>
            </a:endParaRPr>
          </a:p>
        </p:txBody>
      </p:sp>
    </p:spTree>
    <p:extLst>
      <p:ext uri="{BB962C8B-B14F-4D97-AF65-F5344CB8AC3E}">
        <p14:creationId xmlns="" xmlns:p14="http://schemas.microsoft.com/office/powerpoint/2010/main" val="1520469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6831" r="-36831"/>
          <a:stretch>
            <a:fillRect/>
          </a:stretch>
        </p:blipFill>
        <p:spPr>
          <a:xfrm>
            <a:off x="-2130226" y="0"/>
            <a:ext cx="13452015" cy="6858000"/>
          </a:xfrm>
        </p:spPr>
      </p:pic>
    </p:spTree>
    <p:extLst>
      <p:ext uri="{BB962C8B-B14F-4D97-AF65-F5344CB8AC3E}">
        <p14:creationId xmlns="" xmlns:p14="http://schemas.microsoft.com/office/powerpoint/2010/main" val="1557472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74" y="1556422"/>
            <a:ext cx="7570787" cy="1411941"/>
          </a:xfrm>
        </p:spPr>
        <p:txBody>
          <a:bodyPr/>
          <a:lstStyle/>
          <a:p>
            <a:r>
              <a:rPr lang="en-US" sz="4400" u="sng" dirty="0">
                <a:latin typeface="Chalkboard"/>
                <a:cs typeface="Chalkboard"/>
              </a:rPr>
              <a:t>Growth &amp; Development</a:t>
            </a:r>
            <a:endParaRPr lang="en-US" sz="4400" u="sng" dirty="0"/>
          </a:p>
        </p:txBody>
      </p:sp>
    </p:spTree>
    <p:extLst>
      <p:ext uri="{BB962C8B-B14F-4D97-AF65-F5344CB8AC3E}">
        <p14:creationId xmlns="" xmlns:p14="http://schemas.microsoft.com/office/powerpoint/2010/main" val="1445662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G_3828.jpg"/>
          <p:cNvPicPr>
            <a:picLocks noGrp="1" noChangeAspect="1"/>
          </p:cNvPicPr>
          <p:nvPr>
            <p:ph type="pic" idx="1"/>
          </p:nvPr>
        </p:nvPicPr>
        <p:blipFill>
          <a:blip r:embed="rId2">
            <a:extLst>
              <a:ext uri="{28A0092B-C50C-407E-A947-70E740481C1C}">
                <a14:useLocalDpi xmlns="" xmlns:a14="http://schemas.microsoft.com/office/drawing/2010/main" val="0"/>
              </a:ext>
            </a:extLst>
          </a:blip>
          <a:srcRect l="-25423" r="-25423"/>
          <a:stretch>
            <a:fillRect/>
          </a:stretch>
        </p:blipFill>
        <p:spPr/>
        <p:style>
          <a:lnRef idx="2">
            <a:schemeClr val="dk1">
              <a:shade val="50000"/>
            </a:schemeClr>
          </a:lnRef>
          <a:fillRef idx="1">
            <a:schemeClr val="dk1"/>
          </a:fillRef>
          <a:effectRef idx="0">
            <a:schemeClr val="dk1"/>
          </a:effectRef>
          <a:fontRef idx="minor">
            <a:schemeClr val="lt1"/>
          </a:fontRef>
        </p:style>
      </p:pic>
      <p:sp>
        <p:nvSpPr>
          <p:cNvPr id="6" name="Text Placeholder 5"/>
          <p:cNvSpPr>
            <a:spLocks noGrp="1"/>
          </p:cNvSpPr>
          <p:nvPr>
            <p:ph type="body" sz="half" idx="2"/>
          </p:nvPr>
        </p:nvSpPr>
        <p:spPr>
          <a:xfrm>
            <a:off x="115463" y="260523"/>
            <a:ext cx="4143826" cy="5716335"/>
          </a:xfrm>
        </p:spPr>
        <p:txBody>
          <a:bodyPr>
            <a:normAutofit fontScale="77500" lnSpcReduction="20000"/>
          </a:bodyPr>
          <a:lstStyle/>
          <a:p>
            <a:r>
              <a:rPr lang="en-US" sz="2800" b="1" u="sng" dirty="0" smtClean="0">
                <a:latin typeface="Chalkboard"/>
                <a:cs typeface="Chalkboard"/>
              </a:rPr>
              <a:t>Females :</a:t>
            </a:r>
          </a:p>
          <a:p>
            <a:endParaRPr lang="en-US" sz="2800" b="1" u="sng" dirty="0" smtClean="0">
              <a:latin typeface="Chalkboard"/>
              <a:cs typeface="Chalkboard"/>
            </a:endParaRPr>
          </a:p>
          <a:p>
            <a:pPr marL="457200" indent="-457200" algn="l">
              <a:buFont typeface="Arial"/>
              <a:buChar char="•"/>
            </a:pPr>
            <a:r>
              <a:rPr lang="en-US" sz="3200" baseline="30000" dirty="0">
                <a:latin typeface="Chalkboard"/>
                <a:cs typeface="Chalkboard"/>
              </a:rPr>
              <a:t>Females with sickle cell </a:t>
            </a:r>
            <a:r>
              <a:rPr lang="en-US" sz="3200" baseline="30000" dirty="0" err="1">
                <a:latin typeface="Chalkboard"/>
                <a:cs typeface="Chalkboard"/>
              </a:rPr>
              <a:t>anaemia</a:t>
            </a:r>
            <a:r>
              <a:rPr lang="en-US" sz="3200" baseline="30000" dirty="0">
                <a:latin typeface="Chalkboard"/>
                <a:cs typeface="Chalkboard"/>
              </a:rPr>
              <a:t> maintain a lower average height and weight than those females with normal </a:t>
            </a:r>
            <a:r>
              <a:rPr lang="en-US" sz="3200" baseline="30000" dirty="0" err="1">
                <a:latin typeface="Chalkboard"/>
                <a:cs typeface="Chalkboard"/>
              </a:rPr>
              <a:t>haemoglobin</a:t>
            </a:r>
            <a:r>
              <a:rPr lang="en-US" sz="3200" baseline="30000" dirty="0">
                <a:latin typeface="Chalkboard"/>
                <a:cs typeface="Chalkboard"/>
              </a:rPr>
              <a:t>. </a:t>
            </a:r>
            <a:endParaRPr lang="en-US" sz="3200" baseline="30000" dirty="0" smtClean="0">
              <a:latin typeface="Chalkboard"/>
              <a:cs typeface="Chalkboard"/>
            </a:endParaRPr>
          </a:p>
          <a:p>
            <a:pPr marL="457200" indent="-457200" algn="l">
              <a:buFont typeface="Arial"/>
              <a:buChar char="•"/>
            </a:pPr>
            <a:r>
              <a:rPr lang="en-US" sz="3200" baseline="30000" dirty="0" smtClean="0">
                <a:latin typeface="Chalkboard"/>
                <a:cs typeface="Chalkboard"/>
              </a:rPr>
              <a:t>This </a:t>
            </a:r>
            <a:r>
              <a:rPr lang="en-US" sz="3200" baseline="30000" dirty="0">
                <a:latin typeface="Chalkboard"/>
                <a:cs typeface="Chalkboard"/>
              </a:rPr>
              <a:t>lower than average height and weight continues until late adolescence. </a:t>
            </a:r>
            <a:endParaRPr lang="en-US" sz="3200" baseline="30000" dirty="0" smtClean="0">
              <a:latin typeface="Chalkboard"/>
              <a:cs typeface="Chalkboard"/>
            </a:endParaRPr>
          </a:p>
          <a:p>
            <a:pPr marL="457200" indent="-457200" algn="l">
              <a:buFont typeface="Arial"/>
              <a:buChar char="•"/>
            </a:pPr>
            <a:r>
              <a:rPr lang="en-US" sz="3200" baseline="30000" dirty="0" smtClean="0">
                <a:latin typeface="Chalkboard"/>
                <a:cs typeface="Chalkboard"/>
              </a:rPr>
              <a:t>Puberty </a:t>
            </a:r>
            <a:r>
              <a:rPr lang="en-US" sz="3200" baseline="30000" dirty="0">
                <a:latin typeface="Chalkboard"/>
                <a:cs typeface="Chalkboard"/>
              </a:rPr>
              <a:t>is usually delayed by several years. </a:t>
            </a:r>
            <a:endParaRPr lang="en-US" sz="3200" baseline="30000" dirty="0" smtClean="0">
              <a:latin typeface="Chalkboard"/>
              <a:cs typeface="Chalkboard"/>
            </a:endParaRPr>
          </a:p>
          <a:p>
            <a:pPr marL="457200" indent="-457200" algn="l">
              <a:buFont typeface="Arial"/>
              <a:buChar char="•"/>
            </a:pPr>
            <a:r>
              <a:rPr lang="en-US" sz="3200" baseline="30000" dirty="0" smtClean="0">
                <a:latin typeface="Chalkboard"/>
                <a:cs typeface="Chalkboard"/>
              </a:rPr>
              <a:t>Menarche </a:t>
            </a:r>
            <a:r>
              <a:rPr lang="en-US" sz="3200" baseline="30000" dirty="0">
                <a:latin typeface="Chalkboard"/>
                <a:cs typeface="Chalkboard"/>
              </a:rPr>
              <a:t>(beginning of the menstrual period) is also delayed. </a:t>
            </a:r>
            <a:endParaRPr lang="en-US" sz="2800" b="1" u="sng" dirty="0" smtClean="0">
              <a:latin typeface="Chalkboard"/>
              <a:cs typeface="Chalkboard"/>
            </a:endParaRPr>
          </a:p>
          <a:p>
            <a:pPr algn="l"/>
            <a:endParaRPr lang="en-US" sz="2000" b="1" u="sng" dirty="0"/>
          </a:p>
        </p:txBody>
      </p:sp>
    </p:spTree>
    <p:extLst>
      <p:ext uri="{BB962C8B-B14F-4D97-AF65-F5344CB8AC3E}">
        <p14:creationId xmlns="" xmlns:p14="http://schemas.microsoft.com/office/powerpoint/2010/main" val="966358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7097"/>
            <a:ext cx="3441095" cy="1052335"/>
          </a:xfrm>
        </p:spPr>
        <p:txBody>
          <a:bodyPr/>
          <a:lstStyle/>
          <a:p>
            <a:r>
              <a:rPr lang="en-US" u="sng" dirty="0" smtClean="0">
                <a:latin typeface="Chalkboard"/>
                <a:cs typeface="Chalkboard"/>
              </a:rPr>
              <a:t>Males</a:t>
            </a:r>
            <a:endParaRPr lang="en-US" u="sng" dirty="0">
              <a:latin typeface="Chalkboard"/>
              <a:cs typeface="Chalkboard"/>
            </a:endParaRPr>
          </a:p>
        </p:txBody>
      </p:sp>
      <p:pic>
        <p:nvPicPr>
          <p:cNvPr id="7" name="Picture Placeholder 6" descr="IMG_8C52F5EB06A6-1.jpeg"/>
          <p:cNvPicPr>
            <a:picLocks noGrp="1" noChangeAspect="1"/>
          </p:cNvPicPr>
          <p:nvPr>
            <p:ph type="pic" idx="1"/>
          </p:nvPr>
        </p:nvPicPr>
        <p:blipFill>
          <a:blip r:embed="rId2">
            <a:extLst>
              <a:ext uri="{28A0092B-C50C-407E-A947-70E740481C1C}">
                <a14:useLocalDpi xmlns="" xmlns:a14="http://schemas.microsoft.com/office/drawing/2010/main" val="0"/>
              </a:ext>
            </a:extLst>
          </a:blip>
          <a:srcRect l="-6772" r="-6772"/>
          <a:stretch>
            <a:fillRect/>
          </a:stretch>
        </p:blipFill>
        <p:spPr/>
        <p:style>
          <a:lnRef idx="2">
            <a:schemeClr val="dk1">
              <a:shade val="50000"/>
            </a:schemeClr>
          </a:lnRef>
          <a:fillRef idx="1">
            <a:schemeClr val="dk1"/>
          </a:fillRef>
          <a:effectRef idx="0">
            <a:schemeClr val="dk1"/>
          </a:effectRef>
          <a:fontRef idx="minor">
            <a:schemeClr val="lt1"/>
          </a:fontRef>
        </p:style>
      </p:pic>
      <p:sp>
        <p:nvSpPr>
          <p:cNvPr id="6" name="Text Placeholder 5"/>
          <p:cNvSpPr>
            <a:spLocks noGrp="1"/>
          </p:cNvSpPr>
          <p:nvPr>
            <p:ph type="body" sz="half" idx="2"/>
          </p:nvPr>
        </p:nvSpPr>
        <p:spPr>
          <a:xfrm>
            <a:off x="380030" y="665238"/>
            <a:ext cx="3613792" cy="3670143"/>
          </a:xfrm>
        </p:spPr>
        <p:txBody>
          <a:bodyPr>
            <a:noAutofit/>
          </a:bodyPr>
          <a:lstStyle/>
          <a:p>
            <a:pPr marL="457200" indent="-457200" algn="l">
              <a:buFont typeface="Arial"/>
              <a:buChar char="•"/>
            </a:pPr>
            <a:r>
              <a:rPr lang="en-US" sz="3200" baseline="30000" dirty="0">
                <a:latin typeface="Chalkboard"/>
                <a:cs typeface="Chalkboard"/>
              </a:rPr>
              <a:t>Males with sickle cell </a:t>
            </a:r>
            <a:r>
              <a:rPr lang="en-US" sz="3200" baseline="30000" dirty="0" err="1">
                <a:latin typeface="Chalkboard"/>
                <a:cs typeface="Chalkboard"/>
              </a:rPr>
              <a:t>anaemia</a:t>
            </a:r>
            <a:r>
              <a:rPr lang="en-US" sz="3200" baseline="30000" dirty="0">
                <a:latin typeface="Chalkboard"/>
                <a:cs typeface="Chalkboard"/>
              </a:rPr>
              <a:t> maintain a lower average height and weight than those males with normal </a:t>
            </a:r>
            <a:r>
              <a:rPr lang="en-US" sz="3200" baseline="30000" dirty="0" err="1" smtClean="0">
                <a:latin typeface="Chalkboard"/>
                <a:cs typeface="Chalkboard"/>
              </a:rPr>
              <a:t>haemoglobin</a:t>
            </a:r>
            <a:r>
              <a:rPr lang="en-US" sz="3200" baseline="30000" dirty="0" smtClean="0">
                <a:latin typeface="Chalkboard"/>
                <a:cs typeface="Chalkboard"/>
              </a:rPr>
              <a:t>.</a:t>
            </a:r>
          </a:p>
          <a:p>
            <a:pPr marL="457200" indent="-457200" algn="l">
              <a:buFont typeface="Arial"/>
              <a:buChar char="•"/>
            </a:pPr>
            <a:r>
              <a:rPr lang="en-US" sz="3200" baseline="30000" dirty="0" smtClean="0">
                <a:latin typeface="Chalkboard"/>
                <a:cs typeface="Chalkboard"/>
              </a:rPr>
              <a:t> </a:t>
            </a:r>
            <a:r>
              <a:rPr lang="en-US" sz="3200" baseline="30000" dirty="0">
                <a:latin typeface="Chalkboard"/>
                <a:cs typeface="Chalkboard"/>
              </a:rPr>
              <a:t>This lower than average height and weight continues until late adolescence</a:t>
            </a:r>
            <a:r>
              <a:rPr lang="en-US" sz="3200" baseline="30000" dirty="0" smtClean="0">
                <a:latin typeface="Chalkboard"/>
                <a:cs typeface="Chalkboard"/>
              </a:rPr>
              <a:t>.</a:t>
            </a:r>
          </a:p>
          <a:p>
            <a:pPr marL="457200" indent="-457200" algn="l">
              <a:buFont typeface="Arial"/>
              <a:buChar char="•"/>
            </a:pPr>
            <a:r>
              <a:rPr lang="en-US" sz="3200" baseline="30000" dirty="0" smtClean="0">
                <a:latin typeface="Chalkboard"/>
                <a:cs typeface="Chalkboard"/>
              </a:rPr>
              <a:t>Puberty </a:t>
            </a:r>
            <a:r>
              <a:rPr lang="en-US" sz="3200" baseline="30000" dirty="0">
                <a:latin typeface="Chalkboard"/>
                <a:cs typeface="Chalkboard"/>
              </a:rPr>
              <a:t>is usually delayed by several years</a:t>
            </a:r>
            <a:r>
              <a:rPr lang="en-US" sz="3200" baseline="30000" dirty="0" smtClean="0">
                <a:latin typeface="Chalkboard"/>
                <a:cs typeface="Chalkboard"/>
              </a:rPr>
              <a:t>.</a:t>
            </a:r>
          </a:p>
          <a:p>
            <a:r>
              <a:rPr lang="en-US" sz="3200" b="1" u="sng" baseline="30000" dirty="0" smtClean="0">
                <a:latin typeface="Chalkboard"/>
                <a:cs typeface="Chalkboard"/>
              </a:rPr>
              <a:t> </a:t>
            </a:r>
            <a:r>
              <a:rPr lang="en-US" sz="3200" b="1" u="sng" baseline="30000" dirty="0">
                <a:latin typeface="Chalkboard"/>
                <a:cs typeface="Chalkboard"/>
              </a:rPr>
              <a:t>It is</a:t>
            </a:r>
          </a:p>
          <a:p>
            <a:r>
              <a:rPr lang="en-US" sz="3200" b="1" u="sng" baseline="30000" dirty="0">
                <a:latin typeface="Chalkboard"/>
                <a:cs typeface="Chalkboard"/>
              </a:rPr>
              <a:t>important to reassure the adolescent that </a:t>
            </a:r>
            <a:r>
              <a:rPr lang="en-US" sz="3200" b="1" u="sng" baseline="30000" dirty="0" smtClean="0">
                <a:latin typeface="Chalkboard"/>
                <a:cs typeface="Chalkboard"/>
              </a:rPr>
              <a:t>he/she </a:t>
            </a:r>
            <a:r>
              <a:rPr lang="en-US" sz="3200" b="1" u="sng" baseline="30000" dirty="0">
                <a:latin typeface="Chalkboard"/>
                <a:cs typeface="Chalkboard"/>
              </a:rPr>
              <a:t>will eventually catch up with </a:t>
            </a:r>
            <a:r>
              <a:rPr lang="en-US" sz="3200" b="1" u="sng" baseline="30000" dirty="0" smtClean="0">
                <a:latin typeface="Chalkboard"/>
                <a:cs typeface="Chalkboard"/>
              </a:rPr>
              <a:t>his/her </a:t>
            </a:r>
            <a:r>
              <a:rPr lang="en-US" sz="3200" b="1" u="sng" baseline="30000" dirty="0">
                <a:latin typeface="Chalkboard"/>
                <a:cs typeface="Chalkboard"/>
              </a:rPr>
              <a:t>peers.</a:t>
            </a:r>
            <a:endParaRPr lang="en-US" sz="3200" b="1" u="sng" dirty="0">
              <a:latin typeface="Chalkboard"/>
              <a:cs typeface="Chalkboard"/>
            </a:endParaRPr>
          </a:p>
          <a:p>
            <a:endParaRPr lang="en-US" sz="3200" dirty="0">
              <a:latin typeface="Chalkboard"/>
              <a:cs typeface="Chalkboard"/>
            </a:endParaRPr>
          </a:p>
        </p:txBody>
      </p:sp>
    </p:spTree>
    <p:extLst>
      <p:ext uri="{BB962C8B-B14F-4D97-AF65-F5344CB8AC3E}">
        <p14:creationId xmlns="" xmlns:p14="http://schemas.microsoft.com/office/powerpoint/2010/main" val="3699126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62" y="40342"/>
            <a:ext cx="7570787" cy="605241"/>
          </a:xfrm>
        </p:spPr>
        <p:txBody>
          <a:bodyPr/>
          <a:lstStyle/>
          <a:p>
            <a:r>
              <a:rPr lang="en-US" sz="3200" u="sng" dirty="0" smtClean="0">
                <a:latin typeface="Chalkboard"/>
                <a:cs typeface="Chalkboard"/>
              </a:rPr>
              <a:t>Clinical Manifestations</a:t>
            </a:r>
            <a:endParaRPr lang="en-US" sz="3200" u="sng" dirty="0">
              <a:latin typeface="Chalkboard"/>
              <a:cs typeface="Chalkboard"/>
            </a:endParaRPr>
          </a:p>
        </p:txBody>
      </p:sp>
      <p:pic>
        <p:nvPicPr>
          <p:cNvPr id="6" name="Content Placeholder 5" descr="IMG_3825.JPG"/>
          <p:cNvPicPr>
            <a:picLocks noGrp="1" noChangeAspect="1"/>
          </p:cNvPicPr>
          <p:nvPr>
            <p:ph idx="1"/>
          </p:nvPr>
        </p:nvPicPr>
        <p:blipFill>
          <a:blip r:embed="rId2">
            <a:extLst>
              <a:ext uri="{28A0092B-C50C-407E-A947-70E740481C1C}">
                <a14:useLocalDpi xmlns="" xmlns:a14="http://schemas.microsoft.com/office/drawing/2010/main" val="0"/>
              </a:ext>
            </a:extLst>
          </a:blip>
          <a:srcRect t="-3181" b="-3181"/>
          <a:stretch>
            <a:fillRect/>
          </a:stretch>
        </p:blipFill>
        <p:spPr>
          <a:xfrm>
            <a:off x="792163" y="850901"/>
            <a:ext cx="7570787" cy="6007100"/>
          </a:xfrm>
        </p:spPr>
      </p:pic>
      <p:sp>
        <p:nvSpPr>
          <p:cNvPr id="4" name="TextBox 3"/>
          <p:cNvSpPr txBox="1"/>
          <p:nvPr/>
        </p:nvSpPr>
        <p:spPr>
          <a:xfrm>
            <a:off x="-889000" y="6477000"/>
            <a:ext cx="184666" cy="369332"/>
          </a:xfrm>
          <a:prstGeom prst="rect">
            <a:avLst/>
          </a:prstGeom>
          <a:noFill/>
        </p:spPr>
        <p:txBody>
          <a:bodyPr wrap="none" rtlCol="0">
            <a:spAutoFit/>
          </a:bodyPr>
          <a:lstStyle/>
          <a:p>
            <a:endParaRPr lang="en-US" dirty="0"/>
          </a:p>
        </p:txBody>
      </p:sp>
      <p:sp>
        <p:nvSpPr>
          <p:cNvPr id="5" name="TextBox 4"/>
          <p:cNvSpPr txBox="1"/>
          <p:nvPr/>
        </p:nvSpPr>
        <p:spPr>
          <a:xfrm>
            <a:off x="-719667" y="6117167"/>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427991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endParaRPr lang="en-US" sz="3200" u="sng" dirty="0" smtClean="0">
              <a:latin typeface="Algerian" pitchFamily="82" charset="0"/>
            </a:endParaRPr>
          </a:p>
          <a:p>
            <a:pPr marL="0" indent="0" algn="ctr">
              <a:buNone/>
            </a:pPr>
            <a:r>
              <a:rPr lang="en-US" sz="3200" b="1" u="sng" dirty="0" smtClean="0">
                <a:latin typeface="Algerian" pitchFamily="82" charset="0"/>
                <a:cs typeface="Chalkboard"/>
              </a:rPr>
              <a:t>Sickle </a:t>
            </a:r>
            <a:r>
              <a:rPr lang="en-US" sz="3200" b="1" u="sng" dirty="0">
                <a:latin typeface="Algerian" pitchFamily="82" charset="0"/>
                <a:cs typeface="Chalkboard"/>
              </a:rPr>
              <a:t>Cell Disease/</a:t>
            </a:r>
            <a:r>
              <a:rPr lang="en-US" sz="3200" b="1" u="sng" dirty="0" err="1">
                <a:latin typeface="Algerian" pitchFamily="82" charset="0"/>
                <a:cs typeface="Chalkboard"/>
              </a:rPr>
              <a:t>Anaemia</a:t>
            </a:r>
            <a:r>
              <a:rPr lang="en-US" sz="3200" b="1" u="sng" dirty="0">
                <a:latin typeface="Algerian" pitchFamily="82" charset="0"/>
                <a:cs typeface="Chalkboard"/>
              </a:rPr>
              <a:t> </a:t>
            </a:r>
          </a:p>
          <a:p>
            <a:pPr marL="0" indent="0">
              <a:buNone/>
            </a:pPr>
            <a:endParaRPr lang="en-US" dirty="0" smtClean="0">
              <a:solidFill>
                <a:srgbClr val="000000"/>
              </a:solidFill>
              <a:latin typeface="Algerian" pitchFamily="82" charset="0"/>
            </a:endParaRPr>
          </a:p>
          <a:p>
            <a:pPr marL="0" indent="0" algn="ctr">
              <a:buNone/>
            </a:pPr>
            <a:r>
              <a:rPr lang="en-US" b="1" dirty="0" smtClean="0">
                <a:solidFill>
                  <a:srgbClr val="000000"/>
                </a:solidFill>
                <a:latin typeface="Algerian" pitchFamily="82" charset="0"/>
                <a:cs typeface="Chalkboard"/>
              </a:rPr>
              <a:t>Sickle </a:t>
            </a:r>
            <a:r>
              <a:rPr lang="en-US" b="1" dirty="0">
                <a:solidFill>
                  <a:srgbClr val="000000"/>
                </a:solidFill>
                <a:latin typeface="Algerian" pitchFamily="82" charset="0"/>
                <a:cs typeface="Chalkboard"/>
              </a:rPr>
              <a:t>cell disease (SCD) is a life threatening autosomal recessive genetic disorder resulting from inheritance of abnormal genes from both parents</a:t>
            </a:r>
            <a:r>
              <a:rPr lang="en-US" b="1" dirty="0" smtClean="0">
                <a:solidFill>
                  <a:srgbClr val="000000"/>
                </a:solidFill>
                <a:latin typeface="Algerian" pitchFamily="82" charset="0"/>
                <a:cs typeface="Chalkboard"/>
              </a:rPr>
              <a:t>.</a:t>
            </a:r>
          </a:p>
          <a:p>
            <a:pPr marL="0" indent="0" algn="ctr">
              <a:buNone/>
            </a:pPr>
            <a:r>
              <a:rPr lang="en-US" dirty="0" smtClean="0">
                <a:solidFill>
                  <a:srgbClr val="000000"/>
                </a:solidFill>
                <a:latin typeface="Algerian" pitchFamily="82" charset="0"/>
                <a:cs typeface="Chalkboard"/>
              </a:rPr>
              <a:t>  </a:t>
            </a:r>
            <a:endParaRPr lang="en-US" dirty="0">
              <a:latin typeface="Algerian" pitchFamily="82" charset="0"/>
              <a:cs typeface="Chalkboard"/>
            </a:endParaRPr>
          </a:p>
        </p:txBody>
      </p:sp>
    </p:spTree>
    <p:extLst>
      <p:ext uri="{BB962C8B-B14F-4D97-AF65-F5344CB8AC3E}">
        <p14:creationId xmlns="" xmlns:p14="http://schemas.microsoft.com/office/powerpoint/2010/main" val="16546417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sz="2600" dirty="0">
                <a:latin typeface="Chalkboard"/>
                <a:cs typeface="Chalkboard"/>
              </a:rPr>
              <a:t>A</a:t>
            </a:r>
            <a:r>
              <a:rPr lang="en-US" sz="2600" dirty="0" smtClean="0">
                <a:latin typeface="Chalkboard"/>
                <a:cs typeface="Chalkboard"/>
              </a:rPr>
              <a:t>bnormal </a:t>
            </a:r>
            <a:r>
              <a:rPr lang="en-US" sz="2600" dirty="0">
                <a:latin typeface="Chalkboard"/>
                <a:cs typeface="Chalkboard"/>
              </a:rPr>
              <a:t>immune function </a:t>
            </a:r>
            <a:r>
              <a:rPr lang="en-US" sz="2600" dirty="0" smtClean="0">
                <a:latin typeface="Chalkboard"/>
                <a:cs typeface="Chalkboard"/>
              </a:rPr>
              <a:t>&amp; functional </a:t>
            </a:r>
            <a:r>
              <a:rPr lang="en-US" sz="2600" dirty="0" err="1" smtClean="0">
                <a:latin typeface="Chalkboard"/>
                <a:cs typeface="Chalkboard"/>
              </a:rPr>
              <a:t>asplenia</a:t>
            </a:r>
            <a:r>
              <a:rPr lang="en-US" sz="2600" dirty="0" smtClean="0">
                <a:latin typeface="Chalkboard"/>
                <a:cs typeface="Chalkboard"/>
              </a:rPr>
              <a:t> </a:t>
            </a:r>
            <a:r>
              <a:rPr lang="mr-IN" sz="2600" dirty="0" smtClean="0">
                <a:latin typeface="Chalkboard"/>
                <a:cs typeface="Chalkboard"/>
              </a:rPr>
              <a:t>–</a:t>
            </a:r>
            <a:r>
              <a:rPr lang="en-US" sz="2600" dirty="0" smtClean="0">
                <a:latin typeface="Chalkboard"/>
                <a:cs typeface="Chalkboard"/>
              </a:rPr>
              <a:t> 6 month</a:t>
            </a:r>
          </a:p>
          <a:p>
            <a:r>
              <a:rPr lang="en-US" sz="2600" dirty="0" smtClean="0">
                <a:latin typeface="Chalkboard"/>
                <a:cs typeface="Chalkboard"/>
              </a:rPr>
              <a:t>Greatest </a:t>
            </a:r>
            <a:r>
              <a:rPr lang="en-US" sz="2600" dirty="0">
                <a:latin typeface="Chalkboard"/>
                <a:cs typeface="Chalkboard"/>
              </a:rPr>
              <a:t>causes for morbidity and </a:t>
            </a:r>
            <a:r>
              <a:rPr lang="en-US" sz="2600" dirty="0" smtClean="0">
                <a:latin typeface="Chalkboard"/>
                <a:cs typeface="Chalkboard"/>
              </a:rPr>
              <a:t>mortality </a:t>
            </a:r>
            <a:r>
              <a:rPr lang="en-US" sz="2600" dirty="0">
                <a:latin typeface="Chalkboard"/>
                <a:cs typeface="Chalkboard"/>
              </a:rPr>
              <a:t>- Bacterial sepsis </a:t>
            </a:r>
            <a:endParaRPr lang="en-US" sz="2600" dirty="0" smtClean="0">
              <a:latin typeface="Chalkboard"/>
              <a:cs typeface="Chalkboard"/>
            </a:endParaRPr>
          </a:p>
          <a:p>
            <a:r>
              <a:rPr lang="en-US" sz="2600" dirty="0" smtClean="0">
                <a:latin typeface="Chalkboard"/>
                <a:cs typeface="Chalkboard"/>
              </a:rPr>
              <a:t>By </a:t>
            </a:r>
            <a:r>
              <a:rPr lang="en-US" sz="2600" dirty="0">
                <a:latin typeface="Chalkboard"/>
                <a:cs typeface="Chalkboard"/>
              </a:rPr>
              <a:t>5 </a:t>
            </a:r>
            <a:r>
              <a:rPr lang="en-US" sz="2600" dirty="0" err="1">
                <a:latin typeface="Chalkboard"/>
                <a:cs typeface="Chalkboard"/>
              </a:rPr>
              <a:t>yr</a:t>
            </a:r>
            <a:r>
              <a:rPr lang="en-US" sz="2600" dirty="0">
                <a:latin typeface="Chalkboard"/>
                <a:cs typeface="Chalkboard"/>
              </a:rPr>
              <a:t> of age, </a:t>
            </a:r>
            <a:r>
              <a:rPr lang="en-US" sz="2600" dirty="0" smtClean="0">
                <a:latin typeface="Chalkboard"/>
                <a:cs typeface="Chalkboard"/>
              </a:rPr>
              <a:t>most of have - </a:t>
            </a:r>
            <a:r>
              <a:rPr lang="en-US" sz="2600" dirty="0">
                <a:latin typeface="Chalkboard"/>
                <a:cs typeface="Chalkboard"/>
              </a:rPr>
              <a:t>functional </a:t>
            </a:r>
            <a:r>
              <a:rPr lang="en-US" sz="2600" dirty="0" err="1">
                <a:latin typeface="Chalkboard"/>
                <a:cs typeface="Chalkboard"/>
              </a:rPr>
              <a:t>asplenia</a:t>
            </a:r>
            <a:r>
              <a:rPr lang="en-US" sz="2600" dirty="0">
                <a:latin typeface="Chalkboard"/>
                <a:cs typeface="Chalkboard"/>
              </a:rPr>
              <a:t>. </a:t>
            </a:r>
          </a:p>
          <a:p>
            <a:r>
              <a:rPr lang="en-US" sz="2600" dirty="0">
                <a:latin typeface="Chalkboard"/>
                <a:cs typeface="Chalkboard"/>
              </a:rPr>
              <a:t>A</a:t>
            </a:r>
            <a:r>
              <a:rPr lang="en-US" sz="2600" dirty="0" smtClean="0">
                <a:latin typeface="Chalkboard"/>
                <a:cs typeface="Chalkboard"/>
              </a:rPr>
              <a:t>n </a:t>
            </a:r>
            <a:r>
              <a:rPr lang="en-US" sz="2600" dirty="0">
                <a:latin typeface="Chalkboard"/>
                <a:cs typeface="Chalkboard"/>
              </a:rPr>
              <a:t>additional risk </a:t>
            </a:r>
            <a:r>
              <a:rPr lang="en-US" sz="2600" dirty="0" smtClean="0">
                <a:latin typeface="Chalkboard"/>
                <a:cs typeface="Chalkboard"/>
              </a:rPr>
              <a:t>factor</a:t>
            </a:r>
            <a:r>
              <a:rPr lang="en-US" sz="2600" dirty="0">
                <a:latin typeface="Chalkboard"/>
                <a:cs typeface="Chalkboard"/>
              </a:rPr>
              <a:t> </a:t>
            </a:r>
            <a:r>
              <a:rPr lang="en-US" sz="2600" dirty="0" smtClean="0">
                <a:latin typeface="Chalkboard"/>
                <a:cs typeface="Chalkboard"/>
              </a:rPr>
              <a:t>- deficiency </a:t>
            </a:r>
            <a:r>
              <a:rPr lang="en-US" sz="2600" dirty="0">
                <a:latin typeface="Chalkboard"/>
                <a:cs typeface="Chalkboard"/>
              </a:rPr>
              <a:t>of alternative complement pathway serum </a:t>
            </a:r>
            <a:r>
              <a:rPr lang="en-US" sz="2600" dirty="0" err="1">
                <a:latin typeface="Chalkboard"/>
                <a:cs typeface="Chalkboard"/>
              </a:rPr>
              <a:t>opsonins</a:t>
            </a:r>
            <a:r>
              <a:rPr lang="en-US" sz="2600" dirty="0">
                <a:latin typeface="Chalkboard"/>
                <a:cs typeface="Chalkboard"/>
              </a:rPr>
              <a:t> against pneumococci. </a:t>
            </a:r>
            <a:endParaRPr lang="en-US" sz="2600" dirty="0" smtClean="0">
              <a:latin typeface="Chalkboard"/>
              <a:cs typeface="Chalkboard"/>
            </a:endParaRPr>
          </a:p>
          <a:p>
            <a:r>
              <a:rPr lang="en-US" sz="2600" dirty="0">
                <a:latin typeface="Chalkboard"/>
                <a:cs typeface="Chalkboard"/>
              </a:rPr>
              <a:t>I</a:t>
            </a:r>
            <a:r>
              <a:rPr lang="en-US" sz="2600" dirty="0" smtClean="0">
                <a:latin typeface="Chalkboard"/>
                <a:cs typeface="Chalkboard"/>
              </a:rPr>
              <a:t>ncreased </a:t>
            </a:r>
            <a:r>
              <a:rPr lang="en-US" sz="2600" dirty="0">
                <a:latin typeface="Chalkboard"/>
                <a:cs typeface="Chalkboard"/>
              </a:rPr>
              <a:t>risk of infection and death from bacterial </a:t>
            </a:r>
            <a:r>
              <a:rPr lang="en-US" sz="2600" dirty="0" smtClean="0">
                <a:latin typeface="Chalkboard"/>
                <a:cs typeface="Chalkboard"/>
              </a:rPr>
              <a:t>infection - encapsulated </a:t>
            </a:r>
            <a:r>
              <a:rPr lang="en-US" sz="2600" dirty="0">
                <a:latin typeface="Chalkboard"/>
                <a:cs typeface="Chalkboard"/>
              </a:rPr>
              <a:t>organisms such </a:t>
            </a:r>
            <a:r>
              <a:rPr lang="en-US" sz="2600" dirty="0" smtClean="0">
                <a:latin typeface="Chalkboard"/>
                <a:cs typeface="Chalkboard"/>
              </a:rPr>
              <a:t>as </a:t>
            </a:r>
            <a:r>
              <a:rPr lang="en-US" sz="2600" b="1" i="1" dirty="0" smtClean="0">
                <a:latin typeface="Chalkboard"/>
                <a:cs typeface="Chalkboard"/>
              </a:rPr>
              <a:t>Streptococcus </a:t>
            </a:r>
            <a:r>
              <a:rPr lang="en-US" sz="2600" b="1" dirty="0" err="1">
                <a:latin typeface="Chalkboard"/>
                <a:cs typeface="Chalkboard"/>
              </a:rPr>
              <a:t>pneumoniae</a:t>
            </a:r>
            <a:r>
              <a:rPr lang="en-US" sz="2600" b="1" dirty="0">
                <a:latin typeface="Chalkboard"/>
                <a:cs typeface="Chalkboard"/>
              </a:rPr>
              <a:t> </a:t>
            </a:r>
            <a:r>
              <a:rPr lang="en-US" sz="2600" b="1" dirty="0" smtClean="0">
                <a:latin typeface="Chalkboard"/>
                <a:cs typeface="Chalkboard"/>
              </a:rPr>
              <a:t>&amp; </a:t>
            </a:r>
            <a:r>
              <a:rPr lang="en-US" sz="2600" b="1" dirty="0" err="1" smtClean="0">
                <a:latin typeface="Chalkboard"/>
                <a:cs typeface="Chalkboard"/>
              </a:rPr>
              <a:t>Haemophilus</a:t>
            </a:r>
            <a:r>
              <a:rPr lang="en-US" sz="2600" b="1" dirty="0" smtClean="0">
                <a:latin typeface="Chalkboard"/>
                <a:cs typeface="Chalkboard"/>
              </a:rPr>
              <a:t> </a:t>
            </a:r>
            <a:r>
              <a:rPr lang="en-US" sz="2600" b="1" dirty="0" err="1">
                <a:latin typeface="Chalkboard"/>
                <a:cs typeface="Chalkboard"/>
              </a:rPr>
              <a:t>influenzae</a:t>
            </a:r>
            <a:r>
              <a:rPr lang="en-US" sz="2600" b="1" i="1" dirty="0">
                <a:latin typeface="Chalkboard"/>
                <a:cs typeface="Chalkboard"/>
              </a:rPr>
              <a:t> </a:t>
            </a:r>
            <a:r>
              <a:rPr lang="en-US" sz="2600" b="1" dirty="0">
                <a:latin typeface="Chalkboard"/>
                <a:cs typeface="Chalkboard"/>
              </a:rPr>
              <a:t>type b. </a:t>
            </a:r>
          </a:p>
          <a:p>
            <a:endParaRPr lang="en-US" dirty="0"/>
          </a:p>
        </p:txBody>
      </p:sp>
    </p:spTree>
    <p:extLst>
      <p:ext uri="{BB962C8B-B14F-4D97-AF65-F5344CB8AC3E}">
        <p14:creationId xmlns="" xmlns:p14="http://schemas.microsoft.com/office/powerpoint/2010/main" val="24414163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u="sng" dirty="0" smtClean="0">
                <a:latin typeface="Chalkboard"/>
                <a:cs typeface="Chalkboard"/>
              </a:rPr>
              <a:t>CRITICAL HEALTH CONDITIONS</a:t>
            </a:r>
            <a:endParaRPr lang="en-US" sz="3600" b="1" u="sng" dirty="0">
              <a:latin typeface="Chalkboard"/>
              <a:cs typeface="Chalkboard"/>
            </a:endParaRPr>
          </a:p>
        </p:txBody>
      </p:sp>
    </p:spTree>
    <p:extLst>
      <p:ext uri="{BB962C8B-B14F-4D97-AF65-F5344CB8AC3E}">
        <p14:creationId xmlns="" xmlns:p14="http://schemas.microsoft.com/office/powerpoint/2010/main" val="3553407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44574" cy="6858000"/>
          </a:xfrm>
        </p:spPr>
        <p:txBody>
          <a:bodyPr>
            <a:normAutofit fontScale="92500"/>
          </a:bodyPr>
          <a:lstStyle/>
          <a:p>
            <a:pPr algn="ctr"/>
            <a:r>
              <a:rPr lang="en-US" b="1" u="sng" dirty="0" err="1">
                <a:latin typeface="Chalkboard"/>
                <a:cs typeface="Chalkboard"/>
              </a:rPr>
              <a:t>Dactylitis</a:t>
            </a:r>
            <a:r>
              <a:rPr lang="en-US" b="1" u="sng" dirty="0">
                <a:latin typeface="Chalkboard"/>
                <a:cs typeface="Chalkboard"/>
              </a:rPr>
              <a:t> or Hand-Foot Syndrome</a:t>
            </a:r>
            <a:r>
              <a:rPr lang="en-US" sz="2400" b="1" dirty="0">
                <a:latin typeface="Chalkboard"/>
                <a:cs typeface="Chalkboard"/>
              </a:rPr>
              <a:t> </a:t>
            </a:r>
            <a:endParaRPr lang="en-US" sz="2400" dirty="0">
              <a:latin typeface="Chalkboard"/>
              <a:cs typeface="Chalkboard"/>
            </a:endParaRPr>
          </a:p>
          <a:p>
            <a:pPr algn="ctr"/>
            <a:endParaRPr lang="en-US" sz="2400" dirty="0" smtClean="0">
              <a:latin typeface="Chalkboard"/>
              <a:cs typeface="Chalkboard"/>
            </a:endParaRPr>
          </a:p>
          <a:p>
            <a:r>
              <a:rPr lang="en-US" sz="2400" dirty="0" err="1" smtClean="0">
                <a:latin typeface="Chalkboard"/>
                <a:cs typeface="Chalkboard"/>
              </a:rPr>
              <a:t>Dactylitis</a:t>
            </a:r>
            <a:r>
              <a:rPr lang="en-US" sz="2400" dirty="0" smtClean="0">
                <a:latin typeface="Chalkboard"/>
                <a:cs typeface="Chalkboard"/>
              </a:rPr>
              <a:t> - </a:t>
            </a:r>
            <a:r>
              <a:rPr lang="en-US" sz="2400" dirty="0">
                <a:latin typeface="Chalkboard"/>
                <a:cs typeface="Chalkboard"/>
              </a:rPr>
              <a:t>hand-foot </a:t>
            </a:r>
            <a:r>
              <a:rPr lang="en-US" sz="2400" dirty="0" smtClean="0">
                <a:latin typeface="Chalkboard"/>
                <a:cs typeface="Chalkboard"/>
              </a:rPr>
              <a:t>syndrome</a:t>
            </a:r>
          </a:p>
          <a:p>
            <a:r>
              <a:rPr lang="en-US" sz="2400" dirty="0" smtClean="0">
                <a:latin typeface="Chalkboard"/>
                <a:cs typeface="Chalkboard"/>
              </a:rPr>
              <a:t>first </a:t>
            </a:r>
            <a:r>
              <a:rPr lang="en-US" sz="2400" dirty="0">
                <a:latin typeface="Chalkboard"/>
                <a:cs typeface="Chalkboard"/>
              </a:rPr>
              <a:t>manifestation of pain in </a:t>
            </a:r>
            <a:r>
              <a:rPr lang="en-US" sz="2400" dirty="0" smtClean="0">
                <a:latin typeface="Chalkboard"/>
                <a:cs typeface="Chalkboard"/>
              </a:rPr>
              <a:t>children </a:t>
            </a:r>
          </a:p>
          <a:p>
            <a:r>
              <a:rPr lang="en-US" sz="2400" dirty="0" smtClean="0">
                <a:latin typeface="Chalkboard"/>
                <a:cs typeface="Chalkboard"/>
              </a:rPr>
              <a:t>occurring </a:t>
            </a:r>
            <a:r>
              <a:rPr lang="en-US" sz="2400" dirty="0">
                <a:latin typeface="Chalkboard"/>
                <a:cs typeface="Chalkboard"/>
              </a:rPr>
              <a:t>in 50% of children </a:t>
            </a:r>
            <a:r>
              <a:rPr lang="en-US" sz="2400" dirty="0" smtClean="0">
                <a:latin typeface="Chalkboard"/>
                <a:cs typeface="Chalkboard"/>
              </a:rPr>
              <a:t>- age </a:t>
            </a:r>
            <a:r>
              <a:rPr lang="en-US" sz="2400" dirty="0">
                <a:latin typeface="Chalkboard"/>
                <a:cs typeface="Chalkboard"/>
              </a:rPr>
              <a:t>of 2 years. </a:t>
            </a:r>
            <a:endParaRPr lang="en-US" sz="2400" dirty="0" smtClean="0">
              <a:latin typeface="Chalkboard"/>
              <a:cs typeface="Chalkboard"/>
            </a:endParaRPr>
          </a:p>
          <a:p>
            <a:r>
              <a:rPr lang="en-US" sz="2400" dirty="0">
                <a:latin typeface="Chalkboard"/>
                <a:cs typeface="Chalkboard"/>
              </a:rPr>
              <a:t>S</a:t>
            </a:r>
            <a:r>
              <a:rPr lang="en-US" sz="2400" dirty="0" smtClean="0">
                <a:latin typeface="Chalkboard"/>
                <a:cs typeface="Chalkboard"/>
              </a:rPr>
              <a:t>ymmetric </a:t>
            </a:r>
            <a:r>
              <a:rPr lang="en-US" sz="2400" dirty="0">
                <a:latin typeface="Chalkboard"/>
                <a:cs typeface="Chalkboard"/>
              </a:rPr>
              <a:t>or unilateral swelling of the hands and/or </a:t>
            </a:r>
            <a:r>
              <a:rPr lang="en-US" sz="2400" dirty="0" smtClean="0">
                <a:latin typeface="Chalkboard"/>
                <a:cs typeface="Chalkboard"/>
              </a:rPr>
              <a:t>feet.</a:t>
            </a:r>
          </a:p>
          <a:p>
            <a:r>
              <a:rPr lang="en-US" sz="2400" dirty="0" smtClean="0">
                <a:latin typeface="Chalkboard"/>
                <a:cs typeface="Chalkboard"/>
              </a:rPr>
              <a:t>  </a:t>
            </a:r>
            <a:r>
              <a:rPr lang="en-US" sz="2400" dirty="0">
                <a:latin typeface="Chalkboard"/>
                <a:cs typeface="Chalkboard"/>
              </a:rPr>
              <a:t>R</a:t>
            </a:r>
            <a:r>
              <a:rPr lang="en-US" sz="2400" dirty="0" smtClean="0">
                <a:latin typeface="Chalkboard"/>
                <a:cs typeface="Chalkboard"/>
              </a:rPr>
              <a:t>equires </a:t>
            </a:r>
            <a:r>
              <a:rPr lang="en-US" sz="2400" dirty="0">
                <a:latin typeface="Chalkboard"/>
                <a:cs typeface="Chalkboard"/>
              </a:rPr>
              <a:t>palliation with pain </a:t>
            </a:r>
            <a:r>
              <a:rPr lang="en-US" sz="2400" dirty="0" smtClean="0">
                <a:latin typeface="Chalkboard"/>
                <a:cs typeface="Chalkboard"/>
              </a:rPr>
              <a:t>medications - acetaminophen </a:t>
            </a:r>
            <a:r>
              <a:rPr lang="en-US" sz="2400" dirty="0">
                <a:latin typeface="Chalkboard"/>
                <a:cs typeface="Chalkboard"/>
              </a:rPr>
              <a:t>with </a:t>
            </a:r>
            <a:r>
              <a:rPr lang="en-US" sz="2400" dirty="0" smtClean="0">
                <a:latin typeface="Chalkboard"/>
                <a:cs typeface="Chalkboard"/>
              </a:rPr>
              <a:t>codeine.</a:t>
            </a:r>
            <a:endParaRPr lang="en-US" dirty="0"/>
          </a:p>
        </p:txBody>
      </p:sp>
    </p:spTree>
    <p:extLst>
      <p:ext uri="{BB962C8B-B14F-4D97-AF65-F5344CB8AC3E}">
        <p14:creationId xmlns="" xmlns:p14="http://schemas.microsoft.com/office/powerpoint/2010/main" val="28877081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rcRect t="4758" b="4758"/>
          <a:stretch>
            <a:fillRect/>
          </a:stretch>
        </p:blipFill>
        <p:spPr/>
      </p:pic>
    </p:spTree>
    <p:extLst>
      <p:ext uri="{BB962C8B-B14F-4D97-AF65-F5344CB8AC3E}">
        <p14:creationId xmlns="" xmlns:p14="http://schemas.microsoft.com/office/powerpoint/2010/main" val="2185923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G_AF9DF0CE0C3D-1.jpeg"/>
          <p:cNvPicPr>
            <a:picLocks noGrp="1" noChangeAspect="1"/>
          </p:cNvPicPr>
          <p:nvPr>
            <p:ph type="pic" idx="1"/>
          </p:nvPr>
        </p:nvPicPr>
        <p:blipFill>
          <a:blip r:embed="rId2">
            <a:extLst>
              <a:ext uri="{28A0092B-C50C-407E-A947-70E740481C1C}">
                <a14:useLocalDpi xmlns="" xmlns:a14="http://schemas.microsoft.com/office/drawing/2010/main" val="0"/>
              </a:ext>
            </a:extLst>
          </a:blip>
          <a:srcRect t="-48414" b="-48414"/>
          <a:stretch>
            <a:fillRect/>
          </a:stretch>
        </p:blipFill>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type="body" sz="half" idx="2"/>
          </p:nvPr>
        </p:nvSpPr>
        <p:spPr>
          <a:xfrm>
            <a:off x="0" y="1010721"/>
            <a:ext cx="4302297" cy="6702503"/>
          </a:xfrm>
        </p:spPr>
        <p:txBody>
          <a:bodyPr>
            <a:noAutofit/>
          </a:bodyPr>
          <a:lstStyle/>
          <a:p>
            <a:r>
              <a:rPr lang="en-US" sz="3200" b="1" u="sng" dirty="0">
                <a:latin typeface="Chalkboard"/>
                <a:cs typeface="Chalkboard"/>
              </a:rPr>
              <a:t>Splenic Sequestration </a:t>
            </a:r>
          </a:p>
          <a:p>
            <a:pPr marL="342900" indent="-342900" algn="l">
              <a:buFont typeface="Arial"/>
              <a:buChar char="•"/>
            </a:pPr>
            <a:r>
              <a:rPr lang="en-US" sz="2000" dirty="0">
                <a:latin typeface="Chalkboard"/>
                <a:cs typeface="Chalkboard"/>
              </a:rPr>
              <a:t>Acute splenic sequestration is a life-threatening complication occurring primarily in infants and can occur as early as 5 </a:t>
            </a:r>
            <a:r>
              <a:rPr lang="en-US" sz="2000" dirty="0" err="1">
                <a:latin typeface="Chalkboard"/>
                <a:cs typeface="Chalkboard"/>
              </a:rPr>
              <a:t>wk</a:t>
            </a:r>
            <a:r>
              <a:rPr lang="en-US" sz="2000" dirty="0">
                <a:latin typeface="Chalkboard"/>
                <a:cs typeface="Chalkboard"/>
              </a:rPr>
              <a:t> of age which is indicated by rapid increase in the size of spleen in a short period of </a:t>
            </a:r>
            <a:r>
              <a:rPr lang="en-US" sz="2000" dirty="0" smtClean="0">
                <a:latin typeface="Chalkboard"/>
                <a:cs typeface="Chalkboard"/>
              </a:rPr>
              <a:t>time.</a:t>
            </a:r>
          </a:p>
          <a:p>
            <a:pPr marL="342900" indent="-342900" algn="l">
              <a:buFont typeface="Arial"/>
              <a:buChar char="•"/>
            </a:pPr>
            <a:r>
              <a:rPr lang="en-US" sz="2000" dirty="0" smtClean="0">
                <a:latin typeface="Chalkboard"/>
                <a:cs typeface="Chalkboard"/>
              </a:rPr>
              <a:t> Approximately </a:t>
            </a:r>
            <a:r>
              <a:rPr lang="en-US" sz="2000" dirty="0">
                <a:latin typeface="Chalkboard"/>
                <a:cs typeface="Chalkboard"/>
              </a:rPr>
              <a:t>30% of children </a:t>
            </a:r>
            <a:r>
              <a:rPr lang="en-US" sz="2000" dirty="0" smtClean="0">
                <a:latin typeface="Chalkboard"/>
                <a:cs typeface="Chalkboard"/>
              </a:rPr>
              <a:t>have </a:t>
            </a:r>
            <a:r>
              <a:rPr lang="en-US" sz="2000" dirty="0">
                <a:latin typeface="Chalkboard"/>
                <a:cs typeface="Chalkboard"/>
              </a:rPr>
              <a:t>a severe splenic sequestration </a:t>
            </a:r>
            <a:r>
              <a:rPr lang="en-US" sz="2000" dirty="0" smtClean="0">
                <a:latin typeface="Chalkboard"/>
                <a:cs typeface="Chalkboard"/>
              </a:rPr>
              <a:t>episode</a:t>
            </a:r>
            <a:r>
              <a:rPr lang="en-US" sz="2000" dirty="0">
                <a:latin typeface="Chalkboard"/>
                <a:cs typeface="Chalkboard"/>
              </a:rPr>
              <a:t> </a:t>
            </a:r>
            <a:r>
              <a:rPr lang="en-US" sz="2000" dirty="0" smtClean="0">
                <a:latin typeface="Chalkboard"/>
                <a:cs typeface="Chalkboard"/>
              </a:rPr>
              <a:t>&amp; </a:t>
            </a:r>
            <a:r>
              <a:rPr lang="en-US" sz="2000" dirty="0">
                <a:latin typeface="Chalkboard"/>
                <a:cs typeface="Chalkboard"/>
              </a:rPr>
              <a:t>a significant percentage of these episodes are fatal. </a:t>
            </a:r>
          </a:p>
          <a:p>
            <a:r>
              <a:rPr lang="en-US" sz="2000" b="1" i="1" dirty="0" smtClean="0">
                <a:latin typeface="Chalkboard"/>
                <a:cs typeface="Chalkboard"/>
              </a:rPr>
              <a:t> </a:t>
            </a:r>
            <a:endParaRPr lang="en-US" sz="2000" dirty="0">
              <a:latin typeface="Chalkboard"/>
              <a:cs typeface="Chalkboard"/>
            </a:endParaRPr>
          </a:p>
        </p:txBody>
      </p:sp>
      <p:sp>
        <p:nvSpPr>
          <p:cNvPr id="5" name="Rectangle 4"/>
          <p:cNvSpPr/>
          <p:nvPr/>
        </p:nvSpPr>
        <p:spPr>
          <a:xfrm>
            <a:off x="3144716" y="3244334"/>
            <a:ext cx="184666" cy="369332"/>
          </a:xfrm>
          <a:prstGeom prst="rect">
            <a:avLst/>
          </a:prstGeom>
        </p:spPr>
        <p:txBody>
          <a:bodyPr wrap="none">
            <a:spAutoFit/>
          </a:bodyPr>
          <a:lstStyle/>
          <a:p>
            <a:endParaRPr lang="en-US" dirty="0"/>
          </a:p>
        </p:txBody>
      </p:sp>
    </p:spTree>
    <p:extLst>
      <p:ext uri="{BB962C8B-B14F-4D97-AF65-F5344CB8AC3E}">
        <p14:creationId xmlns="" xmlns:p14="http://schemas.microsoft.com/office/powerpoint/2010/main" val="33810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790"/>
            <a:ext cx="9144000" cy="6857999"/>
          </a:xfrm>
        </p:spPr>
        <p:txBody>
          <a:bodyPr>
            <a:normAutofit fontScale="62500" lnSpcReduction="20000"/>
          </a:bodyPr>
          <a:lstStyle/>
          <a:p>
            <a:r>
              <a:rPr lang="en-US" dirty="0" smtClean="0">
                <a:latin typeface="Chalkboard"/>
                <a:cs typeface="Chalkboard"/>
              </a:rPr>
              <a:t>Teaching </a:t>
            </a:r>
            <a:r>
              <a:rPr lang="en-US" dirty="0">
                <a:latin typeface="Chalkboard"/>
                <a:cs typeface="Chalkboard"/>
              </a:rPr>
              <a:t>parents and primary caregivers how to palpate the spleen to determine if the spleen is enlarging. </a:t>
            </a:r>
          </a:p>
          <a:p>
            <a:r>
              <a:rPr lang="en-US" dirty="0">
                <a:latin typeface="Chalkboard"/>
                <a:cs typeface="Chalkboard"/>
              </a:rPr>
              <a:t>The etiology of splenic sequestration is unknown. </a:t>
            </a:r>
            <a:endParaRPr lang="en-US" dirty="0" smtClean="0">
              <a:latin typeface="Chalkboard"/>
              <a:cs typeface="Chalkboard"/>
            </a:endParaRPr>
          </a:p>
          <a:p>
            <a:r>
              <a:rPr lang="en-US" sz="3100" b="1" u="sng" dirty="0" smtClean="0">
                <a:latin typeface="Chalkboard"/>
                <a:cs typeface="Chalkboard"/>
              </a:rPr>
              <a:t>Diagnostic </a:t>
            </a:r>
            <a:r>
              <a:rPr lang="en-US" sz="3100" b="1" u="sng" dirty="0">
                <a:latin typeface="Chalkboard"/>
                <a:cs typeface="Chalkboard"/>
              </a:rPr>
              <a:t>Testing and Laboratory Monitoring </a:t>
            </a:r>
            <a:endParaRPr lang="en-US" sz="3100" u="sng" dirty="0">
              <a:latin typeface="Chalkboard"/>
              <a:cs typeface="Chalkboard"/>
            </a:endParaRPr>
          </a:p>
          <a:p>
            <a:r>
              <a:rPr lang="en-US" dirty="0" smtClean="0">
                <a:latin typeface="Chalkboard"/>
                <a:cs typeface="Chalkboard"/>
              </a:rPr>
              <a:t>Engorgement and increase of the spleen size .</a:t>
            </a:r>
            <a:endParaRPr lang="en-US" dirty="0">
              <a:latin typeface="Chalkboard"/>
              <a:cs typeface="Chalkboard"/>
            </a:endParaRPr>
          </a:p>
          <a:p>
            <a:r>
              <a:rPr lang="en-US" dirty="0" smtClean="0">
                <a:latin typeface="Chalkboard"/>
                <a:cs typeface="Chalkboard"/>
              </a:rPr>
              <a:t>Evidence of </a:t>
            </a:r>
            <a:r>
              <a:rPr lang="en-US" dirty="0" err="1" smtClean="0">
                <a:latin typeface="Chalkboard"/>
                <a:cs typeface="Chalkboard"/>
              </a:rPr>
              <a:t>hypovolemia</a:t>
            </a:r>
            <a:r>
              <a:rPr lang="en-US" dirty="0" smtClean="0">
                <a:latin typeface="Chalkboard"/>
                <a:cs typeface="Chalkboard"/>
              </a:rPr>
              <a:t> </a:t>
            </a:r>
            <a:endParaRPr lang="en-US" dirty="0">
              <a:latin typeface="Chalkboard"/>
              <a:cs typeface="Chalkboard"/>
            </a:endParaRPr>
          </a:p>
          <a:p>
            <a:r>
              <a:rPr lang="en-US" dirty="0" smtClean="0">
                <a:latin typeface="Chalkboard"/>
                <a:cs typeface="Chalkboard"/>
              </a:rPr>
              <a:t>Decline in </a:t>
            </a:r>
            <a:r>
              <a:rPr lang="en-US" dirty="0" err="1" smtClean="0">
                <a:latin typeface="Chalkboard"/>
                <a:cs typeface="Chalkboard"/>
              </a:rPr>
              <a:t>haemoglobin</a:t>
            </a:r>
            <a:r>
              <a:rPr lang="en-US" dirty="0" smtClean="0">
                <a:latin typeface="Chalkboard"/>
                <a:cs typeface="Chalkboard"/>
              </a:rPr>
              <a:t> of ≥</a:t>
            </a:r>
            <a:r>
              <a:rPr lang="en-US" dirty="0">
                <a:latin typeface="Chalkboard"/>
                <a:cs typeface="Chalkboard"/>
              </a:rPr>
              <a:t>2g/</a:t>
            </a:r>
            <a:r>
              <a:rPr lang="en-US" dirty="0" err="1" smtClean="0">
                <a:latin typeface="Chalkboard"/>
                <a:cs typeface="Chalkboard"/>
              </a:rPr>
              <a:t>dL</a:t>
            </a:r>
            <a:r>
              <a:rPr lang="en-US" dirty="0" smtClean="0">
                <a:latin typeface="Chalkboard"/>
                <a:cs typeface="Chalkboard"/>
              </a:rPr>
              <a:t> from the patient’s baseline </a:t>
            </a:r>
            <a:r>
              <a:rPr lang="en-US" dirty="0" err="1" smtClean="0">
                <a:latin typeface="Chalkboard"/>
                <a:cs typeface="Chalkboard"/>
              </a:rPr>
              <a:t>haemoglobin</a:t>
            </a:r>
            <a:r>
              <a:rPr lang="en-US" dirty="0" smtClean="0">
                <a:latin typeface="Chalkboard"/>
                <a:cs typeface="Chalkboard"/>
              </a:rPr>
              <a:t> </a:t>
            </a:r>
            <a:endParaRPr lang="en-US" dirty="0">
              <a:latin typeface="Chalkboard"/>
              <a:cs typeface="Chalkboard"/>
            </a:endParaRPr>
          </a:p>
          <a:p>
            <a:r>
              <a:rPr lang="en-US" dirty="0" err="1">
                <a:latin typeface="Chalkboard"/>
                <a:cs typeface="Chalkboard"/>
              </a:rPr>
              <a:t>Reticulocytosis</a:t>
            </a:r>
            <a:r>
              <a:rPr lang="en-US" dirty="0">
                <a:latin typeface="Chalkboard"/>
                <a:cs typeface="Chalkboard"/>
              </a:rPr>
              <a:t> </a:t>
            </a:r>
          </a:p>
          <a:p>
            <a:r>
              <a:rPr lang="en-US" dirty="0" smtClean="0">
                <a:latin typeface="Chalkboard"/>
                <a:cs typeface="Chalkboard"/>
              </a:rPr>
              <a:t>Decrease in the platelet count may be present. These events can be accompanied by </a:t>
            </a:r>
            <a:r>
              <a:rPr lang="en-US" dirty="0">
                <a:latin typeface="Chalkboard"/>
                <a:cs typeface="Chalkboard"/>
              </a:rPr>
              <a:t>upper respiratory tract infections, bacteremia, or viral infection. </a:t>
            </a:r>
          </a:p>
          <a:p>
            <a:pPr marL="0" indent="0" algn="ctr">
              <a:buNone/>
            </a:pPr>
            <a:endParaRPr lang="en-US" dirty="0">
              <a:latin typeface="Chalkboard"/>
              <a:cs typeface="Chalkboard"/>
            </a:endParaRPr>
          </a:p>
          <a:p>
            <a:pPr marL="0" indent="0" algn="ctr">
              <a:buNone/>
            </a:pPr>
            <a:endParaRPr lang="en-US" dirty="0">
              <a:latin typeface="Chalkboard"/>
              <a:cs typeface="Chalkboard"/>
            </a:endParaRPr>
          </a:p>
          <a:p>
            <a:endParaRPr lang="en-US" dirty="0"/>
          </a:p>
        </p:txBody>
      </p:sp>
    </p:spTree>
    <p:extLst>
      <p:ext uri="{BB962C8B-B14F-4D97-AF65-F5344CB8AC3E}">
        <p14:creationId xmlns="" xmlns:p14="http://schemas.microsoft.com/office/powerpoint/2010/main" val="1705754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63416"/>
          </a:xfrm>
          <a:prstGeom prst="rect">
            <a:avLst/>
          </a:prstGeom>
        </p:spPr>
        <p:txBody>
          <a:bodyPr wrap="square">
            <a:spAutoFit/>
          </a:bodyPr>
          <a:lstStyle/>
          <a:p>
            <a:pPr algn="ctr"/>
            <a:r>
              <a:rPr lang="en-US" sz="2800" b="1" u="sng" dirty="0" smtClean="0">
                <a:latin typeface="Chalkboard"/>
                <a:cs typeface="Chalkboard"/>
              </a:rPr>
              <a:t>Treatment </a:t>
            </a:r>
          </a:p>
          <a:p>
            <a:pPr algn="ctr"/>
            <a:endParaRPr lang="en-US" sz="2800" u="sng" dirty="0">
              <a:latin typeface="Chalkboard"/>
              <a:cs typeface="Chalkboard"/>
            </a:endParaRPr>
          </a:p>
          <a:p>
            <a:pPr marL="342900" indent="-342900">
              <a:buFont typeface="Arial"/>
              <a:buChar char="•"/>
            </a:pPr>
            <a:r>
              <a:rPr lang="en-US" sz="2400" dirty="0">
                <a:latin typeface="Chalkboard"/>
                <a:cs typeface="Chalkboard"/>
              </a:rPr>
              <a:t>Early intervention </a:t>
            </a:r>
            <a:r>
              <a:rPr lang="en-US" sz="2400" dirty="0" smtClean="0">
                <a:latin typeface="Chalkboard"/>
                <a:cs typeface="Chalkboard"/>
              </a:rPr>
              <a:t> / hemodynamic </a:t>
            </a:r>
            <a:r>
              <a:rPr lang="en-US" sz="2400" dirty="0">
                <a:latin typeface="Chalkboard"/>
                <a:cs typeface="Chalkboard"/>
              </a:rPr>
              <a:t>stability </a:t>
            </a:r>
            <a:r>
              <a:rPr lang="en-US" sz="2400" dirty="0" smtClean="0">
                <a:latin typeface="Chalkboard"/>
                <a:cs typeface="Chalkboard"/>
              </a:rPr>
              <a:t>-isotonic </a:t>
            </a:r>
            <a:r>
              <a:rPr lang="en-US" sz="2400" dirty="0">
                <a:latin typeface="Chalkboard"/>
                <a:cs typeface="Chalkboard"/>
              </a:rPr>
              <a:t>fluid or blood transfusions. </a:t>
            </a:r>
            <a:endParaRPr lang="en-US" sz="2400" dirty="0" smtClean="0">
              <a:latin typeface="Chalkboard"/>
              <a:cs typeface="Chalkboard"/>
            </a:endParaRPr>
          </a:p>
          <a:p>
            <a:pPr marL="342900" indent="-342900">
              <a:buFont typeface="Arial"/>
              <a:buChar char="•"/>
            </a:pPr>
            <a:endParaRPr lang="en-US" sz="2400" dirty="0">
              <a:latin typeface="Chalkboard"/>
              <a:cs typeface="Chalkboard"/>
            </a:endParaRPr>
          </a:p>
          <a:p>
            <a:pPr marL="342900" indent="-342900">
              <a:buFont typeface="Arial"/>
              <a:buChar char="•"/>
            </a:pPr>
            <a:r>
              <a:rPr lang="en-US" sz="2400" dirty="0" smtClean="0">
                <a:latin typeface="Chalkboard"/>
                <a:cs typeface="Chalkboard"/>
              </a:rPr>
              <a:t> </a:t>
            </a:r>
            <a:r>
              <a:rPr lang="en-US" sz="2400" dirty="0">
                <a:latin typeface="Chalkboard"/>
                <a:cs typeface="Chalkboard"/>
              </a:rPr>
              <a:t>B</a:t>
            </a:r>
            <a:r>
              <a:rPr lang="en-US" sz="2400" dirty="0" smtClean="0">
                <a:latin typeface="Chalkboard"/>
                <a:cs typeface="Chalkboard"/>
              </a:rPr>
              <a:t>lood - 5 </a:t>
            </a:r>
            <a:r>
              <a:rPr lang="en-US" sz="2400" dirty="0">
                <a:latin typeface="Chalkboard"/>
                <a:cs typeface="Chalkboard"/>
              </a:rPr>
              <a:t>ml/kg of packed red blood cells </a:t>
            </a:r>
            <a:r>
              <a:rPr lang="en-US" sz="2400" i="1" dirty="0">
                <a:latin typeface="Chalkboard"/>
                <a:cs typeface="Chalkboard"/>
              </a:rPr>
              <a:t>(RBCs</a:t>
            </a:r>
            <a:r>
              <a:rPr lang="en-US" sz="2400" i="1" dirty="0" smtClean="0">
                <a:latin typeface="Chalkboard"/>
                <a:cs typeface="Chalkboard"/>
              </a:rPr>
              <a:t>)</a:t>
            </a:r>
          </a:p>
          <a:p>
            <a:r>
              <a:rPr lang="en-US" sz="2400" dirty="0" smtClean="0">
                <a:latin typeface="Chalkboard"/>
                <a:cs typeface="Chalkboard"/>
              </a:rPr>
              <a:t> </a:t>
            </a:r>
            <a:endParaRPr lang="en-US" sz="2400" dirty="0">
              <a:latin typeface="Chalkboard"/>
              <a:cs typeface="Chalkboard"/>
            </a:endParaRPr>
          </a:p>
          <a:p>
            <a:pPr marL="342900" indent="-342900">
              <a:buFont typeface="Arial"/>
              <a:buChar char="•"/>
            </a:pPr>
            <a:r>
              <a:rPr lang="en-US" sz="2400" dirty="0">
                <a:latin typeface="Chalkboard"/>
                <a:cs typeface="Chalkboard"/>
              </a:rPr>
              <a:t>Prophylactic </a:t>
            </a:r>
            <a:r>
              <a:rPr lang="en-US" sz="2400" dirty="0" err="1">
                <a:latin typeface="Chalkboard"/>
                <a:cs typeface="Chalkboard"/>
              </a:rPr>
              <a:t>splenectomy</a:t>
            </a:r>
            <a:r>
              <a:rPr lang="en-US" sz="2400" dirty="0">
                <a:latin typeface="Chalkboard"/>
                <a:cs typeface="Chalkboard"/>
              </a:rPr>
              <a:t> performed after an acute episode has </a:t>
            </a:r>
            <a:r>
              <a:rPr lang="en-US" sz="2400" dirty="0" smtClean="0">
                <a:latin typeface="Chalkboard"/>
                <a:cs typeface="Chalkboard"/>
              </a:rPr>
              <a:t>resolved </a:t>
            </a:r>
            <a:r>
              <a:rPr lang="en-US" sz="2400" dirty="0">
                <a:latin typeface="Chalkboard"/>
                <a:cs typeface="Chalkboard"/>
              </a:rPr>
              <a:t>for preventing future life-threatening episodes. </a:t>
            </a:r>
            <a:endParaRPr lang="en-US" sz="2400" dirty="0" smtClean="0">
              <a:latin typeface="Chalkboard"/>
              <a:cs typeface="Chalkboard"/>
            </a:endParaRPr>
          </a:p>
          <a:p>
            <a:pPr marL="342900" indent="-342900">
              <a:buFont typeface="Arial"/>
              <a:buChar char="•"/>
            </a:pPr>
            <a:endParaRPr lang="en-US" sz="2400" dirty="0">
              <a:latin typeface="Chalkboard"/>
              <a:cs typeface="Chalkboard"/>
            </a:endParaRPr>
          </a:p>
          <a:p>
            <a:pPr marL="342900" indent="-342900">
              <a:buFont typeface="Arial"/>
              <a:buChar char="•"/>
            </a:pPr>
            <a:r>
              <a:rPr lang="en-US" sz="2400" dirty="0">
                <a:latin typeface="Chalkboard"/>
                <a:cs typeface="Chalkboard"/>
              </a:rPr>
              <a:t>Repeated episodes </a:t>
            </a:r>
            <a:r>
              <a:rPr lang="en-US" sz="2400" dirty="0" smtClean="0">
                <a:latin typeface="Chalkboard"/>
                <a:cs typeface="Chalkboard"/>
              </a:rPr>
              <a:t>- common </a:t>
            </a:r>
            <a:r>
              <a:rPr lang="en-US" sz="2400" dirty="0" err="1" smtClean="0">
                <a:latin typeface="Chalkboard"/>
                <a:cs typeface="Chalkboard"/>
              </a:rPr>
              <a:t>occurrs</a:t>
            </a:r>
            <a:r>
              <a:rPr lang="en-US" sz="2400" dirty="0" smtClean="0">
                <a:latin typeface="Chalkboard"/>
                <a:cs typeface="Chalkboard"/>
              </a:rPr>
              <a:t> </a:t>
            </a:r>
            <a:r>
              <a:rPr lang="en-US" sz="2400" dirty="0">
                <a:latin typeface="Chalkboard"/>
                <a:cs typeface="Chalkboard"/>
              </a:rPr>
              <a:t>~50% of </a:t>
            </a:r>
            <a:r>
              <a:rPr lang="en-US" sz="2400" dirty="0" smtClean="0">
                <a:latin typeface="Chalkboard"/>
                <a:cs typeface="Chalkboard"/>
              </a:rPr>
              <a:t>patients</a:t>
            </a:r>
          </a:p>
          <a:p>
            <a:pPr marL="342900" indent="-342900">
              <a:buFont typeface="Arial"/>
              <a:buChar char="•"/>
            </a:pPr>
            <a:endParaRPr lang="en-US" sz="2400" dirty="0" smtClean="0">
              <a:latin typeface="Chalkboard"/>
              <a:cs typeface="Chalkboard"/>
            </a:endParaRPr>
          </a:p>
          <a:p>
            <a:pPr marL="342900" indent="-342900">
              <a:buFont typeface="Arial"/>
              <a:buChar char="•"/>
            </a:pPr>
            <a:r>
              <a:rPr lang="en-US" sz="2400" dirty="0" smtClean="0">
                <a:latin typeface="Chalkboard"/>
                <a:cs typeface="Chalkboard"/>
              </a:rPr>
              <a:t> </a:t>
            </a:r>
            <a:r>
              <a:rPr lang="en-US" sz="2400" dirty="0">
                <a:latin typeface="Chalkboard"/>
                <a:cs typeface="Chalkboard"/>
              </a:rPr>
              <a:t>Most recurrent episodes </a:t>
            </a:r>
            <a:r>
              <a:rPr lang="en-US" sz="2400" dirty="0" smtClean="0">
                <a:latin typeface="Chalkboard"/>
                <a:cs typeface="Chalkboard"/>
              </a:rPr>
              <a:t>- within </a:t>
            </a:r>
            <a:r>
              <a:rPr lang="en-US" sz="2400" dirty="0">
                <a:latin typeface="Chalkboard"/>
                <a:cs typeface="Chalkboard"/>
              </a:rPr>
              <a:t>6 months of the </a:t>
            </a:r>
            <a:r>
              <a:rPr lang="en-US" sz="2400" dirty="0" smtClean="0">
                <a:latin typeface="Chalkboard"/>
                <a:cs typeface="Chalkboard"/>
              </a:rPr>
              <a:t>previous one  </a:t>
            </a:r>
          </a:p>
          <a:p>
            <a:pPr marL="342900" indent="-342900">
              <a:buFont typeface="Arial"/>
              <a:buChar char="•"/>
            </a:pPr>
            <a:endParaRPr lang="en-US" sz="2400" dirty="0">
              <a:latin typeface="Chalkboard"/>
              <a:cs typeface="Chalkboard"/>
            </a:endParaRPr>
          </a:p>
          <a:p>
            <a:pPr marL="342900" indent="-342900">
              <a:buFont typeface="Arial"/>
              <a:buChar char="•"/>
            </a:pPr>
            <a:r>
              <a:rPr lang="en-US" sz="2400" dirty="0" smtClean="0">
                <a:latin typeface="Chalkboard"/>
                <a:cs typeface="Chalkboard"/>
              </a:rPr>
              <a:t>Blood </a:t>
            </a:r>
            <a:r>
              <a:rPr lang="en-US" sz="2400" dirty="0">
                <a:latin typeface="Chalkboard"/>
                <a:cs typeface="Chalkboard"/>
              </a:rPr>
              <a:t>transfusion </a:t>
            </a:r>
            <a:r>
              <a:rPr lang="en-US" sz="2400" dirty="0" smtClean="0">
                <a:latin typeface="Chalkboard"/>
                <a:cs typeface="Chalkboard"/>
              </a:rPr>
              <a:t>therapy- </a:t>
            </a:r>
            <a:r>
              <a:rPr lang="en-US" sz="2400" dirty="0">
                <a:latin typeface="Chalkboard"/>
                <a:cs typeface="Chalkboard"/>
              </a:rPr>
              <a:t>to prevent subsequent </a:t>
            </a:r>
            <a:r>
              <a:rPr lang="en-US" sz="2400" dirty="0" smtClean="0">
                <a:latin typeface="Chalkboard"/>
                <a:cs typeface="Chalkboard"/>
              </a:rPr>
              <a:t>episodes  but does </a:t>
            </a:r>
            <a:r>
              <a:rPr lang="en-US" sz="2400" dirty="0">
                <a:latin typeface="Chalkboard"/>
                <a:cs typeface="Chalkboard"/>
              </a:rPr>
              <a:t>not reduce the risk of recurrent splenic sequestration when compared to no transfusion therapy. </a:t>
            </a:r>
          </a:p>
        </p:txBody>
      </p:sp>
    </p:spTree>
    <p:extLst>
      <p:ext uri="{BB962C8B-B14F-4D97-AF65-F5344CB8AC3E}">
        <p14:creationId xmlns="" xmlns:p14="http://schemas.microsoft.com/office/powerpoint/2010/main" val="2276283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997822" y="1567913"/>
            <a:ext cx="7256886" cy="3952178"/>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 xmlns:p14="http://schemas.microsoft.com/office/powerpoint/2010/main" val="864491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a:cs typeface="Chalkboard"/>
              </a:rPr>
              <a:t>PAIN</a:t>
            </a:r>
            <a:endParaRPr lang="en-US" dirty="0">
              <a:latin typeface="Chalkboard"/>
              <a:cs typeface="Chalkboard"/>
            </a:endParaRPr>
          </a:p>
        </p:txBody>
      </p:sp>
      <p:pic>
        <p:nvPicPr>
          <p:cNvPr id="6" name="Content Placeholder 5" descr="IMG_3835.JPG"/>
          <p:cNvPicPr>
            <a:picLocks noGrp="1" noChangeAspect="1"/>
          </p:cNvPicPr>
          <p:nvPr>
            <p:ph idx="1"/>
          </p:nvPr>
        </p:nvPicPr>
        <p:blipFill>
          <a:blip r:embed="rId2">
            <a:extLst>
              <a:ext uri="{28A0092B-C50C-407E-A947-70E740481C1C}">
                <a14:useLocalDpi xmlns="" xmlns:a14="http://schemas.microsoft.com/office/drawing/2010/main" val="0"/>
              </a:ext>
            </a:extLst>
          </a:blip>
          <a:srcRect t="-37643" b="-37643"/>
          <a:stretch>
            <a:fillRect/>
          </a:stretch>
        </p:blipFill>
        <p:spPr>
          <a:xfrm>
            <a:off x="792161" y="1761565"/>
            <a:ext cx="7570787" cy="4289611"/>
          </a:xfrm>
        </p:spPr>
      </p:pic>
      <p:sp>
        <p:nvSpPr>
          <p:cNvPr id="7" name="TextBox 6"/>
          <p:cNvSpPr txBox="1"/>
          <p:nvPr/>
        </p:nvSpPr>
        <p:spPr>
          <a:xfrm>
            <a:off x="792161" y="2202853"/>
            <a:ext cx="7570787" cy="369332"/>
          </a:xfrm>
          <a:prstGeom prst="rect">
            <a:avLst/>
          </a:prstGeom>
          <a:noFill/>
        </p:spPr>
        <p:txBody>
          <a:bodyPr wrap="square" rtlCol="0">
            <a:spAutoFit/>
          </a:bodyPr>
          <a:lstStyle/>
          <a:p>
            <a:pPr algn="ctr"/>
            <a:r>
              <a:rPr lang="en-US" b="1" u="sng" dirty="0">
                <a:latin typeface="Chalkboard"/>
                <a:cs typeface="Chalkboard"/>
              </a:rPr>
              <a:t>The chief clinical feature of sickle </a:t>
            </a:r>
            <a:r>
              <a:rPr lang="en-US" b="1" u="sng" dirty="0" smtClean="0">
                <a:latin typeface="Chalkboard"/>
                <a:cs typeface="Chalkboard"/>
              </a:rPr>
              <a:t>cell  </a:t>
            </a:r>
            <a:r>
              <a:rPr lang="en-US" b="1" u="sng" dirty="0" err="1" smtClean="0">
                <a:latin typeface="Chalkboard"/>
                <a:cs typeface="Chalkboard"/>
              </a:rPr>
              <a:t>anaemia</a:t>
            </a:r>
            <a:r>
              <a:rPr lang="en-US" b="1" u="sng" dirty="0" smtClean="0">
                <a:latin typeface="Chalkboard"/>
                <a:cs typeface="Chalkboard"/>
              </a:rPr>
              <a:t> </a:t>
            </a:r>
            <a:r>
              <a:rPr lang="en-US" b="1" u="sng" dirty="0">
                <a:latin typeface="Chalkboard"/>
                <a:cs typeface="Chalkboard"/>
              </a:rPr>
              <a:t>is pain. </a:t>
            </a:r>
          </a:p>
        </p:txBody>
      </p:sp>
      <p:sp>
        <p:nvSpPr>
          <p:cNvPr id="3" name="Rectangle 2"/>
          <p:cNvSpPr/>
          <p:nvPr/>
        </p:nvSpPr>
        <p:spPr>
          <a:xfrm>
            <a:off x="792162" y="5167752"/>
            <a:ext cx="7570786" cy="923330"/>
          </a:xfrm>
          <a:prstGeom prst="rect">
            <a:avLst/>
          </a:prstGeom>
        </p:spPr>
        <p:txBody>
          <a:bodyPr wrap="square">
            <a:spAutoFit/>
          </a:bodyPr>
          <a:lstStyle/>
          <a:p>
            <a:pPr algn="ctr"/>
            <a:r>
              <a:rPr lang="en-US" dirty="0">
                <a:latin typeface="Chalkboard"/>
                <a:cs typeface="Chalkboard"/>
              </a:rPr>
              <a:t>Precipitating causes - physical stress, infection, dehydration, hypoxia, local or systemic acidosis, exposure to cold &amp; swimming for prolonged periods </a:t>
            </a:r>
          </a:p>
        </p:txBody>
      </p:sp>
    </p:spTree>
    <p:extLst>
      <p:ext uri="{BB962C8B-B14F-4D97-AF65-F5344CB8AC3E}">
        <p14:creationId xmlns="" xmlns:p14="http://schemas.microsoft.com/office/powerpoint/2010/main" val="395527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z="2800" b="1" dirty="0" smtClean="0">
                <a:latin typeface="Chalkboard"/>
                <a:cs typeface="Chalkboard"/>
              </a:rPr>
              <a:t>CHARACTERISTICS OF PAIN IN SICKLE CELL DISEASE</a:t>
            </a:r>
            <a:r>
              <a:rPr lang="en-US" dirty="0" smtClean="0"/>
              <a:t> </a:t>
            </a:r>
            <a:endParaRPr lang="en-US" dirty="0"/>
          </a:p>
        </p:txBody>
      </p:sp>
      <p:sp>
        <p:nvSpPr>
          <p:cNvPr id="3" name="Vertical Text Placeholder 2"/>
          <p:cNvSpPr>
            <a:spLocks noGrp="1"/>
          </p:cNvSpPr>
          <p:nvPr>
            <p:ph type="body" orient="vert"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 y="-23424"/>
            <a:ext cx="7620000" cy="6881423"/>
          </a:xfrm>
          <a:prstGeom prst="rect">
            <a:avLst/>
          </a:prstGeom>
        </p:spPr>
      </p:pic>
    </p:spTree>
    <p:extLst>
      <p:ext uri="{BB962C8B-B14F-4D97-AF65-F5344CB8AC3E}">
        <p14:creationId xmlns="" xmlns:p14="http://schemas.microsoft.com/office/powerpoint/2010/main" val="369904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IMG_3816.JPG"/>
          <p:cNvPicPr>
            <a:picLocks noGrp="1" noChangeAspect="1"/>
          </p:cNvPicPr>
          <p:nvPr>
            <p:ph type="pic" idx="1"/>
          </p:nvPr>
        </p:nvPicPr>
        <p:blipFill>
          <a:blip r:embed="rId2" cstate="print">
            <a:extLst>
              <a:ext uri="{28A0092B-C50C-407E-A947-70E740481C1C}">
                <a14:useLocalDpi xmlns="" xmlns:a14="http://schemas.microsoft.com/office/drawing/2010/main"/>
              </a:ext>
            </a:extLst>
          </a:blip>
          <a:srcRect t="-49611" b="-49611"/>
          <a:stretch>
            <a:fillRect/>
          </a:stretch>
        </p:blipFill>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type="body" sz="half" idx="2"/>
          </p:nvPr>
        </p:nvSpPr>
        <p:spPr>
          <a:xfrm>
            <a:off x="379984" y="1543049"/>
            <a:ext cx="3613792" cy="3222625"/>
          </a:xfrm>
        </p:spPr>
        <p:txBody>
          <a:bodyPr>
            <a:normAutofit fontScale="62500" lnSpcReduction="20000"/>
          </a:bodyPr>
          <a:lstStyle/>
          <a:p>
            <a:pPr marL="0" indent="0" algn="ctr">
              <a:buNone/>
            </a:pPr>
            <a:r>
              <a:rPr lang="en-US" sz="2600" dirty="0">
                <a:solidFill>
                  <a:srgbClr val="000000"/>
                </a:solidFill>
                <a:latin typeface="Chalkboard"/>
                <a:cs typeface="Chalkboard"/>
              </a:rPr>
              <a:t>The RBCs are produced in bone marrow and average life of normal RBCs is about 120 days.</a:t>
            </a:r>
          </a:p>
          <a:p>
            <a:pPr marL="0" indent="0" algn="ctr">
              <a:buNone/>
            </a:pPr>
            <a:endParaRPr lang="en-US" sz="2600" dirty="0" smtClean="0">
              <a:solidFill>
                <a:srgbClr val="000000"/>
              </a:solidFill>
            </a:endParaRPr>
          </a:p>
          <a:p>
            <a:pPr marL="0" indent="0" algn="ctr">
              <a:buNone/>
            </a:pPr>
            <a:r>
              <a:rPr lang="en-US" sz="2600" dirty="0">
                <a:solidFill>
                  <a:srgbClr val="000000"/>
                </a:solidFill>
                <a:latin typeface="Chalkboard"/>
                <a:cs typeface="Chalkboard"/>
              </a:rPr>
              <a:t>Normal red blood cells (RBCs) are biconcave disc shaped and move smoothly through the blood capillaries. </a:t>
            </a:r>
          </a:p>
          <a:p>
            <a:pPr marL="0" indent="0" algn="ctr">
              <a:buNone/>
            </a:pPr>
            <a:endParaRPr lang="en-US" sz="2600" dirty="0">
              <a:solidFill>
                <a:srgbClr val="000000"/>
              </a:solidFill>
              <a:latin typeface="Chalkboard"/>
              <a:cs typeface="Chalkboard"/>
            </a:endParaRPr>
          </a:p>
          <a:p>
            <a:endParaRPr lang="en-US" dirty="0"/>
          </a:p>
        </p:txBody>
      </p:sp>
    </p:spTree>
    <p:extLst>
      <p:ext uri="{BB962C8B-B14F-4D97-AF65-F5344CB8AC3E}">
        <p14:creationId xmlns="" xmlns:p14="http://schemas.microsoft.com/office/powerpoint/2010/main" val="19357572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04628"/>
            <a:ext cx="7620000" cy="6962628"/>
          </a:xfrm>
          <a:prstGeom prst="rect">
            <a:avLst/>
          </a:prstGeom>
        </p:spPr>
      </p:pic>
    </p:spTree>
    <p:extLst>
      <p:ext uri="{BB962C8B-B14F-4D97-AF65-F5344CB8AC3E}">
        <p14:creationId xmlns="" xmlns:p14="http://schemas.microsoft.com/office/powerpoint/2010/main" val="798590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US" sz="3200" b="1" u="sng" dirty="0" smtClean="0">
                <a:latin typeface="Chalkboard"/>
                <a:cs typeface="Chalkboard"/>
              </a:rPr>
              <a:t>TREATMENT OF PAIN</a:t>
            </a:r>
            <a:endParaRPr lang="en-US" sz="3200" b="1" u="sng" dirty="0">
              <a:latin typeface="Chalkboard"/>
              <a:cs typeface="Chalkboard"/>
            </a:endParaRPr>
          </a:p>
        </p:txBody>
      </p:sp>
      <p:sp>
        <p:nvSpPr>
          <p:cNvPr id="5" name="Vertical Text Placeholder 4"/>
          <p:cNvSpPr>
            <a:spLocks noGrp="1"/>
          </p:cNvSpPr>
          <p:nvPr>
            <p:ph type="body" orient="vert" idx="1"/>
          </p:nvPr>
        </p:nvSpPr>
        <p:spPr/>
        <p:txBody>
          <a:bodyPr/>
          <a:lstStyle/>
          <a:p>
            <a:endParaRPr lang="en-US"/>
          </a:p>
        </p:txBody>
      </p:sp>
      <p:pic>
        <p:nvPicPr>
          <p:cNvPr id="4" name="Content Placeholder 3" descr="IMG_3836.JPG"/>
          <p:cNvPicPr>
            <a:picLocks noGrp="1" noChangeAspect="1"/>
          </p:cNvPicPr>
          <p:nvPr>
            <p:ph idx="4294967295"/>
          </p:nvPr>
        </p:nvPicPr>
        <p:blipFill>
          <a:blip r:embed="rId2">
            <a:extLst>
              <a:ext uri="{28A0092B-C50C-407E-A947-70E740481C1C}">
                <a14:useLocalDpi xmlns="" xmlns:a14="http://schemas.microsoft.com/office/drawing/2010/main" val="0"/>
              </a:ext>
            </a:extLst>
          </a:blip>
          <a:srcRect l="-55193" r="-55193"/>
          <a:stretch>
            <a:fillRect/>
          </a:stretch>
        </p:blipFill>
        <p:spPr>
          <a:xfrm>
            <a:off x="2153049" y="557036"/>
            <a:ext cx="6914751" cy="5521503"/>
          </a:xfrm>
        </p:spPr>
      </p:pic>
    </p:spTree>
    <p:extLst>
      <p:ext uri="{BB962C8B-B14F-4D97-AF65-F5344CB8AC3E}">
        <p14:creationId xmlns="" xmlns:p14="http://schemas.microsoft.com/office/powerpoint/2010/main" val="808598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362949" cy="6857999"/>
          </a:xfrm>
        </p:spPr>
        <p:txBody>
          <a:bodyPr>
            <a:normAutofit lnSpcReduction="10000"/>
          </a:bodyPr>
          <a:lstStyle/>
          <a:p>
            <a:pPr algn="ctr"/>
            <a:endParaRPr lang="en-US" dirty="0" smtClean="0">
              <a:latin typeface="Chalkboard"/>
              <a:cs typeface="Chalkboard"/>
            </a:endParaRPr>
          </a:p>
          <a:p>
            <a:pPr algn="ctr"/>
            <a:endParaRPr lang="en-US" dirty="0">
              <a:latin typeface="Chalkboard"/>
              <a:cs typeface="Chalkboard"/>
            </a:endParaRPr>
          </a:p>
          <a:p>
            <a:r>
              <a:rPr lang="en-US" sz="2400" b="1" dirty="0" smtClean="0">
                <a:latin typeface="Chalkboard"/>
                <a:cs typeface="Chalkboard"/>
              </a:rPr>
              <a:t>Patient </a:t>
            </a:r>
            <a:r>
              <a:rPr lang="en-US" sz="2400" b="1" dirty="0">
                <a:latin typeface="Chalkboard"/>
                <a:cs typeface="Chalkboard"/>
              </a:rPr>
              <a:t>who has ~1 painful episode per year that requires medical attention. </a:t>
            </a:r>
          </a:p>
          <a:p>
            <a:r>
              <a:rPr lang="en-US" sz="2400" dirty="0">
                <a:latin typeface="Chalkboard"/>
                <a:cs typeface="Chalkboard"/>
              </a:rPr>
              <a:t>Specific therapy for pain - </a:t>
            </a:r>
            <a:r>
              <a:rPr lang="en-US" sz="2400" dirty="0" smtClean="0">
                <a:latin typeface="Chalkboard"/>
                <a:cs typeface="Chalkboard"/>
              </a:rPr>
              <a:t>acetaminophen </a:t>
            </a:r>
            <a:r>
              <a:rPr lang="en-US" sz="2400" dirty="0">
                <a:latin typeface="Chalkboard"/>
                <a:cs typeface="Chalkboard"/>
              </a:rPr>
              <a:t>or a non-steroidal agent </a:t>
            </a:r>
            <a:r>
              <a:rPr lang="en-US" sz="2400" dirty="0" smtClean="0">
                <a:latin typeface="Chalkboard"/>
                <a:cs typeface="Chalkboard"/>
              </a:rPr>
              <a:t>.</a:t>
            </a:r>
          </a:p>
          <a:p>
            <a:r>
              <a:rPr lang="en-US" sz="2400" dirty="0">
                <a:latin typeface="Chalkboard"/>
                <a:cs typeface="Chalkboard"/>
              </a:rPr>
              <a:t>F</a:t>
            </a:r>
            <a:r>
              <a:rPr lang="en-US" sz="2400" dirty="0" smtClean="0">
                <a:latin typeface="Chalkboard"/>
                <a:cs typeface="Chalkboard"/>
              </a:rPr>
              <a:t>ollowed </a:t>
            </a:r>
            <a:r>
              <a:rPr lang="en-US" sz="2400" dirty="0">
                <a:latin typeface="Chalkboard"/>
                <a:cs typeface="Chalkboard"/>
              </a:rPr>
              <a:t>by </a:t>
            </a:r>
            <a:r>
              <a:rPr lang="en-US" sz="2400" dirty="0" smtClean="0">
                <a:latin typeface="Chalkboard"/>
                <a:cs typeface="Chalkboard"/>
              </a:rPr>
              <a:t>acetaminophen </a:t>
            </a:r>
            <a:r>
              <a:rPr lang="en-US" sz="2400" dirty="0">
                <a:latin typeface="Chalkboard"/>
                <a:cs typeface="Chalkboard"/>
              </a:rPr>
              <a:t>with codeine </a:t>
            </a:r>
            <a:r>
              <a:rPr lang="en-US" sz="2400" dirty="0" smtClean="0">
                <a:latin typeface="Chalkboard"/>
                <a:cs typeface="Chalkboard"/>
              </a:rPr>
              <a:t>/short</a:t>
            </a:r>
            <a:r>
              <a:rPr lang="en-US" sz="2400" dirty="0">
                <a:latin typeface="Chalkboard"/>
                <a:cs typeface="Chalkboard"/>
              </a:rPr>
              <a:t>- or long- acting oral opioid. </a:t>
            </a:r>
          </a:p>
          <a:p>
            <a:r>
              <a:rPr lang="en-US" sz="2400" dirty="0">
                <a:latin typeface="Chalkboard"/>
                <a:cs typeface="Chalkboard"/>
              </a:rPr>
              <a:t>Hospitalization for </a:t>
            </a:r>
            <a:r>
              <a:rPr lang="en-US" sz="2400" dirty="0" smtClean="0">
                <a:latin typeface="Chalkboard"/>
                <a:cs typeface="Chalkboard"/>
              </a:rPr>
              <a:t>-IV </a:t>
            </a:r>
            <a:r>
              <a:rPr lang="en-US" sz="2400" dirty="0">
                <a:latin typeface="Chalkboard"/>
                <a:cs typeface="Chalkboard"/>
              </a:rPr>
              <a:t>morphine </a:t>
            </a:r>
            <a:r>
              <a:rPr lang="en-US" sz="2400" dirty="0" smtClean="0">
                <a:latin typeface="Chalkboard"/>
                <a:cs typeface="Chalkboard"/>
              </a:rPr>
              <a:t>or it’s derivatives.</a:t>
            </a:r>
            <a:endParaRPr lang="en-US" sz="2400" dirty="0">
              <a:latin typeface="Chalkboard"/>
              <a:cs typeface="Chalkboard"/>
            </a:endParaRPr>
          </a:p>
          <a:p>
            <a:pPr marL="0" indent="0">
              <a:buNone/>
            </a:pPr>
            <a:endParaRPr lang="en-US" dirty="0"/>
          </a:p>
          <a:p>
            <a:endParaRPr lang="en-US" dirty="0"/>
          </a:p>
        </p:txBody>
      </p:sp>
    </p:spTree>
    <p:extLst>
      <p:ext uri="{BB962C8B-B14F-4D97-AF65-F5344CB8AC3E}">
        <p14:creationId xmlns="" xmlns:p14="http://schemas.microsoft.com/office/powerpoint/2010/main" val="2019930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2282"/>
            <a:ext cx="9144000" cy="5405717"/>
          </a:xfrm>
        </p:spPr>
        <p:txBody>
          <a:bodyPr>
            <a:normAutofit lnSpcReduction="10000"/>
          </a:bodyPr>
          <a:lstStyle/>
          <a:p>
            <a:r>
              <a:rPr lang="en-US" sz="2400" dirty="0">
                <a:latin typeface="Chalkboard"/>
                <a:cs typeface="Chalkboard"/>
              </a:rPr>
              <a:t>BT </a:t>
            </a:r>
            <a:r>
              <a:rPr lang="mr-IN" sz="2400" dirty="0" smtClean="0">
                <a:latin typeface="Chalkboard"/>
                <a:cs typeface="Chalkboard"/>
              </a:rPr>
              <a:t>–</a:t>
            </a:r>
            <a:r>
              <a:rPr lang="en-US" sz="2400" dirty="0" smtClean="0">
                <a:latin typeface="Chalkboard"/>
                <a:cs typeface="Chalkboard"/>
              </a:rPr>
              <a:t> for decrease </a:t>
            </a:r>
            <a:r>
              <a:rPr lang="en-US" sz="2400" dirty="0">
                <a:latin typeface="Chalkboard"/>
                <a:cs typeface="Chalkboard"/>
              </a:rPr>
              <a:t>in </a:t>
            </a:r>
            <a:r>
              <a:rPr lang="en-US" sz="2400" dirty="0" err="1">
                <a:latin typeface="Chalkboard"/>
                <a:cs typeface="Chalkboard"/>
              </a:rPr>
              <a:t>Hb</a:t>
            </a:r>
            <a:r>
              <a:rPr lang="en-US" sz="2400" dirty="0">
                <a:latin typeface="Chalkboard"/>
                <a:cs typeface="Chalkboard"/>
              </a:rPr>
              <a:t> resulting in hemodynamic compromise, respiratory distress, or a falling </a:t>
            </a:r>
            <a:r>
              <a:rPr lang="en-US" sz="2400" dirty="0" err="1">
                <a:latin typeface="Chalkboard"/>
                <a:cs typeface="Chalkboard"/>
              </a:rPr>
              <a:t>Hb</a:t>
            </a:r>
            <a:r>
              <a:rPr lang="en-US" sz="2400" dirty="0">
                <a:latin typeface="Chalkboard"/>
                <a:cs typeface="Chalkboard"/>
              </a:rPr>
              <a:t> </a:t>
            </a:r>
            <a:r>
              <a:rPr lang="en-US" sz="2400" dirty="0" smtClean="0">
                <a:latin typeface="Chalkboard"/>
                <a:cs typeface="Chalkboard"/>
              </a:rPr>
              <a:t>concentration.</a:t>
            </a:r>
            <a:endParaRPr lang="en-US" sz="2400" dirty="0">
              <a:latin typeface="Chalkboard"/>
              <a:cs typeface="Chalkboard"/>
            </a:endParaRPr>
          </a:p>
          <a:p>
            <a:r>
              <a:rPr lang="en-US" sz="2400" dirty="0">
                <a:latin typeface="Chalkboard"/>
                <a:cs typeface="Chalkboard"/>
              </a:rPr>
              <a:t>IV hydration does not relieve or prevent pain </a:t>
            </a:r>
            <a:endParaRPr lang="en-US" sz="2400" dirty="0" smtClean="0">
              <a:latin typeface="Chalkboard"/>
              <a:cs typeface="Chalkboard"/>
            </a:endParaRPr>
          </a:p>
          <a:p>
            <a:r>
              <a:rPr lang="en-US" sz="2400" dirty="0" smtClean="0">
                <a:latin typeface="Chalkboard"/>
                <a:cs typeface="Chalkboard"/>
              </a:rPr>
              <a:t>Given when patient </a:t>
            </a:r>
            <a:r>
              <a:rPr lang="en-US" sz="2400" dirty="0">
                <a:latin typeface="Chalkboard"/>
                <a:cs typeface="Chalkboard"/>
              </a:rPr>
              <a:t>is unable to drink as a result of the severe pain or is dehydrated. </a:t>
            </a:r>
          </a:p>
          <a:p>
            <a:r>
              <a:rPr lang="en-US" sz="2400" dirty="0">
                <a:latin typeface="Chalkboard"/>
                <a:cs typeface="Chalkboard"/>
              </a:rPr>
              <a:t>Opioid dependency in children with SCD is rare and should never be used as a reason to withhold pain medication. </a:t>
            </a:r>
          </a:p>
          <a:p>
            <a:pPr marL="0" indent="0">
              <a:buNone/>
            </a:pPr>
            <a:endParaRPr lang="en-US" dirty="0"/>
          </a:p>
        </p:txBody>
      </p:sp>
    </p:spTree>
    <p:extLst>
      <p:ext uri="{BB962C8B-B14F-4D97-AF65-F5344CB8AC3E}">
        <p14:creationId xmlns="" xmlns:p14="http://schemas.microsoft.com/office/powerpoint/2010/main" val="1168490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62819" y="489884"/>
            <a:ext cx="5126866" cy="6368116"/>
          </a:xfrm>
        </p:spPr>
        <p:txBody>
          <a:bodyPr>
            <a:normAutofit fontScale="32500" lnSpcReduction="20000"/>
          </a:bodyPr>
          <a:lstStyle/>
          <a:p>
            <a:pPr marL="0" indent="0">
              <a:buNone/>
            </a:pPr>
            <a:r>
              <a:rPr lang="en-US" sz="4400" dirty="0" smtClean="0">
                <a:latin typeface="Chalkboard"/>
                <a:cs typeface="Chalkboard"/>
              </a:rPr>
              <a:t>The </a:t>
            </a:r>
            <a:r>
              <a:rPr lang="en-US" sz="4400" dirty="0">
                <a:latin typeface="Chalkboard"/>
                <a:cs typeface="Chalkboard"/>
              </a:rPr>
              <a:t>primary toxicities </a:t>
            </a:r>
            <a:r>
              <a:rPr lang="en-US" sz="4400" dirty="0" smtClean="0">
                <a:latin typeface="Chalkboard"/>
                <a:cs typeface="Chalkboard"/>
              </a:rPr>
              <a:t>- </a:t>
            </a:r>
            <a:r>
              <a:rPr lang="en-US" sz="4400" dirty="0" err="1" smtClean="0">
                <a:latin typeface="Chalkboard"/>
                <a:cs typeface="Chalkboard"/>
              </a:rPr>
              <a:t>myelosuppression</a:t>
            </a:r>
            <a:r>
              <a:rPr lang="en-US" sz="4400" dirty="0" smtClean="0">
                <a:latin typeface="Chalkboard"/>
                <a:cs typeface="Chalkboard"/>
              </a:rPr>
              <a:t> </a:t>
            </a:r>
            <a:r>
              <a:rPr lang="en-US" sz="4400" dirty="0">
                <a:latin typeface="Chalkboard"/>
                <a:cs typeface="Chalkboard"/>
              </a:rPr>
              <a:t>that reversed upon cessation of the drug. </a:t>
            </a:r>
            <a:endParaRPr lang="en-US" sz="4400" dirty="0" smtClean="0">
              <a:latin typeface="Chalkboard"/>
              <a:cs typeface="Chalkboard"/>
            </a:endParaRPr>
          </a:p>
          <a:p>
            <a:pPr marL="0" indent="0">
              <a:buNone/>
            </a:pPr>
            <a:r>
              <a:rPr lang="en-US" sz="4400" dirty="0" smtClean="0">
                <a:latin typeface="Chalkboard"/>
                <a:cs typeface="Chalkboard"/>
              </a:rPr>
              <a:t>The </a:t>
            </a:r>
            <a:r>
              <a:rPr lang="en-US" sz="4400" dirty="0">
                <a:latin typeface="Chalkboard"/>
                <a:cs typeface="Chalkboard"/>
              </a:rPr>
              <a:t>long-term toxicity associated with </a:t>
            </a:r>
            <a:r>
              <a:rPr lang="en-US" sz="4400" dirty="0" err="1" smtClean="0">
                <a:latin typeface="Chalkboard"/>
                <a:cs typeface="Chalkboard"/>
              </a:rPr>
              <a:t>hydroxyurea</a:t>
            </a:r>
            <a:r>
              <a:rPr lang="en-US" sz="4400" dirty="0" smtClean="0">
                <a:latin typeface="Chalkboard"/>
                <a:cs typeface="Chalkboard"/>
              </a:rPr>
              <a:t> </a:t>
            </a:r>
            <a:r>
              <a:rPr lang="en-US" sz="4400" dirty="0">
                <a:latin typeface="Chalkboard"/>
                <a:cs typeface="Chalkboard"/>
              </a:rPr>
              <a:t>in children has not been established; but all evidence to </a:t>
            </a:r>
            <a:r>
              <a:rPr lang="en-US" sz="4400" dirty="0" smtClean="0">
                <a:latin typeface="Chalkboard"/>
                <a:cs typeface="Chalkboard"/>
              </a:rPr>
              <a:t>that </a:t>
            </a:r>
            <a:r>
              <a:rPr lang="en-US" sz="4400" dirty="0">
                <a:latin typeface="Chalkboard"/>
                <a:cs typeface="Chalkboard"/>
              </a:rPr>
              <a:t>suggests that the benefits far outweigh the </a:t>
            </a:r>
            <a:r>
              <a:rPr lang="en-US" sz="4400" dirty="0" smtClean="0">
                <a:latin typeface="Chalkboard"/>
                <a:cs typeface="Chalkboard"/>
              </a:rPr>
              <a:t>risks</a:t>
            </a:r>
            <a:r>
              <a:rPr lang="en-US" sz="4400" dirty="0">
                <a:latin typeface="Chalkboard"/>
                <a:cs typeface="Chalkboard"/>
              </a:rPr>
              <a:t>.</a:t>
            </a:r>
            <a:br>
              <a:rPr lang="en-US" sz="4400" dirty="0">
                <a:latin typeface="Chalkboard"/>
                <a:cs typeface="Chalkboard"/>
              </a:rPr>
            </a:br>
            <a:r>
              <a:rPr lang="en-US" sz="4400" dirty="0">
                <a:latin typeface="Chalkboard"/>
                <a:cs typeface="Chalkboard"/>
              </a:rPr>
              <a:t>The dose of </a:t>
            </a:r>
            <a:r>
              <a:rPr lang="en-US" sz="4400" dirty="0" err="1" smtClean="0">
                <a:latin typeface="Chalkboard"/>
                <a:cs typeface="Chalkboard"/>
              </a:rPr>
              <a:t>hydroxyurea</a:t>
            </a:r>
            <a:r>
              <a:rPr lang="en-US" sz="4400" dirty="0" smtClean="0">
                <a:latin typeface="Chalkboard"/>
                <a:cs typeface="Chalkboard"/>
              </a:rPr>
              <a:t> - 15 </a:t>
            </a:r>
            <a:r>
              <a:rPr lang="en-US" sz="4400" dirty="0">
                <a:latin typeface="Chalkboard"/>
                <a:cs typeface="Chalkboard"/>
              </a:rPr>
              <a:t>mg/kg </a:t>
            </a:r>
            <a:r>
              <a:rPr lang="en-US" sz="4400" dirty="0" smtClean="0">
                <a:latin typeface="Chalkboard"/>
                <a:cs typeface="Chalkboard"/>
              </a:rPr>
              <a:t>body weight daily.</a:t>
            </a:r>
          </a:p>
          <a:p>
            <a:pPr marL="0" indent="0">
              <a:buNone/>
            </a:pPr>
            <a:r>
              <a:rPr lang="en-US" sz="4400" dirty="0" smtClean="0">
                <a:latin typeface="Chalkboard"/>
                <a:cs typeface="Chalkboard"/>
              </a:rPr>
              <a:t> </a:t>
            </a:r>
            <a:r>
              <a:rPr lang="en-US" sz="4400" dirty="0">
                <a:latin typeface="Chalkboard"/>
                <a:cs typeface="Chalkboard"/>
              </a:rPr>
              <a:t>If required, dose can be increased </a:t>
            </a:r>
            <a:r>
              <a:rPr lang="en-US" sz="4400" dirty="0" err="1">
                <a:latin typeface="Chalkboard"/>
                <a:cs typeface="Chalkboard"/>
              </a:rPr>
              <a:t>upto</a:t>
            </a:r>
            <a:r>
              <a:rPr lang="en-US" sz="4400" dirty="0">
                <a:latin typeface="Chalkboard"/>
                <a:cs typeface="Chalkboard"/>
              </a:rPr>
              <a:t> 20-30 mg/kg per day gradually, if tolerated by patient</a:t>
            </a:r>
            <a:r>
              <a:rPr lang="en-US" sz="4400" dirty="0" smtClean="0">
                <a:latin typeface="Chalkboard"/>
                <a:cs typeface="Chalkboard"/>
              </a:rPr>
              <a:t>.</a:t>
            </a:r>
          </a:p>
          <a:p>
            <a:pPr marL="0" indent="0">
              <a:buNone/>
            </a:pPr>
            <a:r>
              <a:rPr lang="en-US" sz="4400" dirty="0" smtClean="0">
                <a:latin typeface="Chalkboard"/>
                <a:cs typeface="Chalkboard"/>
              </a:rPr>
              <a:t> </a:t>
            </a:r>
            <a:r>
              <a:rPr lang="en-US" sz="4400" dirty="0">
                <a:latin typeface="Chalkboard"/>
                <a:cs typeface="Chalkboard"/>
              </a:rPr>
              <a:t>Monitoring children on </a:t>
            </a:r>
            <a:r>
              <a:rPr lang="en-US" sz="4400" dirty="0" err="1">
                <a:latin typeface="Chalkboard"/>
                <a:cs typeface="Chalkboard"/>
              </a:rPr>
              <a:t>hydroxyurea</a:t>
            </a:r>
            <a:r>
              <a:rPr lang="en-US" sz="4400" dirty="0">
                <a:latin typeface="Chalkboard"/>
                <a:cs typeface="Chalkboard"/>
              </a:rPr>
              <a:t> is rigorous, with initial visits every 2 weeks to monitor for hematologic toxicity with dose escalations and then monthly after a therapeutic dose has been identified. </a:t>
            </a:r>
          </a:p>
          <a:p>
            <a:pPr marL="0" indent="0" algn="ctr">
              <a:buNone/>
            </a:pPr>
            <a:endParaRPr lang="en-US" dirty="0"/>
          </a:p>
        </p:txBody>
      </p:sp>
      <p:pic>
        <p:nvPicPr>
          <p:cNvPr id="6" name="Picture 5" descr="IMG_3837.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6461" y="471707"/>
            <a:ext cx="2870200" cy="2463800"/>
          </a:xfrm>
          <a:prstGeom prst="rect">
            <a:avLst/>
          </a:prstGeom>
        </p:spPr>
      </p:pic>
      <p:sp>
        <p:nvSpPr>
          <p:cNvPr id="2" name="Rectangle 1"/>
          <p:cNvSpPr/>
          <p:nvPr/>
        </p:nvSpPr>
        <p:spPr>
          <a:xfrm>
            <a:off x="72571" y="3429000"/>
            <a:ext cx="3384090" cy="2308324"/>
          </a:xfrm>
          <a:prstGeom prst="rect">
            <a:avLst/>
          </a:prstGeom>
        </p:spPr>
        <p:txBody>
          <a:bodyPr wrap="square">
            <a:spAutoFit/>
          </a:bodyPr>
          <a:lstStyle/>
          <a:p>
            <a:r>
              <a:rPr lang="en-US" dirty="0" err="1">
                <a:latin typeface="Chalkboard"/>
                <a:cs typeface="Chalkboard"/>
              </a:rPr>
              <a:t>Hydroxyurea</a:t>
            </a:r>
            <a:r>
              <a:rPr lang="en-US" dirty="0">
                <a:latin typeface="Chalkboard"/>
                <a:cs typeface="Chalkboard"/>
              </a:rPr>
              <a:t> - decrease the rate of painful episodes by 50% and the rate of ACS episodes and blood transfusions by ~50%. </a:t>
            </a:r>
            <a:r>
              <a:rPr lang="en-US" dirty="0" err="1">
                <a:latin typeface="Chalkboard"/>
                <a:cs typeface="Chalkboard"/>
              </a:rPr>
              <a:t>Hydroxyurea</a:t>
            </a:r>
            <a:r>
              <a:rPr lang="en-US" dirty="0">
                <a:latin typeface="Chalkboard"/>
                <a:cs typeface="Chalkboard"/>
              </a:rPr>
              <a:t> is safe and well tolerated in children &gt;5 </a:t>
            </a:r>
            <a:r>
              <a:rPr lang="en-US" dirty="0" err="1">
                <a:latin typeface="Chalkboard"/>
                <a:cs typeface="Chalkboard"/>
              </a:rPr>
              <a:t>yr</a:t>
            </a:r>
            <a:r>
              <a:rPr lang="en-US" dirty="0">
                <a:latin typeface="Chalkboard"/>
                <a:cs typeface="Chalkboard"/>
              </a:rPr>
              <a:t> of age. </a:t>
            </a:r>
          </a:p>
        </p:txBody>
      </p:sp>
    </p:spTree>
    <p:extLst>
      <p:ext uri="{BB962C8B-B14F-4D97-AF65-F5344CB8AC3E}">
        <p14:creationId xmlns="" xmlns:p14="http://schemas.microsoft.com/office/powerpoint/2010/main" val="1328860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92500" lnSpcReduction="20000"/>
          </a:bodyPr>
          <a:lstStyle/>
          <a:p>
            <a:r>
              <a:rPr lang="en-US" sz="2400" dirty="0" smtClean="0">
                <a:latin typeface="Chalkboard"/>
                <a:cs typeface="Chalkboard"/>
              </a:rPr>
              <a:t>It decreases the production of </a:t>
            </a:r>
            <a:r>
              <a:rPr lang="en-US" sz="2400" dirty="0" err="1" smtClean="0">
                <a:latin typeface="Chalkboard"/>
                <a:cs typeface="Chalkboard"/>
              </a:rPr>
              <a:t>deoxyribonucleotides</a:t>
            </a:r>
            <a:r>
              <a:rPr lang="en-US" sz="2400" dirty="0" smtClean="0">
                <a:latin typeface="Chalkboard"/>
                <a:cs typeface="Chalkboard"/>
              </a:rPr>
              <a:t> via inhibition of the enzyme </a:t>
            </a:r>
            <a:r>
              <a:rPr lang="en-US" sz="2400" dirty="0" err="1" smtClean="0">
                <a:latin typeface="Chalkboard"/>
                <a:cs typeface="Chalkboard"/>
              </a:rPr>
              <a:t>ribonucleotide</a:t>
            </a:r>
            <a:r>
              <a:rPr lang="en-US" sz="2400" dirty="0" smtClean="0">
                <a:latin typeface="Chalkboard"/>
                <a:cs typeface="Chalkboard"/>
              </a:rPr>
              <a:t> </a:t>
            </a:r>
            <a:r>
              <a:rPr lang="en-US" sz="2400" dirty="0" err="1" smtClean="0">
                <a:latin typeface="Chalkboard"/>
                <a:cs typeface="Chalkboard"/>
              </a:rPr>
              <a:t>reductase</a:t>
            </a:r>
            <a:r>
              <a:rPr lang="en-US" sz="2400" dirty="0" smtClean="0">
                <a:latin typeface="Chalkboard"/>
                <a:cs typeface="Chalkboard"/>
              </a:rPr>
              <a:t> by scavenging </a:t>
            </a:r>
            <a:r>
              <a:rPr lang="en-US" sz="2400" dirty="0" err="1" smtClean="0">
                <a:latin typeface="Chalkboard"/>
                <a:cs typeface="Chalkboard"/>
              </a:rPr>
              <a:t>tyrsol</a:t>
            </a:r>
            <a:r>
              <a:rPr lang="en-US" sz="2400" dirty="0" smtClean="0">
                <a:latin typeface="Chalkboard"/>
                <a:cs typeface="Chalkboard"/>
              </a:rPr>
              <a:t> free radicals as they are involved in the reduction of nucleoside </a:t>
            </a:r>
            <a:r>
              <a:rPr lang="en-US" sz="2400" dirty="0" err="1" smtClean="0">
                <a:latin typeface="Chalkboard"/>
                <a:cs typeface="Chalkboard"/>
              </a:rPr>
              <a:t>diphosphates</a:t>
            </a:r>
            <a:r>
              <a:rPr lang="en-US" sz="2400" dirty="0" smtClean="0">
                <a:latin typeface="Chalkboard"/>
                <a:cs typeface="Chalkboard"/>
              </a:rPr>
              <a:t>(NDPs)</a:t>
            </a:r>
          </a:p>
          <a:p>
            <a:r>
              <a:rPr lang="en-US" sz="2400" dirty="0" smtClean="0">
                <a:latin typeface="Chalkboard"/>
                <a:cs typeface="Chalkboard"/>
              </a:rPr>
              <a:t>It increases the </a:t>
            </a:r>
            <a:r>
              <a:rPr lang="en-US" sz="2400" dirty="0" err="1" smtClean="0">
                <a:latin typeface="Chalkboard"/>
                <a:cs typeface="Chalkboard"/>
              </a:rPr>
              <a:t>concerntration</a:t>
            </a:r>
            <a:r>
              <a:rPr lang="en-US" sz="2400" dirty="0" smtClean="0">
                <a:latin typeface="Chalkboard"/>
                <a:cs typeface="Chalkboard"/>
              </a:rPr>
              <a:t>  of </a:t>
            </a:r>
            <a:r>
              <a:rPr lang="en-US" sz="2400" dirty="0" err="1" smtClean="0">
                <a:latin typeface="Chalkboard"/>
                <a:cs typeface="Chalkboard"/>
              </a:rPr>
              <a:t>HbF</a:t>
            </a:r>
            <a:r>
              <a:rPr lang="en-US" sz="2400" dirty="0" smtClean="0">
                <a:latin typeface="Chalkboard"/>
                <a:cs typeface="Chalkboard"/>
              </a:rPr>
              <a:t> and increase the levels of nitric oxide , having more oxygen binding capacity . </a:t>
            </a:r>
            <a:endParaRPr lang="en-US" sz="2400" dirty="0">
              <a:latin typeface="Chalkboard"/>
              <a:cs typeface="Chalkboard"/>
            </a:endParaRPr>
          </a:p>
        </p:txBody>
      </p:sp>
    </p:spTree>
    <p:extLst>
      <p:ext uri="{BB962C8B-B14F-4D97-AF65-F5344CB8AC3E}">
        <p14:creationId xmlns="" xmlns:p14="http://schemas.microsoft.com/office/powerpoint/2010/main" val="2661847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625" y="0"/>
            <a:ext cx="7570787" cy="1411941"/>
          </a:xfrm>
        </p:spPr>
        <p:txBody>
          <a:bodyPr/>
          <a:lstStyle/>
          <a:p>
            <a:r>
              <a:rPr lang="en-US" sz="3200" u="sng" dirty="0" smtClean="0">
                <a:latin typeface="Chalkboard"/>
                <a:cs typeface="Chalkboard"/>
              </a:rPr>
              <a:t>FEVER AND BACTEREMIA</a:t>
            </a:r>
            <a:endParaRPr lang="en-US" sz="3200" u="sng" dirty="0">
              <a:latin typeface="Chalkboard"/>
              <a:cs typeface="Chalkboard"/>
            </a:endParaRPr>
          </a:p>
        </p:txBody>
      </p:sp>
      <p:pic>
        <p:nvPicPr>
          <p:cNvPr id="4" name="Picture 3" descr="IMG_4019.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49448" y="1684778"/>
            <a:ext cx="4879265" cy="45322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3282713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4173"/>
            <a:ext cx="9237012" cy="6617198"/>
          </a:xfrm>
          <a:prstGeom prst="rect">
            <a:avLst/>
          </a:prstGeom>
        </p:spPr>
        <p:txBody>
          <a:bodyPr wrap="square">
            <a:spAutoFit/>
          </a:bodyPr>
          <a:lstStyle/>
          <a:p>
            <a:pPr algn="ctr"/>
            <a:r>
              <a:rPr lang="en-US" sz="2400" b="1" baseline="30000" dirty="0">
                <a:latin typeface="Chalkboard"/>
                <a:cs typeface="Chalkboard"/>
              </a:rPr>
              <a:t>Clinical Factors Associated with Increased Risk of Bacteremia Requiring Admission in Febrile Children with Sickle Cell Disease</a:t>
            </a:r>
            <a:endParaRPr lang="en-US" sz="2400" baseline="30000" dirty="0">
              <a:latin typeface="Chalkboard"/>
              <a:cs typeface="Chalkboard"/>
            </a:endParaRPr>
          </a:p>
          <a:p>
            <a:pPr algn="ctr"/>
            <a:r>
              <a:rPr lang="en-US" b="1" i="1" baseline="30000" dirty="0">
                <a:latin typeface="Chalkboard"/>
                <a:cs typeface="Chalkboard"/>
              </a:rPr>
              <a:t> </a:t>
            </a:r>
            <a:endParaRPr lang="en-US" baseline="30000" dirty="0">
              <a:latin typeface="Chalkboard"/>
              <a:cs typeface="Chalkboard"/>
            </a:endParaRPr>
          </a:p>
          <a:p>
            <a:pPr algn="ctr"/>
            <a:r>
              <a:rPr lang="en-US" baseline="30000" dirty="0">
                <a:latin typeface="Chalkboard"/>
                <a:cs typeface="Chalkboard"/>
              </a:rPr>
              <a:t> </a:t>
            </a:r>
          </a:p>
          <a:p>
            <a:r>
              <a:rPr lang="en-US" sz="2400" baseline="30000" dirty="0">
                <a:latin typeface="Chalkboard"/>
                <a:cs typeface="Chalkboard"/>
              </a:rPr>
              <a:t>Seriously ill </a:t>
            </a:r>
            <a:r>
              <a:rPr lang="en-US" sz="2400" baseline="30000" dirty="0" smtClean="0">
                <a:latin typeface="Chalkboard"/>
                <a:cs typeface="Chalkboard"/>
              </a:rPr>
              <a:t>appearance </a:t>
            </a:r>
            <a:endParaRPr lang="en-US" sz="2400" baseline="30000" dirty="0">
              <a:latin typeface="Chalkboard"/>
              <a:cs typeface="Chalkboard"/>
            </a:endParaRPr>
          </a:p>
          <a:p>
            <a:r>
              <a:rPr lang="en-US" sz="2400" baseline="30000" dirty="0">
                <a:latin typeface="Chalkboard"/>
                <a:cs typeface="Chalkboard"/>
              </a:rPr>
              <a:t> </a:t>
            </a:r>
          </a:p>
          <a:p>
            <a:r>
              <a:rPr lang="en-US" sz="2400" baseline="30000" dirty="0">
                <a:latin typeface="Chalkboard"/>
                <a:cs typeface="Chalkboard"/>
              </a:rPr>
              <a:t>Hypotension: systolic BP &lt;70 mm Hg at 1 year of age or &lt;70 mm Hg + (2 × </a:t>
            </a:r>
            <a:r>
              <a:rPr lang="en-US" sz="2400" baseline="30000" dirty="0" err="1">
                <a:latin typeface="Chalkboard"/>
                <a:cs typeface="Chalkboard"/>
              </a:rPr>
              <a:t>tage</a:t>
            </a:r>
            <a:r>
              <a:rPr lang="en-US" sz="2400" baseline="30000" dirty="0">
                <a:latin typeface="Chalkboard"/>
                <a:cs typeface="Chalkboard"/>
              </a:rPr>
              <a:t> in years) for older children</a:t>
            </a:r>
          </a:p>
          <a:p>
            <a:r>
              <a:rPr lang="en-US" sz="2400" baseline="30000" dirty="0">
                <a:latin typeface="Chalkboard"/>
                <a:cs typeface="Chalkboard"/>
              </a:rPr>
              <a:t> </a:t>
            </a:r>
          </a:p>
          <a:p>
            <a:r>
              <a:rPr lang="en-US" sz="2400" baseline="30000" dirty="0">
                <a:latin typeface="Chalkboard"/>
                <a:cs typeface="Chalkboard"/>
              </a:rPr>
              <a:t> </a:t>
            </a:r>
            <a:r>
              <a:rPr lang="en-US" sz="2400" baseline="30000" dirty="0" smtClean="0">
                <a:latin typeface="Chalkboard"/>
                <a:cs typeface="Chalkboard"/>
              </a:rPr>
              <a:t>Poor </a:t>
            </a:r>
            <a:r>
              <a:rPr lang="en-US" sz="2400" baseline="30000" dirty="0">
                <a:latin typeface="Chalkboard"/>
                <a:cs typeface="Chalkboard"/>
              </a:rPr>
              <a:t>perfusion: capillary-refill time &gt;4 seconds</a:t>
            </a:r>
          </a:p>
          <a:p>
            <a:r>
              <a:rPr lang="en-US" sz="2400" baseline="30000" dirty="0">
                <a:latin typeface="Chalkboard"/>
                <a:cs typeface="Chalkboard"/>
              </a:rPr>
              <a:t> </a:t>
            </a:r>
          </a:p>
          <a:p>
            <a:r>
              <a:rPr lang="en-US" sz="2400" baseline="30000" dirty="0">
                <a:latin typeface="Chalkboard"/>
                <a:cs typeface="Chalkboard"/>
              </a:rPr>
              <a:t> </a:t>
            </a:r>
            <a:r>
              <a:rPr lang="en-US" sz="2400" baseline="30000" dirty="0" smtClean="0">
                <a:latin typeface="Chalkboard"/>
                <a:cs typeface="Chalkboard"/>
              </a:rPr>
              <a:t>Temperature </a:t>
            </a:r>
            <a:r>
              <a:rPr lang="en-US" sz="2400" baseline="30000" dirty="0">
                <a:latin typeface="Chalkboard"/>
                <a:cs typeface="Chalkboard"/>
              </a:rPr>
              <a:t>&gt;40.0°C</a:t>
            </a:r>
          </a:p>
          <a:p>
            <a:r>
              <a:rPr lang="en-US" sz="2400" baseline="30000" dirty="0">
                <a:latin typeface="Chalkboard"/>
                <a:cs typeface="Chalkboard"/>
              </a:rPr>
              <a:t> </a:t>
            </a:r>
            <a:r>
              <a:rPr lang="en-US" sz="2400" baseline="30000" dirty="0" smtClean="0">
                <a:latin typeface="Chalkboard"/>
                <a:cs typeface="Chalkboard"/>
              </a:rPr>
              <a:t> </a:t>
            </a:r>
            <a:endParaRPr lang="en-US" sz="2400" baseline="30000" dirty="0">
              <a:latin typeface="Chalkboard"/>
              <a:cs typeface="Chalkboard"/>
            </a:endParaRPr>
          </a:p>
          <a:p>
            <a:r>
              <a:rPr lang="en-US" sz="2400" baseline="30000" dirty="0">
                <a:latin typeface="Chalkboard"/>
                <a:cs typeface="Chalkboard"/>
              </a:rPr>
              <a:t>A corrected white-cell count &gt;30,000/cubic mm or &lt;500/cubic mm</a:t>
            </a:r>
          </a:p>
          <a:p>
            <a:r>
              <a:rPr lang="en-US" sz="2400" baseline="30000" dirty="0">
                <a:latin typeface="Chalkboard"/>
                <a:cs typeface="Chalkboard"/>
              </a:rPr>
              <a:t> </a:t>
            </a:r>
          </a:p>
          <a:p>
            <a:r>
              <a:rPr lang="en-US" sz="2400" baseline="30000" dirty="0">
                <a:latin typeface="Chalkboard"/>
                <a:cs typeface="Chalkboard"/>
              </a:rPr>
              <a:t> </a:t>
            </a:r>
            <a:r>
              <a:rPr lang="en-US" sz="2400" baseline="30000" dirty="0" smtClean="0">
                <a:latin typeface="Chalkboard"/>
                <a:cs typeface="Chalkboard"/>
              </a:rPr>
              <a:t>Platelet </a:t>
            </a:r>
            <a:r>
              <a:rPr lang="en-US" sz="2400" baseline="30000" dirty="0">
                <a:latin typeface="Chalkboard"/>
                <a:cs typeface="Chalkboard"/>
              </a:rPr>
              <a:t>count &lt;100,000/cubic mm</a:t>
            </a:r>
          </a:p>
          <a:p>
            <a:r>
              <a:rPr lang="en-US" sz="2400" baseline="30000" dirty="0">
                <a:latin typeface="Chalkboard"/>
                <a:cs typeface="Chalkboard"/>
              </a:rPr>
              <a:t> </a:t>
            </a:r>
            <a:r>
              <a:rPr lang="en-US" sz="2400" baseline="30000" dirty="0" smtClean="0">
                <a:latin typeface="Chalkboard"/>
                <a:cs typeface="Chalkboard"/>
              </a:rPr>
              <a:t> </a:t>
            </a:r>
            <a:endParaRPr lang="en-US" sz="2400" baseline="30000" dirty="0">
              <a:latin typeface="Chalkboard"/>
              <a:cs typeface="Chalkboard"/>
            </a:endParaRPr>
          </a:p>
          <a:p>
            <a:r>
              <a:rPr lang="en-US" sz="2400" baseline="30000" dirty="0">
                <a:latin typeface="Chalkboard"/>
                <a:cs typeface="Chalkboard"/>
              </a:rPr>
              <a:t>History of pneumococcal sepsis</a:t>
            </a:r>
          </a:p>
          <a:p>
            <a:r>
              <a:rPr lang="en-US" sz="2400" baseline="30000" dirty="0">
                <a:latin typeface="Chalkboard"/>
                <a:cs typeface="Chalkboard"/>
              </a:rPr>
              <a:t> </a:t>
            </a:r>
            <a:r>
              <a:rPr lang="en-US" sz="2400" baseline="30000" dirty="0" smtClean="0">
                <a:latin typeface="Chalkboard"/>
                <a:cs typeface="Chalkboard"/>
              </a:rPr>
              <a:t> </a:t>
            </a:r>
            <a:endParaRPr lang="en-US" sz="2400" baseline="30000" dirty="0">
              <a:latin typeface="Chalkboard"/>
              <a:cs typeface="Chalkboard"/>
            </a:endParaRPr>
          </a:p>
          <a:p>
            <a:r>
              <a:rPr lang="en-US" sz="2400" baseline="30000" dirty="0">
                <a:latin typeface="Chalkboard"/>
                <a:cs typeface="Chalkboard"/>
              </a:rPr>
              <a:t>Severe pain</a:t>
            </a:r>
          </a:p>
          <a:p>
            <a:r>
              <a:rPr lang="en-US" sz="2400" baseline="30000" dirty="0">
                <a:latin typeface="Chalkboard"/>
                <a:cs typeface="Chalkboard"/>
              </a:rPr>
              <a:t> </a:t>
            </a:r>
            <a:r>
              <a:rPr lang="en-US" sz="2400" baseline="30000" dirty="0" smtClean="0">
                <a:latin typeface="Chalkboard"/>
                <a:cs typeface="Chalkboard"/>
              </a:rPr>
              <a:t> </a:t>
            </a:r>
            <a:endParaRPr lang="en-US" sz="2400" baseline="30000" dirty="0">
              <a:latin typeface="Chalkboard"/>
              <a:cs typeface="Chalkboard"/>
            </a:endParaRPr>
          </a:p>
          <a:p>
            <a:r>
              <a:rPr lang="en-US" sz="2400" baseline="30000" dirty="0">
                <a:latin typeface="Chalkboard"/>
                <a:cs typeface="Chalkboard"/>
              </a:rPr>
              <a:t>Dehydration: poor skin turgor, dry mucous membranes, history of poor fluid intake, or decreased output of urine</a:t>
            </a:r>
          </a:p>
          <a:p>
            <a:r>
              <a:rPr lang="en-US" sz="2400" baseline="30000" dirty="0">
                <a:latin typeface="Chalkboard"/>
                <a:cs typeface="Chalkboard"/>
              </a:rPr>
              <a:t> </a:t>
            </a:r>
          </a:p>
          <a:p>
            <a:r>
              <a:rPr lang="en-US" sz="2400" baseline="30000" dirty="0">
                <a:latin typeface="Chalkboard"/>
                <a:cs typeface="Chalkboard"/>
              </a:rPr>
              <a:t> </a:t>
            </a:r>
            <a:r>
              <a:rPr lang="en-US" sz="2400" baseline="30000" dirty="0" smtClean="0">
                <a:latin typeface="Chalkboard"/>
                <a:cs typeface="Chalkboard"/>
              </a:rPr>
              <a:t>Infiltration </a:t>
            </a:r>
            <a:r>
              <a:rPr lang="en-US" sz="2400" baseline="30000" dirty="0">
                <a:latin typeface="Chalkboard"/>
                <a:cs typeface="Chalkboard"/>
              </a:rPr>
              <a:t>of a segment or a larger portion of the lung</a:t>
            </a:r>
          </a:p>
          <a:p>
            <a:r>
              <a:rPr lang="en-US" sz="2400" baseline="30000" dirty="0">
                <a:latin typeface="Chalkboard"/>
                <a:cs typeface="Chalkboard"/>
              </a:rPr>
              <a:t> </a:t>
            </a:r>
            <a:r>
              <a:rPr lang="en-US" sz="2400" baseline="30000" dirty="0" smtClean="0">
                <a:latin typeface="Chalkboard"/>
                <a:cs typeface="Chalkboard"/>
              </a:rPr>
              <a:t> </a:t>
            </a:r>
            <a:endParaRPr lang="en-US" sz="2400" baseline="30000" dirty="0">
              <a:latin typeface="Chalkboard"/>
              <a:cs typeface="Chalkboard"/>
            </a:endParaRPr>
          </a:p>
          <a:p>
            <a:r>
              <a:rPr lang="en-US" sz="2400" baseline="30000" dirty="0">
                <a:latin typeface="Chalkboard"/>
                <a:cs typeface="Chalkboard"/>
              </a:rPr>
              <a:t>Haemoglobin level &lt;5.0 g/dl</a:t>
            </a:r>
            <a:endParaRPr lang="en-US" sz="2400" dirty="0">
              <a:latin typeface="Chalkboard"/>
              <a:cs typeface="Chalkboard"/>
            </a:endParaRPr>
          </a:p>
        </p:txBody>
      </p:sp>
    </p:spTree>
    <p:extLst>
      <p:ext uri="{BB962C8B-B14F-4D97-AF65-F5344CB8AC3E}">
        <p14:creationId xmlns="" xmlns:p14="http://schemas.microsoft.com/office/powerpoint/2010/main" val="2106827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206825"/>
          </a:xfrm>
          <a:prstGeom prst="rect">
            <a:avLst/>
          </a:prstGeom>
        </p:spPr>
        <p:txBody>
          <a:bodyPr wrap="square">
            <a:spAutoFit/>
          </a:bodyPr>
          <a:lstStyle/>
          <a:p>
            <a:pPr algn="ctr"/>
            <a:r>
              <a:rPr lang="en-US" sz="3200" b="1" u="sng" baseline="30000" dirty="0"/>
              <a:t>I</a:t>
            </a:r>
            <a:r>
              <a:rPr lang="en-US" sz="3200" b="1" u="sng" baseline="30000" dirty="0">
                <a:latin typeface="Chalkboard"/>
                <a:cs typeface="Chalkboard"/>
              </a:rPr>
              <a:t>nfectious Risk </a:t>
            </a:r>
            <a:r>
              <a:rPr lang="en-US" sz="3200" b="1" u="sng" baseline="30000" dirty="0" smtClean="0">
                <a:latin typeface="Chalkboard"/>
                <a:cs typeface="Chalkboard"/>
              </a:rPr>
              <a:t>Management</a:t>
            </a:r>
          </a:p>
          <a:p>
            <a:pPr algn="ctr"/>
            <a:endParaRPr lang="en-US" sz="3200" u="sng" baseline="30000" dirty="0">
              <a:latin typeface="Chalkboard"/>
              <a:cs typeface="Chalkboard"/>
            </a:endParaRPr>
          </a:p>
          <a:p>
            <a:r>
              <a:rPr lang="en-US" sz="2800" baseline="30000" dirty="0">
                <a:latin typeface="Chalkboard"/>
                <a:cs typeface="Chalkboard"/>
              </a:rPr>
              <a:t>1. Penicillin V orally from 2 months to at least 5 years of age</a:t>
            </a:r>
          </a:p>
          <a:p>
            <a:r>
              <a:rPr lang="en-US" sz="2800" baseline="30000" dirty="0">
                <a:latin typeface="Chalkboard"/>
                <a:cs typeface="Chalkboard"/>
              </a:rPr>
              <a:t>• 125 mg twice a day up to age 3 </a:t>
            </a:r>
            <a:r>
              <a:rPr lang="en-US" sz="2800" baseline="30000" dirty="0" err="1">
                <a:latin typeface="Chalkboard"/>
                <a:cs typeface="Chalkboard"/>
              </a:rPr>
              <a:t>yr</a:t>
            </a:r>
            <a:r>
              <a:rPr lang="en-US" sz="2800" baseline="30000" dirty="0">
                <a:latin typeface="Chalkboard"/>
                <a:cs typeface="Chalkboard"/>
              </a:rPr>
              <a:t>, and then 250 mg twice a </a:t>
            </a:r>
            <a:r>
              <a:rPr lang="en-US" sz="2800" baseline="30000" dirty="0" smtClean="0">
                <a:latin typeface="Chalkboard"/>
                <a:cs typeface="Chalkboard"/>
              </a:rPr>
              <a:t>day</a:t>
            </a:r>
          </a:p>
          <a:p>
            <a:endParaRPr lang="en-US" sz="2800" baseline="30000" dirty="0">
              <a:latin typeface="Chalkboard"/>
              <a:cs typeface="Chalkboard"/>
            </a:endParaRPr>
          </a:p>
          <a:p>
            <a:r>
              <a:rPr lang="en-US" sz="2800" baseline="30000" dirty="0">
                <a:latin typeface="Chalkboard"/>
                <a:cs typeface="Chalkboard"/>
              </a:rPr>
              <a:t>2. Prompt administration of broad spectrum or pneumococcal specific antibiotics in case of possible bacterial infection</a:t>
            </a:r>
          </a:p>
          <a:p>
            <a:r>
              <a:rPr lang="en-US" sz="2800" baseline="30000" dirty="0">
                <a:latin typeface="Chalkboard"/>
                <a:cs typeface="Chalkboard"/>
              </a:rPr>
              <a:t> </a:t>
            </a:r>
          </a:p>
          <a:p>
            <a:r>
              <a:rPr lang="en-US" sz="2800" baseline="30000" dirty="0">
                <a:latin typeface="Chalkboard"/>
                <a:cs typeface="Chalkboard"/>
              </a:rPr>
              <a:t> 3. Malarial prophylaxis when appropriate</a:t>
            </a:r>
          </a:p>
          <a:p>
            <a:r>
              <a:rPr lang="mr-IN" sz="2800" baseline="30000" dirty="0">
                <a:latin typeface="Chalkboard"/>
                <a:cs typeface="Chalkboard"/>
              </a:rPr>
              <a:t>      </a:t>
            </a:r>
          </a:p>
          <a:p>
            <a:r>
              <a:rPr lang="en-US" sz="2800" baseline="30000" dirty="0">
                <a:latin typeface="Chalkboard"/>
                <a:cs typeface="Chalkboard"/>
              </a:rPr>
              <a:t>4. Immunization</a:t>
            </a:r>
          </a:p>
          <a:p>
            <a:r>
              <a:rPr lang="en-US" sz="2800" baseline="30000" dirty="0">
                <a:latin typeface="Chalkboard"/>
                <a:cs typeface="Chalkboard"/>
              </a:rPr>
              <a:t>• Streptococcus </a:t>
            </a:r>
            <a:r>
              <a:rPr lang="en-US" sz="2800" baseline="30000" dirty="0" err="1">
                <a:latin typeface="Chalkboard"/>
                <a:cs typeface="Chalkboard"/>
              </a:rPr>
              <a:t>pneumoniae</a:t>
            </a:r>
            <a:endParaRPr lang="en-US" sz="2800" baseline="30000" dirty="0">
              <a:latin typeface="Chalkboard"/>
              <a:cs typeface="Chalkboard"/>
            </a:endParaRPr>
          </a:p>
          <a:p>
            <a:r>
              <a:rPr lang="en-US" sz="2800" baseline="30000" dirty="0">
                <a:latin typeface="Chalkboard"/>
                <a:cs typeface="Chalkboard"/>
              </a:rPr>
              <a:t>• </a:t>
            </a:r>
            <a:r>
              <a:rPr lang="en-US" sz="2800" baseline="30000" dirty="0" err="1">
                <a:latin typeface="Chalkboard"/>
                <a:cs typeface="Chalkboard"/>
              </a:rPr>
              <a:t>Haemophilus</a:t>
            </a:r>
            <a:r>
              <a:rPr lang="en-US" sz="2800" baseline="30000" dirty="0">
                <a:latin typeface="Chalkboard"/>
                <a:cs typeface="Chalkboard"/>
              </a:rPr>
              <a:t> </a:t>
            </a:r>
            <a:r>
              <a:rPr lang="en-US" sz="2800" baseline="30000" dirty="0" err="1">
                <a:latin typeface="Chalkboard"/>
                <a:cs typeface="Chalkboard"/>
              </a:rPr>
              <a:t>influenzae</a:t>
            </a:r>
            <a:endParaRPr lang="en-US" sz="2800" baseline="30000" dirty="0">
              <a:latin typeface="Chalkboard"/>
              <a:cs typeface="Chalkboard"/>
            </a:endParaRPr>
          </a:p>
          <a:p>
            <a:r>
              <a:rPr lang="en-US" sz="2800" baseline="30000" dirty="0">
                <a:latin typeface="Chalkboard"/>
                <a:cs typeface="Chalkboard"/>
              </a:rPr>
              <a:t>• </a:t>
            </a:r>
            <a:r>
              <a:rPr lang="en-US" sz="2800" baseline="30000" dirty="0" err="1">
                <a:latin typeface="Chalkboard"/>
                <a:cs typeface="Chalkboard"/>
              </a:rPr>
              <a:t>Meningococcus</a:t>
            </a:r>
            <a:endParaRPr lang="en-US" sz="2800" baseline="30000" dirty="0">
              <a:latin typeface="Chalkboard"/>
              <a:cs typeface="Chalkboard"/>
            </a:endParaRPr>
          </a:p>
          <a:p>
            <a:r>
              <a:rPr lang="en-US" sz="2800" baseline="30000" dirty="0">
                <a:latin typeface="Chalkboard"/>
                <a:cs typeface="Chalkboard"/>
              </a:rPr>
              <a:t>• </a:t>
            </a:r>
            <a:r>
              <a:rPr lang="en-US" sz="2800" baseline="30000" dirty="0" err="1">
                <a:latin typeface="Chalkboard"/>
                <a:cs typeface="Chalkboard"/>
              </a:rPr>
              <a:t>Influenzae</a:t>
            </a:r>
            <a:endParaRPr lang="en-US" sz="2800" baseline="30000" dirty="0">
              <a:latin typeface="Chalkboard"/>
              <a:cs typeface="Chalkboard"/>
            </a:endParaRPr>
          </a:p>
          <a:p>
            <a:r>
              <a:rPr lang="en-US" sz="2800" baseline="30000" dirty="0">
                <a:latin typeface="Chalkboard"/>
                <a:cs typeface="Chalkboard"/>
              </a:rPr>
              <a:t>• Salmonella </a:t>
            </a:r>
            <a:r>
              <a:rPr lang="en-US" sz="2800" baseline="30000" dirty="0" err="1">
                <a:latin typeface="Chalkboard"/>
                <a:cs typeface="Chalkboard"/>
              </a:rPr>
              <a:t>typhi</a:t>
            </a:r>
            <a:r>
              <a:rPr lang="en-US" sz="2800" baseline="30000" dirty="0">
                <a:latin typeface="Chalkboard"/>
                <a:cs typeface="Chalkboard"/>
              </a:rPr>
              <a:t> (for at risk individuals</a:t>
            </a:r>
            <a:r>
              <a:rPr lang="en-US" sz="2800" baseline="30000" dirty="0" smtClean="0">
                <a:latin typeface="Chalkboard"/>
                <a:cs typeface="Chalkboard"/>
              </a:rPr>
              <a:t>)</a:t>
            </a:r>
          </a:p>
          <a:p>
            <a:endParaRPr lang="en-US" sz="2800" baseline="30000" dirty="0">
              <a:latin typeface="Chalkboard"/>
              <a:cs typeface="Chalkboard"/>
            </a:endParaRPr>
          </a:p>
          <a:p>
            <a:r>
              <a:rPr lang="en-US" sz="2800" baseline="30000" dirty="0">
                <a:latin typeface="Chalkboard"/>
                <a:cs typeface="Chalkboard"/>
              </a:rPr>
              <a:t>5. Elimination of recurrent focal infection(dental infection, sinusitis, acute recurrent tonsillitis,</a:t>
            </a:r>
          </a:p>
          <a:p>
            <a:r>
              <a:rPr lang="en-US" sz="2800" baseline="30000" dirty="0" err="1">
                <a:latin typeface="Chalkboard"/>
                <a:cs typeface="Chalkboard"/>
              </a:rPr>
              <a:t>Cholecystitis</a:t>
            </a:r>
            <a:r>
              <a:rPr lang="en-US" sz="2800" baseline="30000" dirty="0">
                <a:latin typeface="Chalkboard"/>
                <a:cs typeface="Chalkboard"/>
              </a:rPr>
              <a:t>, urinary infections)</a:t>
            </a:r>
          </a:p>
          <a:p>
            <a:r>
              <a:rPr lang="en-US" sz="2800" baseline="30000" dirty="0">
                <a:latin typeface="Chalkboard"/>
                <a:cs typeface="Chalkboard"/>
              </a:rPr>
              <a:t> </a:t>
            </a:r>
            <a:endParaRPr lang="en-US" sz="2800" dirty="0">
              <a:latin typeface="Chalkboard"/>
              <a:cs typeface="Chalkboard"/>
            </a:endParaRPr>
          </a:p>
        </p:txBody>
      </p:sp>
    </p:spTree>
    <p:extLst>
      <p:ext uri="{BB962C8B-B14F-4D97-AF65-F5344CB8AC3E}">
        <p14:creationId xmlns="" xmlns:p14="http://schemas.microsoft.com/office/powerpoint/2010/main" val="3524681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halkboard"/>
                <a:cs typeface="Chalkboard"/>
              </a:rPr>
              <a:t>Acute Chest Syndrome</a:t>
            </a:r>
            <a:endParaRPr lang="en-US" u="sng" dirty="0">
              <a:latin typeface="Chalkboard"/>
              <a:cs typeface="Chalkboard"/>
            </a:endParaRPr>
          </a:p>
        </p:txBody>
      </p:sp>
      <p:sp>
        <p:nvSpPr>
          <p:cNvPr id="3" name="Content Placeholder 2"/>
          <p:cNvSpPr>
            <a:spLocks noGrp="1"/>
          </p:cNvSpPr>
          <p:nvPr>
            <p:ph idx="1"/>
          </p:nvPr>
        </p:nvSpPr>
        <p:spPr/>
        <p:txBody>
          <a:bodyPr>
            <a:normAutofit fontScale="55000" lnSpcReduction="20000"/>
          </a:bodyPr>
          <a:lstStyle/>
          <a:p>
            <a:r>
              <a:rPr lang="en-US" dirty="0" smtClean="0">
                <a:latin typeface="Chalkboard"/>
                <a:cs typeface="Chalkboard"/>
              </a:rPr>
              <a:t>Commonest cause of hospitalization with SCD.</a:t>
            </a:r>
          </a:p>
          <a:p>
            <a:r>
              <a:rPr lang="en-US" dirty="0" smtClean="0">
                <a:latin typeface="Chalkboard"/>
                <a:cs typeface="Chalkboard"/>
              </a:rPr>
              <a:t>It can be fatal.</a:t>
            </a:r>
          </a:p>
          <a:p>
            <a:r>
              <a:rPr lang="en-US" dirty="0" smtClean="0">
                <a:latin typeface="Chalkboard"/>
                <a:cs typeface="Chalkboard"/>
              </a:rPr>
              <a:t>Result of sickling in the lungs.</a:t>
            </a:r>
          </a:p>
          <a:p>
            <a:r>
              <a:rPr lang="en-US" dirty="0" smtClean="0">
                <a:latin typeface="Chalkboard"/>
                <a:cs typeface="Chalkboard"/>
              </a:rPr>
              <a:t>It is believed that sickled cells clump up in the small blood vessels in the lungs or move there from some place in the body . </a:t>
            </a:r>
          </a:p>
          <a:p>
            <a:r>
              <a:rPr lang="en-US" dirty="0" smtClean="0">
                <a:latin typeface="Chalkboard"/>
                <a:cs typeface="Chalkboard"/>
              </a:rPr>
              <a:t>This may triggered by a lung infection like pneumonia .</a:t>
            </a:r>
          </a:p>
          <a:p>
            <a:r>
              <a:rPr lang="en-US" dirty="0" smtClean="0">
                <a:latin typeface="Chalkboard"/>
                <a:cs typeface="Chalkboard"/>
              </a:rPr>
              <a:t>It may develop right before , during or after an episode of pain in the abdomen or bones . </a:t>
            </a:r>
            <a:endParaRPr lang="en-US" dirty="0">
              <a:latin typeface="Chalkboard"/>
              <a:cs typeface="Chalkboard"/>
            </a:endParaRPr>
          </a:p>
        </p:txBody>
      </p:sp>
    </p:spTree>
    <p:extLst>
      <p:ext uri="{BB962C8B-B14F-4D97-AF65-F5344CB8AC3E}">
        <p14:creationId xmlns="" xmlns:p14="http://schemas.microsoft.com/office/powerpoint/2010/main" val="444308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IMG_3815.JPG"/>
          <p:cNvPicPr>
            <a:picLocks noGrp="1" noChangeAspect="1"/>
          </p:cNvPicPr>
          <p:nvPr>
            <p:ph type="pic" idx="1"/>
          </p:nvPr>
        </p:nvPicPr>
        <p:blipFill>
          <a:blip r:embed="rId2" cstate="print">
            <a:extLst>
              <a:ext uri="{28A0092B-C50C-407E-A947-70E740481C1C}">
                <a14:useLocalDpi xmlns="" xmlns:a14="http://schemas.microsoft.com/office/drawing/2010/main"/>
              </a:ext>
            </a:extLst>
          </a:blip>
          <a:srcRect t="-90887" b="-90887"/>
          <a:stretch>
            <a:fillRect/>
          </a:stretch>
        </p:blipFill>
        <p:spPr>
          <a:xfrm>
            <a:off x="4873625" y="381000"/>
            <a:ext cx="4044055" cy="5697538"/>
          </a:xfrm>
        </p:spPr>
        <p:style>
          <a:lnRef idx="3">
            <a:schemeClr val="lt1"/>
          </a:lnRef>
          <a:fillRef idx="1">
            <a:schemeClr val="dk1"/>
          </a:fillRef>
          <a:effectRef idx="1">
            <a:schemeClr val="dk1"/>
          </a:effectRef>
          <a:fontRef idx="minor">
            <a:schemeClr val="lt1"/>
          </a:fontRef>
        </p:style>
      </p:pic>
      <p:sp>
        <p:nvSpPr>
          <p:cNvPr id="6" name="Content Placeholder 5"/>
          <p:cNvSpPr>
            <a:spLocks noGrp="1"/>
          </p:cNvSpPr>
          <p:nvPr>
            <p:ph type="body" sz="half" idx="2"/>
          </p:nvPr>
        </p:nvSpPr>
        <p:spPr>
          <a:xfrm>
            <a:off x="95251" y="878417"/>
            <a:ext cx="4582582" cy="7059082"/>
          </a:xfrm>
        </p:spPr>
        <p:txBody>
          <a:bodyPr>
            <a:normAutofit/>
          </a:bodyPr>
          <a:lstStyle/>
          <a:p>
            <a:pPr marL="285750" indent="-285750" algn="l">
              <a:buFont typeface="Arial"/>
              <a:buChar char="•"/>
            </a:pPr>
            <a:r>
              <a:rPr lang="en-US" dirty="0">
                <a:solidFill>
                  <a:srgbClr val="000000"/>
                </a:solidFill>
                <a:latin typeface="Chalkboard"/>
                <a:cs typeface="Chalkboard"/>
              </a:rPr>
              <a:t>Biconcave disc </a:t>
            </a:r>
            <a:r>
              <a:rPr lang="en-US" dirty="0">
                <a:solidFill>
                  <a:srgbClr val="000000"/>
                </a:solidFill>
                <a:latin typeface="Bookman Old Style" pitchFamily="18" charset="0"/>
                <a:cs typeface="Chalkboard"/>
              </a:rPr>
              <a:t>shape of RBCs changes to sickle shape under low oxygen tension due to polymerization of faulty </a:t>
            </a:r>
            <a:r>
              <a:rPr lang="en-US" dirty="0" err="1">
                <a:solidFill>
                  <a:srgbClr val="000000"/>
                </a:solidFill>
                <a:latin typeface="Bookman Old Style" pitchFamily="18" charset="0"/>
                <a:cs typeface="Chalkboard"/>
              </a:rPr>
              <a:t>haemoglobin</a:t>
            </a:r>
            <a:r>
              <a:rPr lang="en-US" dirty="0">
                <a:solidFill>
                  <a:srgbClr val="000000"/>
                </a:solidFill>
                <a:latin typeface="Bookman Old Style" pitchFamily="18" charset="0"/>
                <a:cs typeface="Chalkboard"/>
              </a:rPr>
              <a:t> called </a:t>
            </a:r>
            <a:r>
              <a:rPr lang="en-US" dirty="0" err="1">
                <a:solidFill>
                  <a:srgbClr val="000000"/>
                </a:solidFill>
                <a:latin typeface="Bookman Old Style" pitchFamily="18" charset="0"/>
                <a:cs typeface="Chalkboard"/>
              </a:rPr>
              <a:t>HbS</a:t>
            </a:r>
            <a:r>
              <a:rPr lang="en-US" dirty="0">
                <a:solidFill>
                  <a:srgbClr val="000000"/>
                </a:solidFill>
                <a:latin typeface="Bookman Old Style" pitchFamily="18" charset="0"/>
                <a:cs typeface="Chalkboard"/>
              </a:rPr>
              <a:t> arising out of a point mutation in beta globin gene. </a:t>
            </a:r>
            <a:endParaRPr lang="en-US" dirty="0" smtClean="0">
              <a:solidFill>
                <a:srgbClr val="000000"/>
              </a:solidFill>
              <a:latin typeface="Bookman Old Style" pitchFamily="18" charset="0"/>
              <a:cs typeface="Chalkboard"/>
            </a:endParaRPr>
          </a:p>
          <a:p>
            <a:pPr marL="285750" indent="-285750" algn="l">
              <a:buFont typeface="Arial"/>
              <a:buChar char="•"/>
            </a:pPr>
            <a:endParaRPr lang="en-US" dirty="0">
              <a:solidFill>
                <a:srgbClr val="000000"/>
              </a:solidFill>
              <a:latin typeface="Bookman Old Style" pitchFamily="18" charset="0"/>
              <a:cs typeface="Chalkboard"/>
            </a:endParaRPr>
          </a:p>
          <a:p>
            <a:pPr marL="285750" indent="-285750" algn="l">
              <a:buFont typeface="Arial"/>
              <a:buChar char="•"/>
            </a:pPr>
            <a:r>
              <a:rPr lang="en-US" dirty="0">
                <a:solidFill>
                  <a:srgbClr val="000000"/>
                </a:solidFill>
                <a:latin typeface="Bookman Old Style" pitchFamily="18" charset="0"/>
                <a:cs typeface="Chalkboard"/>
              </a:rPr>
              <a:t>The life span of RBCs in SCD patients is only about 10 to 20 days and the bone marrow can't replace them fast enough. As a result there is decrease in number of RBCs in the body and the RBCs don’t contain sufficient amount of </a:t>
            </a:r>
            <a:r>
              <a:rPr lang="en-US" dirty="0" err="1">
                <a:solidFill>
                  <a:srgbClr val="000000"/>
                </a:solidFill>
                <a:latin typeface="Bookman Old Style" pitchFamily="18" charset="0"/>
                <a:cs typeface="Chalkboard"/>
              </a:rPr>
              <a:t>haemoglobin</a:t>
            </a:r>
            <a:r>
              <a:rPr lang="en-US" dirty="0">
                <a:solidFill>
                  <a:srgbClr val="000000"/>
                </a:solidFill>
                <a:latin typeface="Bookman Old Style" pitchFamily="18" charset="0"/>
                <a:cs typeface="Chalkboard"/>
              </a:rPr>
              <a:t> (</a:t>
            </a:r>
            <a:r>
              <a:rPr lang="en-US" dirty="0" err="1">
                <a:solidFill>
                  <a:srgbClr val="000000"/>
                </a:solidFill>
                <a:latin typeface="Bookman Old Style" pitchFamily="18" charset="0"/>
                <a:cs typeface="Chalkboard"/>
              </a:rPr>
              <a:t>hypochromia</a:t>
            </a:r>
            <a:r>
              <a:rPr lang="en-US" dirty="0">
                <a:solidFill>
                  <a:srgbClr val="000000"/>
                </a:solidFill>
                <a:latin typeface="Bookman Old Style" pitchFamily="18" charset="0"/>
                <a:cs typeface="Chalkboard"/>
              </a:rPr>
              <a:t>). </a:t>
            </a:r>
          </a:p>
          <a:p>
            <a:endParaRPr lang="en-US" dirty="0">
              <a:latin typeface="Bookman Old Style" pitchFamily="18" charset="0"/>
            </a:endParaRPr>
          </a:p>
        </p:txBody>
      </p:sp>
    </p:spTree>
    <p:extLst>
      <p:ext uri="{BB962C8B-B14F-4D97-AF65-F5344CB8AC3E}">
        <p14:creationId xmlns="" xmlns:p14="http://schemas.microsoft.com/office/powerpoint/2010/main" val="14161584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halkboard"/>
                <a:cs typeface="Chalkboard"/>
              </a:rPr>
              <a:t>Signs &amp; Symptoms</a:t>
            </a:r>
            <a:endParaRPr lang="en-US" u="sng" dirty="0">
              <a:latin typeface="Chalkboard"/>
              <a:cs typeface="Chalkboard"/>
            </a:endParaRPr>
          </a:p>
        </p:txBody>
      </p:sp>
      <p:pic>
        <p:nvPicPr>
          <p:cNvPr id="5" name="Picture Placeholder 4" descr="IMG_76249463FB7A-1.jpeg"/>
          <p:cNvPicPr>
            <a:picLocks noGrp="1" noChangeAspect="1"/>
          </p:cNvPicPr>
          <p:nvPr>
            <p:ph type="pic" idx="1"/>
          </p:nvPr>
        </p:nvPicPr>
        <p:blipFill>
          <a:blip r:embed="rId2">
            <a:extLst>
              <a:ext uri="{28A0092B-C50C-407E-A947-70E740481C1C}">
                <a14:useLocalDpi xmlns="" xmlns:a14="http://schemas.microsoft.com/office/drawing/2010/main" val="0"/>
              </a:ext>
            </a:extLst>
          </a:blip>
          <a:srcRect t="1521" b="1521"/>
          <a:stretch>
            <a:fillRect/>
          </a:stretch>
        </p:blipFill>
        <p:spPr/>
        <p:style>
          <a:lnRef idx="2">
            <a:schemeClr val="dk1">
              <a:shade val="50000"/>
            </a:schemeClr>
          </a:lnRef>
          <a:fillRef idx="1">
            <a:schemeClr val="dk1"/>
          </a:fillRef>
          <a:effectRef idx="0">
            <a:schemeClr val="dk1"/>
          </a:effectRef>
          <a:fontRef idx="minor">
            <a:schemeClr val="lt1"/>
          </a:fontRef>
        </p:style>
      </p:pic>
      <p:sp>
        <p:nvSpPr>
          <p:cNvPr id="4" name="Text Placeholder 3"/>
          <p:cNvSpPr>
            <a:spLocks noGrp="1"/>
          </p:cNvSpPr>
          <p:nvPr>
            <p:ph type="body" sz="half" idx="2"/>
          </p:nvPr>
        </p:nvSpPr>
        <p:spPr/>
        <p:txBody>
          <a:bodyPr>
            <a:normAutofit fontScale="92500" lnSpcReduction="20000"/>
          </a:bodyPr>
          <a:lstStyle/>
          <a:p>
            <a:r>
              <a:rPr lang="en-US" sz="2000" dirty="0" smtClean="0">
                <a:latin typeface="Chalkboard"/>
                <a:cs typeface="Chalkboard"/>
              </a:rPr>
              <a:t>Chest Pain </a:t>
            </a:r>
          </a:p>
          <a:p>
            <a:r>
              <a:rPr lang="en-US" sz="2000" dirty="0" smtClean="0">
                <a:latin typeface="Chalkboard"/>
                <a:cs typeface="Chalkboard"/>
              </a:rPr>
              <a:t>Fast breathing &amp;/or retractions</a:t>
            </a:r>
          </a:p>
          <a:p>
            <a:r>
              <a:rPr lang="en-US" sz="2000" dirty="0" smtClean="0">
                <a:latin typeface="Chalkboard"/>
                <a:cs typeface="Chalkboard"/>
              </a:rPr>
              <a:t>Congested Pneumonia Like Cough </a:t>
            </a:r>
          </a:p>
          <a:p>
            <a:r>
              <a:rPr lang="en-US" sz="2000" dirty="0" smtClean="0">
                <a:latin typeface="Chalkboard"/>
                <a:cs typeface="Chalkboard"/>
              </a:rPr>
              <a:t>Abdominal pain </a:t>
            </a:r>
          </a:p>
          <a:p>
            <a:r>
              <a:rPr lang="en-US" sz="2000" dirty="0" smtClean="0">
                <a:latin typeface="Chalkboard"/>
                <a:cs typeface="Chalkboard"/>
              </a:rPr>
              <a:t>Fever</a:t>
            </a:r>
          </a:p>
          <a:p>
            <a:r>
              <a:rPr lang="en-US" sz="2000" dirty="0" smtClean="0">
                <a:latin typeface="Chalkboard"/>
                <a:cs typeface="Chalkboard"/>
              </a:rPr>
              <a:t>Trouble breathing</a:t>
            </a:r>
            <a:endParaRPr lang="en-US" sz="2000" dirty="0">
              <a:latin typeface="Chalkboard"/>
              <a:cs typeface="Chalkboard"/>
            </a:endParaRPr>
          </a:p>
        </p:txBody>
      </p:sp>
    </p:spTree>
    <p:extLst>
      <p:ext uri="{BB962C8B-B14F-4D97-AF65-F5344CB8AC3E}">
        <p14:creationId xmlns="" xmlns:p14="http://schemas.microsoft.com/office/powerpoint/2010/main" val="4149214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124754"/>
          </a:xfrm>
          <a:prstGeom prst="rect">
            <a:avLst/>
          </a:prstGeom>
        </p:spPr>
        <p:txBody>
          <a:bodyPr wrap="square">
            <a:spAutoFit/>
          </a:bodyPr>
          <a:lstStyle/>
          <a:p>
            <a:pPr algn="ctr"/>
            <a:r>
              <a:rPr lang="en-US" sz="2800" b="1" u="sng" dirty="0">
                <a:latin typeface="Chalkboard"/>
                <a:cs typeface="Chalkboard"/>
              </a:rPr>
              <a:t>PREVENTION </a:t>
            </a:r>
            <a:endParaRPr lang="en-US" sz="2800" b="1" u="sng" dirty="0" smtClean="0">
              <a:latin typeface="Chalkboard"/>
              <a:cs typeface="Chalkboard"/>
            </a:endParaRPr>
          </a:p>
          <a:p>
            <a:pPr algn="ctr"/>
            <a:endParaRPr lang="en-US" sz="2800" u="sng" dirty="0">
              <a:latin typeface="Chalkboard"/>
              <a:cs typeface="Chalkboard"/>
            </a:endParaRPr>
          </a:p>
          <a:p>
            <a:pPr algn="ctr"/>
            <a:r>
              <a:rPr lang="en-US" sz="2000" b="1" dirty="0">
                <a:latin typeface="Chalkboard"/>
                <a:cs typeface="Chalkboard"/>
              </a:rPr>
              <a:t>1. </a:t>
            </a:r>
            <a:r>
              <a:rPr lang="en-US" sz="2000" dirty="0">
                <a:latin typeface="Chalkboard"/>
                <a:cs typeface="Chalkboard"/>
              </a:rPr>
              <a:t>Incentive </a:t>
            </a:r>
            <a:r>
              <a:rPr lang="en-US" sz="2000" dirty="0" err="1">
                <a:latin typeface="Chalkboard"/>
                <a:cs typeface="Chalkboard"/>
              </a:rPr>
              <a:t>spirometry</a:t>
            </a:r>
            <a:r>
              <a:rPr lang="en-US" sz="2000" dirty="0">
                <a:latin typeface="Chalkboard"/>
                <a:cs typeface="Chalkboard"/>
              </a:rPr>
              <a:t> and periodic ambulation in patients admitted for </a:t>
            </a:r>
            <a:r>
              <a:rPr lang="en-US" sz="2000" dirty="0" err="1">
                <a:latin typeface="Chalkboard"/>
                <a:cs typeface="Chalkboard"/>
              </a:rPr>
              <a:t>vaso</a:t>
            </a:r>
            <a:r>
              <a:rPr lang="en-US" sz="2000" dirty="0">
                <a:latin typeface="Chalkboard"/>
                <a:cs typeface="Chalkboard"/>
              </a:rPr>
              <a:t>-occlusive crises, surgery, or febrile episodes </a:t>
            </a:r>
          </a:p>
          <a:p>
            <a:pPr algn="ctr"/>
            <a:r>
              <a:rPr lang="en-US" sz="2000" b="1" dirty="0">
                <a:latin typeface="Chalkboard"/>
                <a:cs typeface="Chalkboard"/>
              </a:rPr>
              <a:t>2. </a:t>
            </a:r>
            <a:r>
              <a:rPr lang="en-US" sz="2000" dirty="0">
                <a:latin typeface="Chalkboard"/>
                <a:cs typeface="Chalkboard"/>
              </a:rPr>
              <a:t>Watchful waiting in any hospitalized child or adult with sickle cell disease (pulse </a:t>
            </a:r>
            <a:r>
              <a:rPr lang="en-US" sz="2000" dirty="0" err="1">
                <a:latin typeface="Chalkboard"/>
                <a:cs typeface="Chalkboard"/>
              </a:rPr>
              <a:t>oximetry</a:t>
            </a:r>
            <a:r>
              <a:rPr lang="en-US" sz="2000" dirty="0">
                <a:latin typeface="Chalkboard"/>
                <a:cs typeface="Chalkboard"/>
              </a:rPr>
              <a:t> monitoring and frequent respiratory assessments) </a:t>
            </a:r>
          </a:p>
          <a:p>
            <a:pPr algn="ctr"/>
            <a:r>
              <a:rPr lang="en-US" sz="2000" b="1" dirty="0">
                <a:latin typeface="Chalkboard"/>
                <a:cs typeface="Chalkboard"/>
              </a:rPr>
              <a:t>3. </a:t>
            </a:r>
            <a:r>
              <a:rPr lang="en-US" sz="2000" dirty="0">
                <a:latin typeface="Chalkboard"/>
                <a:cs typeface="Chalkboard"/>
              </a:rPr>
              <a:t>Avoidance of </a:t>
            </a:r>
            <a:r>
              <a:rPr lang="en-US" sz="2000" dirty="0" err="1">
                <a:latin typeface="Chalkboard"/>
                <a:cs typeface="Chalkboard"/>
              </a:rPr>
              <a:t>overhydration</a:t>
            </a:r>
            <a:r>
              <a:rPr lang="en-US" sz="2000" dirty="0">
                <a:latin typeface="Chalkboard"/>
                <a:cs typeface="Chalkboard"/>
              </a:rPr>
              <a:t/>
            </a:r>
            <a:br>
              <a:rPr lang="en-US" sz="2000" dirty="0">
                <a:latin typeface="Chalkboard"/>
                <a:cs typeface="Chalkboard"/>
              </a:rPr>
            </a:br>
            <a:r>
              <a:rPr lang="en-US" sz="2000" b="1" dirty="0">
                <a:latin typeface="Chalkboard"/>
                <a:cs typeface="Chalkboard"/>
              </a:rPr>
              <a:t>4. </a:t>
            </a:r>
            <a:r>
              <a:rPr lang="en-US" sz="2000" dirty="0">
                <a:latin typeface="Chalkboard"/>
                <a:cs typeface="Chalkboard"/>
              </a:rPr>
              <a:t>Intense education and optimum care of patients who have sickle cell </a:t>
            </a:r>
            <a:r>
              <a:rPr lang="en-US" sz="2000" dirty="0" err="1">
                <a:latin typeface="Chalkboard"/>
                <a:cs typeface="Chalkboard"/>
              </a:rPr>
              <a:t>anaemia</a:t>
            </a:r>
            <a:r>
              <a:rPr lang="en-US" sz="2000" dirty="0">
                <a:latin typeface="Chalkboard"/>
                <a:cs typeface="Chalkboard"/>
              </a:rPr>
              <a:t> and asthma </a:t>
            </a:r>
            <a:endParaRPr lang="en-US" sz="2000" dirty="0" smtClean="0">
              <a:latin typeface="Chalkboard"/>
              <a:cs typeface="Chalkboard"/>
            </a:endParaRPr>
          </a:p>
          <a:p>
            <a:pPr algn="ctr"/>
            <a:r>
              <a:rPr lang="en-US" sz="2800" b="1" u="sng" dirty="0">
                <a:latin typeface="Chalkboard"/>
                <a:cs typeface="Chalkboard"/>
              </a:rPr>
              <a:t>Diagnostic Testing &amp; Laboratory </a:t>
            </a:r>
            <a:r>
              <a:rPr lang="en-US" sz="2800" b="1" u="sng" dirty="0" smtClean="0">
                <a:latin typeface="Chalkboard"/>
                <a:cs typeface="Chalkboard"/>
              </a:rPr>
              <a:t>Monitoring</a:t>
            </a:r>
          </a:p>
          <a:p>
            <a:pPr algn="ctr"/>
            <a:r>
              <a:rPr lang="en-US" sz="2800" b="1" u="sng" dirty="0" smtClean="0">
                <a:latin typeface="Chalkboard"/>
                <a:cs typeface="Chalkboard"/>
              </a:rPr>
              <a:t> </a:t>
            </a:r>
            <a:endParaRPr lang="en-US" sz="2800" u="sng" dirty="0">
              <a:latin typeface="Chalkboard"/>
              <a:cs typeface="Chalkboard"/>
            </a:endParaRPr>
          </a:p>
          <a:p>
            <a:pPr marL="342900" indent="-342900">
              <a:buFont typeface="Arial"/>
              <a:buChar char="•"/>
            </a:pPr>
            <a:r>
              <a:rPr lang="en-US" sz="2000" dirty="0">
                <a:latin typeface="Chalkboard"/>
                <a:cs typeface="Chalkboard"/>
              </a:rPr>
              <a:t>Blood culture </a:t>
            </a:r>
          </a:p>
          <a:p>
            <a:pPr marL="342900" indent="-342900">
              <a:buFont typeface="Arial"/>
              <a:buChar char="•"/>
            </a:pPr>
            <a:r>
              <a:rPr lang="en-US" sz="2000" dirty="0">
                <a:latin typeface="Chalkboard"/>
                <a:cs typeface="Chalkboard"/>
              </a:rPr>
              <a:t>Nasopharyngeal samples for viral culture (respiratory syncytial virus, influenza) </a:t>
            </a:r>
          </a:p>
          <a:p>
            <a:pPr marL="342900" indent="-342900">
              <a:buFont typeface="Arial"/>
              <a:buChar char="•"/>
            </a:pPr>
            <a:r>
              <a:rPr lang="en-US" sz="2000" dirty="0">
                <a:latin typeface="Chalkboard"/>
                <a:cs typeface="Chalkboard"/>
              </a:rPr>
              <a:t>Blood counts every day and appropriate chemistry </a:t>
            </a:r>
          </a:p>
          <a:p>
            <a:pPr marL="342900" indent="-342900">
              <a:buFont typeface="Arial"/>
              <a:buChar char="•"/>
            </a:pPr>
            <a:r>
              <a:rPr lang="en-US" sz="2000" dirty="0">
                <a:latin typeface="Chalkboard"/>
                <a:cs typeface="Chalkboard"/>
              </a:rPr>
              <a:t>Continuous pulse </a:t>
            </a:r>
            <a:r>
              <a:rPr lang="en-US" sz="2000" dirty="0" err="1">
                <a:latin typeface="Chalkboard"/>
                <a:cs typeface="Chalkboard"/>
              </a:rPr>
              <a:t>oximetry</a:t>
            </a:r>
            <a:r>
              <a:rPr lang="en-US" sz="2000" dirty="0">
                <a:latin typeface="Chalkboard"/>
                <a:cs typeface="Chalkboard"/>
              </a:rPr>
              <a:t> </a:t>
            </a:r>
          </a:p>
          <a:p>
            <a:pPr marL="342900" indent="-342900">
              <a:buFont typeface="Arial"/>
              <a:buChar char="•"/>
            </a:pPr>
            <a:r>
              <a:rPr lang="en-US" sz="2000" dirty="0">
                <a:latin typeface="Chalkboard"/>
                <a:cs typeface="Chalkboard"/>
              </a:rPr>
              <a:t>Chest radiograph </a:t>
            </a:r>
          </a:p>
          <a:p>
            <a:pPr algn="ctr"/>
            <a:endParaRPr lang="en-US" sz="2000" dirty="0">
              <a:latin typeface="Chalkboard"/>
              <a:cs typeface="Chalkboard"/>
            </a:endParaRPr>
          </a:p>
        </p:txBody>
      </p:sp>
    </p:spTree>
    <p:extLst>
      <p:ext uri="{BB962C8B-B14F-4D97-AF65-F5344CB8AC3E}">
        <p14:creationId xmlns="" xmlns:p14="http://schemas.microsoft.com/office/powerpoint/2010/main" val="2494007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idx="1"/>
          </p:nvPr>
        </p:nvSpPr>
        <p:spPr/>
      </p:sp>
      <p:pic>
        <p:nvPicPr>
          <p:cNvPr id="7" name="Picture 6"/>
          <p:cNvPicPr>
            <a:picLocks noChangeAspect="1"/>
          </p:cNvPicPr>
          <p:nvPr/>
        </p:nvPicPr>
        <p:blipFill>
          <a:blip r:embed="rId2"/>
          <a:stretch>
            <a:fillRect/>
          </a:stretch>
        </p:blipFill>
        <p:spPr>
          <a:xfrm>
            <a:off x="4822935" y="1036636"/>
            <a:ext cx="3934146" cy="4198379"/>
          </a:xfrm>
          <a:prstGeom prst="rect">
            <a:avLst/>
          </a:prstGeom>
        </p:spPr>
      </p:pic>
      <p:sp>
        <p:nvSpPr>
          <p:cNvPr id="11" name="Rectangle 10"/>
          <p:cNvSpPr/>
          <p:nvPr/>
        </p:nvSpPr>
        <p:spPr>
          <a:xfrm>
            <a:off x="108934" y="593497"/>
            <a:ext cx="4572000" cy="4431983"/>
          </a:xfrm>
          <a:prstGeom prst="rect">
            <a:avLst/>
          </a:prstGeom>
        </p:spPr>
        <p:txBody>
          <a:bodyPr>
            <a:spAutoFit/>
          </a:bodyPr>
          <a:lstStyle/>
          <a:p>
            <a:pPr algn="ctr"/>
            <a:r>
              <a:rPr lang="en-US" sz="2400" b="1" u="sng" dirty="0" smtClean="0">
                <a:latin typeface="Chalkboard"/>
                <a:cs typeface="Chalkboard"/>
              </a:rPr>
              <a:t>Treatment</a:t>
            </a:r>
          </a:p>
          <a:p>
            <a:pPr algn="ctr"/>
            <a:r>
              <a:rPr lang="en-US" sz="2400" b="1" u="sng" dirty="0" smtClean="0">
                <a:latin typeface="Chalkboard"/>
                <a:cs typeface="Chalkboard"/>
              </a:rPr>
              <a:t> </a:t>
            </a:r>
            <a:endParaRPr lang="en-US" sz="2400" u="sng" dirty="0">
              <a:latin typeface="Chalkboard"/>
              <a:cs typeface="Chalkboard"/>
            </a:endParaRPr>
          </a:p>
          <a:p>
            <a:pPr marL="285750" indent="-285750">
              <a:buFont typeface="Arial"/>
              <a:buChar char="•"/>
            </a:pPr>
            <a:r>
              <a:rPr lang="en-US" dirty="0">
                <a:latin typeface="Chalkboard"/>
                <a:cs typeface="Chalkboard"/>
              </a:rPr>
              <a:t>Blood transfusion (simple or exchange) </a:t>
            </a:r>
          </a:p>
          <a:p>
            <a:pPr marL="285750" indent="-285750">
              <a:buFont typeface="Arial"/>
              <a:buChar char="•"/>
            </a:pPr>
            <a:r>
              <a:rPr lang="en-US" dirty="0">
                <a:latin typeface="Chalkboard"/>
                <a:cs typeface="Chalkboard"/>
              </a:rPr>
              <a:t>Supplemental O2 for drop in pulse </a:t>
            </a:r>
            <a:r>
              <a:rPr lang="en-US" dirty="0" err="1">
                <a:latin typeface="Chalkboard"/>
                <a:cs typeface="Chalkboard"/>
              </a:rPr>
              <a:t>oximetry</a:t>
            </a:r>
            <a:r>
              <a:rPr lang="en-US" dirty="0">
                <a:latin typeface="Chalkboard"/>
                <a:cs typeface="Chalkboard"/>
              </a:rPr>
              <a:t> by 4% over baseline, or values &lt;90% </a:t>
            </a:r>
          </a:p>
          <a:p>
            <a:pPr marL="285750" indent="-285750">
              <a:buFont typeface="Arial"/>
              <a:buChar char="•"/>
            </a:pPr>
            <a:r>
              <a:rPr lang="en-US" dirty="0">
                <a:latin typeface="Chalkboard"/>
                <a:cs typeface="Chalkboard"/>
              </a:rPr>
              <a:t>Empirical antibiotics (cephalosporin and macrolide) </a:t>
            </a:r>
          </a:p>
          <a:p>
            <a:pPr marL="285750" indent="-285750">
              <a:buFont typeface="Arial"/>
              <a:buChar char="•"/>
            </a:pPr>
            <a:r>
              <a:rPr lang="en-US" dirty="0">
                <a:latin typeface="Chalkboard"/>
                <a:cs typeface="Chalkboard"/>
              </a:rPr>
              <a:t>Continued respiratory therapy (incentive </a:t>
            </a:r>
            <a:r>
              <a:rPr lang="en-US" dirty="0" err="1">
                <a:latin typeface="Chalkboard"/>
                <a:cs typeface="Chalkboard"/>
              </a:rPr>
              <a:t>spirometry</a:t>
            </a:r>
            <a:r>
              <a:rPr lang="en-US" dirty="0">
                <a:latin typeface="Chalkboard"/>
                <a:cs typeface="Chalkboard"/>
              </a:rPr>
              <a:t> and chest physiotherapy as necessary) </a:t>
            </a:r>
          </a:p>
          <a:p>
            <a:pPr marL="285750" indent="-285750">
              <a:buFont typeface="Arial"/>
              <a:buChar char="•"/>
            </a:pPr>
            <a:r>
              <a:rPr lang="en-US" dirty="0">
                <a:latin typeface="Chalkboard"/>
                <a:cs typeface="Chalkboard"/>
              </a:rPr>
              <a:t>Bronchodilators and steroids for patients with asthma </a:t>
            </a:r>
          </a:p>
          <a:p>
            <a:pPr marL="285750" indent="-285750">
              <a:buFont typeface="Arial"/>
              <a:buChar char="•"/>
            </a:pPr>
            <a:r>
              <a:rPr lang="en-US" dirty="0">
                <a:latin typeface="Chalkboard"/>
                <a:cs typeface="Chalkboard"/>
              </a:rPr>
              <a:t>Optimum pain control and fluid management </a:t>
            </a:r>
          </a:p>
        </p:txBody>
      </p:sp>
    </p:spTree>
    <p:extLst>
      <p:ext uri="{BB962C8B-B14F-4D97-AF65-F5344CB8AC3E}">
        <p14:creationId xmlns="" xmlns:p14="http://schemas.microsoft.com/office/powerpoint/2010/main" val="978955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84" y="134976"/>
            <a:ext cx="3612822" cy="1536192"/>
          </a:xfrm>
        </p:spPr>
        <p:txBody>
          <a:bodyPr/>
          <a:lstStyle/>
          <a:p>
            <a:r>
              <a:rPr lang="en-US" sz="3200" u="sng" dirty="0" smtClean="0">
                <a:latin typeface="Chalkboard"/>
                <a:cs typeface="Chalkboard"/>
              </a:rPr>
              <a:t>Aplastic Crisis</a:t>
            </a:r>
            <a:endParaRPr lang="en-US" sz="3200" u="sng" dirty="0">
              <a:latin typeface="Chalkboard"/>
              <a:cs typeface="Chalkboard"/>
            </a:endParaRPr>
          </a:p>
        </p:txBody>
      </p:sp>
      <p:pic>
        <p:nvPicPr>
          <p:cNvPr id="5" name="Picture Placeholder 4" descr="IMG_208844A6B5AA-1.jpeg"/>
          <p:cNvPicPr>
            <a:picLocks noGrp="1" noChangeAspect="1"/>
          </p:cNvPicPr>
          <p:nvPr>
            <p:ph type="pic" idx="1"/>
          </p:nvPr>
        </p:nvPicPr>
        <p:blipFill>
          <a:blip r:embed="rId2">
            <a:extLst>
              <a:ext uri="{28A0092B-C50C-407E-A947-70E740481C1C}">
                <a14:useLocalDpi xmlns="" xmlns:a14="http://schemas.microsoft.com/office/drawing/2010/main" val="0"/>
              </a:ext>
            </a:extLst>
          </a:blip>
          <a:srcRect t="-37319" b="-37319"/>
          <a:stretch>
            <a:fillRect/>
          </a:stretch>
        </p:blipFill>
        <p:spPr/>
        <p:style>
          <a:lnRef idx="2">
            <a:schemeClr val="dk1">
              <a:shade val="50000"/>
            </a:schemeClr>
          </a:lnRef>
          <a:fillRef idx="1">
            <a:schemeClr val="dk1"/>
          </a:fillRef>
          <a:effectRef idx="0">
            <a:schemeClr val="dk1"/>
          </a:effectRef>
          <a:fontRef idx="minor">
            <a:schemeClr val="lt1"/>
          </a:fontRef>
        </p:style>
      </p:pic>
      <p:sp>
        <p:nvSpPr>
          <p:cNvPr id="4" name="Text Placeholder 3"/>
          <p:cNvSpPr>
            <a:spLocks noGrp="1"/>
          </p:cNvSpPr>
          <p:nvPr>
            <p:ph type="body" sz="half" idx="2"/>
          </p:nvPr>
        </p:nvSpPr>
        <p:spPr/>
        <p:txBody>
          <a:bodyPr>
            <a:noAutofit/>
          </a:bodyPr>
          <a:lstStyle/>
          <a:p>
            <a:pPr marL="285750" indent="-285750" algn="l">
              <a:buFont typeface="Arial"/>
              <a:buChar char="•"/>
            </a:pPr>
            <a:r>
              <a:rPr lang="en-US" sz="1600" dirty="0">
                <a:latin typeface="Chalkboard"/>
                <a:cs typeface="Chalkboard"/>
              </a:rPr>
              <a:t>Aplastic crisis is a temporary cessation of bone marrow activity affecting predominantly the red cell precursors </a:t>
            </a:r>
            <a:r>
              <a:rPr lang="en-US" sz="1600" dirty="0" smtClean="0">
                <a:latin typeface="Chalkboard"/>
                <a:cs typeface="Chalkboard"/>
              </a:rPr>
              <a:t>.</a:t>
            </a:r>
          </a:p>
          <a:p>
            <a:pPr marL="285750" indent="-285750" algn="l">
              <a:buFont typeface="Arial"/>
              <a:buChar char="•"/>
            </a:pPr>
            <a:r>
              <a:rPr lang="en-US" sz="1600" dirty="0" smtClean="0">
                <a:latin typeface="Chalkboard"/>
                <a:cs typeface="Chalkboard"/>
              </a:rPr>
              <a:t>The </a:t>
            </a:r>
            <a:r>
              <a:rPr lang="en-US" sz="1600" dirty="0">
                <a:latin typeface="Chalkboard"/>
                <a:cs typeface="Chalkboard"/>
              </a:rPr>
              <a:t>destruction of red cell precursors by </a:t>
            </a:r>
          </a:p>
          <a:p>
            <a:pPr marL="285750" indent="-285750" algn="l">
              <a:buFont typeface="Arial"/>
              <a:buChar char="•"/>
            </a:pPr>
            <a:r>
              <a:rPr lang="en-US" sz="1600" dirty="0">
                <a:latin typeface="Chalkboard"/>
                <a:cs typeface="Chalkboard"/>
              </a:rPr>
              <a:t>human parvovirus B19 is the main etiology</a:t>
            </a:r>
            <a:r>
              <a:rPr lang="en-US" sz="1600" dirty="0" smtClean="0">
                <a:latin typeface="Chalkboard"/>
                <a:cs typeface="Chalkboard"/>
              </a:rPr>
              <a:t>.</a:t>
            </a:r>
          </a:p>
          <a:p>
            <a:pPr marL="285750" indent="-285750" algn="l">
              <a:buFont typeface="Arial"/>
              <a:buChar char="•"/>
            </a:pPr>
            <a:r>
              <a:rPr lang="en-US" sz="1600" dirty="0" smtClean="0">
                <a:latin typeface="Chalkboard"/>
                <a:cs typeface="Chalkboard"/>
              </a:rPr>
              <a:t> </a:t>
            </a:r>
            <a:r>
              <a:rPr lang="en-US" sz="1600" dirty="0">
                <a:latin typeface="Chalkboard"/>
                <a:cs typeface="Chalkboard"/>
              </a:rPr>
              <a:t>Bone marrow aplasia, </a:t>
            </a:r>
            <a:r>
              <a:rPr lang="en-US" sz="1600" dirty="0" smtClean="0">
                <a:latin typeface="Chalkboard"/>
                <a:cs typeface="Chalkboard"/>
              </a:rPr>
              <a:t>predominantly </a:t>
            </a:r>
            <a:r>
              <a:rPr lang="en-US" sz="1600" dirty="0">
                <a:latin typeface="Chalkboard"/>
                <a:cs typeface="Chalkboard"/>
              </a:rPr>
              <a:t>affects red cell series but also lowers platelets and </a:t>
            </a:r>
            <a:r>
              <a:rPr lang="en-US" sz="1600" dirty="0" err="1" smtClean="0">
                <a:latin typeface="Chalkboard"/>
                <a:cs typeface="Chalkboard"/>
              </a:rPr>
              <a:t>whitecells</a:t>
            </a:r>
            <a:r>
              <a:rPr lang="en-US" sz="1600" dirty="0">
                <a:latin typeface="Chalkboard"/>
                <a:cs typeface="Chalkboard"/>
              </a:rPr>
              <a:t>, lasting 7-10days. The bone marrow always recovers with the development of viral immunity but because of shortened red cell survival in SS disease </a:t>
            </a:r>
            <a:r>
              <a:rPr lang="en-US" sz="1600" dirty="0" smtClean="0">
                <a:latin typeface="Chalkboard"/>
                <a:cs typeface="Chalkboard"/>
              </a:rPr>
              <a:t>may be fatal.</a:t>
            </a:r>
            <a:endParaRPr lang="en-US" sz="1600" dirty="0">
              <a:latin typeface="Chalkboard"/>
              <a:cs typeface="Chalkboard"/>
            </a:endParaRPr>
          </a:p>
        </p:txBody>
      </p:sp>
    </p:spTree>
    <p:extLst>
      <p:ext uri="{BB962C8B-B14F-4D97-AF65-F5344CB8AC3E}">
        <p14:creationId xmlns="" xmlns:p14="http://schemas.microsoft.com/office/powerpoint/2010/main" val="3157988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83933"/>
          </a:xfrm>
          <a:prstGeom prst="rect">
            <a:avLst/>
          </a:prstGeom>
        </p:spPr>
        <p:txBody>
          <a:bodyPr wrap="square">
            <a:spAutoFit/>
          </a:bodyPr>
          <a:lstStyle/>
          <a:p>
            <a:r>
              <a:rPr lang="mr-IN" b="1" i="1" baseline="30000" dirty="0"/>
              <a:t> </a:t>
            </a:r>
            <a:endParaRPr lang="mr-IN" baseline="30000" dirty="0"/>
          </a:p>
          <a:p>
            <a:pPr algn="ctr"/>
            <a:r>
              <a:rPr lang="en-US" sz="2800" b="1" u="sng" baseline="30000" dirty="0" smtClean="0">
                <a:latin typeface="Chalkboard"/>
                <a:cs typeface="Chalkboard"/>
              </a:rPr>
              <a:t>Prevention</a:t>
            </a:r>
          </a:p>
          <a:p>
            <a:pPr algn="ctr"/>
            <a:endParaRPr lang="en-US" sz="2800" b="1" u="sng" baseline="30000" dirty="0">
              <a:latin typeface="Chalkboard"/>
              <a:cs typeface="Chalkboard"/>
            </a:endParaRPr>
          </a:p>
          <a:p>
            <a:pPr algn="ctr"/>
            <a:r>
              <a:rPr lang="en-US" sz="2800" baseline="30000" dirty="0">
                <a:latin typeface="Chalkboard"/>
                <a:cs typeface="Chalkboard"/>
              </a:rPr>
              <a:t>Human parvovirus vaccine is under development but not yet available. SS siblings of affected case have over a 50% chance of aplasia simultaneously or within 3 weeks.</a:t>
            </a:r>
          </a:p>
          <a:p>
            <a:pPr algn="ctr"/>
            <a:r>
              <a:rPr lang="en-US" sz="2800" baseline="30000" dirty="0">
                <a:latin typeface="Chalkboard"/>
                <a:cs typeface="Chalkboard"/>
              </a:rPr>
              <a:t> </a:t>
            </a:r>
          </a:p>
          <a:p>
            <a:pPr algn="ctr"/>
            <a:r>
              <a:rPr lang="en-US" sz="2800" b="1" u="sng" baseline="30000" dirty="0" smtClean="0">
                <a:latin typeface="Chalkboard"/>
                <a:cs typeface="Chalkboard"/>
              </a:rPr>
              <a:t>Diagnosis</a:t>
            </a:r>
          </a:p>
          <a:p>
            <a:pPr algn="ctr"/>
            <a:endParaRPr lang="en-US" sz="2800" b="1" u="sng" baseline="30000" dirty="0">
              <a:latin typeface="Chalkboard"/>
              <a:cs typeface="Chalkboard"/>
            </a:endParaRPr>
          </a:p>
          <a:p>
            <a:pPr algn="ctr"/>
            <a:r>
              <a:rPr lang="en-US" sz="2800" baseline="30000" dirty="0">
                <a:latin typeface="Chalkboard"/>
                <a:cs typeface="Chalkboard"/>
              </a:rPr>
              <a:t>Marked lowering of </a:t>
            </a:r>
            <a:r>
              <a:rPr lang="en-US" sz="2800" baseline="30000" dirty="0" err="1">
                <a:latin typeface="Chalkboard"/>
                <a:cs typeface="Chalkboard"/>
              </a:rPr>
              <a:t>Hb</a:t>
            </a:r>
            <a:r>
              <a:rPr lang="en-US" sz="2800" baseline="30000" dirty="0">
                <a:latin typeface="Chalkboard"/>
                <a:cs typeface="Chalkboard"/>
              </a:rPr>
              <a:t> – usually to 2-4 g/dl over a few days.</a:t>
            </a:r>
          </a:p>
          <a:p>
            <a:pPr algn="ctr"/>
            <a:r>
              <a:rPr lang="en-US" sz="2800" baseline="30000" dirty="0">
                <a:latin typeface="Chalkboard"/>
                <a:cs typeface="Chalkboard"/>
              </a:rPr>
              <a:t>Reticulocytes 0% or if present, a daily marked increase consistent with the recovery </a:t>
            </a:r>
            <a:r>
              <a:rPr lang="en-US" sz="2800" baseline="30000" dirty="0" smtClean="0">
                <a:latin typeface="Chalkboard"/>
                <a:cs typeface="Chalkboard"/>
              </a:rPr>
              <a:t>phase</a:t>
            </a:r>
            <a:r>
              <a:rPr lang="en-US" sz="2800" baseline="30000" dirty="0">
                <a:latin typeface="Chalkboard"/>
                <a:cs typeface="Chalkboard"/>
              </a:rPr>
              <a:t>.</a:t>
            </a:r>
          </a:p>
          <a:p>
            <a:pPr algn="ctr"/>
            <a:r>
              <a:rPr lang="en-US" sz="2800" baseline="30000" dirty="0">
                <a:latin typeface="Chalkboard"/>
                <a:cs typeface="Chalkboard"/>
              </a:rPr>
              <a:t> </a:t>
            </a:r>
          </a:p>
          <a:p>
            <a:pPr algn="ctr"/>
            <a:r>
              <a:rPr lang="mr-IN" sz="2800" baseline="30000" dirty="0">
                <a:latin typeface="Chalkboard"/>
                <a:cs typeface="Chalkboard"/>
              </a:rPr>
              <a:t>  </a:t>
            </a:r>
          </a:p>
          <a:p>
            <a:pPr algn="ctr"/>
            <a:r>
              <a:rPr lang="mr-IN" sz="2800" b="1" i="1" baseline="30000" dirty="0">
                <a:latin typeface="Chalkboard"/>
                <a:cs typeface="Chalkboard"/>
              </a:rPr>
              <a:t>  </a:t>
            </a:r>
            <a:endParaRPr lang="mr-IN" sz="2800" baseline="30000" dirty="0">
              <a:latin typeface="Chalkboard"/>
              <a:cs typeface="Chalkboard"/>
            </a:endParaRPr>
          </a:p>
          <a:p>
            <a:pPr algn="ctr"/>
            <a:r>
              <a:rPr lang="en-US" sz="2800" b="1" u="sng" baseline="30000" dirty="0" smtClean="0">
                <a:latin typeface="Chalkboard"/>
                <a:cs typeface="Chalkboard"/>
              </a:rPr>
              <a:t>Treatment</a:t>
            </a:r>
          </a:p>
          <a:p>
            <a:pPr algn="ctr"/>
            <a:endParaRPr lang="en-US" sz="2800" b="1" u="sng" baseline="30000" dirty="0">
              <a:latin typeface="Chalkboard"/>
              <a:cs typeface="Chalkboard"/>
            </a:endParaRPr>
          </a:p>
          <a:p>
            <a:pPr algn="ctr"/>
            <a:r>
              <a:rPr lang="en-US" sz="2800" baseline="30000" dirty="0">
                <a:latin typeface="Chalkboard"/>
                <a:cs typeface="Chalkboard"/>
              </a:rPr>
              <a:t>Blood Transfusion (BT) as emergency if reticulocytes 0% and </a:t>
            </a:r>
            <a:r>
              <a:rPr lang="en-US" sz="2800" baseline="30000" dirty="0" err="1">
                <a:latin typeface="Chalkboard"/>
                <a:cs typeface="Chalkboard"/>
              </a:rPr>
              <a:t>Hb</a:t>
            </a:r>
            <a:r>
              <a:rPr lang="en-US" sz="2800" baseline="30000" dirty="0">
                <a:latin typeface="Chalkboard"/>
                <a:cs typeface="Chalkboard"/>
              </a:rPr>
              <a:t> &gt; 2g/dl below steady state level; transfusion may be performed in day care </a:t>
            </a:r>
            <a:r>
              <a:rPr lang="en-US" sz="2800" baseline="30000" dirty="0" err="1">
                <a:latin typeface="Chalkboard"/>
                <a:cs typeface="Chalkboard"/>
              </a:rPr>
              <a:t>centre</a:t>
            </a:r>
            <a:r>
              <a:rPr lang="en-US" sz="2800" baseline="30000" dirty="0">
                <a:latin typeface="Chalkboard"/>
                <a:cs typeface="Chalkboard"/>
              </a:rPr>
              <a:t> if uncomplicated aplasia (no features other than pallor)</a:t>
            </a:r>
            <a:r>
              <a:rPr lang="en-US" sz="2800" baseline="30000" dirty="0" smtClean="0">
                <a:latin typeface="Chalkboard"/>
                <a:cs typeface="Chalkboard"/>
              </a:rPr>
              <a:t>.</a:t>
            </a:r>
          </a:p>
          <a:p>
            <a:pPr algn="ctr"/>
            <a:r>
              <a:rPr lang="en-US" sz="2800" baseline="30000" dirty="0" smtClean="0">
                <a:latin typeface="Chalkboard"/>
                <a:cs typeface="Chalkboard"/>
              </a:rPr>
              <a:t>Review </a:t>
            </a:r>
            <a:r>
              <a:rPr lang="en-US" sz="2800" baseline="30000" dirty="0">
                <a:latin typeface="Chalkboard"/>
                <a:cs typeface="Chalkboard"/>
              </a:rPr>
              <a:t>after 3-4 days to ensure </a:t>
            </a:r>
            <a:r>
              <a:rPr lang="en-US" sz="2800" baseline="30000" dirty="0" err="1">
                <a:latin typeface="Chalkboard"/>
                <a:cs typeface="Chalkboard"/>
              </a:rPr>
              <a:t>reticulocytosis</a:t>
            </a:r>
            <a:r>
              <a:rPr lang="en-US" sz="2800" baseline="30000" dirty="0">
                <a:latin typeface="Chalkboard"/>
                <a:cs typeface="Chalkboard"/>
              </a:rPr>
              <a:t> of recovery phase has occurred.</a:t>
            </a:r>
          </a:p>
          <a:p>
            <a:pPr algn="ctr"/>
            <a:r>
              <a:rPr lang="en-US" sz="2800" baseline="30000" dirty="0">
                <a:latin typeface="Chalkboard"/>
                <a:cs typeface="Chalkboard"/>
              </a:rPr>
              <a:t>Patients may be closely monitored without transfusion if they are already in recovery phase - daily marked increase in reticulocytes count and rising </a:t>
            </a:r>
            <a:r>
              <a:rPr lang="en-US" sz="2800" baseline="30000" dirty="0" err="1">
                <a:latin typeface="Chalkboard"/>
                <a:cs typeface="Chalkboard"/>
              </a:rPr>
              <a:t>Hb</a:t>
            </a:r>
            <a:r>
              <a:rPr lang="en-US" sz="2800" baseline="30000" dirty="0">
                <a:latin typeface="Chalkboard"/>
                <a:cs typeface="Chalkboard"/>
              </a:rPr>
              <a:t>.</a:t>
            </a:r>
          </a:p>
          <a:p>
            <a:pPr algn="ctr"/>
            <a:r>
              <a:rPr lang="en-US" sz="2800" baseline="30000" dirty="0">
                <a:latin typeface="Chalkboard"/>
                <a:cs typeface="Chalkboard"/>
              </a:rPr>
              <a:t>Monitor urine for proteinuria; watch for signs of stroke.</a:t>
            </a:r>
            <a:endParaRPr lang="en-US" sz="2800" dirty="0">
              <a:latin typeface="Chalkboard"/>
              <a:cs typeface="Chalkboard"/>
            </a:endParaRPr>
          </a:p>
        </p:txBody>
      </p:sp>
    </p:spTree>
    <p:extLst>
      <p:ext uri="{BB962C8B-B14F-4D97-AF65-F5344CB8AC3E}">
        <p14:creationId xmlns="" xmlns:p14="http://schemas.microsoft.com/office/powerpoint/2010/main" val="776426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latin typeface="Chalkboard"/>
                <a:cs typeface="Chalkboard"/>
              </a:rPr>
              <a:t>NEUROLOGICAL COMPLICATIONS</a:t>
            </a:r>
            <a:endParaRPr lang="en-US" sz="3600" u="sng" dirty="0">
              <a:latin typeface="Chalkboard"/>
              <a:cs typeface="Chalkboard"/>
            </a:endParaRPr>
          </a:p>
        </p:txBody>
      </p:sp>
      <p:pic>
        <p:nvPicPr>
          <p:cNvPr id="4" name="Content Placeholder 3" descr="IMG_4020.JPG"/>
          <p:cNvPicPr>
            <a:picLocks noGrp="1" noChangeAspect="1"/>
          </p:cNvPicPr>
          <p:nvPr>
            <p:ph idx="1"/>
          </p:nvPr>
        </p:nvPicPr>
        <p:blipFill>
          <a:blip r:embed="rId2">
            <a:extLst>
              <a:ext uri="{28A0092B-C50C-407E-A947-70E740481C1C}">
                <a14:useLocalDpi xmlns="" xmlns:a14="http://schemas.microsoft.com/office/drawing/2010/main" val="0"/>
              </a:ext>
            </a:extLst>
          </a:blip>
          <a:srcRect l="-38314" r="-38314"/>
          <a:stretch>
            <a:fillRect/>
          </a:stretch>
        </p:blipFill>
        <p:spPr>
          <a:xfrm>
            <a:off x="792162" y="2270499"/>
            <a:ext cx="7570787" cy="4977141"/>
          </a:xfrm>
        </p:spPr>
      </p:pic>
    </p:spTree>
    <p:extLst>
      <p:ext uri="{BB962C8B-B14F-4D97-AF65-F5344CB8AC3E}">
        <p14:creationId xmlns="" xmlns:p14="http://schemas.microsoft.com/office/powerpoint/2010/main" val="410286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449"/>
            <a:ext cx="9144000" cy="6104235"/>
          </a:xfrm>
          <a:prstGeom prst="rect">
            <a:avLst/>
          </a:prstGeom>
        </p:spPr>
        <p:txBody>
          <a:bodyPr wrap="square">
            <a:spAutoFit/>
          </a:bodyPr>
          <a:lstStyle/>
          <a:p>
            <a:r>
              <a:rPr lang="mr-IN" b="1" i="1" baseline="30000" dirty="0"/>
              <a:t> </a:t>
            </a:r>
            <a:endParaRPr lang="mr-IN" baseline="30000" dirty="0"/>
          </a:p>
          <a:p>
            <a:pPr algn="ctr"/>
            <a:r>
              <a:rPr lang="en-US" sz="3600" b="1" u="sng" baseline="30000" dirty="0">
                <a:latin typeface="Chalkboard"/>
                <a:cs typeface="Chalkboard"/>
              </a:rPr>
              <a:t>Features &amp; Diagnosis:</a:t>
            </a:r>
          </a:p>
          <a:p>
            <a:pPr algn="ctr"/>
            <a:r>
              <a:rPr lang="en-US" sz="2400" b="1" i="1" baseline="30000" dirty="0">
                <a:latin typeface="Chalkboard"/>
                <a:cs typeface="Chalkboard"/>
              </a:rPr>
              <a:t> </a:t>
            </a:r>
            <a:endParaRPr lang="en-US" sz="2400" baseline="30000" dirty="0">
              <a:latin typeface="Chalkboard"/>
              <a:cs typeface="Chalkboard"/>
            </a:endParaRPr>
          </a:p>
          <a:p>
            <a:pPr algn="ctr"/>
            <a:r>
              <a:rPr lang="en-US" sz="2400" baseline="30000" dirty="0">
                <a:latin typeface="Chalkboard"/>
                <a:cs typeface="Chalkboard"/>
              </a:rPr>
              <a:t>1.</a:t>
            </a:r>
            <a:r>
              <a:rPr lang="en-US" sz="3200" baseline="30000" dirty="0">
                <a:latin typeface="Chalkboard"/>
                <a:cs typeface="Chalkboard"/>
              </a:rPr>
              <a:t> Focal neurologic deficit that lasts for &gt;24 </a:t>
            </a:r>
            <a:r>
              <a:rPr lang="en-US" sz="3200" baseline="30000" dirty="0" err="1">
                <a:latin typeface="Chalkboard"/>
                <a:cs typeface="Chalkboard"/>
              </a:rPr>
              <a:t>hr</a:t>
            </a:r>
            <a:r>
              <a:rPr lang="en-US" sz="3200" baseline="30000" dirty="0">
                <a:latin typeface="Chalkboard"/>
                <a:cs typeface="Chalkboard"/>
              </a:rPr>
              <a:t> and/or increased signal intensity with a T2- weighted MRI of the brain indicating a cerebral infarct.</a:t>
            </a:r>
          </a:p>
          <a:p>
            <a:pPr algn="ctr"/>
            <a:r>
              <a:rPr lang="en-US" sz="3200" baseline="30000" dirty="0">
                <a:latin typeface="Chalkboard"/>
                <a:cs typeface="Chalkboard"/>
              </a:rPr>
              <a:t>2. Absence of a focal neurologic deficit lasting &gt;24 </a:t>
            </a:r>
            <a:r>
              <a:rPr lang="en-US" sz="3200" baseline="30000" dirty="0" err="1">
                <a:latin typeface="Chalkboard"/>
                <a:cs typeface="Chalkboard"/>
              </a:rPr>
              <a:t>hr</a:t>
            </a:r>
            <a:r>
              <a:rPr lang="en-US" sz="3200" baseline="30000" dirty="0">
                <a:latin typeface="Chalkboard"/>
                <a:cs typeface="Chalkboard"/>
              </a:rPr>
              <a:t> in the presence of a lesion on T2- weighted MRI indicating a cerebral infarct indicates silent cerebral infarct.</a:t>
            </a:r>
          </a:p>
          <a:p>
            <a:pPr algn="ctr"/>
            <a:r>
              <a:rPr lang="en-US" sz="3200" baseline="30000" dirty="0">
                <a:latin typeface="Chalkboard"/>
                <a:cs typeface="Chalkboard"/>
              </a:rPr>
              <a:t>3. Evidence of a stroke can be found as early as 1 </a:t>
            </a:r>
            <a:r>
              <a:rPr lang="en-US" sz="3200" baseline="30000" dirty="0" err="1">
                <a:latin typeface="Chalkboard"/>
                <a:cs typeface="Chalkboard"/>
              </a:rPr>
              <a:t>yr</a:t>
            </a:r>
            <a:r>
              <a:rPr lang="en-US" sz="3200" baseline="30000" dirty="0">
                <a:latin typeface="Chalkboard"/>
                <a:cs typeface="Chalkboard"/>
              </a:rPr>
              <a:t> of age.</a:t>
            </a:r>
          </a:p>
          <a:p>
            <a:pPr algn="ctr"/>
            <a:r>
              <a:rPr lang="en-US" sz="3200" baseline="30000" dirty="0">
                <a:latin typeface="Chalkboard"/>
                <a:cs typeface="Chalkboard"/>
              </a:rPr>
              <a:t>4. Other complications include headaches, </a:t>
            </a:r>
            <a:r>
              <a:rPr lang="en-US" sz="3200" baseline="30000" dirty="0" err="1">
                <a:latin typeface="Chalkboard"/>
                <a:cs typeface="Chalkboard"/>
              </a:rPr>
              <a:t>anaemia</a:t>
            </a:r>
            <a:r>
              <a:rPr lang="en-US" sz="3200" baseline="30000" dirty="0">
                <a:latin typeface="Chalkboard"/>
                <a:cs typeface="Chalkboard"/>
              </a:rPr>
              <a:t>, seizures, cerebral venous thrombosis, and Reversible Posterior </a:t>
            </a:r>
            <a:r>
              <a:rPr lang="en-US" sz="3200" baseline="30000" dirty="0" err="1">
                <a:latin typeface="Chalkboard"/>
                <a:cs typeface="Chalkboard"/>
              </a:rPr>
              <a:t>Leukoencephalopathy</a:t>
            </a:r>
            <a:r>
              <a:rPr lang="en-US" sz="3200" baseline="30000" dirty="0">
                <a:latin typeface="Chalkboard"/>
                <a:cs typeface="Chalkboard"/>
              </a:rPr>
              <a:t> Syndrome (RPLS).</a:t>
            </a:r>
          </a:p>
          <a:p>
            <a:pPr algn="ctr"/>
            <a:r>
              <a:rPr lang="en-US" sz="3200" baseline="30000" dirty="0">
                <a:latin typeface="Chalkboard"/>
                <a:cs typeface="Chalkboard"/>
              </a:rPr>
              <a:t>5. CT brain to exclude cerebral hemorrhage.</a:t>
            </a:r>
          </a:p>
          <a:p>
            <a:pPr algn="ctr"/>
            <a:r>
              <a:rPr lang="en-US" sz="3200" baseline="30000" dirty="0">
                <a:latin typeface="Chalkboard"/>
                <a:cs typeface="Chalkboard"/>
              </a:rPr>
              <a:t>6. MRI of brain with diffusion-weighted imaging to distinguish between ischemic infarcts &amp; RPLS.</a:t>
            </a:r>
          </a:p>
          <a:p>
            <a:pPr algn="ctr"/>
            <a:r>
              <a:rPr lang="en-US" sz="3200" baseline="30000" dirty="0">
                <a:latin typeface="Chalkboard"/>
                <a:cs typeface="Chalkboard"/>
              </a:rPr>
              <a:t>7. MR venography to evaluate the possibility of Cerebral Venous Thrombosis.</a:t>
            </a:r>
          </a:p>
          <a:p>
            <a:r>
              <a:rPr lang="mr-IN" sz="3200" b="1" i="1" baseline="30000" dirty="0"/>
              <a:t> </a:t>
            </a:r>
            <a:endParaRPr lang="en-US" sz="3200" dirty="0"/>
          </a:p>
        </p:txBody>
      </p:sp>
    </p:spTree>
    <p:extLst>
      <p:ext uri="{BB962C8B-B14F-4D97-AF65-F5344CB8AC3E}">
        <p14:creationId xmlns="" xmlns:p14="http://schemas.microsoft.com/office/powerpoint/2010/main" val="1379208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60386"/>
          </a:xfrm>
          <a:prstGeom prst="rect">
            <a:avLst/>
          </a:prstGeom>
        </p:spPr>
        <p:txBody>
          <a:bodyPr wrap="square">
            <a:spAutoFit/>
          </a:bodyPr>
          <a:lstStyle/>
          <a:p>
            <a:r>
              <a:rPr lang="en-US" b="1" i="1" baseline="30000" dirty="0"/>
              <a:t> </a:t>
            </a:r>
            <a:endParaRPr lang="en-US" baseline="30000" dirty="0"/>
          </a:p>
          <a:p>
            <a:pPr algn="ctr"/>
            <a:r>
              <a:rPr lang="en-US" sz="2800" b="1" i="1" u="sng" baseline="30000" dirty="0">
                <a:latin typeface="Chalkboard"/>
                <a:cs typeface="Chalkboard"/>
              </a:rPr>
              <a:t>Treatment:</a:t>
            </a:r>
          </a:p>
          <a:p>
            <a:pPr algn="ctr"/>
            <a:r>
              <a:rPr lang="en-US" sz="2800" b="1" i="1" u="sng" baseline="30000" dirty="0">
                <a:latin typeface="Chalkboard"/>
                <a:cs typeface="Chalkboard"/>
              </a:rPr>
              <a:t> </a:t>
            </a:r>
            <a:endParaRPr lang="en-US" sz="2800" u="sng" baseline="30000" dirty="0">
              <a:latin typeface="Chalkboard"/>
              <a:cs typeface="Chalkboard"/>
            </a:endParaRPr>
          </a:p>
          <a:p>
            <a:pPr algn="ctr"/>
            <a:r>
              <a:rPr lang="en-US" sz="2800" b="1" i="1" u="sng" baseline="30000" dirty="0">
                <a:latin typeface="Chalkboard"/>
                <a:cs typeface="Chalkboard"/>
              </a:rPr>
              <a:t>Focal Neurologic </a:t>
            </a:r>
            <a:r>
              <a:rPr lang="en-US" sz="2800" b="1" i="1" u="sng" baseline="30000" dirty="0" smtClean="0">
                <a:latin typeface="Chalkboard"/>
                <a:cs typeface="Chalkboard"/>
              </a:rPr>
              <a:t>Deficit</a:t>
            </a:r>
          </a:p>
          <a:p>
            <a:pPr algn="ctr"/>
            <a:r>
              <a:rPr lang="en-US" sz="2800" b="1" i="1" baseline="30000" dirty="0" smtClean="0">
                <a:latin typeface="Chalkboard"/>
                <a:cs typeface="Chalkboard"/>
              </a:rPr>
              <a:t> </a:t>
            </a:r>
            <a:endParaRPr lang="en-US" sz="2800" b="1" i="1" baseline="30000" dirty="0">
              <a:latin typeface="Chalkboard"/>
              <a:cs typeface="Chalkboard"/>
            </a:endParaRPr>
          </a:p>
          <a:p>
            <a:pPr marL="457200" indent="-457200">
              <a:buFont typeface="Arial"/>
              <a:buChar char="•"/>
            </a:pPr>
            <a:r>
              <a:rPr lang="en-US" sz="2800" baseline="30000" dirty="0" smtClean="0">
                <a:latin typeface="Chalkboard"/>
                <a:cs typeface="Chalkboard"/>
              </a:rPr>
              <a:t> Oxygen administration to keep SPO2</a:t>
            </a:r>
            <a:r>
              <a:rPr lang="en-US" sz="2800" baseline="30000" dirty="0">
                <a:latin typeface="Chalkboard"/>
                <a:cs typeface="Chalkboard"/>
              </a:rPr>
              <a:t>&gt;96%</a:t>
            </a:r>
            <a:r>
              <a:rPr lang="en-US" sz="2800" baseline="30000" dirty="0" smtClean="0">
                <a:latin typeface="Chalkboard"/>
                <a:cs typeface="Chalkboard"/>
              </a:rPr>
              <a:t>.</a:t>
            </a:r>
          </a:p>
          <a:p>
            <a:pPr marL="457200" indent="-457200">
              <a:buFont typeface="Arial"/>
              <a:buChar char="•"/>
            </a:pPr>
            <a:r>
              <a:rPr lang="en-US" sz="2800" baseline="30000" dirty="0" smtClean="0">
                <a:latin typeface="Chalkboard"/>
                <a:cs typeface="Chalkboard"/>
              </a:rPr>
              <a:t>Simple </a:t>
            </a:r>
            <a:r>
              <a:rPr lang="en-US" sz="2800" baseline="30000" dirty="0">
                <a:latin typeface="Chalkboard"/>
                <a:cs typeface="Chalkboard"/>
              </a:rPr>
              <a:t>BT within 1 </a:t>
            </a:r>
            <a:r>
              <a:rPr lang="en-US" sz="2800" baseline="30000" dirty="0" err="1">
                <a:latin typeface="Chalkboard"/>
                <a:cs typeface="Chalkboard"/>
              </a:rPr>
              <a:t>hr</a:t>
            </a:r>
            <a:r>
              <a:rPr lang="en-US" sz="2800" baseline="30000" dirty="0">
                <a:latin typeface="Chalkboard"/>
                <a:cs typeface="Chalkboard"/>
              </a:rPr>
              <a:t> of presentation with goal of </a:t>
            </a:r>
            <a:r>
              <a:rPr lang="en-US" sz="2800" baseline="30000" dirty="0" err="1">
                <a:latin typeface="Chalkboard"/>
                <a:cs typeface="Chalkboard"/>
              </a:rPr>
              <a:t>Hb</a:t>
            </a:r>
            <a:r>
              <a:rPr lang="en-US" sz="2800" baseline="30000" dirty="0">
                <a:latin typeface="Chalkboard"/>
                <a:cs typeface="Chalkboard"/>
              </a:rPr>
              <a:t> maximum 10 g/dl. </a:t>
            </a:r>
            <a:endParaRPr lang="en-US" sz="2800" baseline="30000" dirty="0" smtClean="0">
              <a:latin typeface="Chalkboard"/>
              <a:cs typeface="Chalkboard"/>
            </a:endParaRPr>
          </a:p>
          <a:p>
            <a:pPr marL="457200" indent="-457200">
              <a:buFont typeface="Arial"/>
              <a:buChar char="•"/>
            </a:pPr>
            <a:r>
              <a:rPr lang="en-US" sz="2800" baseline="30000" dirty="0" smtClean="0">
                <a:latin typeface="Chalkboard"/>
                <a:cs typeface="Chalkboard"/>
              </a:rPr>
              <a:t>Excess </a:t>
            </a:r>
            <a:r>
              <a:rPr lang="en-US" sz="2800" baseline="30000" dirty="0" err="1">
                <a:latin typeface="Chalkboard"/>
                <a:cs typeface="Chalkboard"/>
              </a:rPr>
              <a:t>Hb</a:t>
            </a:r>
            <a:r>
              <a:rPr lang="en-US" sz="2800" baseline="30000" dirty="0">
                <a:latin typeface="Chalkboard"/>
                <a:cs typeface="Chalkboard"/>
              </a:rPr>
              <a:t> might limit O</a:t>
            </a:r>
            <a:r>
              <a:rPr lang="en-US" sz="2800" baseline="-25000" dirty="0">
                <a:latin typeface="Chalkboard"/>
                <a:cs typeface="Chalkboard"/>
              </a:rPr>
              <a:t>2 </a:t>
            </a:r>
            <a:r>
              <a:rPr lang="en-US" sz="2800" baseline="30000" dirty="0">
                <a:latin typeface="Chalkboard"/>
                <a:cs typeface="Chalkboard"/>
              </a:rPr>
              <a:t>delivery to Brain due to hyper-viscosity of blood can decrease O</a:t>
            </a:r>
            <a:r>
              <a:rPr lang="en-US" sz="2800" baseline="-25000" dirty="0">
                <a:latin typeface="Chalkboard"/>
                <a:cs typeface="Chalkboard"/>
              </a:rPr>
              <a:t>2 </a:t>
            </a:r>
            <a:r>
              <a:rPr lang="en-US" sz="2800" baseline="30000" dirty="0">
                <a:latin typeface="Chalkboard"/>
                <a:cs typeface="Chalkboard"/>
              </a:rPr>
              <a:t>delivery.</a:t>
            </a:r>
          </a:p>
          <a:p>
            <a:pPr marL="457200" indent="-457200">
              <a:buFont typeface="Arial"/>
              <a:buChar char="•"/>
            </a:pPr>
            <a:endParaRPr lang="en-US" sz="2800" baseline="30000" dirty="0">
              <a:latin typeface="Chalkboard"/>
              <a:cs typeface="Chalkboard"/>
            </a:endParaRPr>
          </a:p>
          <a:p>
            <a:pPr marL="457200" indent="-457200">
              <a:buFont typeface="Arial"/>
              <a:buChar char="•"/>
            </a:pPr>
            <a:r>
              <a:rPr lang="en-US" sz="2800" baseline="30000" dirty="0" smtClean="0">
                <a:latin typeface="Chalkboard"/>
                <a:cs typeface="Chalkboard"/>
              </a:rPr>
              <a:t> </a:t>
            </a:r>
            <a:r>
              <a:rPr lang="en-US" sz="2800" baseline="30000" dirty="0">
                <a:latin typeface="Chalkboard"/>
                <a:cs typeface="Chalkboard"/>
              </a:rPr>
              <a:t>IV hydration does not relieve or prevent pain. Give iv. hydration only when </a:t>
            </a:r>
            <a:r>
              <a:rPr lang="en-US" sz="2800" baseline="30000" dirty="0" smtClean="0">
                <a:latin typeface="Chalkboard"/>
                <a:cs typeface="Chalkboard"/>
              </a:rPr>
              <a:t>the</a:t>
            </a:r>
            <a:r>
              <a:rPr lang="en-US" sz="2800" dirty="0" smtClean="0">
                <a:latin typeface="Chalkboard"/>
                <a:cs typeface="Chalkboard"/>
              </a:rPr>
              <a:t> </a:t>
            </a:r>
            <a:r>
              <a:rPr lang="en-US" sz="2800" baseline="30000" dirty="0" smtClean="0">
                <a:latin typeface="Chalkboard"/>
                <a:cs typeface="Chalkboard"/>
              </a:rPr>
              <a:t>patient </a:t>
            </a:r>
            <a:r>
              <a:rPr lang="en-US" sz="2800" baseline="30000" dirty="0">
                <a:latin typeface="Chalkboard"/>
                <a:cs typeface="Chalkboard"/>
              </a:rPr>
              <a:t>is unable to drink due to the severe pain or dehydration.</a:t>
            </a:r>
          </a:p>
          <a:p>
            <a:pPr marL="457200" indent="-457200">
              <a:buFont typeface="Arial"/>
              <a:buChar char="•"/>
            </a:pPr>
            <a:r>
              <a:rPr lang="en-US" sz="2800" baseline="30000" dirty="0" smtClean="0">
                <a:latin typeface="Chalkboard"/>
                <a:cs typeface="Chalkboard"/>
              </a:rPr>
              <a:t> </a:t>
            </a:r>
            <a:r>
              <a:rPr lang="en-US" sz="2800" baseline="30000" dirty="0">
                <a:latin typeface="Chalkboard"/>
                <a:cs typeface="Chalkboard"/>
              </a:rPr>
              <a:t>Opioid dependency in children with SCD is rare and should never be used as a reason to withhold pain medication.</a:t>
            </a:r>
          </a:p>
          <a:p>
            <a:pPr marL="457200" indent="-457200">
              <a:buFont typeface="Arial"/>
              <a:buChar char="•"/>
            </a:pPr>
            <a:r>
              <a:rPr lang="en-US" sz="2800" baseline="30000" dirty="0" smtClean="0">
                <a:latin typeface="Chalkboard"/>
                <a:cs typeface="Chalkboard"/>
              </a:rPr>
              <a:t> </a:t>
            </a:r>
            <a:r>
              <a:rPr lang="en-US" sz="2800" baseline="30000" dirty="0" err="1">
                <a:latin typeface="Chalkboard"/>
                <a:cs typeface="Chalkboard"/>
              </a:rPr>
              <a:t>Hydroxyurea</a:t>
            </a:r>
            <a:r>
              <a:rPr lang="en-US" sz="2800" baseline="30000" dirty="0">
                <a:latin typeface="Chalkboard"/>
                <a:cs typeface="Chalkboard"/>
              </a:rPr>
              <a:t>, a </a:t>
            </a:r>
            <a:r>
              <a:rPr lang="en-US" sz="2800" baseline="30000" dirty="0" err="1">
                <a:latin typeface="Chalkboard"/>
                <a:cs typeface="Chalkboard"/>
              </a:rPr>
              <a:t>myelosuppressive</a:t>
            </a:r>
            <a:r>
              <a:rPr lang="en-US" sz="2800" baseline="30000" dirty="0">
                <a:latin typeface="Chalkboard"/>
                <a:cs typeface="Chalkboard"/>
              </a:rPr>
              <a:t> agent, to reduce the frequency of painful episodes</a:t>
            </a:r>
            <a:r>
              <a:rPr lang="en-US" sz="2800" baseline="30000" dirty="0" smtClean="0">
                <a:latin typeface="Chalkboard"/>
                <a:cs typeface="Chalkboard"/>
              </a:rPr>
              <a:t>.</a:t>
            </a:r>
          </a:p>
          <a:p>
            <a:pPr marL="457200" indent="-457200">
              <a:buFont typeface="Arial"/>
              <a:buChar char="•"/>
            </a:pPr>
            <a:endParaRPr lang="en-US" sz="2800" dirty="0">
              <a:latin typeface="Chalkboard"/>
              <a:cs typeface="Chalkboard"/>
            </a:endParaRPr>
          </a:p>
        </p:txBody>
      </p:sp>
    </p:spTree>
    <p:extLst>
      <p:ext uri="{BB962C8B-B14F-4D97-AF65-F5344CB8AC3E}">
        <p14:creationId xmlns="" xmlns:p14="http://schemas.microsoft.com/office/powerpoint/2010/main" val="2436486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58"/>
            <a:ext cx="9144000" cy="2103139"/>
          </a:xfrm>
          <a:prstGeom prst="rect">
            <a:avLst/>
          </a:prstGeom>
        </p:spPr>
        <p:txBody>
          <a:bodyPr wrap="square">
            <a:spAutoFit/>
          </a:bodyPr>
          <a:lstStyle/>
          <a:p>
            <a:r>
              <a:rPr lang="en-US" sz="2400" b="1" u="sng" dirty="0" smtClean="0">
                <a:latin typeface="Chalkboard"/>
                <a:cs typeface="Chalkboard"/>
              </a:rPr>
              <a:t>Primary Prevention :</a:t>
            </a:r>
          </a:p>
          <a:p>
            <a:endParaRPr lang="en-US" sz="3200" baseline="30000" dirty="0">
              <a:latin typeface="Chalkboard"/>
              <a:cs typeface="Chalkboard"/>
            </a:endParaRPr>
          </a:p>
          <a:p>
            <a:r>
              <a:rPr lang="en-US" sz="3200" baseline="30000" dirty="0" err="1">
                <a:latin typeface="Chalkboard"/>
                <a:cs typeface="Chalkboard"/>
              </a:rPr>
              <a:t>T</a:t>
            </a:r>
            <a:r>
              <a:rPr lang="en-US" sz="3200" baseline="30000" dirty="0" err="1" smtClean="0">
                <a:latin typeface="Chalkboard"/>
                <a:cs typeface="Chalkboard"/>
              </a:rPr>
              <a:t>ranscranial</a:t>
            </a:r>
            <a:r>
              <a:rPr lang="en-US" sz="3200" baseline="30000" dirty="0" smtClean="0">
                <a:latin typeface="Chalkboard"/>
                <a:cs typeface="Chalkboard"/>
              </a:rPr>
              <a:t> </a:t>
            </a:r>
            <a:r>
              <a:rPr lang="en-US" sz="3200" baseline="30000" dirty="0">
                <a:latin typeface="Chalkboard"/>
                <a:cs typeface="Chalkboard"/>
              </a:rPr>
              <a:t>Doppler (TCD) assessment of the blood velocity in the terminal portion of the internal carotid artery (ICA) and the proximal portion of the middle cerebral artery (MCA). Two methods are used </a:t>
            </a:r>
            <a:r>
              <a:rPr lang="en-US" sz="3200" i="1" baseline="30000" dirty="0">
                <a:latin typeface="Chalkboard"/>
                <a:cs typeface="Chalkboard"/>
              </a:rPr>
              <a:t>viz</a:t>
            </a:r>
            <a:r>
              <a:rPr lang="en-US" sz="3200" baseline="30000" dirty="0">
                <a:latin typeface="Chalkboard"/>
                <a:cs typeface="Chalkboard"/>
              </a:rPr>
              <a:t>.,. non-imaging and imaging techniques.</a:t>
            </a:r>
            <a:endParaRPr lang="en-US" sz="3200" dirty="0">
              <a:latin typeface="Chalkboard"/>
              <a:cs typeface="Chalkboard"/>
            </a:endParaRPr>
          </a:p>
        </p:txBody>
      </p:sp>
      <p:sp>
        <p:nvSpPr>
          <p:cNvPr id="3" name="Rectangle 2"/>
          <p:cNvSpPr/>
          <p:nvPr/>
        </p:nvSpPr>
        <p:spPr>
          <a:xfrm>
            <a:off x="0" y="2644617"/>
            <a:ext cx="9144000" cy="3252172"/>
          </a:xfrm>
          <a:prstGeom prst="rect">
            <a:avLst/>
          </a:prstGeom>
        </p:spPr>
        <p:txBody>
          <a:bodyPr wrap="square">
            <a:spAutoFit/>
          </a:bodyPr>
          <a:lstStyle/>
          <a:p>
            <a:r>
              <a:rPr lang="en-US" sz="2800" baseline="30000" dirty="0" smtClean="0">
                <a:latin typeface="Chalkboard"/>
                <a:cs typeface="Chalkboard"/>
              </a:rPr>
              <a:t>The TAMM (Time Averaged Maximal</a:t>
            </a:r>
            <a:r>
              <a:rPr lang="en-US" sz="2800" dirty="0" smtClean="0">
                <a:latin typeface="Chalkboard"/>
                <a:cs typeface="Chalkboard"/>
              </a:rPr>
              <a:t> </a:t>
            </a:r>
            <a:r>
              <a:rPr lang="en-US" sz="2800" baseline="30000" dirty="0" smtClean="0">
                <a:latin typeface="Chalkboard"/>
                <a:cs typeface="Chalkboard"/>
              </a:rPr>
              <a:t>Mean ) </a:t>
            </a:r>
            <a:r>
              <a:rPr lang="en-US" sz="2800" baseline="30000" dirty="0">
                <a:latin typeface="Chalkboard"/>
                <a:cs typeface="Chalkboard"/>
              </a:rPr>
              <a:t>blood velocities used as cut-offs to define the risk limits are as follows:</a:t>
            </a:r>
          </a:p>
          <a:p>
            <a:r>
              <a:rPr lang="en-US" sz="2800" baseline="30000" dirty="0"/>
              <a:t> </a:t>
            </a:r>
          </a:p>
          <a:p>
            <a:r>
              <a:rPr lang="en-US" sz="2800" baseline="30000" dirty="0">
                <a:latin typeface="Chalkboard"/>
                <a:cs typeface="Chalkboard"/>
              </a:rPr>
              <a:t>Normal velocity - 'standard </a:t>
            </a:r>
            <a:r>
              <a:rPr lang="en-US" sz="2800" baseline="30000" dirty="0" smtClean="0">
                <a:latin typeface="Chalkboard"/>
                <a:cs typeface="Chalkboard"/>
              </a:rPr>
              <a:t>risk’</a:t>
            </a:r>
            <a:r>
              <a:rPr lang="en-US" sz="2800" baseline="30000" dirty="0">
                <a:latin typeface="Chalkboard"/>
                <a:cs typeface="Chalkboard"/>
              </a:rPr>
              <a:t> </a:t>
            </a:r>
            <a:r>
              <a:rPr lang="en-US" sz="2800" dirty="0" smtClean="0">
                <a:latin typeface="Chalkboard"/>
                <a:cs typeface="Chalkboard"/>
              </a:rPr>
              <a:t>              </a:t>
            </a:r>
            <a:r>
              <a:rPr lang="mr-IN" sz="2800" baseline="30000" dirty="0" smtClean="0">
                <a:latin typeface="Chalkboard"/>
                <a:cs typeface="Chalkboard"/>
              </a:rPr>
              <a:t>&lt;</a:t>
            </a:r>
            <a:r>
              <a:rPr lang="mr-IN" sz="2800" baseline="30000" dirty="0">
                <a:latin typeface="Chalkboard"/>
                <a:cs typeface="Chalkboard"/>
              </a:rPr>
              <a:t>170 cm/s</a:t>
            </a:r>
          </a:p>
          <a:p>
            <a:r>
              <a:rPr lang="mr-IN" sz="2800" baseline="30000" dirty="0">
                <a:latin typeface="Chalkboard"/>
                <a:cs typeface="Chalkboard"/>
              </a:rPr>
              <a:t> </a:t>
            </a:r>
            <a:r>
              <a:rPr lang="mr-IN" sz="2800" baseline="30000" dirty="0" smtClean="0">
                <a:latin typeface="Chalkboard"/>
                <a:cs typeface="Chalkboard"/>
              </a:rPr>
              <a:t> </a:t>
            </a:r>
            <a:endParaRPr lang="mr-IN" sz="2800" baseline="30000" dirty="0">
              <a:latin typeface="Chalkboard"/>
              <a:cs typeface="Chalkboard"/>
            </a:endParaRPr>
          </a:p>
          <a:p>
            <a:r>
              <a:rPr lang="en-US" sz="2800" baseline="30000" dirty="0">
                <a:latin typeface="Chalkboard"/>
                <a:cs typeface="Chalkboard"/>
              </a:rPr>
              <a:t>Borderline velocity - '</a:t>
            </a:r>
            <a:r>
              <a:rPr lang="en-US" sz="2800" baseline="30000" dirty="0" smtClean="0">
                <a:latin typeface="Chalkboard"/>
                <a:cs typeface="Chalkboard"/>
              </a:rPr>
              <a:t>conditional’</a:t>
            </a:r>
            <a:r>
              <a:rPr lang="en-US" sz="2800" baseline="30000" dirty="0">
                <a:latin typeface="Chalkboard"/>
                <a:cs typeface="Chalkboard"/>
              </a:rPr>
              <a:t> </a:t>
            </a:r>
            <a:r>
              <a:rPr lang="en-US" sz="2800" dirty="0" smtClean="0">
                <a:latin typeface="Chalkboard"/>
                <a:cs typeface="Chalkboard"/>
              </a:rPr>
              <a:t>             </a:t>
            </a:r>
            <a:r>
              <a:rPr lang="en-US" sz="2800" baseline="30000" dirty="0" smtClean="0">
                <a:latin typeface="Chalkboard"/>
                <a:cs typeface="Chalkboard"/>
              </a:rPr>
              <a:t>170 </a:t>
            </a:r>
            <a:r>
              <a:rPr lang="en-US" sz="2800" baseline="30000" dirty="0">
                <a:latin typeface="Chalkboard"/>
                <a:cs typeface="Chalkboard"/>
              </a:rPr>
              <a:t>to 199 cm/s</a:t>
            </a:r>
          </a:p>
          <a:p>
            <a:r>
              <a:rPr lang="en-US" sz="2800" baseline="30000" dirty="0">
                <a:latin typeface="Chalkboard"/>
                <a:cs typeface="Chalkboard"/>
              </a:rPr>
              <a:t> </a:t>
            </a:r>
          </a:p>
          <a:p>
            <a:r>
              <a:rPr lang="en-US" sz="2800" baseline="30000" dirty="0">
                <a:latin typeface="Chalkboard"/>
                <a:cs typeface="Chalkboard"/>
              </a:rPr>
              <a:t> </a:t>
            </a:r>
            <a:r>
              <a:rPr lang="en-US" sz="2800" baseline="30000" dirty="0" smtClean="0">
                <a:latin typeface="Chalkboard"/>
                <a:cs typeface="Chalkboard"/>
              </a:rPr>
              <a:t>High </a:t>
            </a:r>
            <a:r>
              <a:rPr lang="en-US" sz="2800" baseline="30000" dirty="0">
                <a:latin typeface="Chalkboard"/>
                <a:cs typeface="Chalkboard"/>
              </a:rPr>
              <a:t>velocity - 'high </a:t>
            </a:r>
            <a:r>
              <a:rPr lang="en-US" sz="2800" baseline="30000" dirty="0" smtClean="0">
                <a:latin typeface="Chalkboard"/>
                <a:cs typeface="Chalkboard"/>
              </a:rPr>
              <a:t>risk’</a:t>
            </a:r>
            <a:r>
              <a:rPr lang="en-US" sz="2800" baseline="30000" dirty="0">
                <a:latin typeface="Chalkboard"/>
                <a:cs typeface="Chalkboard"/>
              </a:rPr>
              <a:t> </a:t>
            </a:r>
            <a:r>
              <a:rPr lang="en-US" sz="2800" dirty="0" smtClean="0">
                <a:latin typeface="Chalkboard"/>
                <a:cs typeface="Chalkboard"/>
              </a:rPr>
              <a:t>                       </a:t>
            </a:r>
            <a:r>
              <a:rPr lang="mr-IN" sz="2800" baseline="30000" dirty="0" smtClean="0">
                <a:latin typeface="Chalkboard"/>
                <a:cs typeface="Chalkboard"/>
              </a:rPr>
              <a:t>&gt;</a:t>
            </a:r>
            <a:r>
              <a:rPr lang="mr-IN" sz="2800" baseline="30000" dirty="0">
                <a:latin typeface="Chalkboard"/>
                <a:cs typeface="Chalkboard"/>
              </a:rPr>
              <a:t>200 cm/s</a:t>
            </a:r>
          </a:p>
          <a:p>
            <a:r>
              <a:rPr lang="mr-IN" sz="2800" baseline="30000" dirty="0"/>
              <a:t>   </a:t>
            </a:r>
          </a:p>
        </p:txBody>
      </p:sp>
    </p:spTree>
    <p:extLst>
      <p:ext uri="{BB962C8B-B14F-4D97-AF65-F5344CB8AC3E}">
        <p14:creationId xmlns="" xmlns:p14="http://schemas.microsoft.com/office/powerpoint/2010/main" val="16188429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401203"/>
          </a:xfrm>
          <a:prstGeom prst="rect">
            <a:avLst/>
          </a:prstGeom>
        </p:spPr>
        <p:txBody>
          <a:bodyPr wrap="square">
            <a:spAutoFit/>
          </a:bodyPr>
          <a:lstStyle/>
          <a:p>
            <a:pPr algn="ctr"/>
            <a:r>
              <a:rPr lang="en-US" sz="2800" b="1" u="sng" baseline="30000" dirty="0">
                <a:latin typeface="Chalkboard"/>
                <a:cs typeface="Chalkboard"/>
              </a:rPr>
              <a:t>TCD scanning decision</a:t>
            </a:r>
          </a:p>
          <a:p>
            <a:endParaRPr lang="en-US" sz="2800" baseline="30000" dirty="0">
              <a:latin typeface="Chalkboard"/>
              <a:cs typeface="Chalkboard"/>
            </a:endParaRPr>
          </a:p>
          <a:p>
            <a:r>
              <a:rPr lang="en-US" sz="2800" baseline="30000" dirty="0">
                <a:latin typeface="Chalkboard"/>
                <a:cs typeface="Chalkboard"/>
              </a:rPr>
              <a:t> Inadequate scan/ low velocities </a:t>
            </a:r>
            <a:r>
              <a:rPr lang="en-US" sz="2800" baseline="30000" dirty="0" smtClean="0">
                <a:latin typeface="Chalkboard"/>
                <a:cs typeface="Chalkboard"/>
              </a:rPr>
              <a:t>- </a:t>
            </a:r>
            <a:r>
              <a:rPr lang="en-US" sz="2800" baseline="30000" dirty="0">
                <a:latin typeface="Chalkboard"/>
                <a:cs typeface="Chalkboard"/>
              </a:rPr>
              <a:t>Rescanning or alternative technique is suggested.</a:t>
            </a:r>
          </a:p>
          <a:p>
            <a:endParaRPr lang="en-US" sz="2800" baseline="30000" dirty="0">
              <a:latin typeface="Chalkboard"/>
              <a:cs typeface="Chalkboard"/>
            </a:endParaRPr>
          </a:p>
          <a:p>
            <a:r>
              <a:rPr lang="en-US" sz="2800" baseline="30000" dirty="0">
                <a:latin typeface="Chalkboard"/>
                <a:cs typeface="Chalkboard"/>
              </a:rPr>
              <a:t> Normal scan &lt;170 cm/</a:t>
            </a:r>
            <a:r>
              <a:rPr lang="en-US" sz="2800" baseline="30000" dirty="0" smtClean="0">
                <a:latin typeface="Chalkboard"/>
                <a:cs typeface="Chalkboard"/>
              </a:rPr>
              <a:t>sec  -  </a:t>
            </a:r>
            <a:r>
              <a:rPr lang="en-US" sz="2800" baseline="30000" dirty="0">
                <a:latin typeface="Chalkboard"/>
                <a:cs typeface="Chalkboard"/>
              </a:rPr>
              <a:t>Repeat TCD in 1 year.</a:t>
            </a:r>
          </a:p>
          <a:p>
            <a:r>
              <a:rPr lang="mr-IN" sz="2800" baseline="30000" dirty="0" smtClean="0">
                <a:latin typeface="Chalkboard"/>
                <a:cs typeface="Chalkboard"/>
              </a:rPr>
              <a:t>  </a:t>
            </a:r>
            <a:endParaRPr lang="mr-IN" sz="2800" baseline="30000" dirty="0">
              <a:latin typeface="Chalkboard"/>
              <a:cs typeface="Chalkboard"/>
            </a:endParaRPr>
          </a:p>
          <a:p>
            <a:r>
              <a:rPr lang="en-US" sz="2800" baseline="30000" dirty="0">
                <a:latin typeface="Chalkboard"/>
                <a:cs typeface="Chalkboard"/>
              </a:rPr>
              <a:t>Conditional 170 to 199 cm/</a:t>
            </a:r>
            <a:r>
              <a:rPr lang="en-US" sz="2800" baseline="30000" dirty="0" smtClean="0">
                <a:latin typeface="Chalkboard"/>
                <a:cs typeface="Chalkboard"/>
              </a:rPr>
              <a:t>sec-</a:t>
            </a:r>
            <a:endParaRPr lang="en-US" sz="2800" baseline="30000" dirty="0">
              <a:latin typeface="Chalkboard"/>
              <a:cs typeface="Chalkboard"/>
            </a:endParaRPr>
          </a:p>
          <a:p>
            <a:r>
              <a:rPr lang="en-US" sz="2800" baseline="30000" dirty="0">
                <a:latin typeface="Chalkboard"/>
                <a:cs typeface="Chalkboard"/>
              </a:rPr>
              <a:t>Rescan between 1 &amp; 4 months. Children &lt;10 years &amp; those with higher velocities are considered to be at higher risk &amp; should be scanned earlier</a:t>
            </a:r>
          </a:p>
          <a:p>
            <a:r>
              <a:rPr lang="en-US" sz="2800" baseline="30000" dirty="0">
                <a:latin typeface="Chalkboard"/>
                <a:cs typeface="Chalkboard"/>
              </a:rPr>
              <a:t> </a:t>
            </a:r>
          </a:p>
          <a:p>
            <a:r>
              <a:rPr lang="en-US" sz="2800" baseline="30000" dirty="0">
                <a:latin typeface="Chalkboard"/>
                <a:cs typeface="Chalkboard"/>
              </a:rPr>
              <a:t>Abnormal &gt;200 cm/</a:t>
            </a:r>
            <a:r>
              <a:rPr lang="en-US" sz="2800" baseline="30000" dirty="0" smtClean="0">
                <a:latin typeface="Chalkboard"/>
                <a:cs typeface="Chalkboard"/>
              </a:rPr>
              <a:t>sec -</a:t>
            </a:r>
            <a:endParaRPr lang="en-US" sz="2800" baseline="30000" dirty="0">
              <a:latin typeface="Chalkboard"/>
              <a:cs typeface="Chalkboard"/>
            </a:endParaRPr>
          </a:p>
          <a:p>
            <a:r>
              <a:rPr lang="en-US" sz="2800" baseline="30000" dirty="0">
                <a:latin typeface="Chalkboard"/>
                <a:cs typeface="Chalkboard"/>
              </a:rPr>
              <a:t> Discuss risk of stroke &amp; consider chronic transfusion. A rescan might be considered appropriate depending on the blood velocity &amp; individual clinical circumstances</a:t>
            </a:r>
            <a:r>
              <a:rPr lang="en-US" baseline="30000" dirty="0">
                <a:latin typeface="Chalkboard"/>
                <a:cs typeface="Chalkboard"/>
              </a:rPr>
              <a:t>.</a:t>
            </a:r>
            <a:endParaRPr lang="en-US" dirty="0">
              <a:latin typeface="Chalkboard"/>
              <a:cs typeface="Chalkboard"/>
            </a:endParaRPr>
          </a:p>
        </p:txBody>
      </p:sp>
    </p:spTree>
    <p:extLst>
      <p:ext uri="{BB962C8B-B14F-4D97-AF65-F5344CB8AC3E}">
        <p14:creationId xmlns="" xmlns:p14="http://schemas.microsoft.com/office/powerpoint/2010/main" val="25939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0" y="8965"/>
            <a:ext cx="9144000" cy="4289611"/>
          </a:xfrm>
        </p:spPr>
        <p:txBody>
          <a:bodyPr>
            <a:normAutofit/>
          </a:bodyPr>
          <a:lstStyle/>
          <a:p>
            <a:pPr algn="ctr"/>
            <a:r>
              <a:rPr lang="en-US" sz="2200" dirty="0" smtClean="0">
                <a:solidFill>
                  <a:srgbClr val="000000"/>
                </a:solidFill>
                <a:latin typeface="Chalkboard"/>
                <a:cs typeface="Chalkboard"/>
              </a:rPr>
              <a:t>In SCD the RBCs become sickle or crescent shaped which are stiff &amp; sticky and tend to block the blood flow in small capillaries. Blocked blood flow causes ischemia leading to severe pain and gradual damage to organs. </a:t>
            </a:r>
          </a:p>
          <a:p>
            <a:pPr algn="ctr"/>
            <a:endParaRPr lang="en-US" sz="2200" dirty="0"/>
          </a:p>
        </p:txBody>
      </p:sp>
      <p:pic>
        <p:nvPicPr>
          <p:cNvPr id="9" name="Picture 8" descr="IMG_3817.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447800"/>
            <a:ext cx="9144000" cy="5410200"/>
          </a:xfrm>
          <a:prstGeom prst="rect">
            <a:avLst/>
          </a:prstGeom>
        </p:spPr>
      </p:pic>
    </p:spTree>
    <p:extLst>
      <p:ext uri="{BB962C8B-B14F-4D97-AF65-F5344CB8AC3E}">
        <p14:creationId xmlns="" xmlns:p14="http://schemas.microsoft.com/office/powerpoint/2010/main" val="18513164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67724"/>
          </a:xfrm>
          <a:prstGeom prst="rect">
            <a:avLst/>
          </a:prstGeom>
        </p:spPr>
        <p:txBody>
          <a:bodyPr wrap="square">
            <a:spAutoFit/>
          </a:bodyPr>
          <a:lstStyle/>
          <a:p>
            <a:pPr algn="ctr"/>
            <a:r>
              <a:rPr lang="en-US" sz="3200" b="1" u="sng" baseline="30000" dirty="0" smtClean="0">
                <a:latin typeface="Chalkboard"/>
                <a:cs typeface="Chalkboard"/>
              </a:rPr>
              <a:t>Excessive Iron Stores</a:t>
            </a:r>
            <a:endParaRPr lang="en-US" sz="3200" u="sng" baseline="30000" dirty="0" smtClean="0">
              <a:latin typeface="Chalkboard"/>
              <a:cs typeface="Chalkboard"/>
            </a:endParaRPr>
          </a:p>
          <a:p>
            <a:pPr algn="ctr"/>
            <a:endParaRPr lang="en-US" sz="2800" baseline="30000" dirty="0" smtClean="0">
              <a:latin typeface="Chalkboard"/>
              <a:cs typeface="Chalkboard"/>
            </a:endParaRPr>
          </a:p>
          <a:p>
            <a:pPr algn="ctr"/>
            <a:endParaRPr lang="en-US" sz="2800" baseline="30000" dirty="0" smtClean="0">
              <a:latin typeface="Chalkboard"/>
              <a:cs typeface="Chalkboard"/>
            </a:endParaRPr>
          </a:p>
          <a:p>
            <a:pPr marL="457200" indent="-457200">
              <a:buFont typeface="Arial"/>
              <a:buChar char="•"/>
            </a:pPr>
            <a:r>
              <a:rPr lang="en-US" sz="2800" baseline="30000" dirty="0" smtClean="0">
                <a:latin typeface="Chalkboard"/>
                <a:cs typeface="Chalkboard"/>
              </a:rPr>
              <a:t>  </a:t>
            </a:r>
            <a:r>
              <a:rPr lang="en-US" sz="2800" baseline="30000" dirty="0">
                <a:latin typeface="Chalkboard"/>
                <a:cs typeface="Chalkboard"/>
              </a:rPr>
              <a:t>Biopsy of the liver -</a:t>
            </a:r>
            <a:r>
              <a:rPr lang="en-US" sz="2800" baseline="30000" dirty="0" smtClean="0">
                <a:latin typeface="Chalkboard"/>
                <a:cs typeface="Chalkboard"/>
              </a:rPr>
              <a:t> </a:t>
            </a:r>
            <a:r>
              <a:rPr lang="en-US" sz="2800" baseline="30000" dirty="0">
                <a:latin typeface="Chalkboard"/>
                <a:cs typeface="Chalkboard"/>
              </a:rPr>
              <a:t>gold standard </a:t>
            </a:r>
            <a:endParaRPr lang="en-US" sz="2800" baseline="30000" dirty="0" smtClean="0">
              <a:latin typeface="Chalkboard"/>
              <a:cs typeface="Chalkboard"/>
            </a:endParaRPr>
          </a:p>
          <a:p>
            <a:pPr marL="457200" indent="-457200">
              <a:buFont typeface="Arial"/>
              <a:buChar char="•"/>
            </a:pPr>
            <a:endParaRPr lang="en-US" sz="2800" baseline="30000" dirty="0">
              <a:latin typeface="Chalkboard"/>
              <a:cs typeface="Chalkboard"/>
            </a:endParaRPr>
          </a:p>
          <a:p>
            <a:pPr marL="457200" indent="-457200">
              <a:buFont typeface="Arial"/>
              <a:buChar char="•"/>
            </a:pPr>
            <a:r>
              <a:rPr lang="en-US" sz="2800" baseline="30000" dirty="0" smtClean="0">
                <a:latin typeface="Chalkboard"/>
                <a:cs typeface="Chalkboard"/>
              </a:rPr>
              <a:t>   commonly - serum </a:t>
            </a:r>
            <a:r>
              <a:rPr lang="en-US" sz="2800" baseline="30000" dirty="0">
                <a:latin typeface="Chalkboard"/>
                <a:cs typeface="Chalkboard"/>
              </a:rPr>
              <a:t>ferritin </a:t>
            </a:r>
            <a:r>
              <a:rPr lang="en-US" sz="2800" baseline="30000" dirty="0" smtClean="0">
                <a:latin typeface="Chalkboard"/>
                <a:cs typeface="Chalkboard"/>
              </a:rPr>
              <a:t>levels</a:t>
            </a:r>
          </a:p>
          <a:p>
            <a:pPr marL="457200" indent="-457200">
              <a:buFont typeface="Arial"/>
              <a:buChar char="•"/>
            </a:pPr>
            <a:endParaRPr lang="en-US" sz="2800" baseline="30000" dirty="0">
              <a:latin typeface="Chalkboard"/>
              <a:cs typeface="Chalkboard"/>
            </a:endParaRPr>
          </a:p>
          <a:p>
            <a:pPr marL="457200" indent="-457200">
              <a:buFont typeface="Arial"/>
              <a:buChar char="•"/>
            </a:pPr>
            <a:r>
              <a:rPr lang="en-US" sz="2800" baseline="30000" dirty="0">
                <a:latin typeface="Chalkboard"/>
                <a:cs typeface="Chalkboard"/>
              </a:rPr>
              <a:t>  MRI of the liver -</a:t>
            </a:r>
            <a:r>
              <a:rPr lang="en-US" sz="2800" baseline="30000" dirty="0" smtClean="0">
                <a:latin typeface="Chalkboard"/>
                <a:cs typeface="Chalkboard"/>
              </a:rPr>
              <a:t> </a:t>
            </a:r>
            <a:r>
              <a:rPr lang="en-US" sz="2800" baseline="30000" dirty="0">
                <a:latin typeface="Chalkboard"/>
                <a:cs typeface="Chalkboard"/>
              </a:rPr>
              <a:t>alternative to biopsy and more accurate than serum ferritin in measuring iron content in heart and </a:t>
            </a:r>
            <a:r>
              <a:rPr lang="en-US" sz="2800" baseline="30000" dirty="0" smtClean="0">
                <a:latin typeface="Chalkboard"/>
                <a:cs typeface="Chalkboard"/>
              </a:rPr>
              <a:t>liver</a:t>
            </a:r>
          </a:p>
          <a:p>
            <a:pPr marL="457200" indent="-457200">
              <a:buFont typeface="Arial"/>
              <a:buChar char="•"/>
            </a:pPr>
            <a:endParaRPr lang="en-US" sz="2800" i="1" baseline="30000" dirty="0" smtClean="0">
              <a:latin typeface="Chalkboard"/>
              <a:cs typeface="Chalkboard"/>
            </a:endParaRPr>
          </a:p>
          <a:p>
            <a:pPr marL="457200" indent="-457200">
              <a:buFont typeface="Arial"/>
              <a:buChar char="•"/>
            </a:pPr>
            <a:r>
              <a:rPr lang="en-US" sz="2800" i="1" baseline="30000" dirty="0" err="1" smtClean="0">
                <a:latin typeface="Chalkboard"/>
                <a:cs typeface="Chalkboard"/>
              </a:rPr>
              <a:t>Erythrocytapheresis</a:t>
            </a:r>
            <a:r>
              <a:rPr lang="en-US" sz="2800" i="1" baseline="30000" dirty="0" smtClean="0">
                <a:latin typeface="Chalkboard"/>
                <a:cs typeface="Chalkboard"/>
              </a:rPr>
              <a:t> </a:t>
            </a:r>
            <a:r>
              <a:rPr lang="en-US" sz="2800" baseline="30000" dirty="0">
                <a:latin typeface="Chalkboard"/>
                <a:cs typeface="Chalkboard"/>
              </a:rPr>
              <a:t>-</a:t>
            </a:r>
            <a:r>
              <a:rPr lang="en-US" sz="2800" baseline="30000" dirty="0" smtClean="0">
                <a:latin typeface="Chalkboard"/>
                <a:cs typeface="Chalkboard"/>
              </a:rPr>
              <a:t> </a:t>
            </a:r>
            <a:r>
              <a:rPr lang="en-US" sz="2800" baseline="30000" dirty="0">
                <a:latin typeface="Chalkboard"/>
                <a:cs typeface="Chalkboard"/>
              </a:rPr>
              <a:t>preferred method </a:t>
            </a:r>
            <a:endParaRPr lang="en-US" sz="2800" baseline="30000" dirty="0" smtClean="0">
              <a:latin typeface="Chalkboard"/>
              <a:cs typeface="Chalkboard"/>
            </a:endParaRPr>
          </a:p>
          <a:p>
            <a:pPr marL="457200" indent="-457200">
              <a:buFont typeface="Arial"/>
              <a:buChar char="•"/>
            </a:pPr>
            <a:r>
              <a:rPr lang="en-US" sz="2800" baseline="30000" dirty="0" smtClean="0">
                <a:latin typeface="Chalkboard"/>
                <a:cs typeface="Chalkboard"/>
              </a:rPr>
              <a:t>Despite </a:t>
            </a:r>
            <a:r>
              <a:rPr lang="en-US" sz="2800" baseline="30000" dirty="0">
                <a:latin typeface="Chalkboard"/>
                <a:cs typeface="Chalkboard"/>
              </a:rPr>
              <a:t>being the preferred method, </a:t>
            </a:r>
            <a:r>
              <a:rPr lang="en-US" sz="2800" baseline="30000" dirty="0" err="1">
                <a:latin typeface="Chalkboard"/>
                <a:cs typeface="Chalkboard"/>
              </a:rPr>
              <a:t>erythrocytapheresis</a:t>
            </a:r>
            <a:r>
              <a:rPr lang="en-US" sz="2800" baseline="30000" dirty="0">
                <a:latin typeface="Chalkboard"/>
                <a:cs typeface="Chalkboard"/>
              </a:rPr>
              <a:t> is less commonly performed</a:t>
            </a:r>
            <a:endParaRPr lang="en-US" sz="2800" dirty="0">
              <a:latin typeface="Chalkboard"/>
              <a:cs typeface="Chalkboard"/>
            </a:endParaRPr>
          </a:p>
        </p:txBody>
      </p:sp>
    </p:spTree>
    <p:extLst>
      <p:ext uri="{BB962C8B-B14F-4D97-AF65-F5344CB8AC3E}">
        <p14:creationId xmlns="" xmlns:p14="http://schemas.microsoft.com/office/powerpoint/2010/main" val="163848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0"/>
            <a:ext cx="9144000" cy="6858000"/>
          </a:xfrm>
        </p:spPr>
        <p:txBody>
          <a:bodyPr>
            <a:normAutofit fontScale="92500" lnSpcReduction="10000"/>
          </a:bodyPr>
          <a:lstStyle/>
          <a:p>
            <a:pPr algn="ctr"/>
            <a:r>
              <a:rPr lang="en-US" sz="2400" b="1" u="sng" dirty="0">
                <a:solidFill>
                  <a:schemeClr val="tx1"/>
                </a:solidFill>
                <a:latin typeface="Chalkboard"/>
                <a:cs typeface="Chalkboard"/>
              </a:rPr>
              <a:t>Loss of Vision</a:t>
            </a:r>
            <a:r>
              <a:rPr lang="en-US" sz="2400" b="1" dirty="0">
                <a:solidFill>
                  <a:schemeClr val="tx1"/>
                </a:solidFill>
                <a:latin typeface="Chalkboard"/>
                <a:cs typeface="Chalkboard"/>
              </a:rPr>
              <a:t> </a:t>
            </a:r>
            <a:endParaRPr lang="en-US" sz="2400" dirty="0">
              <a:solidFill>
                <a:schemeClr val="tx1"/>
              </a:solidFill>
              <a:latin typeface="Chalkboard"/>
              <a:cs typeface="Chalkboard"/>
            </a:endParaRPr>
          </a:p>
          <a:p>
            <a:pPr marL="0" indent="0" algn="ctr">
              <a:buNone/>
            </a:pPr>
            <a:r>
              <a:rPr lang="en-US" sz="2000" dirty="0">
                <a:solidFill>
                  <a:schemeClr val="tx1"/>
                </a:solidFill>
                <a:latin typeface="Chalkboard"/>
                <a:cs typeface="Chalkboard"/>
              </a:rPr>
              <a:t>The loss of vision may occur when blood vessels in the eye become blocked with sickle cells and the retina (the thin layer of tissue inside the back of the eye) gets damaged</a:t>
            </a:r>
            <a:r>
              <a:rPr lang="en-US" sz="2000" dirty="0" smtClean="0">
                <a:solidFill>
                  <a:schemeClr val="tx1"/>
                </a:solidFill>
                <a:latin typeface="Chalkboard"/>
                <a:cs typeface="Chalkboard"/>
              </a:rPr>
              <a:t>.</a:t>
            </a:r>
          </a:p>
          <a:p>
            <a:pPr marL="0" indent="0" algn="ctr">
              <a:buNone/>
            </a:pPr>
            <a:r>
              <a:rPr lang="en-US" sz="2000" dirty="0" smtClean="0">
                <a:solidFill>
                  <a:schemeClr val="tx1"/>
                </a:solidFill>
                <a:latin typeface="Chalkboard"/>
                <a:cs typeface="Chalkboard"/>
              </a:rPr>
              <a:t> </a:t>
            </a:r>
            <a:r>
              <a:rPr lang="en-US" sz="2000" dirty="0">
                <a:solidFill>
                  <a:schemeClr val="tx1"/>
                </a:solidFill>
                <a:latin typeface="Chalkboard"/>
                <a:cs typeface="Chalkboard"/>
              </a:rPr>
              <a:t>Some patients grow extra blood vessels in the eye from the lack of oxygen. </a:t>
            </a:r>
            <a:endParaRPr lang="en-US" sz="2000" dirty="0" smtClean="0">
              <a:solidFill>
                <a:schemeClr val="tx1"/>
              </a:solidFill>
              <a:latin typeface="Chalkboard"/>
              <a:cs typeface="Chalkboard"/>
            </a:endParaRPr>
          </a:p>
          <a:p>
            <a:pPr marL="0" indent="0" algn="ctr">
              <a:buNone/>
            </a:pPr>
            <a:r>
              <a:rPr lang="en-US" sz="2000" b="1" i="1" u="sng" dirty="0" smtClean="0">
                <a:solidFill>
                  <a:schemeClr val="tx1"/>
                </a:solidFill>
                <a:latin typeface="Chalkboard"/>
                <a:cs typeface="Chalkboard"/>
              </a:rPr>
              <a:t>Prevention </a:t>
            </a:r>
            <a:endParaRPr lang="en-US" sz="2000" b="1" u="sng" dirty="0">
              <a:solidFill>
                <a:schemeClr val="tx1"/>
              </a:solidFill>
              <a:latin typeface="Chalkboard"/>
              <a:cs typeface="Chalkboard"/>
            </a:endParaRPr>
          </a:p>
          <a:p>
            <a:pPr marL="0" indent="0" algn="ctr">
              <a:buNone/>
            </a:pPr>
            <a:r>
              <a:rPr lang="en-US" sz="2000" dirty="0">
                <a:solidFill>
                  <a:schemeClr val="tx1"/>
                </a:solidFill>
                <a:latin typeface="Chalkboard"/>
                <a:cs typeface="Chalkboard"/>
              </a:rPr>
              <a:t>The eyes should be checked every year </a:t>
            </a:r>
            <a:endParaRPr lang="en-US" sz="2000" dirty="0" smtClean="0">
              <a:solidFill>
                <a:schemeClr val="tx1"/>
              </a:solidFill>
              <a:latin typeface="Chalkboard"/>
              <a:cs typeface="Chalkboard"/>
            </a:endParaRPr>
          </a:p>
          <a:p>
            <a:pPr marL="0" indent="0" algn="ctr">
              <a:buNone/>
            </a:pPr>
            <a:r>
              <a:rPr lang="en-US" sz="2000" dirty="0" smtClean="0">
                <a:solidFill>
                  <a:schemeClr val="tx1"/>
                </a:solidFill>
                <a:latin typeface="Chalkboard"/>
                <a:cs typeface="Chalkboard"/>
              </a:rPr>
              <a:t>Primarily </a:t>
            </a:r>
            <a:r>
              <a:rPr lang="en-US" sz="2000" dirty="0">
                <a:solidFill>
                  <a:schemeClr val="tx1"/>
                </a:solidFill>
                <a:latin typeface="Chalkboard"/>
                <a:cs typeface="Chalkboard"/>
              </a:rPr>
              <a:t>it should be done by an ophthalmologist who specializes in diseases of the retina. </a:t>
            </a:r>
          </a:p>
          <a:p>
            <a:pPr marL="0" indent="0" algn="ctr">
              <a:buNone/>
            </a:pPr>
            <a:r>
              <a:rPr lang="en-US" sz="2000" b="1" u="sng" dirty="0">
                <a:solidFill>
                  <a:schemeClr val="tx1"/>
                </a:solidFill>
                <a:latin typeface="Chalkboard"/>
                <a:cs typeface="Chalkboard"/>
              </a:rPr>
              <a:t>Treatment </a:t>
            </a:r>
            <a:endParaRPr lang="en-US" sz="2000" u="sng" dirty="0">
              <a:solidFill>
                <a:schemeClr val="tx1"/>
              </a:solidFill>
              <a:latin typeface="Chalkboard"/>
              <a:cs typeface="Chalkboard"/>
            </a:endParaRPr>
          </a:p>
          <a:p>
            <a:pPr marL="0" indent="0" algn="ctr">
              <a:buNone/>
            </a:pPr>
            <a:r>
              <a:rPr lang="en-US" sz="2000" dirty="0">
                <a:solidFill>
                  <a:schemeClr val="tx1"/>
                </a:solidFill>
                <a:latin typeface="Chalkboard"/>
                <a:cs typeface="Chalkboard"/>
              </a:rPr>
              <a:t>If there is retinal damage by undue blood vessel growth, laser treatment often can prevent further vision loss. </a:t>
            </a:r>
            <a:endParaRPr lang="en-US" sz="2000" dirty="0">
              <a:solidFill>
                <a:schemeClr val="tx1"/>
              </a:solidFill>
              <a:effectLst/>
              <a:latin typeface="Chalkboard"/>
              <a:cs typeface="Chalkboard"/>
            </a:endParaRPr>
          </a:p>
        </p:txBody>
      </p:sp>
    </p:spTree>
    <p:extLst>
      <p:ext uri="{BB962C8B-B14F-4D97-AF65-F5344CB8AC3E}">
        <p14:creationId xmlns="" xmlns:p14="http://schemas.microsoft.com/office/powerpoint/2010/main" val="3069473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2882840"/>
          </a:xfrm>
          <a:prstGeom prst="rect">
            <a:avLst/>
          </a:prstGeom>
        </p:spPr>
        <p:txBody>
          <a:bodyPr wrap="square">
            <a:spAutoFit/>
          </a:bodyPr>
          <a:lstStyle/>
          <a:p>
            <a:pPr algn="ctr"/>
            <a:r>
              <a:rPr lang="en-US" sz="2800" b="1" baseline="30000" dirty="0"/>
              <a:t> </a:t>
            </a:r>
            <a:r>
              <a:rPr lang="en-US" sz="3600" b="1" u="sng" baseline="30000" dirty="0">
                <a:latin typeface="Chalkboard"/>
                <a:cs typeface="Chalkboard"/>
              </a:rPr>
              <a:t>Deep </a:t>
            </a:r>
            <a:r>
              <a:rPr lang="en-US" sz="3600" b="1" u="sng" baseline="30000" dirty="0" smtClean="0">
                <a:latin typeface="Chalkboard"/>
                <a:cs typeface="Chalkboard"/>
              </a:rPr>
              <a:t>Jaundice</a:t>
            </a:r>
          </a:p>
          <a:p>
            <a:pPr algn="ctr"/>
            <a:endParaRPr lang="en-US" sz="2800" baseline="30000" dirty="0">
              <a:latin typeface="Chalkboard"/>
              <a:cs typeface="Chalkboard"/>
            </a:endParaRPr>
          </a:p>
          <a:p>
            <a:pPr marL="571500" indent="-571500">
              <a:buFont typeface="Arial"/>
              <a:buChar char="•"/>
            </a:pPr>
            <a:r>
              <a:rPr lang="en-US" sz="3600" baseline="30000" dirty="0" smtClean="0">
                <a:latin typeface="Chalkboard"/>
                <a:cs typeface="Chalkboard"/>
              </a:rPr>
              <a:t>main cause which </a:t>
            </a:r>
            <a:r>
              <a:rPr lang="en-US" sz="3600" baseline="30000">
                <a:latin typeface="Chalkboard"/>
                <a:cs typeface="Chalkboard"/>
              </a:rPr>
              <a:t>is </a:t>
            </a:r>
            <a:r>
              <a:rPr lang="en-US" sz="3600" baseline="30000" smtClean="0">
                <a:latin typeface="Chalkboard"/>
                <a:cs typeface="Chalkboard"/>
              </a:rPr>
              <a:t>because</a:t>
            </a:r>
            <a:r>
              <a:rPr lang="en-US" sz="3600" smtClean="0">
                <a:latin typeface="Chalkboard"/>
                <a:cs typeface="Chalkboard"/>
              </a:rPr>
              <a:t> </a:t>
            </a:r>
            <a:r>
              <a:rPr lang="en-US" sz="3600" baseline="30000" smtClean="0">
                <a:latin typeface="Chalkboard"/>
                <a:cs typeface="Chalkboard"/>
              </a:rPr>
              <a:t>of </a:t>
            </a:r>
            <a:r>
              <a:rPr lang="en-US" sz="3600" baseline="30000" dirty="0">
                <a:latin typeface="Chalkboard"/>
                <a:cs typeface="Chalkboard"/>
              </a:rPr>
              <a:t>increased bilirubin production due to hemolysis. </a:t>
            </a:r>
            <a:endParaRPr lang="en-US" sz="3600" baseline="30000" dirty="0" smtClean="0">
              <a:latin typeface="Chalkboard"/>
              <a:cs typeface="Chalkboard"/>
            </a:endParaRPr>
          </a:p>
          <a:p>
            <a:pPr marL="571500" indent="-571500">
              <a:buFont typeface="Arial"/>
              <a:buChar char="•"/>
            </a:pPr>
            <a:r>
              <a:rPr lang="en-US" sz="3600" baseline="30000" dirty="0" smtClean="0">
                <a:latin typeface="Chalkboard"/>
                <a:cs typeface="Chalkboard"/>
              </a:rPr>
              <a:t>causes  </a:t>
            </a:r>
            <a:r>
              <a:rPr lang="en-US" sz="3600" baseline="30000" dirty="0">
                <a:latin typeface="Chalkboard"/>
                <a:cs typeface="Chalkboard"/>
              </a:rPr>
              <a:t>stone in gall bladder and bile </a:t>
            </a:r>
            <a:r>
              <a:rPr lang="en-US" sz="3600" baseline="30000" dirty="0" smtClean="0">
                <a:latin typeface="Chalkboard"/>
                <a:cs typeface="Chalkboard"/>
              </a:rPr>
              <a:t>duct</a:t>
            </a:r>
            <a:r>
              <a:rPr lang="en-US" sz="3600" dirty="0" smtClean="0">
                <a:latin typeface="Chalkboard"/>
                <a:cs typeface="Chalkboard"/>
              </a:rPr>
              <a:t> </a:t>
            </a:r>
            <a:r>
              <a:rPr lang="en-US" sz="3600" baseline="30000" dirty="0" smtClean="0">
                <a:latin typeface="Chalkboard"/>
                <a:cs typeface="Chalkboard"/>
              </a:rPr>
              <a:t>.</a:t>
            </a:r>
          </a:p>
          <a:p>
            <a:pPr marL="571500" indent="-571500" algn="ctr">
              <a:buFontTx/>
              <a:buChar char="-"/>
            </a:pPr>
            <a:endParaRPr lang="en-US" sz="3600" baseline="30000" dirty="0" smtClean="0">
              <a:latin typeface="Chalkboard"/>
              <a:cs typeface="Chalkboard"/>
            </a:endParaRPr>
          </a:p>
          <a:p>
            <a:pPr algn="ctr"/>
            <a:r>
              <a:rPr lang="en-US" sz="2800" baseline="30000" dirty="0" smtClean="0">
                <a:latin typeface="Chalkboard"/>
                <a:cs typeface="Chalkboard"/>
              </a:rPr>
              <a:t> </a:t>
            </a:r>
            <a:endParaRPr lang="en-US" sz="2800" dirty="0">
              <a:latin typeface="Chalkboard"/>
              <a:cs typeface="Chalkboard"/>
            </a:endParaRPr>
          </a:p>
        </p:txBody>
      </p:sp>
      <p:pic>
        <p:nvPicPr>
          <p:cNvPr id="3" name="Picture 2"/>
          <p:cNvPicPr>
            <a:picLocks noChangeAspect="1"/>
          </p:cNvPicPr>
          <p:nvPr/>
        </p:nvPicPr>
        <p:blipFill>
          <a:blip r:embed="rId2"/>
          <a:stretch>
            <a:fillRect/>
          </a:stretch>
        </p:blipFill>
        <p:spPr>
          <a:xfrm>
            <a:off x="3352042" y="3054326"/>
            <a:ext cx="5791958" cy="3803674"/>
          </a:xfrm>
          <a:prstGeom prst="rect">
            <a:avLst/>
          </a:prstGeom>
        </p:spPr>
      </p:pic>
    </p:spTree>
    <p:extLst>
      <p:ext uri="{BB962C8B-B14F-4D97-AF65-F5344CB8AC3E}">
        <p14:creationId xmlns="" xmlns:p14="http://schemas.microsoft.com/office/powerpoint/2010/main" val="406177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2162" y="0"/>
            <a:ext cx="7570787" cy="1411941"/>
          </a:xfrm>
        </p:spPr>
        <p:txBody>
          <a:bodyPr/>
          <a:lstStyle/>
          <a:p>
            <a:r>
              <a:rPr lang="en-US" u="sng" dirty="0" smtClean="0">
                <a:latin typeface="Chalkboard"/>
                <a:cs typeface="Chalkboard"/>
              </a:rPr>
              <a:t>Laboratory Diagnosis</a:t>
            </a:r>
            <a:endParaRPr lang="en-US" u="sng" dirty="0">
              <a:latin typeface="Chalkboard"/>
              <a:cs typeface="Chalkboard"/>
            </a:endParaRPr>
          </a:p>
        </p:txBody>
      </p:sp>
    </p:spTree>
    <p:extLst>
      <p:ext uri="{BB962C8B-B14F-4D97-AF65-F5344CB8AC3E}">
        <p14:creationId xmlns="" xmlns:p14="http://schemas.microsoft.com/office/powerpoint/2010/main" val="26694308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21520" y="12958"/>
            <a:ext cx="5920457" cy="685305"/>
          </a:xfrm>
        </p:spPr>
        <p:txBody>
          <a:bodyPr/>
          <a:lstStyle/>
          <a:p>
            <a:r>
              <a:rPr lang="en-US" sz="3600" b="1" u="sng" dirty="0">
                <a:latin typeface="Chalkboard"/>
                <a:cs typeface="Chalkboard"/>
              </a:rPr>
              <a:t>Solubility Test</a:t>
            </a:r>
            <a:endParaRPr lang="en-US" sz="3600" u="sng" dirty="0">
              <a:latin typeface="Chalkboard"/>
              <a:cs typeface="Chalkboard"/>
            </a:endParaRPr>
          </a:p>
        </p:txBody>
      </p:sp>
      <p:sp>
        <p:nvSpPr>
          <p:cNvPr id="9" name="Content Placeholder 8"/>
          <p:cNvSpPr>
            <a:spLocks noGrp="1"/>
          </p:cNvSpPr>
          <p:nvPr>
            <p:ph sz="half" idx="1"/>
          </p:nvPr>
        </p:nvSpPr>
        <p:spPr>
          <a:xfrm>
            <a:off x="792162" y="1560930"/>
            <a:ext cx="3566160" cy="5510965"/>
          </a:xfrm>
        </p:spPr>
        <p:txBody>
          <a:bodyPr>
            <a:normAutofit fontScale="47500" lnSpcReduction="20000"/>
          </a:bodyPr>
          <a:lstStyle/>
          <a:p>
            <a:pPr marL="0" indent="0" algn="ctr">
              <a:buNone/>
            </a:pPr>
            <a:r>
              <a:rPr lang="en-US" sz="2900" dirty="0" smtClean="0">
                <a:latin typeface="Chalkboard"/>
                <a:cs typeface="Chalkboard"/>
              </a:rPr>
              <a:t>Based </a:t>
            </a:r>
            <a:r>
              <a:rPr lang="en-US" sz="2900" dirty="0">
                <a:latin typeface="Chalkboard"/>
                <a:cs typeface="Chalkboard"/>
              </a:rPr>
              <a:t>on the relative insolubility of </a:t>
            </a:r>
            <a:r>
              <a:rPr lang="en-US" sz="2900" dirty="0" err="1">
                <a:latin typeface="Chalkboard"/>
                <a:cs typeface="Chalkboard"/>
              </a:rPr>
              <a:t>haemoglobin</a:t>
            </a:r>
            <a:r>
              <a:rPr lang="en-US" sz="2900" dirty="0">
                <a:latin typeface="Chalkboard"/>
                <a:cs typeface="Chalkboard"/>
              </a:rPr>
              <a:t> S in the reduced state in high phosphate buffer solution </a:t>
            </a:r>
            <a:r>
              <a:rPr lang="en-US" sz="2900" dirty="0" smtClean="0">
                <a:latin typeface="Chalkboard"/>
                <a:cs typeface="Chalkboard"/>
              </a:rPr>
              <a:t>.</a:t>
            </a:r>
          </a:p>
          <a:p>
            <a:pPr marL="0" indent="0" algn="ctr">
              <a:buNone/>
            </a:pPr>
            <a:r>
              <a:rPr lang="en-US" sz="2900" dirty="0">
                <a:latin typeface="Chalkboard"/>
                <a:cs typeface="Chalkboard"/>
              </a:rPr>
              <a:t>R</a:t>
            </a:r>
            <a:r>
              <a:rPr lang="en-US" sz="2900" dirty="0" smtClean="0">
                <a:latin typeface="Chalkboard"/>
                <a:cs typeface="Chalkboard"/>
              </a:rPr>
              <a:t>educing agent </a:t>
            </a:r>
            <a:r>
              <a:rPr lang="mr-IN" sz="2900" dirty="0" smtClean="0">
                <a:latin typeface="Chalkboard"/>
                <a:cs typeface="Chalkboard"/>
              </a:rPr>
              <a:t>–</a:t>
            </a:r>
            <a:r>
              <a:rPr lang="en-US" sz="2900" dirty="0" err="1" smtClean="0">
                <a:latin typeface="Chalkboard"/>
                <a:cs typeface="Chalkboard"/>
              </a:rPr>
              <a:t>Metabisulfite</a:t>
            </a:r>
            <a:endParaRPr lang="en-US" sz="2900" dirty="0" smtClean="0">
              <a:latin typeface="Chalkboard"/>
              <a:cs typeface="Chalkboard"/>
            </a:endParaRPr>
          </a:p>
          <a:p>
            <a:pPr marL="0" indent="0" algn="ctr">
              <a:buNone/>
            </a:pPr>
            <a:r>
              <a:rPr lang="en-US" sz="2900" dirty="0">
                <a:latin typeface="Chalkboard"/>
                <a:cs typeface="Chalkboard"/>
              </a:rPr>
              <a:t>Solubility test is a qualitative test and does not distinguish the difference between </a:t>
            </a:r>
            <a:r>
              <a:rPr lang="en-US" sz="2900" dirty="0" err="1">
                <a:latin typeface="Chalkboard"/>
                <a:cs typeface="Chalkboard"/>
              </a:rPr>
              <a:t>haemoglobin</a:t>
            </a:r>
            <a:r>
              <a:rPr lang="en-US" sz="2900" dirty="0">
                <a:latin typeface="Chalkboard"/>
                <a:cs typeface="Chalkboard"/>
              </a:rPr>
              <a:t> S disease (SS) and </a:t>
            </a:r>
            <a:r>
              <a:rPr lang="en-US" sz="2900" dirty="0" err="1">
                <a:latin typeface="Chalkboard"/>
                <a:cs typeface="Chalkboard"/>
              </a:rPr>
              <a:t>haemoglobin</a:t>
            </a:r>
            <a:r>
              <a:rPr lang="en-US" sz="2900" dirty="0">
                <a:latin typeface="Chalkboard"/>
                <a:cs typeface="Chalkboard"/>
              </a:rPr>
              <a:t> S trait (AS). </a:t>
            </a:r>
          </a:p>
          <a:p>
            <a:pPr marL="0" indent="0" algn="ctr">
              <a:buNone/>
            </a:pPr>
            <a:r>
              <a:rPr lang="en-US" sz="2900" dirty="0" err="1">
                <a:latin typeface="Chalkboard"/>
                <a:cs typeface="Chalkboard"/>
              </a:rPr>
              <a:t>Erythrocytosis</a:t>
            </a:r>
            <a:r>
              <a:rPr lang="en-US" sz="2900" dirty="0">
                <a:latin typeface="Chalkboard"/>
                <a:cs typeface="Chalkboard"/>
              </a:rPr>
              <a:t>, </a:t>
            </a:r>
            <a:r>
              <a:rPr lang="en-US" sz="2900" dirty="0" err="1">
                <a:latin typeface="Chalkboard"/>
                <a:cs typeface="Chalkboard"/>
              </a:rPr>
              <a:t>hyperglobulinemia</a:t>
            </a:r>
            <a:r>
              <a:rPr lang="en-US" sz="2900" dirty="0">
                <a:latin typeface="Chalkboard"/>
                <a:cs typeface="Chalkboard"/>
              </a:rPr>
              <a:t>, extreme leukocytosis, or hyperlipidemia may cause false positive results.</a:t>
            </a:r>
            <a:endParaRPr lang="en-US" sz="2900" b="1" dirty="0">
              <a:latin typeface="Chalkboard"/>
              <a:cs typeface="Chalkboard"/>
            </a:endParaRPr>
          </a:p>
        </p:txBody>
      </p:sp>
      <p:sp>
        <p:nvSpPr>
          <p:cNvPr id="10" name="Content Placeholder 9"/>
          <p:cNvSpPr>
            <a:spLocks noGrp="1"/>
          </p:cNvSpPr>
          <p:nvPr>
            <p:ph sz="half" idx="2"/>
          </p:nvPr>
        </p:nvSpPr>
        <p:spPr>
          <a:xfrm>
            <a:off x="4766534" y="1347035"/>
            <a:ext cx="3566160" cy="4303713"/>
          </a:xfrm>
        </p:spPr>
        <p:txBody>
          <a:bodyPr>
            <a:noAutofit/>
          </a:bodyPr>
          <a:lstStyle/>
          <a:p>
            <a:pPr marL="0" indent="0" algn="ctr">
              <a:buNone/>
            </a:pPr>
            <a:r>
              <a:rPr lang="en-US" sz="2000" dirty="0" smtClean="0">
                <a:latin typeface="Chalkboard"/>
                <a:cs typeface="Chalkboard"/>
              </a:rPr>
              <a:t> </a:t>
            </a:r>
            <a:endParaRPr lang="en-US" sz="2000" dirty="0">
              <a:latin typeface="Chalkboard"/>
              <a:cs typeface="Chalkboard"/>
            </a:endParaRPr>
          </a:p>
          <a:p>
            <a:pPr marL="0" indent="0" algn="ctr">
              <a:buNone/>
            </a:pPr>
            <a:r>
              <a:rPr lang="en-US" sz="2000" dirty="0">
                <a:latin typeface="Chalkboard"/>
                <a:cs typeface="Chalkboard"/>
              </a:rPr>
              <a:t>Further an anemic individual with </a:t>
            </a:r>
            <a:r>
              <a:rPr lang="en-US" sz="2000" dirty="0" err="1">
                <a:latin typeface="Chalkboard"/>
                <a:cs typeface="Chalkboard"/>
              </a:rPr>
              <a:t>Hb</a:t>
            </a:r>
            <a:r>
              <a:rPr lang="en-US" sz="2000" dirty="0">
                <a:latin typeface="Chalkboard"/>
                <a:cs typeface="Chalkboard"/>
              </a:rPr>
              <a:t> of &lt; 7.0 g/</a:t>
            </a:r>
            <a:r>
              <a:rPr lang="en-US" sz="2000" dirty="0" err="1">
                <a:latin typeface="Chalkboard"/>
                <a:cs typeface="Chalkboard"/>
              </a:rPr>
              <a:t>dL</a:t>
            </a:r>
            <a:r>
              <a:rPr lang="en-US" sz="2000" dirty="0">
                <a:latin typeface="Chalkboard"/>
                <a:cs typeface="Chalkboard"/>
              </a:rPr>
              <a:t> may give a false negative result. </a:t>
            </a:r>
            <a:endParaRPr lang="en-US" sz="2000" dirty="0" smtClean="0">
              <a:latin typeface="Chalkboard"/>
              <a:cs typeface="Chalkboard"/>
            </a:endParaRPr>
          </a:p>
          <a:p>
            <a:pPr marL="0" indent="0" algn="ctr">
              <a:buNone/>
            </a:pPr>
            <a:r>
              <a:rPr lang="en-US" sz="2000" dirty="0">
                <a:latin typeface="Chalkboard"/>
                <a:cs typeface="Chalkboard"/>
              </a:rPr>
              <a:t> </a:t>
            </a:r>
            <a:r>
              <a:rPr lang="en-US" sz="2000" dirty="0" smtClean="0">
                <a:latin typeface="Chalkboard"/>
                <a:cs typeface="Chalkboard"/>
              </a:rPr>
              <a:t>Use </a:t>
            </a:r>
            <a:r>
              <a:rPr lang="en-US" sz="2000" dirty="0">
                <a:latin typeface="Chalkboard"/>
                <a:cs typeface="Chalkboard"/>
              </a:rPr>
              <a:t>of packed erythrocytes (0.01 mL) for solubility test will correct for this error. </a:t>
            </a:r>
            <a:endParaRPr lang="en-US" sz="2000" dirty="0" smtClean="0">
              <a:latin typeface="Chalkboard"/>
              <a:cs typeface="Chalkboard"/>
            </a:endParaRPr>
          </a:p>
          <a:p>
            <a:pPr marL="0" indent="0" algn="ctr">
              <a:buNone/>
            </a:pPr>
            <a:r>
              <a:rPr lang="en-US" sz="2000" dirty="0" smtClean="0">
                <a:latin typeface="Chalkboard"/>
                <a:cs typeface="Chalkboard"/>
              </a:rPr>
              <a:t>In </a:t>
            </a:r>
            <a:r>
              <a:rPr lang="en-US" sz="2000" dirty="0">
                <a:latin typeface="Chalkboard"/>
                <a:cs typeface="Chalkboard"/>
              </a:rPr>
              <a:t>infants younger than 6 months and individuals with history of recent transfusion with normal erythrocytes, false negatives may occur due to low concentration of </a:t>
            </a:r>
            <a:r>
              <a:rPr lang="en-US" sz="2000" dirty="0" err="1">
                <a:latin typeface="Chalkboard"/>
                <a:cs typeface="Chalkboard"/>
              </a:rPr>
              <a:t>HbS</a:t>
            </a:r>
            <a:r>
              <a:rPr lang="en-US" sz="2000" dirty="0">
                <a:latin typeface="Chalkboard"/>
                <a:cs typeface="Chalkboard"/>
              </a:rPr>
              <a:t>.</a:t>
            </a:r>
          </a:p>
        </p:txBody>
      </p:sp>
      <p:cxnSp>
        <p:nvCxnSpPr>
          <p:cNvPr id="12" name="Straight Connector 11"/>
          <p:cNvCxnSpPr/>
          <p:nvPr/>
        </p:nvCxnSpPr>
        <p:spPr>
          <a:xfrm>
            <a:off x="4545263" y="1697789"/>
            <a:ext cx="0" cy="463884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358014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latin typeface="Chalkboard"/>
                <a:cs typeface="Chalkboard"/>
              </a:rPr>
              <a:t>Sickling Test </a:t>
            </a:r>
            <a:r>
              <a:rPr lang="en-US" sz="3200" u="sng" dirty="0">
                <a:latin typeface="Chalkboard"/>
                <a:cs typeface="Chalkboard"/>
              </a:rPr>
              <a:t/>
            </a:r>
            <a:br>
              <a:rPr lang="en-US" sz="3200" u="sng" dirty="0">
                <a:latin typeface="Chalkboard"/>
                <a:cs typeface="Chalkboard"/>
              </a:rPr>
            </a:br>
            <a:endParaRPr lang="en-US" sz="3200" u="sng" dirty="0">
              <a:latin typeface="Chalkboard"/>
              <a:cs typeface="Chalkboard"/>
            </a:endParaRPr>
          </a:p>
        </p:txBody>
      </p:sp>
      <p:sp>
        <p:nvSpPr>
          <p:cNvPr id="3" name="Content Placeholder 2"/>
          <p:cNvSpPr>
            <a:spLocks noGrp="1"/>
          </p:cNvSpPr>
          <p:nvPr>
            <p:ph sz="half" idx="1"/>
          </p:nvPr>
        </p:nvSpPr>
        <p:spPr>
          <a:xfrm>
            <a:off x="0" y="1447409"/>
            <a:ext cx="4358322" cy="5405718"/>
          </a:xfrm>
        </p:spPr>
        <p:txBody>
          <a:bodyPr>
            <a:normAutofit fontScale="85000" lnSpcReduction="20000"/>
          </a:bodyPr>
          <a:lstStyle/>
          <a:p>
            <a:pPr marL="0" indent="0" algn="ctr">
              <a:buNone/>
            </a:pPr>
            <a:r>
              <a:rPr lang="en-US" dirty="0">
                <a:solidFill>
                  <a:srgbClr val="000000"/>
                </a:solidFill>
                <a:latin typeface="Chalkboard"/>
                <a:cs typeface="Chalkboard"/>
              </a:rPr>
              <a:t>In the Sickling test we create the conditions at which oxygen tension decline to induce the Sickling process of </a:t>
            </a:r>
            <a:r>
              <a:rPr lang="en-US" dirty="0" err="1">
                <a:solidFill>
                  <a:srgbClr val="000000"/>
                </a:solidFill>
                <a:latin typeface="Chalkboard"/>
                <a:cs typeface="Chalkboard"/>
              </a:rPr>
              <a:t>HbS</a:t>
            </a:r>
            <a:r>
              <a:rPr lang="en-US" dirty="0">
                <a:solidFill>
                  <a:srgbClr val="000000"/>
                </a:solidFill>
                <a:latin typeface="Chalkboard"/>
                <a:cs typeface="Chalkboard"/>
              </a:rPr>
              <a:t> in RBCs.</a:t>
            </a:r>
          </a:p>
          <a:p>
            <a:pPr marL="0" indent="0" algn="ctr">
              <a:buNone/>
            </a:pPr>
            <a:r>
              <a:rPr lang="en-US" dirty="0">
                <a:solidFill>
                  <a:srgbClr val="000000"/>
                </a:solidFill>
                <a:latin typeface="Chalkboard"/>
                <a:cs typeface="Chalkboard"/>
              </a:rPr>
              <a:t>When a drop of blood is sealed between a cover slip and a slide, the decline in oxygen tension due to oxidative processes in the blood cells leads to sickling.</a:t>
            </a:r>
          </a:p>
          <a:p>
            <a:r>
              <a:rPr lang="en-US" dirty="0">
                <a:solidFill>
                  <a:srgbClr val="000000"/>
                </a:solidFill>
              </a:rPr>
              <a:t> </a:t>
            </a:r>
            <a:endParaRPr lang="en-US" dirty="0"/>
          </a:p>
        </p:txBody>
      </p:sp>
      <p:sp>
        <p:nvSpPr>
          <p:cNvPr id="4" name="Content Placeholder 3"/>
          <p:cNvSpPr>
            <a:spLocks noGrp="1"/>
          </p:cNvSpPr>
          <p:nvPr>
            <p:ph sz="half" idx="2"/>
          </p:nvPr>
        </p:nvSpPr>
        <p:spPr>
          <a:xfrm>
            <a:off x="4659586" y="1452283"/>
            <a:ext cx="4377466" cy="5405717"/>
          </a:xfrm>
        </p:spPr>
        <p:txBody>
          <a:bodyPr>
            <a:normAutofit fontScale="85000" lnSpcReduction="20000"/>
          </a:bodyPr>
          <a:lstStyle/>
          <a:p>
            <a:pPr marL="0" indent="0" algn="ctr">
              <a:buNone/>
            </a:pPr>
            <a:r>
              <a:rPr lang="en-US" dirty="0">
                <a:solidFill>
                  <a:srgbClr val="000000"/>
                </a:solidFill>
                <a:latin typeface="Chalkboard"/>
                <a:cs typeface="Chalkboard"/>
              </a:rPr>
              <a:t>In this method blood drop is added with sodium </a:t>
            </a:r>
            <a:r>
              <a:rPr lang="en-US" dirty="0" err="1">
                <a:solidFill>
                  <a:srgbClr val="000000"/>
                </a:solidFill>
                <a:latin typeface="Chalkboard"/>
                <a:cs typeface="Chalkboard"/>
              </a:rPr>
              <a:t>metabisulfite</a:t>
            </a:r>
            <a:r>
              <a:rPr lang="en-US" dirty="0">
                <a:solidFill>
                  <a:srgbClr val="000000"/>
                </a:solidFill>
                <a:latin typeface="Chalkboard"/>
                <a:cs typeface="Chalkboard"/>
              </a:rPr>
              <a:t>, a chemical reducing agents which rapidly reduces </a:t>
            </a:r>
            <a:r>
              <a:rPr lang="en-US" dirty="0" err="1">
                <a:solidFill>
                  <a:srgbClr val="000000"/>
                </a:solidFill>
                <a:latin typeface="Chalkboard"/>
                <a:cs typeface="Chalkboard"/>
              </a:rPr>
              <a:t>oxyhaemoglobin</a:t>
            </a:r>
            <a:r>
              <a:rPr lang="en-US" dirty="0">
                <a:solidFill>
                  <a:srgbClr val="000000"/>
                </a:solidFill>
                <a:latin typeface="Chalkboard"/>
                <a:cs typeface="Chalkboard"/>
              </a:rPr>
              <a:t> to reduced </a:t>
            </a:r>
            <a:r>
              <a:rPr lang="en-US" dirty="0" err="1">
                <a:solidFill>
                  <a:srgbClr val="000000"/>
                </a:solidFill>
                <a:latin typeface="Chalkboard"/>
                <a:cs typeface="Chalkboard"/>
              </a:rPr>
              <a:t>haemoglobin</a:t>
            </a:r>
            <a:r>
              <a:rPr lang="en-US" dirty="0">
                <a:solidFill>
                  <a:srgbClr val="000000"/>
                </a:solidFill>
                <a:latin typeface="Chalkboard"/>
                <a:cs typeface="Chalkboard"/>
              </a:rPr>
              <a:t> to accelerate sickling. In positive samples the typical sickle-shaped red blood cells will appear.</a:t>
            </a:r>
          </a:p>
          <a:p>
            <a:endParaRPr lang="en-US" dirty="0"/>
          </a:p>
        </p:txBody>
      </p:sp>
      <p:cxnSp>
        <p:nvCxnSpPr>
          <p:cNvPr id="6" name="Straight Connector 5"/>
          <p:cNvCxnSpPr/>
          <p:nvPr/>
        </p:nvCxnSpPr>
        <p:spPr>
          <a:xfrm flipH="1">
            <a:off x="4531895" y="1737895"/>
            <a:ext cx="26737" cy="430463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37237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
            <a:ext cx="9365303" cy="2718692"/>
          </a:xfrm>
          <a:prstGeom prst="rect">
            <a:avLst/>
          </a:prstGeom>
        </p:spPr>
        <p:txBody>
          <a:bodyPr wrap="square">
            <a:spAutoFit/>
          </a:bodyPr>
          <a:lstStyle/>
          <a:p>
            <a:r>
              <a:rPr lang="en-US" sz="3200" b="1" u="sng" baseline="30000" dirty="0" smtClean="0">
                <a:latin typeface="Chalkboard"/>
                <a:cs typeface="Chalkboard"/>
              </a:rPr>
              <a:t>steps </a:t>
            </a:r>
            <a:r>
              <a:rPr lang="en-US" sz="3200" b="1" u="sng" baseline="30000" dirty="0">
                <a:latin typeface="Chalkboard"/>
                <a:cs typeface="Chalkboard"/>
              </a:rPr>
              <a:t>of Sickling </a:t>
            </a:r>
            <a:r>
              <a:rPr lang="en-US" sz="3200" b="1" u="sng" baseline="30000" dirty="0" smtClean="0">
                <a:latin typeface="Chalkboard"/>
                <a:cs typeface="Chalkboard"/>
              </a:rPr>
              <a:t>Test</a:t>
            </a:r>
          </a:p>
          <a:p>
            <a:endParaRPr lang="en-US" sz="2800" b="1" i="1" baseline="30000" dirty="0">
              <a:latin typeface="Chalkboard"/>
              <a:cs typeface="Chalkboard"/>
            </a:endParaRPr>
          </a:p>
          <a:p>
            <a:r>
              <a:rPr lang="en-US" sz="2800" baseline="30000" dirty="0">
                <a:latin typeface="Chalkboard"/>
                <a:cs typeface="Chalkboard"/>
              </a:rPr>
              <a:t>• Fresh blood in any anticoagulant.</a:t>
            </a:r>
          </a:p>
          <a:p>
            <a:r>
              <a:rPr lang="en-US" sz="2800" baseline="30000" dirty="0">
                <a:latin typeface="Chalkboard"/>
                <a:cs typeface="Chalkboard"/>
              </a:rPr>
              <a:t>• Mix 1 drop of blood with 1 drop of 2% sodium </a:t>
            </a:r>
            <a:r>
              <a:rPr lang="en-US" sz="2800" baseline="30000" dirty="0" err="1">
                <a:latin typeface="Chalkboard"/>
                <a:cs typeface="Chalkboard"/>
              </a:rPr>
              <a:t>metabisulphite</a:t>
            </a:r>
            <a:r>
              <a:rPr lang="en-US" sz="2800" baseline="30000" dirty="0">
                <a:latin typeface="Chalkboard"/>
                <a:cs typeface="Chalkboard"/>
              </a:rPr>
              <a:t> solution on a</a:t>
            </a:r>
          </a:p>
          <a:p>
            <a:r>
              <a:rPr lang="en-US" sz="2800" baseline="30000" dirty="0">
                <a:latin typeface="Chalkboard"/>
                <a:cs typeface="Chalkboard"/>
              </a:rPr>
              <a:t>microscope slide.</a:t>
            </a:r>
          </a:p>
          <a:p>
            <a:r>
              <a:rPr lang="en-US" sz="2800" baseline="30000" dirty="0">
                <a:latin typeface="Chalkboard"/>
                <a:cs typeface="Chalkboard"/>
              </a:rPr>
              <a:t>• Cover with a cover slip and seal the edge with wax/</a:t>
            </a:r>
            <a:r>
              <a:rPr lang="en-US" sz="2800" baseline="30000" dirty="0" err="1">
                <a:latin typeface="Chalkboard"/>
                <a:cs typeface="Chalkboard"/>
              </a:rPr>
              <a:t>vaseline</a:t>
            </a:r>
            <a:r>
              <a:rPr lang="en-US" sz="2800" baseline="30000" dirty="0">
                <a:latin typeface="Chalkboard"/>
                <a:cs typeface="Chalkboard"/>
              </a:rPr>
              <a:t> mixture or with nail varnish.</a:t>
            </a:r>
          </a:p>
          <a:p>
            <a:r>
              <a:rPr lang="en-US" sz="2800" baseline="30000" dirty="0">
                <a:latin typeface="Chalkboard"/>
                <a:cs typeface="Chalkboard"/>
              </a:rPr>
              <a:t>• Incubate at room temperature for 1 to 4 hours.</a:t>
            </a:r>
          </a:p>
          <a:p>
            <a:r>
              <a:rPr lang="en-US" sz="2800" baseline="30000" dirty="0">
                <a:latin typeface="Chalkboard"/>
                <a:cs typeface="Chalkboard"/>
              </a:rPr>
              <a:t>• Examine under a microscope with the dry objective.</a:t>
            </a:r>
            <a:endParaRPr lang="en-US" sz="2800" dirty="0">
              <a:latin typeface="Chalkboard"/>
              <a:cs typeface="Chalkboard"/>
            </a:endParaRPr>
          </a:p>
        </p:txBody>
      </p:sp>
      <p:pic>
        <p:nvPicPr>
          <p:cNvPr id="2" name="Picture 1" descr="IMG_4053.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95600" y="3270250"/>
            <a:ext cx="3556000" cy="237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915889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 y="1774825"/>
            <a:ext cx="9144000" cy="4303713"/>
          </a:xfrm>
        </p:spPr>
        <p:txBody>
          <a:bodyPr>
            <a:normAutofit fontScale="92500" lnSpcReduction="20000"/>
          </a:bodyPr>
          <a:lstStyle/>
          <a:p>
            <a:r>
              <a:rPr lang="en-US" dirty="0">
                <a:solidFill>
                  <a:srgbClr val="000000"/>
                </a:solidFill>
                <a:latin typeface="Chalkboard"/>
                <a:cs typeface="Chalkboard"/>
              </a:rPr>
              <a:t> False negative results may be obtained if the </a:t>
            </a:r>
            <a:r>
              <a:rPr lang="en-US" dirty="0" err="1">
                <a:solidFill>
                  <a:srgbClr val="000000"/>
                </a:solidFill>
                <a:latin typeface="Chalkboard"/>
                <a:cs typeface="Chalkboard"/>
              </a:rPr>
              <a:t>metabilsulphite</a:t>
            </a:r>
            <a:r>
              <a:rPr lang="en-US" dirty="0">
                <a:solidFill>
                  <a:srgbClr val="000000"/>
                </a:solidFill>
                <a:latin typeface="Chalkboard"/>
                <a:cs typeface="Chalkboard"/>
              </a:rPr>
              <a:t> has deteriorated or if the cover slip is not sealed properly. </a:t>
            </a:r>
            <a:endParaRPr lang="en-US" dirty="0" smtClean="0">
              <a:solidFill>
                <a:srgbClr val="000000"/>
              </a:solidFill>
              <a:latin typeface="Chalkboard"/>
              <a:cs typeface="Chalkboard"/>
            </a:endParaRPr>
          </a:p>
          <a:p>
            <a:r>
              <a:rPr lang="en-US" dirty="0" smtClean="0">
                <a:solidFill>
                  <a:srgbClr val="000000"/>
                </a:solidFill>
                <a:latin typeface="Chalkboard"/>
                <a:cs typeface="Chalkboard"/>
              </a:rPr>
              <a:t>A </a:t>
            </a:r>
            <a:r>
              <a:rPr lang="en-US" dirty="0">
                <a:solidFill>
                  <a:srgbClr val="000000"/>
                </a:solidFill>
                <a:latin typeface="Chalkboard"/>
                <a:cs typeface="Chalkboard"/>
              </a:rPr>
              <a:t>positive test does not distinguish the sickle cell trait from sickle cell disease</a:t>
            </a:r>
            <a:r>
              <a:rPr lang="en-US" dirty="0" smtClean="0">
                <a:solidFill>
                  <a:srgbClr val="000000"/>
                </a:solidFill>
                <a:latin typeface="Chalkboard"/>
                <a:cs typeface="Chalkboard"/>
              </a:rPr>
              <a:t>.</a:t>
            </a:r>
          </a:p>
          <a:p>
            <a:r>
              <a:rPr lang="en-US" dirty="0" smtClean="0">
                <a:solidFill>
                  <a:srgbClr val="000000"/>
                </a:solidFill>
                <a:latin typeface="Chalkboard"/>
                <a:cs typeface="Chalkboard"/>
              </a:rPr>
              <a:t>Sensitivity </a:t>
            </a:r>
            <a:r>
              <a:rPr lang="en-US" dirty="0">
                <a:solidFill>
                  <a:srgbClr val="000000"/>
                </a:solidFill>
                <a:latin typeface="Chalkboard"/>
                <a:cs typeface="Chalkboard"/>
              </a:rPr>
              <a:t>99.9% </a:t>
            </a:r>
            <a:r>
              <a:rPr lang="en-US" dirty="0" smtClean="0">
                <a:solidFill>
                  <a:srgbClr val="000000"/>
                </a:solidFill>
                <a:latin typeface="Chalkboard"/>
                <a:cs typeface="Chalkboard"/>
              </a:rPr>
              <a:t> and Specificity  97%</a:t>
            </a:r>
            <a:endParaRPr lang="en-US" dirty="0">
              <a:latin typeface="Chalkboard"/>
              <a:cs typeface="Chalkboard"/>
            </a:endParaRPr>
          </a:p>
        </p:txBody>
      </p:sp>
    </p:spTree>
    <p:extLst>
      <p:ext uri="{BB962C8B-B14F-4D97-AF65-F5344CB8AC3E}">
        <p14:creationId xmlns="" xmlns:p14="http://schemas.microsoft.com/office/powerpoint/2010/main" val="675611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05950"/>
          </a:xfrm>
          <a:prstGeom prst="rect">
            <a:avLst/>
          </a:prstGeom>
        </p:spPr>
        <p:txBody>
          <a:bodyPr wrap="square">
            <a:spAutoFit/>
          </a:bodyPr>
          <a:lstStyle/>
          <a:p>
            <a:pPr algn="ctr"/>
            <a:r>
              <a:rPr lang="en-US" sz="3200" b="1" u="sng" baseline="30000" dirty="0">
                <a:latin typeface="Chalkboard"/>
                <a:cs typeface="Chalkboard"/>
              </a:rPr>
              <a:t>Electrophoresis</a:t>
            </a:r>
          </a:p>
          <a:p>
            <a:pPr algn="ctr"/>
            <a:endParaRPr lang="en-US" sz="2800" baseline="30000" dirty="0" smtClean="0">
              <a:latin typeface="Chalkboard"/>
              <a:cs typeface="Chalkboard"/>
            </a:endParaRPr>
          </a:p>
          <a:p>
            <a:pPr algn="ctr"/>
            <a:r>
              <a:rPr lang="en-US" sz="2800" baseline="30000" dirty="0" smtClean="0">
                <a:latin typeface="Chalkboard"/>
                <a:cs typeface="Chalkboard"/>
              </a:rPr>
              <a:t>The </a:t>
            </a:r>
            <a:r>
              <a:rPr lang="en-US" sz="2800" baseline="30000" dirty="0">
                <a:latin typeface="Chalkboard"/>
                <a:cs typeface="Chalkboard"/>
              </a:rPr>
              <a:t>electrophoresis process </a:t>
            </a:r>
            <a:r>
              <a:rPr lang="en-US" sz="2800" baseline="30000" dirty="0" smtClean="0">
                <a:latin typeface="Chalkboard"/>
                <a:cs typeface="Chalkboard"/>
              </a:rPr>
              <a:t>work</a:t>
            </a:r>
            <a:r>
              <a:rPr lang="en-US" sz="2800" dirty="0">
                <a:latin typeface="Chalkboard"/>
                <a:cs typeface="Chalkboard"/>
              </a:rPr>
              <a:t> </a:t>
            </a:r>
            <a:r>
              <a:rPr lang="en-US" sz="2800" baseline="30000" dirty="0" smtClean="0">
                <a:latin typeface="Chalkboard"/>
                <a:cs typeface="Chalkboard"/>
              </a:rPr>
              <a:t>on the </a:t>
            </a:r>
            <a:r>
              <a:rPr lang="en-US" sz="2800" baseline="30000" dirty="0">
                <a:latin typeface="Chalkboard"/>
                <a:cs typeface="Chalkboard"/>
              </a:rPr>
              <a:t>fact that different </a:t>
            </a:r>
            <a:r>
              <a:rPr lang="en-US" sz="2800" baseline="30000" dirty="0" err="1">
                <a:latin typeface="Chalkboard"/>
                <a:cs typeface="Chalkboard"/>
              </a:rPr>
              <a:t>haemoglobin</a:t>
            </a:r>
            <a:r>
              <a:rPr lang="en-US" sz="2800" baseline="30000" dirty="0">
                <a:latin typeface="Chalkboard"/>
                <a:cs typeface="Chalkboard"/>
              </a:rPr>
              <a:t> types have different electrical charges and move at different speeds in an electric field. </a:t>
            </a:r>
            <a:endParaRPr lang="en-US" sz="2800" baseline="30000" dirty="0" smtClean="0">
              <a:latin typeface="Chalkboard"/>
              <a:cs typeface="Chalkboard"/>
            </a:endParaRPr>
          </a:p>
          <a:p>
            <a:pPr algn="ctr"/>
            <a:r>
              <a:rPr lang="en-US" sz="2800" baseline="30000" dirty="0" smtClean="0">
                <a:latin typeface="Chalkboard"/>
                <a:cs typeface="Chalkboard"/>
              </a:rPr>
              <a:t>In </a:t>
            </a:r>
            <a:r>
              <a:rPr lang="en-US" sz="2800" baseline="30000" dirty="0">
                <a:latin typeface="Chalkboard"/>
                <a:cs typeface="Chalkboard"/>
              </a:rPr>
              <a:t>an electrical field proteins that have a net negative charge will migrate from the cathode ("black," "negative") to the anode ("red", "positive") of the field. </a:t>
            </a:r>
            <a:endParaRPr lang="en-US" sz="2800" baseline="30000" dirty="0" smtClean="0">
              <a:latin typeface="Chalkboard"/>
              <a:cs typeface="Chalkboard"/>
            </a:endParaRPr>
          </a:p>
          <a:p>
            <a:pPr algn="ctr"/>
            <a:r>
              <a:rPr lang="en-US" sz="2800" baseline="30000" dirty="0" smtClean="0">
                <a:latin typeface="Chalkboard"/>
                <a:cs typeface="Chalkboard"/>
              </a:rPr>
              <a:t>The </a:t>
            </a:r>
            <a:r>
              <a:rPr lang="en-US" sz="2800" baseline="30000" dirty="0">
                <a:latin typeface="Chalkboard"/>
                <a:cs typeface="Chalkboard"/>
              </a:rPr>
              <a:t>positions of the protein products are detected either directly by staining, or by coupled enzymatic reactions. </a:t>
            </a:r>
            <a:endParaRPr lang="en-US" sz="2000" dirty="0" smtClean="0">
              <a:latin typeface="Chalkboard"/>
              <a:cs typeface="Chalkboard"/>
            </a:endParaRPr>
          </a:p>
          <a:p>
            <a:pPr algn="ctr"/>
            <a:r>
              <a:rPr lang="en-US" sz="2000" dirty="0" smtClean="0">
                <a:latin typeface="Chalkboard"/>
                <a:cs typeface="Chalkboard"/>
              </a:rPr>
              <a:t>It has 100% of sensitivity and specificity.</a:t>
            </a:r>
          </a:p>
        </p:txBody>
      </p:sp>
      <p:pic>
        <p:nvPicPr>
          <p:cNvPr id="3" name="Picture 2" descr="IMG_4054.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22435" y="3366655"/>
            <a:ext cx="4114433" cy="3351645"/>
          </a:xfrm>
          <a:prstGeom prst="rect">
            <a:avLst/>
          </a:prstGeom>
        </p:spPr>
      </p:pic>
    </p:spTree>
    <p:extLst>
      <p:ext uri="{BB962C8B-B14F-4D97-AF65-F5344CB8AC3E}">
        <p14:creationId xmlns="" xmlns:p14="http://schemas.microsoft.com/office/powerpoint/2010/main" val="15761961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dirty="0" smtClean="0">
                <a:latin typeface="Chalkboard"/>
                <a:cs typeface="Chalkboard"/>
              </a:rPr>
              <a:t>Genotype : SS = </a:t>
            </a:r>
            <a:r>
              <a:rPr lang="en-US" dirty="0" err="1" smtClean="0">
                <a:latin typeface="Chalkboard"/>
                <a:cs typeface="Chalkboard"/>
              </a:rPr>
              <a:t>Hb</a:t>
            </a:r>
            <a:r>
              <a:rPr lang="en-US" dirty="0" smtClean="0">
                <a:latin typeface="Chalkboard"/>
                <a:cs typeface="Chalkboard"/>
              </a:rPr>
              <a:t> S &gt;90%</a:t>
            </a:r>
          </a:p>
          <a:p>
            <a:pPr marL="0" indent="0">
              <a:buNone/>
            </a:pPr>
            <a:r>
              <a:rPr lang="en-US" dirty="0">
                <a:latin typeface="Chalkboard"/>
                <a:cs typeface="Chalkboard"/>
              </a:rPr>
              <a:t> </a:t>
            </a:r>
            <a:r>
              <a:rPr lang="en-US" dirty="0" smtClean="0">
                <a:latin typeface="Chalkboard"/>
                <a:cs typeface="Chalkboard"/>
              </a:rPr>
              <a:t>                   </a:t>
            </a:r>
            <a:r>
              <a:rPr lang="en-US" dirty="0" err="1" smtClean="0">
                <a:latin typeface="Chalkboard"/>
                <a:cs typeface="Chalkboard"/>
              </a:rPr>
              <a:t>Hb</a:t>
            </a:r>
            <a:r>
              <a:rPr lang="en-US" dirty="0" smtClean="0">
                <a:latin typeface="Chalkboard"/>
                <a:cs typeface="Chalkboard"/>
              </a:rPr>
              <a:t> A 0 %</a:t>
            </a:r>
          </a:p>
          <a:p>
            <a:pPr marL="0" indent="0">
              <a:buNone/>
            </a:pPr>
            <a:r>
              <a:rPr lang="en-US" dirty="0">
                <a:latin typeface="Chalkboard"/>
                <a:cs typeface="Chalkboard"/>
              </a:rPr>
              <a:t> </a:t>
            </a:r>
            <a:r>
              <a:rPr lang="en-US" dirty="0" smtClean="0">
                <a:latin typeface="Chalkboard"/>
                <a:cs typeface="Chalkboard"/>
              </a:rPr>
              <a:t>                   </a:t>
            </a:r>
            <a:r>
              <a:rPr lang="en-US" dirty="0" err="1" smtClean="0">
                <a:latin typeface="Chalkboard"/>
                <a:cs typeface="Chalkboard"/>
              </a:rPr>
              <a:t>Hb</a:t>
            </a:r>
            <a:r>
              <a:rPr lang="en-US" dirty="0" smtClean="0">
                <a:latin typeface="Chalkboard"/>
                <a:cs typeface="Chalkboard"/>
              </a:rPr>
              <a:t> F &lt;10%  </a:t>
            </a:r>
          </a:p>
          <a:p>
            <a:pPr marL="0" indent="0">
              <a:buNone/>
            </a:pPr>
            <a:r>
              <a:rPr lang="en-US" dirty="0">
                <a:latin typeface="Chalkboard"/>
                <a:cs typeface="Chalkboard"/>
              </a:rPr>
              <a:t> </a:t>
            </a:r>
            <a:r>
              <a:rPr lang="en-US" dirty="0" smtClean="0">
                <a:latin typeface="Chalkboard"/>
                <a:cs typeface="Chalkboard"/>
              </a:rPr>
              <a:t>           </a:t>
            </a:r>
            <a:r>
              <a:rPr lang="en-US" dirty="0">
                <a:latin typeface="Chalkboard"/>
                <a:cs typeface="Chalkboard"/>
              </a:rPr>
              <a:t> </a:t>
            </a:r>
            <a:r>
              <a:rPr lang="en-US" dirty="0" smtClean="0">
                <a:latin typeface="Chalkboard"/>
                <a:cs typeface="Chalkboard"/>
              </a:rPr>
              <a:t>  AS = </a:t>
            </a:r>
            <a:r>
              <a:rPr lang="en-US" dirty="0" err="1" smtClean="0">
                <a:latin typeface="Chalkboard"/>
                <a:cs typeface="Chalkboard"/>
              </a:rPr>
              <a:t>Hb</a:t>
            </a:r>
            <a:r>
              <a:rPr lang="en-US" dirty="0" smtClean="0">
                <a:latin typeface="Chalkboard"/>
                <a:cs typeface="Chalkboard"/>
              </a:rPr>
              <a:t> S &lt; 40%</a:t>
            </a:r>
          </a:p>
          <a:p>
            <a:pPr marL="0" indent="0">
              <a:buNone/>
            </a:pPr>
            <a:r>
              <a:rPr lang="en-US" dirty="0">
                <a:latin typeface="Chalkboard"/>
                <a:cs typeface="Chalkboard"/>
              </a:rPr>
              <a:t> </a:t>
            </a:r>
            <a:r>
              <a:rPr lang="en-US" dirty="0" smtClean="0">
                <a:latin typeface="Chalkboard"/>
                <a:cs typeface="Chalkboard"/>
              </a:rPr>
              <a:t>                    </a:t>
            </a:r>
            <a:r>
              <a:rPr lang="en-US" dirty="0" err="1" smtClean="0">
                <a:latin typeface="Chalkboard"/>
                <a:cs typeface="Chalkboard"/>
              </a:rPr>
              <a:t>Hb</a:t>
            </a:r>
            <a:r>
              <a:rPr lang="en-US" dirty="0" smtClean="0">
                <a:latin typeface="Chalkboard"/>
                <a:cs typeface="Chalkboard"/>
              </a:rPr>
              <a:t> A &gt;60%</a:t>
            </a:r>
          </a:p>
          <a:p>
            <a:pPr marL="0" indent="0">
              <a:buNone/>
            </a:pPr>
            <a:r>
              <a:rPr lang="en-US" dirty="0">
                <a:latin typeface="Chalkboard"/>
                <a:cs typeface="Chalkboard"/>
              </a:rPr>
              <a:t> </a:t>
            </a:r>
            <a:r>
              <a:rPr lang="en-US" dirty="0" smtClean="0">
                <a:latin typeface="Chalkboard"/>
                <a:cs typeface="Chalkboard"/>
              </a:rPr>
              <a:t>                    </a:t>
            </a:r>
            <a:r>
              <a:rPr lang="en-US" dirty="0" err="1" smtClean="0">
                <a:latin typeface="Chalkboard"/>
                <a:cs typeface="Chalkboard"/>
              </a:rPr>
              <a:t>Hb</a:t>
            </a:r>
            <a:r>
              <a:rPr lang="en-US" dirty="0" smtClean="0">
                <a:latin typeface="Chalkboard"/>
                <a:cs typeface="Chalkboard"/>
              </a:rPr>
              <a:t> F &lt;0.1%    </a:t>
            </a:r>
            <a:endParaRPr lang="en-US" dirty="0">
              <a:latin typeface="Chalkboard"/>
              <a:cs typeface="Chalkboard"/>
            </a:endParaRPr>
          </a:p>
        </p:txBody>
      </p:sp>
    </p:spTree>
    <p:extLst>
      <p:ext uri="{BB962C8B-B14F-4D97-AF65-F5344CB8AC3E}">
        <p14:creationId xmlns="" xmlns:p14="http://schemas.microsoft.com/office/powerpoint/2010/main" val="101071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04" y="0"/>
            <a:ext cx="3612822" cy="1536192"/>
          </a:xfrm>
        </p:spPr>
        <p:txBody>
          <a:bodyPr/>
          <a:lstStyle/>
          <a:p>
            <a:r>
              <a:rPr lang="en-US" sz="3200" u="sng" dirty="0" smtClean="0">
                <a:latin typeface="Chalkboard"/>
                <a:cs typeface="Chalkboard"/>
              </a:rPr>
              <a:t>PREVELANCE</a:t>
            </a:r>
            <a:endParaRPr lang="en-US" sz="3200" u="sng" dirty="0">
              <a:latin typeface="Chalkboard"/>
              <a:cs typeface="Chalkboard"/>
            </a:endParaRPr>
          </a:p>
        </p:txBody>
      </p:sp>
      <p:sp>
        <p:nvSpPr>
          <p:cNvPr id="5" name="Text Placeholder 4"/>
          <p:cNvSpPr>
            <a:spLocks noGrp="1"/>
          </p:cNvSpPr>
          <p:nvPr>
            <p:ph type="body" sz="half" idx="2"/>
          </p:nvPr>
        </p:nvSpPr>
        <p:spPr>
          <a:xfrm>
            <a:off x="379984" y="2209799"/>
            <a:ext cx="3613792" cy="4648201"/>
          </a:xfrm>
        </p:spPr>
        <p:txBody>
          <a:bodyPr>
            <a:normAutofit fontScale="70000" lnSpcReduction="20000"/>
          </a:bodyPr>
          <a:lstStyle/>
          <a:p>
            <a:pPr marL="342900" indent="-342900" algn="l">
              <a:buFont typeface="Arial"/>
              <a:buChar char="•"/>
            </a:pPr>
            <a:r>
              <a:rPr lang="en-US" sz="2000" dirty="0">
                <a:latin typeface="Chalkboard"/>
                <a:cs typeface="Chalkboard"/>
              </a:rPr>
              <a:t>Sickle cell gene is commonly believed to be associated with African ancestry and malaria endemic areas. Besides Africa, it is found around Mediterranean, Middle-East and India.</a:t>
            </a:r>
          </a:p>
          <a:p>
            <a:pPr marL="342900" indent="-342900" algn="l">
              <a:buFont typeface="Arial"/>
              <a:buChar char="•"/>
            </a:pPr>
            <a:r>
              <a:rPr lang="en-US" sz="2000" dirty="0">
                <a:latin typeface="Chalkboard"/>
                <a:cs typeface="Chalkboard"/>
              </a:rPr>
              <a:t>The disease gene has spread also to Europe, America &amp; Caribbean through migration of human populations. </a:t>
            </a:r>
            <a:endParaRPr lang="en-US" sz="2000" dirty="0" smtClean="0">
              <a:latin typeface="Chalkboard"/>
              <a:cs typeface="Chalkboard"/>
            </a:endParaRPr>
          </a:p>
          <a:p>
            <a:pPr marL="342900" indent="-342900" algn="l">
              <a:buFont typeface="Arial"/>
              <a:buChar char="•"/>
            </a:pPr>
            <a:r>
              <a:rPr lang="en-US" sz="2000" dirty="0">
                <a:latin typeface="Chalkboard"/>
                <a:cs typeface="Chalkboard"/>
              </a:rPr>
              <a:t>The frequency of sickle cell carriers is up to 1 in 4 in West Africans and 1 in 10 in Afro Caribbean’s. </a:t>
            </a:r>
          </a:p>
        </p:txBody>
      </p:sp>
      <p:pic>
        <p:nvPicPr>
          <p:cNvPr id="7" name="Picture Placeholder 6" descr="IMG_3820 2.jpg"/>
          <p:cNvPicPr>
            <a:picLocks noGrp="1" noChangeAspect="1"/>
          </p:cNvPicPr>
          <p:nvPr>
            <p:ph type="pic" idx="1"/>
          </p:nvPr>
        </p:nvPicPr>
        <p:blipFill>
          <a:blip r:embed="rId2">
            <a:extLst>
              <a:ext uri="{28A0092B-C50C-407E-A947-70E740481C1C}">
                <a14:useLocalDpi xmlns="" xmlns:a14="http://schemas.microsoft.com/office/drawing/2010/main" val="0"/>
              </a:ext>
            </a:extLst>
          </a:blip>
          <a:srcRect t="-54402" b="-54402"/>
          <a:stretch>
            <a:fillRect/>
          </a:stretch>
        </p:blipFill>
        <p:spPr>
          <a:prstGeom prst="rect">
            <a:avLst/>
          </a:prstGeom>
          <a:ln/>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 xmlns:p14="http://schemas.microsoft.com/office/powerpoint/2010/main" val="16197824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u="sng" dirty="0">
                <a:latin typeface="Chalkboard"/>
                <a:cs typeface="Chalkboard"/>
              </a:rPr>
              <a:t>Newborn Screening </a:t>
            </a:r>
            <a:r>
              <a:rPr lang="en-US" sz="3600" u="sng" dirty="0">
                <a:latin typeface="Chalkboard"/>
                <a:cs typeface="Chalkboard"/>
              </a:rPr>
              <a:t/>
            </a:r>
            <a:br>
              <a:rPr lang="en-US" sz="3600" u="sng" dirty="0">
                <a:latin typeface="Chalkboard"/>
                <a:cs typeface="Chalkboard"/>
              </a:rPr>
            </a:br>
            <a:endParaRPr lang="en-US" sz="3600" dirty="0"/>
          </a:p>
        </p:txBody>
      </p:sp>
      <p:sp>
        <p:nvSpPr>
          <p:cNvPr id="5" name="Content Placeholder 4"/>
          <p:cNvSpPr>
            <a:spLocks noGrp="1"/>
          </p:cNvSpPr>
          <p:nvPr>
            <p:ph sz="half" idx="1"/>
          </p:nvPr>
        </p:nvSpPr>
        <p:spPr>
          <a:xfrm>
            <a:off x="0" y="1452283"/>
            <a:ext cx="4358322" cy="5512664"/>
          </a:xfrm>
        </p:spPr>
        <p:txBody>
          <a:bodyPr>
            <a:normAutofit fontScale="47500" lnSpcReduction="20000"/>
          </a:bodyPr>
          <a:lstStyle/>
          <a:p>
            <a:pPr marL="0" indent="0" algn="ctr">
              <a:buNone/>
            </a:pPr>
            <a:r>
              <a:rPr lang="en-US" dirty="0" smtClean="0"/>
              <a:t> </a:t>
            </a:r>
            <a:r>
              <a:rPr lang="en-US" sz="3200" dirty="0" smtClean="0">
                <a:latin typeface="Chalkboard"/>
                <a:cs typeface="Chalkboard"/>
              </a:rPr>
              <a:t>Early </a:t>
            </a:r>
            <a:r>
              <a:rPr lang="en-US" sz="3200" dirty="0">
                <a:latin typeface="Chalkboard"/>
                <a:cs typeface="Chalkboard"/>
              </a:rPr>
              <a:t>diagnosis -------- reduce morbidity, premature death, intellectual disability &amp; other developmental disabilities </a:t>
            </a:r>
          </a:p>
          <a:p>
            <a:pPr marL="0" indent="0" algn="ctr">
              <a:buNone/>
            </a:pPr>
            <a:r>
              <a:rPr lang="en-US" sz="3200" dirty="0">
                <a:latin typeface="Chalkboard"/>
                <a:cs typeface="Chalkboard"/>
              </a:rPr>
              <a:t>Newborn screening for sickle cell can be performed via the more sensitive </a:t>
            </a:r>
            <a:r>
              <a:rPr lang="en-US" sz="3200" dirty="0" err="1">
                <a:latin typeface="Chalkboard"/>
                <a:cs typeface="Chalkboard"/>
              </a:rPr>
              <a:t>haemoglobin</a:t>
            </a:r>
            <a:r>
              <a:rPr lang="en-US" sz="3200" dirty="0">
                <a:latin typeface="Chalkboard"/>
                <a:cs typeface="Chalkboard"/>
              </a:rPr>
              <a:t> HPLC fractionation or automated capillary electrophoresis and identifies the specific types of </a:t>
            </a:r>
            <a:r>
              <a:rPr lang="en-US" sz="3200" dirty="0" err="1">
                <a:latin typeface="Chalkboard"/>
                <a:cs typeface="Chalkboard"/>
              </a:rPr>
              <a:t>haemoglobin</a:t>
            </a:r>
            <a:r>
              <a:rPr lang="en-US" sz="3200" dirty="0">
                <a:latin typeface="Chalkboard"/>
                <a:cs typeface="Chalkboard"/>
              </a:rPr>
              <a:t> present. </a:t>
            </a:r>
            <a:endParaRPr lang="en-US" sz="3200" dirty="0" smtClean="0">
              <a:latin typeface="Chalkboard"/>
              <a:cs typeface="Chalkboard"/>
            </a:endParaRPr>
          </a:p>
          <a:p>
            <a:pPr marL="0" indent="0" algn="ctr">
              <a:buNone/>
            </a:pPr>
            <a:endParaRPr lang="en-US" sz="3200" dirty="0">
              <a:latin typeface="Chalkboard"/>
              <a:cs typeface="Chalkboard"/>
            </a:endParaRPr>
          </a:p>
        </p:txBody>
      </p:sp>
      <p:sp>
        <p:nvSpPr>
          <p:cNvPr id="6" name="Content Placeholder 5"/>
          <p:cNvSpPr>
            <a:spLocks noGrp="1"/>
          </p:cNvSpPr>
          <p:nvPr>
            <p:ph sz="half" idx="2"/>
          </p:nvPr>
        </p:nvSpPr>
        <p:spPr>
          <a:xfrm>
            <a:off x="4358322" y="1452283"/>
            <a:ext cx="4785678" cy="5405717"/>
          </a:xfrm>
        </p:spPr>
        <p:txBody>
          <a:bodyPr>
            <a:normAutofit fontScale="47500" lnSpcReduction="20000"/>
          </a:bodyPr>
          <a:lstStyle/>
          <a:p>
            <a:pPr marL="0" indent="0" algn="ctr">
              <a:buNone/>
            </a:pPr>
            <a:r>
              <a:rPr lang="en-US" sz="3200" dirty="0">
                <a:latin typeface="Chalkboard"/>
                <a:cs typeface="Chalkboard"/>
              </a:rPr>
              <a:t>This test uses a few drops of blood from pricking the baby's heel. </a:t>
            </a:r>
          </a:p>
          <a:p>
            <a:pPr marL="0" indent="0" algn="ctr">
              <a:buNone/>
            </a:pPr>
            <a:r>
              <a:rPr lang="en-US" sz="3200" dirty="0" smtClean="0">
                <a:latin typeface="Chalkboard"/>
                <a:cs typeface="Chalkboard"/>
              </a:rPr>
              <a:t>These </a:t>
            </a:r>
            <a:r>
              <a:rPr lang="en-US" sz="3200" dirty="0">
                <a:latin typeface="Chalkboard"/>
                <a:cs typeface="Chalkboard"/>
              </a:rPr>
              <a:t>drops are absorbed on a screening card (Guthrie Cards) that is taken to a laboratory for testing. </a:t>
            </a:r>
            <a:endParaRPr lang="en-US" sz="3200" dirty="0" smtClean="0">
              <a:latin typeface="Chalkboard"/>
              <a:cs typeface="Chalkboard"/>
            </a:endParaRPr>
          </a:p>
          <a:p>
            <a:pPr marL="0" indent="0" algn="ctr">
              <a:buNone/>
            </a:pPr>
            <a:r>
              <a:rPr lang="en-US" sz="3200" dirty="0" smtClean="0">
                <a:latin typeface="Chalkboard"/>
                <a:cs typeface="Chalkboard"/>
              </a:rPr>
              <a:t>Newborn </a:t>
            </a:r>
            <a:r>
              <a:rPr lang="en-US" sz="3200" dirty="0">
                <a:latin typeface="Chalkboard"/>
                <a:cs typeface="Chalkboard"/>
              </a:rPr>
              <a:t>dried blood spot samples are screened for the presence of normal </a:t>
            </a:r>
            <a:r>
              <a:rPr lang="en-US" sz="3200" dirty="0" err="1">
                <a:latin typeface="Chalkboard"/>
                <a:cs typeface="Chalkboard"/>
              </a:rPr>
              <a:t>haemoglobins</a:t>
            </a:r>
            <a:r>
              <a:rPr lang="en-US" sz="3200" dirty="0">
                <a:latin typeface="Chalkboard"/>
                <a:cs typeface="Chalkboard"/>
              </a:rPr>
              <a:t> (F and A) and common </a:t>
            </a:r>
            <a:r>
              <a:rPr lang="en-US" sz="3200" dirty="0" err="1">
                <a:latin typeface="Chalkboard"/>
                <a:cs typeface="Chalkboard"/>
              </a:rPr>
              <a:t>haemoglobin</a:t>
            </a:r>
            <a:r>
              <a:rPr lang="en-US" sz="3200" dirty="0">
                <a:latin typeface="Chalkboard"/>
                <a:cs typeface="Chalkboard"/>
              </a:rPr>
              <a:t> variants to include S, C, D, E, and Bart's</a:t>
            </a:r>
            <a:r>
              <a:rPr lang="en-US" sz="3200" dirty="0" smtClean="0">
                <a:latin typeface="Chalkboard"/>
                <a:cs typeface="Chalkboard"/>
              </a:rPr>
              <a:t>.</a:t>
            </a:r>
          </a:p>
          <a:p>
            <a:pPr marL="0" indent="0" algn="ctr">
              <a:buNone/>
            </a:pPr>
            <a:r>
              <a:rPr lang="en-US" sz="3200" dirty="0" smtClean="0">
                <a:latin typeface="Chalkboard"/>
                <a:cs typeface="Chalkboard"/>
              </a:rPr>
              <a:t> </a:t>
            </a:r>
            <a:r>
              <a:rPr lang="en-US" sz="3200" dirty="0">
                <a:latin typeface="Chalkboard"/>
                <a:cs typeface="Chalkboard"/>
              </a:rPr>
              <a:t>A fully automated instrument is fast and can analyze 96 samples in few hours. </a:t>
            </a:r>
          </a:p>
          <a:p>
            <a:pPr marL="0" indent="0">
              <a:buNone/>
            </a:pPr>
            <a:endParaRPr lang="en-US" dirty="0"/>
          </a:p>
        </p:txBody>
      </p:sp>
      <p:cxnSp>
        <p:nvCxnSpPr>
          <p:cNvPr id="8" name="Straight Connector 7"/>
          <p:cNvCxnSpPr/>
          <p:nvPr/>
        </p:nvCxnSpPr>
        <p:spPr>
          <a:xfrm>
            <a:off x="4358322" y="1737895"/>
            <a:ext cx="0" cy="462547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760420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50" y="166760"/>
            <a:ext cx="8990050" cy="6412010"/>
          </a:xfrm>
          <a:prstGeom prst="rect">
            <a:avLst/>
          </a:prstGeom>
        </p:spPr>
        <p:txBody>
          <a:bodyPr wrap="square">
            <a:spAutoFit/>
          </a:bodyPr>
          <a:lstStyle/>
          <a:p>
            <a:pPr algn="ctr"/>
            <a:r>
              <a:rPr lang="en-US" sz="2800" b="1" u="sng" baseline="30000" dirty="0">
                <a:latin typeface="Chalkboard"/>
                <a:cs typeface="Chalkboard"/>
              </a:rPr>
              <a:t>Management of Newborn </a:t>
            </a:r>
            <a:r>
              <a:rPr lang="en-US" sz="2800" b="1" u="sng" baseline="30000" dirty="0" smtClean="0">
                <a:latin typeface="Chalkboard"/>
                <a:cs typeface="Chalkboard"/>
              </a:rPr>
              <a:t>Screening</a:t>
            </a:r>
          </a:p>
          <a:p>
            <a:endParaRPr lang="en-US" sz="2800" u="sng" baseline="30000" dirty="0">
              <a:latin typeface="Chalkboard"/>
              <a:cs typeface="Chalkboard"/>
            </a:endParaRPr>
          </a:p>
          <a:p>
            <a:pPr marL="457200" indent="-457200">
              <a:buFont typeface="Arial"/>
              <a:buChar char="•"/>
            </a:pPr>
            <a:r>
              <a:rPr lang="en-US" sz="2800" baseline="30000" dirty="0">
                <a:latin typeface="Chalkboard"/>
                <a:cs typeface="Chalkboard"/>
              </a:rPr>
              <a:t>  Confirm Diagnosis on capillary sample at age 1 </a:t>
            </a:r>
            <a:r>
              <a:rPr lang="en-US" sz="2800" baseline="30000" dirty="0" smtClean="0">
                <a:latin typeface="Chalkboard"/>
                <a:cs typeface="Chalkboard"/>
              </a:rPr>
              <a:t>month</a:t>
            </a:r>
          </a:p>
          <a:p>
            <a:pPr marL="457200" indent="-457200">
              <a:buFont typeface="Arial"/>
              <a:buChar char="•"/>
            </a:pPr>
            <a:endParaRPr lang="en-US" sz="2800" baseline="30000" dirty="0" smtClean="0">
              <a:latin typeface="Chalkboard"/>
              <a:cs typeface="Chalkboard"/>
            </a:endParaRPr>
          </a:p>
          <a:p>
            <a:pPr marL="457200" indent="-457200">
              <a:buFont typeface="Arial"/>
              <a:buChar char="•"/>
            </a:pPr>
            <a:r>
              <a:rPr lang="en-US" sz="2800" baseline="30000" dirty="0">
                <a:latin typeface="Chalkboard"/>
                <a:cs typeface="Chalkboard"/>
              </a:rPr>
              <a:t>R</a:t>
            </a:r>
            <a:r>
              <a:rPr lang="en-US" sz="2800" baseline="30000" dirty="0" smtClean="0">
                <a:latin typeface="Chalkboard"/>
                <a:cs typeface="Chalkboard"/>
              </a:rPr>
              <a:t>egular </a:t>
            </a:r>
            <a:r>
              <a:rPr lang="en-US" sz="2800" baseline="30000" dirty="0">
                <a:latin typeface="Chalkboard"/>
                <a:cs typeface="Chalkboard"/>
              </a:rPr>
              <a:t>immunization </a:t>
            </a:r>
            <a:r>
              <a:rPr lang="en-US" sz="2800" baseline="30000" dirty="0" smtClean="0">
                <a:latin typeface="Chalkboard"/>
                <a:cs typeface="Chalkboard"/>
              </a:rPr>
              <a:t>schedules</a:t>
            </a:r>
          </a:p>
          <a:p>
            <a:pPr marL="457200" indent="-457200">
              <a:buFont typeface="Arial"/>
              <a:buChar char="•"/>
            </a:pPr>
            <a:r>
              <a:rPr lang="en-US" sz="2800" baseline="30000" dirty="0" smtClean="0">
                <a:latin typeface="Chalkboard"/>
                <a:cs typeface="Chalkboard"/>
              </a:rPr>
              <a:t> including </a:t>
            </a:r>
            <a:r>
              <a:rPr lang="en-US" sz="2800" baseline="30000" dirty="0" err="1">
                <a:latin typeface="Chalkboard"/>
                <a:cs typeface="Chalkboard"/>
              </a:rPr>
              <a:t>Haemophilus</a:t>
            </a:r>
            <a:r>
              <a:rPr lang="en-US" sz="2800" baseline="30000" dirty="0">
                <a:latin typeface="Chalkboard"/>
                <a:cs typeface="Chalkboard"/>
              </a:rPr>
              <a:t> </a:t>
            </a:r>
            <a:r>
              <a:rPr lang="en-US" sz="2800" baseline="30000" dirty="0" err="1">
                <a:latin typeface="Chalkboard"/>
                <a:cs typeface="Chalkboard"/>
              </a:rPr>
              <a:t>influenzae</a:t>
            </a:r>
            <a:r>
              <a:rPr lang="en-US" sz="2800" baseline="30000" dirty="0">
                <a:latin typeface="Chalkboard"/>
                <a:cs typeface="Chalkboard"/>
              </a:rPr>
              <a:t> type b vaccine.</a:t>
            </a:r>
          </a:p>
          <a:p>
            <a:pPr marL="457200" indent="-457200">
              <a:buFont typeface="Arial"/>
              <a:buChar char="•"/>
            </a:pPr>
            <a:r>
              <a:rPr lang="en-US" sz="2800" baseline="30000" dirty="0">
                <a:latin typeface="Chalkboard"/>
                <a:cs typeface="Chalkboard"/>
              </a:rPr>
              <a:t> </a:t>
            </a:r>
            <a:endParaRPr lang="en-US" sz="2800" baseline="30000" dirty="0" smtClean="0">
              <a:latin typeface="Chalkboard"/>
              <a:cs typeface="Chalkboard"/>
            </a:endParaRPr>
          </a:p>
          <a:p>
            <a:pPr marL="457200" indent="-457200">
              <a:buFont typeface="Arial"/>
              <a:buChar char="•"/>
            </a:pPr>
            <a:r>
              <a:rPr lang="en-US" sz="2800" baseline="30000" dirty="0" smtClean="0">
                <a:latin typeface="Chalkboard"/>
                <a:cs typeface="Chalkboard"/>
              </a:rPr>
              <a:t> </a:t>
            </a:r>
            <a:r>
              <a:rPr lang="en-US" sz="2800" baseline="30000" dirty="0">
                <a:latin typeface="Chalkboard"/>
                <a:cs typeface="Chalkboard"/>
              </a:rPr>
              <a:t>Teach parents how to feel for the spleen which should be done daily; or more often </a:t>
            </a:r>
            <a:r>
              <a:rPr lang="en-US" sz="2800" baseline="30000" dirty="0" smtClean="0">
                <a:latin typeface="Chalkboard"/>
                <a:cs typeface="Chalkboard"/>
              </a:rPr>
              <a:t>if</a:t>
            </a:r>
            <a:r>
              <a:rPr lang="en-US" sz="2800" dirty="0" smtClean="0">
                <a:latin typeface="Chalkboard"/>
                <a:cs typeface="Chalkboard"/>
              </a:rPr>
              <a:t> </a:t>
            </a:r>
            <a:r>
              <a:rPr lang="en-US" sz="2800" baseline="30000" dirty="0" smtClean="0">
                <a:latin typeface="Chalkboard"/>
                <a:cs typeface="Chalkboard"/>
              </a:rPr>
              <a:t>child </a:t>
            </a:r>
            <a:r>
              <a:rPr lang="en-US" sz="2800" baseline="30000" dirty="0">
                <a:latin typeface="Chalkboard"/>
                <a:cs typeface="Chalkboard"/>
              </a:rPr>
              <a:t>is sick.</a:t>
            </a:r>
          </a:p>
          <a:p>
            <a:pPr marL="457200" indent="-457200">
              <a:buFont typeface="Arial"/>
              <a:buChar char="•"/>
            </a:pPr>
            <a:r>
              <a:rPr lang="en-US" sz="2800" baseline="30000" dirty="0">
                <a:latin typeface="Chalkboard"/>
                <a:cs typeface="Chalkboard"/>
              </a:rPr>
              <a:t> </a:t>
            </a:r>
            <a:endParaRPr lang="en-US" sz="2800" baseline="30000" dirty="0" smtClean="0">
              <a:latin typeface="Chalkboard"/>
              <a:cs typeface="Chalkboard"/>
            </a:endParaRPr>
          </a:p>
          <a:p>
            <a:pPr marL="457200" indent="-457200">
              <a:buFont typeface="Arial"/>
              <a:buChar char="•"/>
            </a:pPr>
            <a:r>
              <a:rPr lang="en-US" sz="2800" baseline="30000" dirty="0" smtClean="0">
                <a:latin typeface="Chalkboard"/>
                <a:cs typeface="Chalkboard"/>
              </a:rPr>
              <a:t> </a:t>
            </a:r>
            <a:r>
              <a:rPr lang="en-US" sz="2800" baseline="30000" dirty="0">
                <a:latin typeface="Chalkboard"/>
                <a:cs typeface="Chalkboard"/>
              </a:rPr>
              <a:t>Advice purchase of thermometer and teach its use.</a:t>
            </a:r>
          </a:p>
          <a:p>
            <a:pPr marL="457200" indent="-457200">
              <a:buFont typeface="Arial"/>
              <a:buChar char="•"/>
            </a:pPr>
            <a:r>
              <a:rPr lang="en-US" sz="2800" baseline="30000" dirty="0">
                <a:latin typeface="Chalkboard"/>
                <a:cs typeface="Chalkboard"/>
              </a:rPr>
              <a:t>  </a:t>
            </a:r>
            <a:endParaRPr lang="en-US" sz="2800" baseline="30000" dirty="0" smtClean="0">
              <a:latin typeface="Chalkboard"/>
              <a:cs typeface="Chalkboard"/>
            </a:endParaRPr>
          </a:p>
          <a:p>
            <a:pPr marL="457200" indent="-457200">
              <a:buFont typeface="Arial"/>
              <a:buChar char="•"/>
            </a:pPr>
            <a:r>
              <a:rPr lang="en-US" sz="2800" baseline="30000" dirty="0" smtClean="0">
                <a:latin typeface="Chalkboard"/>
                <a:cs typeface="Chalkboard"/>
              </a:rPr>
              <a:t>Start </a:t>
            </a:r>
            <a:r>
              <a:rPr lang="en-US" sz="2800" baseline="30000" dirty="0">
                <a:latin typeface="Chalkboard"/>
                <a:cs typeface="Chalkboard"/>
              </a:rPr>
              <a:t>regular pneumococcal prophylaxis form 4 months to 4 years.</a:t>
            </a:r>
          </a:p>
          <a:p>
            <a:pPr marL="457200" indent="-457200">
              <a:buFont typeface="Arial"/>
              <a:buChar char="•"/>
            </a:pPr>
            <a:endParaRPr lang="en-US" sz="2800" baseline="30000" dirty="0" smtClean="0">
              <a:latin typeface="Chalkboard"/>
              <a:cs typeface="Chalkboard"/>
            </a:endParaRPr>
          </a:p>
          <a:p>
            <a:pPr marL="457200" indent="-457200">
              <a:buFont typeface="Arial"/>
              <a:buChar char="•"/>
            </a:pPr>
            <a:r>
              <a:rPr lang="en-US" sz="2800" baseline="30000" dirty="0" smtClean="0">
                <a:latin typeface="Chalkboard"/>
                <a:cs typeface="Chalkboard"/>
              </a:rPr>
              <a:t>Oral </a:t>
            </a:r>
            <a:r>
              <a:rPr lang="en-US" sz="2800" baseline="30000" dirty="0">
                <a:latin typeface="Chalkboard"/>
                <a:cs typeface="Chalkboard"/>
              </a:rPr>
              <a:t>penicillin-V 125 mg twice a day up to age of 3 years, and then 250 mg twice a day; or erythromycin 125 mg </a:t>
            </a:r>
            <a:r>
              <a:rPr lang="en-US" sz="2800" baseline="30000" dirty="0" err="1">
                <a:latin typeface="Chalkboard"/>
                <a:cs typeface="Chalkboard"/>
              </a:rPr>
              <a:t>bd</a:t>
            </a:r>
            <a:r>
              <a:rPr lang="en-US" sz="2800" baseline="30000" dirty="0">
                <a:latin typeface="Chalkboard"/>
                <a:cs typeface="Chalkboard"/>
              </a:rPr>
              <a:t> </a:t>
            </a:r>
            <a:r>
              <a:rPr lang="en-US" sz="2800" baseline="30000" dirty="0" err="1">
                <a:latin typeface="Chalkboard"/>
                <a:cs typeface="Chalkboard"/>
              </a:rPr>
              <a:t>upto</a:t>
            </a:r>
            <a:r>
              <a:rPr lang="en-US" sz="2800" baseline="30000" dirty="0">
                <a:latin typeface="Chalkboard"/>
                <a:cs typeface="Chalkboard"/>
              </a:rPr>
              <a:t> age of 3 years and then 250 mg </a:t>
            </a:r>
            <a:r>
              <a:rPr lang="en-US" sz="2800" baseline="30000" dirty="0" err="1">
                <a:latin typeface="Chalkboard"/>
                <a:cs typeface="Chalkboard"/>
              </a:rPr>
              <a:t>bd</a:t>
            </a:r>
            <a:r>
              <a:rPr lang="en-US" sz="2800" baseline="30000" dirty="0">
                <a:latin typeface="Chalkboard"/>
                <a:cs typeface="Chalkboard"/>
              </a:rPr>
              <a:t> if allergic to penicillin.</a:t>
            </a:r>
          </a:p>
          <a:p>
            <a:pPr marL="457200" indent="-457200">
              <a:buFont typeface="Arial"/>
              <a:buChar char="•"/>
            </a:pPr>
            <a:r>
              <a:rPr lang="en-US" sz="2800" baseline="30000" dirty="0">
                <a:latin typeface="Chalkboard"/>
                <a:cs typeface="Chalkboard"/>
              </a:rPr>
              <a:t> </a:t>
            </a:r>
            <a:endParaRPr lang="en-US" sz="2800" baseline="30000" dirty="0" smtClean="0">
              <a:latin typeface="Chalkboard"/>
              <a:cs typeface="Chalkboard"/>
            </a:endParaRPr>
          </a:p>
          <a:p>
            <a:pPr marL="457200" indent="-457200">
              <a:buFont typeface="Arial"/>
              <a:buChar char="•"/>
            </a:pPr>
            <a:r>
              <a:rPr lang="en-US" sz="2800" baseline="30000" dirty="0" smtClean="0">
                <a:latin typeface="Chalkboard"/>
                <a:cs typeface="Chalkboard"/>
              </a:rPr>
              <a:t>Explain </a:t>
            </a:r>
            <a:r>
              <a:rPr lang="en-US" sz="2800" baseline="30000" dirty="0">
                <a:latin typeface="Chalkboard"/>
                <a:cs typeface="Chalkboard"/>
              </a:rPr>
              <a:t>about delayed physical and sexual development and slim build: advice plenty </a:t>
            </a:r>
            <a:r>
              <a:rPr lang="en-US" sz="2800" baseline="30000" dirty="0" smtClean="0">
                <a:latin typeface="Chalkboard"/>
                <a:cs typeface="Chalkboard"/>
              </a:rPr>
              <a:t>of</a:t>
            </a:r>
            <a:r>
              <a:rPr lang="en-US" sz="2800" dirty="0" smtClean="0">
                <a:latin typeface="Chalkboard"/>
                <a:cs typeface="Chalkboard"/>
              </a:rPr>
              <a:t> </a:t>
            </a:r>
            <a:r>
              <a:rPr lang="en-US" sz="2800" baseline="30000" dirty="0" smtClean="0">
                <a:latin typeface="Chalkboard"/>
                <a:cs typeface="Chalkboard"/>
              </a:rPr>
              <a:t>fresh </a:t>
            </a:r>
            <a:r>
              <a:rPr lang="en-US" sz="2800" baseline="30000" dirty="0">
                <a:latin typeface="Chalkboard"/>
                <a:cs typeface="Chalkboard"/>
              </a:rPr>
              <a:t>fruit and </a:t>
            </a:r>
            <a:r>
              <a:rPr lang="en-US" sz="2800" baseline="30000" dirty="0" smtClean="0">
                <a:latin typeface="Chalkboard"/>
                <a:cs typeface="Chalkboard"/>
              </a:rPr>
              <a:t>vegetables</a:t>
            </a:r>
            <a:endParaRPr lang="en-US" sz="2800" baseline="30000" dirty="0">
              <a:latin typeface="Chalkboard"/>
              <a:cs typeface="Chalkboard"/>
            </a:endParaRPr>
          </a:p>
          <a:p>
            <a:pPr marL="457200" indent="-457200">
              <a:buFont typeface="Arial"/>
              <a:buChar char="•"/>
            </a:pPr>
            <a:r>
              <a:rPr lang="en-US" sz="2800" baseline="30000" dirty="0">
                <a:latin typeface="Chalkboard"/>
                <a:cs typeface="Chalkboard"/>
              </a:rPr>
              <a:t>  Arrange regular review of child every 3 months or immediately if sick</a:t>
            </a:r>
            <a:r>
              <a:rPr lang="en-US" sz="2800" baseline="30000" dirty="0" smtClean="0">
                <a:latin typeface="Chalkboard"/>
                <a:cs typeface="Chalkboard"/>
              </a:rPr>
              <a:t>.</a:t>
            </a:r>
            <a:endParaRPr lang="en-US" sz="2800" dirty="0">
              <a:latin typeface="Chalkboard"/>
              <a:cs typeface="Chalkboard"/>
            </a:endParaRPr>
          </a:p>
        </p:txBody>
      </p:sp>
    </p:spTree>
    <p:extLst>
      <p:ext uri="{BB962C8B-B14F-4D97-AF65-F5344CB8AC3E}">
        <p14:creationId xmlns="" xmlns:p14="http://schemas.microsoft.com/office/powerpoint/2010/main" val="3474282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r>
              <a:rPr lang="en-US" u="sng" dirty="0">
                <a:latin typeface="Chalkboard"/>
                <a:cs typeface="Chalkboard"/>
              </a:rPr>
              <a:t>General Health Maintenance </a:t>
            </a:r>
          </a:p>
          <a:p>
            <a:endParaRPr lang="en-US" dirty="0"/>
          </a:p>
        </p:txBody>
      </p:sp>
      <p:graphicFrame>
        <p:nvGraphicFramePr>
          <p:cNvPr id="4" name="Diagram 3"/>
          <p:cNvGraphicFramePr/>
          <p:nvPr>
            <p:extLst>
              <p:ext uri="{D42A27DB-BD31-4B8C-83A1-F6EECF244321}">
                <p14:modId xmlns="" xmlns:p14="http://schemas.microsoft.com/office/powerpoint/2010/main" val="654856868"/>
              </p:ext>
            </p:extLst>
          </p:nvPr>
        </p:nvGraphicFramePr>
        <p:xfrm>
          <a:off x="1049657" y="207327"/>
          <a:ext cx="6894311" cy="665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061738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8311330"/>
              </p:ext>
            </p:extLst>
          </p:nvPr>
        </p:nvGraphicFramePr>
        <p:xfrm>
          <a:off x="792162" y="40341"/>
          <a:ext cx="7570787" cy="681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406462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8013" cy="5791200"/>
          </a:xfrm>
        </p:spPr>
        <p:txBody>
          <a:bodyPr>
            <a:noAutofit/>
          </a:bodyPr>
          <a:lstStyle/>
          <a:p>
            <a:pPr marL="0" indent="0" algn="ctr">
              <a:buNone/>
            </a:pPr>
            <a:r>
              <a:rPr lang="en-US" sz="2400" b="1" u="sng" dirty="0">
                <a:latin typeface="Chalkboard"/>
                <a:cs typeface="Chalkboard"/>
              </a:rPr>
              <a:t>Models of Management </a:t>
            </a:r>
            <a:endParaRPr lang="en-US" sz="2400" u="sng" dirty="0">
              <a:latin typeface="Chalkboard"/>
              <a:cs typeface="Chalkboard"/>
            </a:endParaRPr>
          </a:p>
          <a:p>
            <a:pPr marL="0" indent="0" algn="ctr">
              <a:buNone/>
            </a:pPr>
            <a:r>
              <a:rPr lang="en-US" sz="2000" b="1" u="sng" dirty="0">
                <a:latin typeface="Chalkboard"/>
                <a:cs typeface="Chalkboard"/>
              </a:rPr>
              <a:t>Early Diagnosis and Follow-up </a:t>
            </a:r>
            <a:endParaRPr lang="en-US" sz="2000" u="sng" dirty="0">
              <a:latin typeface="Chalkboard"/>
              <a:cs typeface="Chalkboard"/>
            </a:endParaRPr>
          </a:p>
          <a:p>
            <a:r>
              <a:rPr lang="en-US" sz="2000" dirty="0">
                <a:latin typeface="Chalkboard"/>
                <a:cs typeface="Chalkboard"/>
              </a:rPr>
              <a:t>Newborn diagnosis essential to prevent many early deaths</a:t>
            </a:r>
            <a:r>
              <a:rPr lang="en-US" sz="2000" dirty="0" smtClean="0">
                <a:latin typeface="Chalkboard"/>
                <a:cs typeface="Chalkboard"/>
              </a:rPr>
              <a:t>.</a:t>
            </a:r>
          </a:p>
          <a:p>
            <a:r>
              <a:rPr lang="en-US" sz="2000" dirty="0" smtClean="0">
                <a:latin typeface="Chalkboard"/>
                <a:cs typeface="Chalkboard"/>
              </a:rPr>
              <a:t> </a:t>
            </a:r>
            <a:r>
              <a:rPr lang="en-US" sz="2000" dirty="0">
                <a:latin typeface="Chalkboard"/>
                <a:cs typeface="Chalkboard"/>
              </a:rPr>
              <a:t>Regular follow-up </a:t>
            </a:r>
            <a:r>
              <a:rPr lang="en-US" sz="2000" dirty="0" smtClean="0">
                <a:latin typeface="Chalkboard"/>
                <a:cs typeface="Chalkboard"/>
              </a:rPr>
              <a:t>.</a:t>
            </a:r>
          </a:p>
          <a:p>
            <a:r>
              <a:rPr lang="en-US" sz="2000" dirty="0" smtClean="0">
                <a:latin typeface="Chalkboard"/>
                <a:cs typeface="Chalkboard"/>
              </a:rPr>
              <a:t>Establish </a:t>
            </a:r>
            <a:r>
              <a:rPr lang="en-US" sz="2000" dirty="0">
                <a:latin typeface="Chalkboard"/>
                <a:cs typeface="Chalkboard"/>
              </a:rPr>
              <a:t>baseline for patients‟ clinical state and hematology by review when well</a:t>
            </a:r>
            <a:r>
              <a:rPr lang="en-US" sz="2000" dirty="0" smtClean="0">
                <a:latin typeface="Chalkboard"/>
                <a:cs typeface="Chalkboard"/>
              </a:rPr>
              <a:t>.</a:t>
            </a:r>
          </a:p>
          <a:p>
            <a:r>
              <a:rPr lang="en-US" sz="2000" dirty="0" smtClean="0">
                <a:latin typeface="Chalkboard"/>
                <a:cs typeface="Chalkboard"/>
              </a:rPr>
              <a:t> </a:t>
            </a:r>
            <a:r>
              <a:rPr lang="en-US" sz="2000" dirty="0">
                <a:latin typeface="Chalkboard"/>
                <a:cs typeface="Chalkboard"/>
              </a:rPr>
              <a:t>Provide </a:t>
            </a:r>
            <a:r>
              <a:rPr lang="en-US" sz="2000" dirty="0" err="1">
                <a:latin typeface="Chalkboard"/>
                <a:cs typeface="Chalkboard"/>
              </a:rPr>
              <a:t>programme</a:t>
            </a:r>
            <a:r>
              <a:rPr lang="en-US" sz="2000" dirty="0">
                <a:latin typeface="Chalkboard"/>
                <a:cs typeface="Chalkboard"/>
              </a:rPr>
              <a:t> of management including pneumococcal prophylaxis and education on splenic palpation. </a:t>
            </a:r>
          </a:p>
          <a:p>
            <a:r>
              <a:rPr lang="en-US" sz="2000" b="1" dirty="0">
                <a:latin typeface="Chalkboard"/>
                <a:cs typeface="Chalkboard"/>
              </a:rPr>
              <a:t>Diet </a:t>
            </a:r>
            <a:endParaRPr lang="en-US" sz="2000" dirty="0">
              <a:latin typeface="Chalkboard"/>
              <a:cs typeface="Chalkboard"/>
            </a:endParaRPr>
          </a:p>
          <a:p>
            <a:r>
              <a:rPr lang="en-US" sz="2000" dirty="0" err="1">
                <a:latin typeface="Chalkboard"/>
                <a:cs typeface="Chalkboard"/>
              </a:rPr>
              <a:t>F</a:t>
            </a:r>
            <a:r>
              <a:rPr lang="en-US" sz="2000" dirty="0" err="1" smtClean="0">
                <a:latin typeface="Chalkboard"/>
                <a:cs typeface="Chalkboard"/>
              </a:rPr>
              <a:t>olate</a:t>
            </a:r>
            <a:r>
              <a:rPr lang="en-US" sz="2000" dirty="0" smtClean="0">
                <a:latin typeface="Chalkboard"/>
                <a:cs typeface="Chalkboard"/>
              </a:rPr>
              <a:t> </a:t>
            </a:r>
            <a:r>
              <a:rPr lang="en-US" sz="2000" dirty="0">
                <a:latin typeface="Chalkboard"/>
                <a:cs typeface="Chalkboard"/>
              </a:rPr>
              <a:t>supplementation </a:t>
            </a:r>
            <a:r>
              <a:rPr lang="en-US" sz="2000" dirty="0" smtClean="0">
                <a:latin typeface="Chalkboard"/>
                <a:cs typeface="Chalkboard"/>
              </a:rPr>
              <a:t>when </a:t>
            </a:r>
            <a:r>
              <a:rPr lang="en-US" sz="2000" dirty="0">
                <a:latin typeface="Chalkboard"/>
                <a:cs typeface="Chalkboard"/>
              </a:rPr>
              <a:t>there is evidence of </a:t>
            </a:r>
            <a:r>
              <a:rPr lang="en-US" sz="2000" dirty="0" err="1">
                <a:latin typeface="Chalkboard"/>
                <a:cs typeface="Chalkboard"/>
              </a:rPr>
              <a:t>megaloblastic</a:t>
            </a:r>
            <a:r>
              <a:rPr lang="en-US" sz="2000" dirty="0">
                <a:latin typeface="Chalkboard"/>
                <a:cs typeface="Chalkboard"/>
              </a:rPr>
              <a:t> change or poor diet. </a:t>
            </a:r>
          </a:p>
        </p:txBody>
      </p:sp>
    </p:spTree>
    <p:extLst>
      <p:ext uri="{BB962C8B-B14F-4D97-AF65-F5344CB8AC3E}">
        <p14:creationId xmlns="" xmlns:p14="http://schemas.microsoft.com/office/powerpoint/2010/main" val="28352876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362949" cy="6051176"/>
          </a:xfrm>
        </p:spPr>
        <p:txBody>
          <a:bodyPr>
            <a:normAutofit fontScale="70000" lnSpcReduction="20000"/>
          </a:bodyPr>
          <a:lstStyle/>
          <a:p>
            <a:pPr marL="0" indent="0">
              <a:buNone/>
            </a:pPr>
            <a:r>
              <a:rPr lang="en-US" sz="2300" b="1" u="sng" dirty="0" err="1">
                <a:latin typeface="Chalkboard"/>
                <a:cs typeface="Chalkboard"/>
              </a:rPr>
              <a:t>Haematology</a:t>
            </a:r>
            <a:r>
              <a:rPr lang="en-US" sz="2300" b="1" u="sng" dirty="0">
                <a:latin typeface="Chalkboard"/>
                <a:cs typeface="Chalkboard"/>
              </a:rPr>
              <a:t> </a:t>
            </a:r>
            <a:endParaRPr lang="en-US" sz="2300" u="sng" dirty="0">
              <a:latin typeface="Chalkboard"/>
              <a:cs typeface="Chalkboard"/>
            </a:endParaRPr>
          </a:p>
          <a:p>
            <a:r>
              <a:rPr lang="en-US" sz="2300" dirty="0">
                <a:latin typeface="Chalkboard"/>
                <a:cs typeface="Chalkboard"/>
              </a:rPr>
              <a:t>Monitor hematology </a:t>
            </a:r>
            <a:r>
              <a:rPr lang="en-US" sz="2300" dirty="0" smtClean="0">
                <a:latin typeface="Chalkboard"/>
                <a:cs typeface="Chalkboard"/>
              </a:rPr>
              <a:t>profile with </a:t>
            </a:r>
            <a:r>
              <a:rPr lang="en-US" sz="2300" dirty="0">
                <a:latin typeface="Chalkboard"/>
                <a:cs typeface="Chalkboard"/>
              </a:rPr>
              <a:t>reticulocytes and red cell indices every 3</a:t>
            </a:r>
            <a:r>
              <a:rPr lang="en-US" sz="2300" dirty="0" smtClean="0">
                <a:latin typeface="Chalkboard"/>
                <a:cs typeface="Chalkboard"/>
              </a:rPr>
              <a:t> monthly. </a:t>
            </a:r>
          </a:p>
          <a:p>
            <a:r>
              <a:rPr lang="en-US" sz="2300" dirty="0" smtClean="0">
                <a:latin typeface="Chalkboard"/>
                <a:cs typeface="Chalkboard"/>
              </a:rPr>
              <a:t>Monitor </a:t>
            </a:r>
            <a:r>
              <a:rPr lang="en-US" sz="2300" dirty="0">
                <a:latin typeface="Chalkboard"/>
                <a:cs typeface="Chalkboard"/>
              </a:rPr>
              <a:t>renal function every </a:t>
            </a:r>
            <a:r>
              <a:rPr lang="en-US" sz="2300" dirty="0" smtClean="0">
                <a:latin typeface="Chalkboard"/>
                <a:cs typeface="Chalkboard"/>
              </a:rPr>
              <a:t>6 monthly  </a:t>
            </a:r>
            <a:r>
              <a:rPr lang="en-US" sz="2300" dirty="0">
                <a:latin typeface="Chalkboard"/>
                <a:cs typeface="Chalkboard"/>
              </a:rPr>
              <a:t>in patients </a:t>
            </a:r>
            <a:r>
              <a:rPr lang="en-US" sz="2300" dirty="0" smtClean="0">
                <a:latin typeface="Chalkboard"/>
                <a:cs typeface="Chalkboard"/>
              </a:rPr>
              <a:t>to </a:t>
            </a:r>
            <a:r>
              <a:rPr lang="en-US" sz="2300" dirty="0">
                <a:latin typeface="Chalkboard"/>
                <a:cs typeface="Chalkboard"/>
              </a:rPr>
              <a:t>detect renal failure. </a:t>
            </a:r>
            <a:endParaRPr lang="en-US" sz="2300" dirty="0" smtClean="0">
              <a:latin typeface="Chalkboard"/>
              <a:cs typeface="Chalkboard"/>
            </a:endParaRPr>
          </a:p>
          <a:p>
            <a:r>
              <a:rPr lang="en-US" sz="2300" b="1" u="sng" dirty="0" smtClean="0">
                <a:latin typeface="Chalkboard"/>
                <a:cs typeface="Chalkboard"/>
              </a:rPr>
              <a:t>Gallstones </a:t>
            </a:r>
            <a:endParaRPr lang="en-US" sz="2300" u="sng" dirty="0">
              <a:latin typeface="Chalkboard"/>
              <a:cs typeface="Chalkboard"/>
            </a:endParaRPr>
          </a:p>
          <a:p>
            <a:r>
              <a:rPr lang="en-US" sz="2300" dirty="0">
                <a:latin typeface="Chalkboard"/>
                <a:cs typeface="Chalkboard"/>
              </a:rPr>
              <a:t>Common in SS disease (50% by 25 year) but rarely cause trouble no indication for removal of asymptomatic stones. Remove if evidence of acute or chronic </a:t>
            </a:r>
            <a:r>
              <a:rPr lang="en-US" sz="2300" dirty="0" err="1">
                <a:latin typeface="Chalkboard"/>
                <a:cs typeface="Chalkboard"/>
              </a:rPr>
              <a:t>Cholecystitis</a:t>
            </a:r>
            <a:r>
              <a:rPr lang="en-US" sz="2300" dirty="0">
                <a:latin typeface="Chalkboard"/>
                <a:cs typeface="Chalkboard"/>
              </a:rPr>
              <a:t> or blockage of the cystic or common bile duct. </a:t>
            </a:r>
            <a:endParaRPr lang="en-US" sz="2300" dirty="0" smtClean="0">
              <a:latin typeface="Chalkboard"/>
              <a:cs typeface="Chalkboard"/>
            </a:endParaRPr>
          </a:p>
          <a:p>
            <a:r>
              <a:rPr lang="en-US" sz="2300" b="1" u="sng" dirty="0">
                <a:latin typeface="Chalkboard"/>
                <a:cs typeface="Chalkboard"/>
              </a:rPr>
              <a:t>Fever</a:t>
            </a:r>
            <a:r>
              <a:rPr lang="en-US" sz="2300" b="1" dirty="0">
                <a:latin typeface="Chalkboard"/>
                <a:cs typeface="Chalkboard"/>
              </a:rPr>
              <a:t> </a:t>
            </a:r>
            <a:endParaRPr lang="en-US" sz="2300" dirty="0">
              <a:latin typeface="Chalkboard"/>
              <a:cs typeface="Chalkboard"/>
            </a:endParaRPr>
          </a:p>
          <a:p>
            <a:r>
              <a:rPr lang="en-US" sz="2300" dirty="0">
                <a:latin typeface="Chalkboard"/>
                <a:cs typeface="Chalkboard"/>
              </a:rPr>
              <a:t>Investigate febrile patients urgently and assume </a:t>
            </a:r>
            <a:r>
              <a:rPr lang="en-US" sz="2300" dirty="0" err="1">
                <a:latin typeface="Chalkboard"/>
                <a:cs typeface="Chalkboard"/>
              </a:rPr>
              <a:t>septicemic</a:t>
            </a:r>
            <a:r>
              <a:rPr lang="en-US" sz="2300" dirty="0">
                <a:latin typeface="Chalkboard"/>
                <a:cs typeface="Chalkboard"/>
              </a:rPr>
              <a:t> until proved otherwise, </a:t>
            </a:r>
          </a:p>
          <a:p>
            <a:r>
              <a:rPr lang="en-US" sz="2300" dirty="0" smtClean="0">
                <a:latin typeface="Chalkboard"/>
                <a:cs typeface="Chalkboard"/>
              </a:rPr>
              <a:t>Acute chest</a:t>
            </a:r>
            <a:r>
              <a:rPr lang="en-US" sz="2300" dirty="0">
                <a:latin typeface="Chalkboard"/>
                <a:cs typeface="Chalkboard"/>
              </a:rPr>
              <a:t> </a:t>
            </a:r>
            <a:r>
              <a:rPr lang="en-US" sz="2300" dirty="0" smtClean="0">
                <a:latin typeface="Chalkboard"/>
                <a:cs typeface="Chalkboard"/>
              </a:rPr>
              <a:t>syndrome </a:t>
            </a:r>
            <a:r>
              <a:rPr lang="en-US" sz="2300" dirty="0">
                <a:latin typeface="Chalkboard"/>
                <a:cs typeface="Chalkboard"/>
              </a:rPr>
              <a:t>is common cause of </a:t>
            </a:r>
            <a:r>
              <a:rPr lang="en-US" sz="2300" dirty="0" smtClean="0">
                <a:latin typeface="Chalkboard"/>
                <a:cs typeface="Chalkboard"/>
              </a:rPr>
              <a:t>fever</a:t>
            </a:r>
            <a:r>
              <a:rPr lang="en-US" sz="2300" dirty="0">
                <a:latin typeface="Chalkboard"/>
                <a:cs typeface="Chalkboard"/>
              </a:rPr>
              <a:t>.</a:t>
            </a:r>
          </a:p>
          <a:p>
            <a:endParaRPr lang="en-US" dirty="0">
              <a:latin typeface="Chalkboard"/>
              <a:cs typeface="Chalkboard"/>
            </a:endParaRPr>
          </a:p>
          <a:p>
            <a:endParaRPr lang="en-US" dirty="0"/>
          </a:p>
        </p:txBody>
      </p:sp>
    </p:spTree>
    <p:extLst>
      <p:ext uri="{BB962C8B-B14F-4D97-AF65-F5344CB8AC3E}">
        <p14:creationId xmlns="" xmlns:p14="http://schemas.microsoft.com/office/powerpoint/2010/main" val="22437933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1800" b="1" u="sng" dirty="0" smtClean="0">
                <a:latin typeface="Chalkboard"/>
                <a:cs typeface="Chalkboard"/>
              </a:rPr>
              <a:t>Stroke</a:t>
            </a:r>
            <a:r>
              <a:rPr lang="en-US" sz="1800" b="1" dirty="0" smtClean="0">
                <a:latin typeface="Chalkboard"/>
                <a:cs typeface="Chalkboard"/>
              </a:rPr>
              <a:t> </a:t>
            </a:r>
            <a:endParaRPr lang="en-US" sz="1800" dirty="0">
              <a:latin typeface="Chalkboard"/>
              <a:cs typeface="Chalkboard"/>
            </a:endParaRPr>
          </a:p>
          <a:p>
            <a:r>
              <a:rPr lang="en-US" sz="1800" dirty="0">
                <a:latin typeface="Chalkboard"/>
                <a:cs typeface="Chalkboard"/>
              </a:rPr>
              <a:t>It is a catastrophic complication in childhood. Chronic transfusion programs may prevent recurrence but many difficulties with such programs in the Caribbean. </a:t>
            </a:r>
          </a:p>
          <a:p>
            <a:r>
              <a:rPr lang="en-US" sz="1800" b="1" u="sng" dirty="0">
                <a:latin typeface="Chalkboard"/>
                <a:cs typeface="Chalkboard"/>
              </a:rPr>
              <a:t>Bone Pain </a:t>
            </a:r>
            <a:endParaRPr lang="en-US" sz="1800" u="sng" dirty="0">
              <a:latin typeface="Chalkboard"/>
              <a:cs typeface="Chalkboard"/>
            </a:endParaRPr>
          </a:p>
          <a:p>
            <a:r>
              <a:rPr lang="en-US" sz="1800" dirty="0">
                <a:latin typeface="Chalkboard"/>
                <a:cs typeface="Chalkboard"/>
              </a:rPr>
              <a:t>Find out precipitating </a:t>
            </a:r>
            <a:r>
              <a:rPr lang="en-US" sz="1800" dirty="0" smtClean="0">
                <a:latin typeface="Chalkboard"/>
                <a:cs typeface="Chalkboard"/>
              </a:rPr>
              <a:t>factors. </a:t>
            </a:r>
            <a:r>
              <a:rPr lang="en-US" sz="1800" dirty="0">
                <a:latin typeface="Chalkboard"/>
                <a:cs typeface="Chalkboard"/>
              </a:rPr>
              <a:t>Provide day care facilities for management of uncomplicated painful crises, remember </a:t>
            </a:r>
            <a:r>
              <a:rPr lang="en-US" sz="1800" dirty="0" smtClean="0">
                <a:latin typeface="Chalkboard"/>
                <a:cs typeface="Chalkboard"/>
              </a:rPr>
              <a:t>pain in the </a:t>
            </a:r>
            <a:r>
              <a:rPr lang="en-US" sz="1800" dirty="0">
                <a:latin typeface="Chalkboard"/>
                <a:cs typeface="Chalkboard"/>
              </a:rPr>
              <a:t>ribs and sternum may precede acute chest syndrome. Investigate pain in hip with limp as possible avascular necrosis of femoral head. </a:t>
            </a:r>
          </a:p>
          <a:p>
            <a:r>
              <a:rPr lang="en-US" sz="1800" b="1" u="sng" dirty="0">
                <a:latin typeface="Chalkboard"/>
                <a:cs typeface="Chalkboard"/>
              </a:rPr>
              <a:t>Leg Ulcers </a:t>
            </a:r>
            <a:r>
              <a:rPr lang="en-US" sz="1800" dirty="0" smtClean="0">
                <a:latin typeface="Chalkboard"/>
                <a:cs typeface="Chalkboard"/>
              </a:rPr>
              <a:t>-------- Avoid </a:t>
            </a:r>
            <a:r>
              <a:rPr lang="en-US" sz="1800" dirty="0">
                <a:latin typeface="Chalkboard"/>
                <a:cs typeface="Chalkboard"/>
              </a:rPr>
              <a:t>trauma around the ankles if possible, Treat ulcer actively with bed </a:t>
            </a:r>
            <a:r>
              <a:rPr lang="en-US" sz="1800" dirty="0" smtClean="0">
                <a:latin typeface="Chalkboard"/>
                <a:cs typeface="Chalkboard"/>
              </a:rPr>
              <a:t>rest</a:t>
            </a:r>
            <a:r>
              <a:rPr lang="en-US" sz="1800" dirty="0">
                <a:latin typeface="Chalkboard"/>
                <a:cs typeface="Chalkboard"/>
              </a:rPr>
              <a:t>.</a:t>
            </a:r>
          </a:p>
          <a:p>
            <a:r>
              <a:rPr lang="en-US" sz="1800" b="1" u="sng" dirty="0">
                <a:latin typeface="Chalkboard"/>
                <a:cs typeface="Chalkboard"/>
              </a:rPr>
              <a:t>Acute Chest Syndrome </a:t>
            </a:r>
            <a:r>
              <a:rPr lang="en-US" sz="1800" dirty="0" smtClean="0">
                <a:latin typeface="Chalkboard"/>
                <a:cs typeface="Chalkboard"/>
              </a:rPr>
              <a:t>------- It </a:t>
            </a:r>
            <a:r>
              <a:rPr lang="en-US" sz="1800" dirty="0">
                <a:latin typeface="Chalkboard"/>
                <a:cs typeface="Chalkboard"/>
              </a:rPr>
              <a:t>is a major cause of morbidity and mortality in sickle cell disease</a:t>
            </a:r>
            <a:r>
              <a:rPr lang="en-US" sz="1800" dirty="0" smtClean="0">
                <a:latin typeface="Chalkboard"/>
                <a:cs typeface="Chalkboard"/>
              </a:rPr>
              <a:t>. Chronic </a:t>
            </a:r>
            <a:r>
              <a:rPr lang="en-US" sz="1800" dirty="0">
                <a:latin typeface="Chalkboard"/>
                <a:cs typeface="Chalkboard"/>
              </a:rPr>
              <a:t>transfusion </a:t>
            </a:r>
            <a:r>
              <a:rPr lang="en-US" sz="1800" dirty="0" err="1">
                <a:latin typeface="Chalkboard"/>
                <a:cs typeface="Chalkboard"/>
              </a:rPr>
              <a:t>programmes</a:t>
            </a:r>
            <a:r>
              <a:rPr lang="en-US" sz="1800" dirty="0">
                <a:latin typeface="Chalkboard"/>
                <a:cs typeface="Chalkboard"/>
              </a:rPr>
              <a:t> may delay onset of respiratory failure. </a:t>
            </a:r>
          </a:p>
          <a:p>
            <a:r>
              <a:rPr lang="en-US" sz="1800" b="1" u="sng" dirty="0" err="1">
                <a:latin typeface="Chalkboard"/>
                <a:cs typeface="Chalkboard"/>
              </a:rPr>
              <a:t>Pripism</a:t>
            </a:r>
            <a:r>
              <a:rPr lang="en-US" sz="1800" b="1" u="sng" dirty="0">
                <a:latin typeface="Chalkboard"/>
                <a:cs typeface="Chalkboard"/>
              </a:rPr>
              <a:t> </a:t>
            </a:r>
            <a:r>
              <a:rPr lang="en-US" sz="1800" dirty="0" smtClean="0">
                <a:latin typeface="Chalkboard"/>
                <a:cs typeface="Chalkboard"/>
              </a:rPr>
              <a:t>----- Ask </a:t>
            </a:r>
            <a:r>
              <a:rPr lang="en-US" sz="1800" dirty="0">
                <a:latin typeface="Chalkboard"/>
                <a:cs typeface="Chalkboard"/>
              </a:rPr>
              <a:t>about priapism because it is </a:t>
            </a:r>
            <a:r>
              <a:rPr lang="en-US" sz="1800" dirty="0" smtClean="0">
                <a:latin typeface="Chalkboard"/>
                <a:cs typeface="Chalkboard"/>
              </a:rPr>
              <a:t>commonly treatable</a:t>
            </a:r>
            <a:r>
              <a:rPr lang="en-US" sz="1800" dirty="0">
                <a:latin typeface="Chalkboard"/>
                <a:cs typeface="Chalkboard"/>
              </a:rPr>
              <a:t>.</a:t>
            </a:r>
            <a:endParaRPr lang="en-US" sz="1800" dirty="0" smtClean="0">
              <a:latin typeface="Chalkboard"/>
              <a:cs typeface="Chalkboard"/>
            </a:endParaRPr>
          </a:p>
          <a:p>
            <a:r>
              <a:rPr lang="en-US" sz="1800" b="1" u="sng" dirty="0" smtClean="0">
                <a:latin typeface="Chalkboard"/>
                <a:cs typeface="Chalkboard"/>
              </a:rPr>
              <a:t>Renal </a:t>
            </a:r>
            <a:r>
              <a:rPr lang="en-US" sz="1800" b="1" u="sng" dirty="0">
                <a:latin typeface="Chalkboard"/>
                <a:cs typeface="Chalkboard"/>
              </a:rPr>
              <a:t>Failure</a:t>
            </a:r>
            <a:r>
              <a:rPr lang="en-US" sz="1800" b="1" dirty="0">
                <a:latin typeface="Chalkboard"/>
                <a:cs typeface="Chalkboard"/>
              </a:rPr>
              <a:t> </a:t>
            </a:r>
            <a:r>
              <a:rPr lang="en-US" sz="1800" dirty="0" smtClean="0">
                <a:latin typeface="Chalkboard"/>
                <a:cs typeface="Chalkboard"/>
              </a:rPr>
              <a:t>--------- Progressive </a:t>
            </a:r>
            <a:r>
              <a:rPr lang="en-US" sz="1800" dirty="0">
                <a:latin typeface="Chalkboard"/>
                <a:cs typeface="Chalkboard"/>
              </a:rPr>
              <a:t>glomerular damage associated with failing </a:t>
            </a:r>
            <a:r>
              <a:rPr lang="en-US" sz="1800" dirty="0" err="1">
                <a:latin typeface="Chalkboard"/>
                <a:cs typeface="Chalkboard"/>
              </a:rPr>
              <a:t>haemoglobin</a:t>
            </a:r>
            <a:r>
              <a:rPr lang="en-US" sz="1800" dirty="0">
                <a:latin typeface="Chalkboard"/>
                <a:cs typeface="Chalkboard"/>
              </a:rPr>
              <a:t> lever increasingly common in patients over 30 years. </a:t>
            </a:r>
          </a:p>
          <a:p>
            <a:pPr marL="0" indent="0" algn="ctr">
              <a:buNone/>
            </a:pPr>
            <a:endParaRPr lang="en-US" sz="1400" dirty="0">
              <a:latin typeface="Chalkboard"/>
              <a:cs typeface="Chalkboard"/>
            </a:endParaRPr>
          </a:p>
        </p:txBody>
      </p:sp>
    </p:spTree>
    <p:extLst>
      <p:ext uri="{BB962C8B-B14F-4D97-AF65-F5344CB8AC3E}">
        <p14:creationId xmlns="" xmlns:p14="http://schemas.microsoft.com/office/powerpoint/2010/main" val="3631061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u="sng" dirty="0" smtClean="0"/>
              <a:t>IMMUNIZATION </a:t>
            </a:r>
            <a:endParaRPr lang="en-US" sz="3200" u="sng" dirty="0"/>
          </a:p>
        </p:txBody>
      </p:sp>
    </p:spTree>
    <p:extLst>
      <p:ext uri="{BB962C8B-B14F-4D97-AF65-F5344CB8AC3E}">
        <p14:creationId xmlns="" xmlns:p14="http://schemas.microsoft.com/office/powerpoint/2010/main" val="8745282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591087267"/>
              </p:ext>
            </p:extLst>
          </p:nvPr>
        </p:nvGraphicFramePr>
        <p:xfrm>
          <a:off x="403007" y="591075"/>
          <a:ext cx="8634135" cy="6846262"/>
        </p:xfrm>
        <a:graphic>
          <a:graphicData uri="http://schemas.openxmlformats.org/drawingml/2006/table">
            <a:tbl>
              <a:tblPr firstRow="1" bandRow="1">
                <a:tableStyleId>{5C22544A-7EE6-4342-B048-85BDC9FD1C3A}</a:tableStyleId>
              </a:tblPr>
              <a:tblGrid>
                <a:gridCol w="1917340"/>
                <a:gridCol w="1953976"/>
                <a:gridCol w="4762819"/>
              </a:tblGrid>
              <a:tr h="1085542">
                <a:tc>
                  <a:txBody>
                    <a:bodyPr/>
                    <a:lstStyle/>
                    <a:p>
                      <a:r>
                        <a:rPr lang="en-US" b="0" dirty="0" smtClean="0">
                          <a:solidFill>
                            <a:srgbClr val="000000"/>
                          </a:solidFill>
                        </a:rPr>
                        <a:t>PNEUMOCOCCAL VACCINE</a:t>
                      </a:r>
                      <a:endParaRPr lang="en-US" b="0" dirty="0">
                        <a:solidFill>
                          <a:srgbClr val="000000"/>
                        </a:solidFill>
                      </a:endParaRPr>
                    </a:p>
                  </a:txBody>
                  <a:tcPr/>
                </a:tc>
                <a:tc>
                  <a:txBody>
                    <a:bodyPr/>
                    <a:lstStyle/>
                    <a:p>
                      <a:r>
                        <a:rPr lang="en-US" b="0" dirty="0" smtClean="0">
                          <a:solidFill>
                            <a:srgbClr val="000000"/>
                          </a:solidFill>
                        </a:rPr>
                        <a:t>PCV 13 &amp; PPSV 23</a:t>
                      </a:r>
                      <a:endParaRPr lang="en-US" b="0" dirty="0">
                        <a:solidFill>
                          <a:srgbClr val="000000"/>
                        </a:solidFill>
                      </a:endParaRPr>
                    </a:p>
                  </a:txBody>
                  <a:tcPr/>
                </a:tc>
                <a:tc>
                  <a:txBody>
                    <a:bodyPr/>
                    <a:lstStyle/>
                    <a:p>
                      <a:r>
                        <a:rPr lang="en-US" b="0" dirty="0" smtClean="0">
                          <a:solidFill>
                            <a:srgbClr val="000000"/>
                          </a:solidFill>
                        </a:rPr>
                        <a:t>PCV 13 F/BY PPSV23 IN</a:t>
                      </a:r>
                      <a:r>
                        <a:rPr lang="en-US" b="0" baseline="0" dirty="0" smtClean="0">
                          <a:solidFill>
                            <a:srgbClr val="000000"/>
                          </a:solidFill>
                        </a:rPr>
                        <a:t> INTERVAL OF 8 WEEKS APART</a:t>
                      </a:r>
                      <a:endParaRPr lang="en-US" b="0" dirty="0">
                        <a:solidFill>
                          <a:srgbClr val="000000"/>
                        </a:solidFill>
                      </a:endParaRPr>
                    </a:p>
                  </a:txBody>
                  <a:tcPr/>
                </a:tc>
              </a:tr>
              <a:tr h="1085542">
                <a:tc>
                  <a:txBody>
                    <a:bodyPr/>
                    <a:lstStyle/>
                    <a:p>
                      <a:r>
                        <a:rPr lang="en-US" b="0" dirty="0" smtClean="0">
                          <a:solidFill>
                            <a:srgbClr val="000000"/>
                          </a:solidFill>
                        </a:rPr>
                        <a:t>TYPHOID VACCINE</a:t>
                      </a:r>
                      <a:endParaRPr lang="en-US" b="0" dirty="0">
                        <a:solidFill>
                          <a:srgbClr val="000000"/>
                        </a:solidFill>
                      </a:endParaRPr>
                    </a:p>
                  </a:txBody>
                  <a:tcPr/>
                </a:tc>
                <a:tc>
                  <a:txBody>
                    <a:bodyPr/>
                    <a:lstStyle/>
                    <a:p>
                      <a:r>
                        <a:rPr lang="en-US" sz="1800" b="0" dirty="0" smtClean="0">
                          <a:solidFill>
                            <a:srgbClr val="000000"/>
                          </a:solidFill>
                          <a:latin typeface="Chalkboard"/>
                          <a:cs typeface="Chalkboard"/>
                        </a:rPr>
                        <a:t>Vi-PS (polysaccharide)  Vi-PS conjugate  </a:t>
                      </a:r>
                      <a:endParaRPr lang="en-US" b="0" dirty="0">
                        <a:solidFill>
                          <a:srgbClr val="000000"/>
                        </a:solidFill>
                      </a:endParaRPr>
                    </a:p>
                  </a:txBody>
                  <a:tcPr/>
                </a:tc>
                <a:tc>
                  <a:txBody>
                    <a:bodyPr/>
                    <a:lstStyle/>
                    <a:p>
                      <a:r>
                        <a:rPr lang="en-US" sz="1800" b="0" dirty="0" smtClean="0">
                          <a:solidFill>
                            <a:srgbClr val="000000"/>
                          </a:solidFill>
                          <a:latin typeface="Chalkboard"/>
                          <a:cs typeface="Chalkboard"/>
                        </a:rPr>
                        <a:t>Vi-PS (polysaccharide) vaccines: Single dose at 2 years; revaccination every 3 years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latin typeface="Chalkboard"/>
                          <a:cs typeface="Chalkboard"/>
                        </a:rPr>
                        <a:t> Vi-PS conjugate (</a:t>
                      </a:r>
                      <a:r>
                        <a:rPr lang="en-US" sz="1800" b="0" dirty="0" err="1" smtClean="0">
                          <a:solidFill>
                            <a:srgbClr val="000000"/>
                          </a:solidFill>
                          <a:latin typeface="Chalkboard"/>
                          <a:cs typeface="Chalkboard"/>
                        </a:rPr>
                        <a:t>Typbar</a:t>
                      </a:r>
                      <a:r>
                        <a:rPr lang="en-US" sz="1800" b="0" dirty="0" smtClean="0">
                          <a:solidFill>
                            <a:srgbClr val="000000"/>
                          </a:solidFill>
                          <a:latin typeface="Chalkboard"/>
                          <a:cs typeface="Chalkboard"/>
                        </a:rPr>
                        <a:t>-TCV®): Single dose at 9–12 months and a booster during second year of life. </a:t>
                      </a:r>
                    </a:p>
                    <a:p>
                      <a:endParaRPr lang="en-US" b="0" dirty="0">
                        <a:solidFill>
                          <a:srgbClr val="000000"/>
                        </a:solidFill>
                      </a:endParaRPr>
                    </a:p>
                  </a:txBody>
                  <a:tcPr/>
                </a:tc>
              </a:tr>
              <a:tr h="1085542">
                <a:tc>
                  <a:txBody>
                    <a:bodyPr/>
                    <a:lstStyle/>
                    <a:p>
                      <a:r>
                        <a:rPr lang="en-US" b="0" dirty="0" smtClean="0">
                          <a:solidFill>
                            <a:srgbClr val="000000"/>
                          </a:solidFill>
                        </a:rPr>
                        <a:t>Meningococcal VACCINE</a:t>
                      </a:r>
                      <a:endParaRPr lang="en-US" b="0" dirty="0">
                        <a:solidFill>
                          <a:srgbClr val="000000"/>
                        </a:solidFill>
                      </a:endParaRPr>
                    </a:p>
                  </a:txBody>
                  <a:tcPr/>
                </a:tc>
                <a:tc>
                  <a:txBody>
                    <a:bodyPr/>
                    <a:lstStyle/>
                    <a:p>
                      <a:r>
                        <a:rPr lang="en-US" b="0" dirty="0" smtClean="0">
                          <a:solidFill>
                            <a:srgbClr val="000000"/>
                          </a:solidFill>
                        </a:rPr>
                        <a:t>conjugate vaccines &amp;  polysaccharide vaccines </a:t>
                      </a:r>
                      <a:endParaRPr lang="en-US" b="0" dirty="0">
                        <a:solidFill>
                          <a:srgbClr val="000000"/>
                        </a:solidFill>
                      </a:endParaRPr>
                    </a:p>
                  </a:txBody>
                  <a:tcPr/>
                </a:tc>
                <a:tc>
                  <a:txBody>
                    <a:bodyPr/>
                    <a:lstStyle/>
                    <a:p>
                      <a:r>
                        <a:rPr lang="en-US" b="0" dirty="0" smtClean="0">
                          <a:solidFill>
                            <a:srgbClr val="000000"/>
                          </a:solidFill>
                        </a:rPr>
                        <a:t> For children 2 years and above</a:t>
                      </a:r>
                      <a:endParaRPr lang="en-US" b="0" dirty="0">
                        <a:solidFill>
                          <a:srgbClr val="000000"/>
                        </a:solidFill>
                      </a:endParaRPr>
                    </a:p>
                  </a:txBody>
                  <a:tcPr/>
                </a:tc>
              </a:tr>
              <a:tr h="1085542">
                <a:tc>
                  <a:txBody>
                    <a:bodyPr/>
                    <a:lstStyle/>
                    <a:p>
                      <a:r>
                        <a:rPr lang="en-US" dirty="0" smtClean="0"/>
                        <a:t>INFLUENZA</a:t>
                      </a:r>
                      <a:r>
                        <a:rPr lang="en-US" baseline="0" dirty="0" smtClean="0"/>
                        <a:t> VACCINE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Trivalent inactivated </a:t>
                      </a:r>
                      <a:r>
                        <a:rPr lang="en-US" sz="1800" kern="1200" dirty="0" err="1" smtClean="0">
                          <a:solidFill>
                            <a:schemeClr val="dk1"/>
                          </a:solidFill>
                          <a:effectLst/>
                          <a:latin typeface="+mn-lt"/>
                          <a:ea typeface="+mn-ea"/>
                          <a:cs typeface="+mn-cs"/>
                        </a:rPr>
                        <a:t>influenzavaccine</a:t>
                      </a:r>
                      <a:endParaRPr lang="en-US" sz="1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(TIV) </a:t>
                      </a:r>
                      <a:endParaRPr lang="en-US" dirty="0" smtClean="0">
                        <a:effectLst/>
                      </a:endParaRPr>
                    </a:p>
                    <a:p>
                      <a:endParaRPr lang="en-US" dirty="0"/>
                    </a:p>
                  </a:txBody>
                  <a:tcPr/>
                </a:tc>
                <a:tc>
                  <a:txBody>
                    <a:bodyPr/>
                    <a:lstStyle/>
                    <a:p>
                      <a:r>
                        <a:rPr lang="en-US" sz="1800" kern="1200" dirty="0" smtClean="0">
                          <a:solidFill>
                            <a:schemeClr val="dk1"/>
                          </a:solidFill>
                          <a:effectLst/>
                          <a:latin typeface="+mn-lt"/>
                          <a:ea typeface="+mn-ea"/>
                          <a:cs typeface="+mn-cs"/>
                        </a:rPr>
                        <a:t>6 months to below 9 years: Two doses 1 month </a:t>
                      </a:r>
                      <a:endParaRPr lang="en-US" dirty="0" smtClean="0">
                        <a:effectLst/>
                      </a:endParaRPr>
                    </a:p>
                    <a:p>
                      <a:r>
                        <a:rPr lang="en-US" sz="1800" kern="1200" dirty="0" smtClean="0">
                          <a:solidFill>
                            <a:schemeClr val="dk1"/>
                          </a:solidFill>
                          <a:effectLst/>
                          <a:latin typeface="+mn-lt"/>
                          <a:ea typeface="+mn-ea"/>
                          <a:cs typeface="+mn-cs"/>
                        </a:rPr>
                        <a:t>apart; 9 years and above: Single dose </a:t>
                      </a:r>
                      <a:r>
                        <a:rPr lang="en-US" sz="1800" kern="1200" dirty="0" smtClean="0">
                          <a:solidFill>
                            <a:schemeClr val="dk1"/>
                          </a:solidFill>
                          <a:effectLst/>
                          <a:latin typeface="Wingdings"/>
                          <a:ea typeface="+mn-ea"/>
                          <a:cs typeface="+mn-cs"/>
                        </a:rPr>
                        <a:t> </a:t>
                      </a:r>
                      <a:r>
                        <a:rPr lang="en-US" sz="1800" kern="1200" dirty="0" smtClean="0">
                          <a:solidFill>
                            <a:schemeClr val="dk1"/>
                          </a:solidFill>
                          <a:effectLst/>
                          <a:latin typeface="+mn-lt"/>
                          <a:ea typeface="+mn-ea"/>
                          <a:cs typeface="+mn-cs"/>
                        </a:rPr>
                        <a:t>Annual revaccination with single dose </a:t>
                      </a:r>
                      <a:endParaRPr lang="en-US" dirty="0" smtClean="0">
                        <a:effectLst/>
                      </a:endParaRPr>
                    </a:p>
                    <a:p>
                      <a:endParaRPr lang="en-US" dirty="0"/>
                    </a:p>
                  </a:txBody>
                  <a:tcPr/>
                </a:tc>
              </a:tr>
            </a:tbl>
          </a:graphicData>
        </a:graphic>
      </p:graphicFrame>
    </p:spTree>
    <p:extLst>
      <p:ext uri="{BB962C8B-B14F-4D97-AF65-F5344CB8AC3E}">
        <p14:creationId xmlns="" xmlns:p14="http://schemas.microsoft.com/office/powerpoint/2010/main" val="40046496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b="1" u="sng" dirty="0" err="1" smtClean="0">
                <a:latin typeface="Chalkboard"/>
                <a:cs typeface="Chalkboard"/>
              </a:rPr>
              <a:t>Councelling</a:t>
            </a:r>
            <a:endParaRPr lang="en-US" sz="3600" b="1" u="sng" dirty="0">
              <a:latin typeface="Chalkboard"/>
              <a:cs typeface="Chalkboard"/>
            </a:endParaRPr>
          </a:p>
        </p:txBody>
      </p:sp>
    </p:spTree>
    <p:extLst>
      <p:ext uri="{BB962C8B-B14F-4D97-AF65-F5344CB8AC3E}">
        <p14:creationId xmlns="" xmlns:p14="http://schemas.microsoft.com/office/powerpoint/2010/main" val="382352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3822.jpg"/>
          <p:cNvPicPr>
            <a:picLocks noGrp="1" noChangeAspect="1"/>
          </p:cNvPicPr>
          <p:nvPr>
            <p:ph type="pic" idx="1"/>
          </p:nvPr>
        </p:nvPicPr>
        <p:blipFill>
          <a:blip r:embed="rId2">
            <a:extLst>
              <a:ext uri="{28A0092B-C50C-407E-A947-70E740481C1C}">
                <a14:useLocalDpi xmlns="" xmlns:a14="http://schemas.microsoft.com/office/drawing/2010/main" val="0"/>
              </a:ext>
            </a:extLst>
          </a:blip>
          <a:srcRect t="-39691" b="-39691"/>
          <a:stretch>
            <a:fillRect/>
          </a:stretch>
        </p:blipFill>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type="body" sz="half" idx="2"/>
          </p:nvPr>
        </p:nvSpPr>
        <p:spPr>
          <a:xfrm>
            <a:off x="649397" y="1196413"/>
            <a:ext cx="3613792" cy="3222625"/>
          </a:xfrm>
        </p:spPr>
        <p:txBody>
          <a:bodyPr>
            <a:normAutofit fontScale="92500"/>
          </a:bodyPr>
          <a:lstStyle/>
          <a:p>
            <a:endParaRPr lang="en-US" dirty="0" smtClean="0"/>
          </a:p>
          <a:p>
            <a:endParaRPr lang="en-US" dirty="0"/>
          </a:p>
          <a:p>
            <a:r>
              <a:rPr lang="en-US" sz="2400" dirty="0" smtClean="0">
                <a:latin typeface="Bookman Old Style" pitchFamily="18" charset="0"/>
                <a:cs typeface="Chalkboard"/>
              </a:rPr>
              <a:t>In </a:t>
            </a:r>
            <a:r>
              <a:rPr lang="en-US" sz="2400" dirty="0">
                <a:latin typeface="Bookman Old Style" pitchFamily="18" charset="0"/>
                <a:cs typeface="Chalkboard"/>
              </a:rPr>
              <a:t>India, it is prevalent in Chhattisgarh, </a:t>
            </a:r>
            <a:r>
              <a:rPr lang="en-US" sz="2400" dirty="0" err="1">
                <a:latin typeface="Bookman Old Style" pitchFamily="18" charset="0"/>
                <a:cs typeface="Chalkboard"/>
              </a:rPr>
              <a:t>Odisha</a:t>
            </a:r>
            <a:r>
              <a:rPr lang="en-US" sz="2400" dirty="0">
                <a:latin typeface="Bookman Old Style" pitchFamily="18" charset="0"/>
                <a:cs typeface="Chalkboard"/>
              </a:rPr>
              <a:t>, Maharashtra, Gujarat, Madhya Pradesh, </a:t>
            </a:r>
            <a:r>
              <a:rPr lang="en-US" sz="2400" dirty="0" err="1">
                <a:latin typeface="Bookman Old Style" pitchFamily="18" charset="0"/>
                <a:cs typeface="Chalkboard"/>
              </a:rPr>
              <a:t>Telangana</a:t>
            </a:r>
            <a:r>
              <a:rPr lang="en-US" sz="2400" dirty="0">
                <a:latin typeface="Bookman Old Style" pitchFamily="18" charset="0"/>
                <a:cs typeface="Chalkboard"/>
              </a:rPr>
              <a:t>, Andhra Pradesh and some parts of Tamil Nadu &amp; Kerala. </a:t>
            </a:r>
          </a:p>
          <a:p>
            <a:endParaRPr lang="en-US" sz="2400" dirty="0">
              <a:latin typeface="Chalkboard"/>
              <a:cs typeface="Chalkboard"/>
            </a:endParaRPr>
          </a:p>
        </p:txBody>
      </p:sp>
    </p:spTree>
    <p:extLst>
      <p:ext uri="{BB962C8B-B14F-4D97-AF65-F5344CB8AC3E}">
        <p14:creationId xmlns="" xmlns:p14="http://schemas.microsoft.com/office/powerpoint/2010/main" val="33829078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952" r="-7952"/>
          <a:stretch>
            <a:fillRect/>
          </a:stretch>
        </p:blipFill>
        <p:spPr/>
      </p:pic>
    </p:spTree>
    <p:extLst>
      <p:ext uri="{BB962C8B-B14F-4D97-AF65-F5344CB8AC3E}">
        <p14:creationId xmlns="" xmlns:p14="http://schemas.microsoft.com/office/powerpoint/2010/main" val="30035995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8187"/>
            <a:ext cx="9144000" cy="6715658"/>
          </a:xfrm>
        </p:spPr>
        <p:txBody>
          <a:bodyPr>
            <a:noAutofit/>
          </a:bodyPr>
          <a:lstStyle/>
          <a:p>
            <a:pPr marL="0" indent="0" algn="ctr">
              <a:buNone/>
            </a:pPr>
            <a:r>
              <a:rPr lang="en-US" sz="2000" b="1" dirty="0" smtClean="0">
                <a:latin typeface="Chalkboard"/>
                <a:cs typeface="Chalkboard"/>
              </a:rPr>
              <a:t>The </a:t>
            </a:r>
            <a:r>
              <a:rPr lang="en-US" sz="2000" b="1" dirty="0">
                <a:latin typeface="Chalkboard"/>
                <a:cs typeface="Chalkboard"/>
              </a:rPr>
              <a:t>patient should know: </a:t>
            </a:r>
            <a:endParaRPr lang="en-US" sz="2000" dirty="0">
              <a:latin typeface="Chalkboard"/>
              <a:cs typeface="Chalkboard"/>
            </a:endParaRPr>
          </a:p>
          <a:p>
            <a:pPr marL="0" indent="0" algn="ctr">
              <a:buNone/>
            </a:pPr>
            <a:r>
              <a:rPr lang="en-US" sz="2000" dirty="0">
                <a:latin typeface="Chalkboard"/>
                <a:cs typeface="Chalkboard"/>
              </a:rPr>
              <a:t> What Sickle Cell is? </a:t>
            </a:r>
          </a:p>
          <a:p>
            <a:r>
              <a:rPr lang="en-US" sz="2000" dirty="0">
                <a:latin typeface="Chalkboard"/>
                <a:cs typeface="Chalkboard"/>
              </a:rPr>
              <a:t> The difference between sickle cell Trait and sickle cell disease </a:t>
            </a:r>
          </a:p>
          <a:p>
            <a:r>
              <a:rPr lang="en-US" sz="2000" dirty="0">
                <a:latin typeface="Chalkboard"/>
                <a:cs typeface="Chalkboard"/>
              </a:rPr>
              <a:t> That the Severity of pain &amp; frequency of crisis are unpredictable. </a:t>
            </a:r>
          </a:p>
          <a:p>
            <a:r>
              <a:rPr lang="en-US" sz="2000" dirty="0">
                <a:latin typeface="Chalkboard"/>
                <a:cs typeface="Chalkboard"/>
              </a:rPr>
              <a:t> That this is incurable. </a:t>
            </a:r>
          </a:p>
          <a:p>
            <a:r>
              <a:rPr lang="en-US" sz="2000" dirty="0">
                <a:latin typeface="Chalkboard"/>
                <a:cs typeface="Chalkboard"/>
              </a:rPr>
              <a:t> That Only amelioration of conditions can be done. </a:t>
            </a:r>
          </a:p>
          <a:p>
            <a:r>
              <a:rPr lang="en-US" sz="2000" dirty="0">
                <a:latin typeface="Chalkboard"/>
                <a:cs typeface="Chalkboard"/>
              </a:rPr>
              <a:t> That this is a genetic disorder. </a:t>
            </a:r>
          </a:p>
        </p:txBody>
      </p:sp>
    </p:spTree>
    <p:extLst>
      <p:ext uri="{BB962C8B-B14F-4D97-AF65-F5344CB8AC3E}">
        <p14:creationId xmlns="" xmlns:p14="http://schemas.microsoft.com/office/powerpoint/2010/main" val="3134190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443838"/>
            <a:ext cx="4572000" cy="954107"/>
          </a:xfrm>
          <a:prstGeom prst="rect">
            <a:avLst/>
          </a:prstGeom>
        </p:spPr>
        <p:txBody>
          <a:bodyPr>
            <a:spAutoFit/>
          </a:bodyPr>
          <a:lstStyle/>
          <a:p>
            <a:pPr algn="ctr"/>
            <a:r>
              <a:rPr lang="en-US" sz="2800" b="1" u="sng" dirty="0">
                <a:latin typeface="Chalkboard"/>
                <a:cs typeface="Chalkboard"/>
              </a:rPr>
              <a:t>Identification of Patient </a:t>
            </a:r>
            <a:r>
              <a:rPr lang="en-US" sz="2800" u="sng" dirty="0">
                <a:latin typeface="Chalkboard"/>
                <a:cs typeface="Chalkboard"/>
              </a:rPr>
              <a:t/>
            </a:r>
            <a:br>
              <a:rPr lang="en-US" sz="2800" u="sng" dirty="0">
                <a:latin typeface="Chalkboard"/>
                <a:cs typeface="Chalkboard"/>
              </a:rPr>
            </a:br>
            <a:endParaRPr lang="en-US" sz="2800" dirty="0"/>
          </a:p>
        </p:txBody>
      </p:sp>
      <p:pic>
        <p:nvPicPr>
          <p:cNvPr id="7" name="Picture 6" descr="IMG_4060 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49108" y="1660881"/>
            <a:ext cx="2378571" cy="3394286"/>
          </a:xfrm>
          <a:prstGeom prst="rect">
            <a:avLst/>
          </a:prstGeom>
        </p:spPr>
      </p:pic>
    </p:spTree>
    <p:extLst>
      <p:ext uri="{BB962C8B-B14F-4D97-AF65-F5344CB8AC3E}">
        <p14:creationId xmlns="" xmlns:p14="http://schemas.microsoft.com/office/powerpoint/2010/main" val="30001325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u="sng" dirty="0"/>
          </a:p>
        </p:txBody>
      </p:sp>
      <p:sp>
        <p:nvSpPr>
          <p:cNvPr id="3" name="Content Placeholder 2"/>
          <p:cNvSpPr>
            <a:spLocks noGrp="1"/>
          </p:cNvSpPr>
          <p:nvPr>
            <p:ph sz="half" idx="1"/>
          </p:nvPr>
        </p:nvSpPr>
        <p:spPr/>
        <p:txBody>
          <a:bodyPr>
            <a:normAutofit fontScale="62500" lnSpcReduction="20000"/>
          </a:bodyPr>
          <a:lstStyle/>
          <a:p>
            <a:r>
              <a:rPr lang="en-US" sz="2400" dirty="0" smtClean="0">
                <a:latin typeface="Chalkboard"/>
                <a:cs typeface="Chalkboard"/>
              </a:rPr>
              <a:t>Delayed growth</a:t>
            </a:r>
          </a:p>
          <a:p>
            <a:r>
              <a:rPr lang="en-US" sz="2400" dirty="0">
                <a:latin typeface="Chalkboard"/>
                <a:cs typeface="Chalkboard"/>
              </a:rPr>
              <a:t>W</a:t>
            </a:r>
            <a:r>
              <a:rPr lang="en-US" sz="2400" dirty="0" smtClean="0">
                <a:latin typeface="Chalkboard"/>
                <a:cs typeface="Chalkboard"/>
              </a:rPr>
              <a:t>eight </a:t>
            </a:r>
            <a:r>
              <a:rPr lang="en-US" sz="2400" dirty="0">
                <a:latin typeface="Chalkboard"/>
                <a:cs typeface="Chalkboard"/>
              </a:rPr>
              <a:t>&amp; height sub-</a:t>
            </a:r>
            <a:r>
              <a:rPr lang="en-US" sz="2400" dirty="0" smtClean="0">
                <a:latin typeface="Chalkboard"/>
                <a:cs typeface="Chalkboard"/>
              </a:rPr>
              <a:t>normal</a:t>
            </a:r>
          </a:p>
          <a:p>
            <a:r>
              <a:rPr lang="en-US" sz="2400" dirty="0" smtClean="0">
                <a:latin typeface="Chalkboard"/>
                <a:cs typeface="Chalkboard"/>
              </a:rPr>
              <a:t> </a:t>
            </a:r>
            <a:r>
              <a:rPr lang="en-US" sz="2400" dirty="0">
                <a:latin typeface="Chalkboard"/>
                <a:cs typeface="Chalkboard"/>
              </a:rPr>
              <a:t>General complains of </a:t>
            </a:r>
            <a:r>
              <a:rPr lang="en-US" sz="2400" dirty="0" smtClean="0">
                <a:latin typeface="Chalkboard"/>
                <a:cs typeface="Chalkboard"/>
              </a:rPr>
              <a:t>weakness</a:t>
            </a:r>
          </a:p>
          <a:p>
            <a:r>
              <a:rPr lang="en-US" sz="2400" dirty="0" smtClean="0">
                <a:latin typeface="Chalkboard"/>
                <a:cs typeface="Chalkboard"/>
              </a:rPr>
              <a:t> </a:t>
            </a:r>
            <a:r>
              <a:rPr lang="en-US" sz="2400" dirty="0">
                <a:latin typeface="Chalkboard"/>
                <a:cs typeface="Chalkboard"/>
              </a:rPr>
              <a:t>Highly anemic </a:t>
            </a:r>
            <a:r>
              <a:rPr lang="en-US" sz="2400" dirty="0" smtClean="0">
                <a:latin typeface="Chalkboard"/>
                <a:cs typeface="Chalkboard"/>
              </a:rPr>
              <a:t>appearance</a:t>
            </a:r>
          </a:p>
          <a:p>
            <a:r>
              <a:rPr lang="en-US" sz="2400" dirty="0">
                <a:latin typeface="Chalkboard"/>
                <a:cs typeface="Chalkboard"/>
              </a:rPr>
              <a:t>S</a:t>
            </a:r>
            <a:r>
              <a:rPr lang="en-US" sz="2400" dirty="0" smtClean="0">
                <a:latin typeface="Chalkboard"/>
                <a:cs typeface="Chalkboard"/>
              </a:rPr>
              <a:t>evere </a:t>
            </a:r>
            <a:r>
              <a:rPr lang="en-US" sz="2400" dirty="0" err="1" smtClean="0">
                <a:latin typeface="Chalkboard"/>
                <a:cs typeface="Chalkboard"/>
              </a:rPr>
              <a:t>anaemia</a:t>
            </a:r>
            <a:endParaRPr lang="en-US" sz="2400" dirty="0" smtClean="0">
              <a:latin typeface="Chalkboard"/>
              <a:cs typeface="Chalkboard"/>
            </a:endParaRPr>
          </a:p>
          <a:p>
            <a:r>
              <a:rPr lang="en-US" sz="2400" dirty="0" smtClean="0">
                <a:latin typeface="Chalkboard"/>
                <a:cs typeface="Chalkboard"/>
              </a:rPr>
              <a:t>Pale skin</a:t>
            </a:r>
          </a:p>
          <a:p>
            <a:r>
              <a:rPr lang="en-US" sz="2400" dirty="0">
                <a:latin typeface="Chalkboard"/>
                <a:cs typeface="Chalkboard"/>
              </a:rPr>
              <a:t>C</a:t>
            </a:r>
            <a:r>
              <a:rPr lang="en-US" sz="2400" dirty="0" smtClean="0">
                <a:latin typeface="Chalkboard"/>
                <a:cs typeface="Chalkboard"/>
              </a:rPr>
              <a:t>olorless </a:t>
            </a:r>
            <a:r>
              <a:rPr lang="en-US" sz="2400" dirty="0">
                <a:latin typeface="Chalkboard"/>
                <a:cs typeface="Chalkboard"/>
              </a:rPr>
              <a:t>nails </a:t>
            </a:r>
          </a:p>
          <a:p>
            <a:endParaRPr lang="en-US" sz="2400" dirty="0"/>
          </a:p>
        </p:txBody>
      </p:sp>
      <p:sp>
        <p:nvSpPr>
          <p:cNvPr id="4" name="Content Placeholder 3"/>
          <p:cNvSpPr>
            <a:spLocks noGrp="1"/>
          </p:cNvSpPr>
          <p:nvPr>
            <p:ph sz="half" idx="2"/>
          </p:nvPr>
        </p:nvSpPr>
        <p:spPr/>
        <p:txBody>
          <a:bodyPr>
            <a:normAutofit fontScale="62500" lnSpcReduction="20000"/>
          </a:bodyPr>
          <a:lstStyle/>
          <a:p>
            <a:r>
              <a:rPr lang="en-US" dirty="0">
                <a:latin typeface="Chalkboard"/>
                <a:cs typeface="Chalkboard"/>
              </a:rPr>
              <a:t>Yellow skin &amp; eyes</a:t>
            </a:r>
          </a:p>
          <a:p>
            <a:r>
              <a:rPr lang="en-US" dirty="0">
                <a:latin typeface="Chalkboard"/>
                <a:cs typeface="Chalkboard"/>
              </a:rPr>
              <a:t> Long time jaundice</a:t>
            </a:r>
            <a:br>
              <a:rPr lang="en-US" dirty="0">
                <a:latin typeface="Chalkboard"/>
                <a:cs typeface="Chalkboard"/>
              </a:rPr>
            </a:br>
            <a:endParaRPr lang="en-US" dirty="0">
              <a:latin typeface="Chalkboard"/>
              <a:cs typeface="Chalkboard"/>
            </a:endParaRPr>
          </a:p>
          <a:p>
            <a:r>
              <a:rPr lang="en-US" dirty="0">
                <a:latin typeface="Chalkboard"/>
                <a:cs typeface="Chalkboard"/>
              </a:rPr>
              <a:t>Flat bones</a:t>
            </a:r>
          </a:p>
          <a:p>
            <a:r>
              <a:rPr lang="en-US" i="1" dirty="0">
                <a:latin typeface="Chalkboard"/>
                <a:cs typeface="Chalkboard"/>
              </a:rPr>
              <a:t/>
            </a:r>
            <a:br>
              <a:rPr lang="en-US" i="1" dirty="0">
                <a:latin typeface="Chalkboard"/>
                <a:cs typeface="Chalkboard"/>
              </a:rPr>
            </a:br>
            <a:r>
              <a:rPr lang="en-US" dirty="0">
                <a:latin typeface="Chalkboard"/>
                <a:cs typeface="Chalkboard"/>
              </a:rPr>
              <a:t>Continuous mild fever,</a:t>
            </a:r>
          </a:p>
          <a:p>
            <a:r>
              <a:rPr lang="en-US" dirty="0">
                <a:latin typeface="Chalkboard"/>
                <a:cs typeface="Chalkboard"/>
              </a:rPr>
              <a:t>Short breaths/breathlessness</a:t>
            </a:r>
          </a:p>
          <a:p>
            <a:r>
              <a:rPr lang="en-US" dirty="0">
                <a:latin typeface="Chalkboard"/>
                <a:cs typeface="Chalkboard"/>
              </a:rPr>
              <a:t> Laborious breathing </a:t>
            </a:r>
          </a:p>
          <a:p>
            <a:endParaRPr lang="en-US" dirty="0"/>
          </a:p>
        </p:txBody>
      </p:sp>
    </p:spTree>
    <p:extLst>
      <p:ext uri="{BB962C8B-B14F-4D97-AF65-F5344CB8AC3E}">
        <p14:creationId xmlns="" xmlns:p14="http://schemas.microsoft.com/office/powerpoint/2010/main" val="33089458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77500" lnSpcReduction="20000"/>
          </a:bodyPr>
          <a:lstStyle/>
          <a:p>
            <a:r>
              <a:rPr lang="en-US" dirty="0">
                <a:latin typeface="Chalkboard"/>
                <a:cs typeface="Chalkboard"/>
              </a:rPr>
              <a:t>Loss of appetite  </a:t>
            </a:r>
            <a:endParaRPr lang="en-US" dirty="0" smtClean="0">
              <a:latin typeface="Chalkboard"/>
              <a:cs typeface="Chalkboard"/>
            </a:endParaRPr>
          </a:p>
          <a:p>
            <a:r>
              <a:rPr lang="en-US" dirty="0" smtClean="0">
                <a:latin typeface="Chalkboard"/>
                <a:cs typeface="Chalkboard"/>
              </a:rPr>
              <a:t> </a:t>
            </a:r>
            <a:r>
              <a:rPr lang="en-US" dirty="0">
                <a:latin typeface="Chalkboard"/>
                <a:cs typeface="Chalkboard"/>
              </a:rPr>
              <a:t> More tired than usual  </a:t>
            </a:r>
            <a:endParaRPr lang="en-US" dirty="0" smtClean="0">
              <a:latin typeface="Chalkboard"/>
              <a:cs typeface="Chalkboard"/>
            </a:endParaRPr>
          </a:p>
          <a:p>
            <a:r>
              <a:rPr lang="en-US" dirty="0" smtClean="0">
                <a:latin typeface="Chalkboard"/>
                <a:cs typeface="Chalkboard"/>
              </a:rPr>
              <a:t>  </a:t>
            </a:r>
            <a:r>
              <a:rPr lang="en-US" dirty="0">
                <a:latin typeface="Chalkboard"/>
                <a:cs typeface="Chalkboard"/>
              </a:rPr>
              <a:t> Frequent </a:t>
            </a:r>
            <a:r>
              <a:rPr lang="en-US" dirty="0" smtClean="0">
                <a:latin typeface="Chalkboard"/>
                <a:cs typeface="Chalkboard"/>
              </a:rPr>
              <a:t>urination </a:t>
            </a:r>
            <a:r>
              <a:rPr lang="en-US" dirty="0">
                <a:latin typeface="Chalkboard"/>
                <a:cs typeface="Chalkboard"/>
              </a:rPr>
              <a:t>dark urine  </a:t>
            </a:r>
            <a:endParaRPr lang="en-US" dirty="0" smtClean="0">
              <a:latin typeface="Chalkboard"/>
              <a:cs typeface="Chalkboard"/>
            </a:endParaRPr>
          </a:p>
          <a:p>
            <a:r>
              <a:rPr lang="en-US" dirty="0" smtClean="0">
                <a:latin typeface="Chalkboard"/>
                <a:cs typeface="Chalkboard"/>
              </a:rPr>
              <a:t> </a:t>
            </a:r>
            <a:r>
              <a:rPr lang="en-US" dirty="0">
                <a:latin typeface="Chalkboard"/>
                <a:cs typeface="Chalkboard"/>
              </a:rPr>
              <a:t> Pain in bones &amp; ribs  </a:t>
            </a:r>
            <a:endParaRPr lang="en-US" dirty="0" smtClean="0">
              <a:latin typeface="Chalkboard"/>
              <a:cs typeface="Chalkboard"/>
            </a:endParaRPr>
          </a:p>
          <a:p>
            <a:r>
              <a:rPr lang="en-US" dirty="0" smtClean="0">
                <a:latin typeface="Chalkboard"/>
                <a:cs typeface="Chalkboard"/>
              </a:rPr>
              <a:t> </a:t>
            </a:r>
            <a:r>
              <a:rPr lang="en-US" dirty="0">
                <a:latin typeface="Chalkboard"/>
                <a:cs typeface="Chalkboard"/>
              </a:rPr>
              <a:t> Irritability &amp; prominent mood swings   </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a:latin typeface="Chalkboard"/>
                <a:cs typeface="Chalkboard"/>
              </a:rPr>
              <a:t>Swelling in hands &amp; legs  </a:t>
            </a:r>
            <a:endParaRPr lang="en-US" dirty="0" smtClean="0">
              <a:latin typeface="Chalkboard"/>
              <a:cs typeface="Chalkboard"/>
            </a:endParaRPr>
          </a:p>
          <a:p>
            <a:r>
              <a:rPr lang="en-US" dirty="0" smtClean="0">
                <a:latin typeface="Chalkboard"/>
                <a:cs typeface="Chalkboard"/>
              </a:rPr>
              <a:t> </a:t>
            </a:r>
            <a:r>
              <a:rPr lang="en-US" dirty="0">
                <a:latin typeface="Chalkboard"/>
                <a:cs typeface="Chalkboard"/>
              </a:rPr>
              <a:t> Priapism  </a:t>
            </a:r>
          </a:p>
          <a:p>
            <a:r>
              <a:rPr lang="en-US" dirty="0">
                <a:latin typeface="Chalkboard"/>
                <a:cs typeface="Chalkboard"/>
              </a:rPr>
              <a:t> Infertility </a:t>
            </a:r>
          </a:p>
          <a:p>
            <a:r>
              <a:rPr lang="en-US" dirty="0">
                <a:latin typeface="Chalkboard"/>
                <a:cs typeface="Chalkboard"/>
              </a:rPr>
              <a:t> Frequent viral &amp; bacterial infections  </a:t>
            </a:r>
            <a:endParaRPr lang="en-US" dirty="0" smtClean="0">
              <a:latin typeface="Chalkboard"/>
              <a:cs typeface="Chalkboard"/>
            </a:endParaRPr>
          </a:p>
          <a:p>
            <a:r>
              <a:rPr lang="en-US" dirty="0" smtClean="0">
                <a:latin typeface="Chalkboard"/>
                <a:cs typeface="Chalkboard"/>
              </a:rPr>
              <a:t> </a:t>
            </a:r>
            <a:r>
              <a:rPr lang="en-US" dirty="0">
                <a:latin typeface="Chalkboard"/>
                <a:cs typeface="Chalkboard"/>
              </a:rPr>
              <a:t> Swollen spleen </a:t>
            </a:r>
          </a:p>
          <a:p>
            <a:endParaRPr lang="en-US" dirty="0"/>
          </a:p>
        </p:txBody>
      </p:sp>
    </p:spTree>
    <p:extLst>
      <p:ext uri="{BB962C8B-B14F-4D97-AF65-F5344CB8AC3E}">
        <p14:creationId xmlns="" xmlns:p14="http://schemas.microsoft.com/office/powerpoint/2010/main" val="5821671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Autofit/>
          </a:bodyPr>
          <a:lstStyle/>
          <a:p>
            <a:r>
              <a:rPr lang="en-US" sz="2400" b="1" dirty="0" smtClean="0">
                <a:latin typeface="Chalkboard"/>
                <a:cs typeface="Chalkboard"/>
              </a:rPr>
              <a:t>Parent’s </a:t>
            </a:r>
            <a:r>
              <a:rPr lang="en-US" sz="2400" b="1" dirty="0">
                <a:latin typeface="Chalkboard"/>
                <a:cs typeface="Chalkboard"/>
              </a:rPr>
              <a:t>Role in Adolescents &amp; Young Adults </a:t>
            </a:r>
            <a:endParaRPr lang="en-US" sz="2400" dirty="0">
              <a:latin typeface="Chalkboard"/>
              <a:cs typeface="Chalkboard"/>
            </a:endParaRPr>
          </a:p>
          <a:p>
            <a:r>
              <a:rPr lang="en-US" sz="2400" dirty="0" smtClean="0">
                <a:latin typeface="Chalkboard"/>
                <a:cs typeface="Chalkboard"/>
              </a:rPr>
              <a:t>Discuss </a:t>
            </a:r>
            <a:r>
              <a:rPr lang="en-US" sz="2400" dirty="0">
                <a:latin typeface="Chalkboard"/>
                <a:cs typeface="Chalkboard"/>
              </a:rPr>
              <a:t>nature of the disease/trait &amp; its affect on them </a:t>
            </a:r>
          </a:p>
          <a:p>
            <a:r>
              <a:rPr lang="en-US" sz="2400" dirty="0">
                <a:latin typeface="Chalkboard"/>
                <a:cs typeface="Chalkboard"/>
              </a:rPr>
              <a:t>Learn to identify onset of pain/crisis by self </a:t>
            </a:r>
          </a:p>
          <a:p>
            <a:r>
              <a:rPr lang="en-US" sz="2400" dirty="0">
                <a:latin typeface="Chalkboard"/>
                <a:cs typeface="Chalkboard"/>
              </a:rPr>
              <a:t>Discuss &amp; review ways to manage pain/crisis </a:t>
            </a:r>
          </a:p>
          <a:p>
            <a:r>
              <a:rPr lang="en-US" sz="2400" dirty="0">
                <a:latin typeface="Chalkboard"/>
                <a:cs typeface="Chalkboard"/>
              </a:rPr>
              <a:t>Counsel them about adverse effects of tobacco, smoking, alcohol &amp; drugs </a:t>
            </a:r>
          </a:p>
          <a:p>
            <a:r>
              <a:rPr lang="en-US" sz="2400" dirty="0">
                <a:latin typeface="Chalkboard"/>
                <a:cs typeface="Chalkboard"/>
              </a:rPr>
              <a:t>Review school &amp; work-place performance, watch out for drops in performance Parents to give </a:t>
            </a:r>
            <a:r>
              <a:rPr lang="en-US" sz="2400" dirty="0" smtClean="0">
                <a:latin typeface="Chalkboard"/>
                <a:cs typeface="Chalkboard"/>
              </a:rPr>
              <a:t>praise frequently.</a:t>
            </a:r>
            <a:endParaRPr lang="en-US" sz="2400" dirty="0">
              <a:latin typeface="Chalkboard"/>
              <a:cs typeface="Chalkboard"/>
            </a:endParaRPr>
          </a:p>
        </p:txBody>
      </p:sp>
    </p:spTree>
    <p:extLst>
      <p:ext uri="{BB962C8B-B14F-4D97-AF65-F5344CB8AC3E}">
        <p14:creationId xmlns="" xmlns:p14="http://schemas.microsoft.com/office/powerpoint/2010/main" val="36376432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marL="0" indent="0" algn="ctr">
              <a:buNone/>
            </a:pPr>
            <a:r>
              <a:rPr lang="en-US" sz="2400" b="1" dirty="0">
                <a:latin typeface="Chalkboard"/>
                <a:cs typeface="Chalkboard"/>
              </a:rPr>
              <a:t>Pregnancy Phase/Pre-natal </a:t>
            </a:r>
            <a:endParaRPr lang="en-US" sz="2400" dirty="0">
              <a:latin typeface="Chalkboard"/>
              <a:cs typeface="Chalkboard"/>
            </a:endParaRPr>
          </a:p>
          <a:p>
            <a:r>
              <a:rPr lang="en-US" sz="2400" dirty="0">
                <a:latin typeface="Chalkboard"/>
                <a:cs typeface="Chalkboard"/>
              </a:rPr>
              <a:t>Planning &amp; early pre-natal care is the key</a:t>
            </a:r>
            <a:br>
              <a:rPr lang="en-US" sz="2400" dirty="0">
                <a:latin typeface="Chalkboard"/>
                <a:cs typeface="Chalkboard"/>
              </a:rPr>
            </a:br>
            <a:r>
              <a:rPr lang="en-US" sz="2400" dirty="0">
                <a:latin typeface="Chalkboard"/>
                <a:cs typeface="Chalkboard"/>
              </a:rPr>
              <a:t>Pre-natal care should be done by an Obstetrician, who is an expert in </a:t>
            </a:r>
            <a:r>
              <a:rPr lang="en-US" sz="2400" b="1" dirty="0">
                <a:latin typeface="Chalkboard"/>
                <a:cs typeface="Chalkboard"/>
              </a:rPr>
              <a:t>high-risk </a:t>
            </a:r>
            <a:r>
              <a:rPr lang="en-US" sz="2400" dirty="0">
                <a:latin typeface="Chalkboard"/>
                <a:cs typeface="Chalkboard"/>
              </a:rPr>
              <a:t>pregnancy</a:t>
            </a:r>
            <a:br>
              <a:rPr lang="en-US" sz="2400" dirty="0">
                <a:latin typeface="Chalkboard"/>
                <a:cs typeface="Chalkboard"/>
              </a:rPr>
            </a:br>
            <a:r>
              <a:rPr lang="en-US" sz="2400" dirty="0">
                <a:latin typeface="Chalkboard"/>
                <a:cs typeface="Chalkboard"/>
              </a:rPr>
              <a:t>Avoid infections </a:t>
            </a:r>
            <a:endParaRPr lang="en-US" sz="2400" dirty="0" smtClean="0">
              <a:latin typeface="Chalkboard"/>
              <a:cs typeface="Chalkboard"/>
            </a:endParaRPr>
          </a:p>
          <a:p>
            <a:r>
              <a:rPr lang="en-US" sz="2400" dirty="0" smtClean="0">
                <a:latin typeface="Chalkboard"/>
                <a:cs typeface="Chalkboard"/>
              </a:rPr>
              <a:t>high </a:t>
            </a:r>
            <a:r>
              <a:rPr lang="en-US" sz="2400" dirty="0">
                <a:latin typeface="Chalkboard"/>
                <a:cs typeface="Chalkboard"/>
              </a:rPr>
              <a:t>protein &amp;</a:t>
            </a:r>
            <a:r>
              <a:rPr lang="en-US" sz="2400" dirty="0" smtClean="0">
                <a:latin typeface="Chalkboard"/>
                <a:cs typeface="Chalkboard"/>
              </a:rPr>
              <a:t> </a:t>
            </a:r>
            <a:r>
              <a:rPr lang="en-US" sz="2400" dirty="0">
                <a:latin typeface="Chalkboard"/>
                <a:cs typeface="Chalkboard"/>
              </a:rPr>
              <a:t>fibrous </a:t>
            </a:r>
            <a:r>
              <a:rPr lang="en-US" sz="2400" dirty="0" smtClean="0">
                <a:latin typeface="Chalkboard"/>
                <a:cs typeface="Chalkboard"/>
              </a:rPr>
              <a:t>diet</a:t>
            </a:r>
          </a:p>
          <a:p>
            <a:r>
              <a:rPr lang="en-US" sz="2400" dirty="0" smtClean="0">
                <a:latin typeface="Chalkboard"/>
                <a:cs typeface="Chalkboard"/>
              </a:rPr>
              <a:t>Pre</a:t>
            </a:r>
            <a:r>
              <a:rPr lang="en-US" sz="2400" dirty="0">
                <a:latin typeface="Chalkboard"/>
                <a:cs typeface="Chalkboard"/>
              </a:rPr>
              <a:t>-natal </a:t>
            </a:r>
            <a:r>
              <a:rPr lang="en-US" sz="2400" dirty="0" smtClean="0">
                <a:latin typeface="Chalkboard"/>
                <a:cs typeface="Chalkboard"/>
              </a:rPr>
              <a:t>vitamins &amp; </a:t>
            </a:r>
            <a:r>
              <a:rPr lang="en-US" sz="2400" dirty="0">
                <a:latin typeface="Chalkboard"/>
                <a:cs typeface="Chalkboard"/>
              </a:rPr>
              <a:t>folic acid supplements </a:t>
            </a:r>
            <a:endParaRPr lang="en-US" sz="2400" dirty="0" smtClean="0">
              <a:latin typeface="Chalkboard"/>
              <a:cs typeface="Chalkboard"/>
            </a:endParaRPr>
          </a:p>
          <a:p>
            <a:r>
              <a:rPr lang="en-US" sz="2400" dirty="0" smtClean="0">
                <a:latin typeface="Chalkboard"/>
                <a:cs typeface="Chalkboard"/>
              </a:rPr>
              <a:t>Preventing </a:t>
            </a:r>
            <a:r>
              <a:rPr lang="en-US" sz="2400" dirty="0">
                <a:latin typeface="Chalkboard"/>
                <a:cs typeface="Chalkboard"/>
              </a:rPr>
              <a:t>dehydration </a:t>
            </a:r>
            <a:endParaRPr lang="en-US" sz="2400" dirty="0" smtClean="0">
              <a:latin typeface="Chalkboard"/>
              <a:cs typeface="Chalkboard"/>
            </a:endParaRPr>
          </a:p>
        </p:txBody>
      </p:sp>
    </p:spTree>
    <p:extLst>
      <p:ext uri="{BB962C8B-B14F-4D97-AF65-F5344CB8AC3E}">
        <p14:creationId xmlns="" xmlns:p14="http://schemas.microsoft.com/office/powerpoint/2010/main" val="12946872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fontScale="85000" lnSpcReduction="20000"/>
          </a:bodyPr>
          <a:lstStyle/>
          <a:p>
            <a:pPr marL="0" indent="0" algn="ctr">
              <a:buNone/>
            </a:pPr>
            <a:r>
              <a:rPr lang="en-US" sz="2400" b="1" dirty="0">
                <a:latin typeface="Chalkboard"/>
                <a:cs typeface="Chalkboard"/>
              </a:rPr>
              <a:t>Neonatal/Early Infancy </a:t>
            </a:r>
            <a:endParaRPr lang="en-US" sz="2400" dirty="0">
              <a:latin typeface="Chalkboard"/>
              <a:cs typeface="Chalkboard"/>
            </a:endParaRPr>
          </a:p>
          <a:p>
            <a:r>
              <a:rPr lang="en-US" sz="2400" dirty="0">
                <a:latin typeface="Chalkboard"/>
                <a:cs typeface="Chalkboard"/>
              </a:rPr>
              <a:t> High possibility of premature/pre-term </a:t>
            </a:r>
            <a:r>
              <a:rPr lang="en-US" sz="2400" dirty="0" smtClean="0">
                <a:latin typeface="Chalkboard"/>
                <a:cs typeface="Chalkboard"/>
              </a:rPr>
              <a:t>baby</a:t>
            </a:r>
            <a:endParaRPr lang="en-US" sz="2400" dirty="0">
              <a:latin typeface="Chalkboard"/>
              <a:cs typeface="Chalkboard"/>
            </a:endParaRPr>
          </a:p>
          <a:p>
            <a:r>
              <a:rPr lang="en-US" sz="2400" dirty="0">
                <a:latin typeface="Chalkboard"/>
                <a:cs typeface="Chalkboard"/>
              </a:rPr>
              <a:t> Newborn screening for SCA/SCD: HPLC test and other tests </a:t>
            </a:r>
          </a:p>
          <a:p>
            <a:r>
              <a:rPr lang="en-US" sz="2400" dirty="0">
                <a:latin typeface="Chalkboard"/>
                <a:cs typeface="Chalkboard"/>
              </a:rPr>
              <a:t> Test for sepsis </a:t>
            </a:r>
          </a:p>
          <a:p>
            <a:r>
              <a:rPr lang="en-US" sz="2400" dirty="0">
                <a:latin typeface="Chalkboard"/>
                <a:cs typeface="Chalkboard"/>
              </a:rPr>
              <a:t> High risk of infections </a:t>
            </a:r>
          </a:p>
          <a:p>
            <a:r>
              <a:rPr lang="en-US" sz="2400" dirty="0">
                <a:latin typeface="Chalkboard"/>
                <a:cs typeface="Chalkboard"/>
              </a:rPr>
              <a:t> Vaccinations– penicillin, anti-tetanus, </a:t>
            </a:r>
            <a:r>
              <a:rPr lang="en-US" sz="2400" dirty="0" smtClean="0">
                <a:latin typeface="Chalkboard"/>
                <a:cs typeface="Chalkboard"/>
              </a:rPr>
              <a:t>pneumococcal, meningococcal , </a:t>
            </a:r>
            <a:r>
              <a:rPr lang="en-US" sz="2400" dirty="0" err="1" smtClean="0">
                <a:latin typeface="Chalkboard"/>
                <a:cs typeface="Chalkboard"/>
              </a:rPr>
              <a:t>H.influenza</a:t>
            </a:r>
            <a:r>
              <a:rPr lang="en-US" sz="2400" dirty="0" smtClean="0">
                <a:latin typeface="Chalkboard"/>
                <a:cs typeface="Chalkboard"/>
              </a:rPr>
              <a:t> B and typhoid  </a:t>
            </a:r>
            <a:r>
              <a:rPr lang="en-US" sz="2400" dirty="0">
                <a:latin typeface="Chalkboard"/>
                <a:cs typeface="Chalkboard"/>
              </a:rPr>
              <a:t>vaccination till age 5 </a:t>
            </a:r>
          </a:p>
          <a:p>
            <a:pPr algn="ctr"/>
            <a:r>
              <a:rPr lang="en-US" sz="2400" b="1" dirty="0" smtClean="0">
                <a:latin typeface="Chalkboard"/>
                <a:cs typeface="Chalkboard"/>
              </a:rPr>
              <a:t> </a:t>
            </a:r>
            <a:r>
              <a:rPr lang="en-US" sz="2400" b="1" dirty="0">
                <a:latin typeface="Chalkboard"/>
                <a:cs typeface="Chalkboard"/>
              </a:rPr>
              <a:t>Childhood and School Going Children </a:t>
            </a:r>
            <a:endParaRPr lang="en-US" sz="2400" dirty="0">
              <a:latin typeface="Chalkboard"/>
              <a:cs typeface="Chalkboard"/>
            </a:endParaRPr>
          </a:p>
          <a:p>
            <a:r>
              <a:rPr lang="en-US" sz="2400" dirty="0">
                <a:latin typeface="Chalkboard"/>
                <a:cs typeface="Chalkboard"/>
              </a:rPr>
              <a:t> Should have affection, safe environment at home and in school </a:t>
            </a:r>
          </a:p>
          <a:p>
            <a:r>
              <a:rPr lang="en-US" sz="2400" dirty="0">
                <a:latin typeface="Chalkboard"/>
                <a:cs typeface="Chalkboard"/>
              </a:rPr>
              <a:t> </a:t>
            </a:r>
            <a:r>
              <a:rPr lang="en-US" sz="2400" dirty="0" smtClean="0">
                <a:latin typeface="Chalkboard"/>
                <a:cs typeface="Chalkboard"/>
              </a:rPr>
              <a:t>Should </a:t>
            </a:r>
            <a:r>
              <a:rPr lang="en-US" sz="2400" dirty="0">
                <a:latin typeface="Chalkboard"/>
                <a:cs typeface="Chalkboard"/>
              </a:rPr>
              <a:t>be allowed to drink water frequently in school </a:t>
            </a:r>
          </a:p>
          <a:p>
            <a:endParaRPr lang="en-US" dirty="0"/>
          </a:p>
        </p:txBody>
      </p:sp>
    </p:spTree>
    <p:extLst>
      <p:ext uri="{BB962C8B-B14F-4D97-AF65-F5344CB8AC3E}">
        <p14:creationId xmlns="" xmlns:p14="http://schemas.microsoft.com/office/powerpoint/2010/main" val="41879687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fontScale="25000" lnSpcReduction="20000"/>
          </a:bodyPr>
          <a:lstStyle/>
          <a:p>
            <a:r>
              <a:rPr lang="en-US" sz="7200" dirty="0">
                <a:latin typeface="Chalkboard"/>
                <a:cs typeface="Chalkboard"/>
              </a:rPr>
              <a:t> No strenuous </a:t>
            </a:r>
            <a:r>
              <a:rPr lang="en-US" sz="7200" dirty="0" smtClean="0">
                <a:latin typeface="Chalkboard"/>
                <a:cs typeface="Chalkboard"/>
              </a:rPr>
              <a:t>exercise</a:t>
            </a:r>
            <a:endParaRPr lang="en-US" sz="7200" dirty="0">
              <a:latin typeface="Chalkboard"/>
              <a:cs typeface="Chalkboard"/>
            </a:endParaRPr>
          </a:p>
          <a:p>
            <a:r>
              <a:rPr lang="en-US" sz="7200" dirty="0">
                <a:latin typeface="Chalkboard"/>
                <a:cs typeface="Chalkboard"/>
              </a:rPr>
              <a:t> Should be exempt from outdoor activities when temperatures are very </a:t>
            </a:r>
            <a:r>
              <a:rPr lang="en-US" sz="7200" dirty="0" smtClean="0">
                <a:latin typeface="Chalkboard"/>
                <a:cs typeface="Chalkboard"/>
              </a:rPr>
              <a:t>high</a:t>
            </a:r>
          </a:p>
          <a:p>
            <a:r>
              <a:rPr lang="en-US" sz="7200" dirty="0">
                <a:latin typeface="Chalkboard"/>
                <a:cs typeface="Chalkboard"/>
              </a:rPr>
              <a:t> Should be given Moderate work load in schools desirable </a:t>
            </a:r>
          </a:p>
          <a:p>
            <a:r>
              <a:rPr lang="en-US" sz="7200" dirty="0" smtClean="0">
                <a:latin typeface="Chalkboard"/>
                <a:cs typeface="Chalkboard"/>
              </a:rPr>
              <a:t>At </a:t>
            </a:r>
            <a:r>
              <a:rPr lang="en-US" sz="7200" dirty="0">
                <a:latin typeface="Chalkboard"/>
                <a:cs typeface="Chalkboard"/>
              </a:rPr>
              <a:t>the hint of fever/ pain/ change in complexion or pallor/ breathing difficulty/ </a:t>
            </a:r>
          </a:p>
          <a:p>
            <a:r>
              <a:rPr lang="en-US" sz="7200" dirty="0">
                <a:latin typeface="Chalkboard"/>
                <a:cs typeface="Chalkboard"/>
              </a:rPr>
              <a:t>dizziness/ differential palpitation/ swelling/ muscular </a:t>
            </a:r>
            <a:r>
              <a:rPr lang="en-US" sz="7200" dirty="0" smtClean="0">
                <a:latin typeface="Chalkboard"/>
                <a:cs typeface="Chalkboard"/>
              </a:rPr>
              <a:t>weakness</a:t>
            </a:r>
            <a:r>
              <a:rPr lang="en-US" sz="7200" dirty="0">
                <a:latin typeface="Chalkboard"/>
                <a:cs typeface="Chalkboard"/>
              </a:rPr>
              <a:t> </a:t>
            </a:r>
            <a:r>
              <a:rPr lang="mr-IN" sz="7200" dirty="0" smtClean="0">
                <a:latin typeface="Chalkboard"/>
                <a:cs typeface="Chalkboard"/>
              </a:rPr>
              <a:t>–</a:t>
            </a:r>
            <a:r>
              <a:rPr lang="en-US" sz="7200" dirty="0" smtClean="0">
                <a:latin typeface="Chalkboard"/>
                <a:cs typeface="Chalkboard"/>
              </a:rPr>
              <a:t>refer to </a:t>
            </a:r>
            <a:r>
              <a:rPr lang="en-US" sz="7200" dirty="0">
                <a:latin typeface="Chalkboard"/>
                <a:cs typeface="Chalkboard"/>
              </a:rPr>
              <a:t>a </a:t>
            </a:r>
            <a:r>
              <a:rPr lang="en-US" sz="7200" dirty="0" smtClean="0">
                <a:latin typeface="Chalkboard"/>
                <a:cs typeface="Chalkboard"/>
              </a:rPr>
              <a:t>doctor</a:t>
            </a:r>
            <a:endParaRPr lang="en-US" sz="7200" dirty="0">
              <a:latin typeface="Chalkboard"/>
              <a:cs typeface="Chalkboard"/>
            </a:endParaRPr>
          </a:p>
          <a:p>
            <a:r>
              <a:rPr lang="en-US" sz="7200" b="1" dirty="0" smtClean="0">
                <a:latin typeface="Chalkboard"/>
                <a:cs typeface="Chalkboard"/>
              </a:rPr>
              <a:t> </a:t>
            </a:r>
            <a:r>
              <a:rPr lang="en-US" sz="7200" b="1" dirty="0">
                <a:latin typeface="Chalkboard"/>
                <a:cs typeface="Chalkboard"/>
              </a:rPr>
              <a:t>Counseling for Diet Management </a:t>
            </a:r>
            <a:endParaRPr lang="en-US" sz="7200" dirty="0">
              <a:latin typeface="Chalkboard"/>
              <a:cs typeface="Chalkboard"/>
            </a:endParaRPr>
          </a:p>
          <a:p>
            <a:r>
              <a:rPr lang="en-US" sz="7200" dirty="0">
                <a:latin typeface="Chalkboard"/>
                <a:cs typeface="Chalkboard"/>
              </a:rPr>
              <a:t> Take a high </a:t>
            </a:r>
            <a:r>
              <a:rPr lang="en-US" sz="7200" dirty="0" err="1">
                <a:latin typeface="Chalkboard"/>
                <a:cs typeface="Chalkboard"/>
              </a:rPr>
              <a:t>fibre</a:t>
            </a:r>
            <a:r>
              <a:rPr lang="en-US" sz="7200" dirty="0">
                <a:latin typeface="Chalkboard"/>
                <a:cs typeface="Chalkboard"/>
              </a:rPr>
              <a:t> diet, plenty of roughage </a:t>
            </a:r>
          </a:p>
          <a:p>
            <a:r>
              <a:rPr lang="en-US" sz="7200" dirty="0">
                <a:latin typeface="Chalkboard"/>
                <a:cs typeface="Chalkboard"/>
              </a:rPr>
              <a:t> Take large amount of proteins in diet </a:t>
            </a:r>
          </a:p>
          <a:p>
            <a:r>
              <a:rPr lang="en-US" sz="7200" dirty="0">
                <a:latin typeface="Chalkboard"/>
                <a:cs typeface="Chalkboard"/>
              </a:rPr>
              <a:t> Choose diet rich in anti-oxidants </a:t>
            </a:r>
          </a:p>
          <a:p>
            <a:r>
              <a:rPr lang="en-US" sz="7200" dirty="0">
                <a:latin typeface="Chalkboard"/>
                <a:cs typeface="Chalkboard"/>
              </a:rPr>
              <a:t> Avoid oily and fatty foods (masala) </a:t>
            </a:r>
          </a:p>
          <a:p>
            <a:r>
              <a:rPr lang="en-US" sz="7200" dirty="0">
                <a:latin typeface="Chalkboard"/>
                <a:cs typeface="Chalkboard"/>
              </a:rPr>
              <a:t> Take plenty of water </a:t>
            </a:r>
          </a:p>
          <a:p>
            <a:endParaRPr lang="en-US" dirty="0"/>
          </a:p>
        </p:txBody>
      </p:sp>
    </p:spTree>
    <p:extLst>
      <p:ext uri="{BB962C8B-B14F-4D97-AF65-F5344CB8AC3E}">
        <p14:creationId xmlns="" xmlns:p14="http://schemas.microsoft.com/office/powerpoint/2010/main" val="15801313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marL="0" indent="0" algn="ctr">
              <a:buNone/>
            </a:pPr>
            <a:r>
              <a:rPr lang="en-US" sz="2600" b="1" u="sng" dirty="0" smtClean="0">
                <a:latin typeface="Chalkboard"/>
                <a:cs typeface="Chalkboard"/>
              </a:rPr>
              <a:t> </a:t>
            </a:r>
            <a:r>
              <a:rPr lang="en-US" sz="2600" b="1" u="sng" dirty="0">
                <a:latin typeface="Chalkboard"/>
                <a:cs typeface="Chalkboard"/>
              </a:rPr>
              <a:t>Outlook </a:t>
            </a:r>
            <a:endParaRPr lang="en-US" sz="2600" u="sng" dirty="0">
              <a:latin typeface="Chalkboard"/>
              <a:cs typeface="Chalkboard"/>
            </a:endParaRPr>
          </a:p>
          <a:p>
            <a:pPr marL="0" indent="0" algn="ctr">
              <a:buNone/>
            </a:pPr>
            <a:r>
              <a:rPr lang="en-US" sz="2600" u="sng" dirty="0">
                <a:latin typeface="Chalkboard"/>
                <a:cs typeface="Chalkboard"/>
              </a:rPr>
              <a:t>Current Treatment modalities available for sickle cell disease are as follows: </a:t>
            </a:r>
          </a:p>
          <a:p>
            <a:r>
              <a:rPr lang="en-US" sz="2400" dirty="0" err="1">
                <a:latin typeface="Chalkboard"/>
                <a:cs typeface="Chalkboard"/>
              </a:rPr>
              <a:t>Hydroxyurea</a:t>
            </a:r>
            <a:r>
              <a:rPr lang="en-US" sz="2400" dirty="0">
                <a:latin typeface="Chalkboard"/>
                <a:cs typeface="Chalkboard"/>
              </a:rPr>
              <a:t> </a:t>
            </a:r>
            <a:r>
              <a:rPr lang="en-US" sz="2400" dirty="0" smtClean="0">
                <a:latin typeface="Chalkboard"/>
                <a:cs typeface="Chalkboard"/>
              </a:rPr>
              <a:t>-- reduces </a:t>
            </a:r>
            <a:r>
              <a:rPr lang="en-US" sz="2400" dirty="0">
                <a:latin typeface="Chalkboard"/>
                <a:cs typeface="Chalkboard"/>
              </a:rPr>
              <a:t>painful crises &amp;</a:t>
            </a:r>
            <a:r>
              <a:rPr lang="en-US" sz="2400" dirty="0" smtClean="0">
                <a:latin typeface="Chalkboard"/>
                <a:cs typeface="Chalkboard"/>
              </a:rPr>
              <a:t> </a:t>
            </a:r>
            <a:r>
              <a:rPr lang="en-US" sz="2400" dirty="0">
                <a:latin typeface="Chalkboard"/>
                <a:cs typeface="Chalkboard"/>
              </a:rPr>
              <a:t>ACS in selected seriously affected patients but must be monitored carefully with frequent blood tests. </a:t>
            </a:r>
          </a:p>
          <a:p>
            <a:r>
              <a:rPr lang="en-US" sz="2400" dirty="0">
                <a:latin typeface="Chalkboard"/>
                <a:cs typeface="Chalkboard"/>
              </a:rPr>
              <a:t> Bone marrow transplantation </a:t>
            </a:r>
            <a:r>
              <a:rPr lang="en-US" sz="2400" dirty="0" smtClean="0">
                <a:latin typeface="Chalkboard"/>
                <a:cs typeface="Chalkboard"/>
              </a:rPr>
              <a:t>-- cure </a:t>
            </a:r>
            <a:r>
              <a:rPr lang="en-US" sz="2400" dirty="0">
                <a:latin typeface="Chalkboard"/>
                <a:cs typeface="Chalkboard"/>
              </a:rPr>
              <a:t>symptoms but is expensive requiring high expertise, only applicable to approximately 15% of Patients with HLA matched siblings, and has a 10% short-term mortality longer term effects on </a:t>
            </a:r>
            <a:r>
              <a:rPr lang="en-US" sz="2400" dirty="0" smtClean="0">
                <a:latin typeface="Chalkboard"/>
                <a:cs typeface="Chalkboard"/>
              </a:rPr>
              <a:t>reproduction. </a:t>
            </a:r>
            <a:endParaRPr lang="en-US" sz="2400" dirty="0">
              <a:latin typeface="Chalkboard"/>
              <a:cs typeface="Chalkboard"/>
            </a:endParaRPr>
          </a:p>
          <a:p>
            <a:r>
              <a:rPr lang="en-US" sz="2400" dirty="0">
                <a:latin typeface="Chalkboard"/>
                <a:cs typeface="Chalkboard"/>
              </a:rPr>
              <a:t> Chronic transfusion </a:t>
            </a:r>
            <a:r>
              <a:rPr lang="en-US" sz="2400" dirty="0" smtClean="0">
                <a:latin typeface="Chalkboard"/>
                <a:cs typeface="Chalkboard"/>
              </a:rPr>
              <a:t>programmers -- </a:t>
            </a:r>
            <a:r>
              <a:rPr lang="en-US" sz="2400" dirty="0">
                <a:latin typeface="Chalkboard"/>
                <a:cs typeface="Chalkboard"/>
              </a:rPr>
              <a:t>reduce recurrent strokes </a:t>
            </a:r>
            <a:r>
              <a:rPr lang="en-US" sz="2400" dirty="0" smtClean="0">
                <a:latin typeface="Chalkboard"/>
                <a:cs typeface="Chalkboard"/>
              </a:rPr>
              <a:t>but </a:t>
            </a:r>
            <a:r>
              <a:rPr lang="en-US" sz="2400" dirty="0">
                <a:latin typeface="Chalkboard"/>
                <a:cs typeface="Chalkboard"/>
              </a:rPr>
              <a:t>there are potentially serious complications. </a:t>
            </a:r>
          </a:p>
          <a:p>
            <a:endParaRPr lang="en-US" sz="2400" dirty="0"/>
          </a:p>
        </p:txBody>
      </p:sp>
    </p:spTree>
    <p:extLst>
      <p:ext uri="{BB962C8B-B14F-4D97-AF65-F5344CB8AC3E}">
        <p14:creationId xmlns="" xmlns:p14="http://schemas.microsoft.com/office/powerpoint/2010/main" val="37588392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186310"/>
          </a:xfrm>
          <a:prstGeom prst="rect">
            <a:avLst/>
          </a:prstGeom>
        </p:spPr>
        <p:txBody>
          <a:bodyPr wrap="square">
            <a:spAutoFit/>
          </a:bodyPr>
          <a:lstStyle/>
          <a:p>
            <a:pPr marL="285750" indent="-285750">
              <a:buFont typeface="Arial"/>
              <a:buChar char="•"/>
            </a:pPr>
            <a:endParaRPr lang="en-US" dirty="0" smtClean="0">
              <a:latin typeface="Chalkboard"/>
              <a:cs typeface="Chalkboard"/>
            </a:endParaRPr>
          </a:p>
          <a:p>
            <a:pPr marL="285750" indent="-285750">
              <a:buFont typeface="Arial"/>
              <a:buChar char="•"/>
            </a:pPr>
            <a:endParaRPr lang="en-US" dirty="0">
              <a:latin typeface="Chalkboard"/>
              <a:cs typeface="Chalkboard"/>
            </a:endParaRPr>
          </a:p>
          <a:p>
            <a:pPr marL="285750" indent="-285750">
              <a:buFont typeface="Arial"/>
              <a:buChar char="•"/>
            </a:pPr>
            <a:endParaRPr lang="en-US" dirty="0" smtClean="0">
              <a:latin typeface="Chalkboard"/>
              <a:cs typeface="Chalkboard"/>
            </a:endParaRPr>
          </a:p>
          <a:p>
            <a:pPr marL="285750" indent="-285750">
              <a:buFont typeface="Arial"/>
              <a:buChar char="•"/>
            </a:pPr>
            <a:endParaRPr lang="en-US" dirty="0">
              <a:latin typeface="Chalkboard"/>
              <a:cs typeface="Chalkboard"/>
            </a:endParaRPr>
          </a:p>
          <a:p>
            <a:pPr marL="285750" indent="-285750">
              <a:buFont typeface="Arial"/>
              <a:buChar char="•"/>
            </a:pPr>
            <a:endParaRPr lang="en-US" dirty="0" smtClean="0">
              <a:latin typeface="Chalkboard"/>
              <a:cs typeface="Chalkboard"/>
            </a:endParaRPr>
          </a:p>
          <a:p>
            <a:pPr marL="285750" indent="-285750">
              <a:buFont typeface="Arial"/>
              <a:buChar char="•"/>
            </a:pPr>
            <a:endParaRPr lang="en-US" dirty="0">
              <a:latin typeface="Chalkboard"/>
              <a:cs typeface="Chalkboard"/>
            </a:endParaRPr>
          </a:p>
          <a:p>
            <a:pPr marL="285750" indent="-285750">
              <a:buFont typeface="Arial"/>
              <a:buChar char="•"/>
            </a:pPr>
            <a:r>
              <a:rPr lang="en-US" dirty="0" smtClean="0">
                <a:latin typeface="Chalkboard"/>
                <a:cs typeface="Chalkboard"/>
              </a:rPr>
              <a:t>The </a:t>
            </a:r>
            <a:r>
              <a:rPr lang="en-US" dirty="0">
                <a:latin typeface="Chalkboard"/>
                <a:cs typeface="Chalkboard"/>
              </a:rPr>
              <a:t>highest prevalence has been recorded in the state of Orissa (1-44.4%)</a:t>
            </a:r>
            <a:r>
              <a:rPr lang="en-US" dirty="0" smtClean="0">
                <a:latin typeface="Chalkboard"/>
                <a:cs typeface="Chalkboard"/>
              </a:rPr>
              <a:t>,</a:t>
            </a:r>
          </a:p>
          <a:p>
            <a:endParaRPr lang="en-US" dirty="0">
              <a:latin typeface="Chalkboard"/>
              <a:cs typeface="Chalkboard"/>
            </a:endParaRPr>
          </a:p>
          <a:p>
            <a:r>
              <a:rPr lang="en-US" dirty="0" smtClean="0">
                <a:latin typeface="Chalkboard"/>
                <a:cs typeface="Chalkboard"/>
              </a:rPr>
              <a:t> </a:t>
            </a:r>
            <a:r>
              <a:rPr lang="en-US" dirty="0">
                <a:latin typeface="Chalkboard"/>
                <a:cs typeface="Chalkboard"/>
              </a:rPr>
              <a:t>followed by Madhya Pradesh (1-40.0%; including Chhattisgarh</a:t>
            </a:r>
            <a:r>
              <a:rPr lang="en-US" dirty="0" smtClean="0">
                <a:latin typeface="Chalkboard"/>
                <a:cs typeface="Chalkboard"/>
              </a:rPr>
              <a:t>)</a:t>
            </a:r>
          </a:p>
          <a:p>
            <a:r>
              <a:rPr lang="en-US" dirty="0">
                <a:latin typeface="Chalkboard"/>
                <a:cs typeface="Chalkboard"/>
              </a:rPr>
              <a:t> </a:t>
            </a:r>
            <a:r>
              <a:rPr lang="en-US" dirty="0" smtClean="0">
                <a:latin typeface="Chalkboard"/>
                <a:cs typeface="Chalkboard"/>
              </a:rPr>
              <a:t>               </a:t>
            </a:r>
            <a:r>
              <a:rPr lang="en-US" dirty="0">
                <a:latin typeface="Chalkboard"/>
                <a:cs typeface="Chalkboard"/>
              </a:rPr>
              <a:t>Tamil Nadu (1-40.0%), </a:t>
            </a:r>
          </a:p>
          <a:p>
            <a:r>
              <a:rPr lang="en-US" dirty="0" smtClean="0">
                <a:latin typeface="Chalkboard"/>
                <a:cs typeface="Chalkboard"/>
              </a:rPr>
              <a:t>                Andhra </a:t>
            </a:r>
            <a:r>
              <a:rPr lang="en-US" dirty="0">
                <a:latin typeface="Chalkboard"/>
                <a:cs typeface="Chalkboard"/>
              </a:rPr>
              <a:t>Pradesh (1-35.7%</a:t>
            </a:r>
            <a:r>
              <a:rPr lang="en-US" dirty="0" smtClean="0">
                <a:latin typeface="Chalkboard"/>
                <a:cs typeface="Chalkboard"/>
              </a:rPr>
              <a:t>)</a:t>
            </a:r>
            <a:endParaRPr lang="en-US" dirty="0">
              <a:latin typeface="Chalkboard"/>
              <a:cs typeface="Chalkboard"/>
            </a:endParaRPr>
          </a:p>
          <a:p>
            <a:r>
              <a:rPr lang="en-US" dirty="0" smtClean="0">
                <a:latin typeface="Chalkboard"/>
                <a:cs typeface="Chalkboard"/>
              </a:rPr>
              <a:t>                Assam </a:t>
            </a:r>
            <a:r>
              <a:rPr lang="en-US" dirty="0">
                <a:latin typeface="Chalkboard"/>
                <a:cs typeface="Chalkboard"/>
              </a:rPr>
              <a:t>(1-35.5%</a:t>
            </a:r>
            <a:r>
              <a:rPr lang="en-US" dirty="0" smtClean="0">
                <a:latin typeface="Chalkboard"/>
                <a:cs typeface="Chalkboard"/>
              </a:rPr>
              <a:t>)</a:t>
            </a:r>
          </a:p>
          <a:p>
            <a:r>
              <a:rPr lang="en-US" dirty="0">
                <a:latin typeface="Chalkboard"/>
                <a:cs typeface="Chalkboard"/>
              </a:rPr>
              <a:t> </a:t>
            </a:r>
            <a:r>
              <a:rPr lang="en-US" dirty="0" smtClean="0">
                <a:latin typeface="Chalkboard"/>
                <a:cs typeface="Chalkboard"/>
              </a:rPr>
              <a:t>               </a:t>
            </a:r>
            <a:r>
              <a:rPr lang="en-US" dirty="0">
                <a:latin typeface="Chalkboard"/>
                <a:cs typeface="Chalkboard"/>
              </a:rPr>
              <a:t>Maharashtra (0.8-35.0%</a:t>
            </a:r>
            <a:r>
              <a:rPr lang="en-US" dirty="0" smtClean="0">
                <a:latin typeface="Chalkboard"/>
                <a:cs typeface="Chalkboard"/>
              </a:rPr>
              <a:t>)</a:t>
            </a:r>
            <a:endParaRPr lang="en-US" dirty="0">
              <a:latin typeface="Chalkboard"/>
              <a:cs typeface="Chalkboard"/>
            </a:endParaRPr>
          </a:p>
          <a:p>
            <a:r>
              <a:rPr lang="en-US" dirty="0" smtClean="0">
                <a:latin typeface="Chalkboard"/>
                <a:cs typeface="Chalkboard"/>
              </a:rPr>
              <a:t>                Gujarat (</a:t>
            </a:r>
            <a:r>
              <a:rPr lang="en-US" dirty="0">
                <a:latin typeface="Chalkboard"/>
                <a:cs typeface="Chalkboard"/>
              </a:rPr>
              <a:t>1-31.4%</a:t>
            </a:r>
            <a:r>
              <a:rPr lang="en-US" dirty="0" smtClean="0">
                <a:latin typeface="Chalkboard"/>
                <a:cs typeface="Chalkboard"/>
              </a:rPr>
              <a:t>)</a:t>
            </a:r>
          </a:p>
          <a:p>
            <a:r>
              <a:rPr lang="en-US" dirty="0">
                <a:latin typeface="Chalkboard"/>
                <a:cs typeface="Chalkboard"/>
              </a:rPr>
              <a:t> </a:t>
            </a:r>
            <a:r>
              <a:rPr lang="en-US" dirty="0" smtClean="0">
                <a:latin typeface="Chalkboard"/>
                <a:cs typeface="Chalkboard"/>
              </a:rPr>
              <a:t>               </a:t>
            </a:r>
            <a:r>
              <a:rPr lang="en-US" dirty="0">
                <a:latin typeface="Chalkboard"/>
                <a:cs typeface="Chalkboard"/>
              </a:rPr>
              <a:t>Kerala (1-30.0%</a:t>
            </a:r>
            <a:r>
              <a:rPr lang="en-US" dirty="0" smtClean="0">
                <a:latin typeface="Chalkboard"/>
                <a:cs typeface="Chalkboard"/>
              </a:rPr>
              <a:t>)</a:t>
            </a:r>
            <a:endParaRPr lang="en-US" dirty="0">
              <a:latin typeface="Chalkboard"/>
              <a:cs typeface="Chalkboard"/>
            </a:endParaRPr>
          </a:p>
          <a:p>
            <a:r>
              <a:rPr lang="en-US" dirty="0" smtClean="0">
                <a:latin typeface="Chalkboard"/>
                <a:cs typeface="Chalkboard"/>
              </a:rPr>
              <a:t>                Uttar </a:t>
            </a:r>
            <a:r>
              <a:rPr lang="en-US" dirty="0">
                <a:latin typeface="Chalkboard"/>
                <a:cs typeface="Chalkboard"/>
              </a:rPr>
              <a:t>Pradesh (1.5-18.5%</a:t>
            </a:r>
            <a:r>
              <a:rPr lang="en-US" dirty="0" smtClean="0">
                <a:latin typeface="Chalkboard"/>
                <a:cs typeface="Chalkboard"/>
              </a:rPr>
              <a:t>)</a:t>
            </a:r>
          </a:p>
          <a:p>
            <a:r>
              <a:rPr lang="en-US" dirty="0">
                <a:latin typeface="Chalkboard"/>
                <a:cs typeface="Chalkboard"/>
              </a:rPr>
              <a:t> </a:t>
            </a:r>
            <a:r>
              <a:rPr lang="en-US" dirty="0" smtClean="0">
                <a:latin typeface="Chalkboard"/>
                <a:cs typeface="Chalkboard"/>
              </a:rPr>
              <a:t>               </a:t>
            </a:r>
            <a:r>
              <a:rPr lang="en-US" dirty="0">
                <a:latin typeface="Chalkboard"/>
                <a:cs typeface="Chalkboard"/>
              </a:rPr>
              <a:t>Karnataka (1-8.0%</a:t>
            </a:r>
            <a:r>
              <a:rPr lang="en-US" dirty="0" smtClean="0">
                <a:latin typeface="Chalkboard"/>
                <a:cs typeface="Chalkboard"/>
              </a:rPr>
              <a:t>)</a:t>
            </a:r>
            <a:endParaRPr lang="en-US" dirty="0">
              <a:latin typeface="Chalkboard"/>
              <a:cs typeface="Chalkboard"/>
            </a:endParaRPr>
          </a:p>
          <a:p>
            <a:r>
              <a:rPr lang="en-US" dirty="0" smtClean="0">
                <a:latin typeface="Chalkboard"/>
                <a:cs typeface="Chalkboard"/>
              </a:rPr>
              <a:t>                Rajasthan (</a:t>
            </a:r>
            <a:r>
              <a:rPr lang="en-US" dirty="0">
                <a:latin typeface="Chalkboard"/>
                <a:cs typeface="Chalkboard"/>
              </a:rPr>
              <a:t>1-5.7%</a:t>
            </a:r>
            <a:r>
              <a:rPr lang="en-US" dirty="0" smtClean="0">
                <a:latin typeface="Chalkboard"/>
                <a:cs typeface="Chalkboard"/>
              </a:rPr>
              <a:t>)</a:t>
            </a:r>
          </a:p>
          <a:p>
            <a:r>
              <a:rPr lang="en-US" dirty="0">
                <a:latin typeface="Chalkboard"/>
                <a:cs typeface="Chalkboard"/>
              </a:rPr>
              <a:t> </a:t>
            </a:r>
            <a:r>
              <a:rPr lang="en-US" dirty="0" smtClean="0">
                <a:latin typeface="Chalkboard"/>
                <a:cs typeface="Chalkboard"/>
              </a:rPr>
              <a:t>               </a:t>
            </a:r>
            <a:r>
              <a:rPr lang="en-US" dirty="0">
                <a:latin typeface="Chalkboard"/>
                <a:cs typeface="Chalkboard"/>
              </a:rPr>
              <a:t>West Bengal (1-1.7%</a:t>
            </a:r>
            <a:r>
              <a:rPr lang="en-US" dirty="0" smtClean="0">
                <a:latin typeface="Chalkboard"/>
                <a:cs typeface="Chalkboard"/>
              </a:rPr>
              <a:t>)</a:t>
            </a:r>
            <a:endParaRPr lang="en-US" dirty="0">
              <a:latin typeface="Chalkboard"/>
              <a:cs typeface="Chalkboard"/>
            </a:endParaRPr>
          </a:p>
          <a:p>
            <a:r>
              <a:rPr lang="en-US" dirty="0" smtClean="0">
                <a:latin typeface="Chalkboard"/>
                <a:cs typeface="Chalkboard"/>
              </a:rPr>
              <a:t>                </a:t>
            </a:r>
            <a:r>
              <a:rPr lang="en-US" dirty="0">
                <a:latin typeface="Chalkboard"/>
                <a:cs typeface="Chalkboard"/>
              </a:rPr>
              <a:t>Bihar (0.8%; including Jharkhand</a:t>
            </a:r>
            <a:r>
              <a:rPr lang="en-US" dirty="0" smtClean="0">
                <a:latin typeface="Chalkboard"/>
                <a:cs typeface="Chalkboard"/>
              </a:rPr>
              <a:t>)</a:t>
            </a:r>
          </a:p>
          <a:p>
            <a:r>
              <a:rPr lang="en-US" dirty="0" smtClean="0">
                <a:latin typeface="Chalkboard"/>
                <a:cs typeface="Chalkboard"/>
              </a:rPr>
              <a:t> </a:t>
            </a:r>
            <a:r>
              <a:rPr lang="en-US" dirty="0">
                <a:latin typeface="Chalkboard"/>
                <a:cs typeface="Chalkboard"/>
              </a:rPr>
              <a:t>in the </a:t>
            </a:r>
            <a:r>
              <a:rPr lang="en-US" dirty="0" smtClean="0">
                <a:latin typeface="Chalkboard"/>
                <a:cs typeface="Chalkboard"/>
              </a:rPr>
              <a:t>decreasing </a:t>
            </a:r>
            <a:r>
              <a:rPr lang="en-US" dirty="0">
                <a:latin typeface="Chalkboard"/>
                <a:cs typeface="Chalkboard"/>
              </a:rPr>
              <a:t>order. </a:t>
            </a:r>
            <a:endParaRPr lang="en-US" dirty="0" smtClean="0">
              <a:latin typeface="Chalkboard"/>
              <a:cs typeface="Chalkboard"/>
            </a:endParaRPr>
          </a:p>
          <a:p>
            <a:r>
              <a:rPr lang="en-US" dirty="0" smtClean="0">
                <a:latin typeface="Chalkboard"/>
                <a:cs typeface="Chalkboard"/>
              </a:rPr>
              <a:t>The </a:t>
            </a:r>
            <a:r>
              <a:rPr lang="en-US" dirty="0">
                <a:latin typeface="Chalkboard"/>
                <a:cs typeface="Chalkboard"/>
              </a:rPr>
              <a:t>sickle cell disorder is most common </a:t>
            </a:r>
            <a:r>
              <a:rPr lang="en-US" dirty="0" smtClean="0">
                <a:latin typeface="Chalkboard"/>
                <a:cs typeface="Chalkboard"/>
              </a:rPr>
              <a:t>in scheduled tribes. </a:t>
            </a:r>
            <a:endParaRPr lang="en-US" dirty="0">
              <a:latin typeface="Chalkboard"/>
              <a:cs typeface="Chalkboard"/>
            </a:endParaRPr>
          </a:p>
        </p:txBody>
      </p:sp>
    </p:spTree>
    <p:extLst>
      <p:ext uri="{BB962C8B-B14F-4D97-AF65-F5344CB8AC3E}">
        <p14:creationId xmlns="" xmlns:p14="http://schemas.microsoft.com/office/powerpoint/2010/main" val="18139245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latin typeface="Chalkboard"/>
                <a:cs typeface="Chalkboard"/>
              </a:rPr>
              <a:t>Conclusions</a:t>
            </a:r>
            <a:endParaRPr lang="en-US" sz="3600" u="sng" dirty="0">
              <a:latin typeface="Chalkboard"/>
              <a:cs typeface="Chalkboard"/>
            </a:endParaRPr>
          </a:p>
        </p:txBody>
      </p:sp>
      <p:sp>
        <p:nvSpPr>
          <p:cNvPr id="3" name="Content Placeholder 2"/>
          <p:cNvSpPr>
            <a:spLocks noGrp="1"/>
          </p:cNvSpPr>
          <p:nvPr>
            <p:ph idx="1"/>
          </p:nvPr>
        </p:nvSpPr>
        <p:spPr/>
        <p:txBody>
          <a:bodyPr>
            <a:normAutofit fontScale="62500" lnSpcReduction="20000"/>
          </a:bodyPr>
          <a:lstStyle/>
          <a:p>
            <a:r>
              <a:rPr lang="en-US" sz="2600" dirty="0"/>
              <a:t> </a:t>
            </a:r>
            <a:r>
              <a:rPr lang="en-US" sz="2600" dirty="0">
                <a:latin typeface="Chalkboard"/>
                <a:cs typeface="Chalkboard"/>
              </a:rPr>
              <a:t>In </a:t>
            </a:r>
            <a:r>
              <a:rPr lang="en-US" sz="2600" dirty="0" err="1">
                <a:latin typeface="Chalkboard"/>
                <a:cs typeface="Chalkboard"/>
              </a:rPr>
              <a:t>malarious</a:t>
            </a:r>
            <a:r>
              <a:rPr lang="en-US" sz="2600" dirty="0">
                <a:latin typeface="Chalkboard"/>
                <a:cs typeface="Chalkboard"/>
              </a:rPr>
              <a:t> areas, malaria continues to be a major cause of early death and complications in sickle cell disease patients. Control of malaria in the Caribbean has been associated with better survival. </a:t>
            </a:r>
            <a:endParaRPr lang="en-US" sz="2600" dirty="0" smtClean="0">
              <a:latin typeface="Chalkboard"/>
              <a:cs typeface="Chalkboard"/>
            </a:endParaRPr>
          </a:p>
          <a:p>
            <a:r>
              <a:rPr lang="en-US" sz="2600" dirty="0">
                <a:latin typeface="Chalkboard"/>
                <a:cs typeface="Chalkboard"/>
              </a:rPr>
              <a:t> Education and supportive services should empower the patient to cope with their disease.</a:t>
            </a:r>
          </a:p>
          <a:p>
            <a:r>
              <a:rPr lang="en-US" sz="2600" dirty="0">
                <a:latin typeface="Chalkboard"/>
                <a:cs typeface="Chalkboard"/>
              </a:rPr>
              <a:t>With good care many patients with SS disease are living productive live and surviving to 70 years and beyond. Median survival </a:t>
            </a:r>
            <a:r>
              <a:rPr lang="en-US" sz="2600" dirty="0" smtClean="0">
                <a:latin typeface="Chalkboard"/>
                <a:cs typeface="Chalkboard"/>
              </a:rPr>
              <a:t> </a:t>
            </a:r>
            <a:r>
              <a:rPr lang="en-US" sz="2600" dirty="0">
                <a:latin typeface="Chalkboard"/>
                <a:cs typeface="Chalkboard"/>
              </a:rPr>
              <a:t>currently estimated at 45- 55 years. </a:t>
            </a:r>
            <a:endParaRPr lang="en-US" sz="2600" dirty="0" smtClean="0">
              <a:latin typeface="Chalkboard"/>
              <a:cs typeface="Chalkboard"/>
            </a:endParaRPr>
          </a:p>
          <a:p>
            <a:pPr marL="0" indent="0" algn="ctr">
              <a:buNone/>
            </a:pPr>
            <a:endParaRPr lang="en-US" dirty="0">
              <a:latin typeface="Chalkboard"/>
              <a:cs typeface="Chalkboard"/>
            </a:endParaRPr>
          </a:p>
          <a:p>
            <a:endParaRPr lang="en-US" dirty="0"/>
          </a:p>
        </p:txBody>
      </p:sp>
    </p:spTree>
    <p:extLst>
      <p:ext uri="{BB962C8B-B14F-4D97-AF65-F5344CB8AC3E}">
        <p14:creationId xmlns="" xmlns:p14="http://schemas.microsoft.com/office/powerpoint/2010/main" val="24361970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903.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569281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388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976879"/>
            <a:ext cx="9144000" cy="7822668"/>
          </a:xfrm>
          <a:prstGeom prst="rect">
            <a:avLst/>
          </a:prstGeom>
        </p:spPr>
      </p:pic>
    </p:spTree>
    <p:extLst>
      <p:ext uri="{BB962C8B-B14F-4D97-AF65-F5344CB8AC3E}">
        <p14:creationId xmlns="" xmlns:p14="http://schemas.microsoft.com/office/powerpoint/2010/main" val="34127518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6393</TotalTime>
  <Words>3870</Words>
  <Application>Microsoft Office PowerPoint</Application>
  <PresentationFormat>On-screen Show (4:3)</PresentationFormat>
  <Paragraphs>494</Paragraphs>
  <Slides>81</Slides>
  <Notes>2</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Infusion</vt:lpstr>
      <vt:lpstr>SICKLE CELL DISEASE</vt:lpstr>
      <vt:lpstr>Slide 2</vt:lpstr>
      <vt:lpstr>Slide 3</vt:lpstr>
      <vt:lpstr>Slide 4</vt:lpstr>
      <vt:lpstr>Slide 5</vt:lpstr>
      <vt:lpstr>PREVELANCE</vt:lpstr>
      <vt:lpstr>Slide 7</vt:lpstr>
      <vt:lpstr>Slide 8</vt:lpstr>
      <vt:lpstr>Slide 9</vt:lpstr>
      <vt:lpstr>Slide 10</vt:lpstr>
      <vt:lpstr> Two essential pathological processes</vt:lpstr>
      <vt:lpstr>Slide 12</vt:lpstr>
      <vt:lpstr>Slide 13</vt:lpstr>
      <vt:lpstr>Slide 14</vt:lpstr>
      <vt:lpstr>Slide 15</vt:lpstr>
      <vt:lpstr>Growth &amp; Development</vt:lpstr>
      <vt:lpstr>Slide 17</vt:lpstr>
      <vt:lpstr>Males</vt:lpstr>
      <vt:lpstr>Clinical Manifestations</vt:lpstr>
      <vt:lpstr>Slide 20</vt:lpstr>
      <vt:lpstr>Slide 21</vt:lpstr>
      <vt:lpstr>Slide 22</vt:lpstr>
      <vt:lpstr>Slide 23</vt:lpstr>
      <vt:lpstr>Slide 24</vt:lpstr>
      <vt:lpstr>Slide 25</vt:lpstr>
      <vt:lpstr>Slide 26</vt:lpstr>
      <vt:lpstr>Slide 27</vt:lpstr>
      <vt:lpstr>PAIN</vt:lpstr>
      <vt:lpstr>CHARACTERISTICS OF PAIN IN SICKLE CELL DISEASE </vt:lpstr>
      <vt:lpstr>Slide 30</vt:lpstr>
      <vt:lpstr>TREATMENT OF PAIN</vt:lpstr>
      <vt:lpstr>Slide 32</vt:lpstr>
      <vt:lpstr>Slide 33</vt:lpstr>
      <vt:lpstr>Slide 34</vt:lpstr>
      <vt:lpstr>Slide 35</vt:lpstr>
      <vt:lpstr>FEVER AND BACTEREMIA</vt:lpstr>
      <vt:lpstr>Slide 37</vt:lpstr>
      <vt:lpstr>Slide 38</vt:lpstr>
      <vt:lpstr>Acute Chest Syndrome</vt:lpstr>
      <vt:lpstr>Signs &amp; Symptoms</vt:lpstr>
      <vt:lpstr>Slide 41</vt:lpstr>
      <vt:lpstr>Slide 42</vt:lpstr>
      <vt:lpstr>Aplastic Crisis</vt:lpstr>
      <vt:lpstr>Slide 44</vt:lpstr>
      <vt:lpstr>NEUROLOGICAL COMPLICATIONS</vt:lpstr>
      <vt:lpstr>Slide 46</vt:lpstr>
      <vt:lpstr>Slide 47</vt:lpstr>
      <vt:lpstr>Slide 48</vt:lpstr>
      <vt:lpstr>Slide 49</vt:lpstr>
      <vt:lpstr>Slide 50</vt:lpstr>
      <vt:lpstr>Slide 51</vt:lpstr>
      <vt:lpstr>Slide 52</vt:lpstr>
      <vt:lpstr>Laboratory Diagnosis</vt:lpstr>
      <vt:lpstr>Solubility Test</vt:lpstr>
      <vt:lpstr>Sickling Test  </vt:lpstr>
      <vt:lpstr>Slide 56</vt:lpstr>
      <vt:lpstr>Slide 57</vt:lpstr>
      <vt:lpstr>Slide 58</vt:lpstr>
      <vt:lpstr>Slide 59</vt:lpstr>
      <vt:lpstr>Newborn Screening  </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Conclusions</vt:lpstr>
      <vt:lpstr>Slide 81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Devangi Kanara</dc:creator>
  <cp:lastModifiedBy>Anusha</cp:lastModifiedBy>
  <cp:revision>128</cp:revision>
  <dcterms:created xsi:type="dcterms:W3CDTF">2018-10-25T03:04:15Z</dcterms:created>
  <dcterms:modified xsi:type="dcterms:W3CDTF">2020-08-17T05:48:58Z</dcterms:modified>
</cp:coreProperties>
</file>