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diagrams/layout5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86" r:id="rId4"/>
    <p:sldId id="287" r:id="rId5"/>
    <p:sldId id="284" r:id="rId6"/>
    <p:sldId id="285" r:id="rId7"/>
    <p:sldId id="289" r:id="rId8"/>
    <p:sldId id="288" r:id="rId9"/>
    <p:sldId id="290" r:id="rId10"/>
    <p:sldId id="266" r:id="rId11"/>
    <p:sldId id="321" r:id="rId12"/>
    <p:sldId id="292" r:id="rId13"/>
    <p:sldId id="291" r:id="rId14"/>
    <p:sldId id="293" r:id="rId15"/>
    <p:sldId id="263" r:id="rId16"/>
    <p:sldId id="294" r:id="rId17"/>
    <p:sldId id="297" r:id="rId18"/>
    <p:sldId id="295" r:id="rId19"/>
    <p:sldId id="322" r:id="rId20"/>
    <p:sldId id="299" r:id="rId21"/>
    <p:sldId id="296" r:id="rId22"/>
    <p:sldId id="268" r:id="rId23"/>
    <p:sldId id="323" r:id="rId24"/>
    <p:sldId id="324" r:id="rId25"/>
    <p:sldId id="309" r:id="rId26"/>
    <p:sldId id="300" r:id="rId27"/>
    <p:sldId id="264" r:id="rId28"/>
    <p:sldId id="301" r:id="rId29"/>
    <p:sldId id="269" r:id="rId30"/>
    <p:sldId id="332" r:id="rId31"/>
    <p:sldId id="326" r:id="rId32"/>
    <p:sldId id="271" r:id="rId33"/>
    <p:sldId id="303" r:id="rId34"/>
    <p:sldId id="272" r:id="rId35"/>
    <p:sldId id="278" r:id="rId36"/>
    <p:sldId id="333" r:id="rId37"/>
    <p:sldId id="335" r:id="rId38"/>
    <p:sldId id="334" r:id="rId39"/>
    <p:sldId id="307" r:id="rId40"/>
    <p:sldId id="305" r:id="rId41"/>
    <p:sldId id="274" r:id="rId42"/>
    <p:sldId id="275" r:id="rId43"/>
    <p:sldId id="276" r:id="rId44"/>
    <p:sldId id="329" r:id="rId45"/>
    <p:sldId id="330" r:id="rId46"/>
    <p:sldId id="279" r:id="rId47"/>
    <p:sldId id="331" r:id="rId48"/>
    <p:sldId id="282" r:id="rId49"/>
    <p:sldId id="313" r:id="rId50"/>
    <p:sldId id="283" r:id="rId51"/>
    <p:sldId id="314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94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DC1D57-733B-4337-9AD7-5094CB6A37D1}" type="doc">
      <dgm:prSet loTypeId="urn:microsoft.com/office/officeart/2005/8/layout/process2" loCatId="process" qsTypeId="urn:microsoft.com/office/officeart/2005/8/quickstyle/simple3" qsCatId="simple" csTypeId="urn:microsoft.com/office/officeart/2005/8/colors/accent1_2" csCatId="accent1" phldr="1"/>
      <dgm:spPr/>
    </dgm:pt>
    <dgm:pt modelId="{468D7BC4-50B4-4DB5-8610-33EB0B1FFCE2}">
      <dgm:prSet phldrT="[Text]" custT="1"/>
      <dgm:spPr/>
      <dgm:t>
        <a:bodyPr/>
        <a:lstStyle/>
        <a:p>
          <a:r>
            <a:rPr lang="en-US" sz="3200" dirty="0" smtClean="0"/>
            <a:t>Before its activation, BNP is stored as a 108 amino acid polypeptide precursor</a:t>
          </a:r>
          <a:endParaRPr lang="en-US" sz="3200" dirty="0"/>
        </a:p>
      </dgm:t>
    </dgm:pt>
    <dgm:pt modelId="{9A38DB0C-F850-4668-86E4-06B2FEAB842F}" type="parTrans" cxnId="{A16139E5-B893-4018-8017-4568B28489EF}">
      <dgm:prSet/>
      <dgm:spPr/>
      <dgm:t>
        <a:bodyPr/>
        <a:lstStyle/>
        <a:p>
          <a:endParaRPr lang="en-US"/>
        </a:p>
      </dgm:t>
    </dgm:pt>
    <dgm:pt modelId="{9F482F82-F310-4900-BA4F-9E73692A869B}" type="sibTrans" cxnId="{A16139E5-B893-4018-8017-4568B28489EF}">
      <dgm:prSet/>
      <dgm:spPr/>
      <dgm:t>
        <a:bodyPr/>
        <a:lstStyle/>
        <a:p>
          <a:endParaRPr lang="en-US"/>
        </a:p>
      </dgm:t>
    </dgm:pt>
    <dgm:pt modelId="{6AC52F4D-44F1-4338-878C-C31272D38A28}">
      <dgm:prSet phldrT="[Text]" custT="1"/>
      <dgm:spPr/>
      <dgm:t>
        <a:bodyPr/>
        <a:lstStyle/>
        <a:p>
          <a:r>
            <a:rPr lang="en-US" sz="3200" dirty="0" smtClean="0"/>
            <a:t>Pro-BNP</a:t>
          </a:r>
          <a:r>
            <a:rPr lang="en-US" sz="3200" dirty="0" smtClean="0">
              <a:sym typeface="Wingdings" panose="05000000000000000000" pitchFamily="2" charset="2"/>
            </a:rPr>
            <a:t> </a:t>
          </a:r>
          <a:r>
            <a:rPr lang="en-US" sz="3200" dirty="0" smtClean="0"/>
            <a:t> secreted by  secretory granules in both ventricles and lesser extent in atria.</a:t>
          </a:r>
          <a:endParaRPr lang="en-US" sz="3200" dirty="0"/>
        </a:p>
      </dgm:t>
    </dgm:pt>
    <dgm:pt modelId="{08F34B72-54DF-4A38-8D5C-1525121BCA6D}" type="parTrans" cxnId="{6B8089CA-9BD6-4B2A-BE74-E308420B08C1}">
      <dgm:prSet/>
      <dgm:spPr/>
      <dgm:t>
        <a:bodyPr/>
        <a:lstStyle/>
        <a:p>
          <a:endParaRPr lang="en-US"/>
        </a:p>
      </dgm:t>
    </dgm:pt>
    <dgm:pt modelId="{C4BB3267-23EE-4391-ABBB-0AF8E34D3AC6}" type="sibTrans" cxnId="{6B8089CA-9BD6-4B2A-BE74-E308420B08C1}">
      <dgm:prSet/>
      <dgm:spPr/>
      <dgm:t>
        <a:bodyPr/>
        <a:lstStyle/>
        <a:p>
          <a:endParaRPr lang="en-US"/>
        </a:p>
      </dgm:t>
    </dgm:pt>
    <dgm:pt modelId="{EF582583-5357-49AC-8026-43A6E787E1CE}">
      <dgm:prSet phldrT="[Text]" custT="1"/>
      <dgm:spPr/>
      <dgm:t>
        <a:bodyPr/>
        <a:lstStyle/>
        <a:p>
          <a:r>
            <a:rPr lang="en-US" sz="3200" dirty="0" smtClean="0"/>
            <a:t>After Pro-BNP is secreted in response to volume overload and  myocardial stretch</a:t>
          </a:r>
          <a:endParaRPr lang="en-US" sz="3200" dirty="0"/>
        </a:p>
      </dgm:t>
    </dgm:pt>
    <dgm:pt modelId="{904CF81E-4C31-4A13-B7E0-F8D9D4763824}" type="parTrans" cxnId="{0AA72196-87AD-44E5-8512-70BCFF87C7F8}">
      <dgm:prSet/>
      <dgm:spPr/>
      <dgm:t>
        <a:bodyPr/>
        <a:lstStyle/>
        <a:p>
          <a:endParaRPr lang="en-US"/>
        </a:p>
      </dgm:t>
    </dgm:pt>
    <dgm:pt modelId="{AD79A363-78A0-4449-9C79-167386CD272D}" type="sibTrans" cxnId="{0AA72196-87AD-44E5-8512-70BCFF87C7F8}">
      <dgm:prSet/>
      <dgm:spPr/>
      <dgm:t>
        <a:bodyPr/>
        <a:lstStyle/>
        <a:p>
          <a:endParaRPr lang="en-US"/>
        </a:p>
      </dgm:t>
    </dgm:pt>
    <dgm:pt modelId="{5CFE4C48-9BE9-4330-80D1-C863DF677ADD}" type="pres">
      <dgm:prSet presAssocID="{99DC1D57-733B-4337-9AD7-5094CB6A37D1}" presName="linearFlow" presStyleCnt="0">
        <dgm:presLayoutVars>
          <dgm:resizeHandles val="exact"/>
        </dgm:presLayoutVars>
      </dgm:prSet>
      <dgm:spPr/>
    </dgm:pt>
    <dgm:pt modelId="{737383F3-7674-4666-B4E6-0A28B5724606}" type="pres">
      <dgm:prSet presAssocID="{468D7BC4-50B4-4DB5-8610-33EB0B1FFCE2}" presName="node" presStyleLbl="node1" presStyleIdx="0" presStyleCnt="3" custScaleX="214080" custLinFactNeighborX="-1220" custLinFactNeighborY="97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508807-B0A3-46E3-B840-1B8B599E3846}" type="pres">
      <dgm:prSet presAssocID="{9F482F82-F310-4900-BA4F-9E73692A869B}" presName="sibTrans" presStyleLbl="sibTrans2D1" presStyleIdx="0" presStyleCnt="2"/>
      <dgm:spPr/>
      <dgm:t>
        <a:bodyPr/>
        <a:lstStyle/>
        <a:p>
          <a:endParaRPr lang="en-US"/>
        </a:p>
      </dgm:t>
    </dgm:pt>
    <dgm:pt modelId="{C58A60E8-8290-4274-8F87-E6DE521EEACA}" type="pres">
      <dgm:prSet presAssocID="{9F482F82-F310-4900-BA4F-9E73692A869B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A5291AE6-BF8E-44C0-8209-EE585FB30F42}" type="pres">
      <dgm:prSet presAssocID="{6AC52F4D-44F1-4338-878C-C31272D38A28}" presName="node" presStyleLbl="node1" presStyleIdx="1" presStyleCnt="3" custScaleX="2275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732634-7237-4B60-9A28-6AE383F09588}" type="pres">
      <dgm:prSet presAssocID="{C4BB3267-23EE-4391-ABBB-0AF8E34D3AC6}" presName="sibTrans" presStyleLbl="sibTrans2D1" presStyleIdx="1" presStyleCnt="2"/>
      <dgm:spPr/>
      <dgm:t>
        <a:bodyPr/>
        <a:lstStyle/>
        <a:p>
          <a:endParaRPr lang="en-US"/>
        </a:p>
      </dgm:t>
    </dgm:pt>
    <dgm:pt modelId="{76EA5DD7-7D94-40B4-B936-DD28820D9C5B}" type="pres">
      <dgm:prSet presAssocID="{C4BB3267-23EE-4391-ABBB-0AF8E34D3AC6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5A7A345F-C727-4A48-898A-F3A6B61EB434}" type="pres">
      <dgm:prSet presAssocID="{EF582583-5357-49AC-8026-43A6E787E1CE}" presName="node" presStyleLbl="node1" presStyleIdx="2" presStyleCnt="3" custScaleX="2116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0EBC892-04C0-46CD-BD4E-83978DC46696}" type="presOf" srcId="{C4BB3267-23EE-4391-ABBB-0AF8E34D3AC6}" destId="{41732634-7237-4B60-9A28-6AE383F09588}" srcOrd="0" destOrd="0" presId="urn:microsoft.com/office/officeart/2005/8/layout/process2"/>
    <dgm:cxn modelId="{4D6BB759-8C1D-4320-B1D2-C3F7E7B87038}" type="presOf" srcId="{99DC1D57-733B-4337-9AD7-5094CB6A37D1}" destId="{5CFE4C48-9BE9-4330-80D1-C863DF677ADD}" srcOrd="0" destOrd="0" presId="urn:microsoft.com/office/officeart/2005/8/layout/process2"/>
    <dgm:cxn modelId="{98531423-27E6-4A5E-BE52-A78702E0E90D}" type="presOf" srcId="{468D7BC4-50B4-4DB5-8610-33EB0B1FFCE2}" destId="{737383F3-7674-4666-B4E6-0A28B5724606}" srcOrd="0" destOrd="0" presId="urn:microsoft.com/office/officeart/2005/8/layout/process2"/>
    <dgm:cxn modelId="{E378C965-234B-4E4B-9BC1-E6EAA40F27F3}" type="presOf" srcId="{9F482F82-F310-4900-BA4F-9E73692A869B}" destId="{C58A60E8-8290-4274-8F87-E6DE521EEACA}" srcOrd="1" destOrd="0" presId="urn:microsoft.com/office/officeart/2005/8/layout/process2"/>
    <dgm:cxn modelId="{279F46BC-A069-426A-B630-FA23481C2601}" type="presOf" srcId="{EF582583-5357-49AC-8026-43A6E787E1CE}" destId="{5A7A345F-C727-4A48-898A-F3A6B61EB434}" srcOrd="0" destOrd="0" presId="urn:microsoft.com/office/officeart/2005/8/layout/process2"/>
    <dgm:cxn modelId="{6B8089CA-9BD6-4B2A-BE74-E308420B08C1}" srcId="{99DC1D57-733B-4337-9AD7-5094CB6A37D1}" destId="{6AC52F4D-44F1-4338-878C-C31272D38A28}" srcOrd="1" destOrd="0" parTransId="{08F34B72-54DF-4A38-8D5C-1525121BCA6D}" sibTransId="{C4BB3267-23EE-4391-ABBB-0AF8E34D3AC6}"/>
    <dgm:cxn modelId="{A16139E5-B893-4018-8017-4568B28489EF}" srcId="{99DC1D57-733B-4337-9AD7-5094CB6A37D1}" destId="{468D7BC4-50B4-4DB5-8610-33EB0B1FFCE2}" srcOrd="0" destOrd="0" parTransId="{9A38DB0C-F850-4668-86E4-06B2FEAB842F}" sibTransId="{9F482F82-F310-4900-BA4F-9E73692A869B}"/>
    <dgm:cxn modelId="{FEBDDC80-D327-441C-92C1-AB63949B3A77}" type="presOf" srcId="{6AC52F4D-44F1-4338-878C-C31272D38A28}" destId="{A5291AE6-BF8E-44C0-8209-EE585FB30F42}" srcOrd="0" destOrd="0" presId="urn:microsoft.com/office/officeart/2005/8/layout/process2"/>
    <dgm:cxn modelId="{7356BE76-5466-4E3D-8DC1-E511936CE5EC}" type="presOf" srcId="{C4BB3267-23EE-4391-ABBB-0AF8E34D3AC6}" destId="{76EA5DD7-7D94-40B4-B936-DD28820D9C5B}" srcOrd="1" destOrd="0" presId="urn:microsoft.com/office/officeart/2005/8/layout/process2"/>
    <dgm:cxn modelId="{51333D13-8C05-485E-B4BB-488B1D7A7B25}" type="presOf" srcId="{9F482F82-F310-4900-BA4F-9E73692A869B}" destId="{E8508807-B0A3-46E3-B840-1B8B599E3846}" srcOrd="0" destOrd="0" presId="urn:microsoft.com/office/officeart/2005/8/layout/process2"/>
    <dgm:cxn modelId="{0AA72196-87AD-44E5-8512-70BCFF87C7F8}" srcId="{99DC1D57-733B-4337-9AD7-5094CB6A37D1}" destId="{EF582583-5357-49AC-8026-43A6E787E1CE}" srcOrd="2" destOrd="0" parTransId="{904CF81E-4C31-4A13-B7E0-F8D9D4763824}" sibTransId="{AD79A363-78A0-4449-9C79-167386CD272D}"/>
    <dgm:cxn modelId="{7C2924C2-E409-4330-9A75-E2E4BA2EE6E2}" type="presParOf" srcId="{5CFE4C48-9BE9-4330-80D1-C863DF677ADD}" destId="{737383F3-7674-4666-B4E6-0A28B5724606}" srcOrd="0" destOrd="0" presId="urn:microsoft.com/office/officeart/2005/8/layout/process2"/>
    <dgm:cxn modelId="{F76F6A53-A0A2-4DD2-A902-26BC6E593B73}" type="presParOf" srcId="{5CFE4C48-9BE9-4330-80D1-C863DF677ADD}" destId="{E8508807-B0A3-46E3-B840-1B8B599E3846}" srcOrd="1" destOrd="0" presId="urn:microsoft.com/office/officeart/2005/8/layout/process2"/>
    <dgm:cxn modelId="{40135EB3-4204-400A-ADD4-48C29D6A5B47}" type="presParOf" srcId="{E8508807-B0A3-46E3-B840-1B8B599E3846}" destId="{C58A60E8-8290-4274-8F87-E6DE521EEACA}" srcOrd="0" destOrd="0" presId="urn:microsoft.com/office/officeart/2005/8/layout/process2"/>
    <dgm:cxn modelId="{0F5437EE-589A-4AE2-B702-160B4AC8999B}" type="presParOf" srcId="{5CFE4C48-9BE9-4330-80D1-C863DF677ADD}" destId="{A5291AE6-BF8E-44C0-8209-EE585FB30F42}" srcOrd="2" destOrd="0" presId="urn:microsoft.com/office/officeart/2005/8/layout/process2"/>
    <dgm:cxn modelId="{730443EC-BA16-4FEE-8F62-EA684B70E3E2}" type="presParOf" srcId="{5CFE4C48-9BE9-4330-80D1-C863DF677ADD}" destId="{41732634-7237-4B60-9A28-6AE383F09588}" srcOrd="3" destOrd="0" presId="urn:microsoft.com/office/officeart/2005/8/layout/process2"/>
    <dgm:cxn modelId="{EE119FCA-AD03-4620-B210-F33EB466A062}" type="presParOf" srcId="{41732634-7237-4B60-9A28-6AE383F09588}" destId="{76EA5DD7-7D94-40B4-B936-DD28820D9C5B}" srcOrd="0" destOrd="0" presId="urn:microsoft.com/office/officeart/2005/8/layout/process2"/>
    <dgm:cxn modelId="{7F114746-C49A-4136-BB47-9757B6836325}" type="presParOf" srcId="{5CFE4C48-9BE9-4330-80D1-C863DF677ADD}" destId="{5A7A345F-C727-4A48-898A-F3A6B61EB434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0079BF-9C7A-4681-B652-22AD99B68C5A}" type="doc">
      <dgm:prSet loTypeId="urn:microsoft.com/office/officeart/2005/8/layout/process2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206E647-2859-4ACA-BF5D-57B97D7E13F8}">
      <dgm:prSet phldrT="[Text]" custT="1"/>
      <dgm:spPr/>
      <dgm:t>
        <a:bodyPr/>
        <a:lstStyle/>
        <a:p>
          <a:r>
            <a:rPr lang="en-US" sz="3200" dirty="0" smtClean="0"/>
            <a:t>cleaved to biologically inert molecule NT –pro BNP and the biologically active </a:t>
          </a:r>
          <a:r>
            <a:rPr lang="en-US" sz="3200" dirty="0" err="1" smtClean="0"/>
            <a:t>harmone</a:t>
          </a:r>
          <a:r>
            <a:rPr lang="en-US" sz="3200" dirty="0" smtClean="0"/>
            <a:t> BNP</a:t>
          </a:r>
          <a:endParaRPr lang="en-US" sz="3200" dirty="0"/>
        </a:p>
      </dgm:t>
    </dgm:pt>
    <dgm:pt modelId="{8D64EE2C-C885-4FCE-BBBE-A84240253F3E}" type="parTrans" cxnId="{A63FC971-0DBC-46E2-A385-9F0D2A0772A3}">
      <dgm:prSet/>
      <dgm:spPr/>
      <dgm:t>
        <a:bodyPr/>
        <a:lstStyle/>
        <a:p>
          <a:endParaRPr lang="en-US"/>
        </a:p>
      </dgm:t>
    </dgm:pt>
    <dgm:pt modelId="{601290F9-54B2-48F2-9519-466D9B1BC40B}" type="sibTrans" cxnId="{A63FC971-0DBC-46E2-A385-9F0D2A0772A3}">
      <dgm:prSet/>
      <dgm:spPr/>
      <dgm:t>
        <a:bodyPr/>
        <a:lstStyle/>
        <a:p>
          <a:endParaRPr lang="en-US"/>
        </a:p>
      </dgm:t>
    </dgm:pt>
    <dgm:pt modelId="{686DEBE9-0EC4-4209-B999-61512AFFDE7F}">
      <dgm:prSet phldrT="[Text]" custT="1"/>
      <dgm:spPr/>
      <dgm:t>
        <a:bodyPr/>
        <a:lstStyle/>
        <a:p>
          <a:r>
            <a:rPr lang="en-US" sz="3200" dirty="0" smtClean="0"/>
            <a:t>Once released, BNP binds to and activates the atrial natriuretic factor receptor NPRA and to lesser extent NPRB.</a:t>
          </a:r>
          <a:endParaRPr lang="en-US" sz="3200" dirty="0"/>
        </a:p>
      </dgm:t>
    </dgm:pt>
    <dgm:pt modelId="{1DE71068-F2D6-4111-9F5A-A3A00FEF9E1E}" type="parTrans" cxnId="{3D37BA81-34F9-4508-877A-4E634A94CD63}">
      <dgm:prSet/>
      <dgm:spPr/>
      <dgm:t>
        <a:bodyPr/>
        <a:lstStyle/>
        <a:p>
          <a:endParaRPr lang="en-US"/>
        </a:p>
      </dgm:t>
    </dgm:pt>
    <dgm:pt modelId="{BDDA835A-AF41-488E-97B6-332B2999FA57}" type="sibTrans" cxnId="{3D37BA81-34F9-4508-877A-4E634A94CD63}">
      <dgm:prSet/>
      <dgm:spPr/>
      <dgm:t>
        <a:bodyPr/>
        <a:lstStyle/>
        <a:p>
          <a:endParaRPr lang="en-US"/>
        </a:p>
      </dgm:t>
    </dgm:pt>
    <dgm:pt modelId="{30CB93F6-2EC0-481E-8169-D3403B2D7083}" type="pres">
      <dgm:prSet presAssocID="{390079BF-9C7A-4681-B652-22AD99B68C5A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2DABD47-39F1-4FE1-AE80-561736A71676}" type="pres">
      <dgm:prSet presAssocID="{F206E647-2859-4ACA-BF5D-57B97D7E13F8}" presName="node" presStyleLbl="node1" presStyleIdx="0" presStyleCnt="2" custScaleX="2151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6A975C-9D45-4E03-9D09-D3DF1AB1DDC4}" type="pres">
      <dgm:prSet presAssocID="{601290F9-54B2-48F2-9519-466D9B1BC40B}" presName="sibTrans" presStyleLbl="sibTrans2D1" presStyleIdx="0" presStyleCnt="1"/>
      <dgm:spPr/>
      <dgm:t>
        <a:bodyPr/>
        <a:lstStyle/>
        <a:p>
          <a:endParaRPr lang="en-US"/>
        </a:p>
      </dgm:t>
    </dgm:pt>
    <dgm:pt modelId="{5B56F501-1A7A-4EE8-9009-733278A5396B}" type="pres">
      <dgm:prSet presAssocID="{601290F9-54B2-48F2-9519-466D9B1BC40B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8ADF55AB-E3CA-48FF-A5DB-3A9586A017EE}" type="pres">
      <dgm:prSet presAssocID="{686DEBE9-0EC4-4209-B999-61512AFFDE7F}" presName="node" presStyleLbl="node1" presStyleIdx="1" presStyleCnt="2" custScaleX="2151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D37BA81-34F9-4508-877A-4E634A94CD63}" srcId="{390079BF-9C7A-4681-B652-22AD99B68C5A}" destId="{686DEBE9-0EC4-4209-B999-61512AFFDE7F}" srcOrd="1" destOrd="0" parTransId="{1DE71068-F2D6-4111-9F5A-A3A00FEF9E1E}" sibTransId="{BDDA835A-AF41-488E-97B6-332B2999FA57}"/>
    <dgm:cxn modelId="{508461F9-49CC-44D1-A980-420EBE160DF0}" type="presOf" srcId="{601290F9-54B2-48F2-9519-466D9B1BC40B}" destId="{D06A975C-9D45-4E03-9D09-D3DF1AB1DDC4}" srcOrd="0" destOrd="0" presId="urn:microsoft.com/office/officeart/2005/8/layout/process2"/>
    <dgm:cxn modelId="{7F9D3315-33C2-4D75-B2F4-4B79CDE7D710}" type="presOf" srcId="{601290F9-54B2-48F2-9519-466D9B1BC40B}" destId="{5B56F501-1A7A-4EE8-9009-733278A5396B}" srcOrd="1" destOrd="0" presId="urn:microsoft.com/office/officeart/2005/8/layout/process2"/>
    <dgm:cxn modelId="{D15DD63B-0409-4D8F-ACE6-CF79BE7FAA7F}" type="presOf" srcId="{390079BF-9C7A-4681-B652-22AD99B68C5A}" destId="{30CB93F6-2EC0-481E-8169-D3403B2D7083}" srcOrd="0" destOrd="0" presId="urn:microsoft.com/office/officeart/2005/8/layout/process2"/>
    <dgm:cxn modelId="{85F2CFE1-3B8C-49AB-94C2-EE5A1EC27DF3}" type="presOf" srcId="{F206E647-2859-4ACA-BF5D-57B97D7E13F8}" destId="{42DABD47-39F1-4FE1-AE80-561736A71676}" srcOrd="0" destOrd="0" presId="urn:microsoft.com/office/officeart/2005/8/layout/process2"/>
    <dgm:cxn modelId="{E65DBFD7-907E-4305-B5DE-351175E88461}" type="presOf" srcId="{686DEBE9-0EC4-4209-B999-61512AFFDE7F}" destId="{8ADF55AB-E3CA-48FF-A5DB-3A9586A017EE}" srcOrd="0" destOrd="0" presId="urn:microsoft.com/office/officeart/2005/8/layout/process2"/>
    <dgm:cxn modelId="{A63FC971-0DBC-46E2-A385-9F0D2A0772A3}" srcId="{390079BF-9C7A-4681-B652-22AD99B68C5A}" destId="{F206E647-2859-4ACA-BF5D-57B97D7E13F8}" srcOrd="0" destOrd="0" parTransId="{8D64EE2C-C885-4FCE-BBBE-A84240253F3E}" sibTransId="{601290F9-54B2-48F2-9519-466D9B1BC40B}"/>
    <dgm:cxn modelId="{1956E2AB-CABF-47BB-A771-EE9C5732ACD1}" type="presParOf" srcId="{30CB93F6-2EC0-481E-8169-D3403B2D7083}" destId="{42DABD47-39F1-4FE1-AE80-561736A71676}" srcOrd="0" destOrd="0" presId="urn:microsoft.com/office/officeart/2005/8/layout/process2"/>
    <dgm:cxn modelId="{362FBFD8-3D7A-4F1C-B784-715DB708E9F2}" type="presParOf" srcId="{30CB93F6-2EC0-481E-8169-D3403B2D7083}" destId="{D06A975C-9D45-4E03-9D09-D3DF1AB1DDC4}" srcOrd="1" destOrd="0" presId="urn:microsoft.com/office/officeart/2005/8/layout/process2"/>
    <dgm:cxn modelId="{22FA6DD9-E87E-4B3D-AABC-DC1D9611AA03}" type="presParOf" srcId="{D06A975C-9D45-4E03-9D09-D3DF1AB1DDC4}" destId="{5B56F501-1A7A-4EE8-9009-733278A5396B}" srcOrd="0" destOrd="0" presId="urn:microsoft.com/office/officeart/2005/8/layout/process2"/>
    <dgm:cxn modelId="{9BCD2827-BEAC-4482-94F9-15A4D75632AF}" type="presParOf" srcId="{30CB93F6-2EC0-481E-8169-D3403B2D7083}" destId="{8ADF55AB-E3CA-48FF-A5DB-3A9586A017EE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BBD1D35-2812-425E-AC69-D14BAAE43CB7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3878DF-F117-4A62-91ED-6E31899DD23C}">
      <dgm:prSet phldrT="[Text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High ventricular filling pressure stimulate the release of ANP and BNP.</a:t>
          </a:r>
          <a:endParaRPr lang="en-US" dirty="0">
            <a:solidFill>
              <a:schemeClr val="tx1"/>
            </a:solidFill>
          </a:endParaRPr>
        </a:p>
      </dgm:t>
    </dgm:pt>
    <dgm:pt modelId="{7BF18104-B4BE-4B5E-A17B-E2124CA50ADF}" type="parTrans" cxnId="{BEDE1182-EC50-4611-9C93-D88D0D6E9A92}">
      <dgm:prSet/>
      <dgm:spPr/>
      <dgm:t>
        <a:bodyPr/>
        <a:lstStyle/>
        <a:p>
          <a:endParaRPr lang="en-US"/>
        </a:p>
      </dgm:t>
    </dgm:pt>
    <dgm:pt modelId="{12D3A34A-DA44-4E19-8427-4E59724EBDBF}" type="sibTrans" cxnId="{BEDE1182-EC50-4611-9C93-D88D0D6E9A92}">
      <dgm:prSet/>
      <dgm:spPr/>
      <dgm:t>
        <a:bodyPr/>
        <a:lstStyle/>
        <a:p>
          <a:endParaRPr lang="en-US"/>
        </a:p>
      </dgm:t>
    </dgm:pt>
    <dgm:pt modelId="{5647E05C-63B7-47B6-B234-B4AFB7CB20FE}">
      <dgm:prSet phldrT="[Text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Both peptides have diuretic, natriuretic and antihypertensive effects which they exert by inhibiting the renin angiotensin aldosterone system.</a:t>
          </a:r>
          <a:endParaRPr lang="en-US" dirty="0">
            <a:solidFill>
              <a:schemeClr val="tx1"/>
            </a:solidFill>
          </a:endParaRPr>
        </a:p>
      </dgm:t>
    </dgm:pt>
    <dgm:pt modelId="{CA1B4D40-B135-4EB5-A36D-341FFF0293FA}" type="parTrans" cxnId="{D2E53234-0BDA-43FE-A1FB-53FD01505F02}">
      <dgm:prSet/>
      <dgm:spPr/>
      <dgm:t>
        <a:bodyPr/>
        <a:lstStyle/>
        <a:p>
          <a:endParaRPr lang="en-US"/>
        </a:p>
      </dgm:t>
    </dgm:pt>
    <dgm:pt modelId="{CE910F0A-0A00-47A4-8900-C76D5FA8E752}" type="sibTrans" cxnId="{D2E53234-0BDA-43FE-A1FB-53FD01505F02}">
      <dgm:prSet/>
      <dgm:spPr/>
      <dgm:t>
        <a:bodyPr/>
        <a:lstStyle/>
        <a:p>
          <a:endParaRPr lang="en-US"/>
        </a:p>
      </dgm:t>
    </dgm:pt>
    <dgm:pt modelId="{F7FBBB84-66AA-43CF-90CC-57D8A052CECE}">
      <dgm:prSet phldrT="[Text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They also have systemic and renal sympathetic activity</a:t>
          </a:r>
          <a:r>
            <a:rPr lang="en-US" dirty="0" smtClean="0"/>
            <a:t>.</a:t>
          </a:r>
          <a:endParaRPr lang="en-US" dirty="0"/>
        </a:p>
      </dgm:t>
    </dgm:pt>
    <dgm:pt modelId="{87D10246-70FE-4FB0-8B50-AA9B73AA9672}" type="parTrans" cxnId="{20550031-EFAD-4399-AF43-F734669057E6}">
      <dgm:prSet/>
      <dgm:spPr/>
      <dgm:t>
        <a:bodyPr/>
        <a:lstStyle/>
        <a:p>
          <a:endParaRPr lang="en-US"/>
        </a:p>
      </dgm:t>
    </dgm:pt>
    <dgm:pt modelId="{503A626F-5075-4E70-B517-F17C38715B2E}" type="sibTrans" cxnId="{20550031-EFAD-4399-AF43-F734669057E6}">
      <dgm:prSet/>
      <dgm:spPr/>
      <dgm:t>
        <a:bodyPr/>
        <a:lstStyle/>
        <a:p>
          <a:endParaRPr lang="en-US"/>
        </a:p>
      </dgm:t>
    </dgm:pt>
    <dgm:pt modelId="{37DA1659-43F4-4200-9340-25FA45CA9085}" type="pres">
      <dgm:prSet presAssocID="{BBBD1D35-2812-425E-AC69-D14BAAE43CB7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799A8EE-D358-4D19-A35E-233300B8D4B0}" type="pres">
      <dgm:prSet presAssocID="{663878DF-F117-4A62-91ED-6E31899DD23C}" presName="node" presStyleLbl="node1" presStyleIdx="0" presStyleCnt="3" custScaleX="2653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9D3668-16D6-45DF-B6C0-8797599BD63D}" type="pres">
      <dgm:prSet presAssocID="{12D3A34A-DA44-4E19-8427-4E59724EBDBF}" presName="sibTrans" presStyleLbl="sibTrans2D1" presStyleIdx="0" presStyleCnt="2"/>
      <dgm:spPr/>
      <dgm:t>
        <a:bodyPr/>
        <a:lstStyle/>
        <a:p>
          <a:endParaRPr lang="en-US"/>
        </a:p>
      </dgm:t>
    </dgm:pt>
    <dgm:pt modelId="{7A61F492-F923-4824-A437-B4DA265694C9}" type="pres">
      <dgm:prSet presAssocID="{12D3A34A-DA44-4E19-8427-4E59724EBDBF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27F78C04-E844-440A-8A11-16B794641C6D}" type="pres">
      <dgm:prSet presAssocID="{5647E05C-63B7-47B6-B234-B4AFB7CB20FE}" presName="node" presStyleLbl="node1" presStyleIdx="1" presStyleCnt="3" custScaleX="2705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E862D6-293B-4983-A732-2A1560A310EF}" type="pres">
      <dgm:prSet presAssocID="{CE910F0A-0A00-47A4-8900-C76D5FA8E752}" presName="sibTrans" presStyleLbl="sibTrans2D1" presStyleIdx="1" presStyleCnt="2"/>
      <dgm:spPr/>
      <dgm:t>
        <a:bodyPr/>
        <a:lstStyle/>
        <a:p>
          <a:endParaRPr lang="en-US"/>
        </a:p>
      </dgm:t>
    </dgm:pt>
    <dgm:pt modelId="{338E2D76-6D1B-4DF6-8408-46FBA9A2DEA4}" type="pres">
      <dgm:prSet presAssocID="{CE910F0A-0A00-47A4-8900-C76D5FA8E752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EE656672-C081-4C57-B679-7D509BC4BAB5}" type="pres">
      <dgm:prSet presAssocID="{F7FBBB84-66AA-43CF-90CC-57D8A052CECE}" presName="node" presStyleLbl="node1" presStyleIdx="2" presStyleCnt="3" custScaleX="2653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7573873-7601-43F7-A976-D5D1D4D91FE8}" type="presOf" srcId="{663878DF-F117-4A62-91ED-6E31899DD23C}" destId="{8799A8EE-D358-4D19-A35E-233300B8D4B0}" srcOrd="0" destOrd="0" presId="urn:microsoft.com/office/officeart/2005/8/layout/process2"/>
    <dgm:cxn modelId="{E85484DE-2C4E-4B70-919E-4DC8C1A0006A}" type="presOf" srcId="{F7FBBB84-66AA-43CF-90CC-57D8A052CECE}" destId="{EE656672-C081-4C57-B679-7D509BC4BAB5}" srcOrd="0" destOrd="0" presId="urn:microsoft.com/office/officeart/2005/8/layout/process2"/>
    <dgm:cxn modelId="{72A676A5-4904-4FC2-A810-58BE4CB314A3}" type="presOf" srcId="{12D3A34A-DA44-4E19-8427-4E59724EBDBF}" destId="{A79D3668-16D6-45DF-B6C0-8797599BD63D}" srcOrd="0" destOrd="0" presId="urn:microsoft.com/office/officeart/2005/8/layout/process2"/>
    <dgm:cxn modelId="{40BB05D9-B92F-40A1-8913-680AB52043F1}" type="presOf" srcId="{12D3A34A-DA44-4E19-8427-4E59724EBDBF}" destId="{7A61F492-F923-4824-A437-B4DA265694C9}" srcOrd="1" destOrd="0" presId="urn:microsoft.com/office/officeart/2005/8/layout/process2"/>
    <dgm:cxn modelId="{DE522D70-6F78-4335-8BEA-E5D963FECB47}" type="presOf" srcId="{BBBD1D35-2812-425E-AC69-D14BAAE43CB7}" destId="{37DA1659-43F4-4200-9340-25FA45CA9085}" srcOrd="0" destOrd="0" presId="urn:microsoft.com/office/officeart/2005/8/layout/process2"/>
    <dgm:cxn modelId="{16D7FA1B-9EF8-4781-B8E1-0F33EDF66C2E}" type="presOf" srcId="{CE910F0A-0A00-47A4-8900-C76D5FA8E752}" destId="{71E862D6-293B-4983-A732-2A1560A310EF}" srcOrd="0" destOrd="0" presId="urn:microsoft.com/office/officeart/2005/8/layout/process2"/>
    <dgm:cxn modelId="{6172DDC3-9E04-459A-A91F-7357513216FD}" type="presOf" srcId="{CE910F0A-0A00-47A4-8900-C76D5FA8E752}" destId="{338E2D76-6D1B-4DF6-8408-46FBA9A2DEA4}" srcOrd="1" destOrd="0" presId="urn:microsoft.com/office/officeart/2005/8/layout/process2"/>
    <dgm:cxn modelId="{BEDE1182-EC50-4611-9C93-D88D0D6E9A92}" srcId="{BBBD1D35-2812-425E-AC69-D14BAAE43CB7}" destId="{663878DF-F117-4A62-91ED-6E31899DD23C}" srcOrd="0" destOrd="0" parTransId="{7BF18104-B4BE-4B5E-A17B-E2124CA50ADF}" sibTransId="{12D3A34A-DA44-4E19-8427-4E59724EBDBF}"/>
    <dgm:cxn modelId="{41A58D0F-0241-42B9-AEB3-E8699A621383}" type="presOf" srcId="{5647E05C-63B7-47B6-B234-B4AFB7CB20FE}" destId="{27F78C04-E844-440A-8A11-16B794641C6D}" srcOrd="0" destOrd="0" presId="urn:microsoft.com/office/officeart/2005/8/layout/process2"/>
    <dgm:cxn modelId="{D2E53234-0BDA-43FE-A1FB-53FD01505F02}" srcId="{BBBD1D35-2812-425E-AC69-D14BAAE43CB7}" destId="{5647E05C-63B7-47B6-B234-B4AFB7CB20FE}" srcOrd="1" destOrd="0" parTransId="{CA1B4D40-B135-4EB5-A36D-341FFF0293FA}" sibTransId="{CE910F0A-0A00-47A4-8900-C76D5FA8E752}"/>
    <dgm:cxn modelId="{20550031-EFAD-4399-AF43-F734669057E6}" srcId="{BBBD1D35-2812-425E-AC69-D14BAAE43CB7}" destId="{F7FBBB84-66AA-43CF-90CC-57D8A052CECE}" srcOrd="2" destOrd="0" parTransId="{87D10246-70FE-4FB0-8B50-AA9B73AA9672}" sibTransId="{503A626F-5075-4E70-B517-F17C38715B2E}"/>
    <dgm:cxn modelId="{4D481386-9A2A-4A6A-8BC4-2948810099A6}" type="presParOf" srcId="{37DA1659-43F4-4200-9340-25FA45CA9085}" destId="{8799A8EE-D358-4D19-A35E-233300B8D4B0}" srcOrd="0" destOrd="0" presId="urn:microsoft.com/office/officeart/2005/8/layout/process2"/>
    <dgm:cxn modelId="{DEAFAC1A-560A-47B6-991F-84361CDC809B}" type="presParOf" srcId="{37DA1659-43F4-4200-9340-25FA45CA9085}" destId="{A79D3668-16D6-45DF-B6C0-8797599BD63D}" srcOrd="1" destOrd="0" presId="urn:microsoft.com/office/officeart/2005/8/layout/process2"/>
    <dgm:cxn modelId="{F8CB44F6-C43C-4206-9DA9-F0A22FA2476C}" type="presParOf" srcId="{A79D3668-16D6-45DF-B6C0-8797599BD63D}" destId="{7A61F492-F923-4824-A437-B4DA265694C9}" srcOrd="0" destOrd="0" presId="urn:microsoft.com/office/officeart/2005/8/layout/process2"/>
    <dgm:cxn modelId="{AF380C05-3662-4C1A-A1DC-D5A421244DA1}" type="presParOf" srcId="{37DA1659-43F4-4200-9340-25FA45CA9085}" destId="{27F78C04-E844-440A-8A11-16B794641C6D}" srcOrd="2" destOrd="0" presId="urn:microsoft.com/office/officeart/2005/8/layout/process2"/>
    <dgm:cxn modelId="{95D374C5-39DF-45EF-9D05-838EACF0995B}" type="presParOf" srcId="{37DA1659-43F4-4200-9340-25FA45CA9085}" destId="{71E862D6-293B-4983-A732-2A1560A310EF}" srcOrd="3" destOrd="0" presId="urn:microsoft.com/office/officeart/2005/8/layout/process2"/>
    <dgm:cxn modelId="{D5D9BF30-051D-43C9-A34A-6BC51D1FD9F6}" type="presParOf" srcId="{71E862D6-293B-4983-A732-2A1560A310EF}" destId="{338E2D76-6D1B-4DF6-8408-46FBA9A2DEA4}" srcOrd="0" destOrd="0" presId="urn:microsoft.com/office/officeart/2005/8/layout/process2"/>
    <dgm:cxn modelId="{B6FCEC83-DBCC-40C3-92FD-ED4A15358EF4}" type="presParOf" srcId="{37DA1659-43F4-4200-9340-25FA45CA9085}" destId="{EE656672-C081-4C57-B679-7D509BC4BAB5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37A15EB-D53C-4B4F-A2F0-E3A1199B19B7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0C38E6A9-7957-46D7-AB85-F0679B03D624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1800" dirty="0" smtClean="0"/>
            <a:t>  </a:t>
          </a:r>
          <a:r>
            <a:rPr lang="en-US" sz="2400" dirty="0" smtClean="0">
              <a:solidFill>
                <a:schemeClr val="tx1"/>
              </a:solidFill>
            </a:rPr>
            <a:t>decrease in systemic vascular resistance and central venous pressure. </a:t>
          </a:r>
        </a:p>
        <a:p>
          <a:r>
            <a:rPr lang="en-US" sz="2400" dirty="0" smtClean="0">
              <a:solidFill>
                <a:schemeClr val="tx1"/>
              </a:solidFill>
            </a:rPr>
            <a:t>The  net </a:t>
          </a:r>
          <a:r>
            <a:rPr lang="en-US" sz="2400" dirty="0" err="1" smtClean="0">
              <a:solidFill>
                <a:schemeClr val="tx1"/>
              </a:solidFill>
            </a:rPr>
            <a:t>efffect</a:t>
          </a:r>
          <a:r>
            <a:rPr lang="en-US" sz="2400" dirty="0" smtClean="0">
              <a:solidFill>
                <a:schemeClr val="tx1"/>
              </a:solidFill>
            </a:rPr>
            <a:t> is to decrease  blood pressure  and thus afterload..</a:t>
          </a:r>
          <a:endParaRPr lang="en-US" sz="2400" dirty="0">
            <a:solidFill>
              <a:schemeClr val="tx1"/>
            </a:solidFill>
          </a:endParaRPr>
        </a:p>
      </dgm:t>
    </dgm:pt>
    <dgm:pt modelId="{B616A988-751F-4FA2-8AEB-A82F5F55CAE5}" type="parTrans" cxnId="{A63C6FF3-DF32-42B1-B3FD-4A85C66396A2}">
      <dgm:prSet/>
      <dgm:spPr/>
      <dgm:t>
        <a:bodyPr/>
        <a:lstStyle/>
        <a:p>
          <a:endParaRPr lang="en-US"/>
        </a:p>
      </dgm:t>
    </dgm:pt>
    <dgm:pt modelId="{6BA6FDAB-99B9-4127-909F-B4D7896A3E92}" type="sibTrans" cxnId="{A63C6FF3-DF32-42B1-B3FD-4A85C66396A2}">
      <dgm:prSet/>
      <dgm:spPr/>
      <dgm:t>
        <a:bodyPr/>
        <a:lstStyle/>
        <a:p>
          <a:endParaRPr lang="en-US"/>
        </a:p>
      </dgm:t>
    </dgm:pt>
    <dgm:pt modelId="{DB7CE608-7EBD-4142-B335-15D5E91ABC86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2700" dirty="0" smtClean="0"/>
            <a:t> </a:t>
          </a:r>
          <a:r>
            <a:rPr lang="en-US" sz="2400" dirty="0" smtClean="0">
              <a:solidFill>
                <a:schemeClr val="tx1"/>
              </a:solidFill>
            </a:rPr>
            <a:t>Additionally decrease in cardiac output due to decrease in central venous pressure and preload as result of reduction in blood volume resulting in  </a:t>
          </a:r>
          <a:r>
            <a:rPr lang="en-US" sz="2400" dirty="0" err="1" smtClean="0">
              <a:solidFill>
                <a:schemeClr val="tx1"/>
              </a:solidFill>
            </a:rPr>
            <a:t>natriuresis</a:t>
          </a:r>
          <a:r>
            <a:rPr lang="en-US" sz="2400" dirty="0" smtClean="0">
              <a:solidFill>
                <a:schemeClr val="tx1"/>
              </a:solidFill>
            </a:rPr>
            <a:t> .</a:t>
          </a:r>
          <a:endParaRPr lang="en-US" sz="2400" dirty="0">
            <a:solidFill>
              <a:schemeClr val="tx1"/>
            </a:solidFill>
          </a:endParaRPr>
        </a:p>
      </dgm:t>
    </dgm:pt>
    <dgm:pt modelId="{FB959F89-83C3-436B-9B83-74A5A17D2FAA}" type="parTrans" cxnId="{28281DBE-8E94-42A7-8D56-FD98A399ABD9}">
      <dgm:prSet/>
      <dgm:spPr/>
      <dgm:t>
        <a:bodyPr/>
        <a:lstStyle/>
        <a:p>
          <a:endParaRPr lang="en-US"/>
        </a:p>
      </dgm:t>
    </dgm:pt>
    <dgm:pt modelId="{0E7BDBB1-FD19-4B7F-98C8-F6F66E83C7AA}" type="sibTrans" cxnId="{28281DBE-8E94-42A7-8D56-FD98A399ABD9}">
      <dgm:prSet/>
      <dgm:spPr/>
      <dgm:t>
        <a:bodyPr/>
        <a:lstStyle/>
        <a:p>
          <a:endParaRPr lang="en-US"/>
        </a:p>
      </dgm:t>
    </dgm:pt>
    <dgm:pt modelId="{F83D28F2-F521-429B-9FFB-E72742E8F4D9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BNP may provide a protective effect against the detrimental fibrosis and </a:t>
          </a:r>
          <a:r>
            <a:rPr lang="en-US" sz="2400" dirty="0" err="1" smtClean="0">
              <a:solidFill>
                <a:schemeClr val="tx1"/>
              </a:solidFill>
            </a:rPr>
            <a:t>remodelling</a:t>
          </a:r>
          <a:r>
            <a:rPr lang="en-US" sz="2400" dirty="0" smtClean="0">
              <a:solidFill>
                <a:schemeClr val="tx1"/>
              </a:solidFill>
            </a:rPr>
            <a:t> that occurs in  heart failure. </a:t>
          </a:r>
          <a:endParaRPr lang="en-US" sz="2400" dirty="0">
            <a:solidFill>
              <a:schemeClr val="tx1"/>
            </a:solidFill>
          </a:endParaRPr>
        </a:p>
      </dgm:t>
    </dgm:pt>
    <dgm:pt modelId="{20501C38-FA73-4AD4-80F0-8D1F846B9027}" type="parTrans" cxnId="{A77E02B5-FC32-4886-9F29-8D9848917443}">
      <dgm:prSet/>
      <dgm:spPr/>
      <dgm:t>
        <a:bodyPr/>
        <a:lstStyle/>
        <a:p>
          <a:endParaRPr lang="en-US"/>
        </a:p>
      </dgm:t>
    </dgm:pt>
    <dgm:pt modelId="{87924CB5-A1DC-4409-8AE8-43E13C86B0AF}" type="sibTrans" cxnId="{A77E02B5-FC32-4886-9F29-8D9848917443}">
      <dgm:prSet/>
      <dgm:spPr/>
      <dgm:t>
        <a:bodyPr/>
        <a:lstStyle/>
        <a:p>
          <a:endParaRPr lang="en-US"/>
        </a:p>
      </dgm:t>
    </dgm:pt>
    <dgm:pt modelId="{3B7079C1-935A-4144-BF98-BB3CBCDA3855}" type="pres">
      <dgm:prSet presAssocID="{E37A15EB-D53C-4B4F-A2F0-E3A1199B19B7}" presName="linearFlow" presStyleCnt="0">
        <dgm:presLayoutVars>
          <dgm:resizeHandles val="exact"/>
        </dgm:presLayoutVars>
      </dgm:prSet>
      <dgm:spPr/>
    </dgm:pt>
    <dgm:pt modelId="{2F6D4D5C-EAA2-4520-BD6C-67411EB74DF4}" type="pres">
      <dgm:prSet presAssocID="{0C38E6A9-7957-46D7-AB85-F0679B03D624}" presName="node" presStyleLbl="node1" presStyleIdx="0" presStyleCnt="3" custScaleX="2532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D8E570-BBE1-467B-B657-CD3BE2A66C06}" type="pres">
      <dgm:prSet presAssocID="{6BA6FDAB-99B9-4127-909F-B4D7896A3E92}" presName="sibTrans" presStyleLbl="sibTrans2D1" presStyleIdx="0" presStyleCnt="2"/>
      <dgm:spPr/>
      <dgm:t>
        <a:bodyPr/>
        <a:lstStyle/>
        <a:p>
          <a:endParaRPr lang="en-US"/>
        </a:p>
      </dgm:t>
    </dgm:pt>
    <dgm:pt modelId="{FF6A55C8-9A58-4F57-A3C8-5CB94082534E}" type="pres">
      <dgm:prSet presAssocID="{6BA6FDAB-99B9-4127-909F-B4D7896A3E92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8F261AF1-DCA9-479F-B2C6-E92DFF4CB8C9}" type="pres">
      <dgm:prSet presAssocID="{DB7CE608-7EBD-4142-B335-15D5E91ABC86}" presName="node" presStyleLbl="node1" presStyleIdx="1" presStyleCnt="3" custScaleX="2532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BFC2B0-A5E5-4047-B3D7-6A1BA1B611DC}" type="pres">
      <dgm:prSet presAssocID="{0E7BDBB1-FD19-4B7F-98C8-F6F66E83C7AA}" presName="sibTrans" presStyleLbl="sibTrans2D1" presStyleIdx="1" presStyleCnt="2"/>
      <dgm:spPr/>
      <dgm:t>
        <a:bodyPr/>
        <a:lstStyle/>
        <a:p>
          <a:endParaRPr lang="en-US"/>
        </a:p>
      </dgm:t>
    </dgm:pt>
    <dgm:pt modelId="{87928271-C43B-468E-99E6-D1B314FF8B5F}" type="pres">
      <dgm:prSet presAssocID="{0E7BDBB1-FD19-4B7F-98C8-F6F66E83C7AA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50A87D87-FCD4-4003-9CB1-0D35E3D7A624}" type="pres">
      <dgm:prSet presAssocID="{F83D28F2-F521-429B-9FFB-E72742E8F4D9}" presName="node" presStyleLbl="node1" presStyleIdx="2" presStyleCnt="3" custScaleX="2558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4C1120D-9B86-4D22-AC8C-6D414F70E3E8}" type="presOf" srcId="{6BA6FDAB-99B9-4127-909F-B4D7896A3E92}" destId="{FF6A55C8-9A58-4F57-A3C8-5CB94082534E}" srcOrd="1" destOrd="0" presId="urn:microsoft.com/office/officeart/2005/8/layout/process2"/>
    <dgm:cxn modelId="{594BCF7D-6183-41E7-B3BA-1D1CE092143A}" type="presOf" srcId="{0E7BDBB1-FD19-4B7F-98C8-F6F66E83C7AA}" destId="{87928271-C43B-468E-99E6-D1B314FF8B5F}" srcOrd="1" destOrd="0" presId="urn:microsoft.com/office/officeart/2005/8/layout/process2"/>
    <dgm:cxn modelId="{77B6E1D0-48C5-4F36-9510-FC8578585AEF}" type="presOf" srcId="{E37A15EB-D53C-4B4F-A2F0-E3A1199B19B7}" destId="{3B7079C1-935A-4144-BF98-BB3CBCDA3855}" srcOrd="0" destOrd="0" presId="urn:microsoft.com/office/officeart/2005/8/layout/process2"/>
    <dgm:cxn modelId="{A63C6FF3-DF32-42B1-B3FD-4A85C66396A2}" srcId="{E37A15EB-D53C-4B4F-A2F0-E3A1199B19B7}" destId="{0C38E6A9-7957-46D7-AB85-F0679B03D624}" srcOrd="0" destOrd="0" parTransId="{B616A988-751F-4FA2-8AEB-A82F5F55CAE5}" sibTransId="{6BA6FDAB-99B9-4127-909F-B4D7896A3E92}"/>
    <dgm:cxn modelId="{9CBD8CD0-1705-40DB-B815-E89FE0C60DE4}" type="presOf" srcId="{F83D28F2-F521-429B-9FFB-E72742E8F4D9}" destId="{50A87D87-FCD4-4003-9CB1-0D35E3D7A624}" srcOrd="0" destOrd="0" presId="urn:microsoft.com/office/officeart/2005/8/layout/process2"/>
    <dgm:cxn modelId="{A77E02B5-FC32-4886-9F29-8D9848917443}" srcId="{E37A15EB-D53C-4B4F-A2F0-E3A1199B19B7}" destId="{F83D28F2-F521-429B-9FFB-E72742E8F4D9}" srcOrd="2" destOrd="0" parTransId="{20501C38-FA73-4AD4-80F0-8D1F846B9027}" sibTransId="{87924CB5-A1DC-4409-8AE8-43E13C86B0AF}"/>
    <dgm:cxn modelId="{28281DBE-8E94-42A7-8D56-FD98A399ABD9}" srcId="{E37A15EB-D53C-4B4F-A2F0-E3A1199B19B7}" destId="{DB7CE608-7EBD-4142-B335-15D5E91ABC86}" srcOrd="1" destOrd="0" parTransId="{FB959F89-83C3-436B-9B83-74A5A17D2FAA}" sibTransId="{0E7BDBB1-FD19-4B7F-98C8-F6F66E83C7AA}"/>
    <dgm:cxn modelId="{3399293B-845A-4607-8A47-5C6C13A65D88}" type="presOf" srcId="{6BA6FDAB-99B9-4127-909F-B4D7896A3E92}" destId="{85D8E570-BBE1-467B-B657-CD3BE2A66C06}" srcOrd="0" destOrd="0" presId="urn:microsoft.com/office/officeart/2005/8/layout/process2"/>
    <dgm:cxn modelId="{3C725D26-D13A-45DB-9849-F795BAD911EA}" type="presOf" srcId="{0E7BDBB1-FD19-4B7F-98C8-F6F66E83C7AA}" destId="{42BFC2B0-A5E5-4047-B3D7-6A1BA1B611DC}" srcOrd="0" destOrd="0" presId="urn:microsoft.com/office/officeart/2005/8/layout/process2"/>
    <dgm:cxn modelId="{467662C9-06FF-42B6-BFB8-A1C164048AFC}" type="presOf" srcId="{0C38E6A9-7957-46D7-AB85-F0679B03D624}" destId="{2F6D4D5C-EAA2-4520-BD6C-67411EB74DF4}" srcOrd="0" destOrd="0" presId="urn:microsoft.com/office/officeart/2005/8/layout/process2"/>
    <dgm:cxn modelId="{A1719FCF-DF7B-48AB-934A-6C1E5BACDDA4}" type="presOf" srcId="{DB7CE608-7EBD-4142-B335-15D5E91ABC86}" destId="{8F261AF1-DCA9-479F-B2C6-E92DFF4CB8C9}" srcOrd="0" destOrd="0" presId="urn:microsoft.com/office/officeart/2005/8/layout/process2"/>
    <dgm:cxn modelId="{D8F69202-FA12-4050-A04F-A3B4C63CF9B1}" type="presParOf" srcId="{3B7079C1-935A-4144-BF98-BB3CBCDA3855}" destId="{2F6D4D5C-EAA2-4520-BD6C-67411EB74DF4}" srcOrd="0" destOrd="0" presId="urn:microsoft.com/office/officeart/2005/8/layout/process2"/>
    <dgm:cxn modelId="{F9D7005E-A05F-493F-86AD-90DF2A409891}" type="presParOf" srcId="{3B7079C1-935A-4144-BF98-BB3CBCDA3855}" destId="{85D8E570-BBE1-467B-B657-CD3BE2A66C06}" srcOrd="1" destOrd="0" presId="urn:microsoft.com/office/officeart/2005/8/layout/process2"/>
    <dgm:cxn modelId="{338C7A79-A5E3-423D-84F1-1DFCE976E731}" type="presParOf" srcId="{85D8E570-BBE1-467B-B657-CD3BE2A66C06}" destId="{FF6A55C8-9A58-4F57-A3C8-5CB94082534E}" srcOrd="0" destOrd="0" presId="urn:microsoft.com/office/officeart/2005/8/layout/process2"/>
    <dgm:cxn modelId="{835C42C9-21FC-4C91-9FCB-35531806C1C2}" type="presParOf" srcId="{3B7079C1-935A-4144-BF98-BB3CBCDA3855}" destId="{8F261AF1-DCA9-479F-B2C6-E92DFF4CB8C9}" srcOrd="2" destOrd="0" presId="urn:microsoft.com/office/officeart/2005/8/layout/process2"/>
    <dgm:cxn modelId="{54A6F9D5-8CE3-48B2-8A52-84B9DCBE0366}" type="presParOf" srcId="{3B7079C1-935A-4144-BF98-BB3CBCDA3855}" destId="{42BFC2B0-A5E5-4047-B3D7-6A1BA1B611DC}" srcOrd="3" destOrd="0" presId="urn:microsoft.com/office/officeart/2005/8/layout/process2"/>
    <dgm:cxn modelId="{A996F8BA-C1BB-453E-9D9B-1EE8D1BF1655}" type="presParOf" srcId="{42BFC2B0-A5E5-4047-B3D7-6A1BA1B611DC}" destId="{87928271-C43B-468E-99E6-D1B314FF8B5F}" srcOrd="0" destOrd="0" presId="urn:microsoft.com/office/officeart/2005/8/layout/process2"/>
    <dgm:cxn modelId="{FE80B390-2094-4C3A-AFAE-0F9593781AA6}" type="presParOf" srcId="{3B7079C1-935A-4144-BF98-BB3CBCDA3855}" destId="{50A87D87-FCD4-4003-9CB1-0D35E3D7A624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482A4E8-54AD-49CF-955E-802CFE160388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B6E2B1EB-515E-4005-B166-0919A969F6EC}">
      <dgm:prSet phldrT="[Text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en-US" dirty="0" smtClean="0">
              <a:solidFill>
                <a:schemeClr val="tx1"/>
              </a:solidFill>
            </a:rPr>
            <a:t>Natriuretic peptide receptors and plasma </a:t>
          </a:r>
          <a:r>
            <a:rPr lang="en-US" dirty="0" err="1" smtClean="0">
              <a:solidFill>
                <a:schemeClr val="tx1"/>
              </a:solidFill>
            </a:rPr>
            <a:t>endopeptidases</a:t>
          </a:r>
          <a:r>
            <a:rPr lang="en-US" dirty="0" smtClean="0">
              <a:solidFill>
                <a:schemeClr val="tx1"/>
              </a:solidFill>
            </a:rPr>
            <a:t> actively clear BNP from the circulation thus the plasma half life is short around 20 </a:t>
          </a:r>
          <a:r>
            <a:rPr lang="en-US" dirty="0" err="1" smtClean="0">
              <a:solidFill>
                <a:schemeClr val="tx1"/>
              </a:solidFill>
            </a:rPr>
            <a:t>mins</a:t>
          </a:r>
          <a:r>
            <a:rPr lang="en-US" dirty="0" smtClean="0">
              <a:solidFill>
                <a:schemeClr val="tx1"/>
              </a:solidFill>
            </a:rPr>
            <a:t>.</a:t>
          </a:r>
          <a:endParaRPr lang="en-US" dirty="0">
            <a:solidFill>
              <a:schemeClr val="tx1"/>
            </a:solidFill>
          </a:endParaRPr>
        </a:p>
      </dgm:t>
    </dgm:pt>
    <dgm:pt modelId="{1C245B3D-6720-4187-9080-DB4F15ABE228}" type="parTrans" cxnId="{94BE14B1-B761-4AC1-B282-0593A6B98063}">
      <dgm:prSet/>
      <dgm:spPr/>
      <dgm:t>
        <a:bodyPr/>
        <a:lstStyle/>
        <a:p>
          <a:endParaRPr lang="en-US"/>
        </a:p>
      </dgm:t>
    </dgm:pt>
    <dgm:pt modelId="{CE4A807E-59D6-4508-AD15-FC7471AAD5C8}" type="sibTrans" cxnId="{94BE14B1-B761-4AC1-B282-0593A6B98063}">
      <dgm:prSet/>
      <dgm:spPr/>
      <dgm:t>
        <a:bodyPr/>
        <a:lstStyle/>
        <a:p>
          <a:endParaRPr lang="en-US"/>
        </a:p>
      </dgm:t>
    </dgm:pt>
    <dgm:pt modelId="{6AD37E69-60E4-45AF-BBAE-211BCAA3E4D7}">
      <dgm:prSet phldrT="[Text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No receptor mediated clearance of NT pro BNP is known to occur, and NT – pro BNP has longer half life of 60-120 </a:t>
          </a:r>
          <a:r>
            <a:rPr lang="en-US" dirty="0" err="1" smtClean="0">
              <a:solidFill>
                <a:schemeClr val="tx1"/>
              </a:solidFill>
            </a:rPr>
            <a:t>mins</a:t>
          </a:r>
          <a:r>
            <a:rPr lang="en-US" dirty="0" smtClean="0">
              <a:solidFill>
                <a:schemeClr val="tx1"/>
              </a:solidFill>
            </a:rPr>
            <a:t> as a result plasma levels of NT- pro BNP is 3-5 times higher then BNP levels</a:t>
          </a:r>
          <a:r>
            <a:rPr lang="en-US" dirty="0" smtClean="0"/>
            <a:t>.</a:t>
          </a:r>
          <a:endParaRPr lang="en-US" dirty="0"/>
        </a:p>
      </dgm:t>
    </dgm:pt>
    <dgm:pt modelId="{F5A6B992-637D-449A-9762-FE6848102FC0}" type="parTrans" cxnId="{C33D6EF6-CC13-49C8-8FE9-7508711459C3}">
      <dgm:prSet/>
      <dgm:spPr/>
      <dgm:t>
        <a:bodyPr/>
        <a:lstStyle/>
        <a:p>
          <a:endParaRPr lang="en-US"/>
        </a:p>
      </dgm:t>
    </dgm:pt>
    <dgm:pt modelId="{A1CE8202-2A0A-4E88-A5ED-4E05D51A15CC}" type="sibTrans" cxnId="{C33D6EF6-CC13-49C8-8FE9-7508711459C3}">
      <dgm:prSet/>
      <dgm:spPr/>
      <dgm:t>
        <a:bodyPr/>
        <a:lstStyle/>
        <a:p>
          <a:endParaRPr lang="en-US"/>
        </a:p>
      </dgm:t>
    </dgm:pt>
    <dgm:pt modelId="{1015EEF2-A561-441F-85E8-62122EFA9668}" type="pres">
      <dgm:prSet presAssocID="{7482A4E8-54AD-49CF-955E-802CFE160388}" presName="linearFlow" presStyleCnt="0">
        <dgm:presLayoutVars>
          <dgm:resizeHandles val="exact"/>
        </dgm:presLayoutVars>
      </dgm:prSet>
      <dgm:spPr/>
    </dgm:pt>
    <dgm:pt modelId="{55089755-8724-4627-B76A-31B52DFA8CB1}" type="pres">
      <dgm:prSet presAssocID="{B6E2B1EB-515E-4005-B166-0919A969F6EC}" presName="node" presStyleLbl="node1" presStyleIdx="0" presStyleCnt="2" custScaleX="2317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270E43-19C9-4E84-A850-275097842290}" type="pres">
      <dgm:prSet presAssocID="{CE4A807E-59D6-4508-AD15-FC7471AAD5C8}" presName="sibTrans" presStyleLbl="sibTrans2D1" presStyleIdx="0" presStyleCnt="1"/>
      <dgm:spPr/>
      <dgm:t>
        <a:bodyPr/>
        <a:lstStyle/>
        <a:p>
          <a:endParaRPr lang="en-US"/>
        </a:p>
      </dgm:t>
    </dgm:pt>
    <dgm:pt modelId="{9D1D0641-F0DB-4433-B774-86B98B7468DF}" type="pres">
      <dgm:prSet presAssocID="{CE4A807E-59D6-4508-AD15-FC7471AAD5C8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74525CBB-793C-4C89-8084-FC74AEF617E6}" type="pres">
      <dgm:prSet presAssocID="{6AD37E69-60E4-45AF-BBAE-211BCAA3E4D7}" presName="node" presStyleLbl="node1" presStyleIdx="1" presStyleCnt="2" custScaleX="2392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D59A430-DB84-4DEE-A7A8-E1B3EBD8AEE6}" type="presOf" srcId="{B6E2B1EB-515E-4005-B166-0919A969F6EC}" destId="{55089755-8724-4627-B76A-31B52DFA8CB1}" srcOrd="0" destOrd="0" presId="urn:microsoft.com/office/officeart/2005/8/layout/process2"/>
    <dgm:cxn modelId="{FB1B562B-1875-433F-B8E8-99A263C1C497}" type="presOf" srcId="{7482A4E8-54AD-49CF-955E-802CFE160388}" destId="{1015EEF2-A561-441F-85E8-62122EFA9668}" srcOrd="0" destOrd="0" presId="urn:microsoft.com/office/officeart/2005/8/layout/process2"/>
    <dgm:cxn modelId="{94BE14B1-B761-4AC1-B282-0593A6B98063}" srcId="{7482A4E8-54AD-49CF-955E-802CFE160388}" destId="{B6E2B1EB-515E-4005-B166-0919A969F6EC}" srcOrd="0" destOrd="0" parTransId="{1C245B3D-6720-4187-9080-DB4F15ABE228}" sibTransId="{CE4A807E-59D6-4508-AD15-FC7471AAD5C8}"/>
    <dgm:cxn modelId="{79593A49-E4D3-4FF0-9BB1-1EF895833B69}" type="presOf" srcId="{CE4A807E-59D6-4508-AD15-FC7471AAD5C8}" destId="{9D1D0641-F0DB-4433-B774-86B98B7468DF}" srcOrd="1" destOrd="0" presId="urn:microsoft.com/office/officeart/2005/8/layout/process2"/>
    <dgm:cxn modelId="{E5D5D275-1E03-42A6-A33A-BEAC4C4F8834}" type="presOf" srcId="{6AD37E69-60E4-45AF-BBAE-211BCAA3E4D7}" destId="{74525CBB-793C-4C89-8084-FC74AEF617E6}" srcOrd="0" destOrd="0" presId="urn:microsoft.com/office/officeart/2005/8/layout/process2"/>
    <dgm:cxn modelId="{C33D6EF6-CC13-49C8-8FE9-7508711459C3}" srcId="{7482A4E8-54AD-49CF-955E-802CFE160388}" destId="{6AD37E69-60E4-45AF-BBAE-211BCAA3E4D7}" srcOrd="1" destOrd="0" parTransId="{F5A6B992-637D-449A-9762-FE6848102FC0}" sibTransId="{A1CE8202-2A0A-4E88-A5ED-4E05D51A15CC}"/>
    <dgm:cxn modelId="{9C01DACD-1E29-4575-B076-E50BEAA44CF0}" type="presOf" srcId="{CE4A807E-59D6-4508-AD15-FC7471AAD5C8}" destId="{44270E43-19C9-4E84-A850-275097842290}" srcOrd="0" destOrd="0" presId="urn:microsoft.com/office/officeart/2005/8/layout/process2"/>
    <dgm:cxn modelId="{216C2BD9-101B-433E-9B07-B4D849BAE787}" type="presParOf" srcId="{1015EEF2-A561-441F-85E8-62122EFA9668}" destId="{55089755-8724-4627-B76A-31B52DFA8CB1}" srcOrd="0" destOrd="0" presId="urn:microsoft.com/office/officeart/2005/8/layout/process2"/>
    <dgm:cxn modelId="{D3EAE974-23C4-443F-B74B-958732F4792E}" type="presParOf" srcId="{1015EEF2-A561-441F-85E8-62122EFA9668}" destId="{44270E43-19C9-4E84-A850-275097842290}" srcOrd="1" destOrd="0" presId="urn:microsoft.com/office/officeart/2005/8/layout/process2"/>
    <dgm:cxn modelId="{D711A1E8-4FA2-4E33-B352-260C7B4E029D}" type="presParOf" srcId="{44270E43-19C9-4E84-A850-275097842290}" destId="{9D1D0641-F0DB-4433-B774-86B98B7468DF}" srcOrd="0" destOrd="0" presId="urn:microsoft.com/office/officeart/2005/8/layout/process2"/>
    <dgm:cxn modelId="{EEFFC8B3-515C-4F4D-9EC3-D1BA3CE91269}" type="presParOf" srcId="{1015EEF2-A561-441F-85E8-62122EFA9668}" destId="{74525CBB-793C-4C89-8084-FC74AEF617E6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37383F3-7674-4666-B4E6-0A28B5724606}">
      <dsp:nvSpPr>
        <dsp:cNvPr id="0" name=""/>
        <dsp:cNvSpPr/>
      </dsp:nvSpPr>
      <dsp:spPr>
        <a:xfrm>
          <a:off x="213546" y="81106"/>
          <a:ext cx="8317309" cy="15986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Before its activation, BNP is stored as a 108 amino acid polypeptide precursor</a:t>
          </a:r>
          <a:endParaRPr lang="en-US" sz="3200" kern="1200" dirty="0"/>
        </a:p>
      </dsp:txBody>
      <dsp:txXfrm>
        <a:off x="213546" y="81106"/>
        <a:ext cx="8317309" cy="1598637"/>
      </dsp:txXfrm>
    </dsp:sp>
    <dsp:sp modelId="{E8508807-B0A3-46E3-B840-1B8B599E3846}">
      <dsp:nvSpPr>
        <dsp:cNvPr id="0" name=""/>
        <dsp:cNvSpPr/>
      </dsp:nvSpPr>
      <dsp:spPr>
        <a:xfrm rot="5329774">
          <a:off x="4125342" y="1680719"/>
          <a:ext cx="541115" cy="71938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/>
        </a:p>
      </dsp:txBody>
      <dsp:txXfrm rot="5329774">
        <a:off x="4125342" y="1680719"/>
        <a:ext cx="541115" cy="719386"/>
      </dsp:txXfrm>
    </dsp:sp>
    <dsp:sp modelId="{A5291AE6-BF8E-44C0-8209-EE585FB30F42}">
      <dsp:nvSpPr>
        <dsp:cNvPr id="0" name=""/>
        <dsp:cNvSpPr/>
      </dsp:nvSpPr>
      <dsp:spPr>
        <a:xfrm>
          <a:off x="0" y="2401081"/>
          <a:ext cx="8839200" cy="15986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Pro-BNP</a:t>
          </a:r>
          <a:r>
            <a:rPr lang="en-US" sz="3200" kern="1200" dirty="0" smtClean="0">
              <a:sym typeface="Wingdings" panose="05000000000000000000" pitchFamily="2" charset="2"/>
            </a:rPr>
            <a:t> </a:t>
          </a:r>
          <a:r>
            <a:rPr lang="en-US" sz="3200" kern="1200" dirty="0" smtClean="0"/>
            <a:t> secreted by  secretory granules in both ventricles and lesser extent in atria.</a:t>
          </a:r>
          <a:endParaRPr lang="en-US" sz="3200" kern="1200" dirty="0"/>
        </a:p>
      </dsp:txBody>
      <dsp:txXfrm>
        <a:off x="0" y="2401081"/>
        <a:ext cx="8839200" cy="1598637"/>
      </dsp:txXfrm>
    </dsp:sp>
    <dsp:sp modelId="{41732634-7237-4B60-9A28-6AE383F09588}">
      <dsp:nvSpPr>
        <dsp:cNvPr id="0" name=""/>
        <dsp:cNvSpPr/>
      </dsp:nvSpPr>
      <dsp:spPr>
        <a:xfrm rot="5400000">
          <a:off x="4119855" y="4039684"/>
          <a:ext cx="599488" cy="71938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000" kern="1200"/>
        </a:p>
      </dsp:txBody>
      <dsp:txXfrm rot="5400000">
        <a:off x="4119855" y="4039684"/>
        <a:ext cx="599488" cy="719386"/>
      </dsp:txXfrm>
    </dsp:sp>
    <dsp:sp modelId="{5A7A345F-C727-4A48-898A-F3A6B61EB434}">
      <dsp:nvSpPr>
        <dsp:cNvPr id="0" name=""/>
        <dsp:cNvSpPr/>
      </dsp:nvSpPr>
      <dsp:spPr>
        <a:xfrm>
          <a:off x="308344" y="4799037"/>
          <a:ext cx="8222511" cy="15986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After Pro-BNP is secreted in response to volume overload and  myocardial stretch</a:t>
          </a:r>
          <a:endParaRPr lang="en-US" sz="3200" kern="1200" dirty="0"/>
        </a:p>
      </dsp:txBody>
      <dsp:txXfrm>
        <a:off x="308344" y="4799037"/>
        <a:ext cx="8222511" cy="159863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2DABD47-39F1-4FE1-AE80-561736A71676}">
      <dsp:nvSpPr>
        <dsp:cNvPr id="0" name=""/>
        <dsp:cNvSpPr/>
      </dsp:nvSpPr>
      <dsp:spPr>
        <a:xfrm>
          <a:off x="0" y="552"/>
          <a:ext cx="8229600" cy="18099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cleaved to biologically inert molecule NT –pro BNP and the biologically active </a:t>
          </a:r>
          <a:r>
            <a:rPr lang="en-US" sz="3200" kern="1200" dirty="0" err="1" smtClean="0"/>
            <a:t>harmone</a:t>
          </a:r>
          <a:r>
            <a:rPr lang="en-US" sz="3200" kern="1200" dirty="0" smtClean="0"/>
            <a:t> BNP</a:t>
          </a:r>
          <a:endParaRPr lang="en-US" sz="3200" kern="1200" dirty="0"/>
        </a:p>
      </dsp:txBody>
      <dsp:txXfrm>
        <a:off x="0" y="552"/>
        <a:ext cx="8229600" cy="1809943"/>
      </dsp:txXfrm>
    </dsp:sp>
    <dsp:sp modelId="{D06A975C-9D45-4E03-9D09-D3DF1AB1DDC4}">
      <dsp:nvSpPr>
        <dsp:cNvPr id="0" name=""/>
        <dsp:cNvSpPr/>
      </dsp:nvSpPr>
      <dsp:spPr>
        <a:xfrm rot="5400000">
          <a:off x="3775435" y="1855744"/>
          <a:ext cx="678728" cy="81447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/>
        </a:p>
      </dsp:txBody>
      <dsp:txXfrm rot="5400000">
        <a:off x="3775435" y="1855744"/>
        <a:ext cx="678728" cy="814474"/>
      </dsp:txXfrm>
    </dsp:sp>
    <dsp:sp modelId="{8ADF55AB-E3CA-48FF-A5DB-3A9586A017EE}">
      <dsp:nvSpPr>
        <dsp:cNvPr id="0" name=""/>
        <dsp:cNvSpPr/>
      </dsp:nvSpPr>
      <dsp:spPr>
        <a:xfrm>
          <a:off x="0" y="2715467"/>
          <a:ext cx="8229600" cy="18099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Once released, BNP binds to and activates the atrial natriuretic factor receptor NPRA and to lesser extent NPRB.</a:t>
          </a:r>
          <a:endParaRPr lang="en-US" sz="3200" kern="1200" dirty="0"/>
        </a:p>
      </dsp:txBody>
      <dsp:txXfrm>
        <a:off x="0" y="2715467"/>
        <a:ext cx="8229600" cy="180994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5089755-8724-4627-B76A-31B52DFA8CB1}">
      <dsp:nvSpPr>
        <dsp:cNvPr id="0" name=""/>
        <dsp:cNvSpPr/>
      </dsp:nvSpPr>
      <dsp:spPr>
        <a:xfrm>
          <a:off x="135872" y="4017"/>
          <a:ext cx="8491254" cy="2630131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just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solidFill>
                <a:schemeClr val="tx1"/>
              </a:solidFill>
            </a:rPr>
            <a:t>Natriuretic peptide receptors and plasma </a:t>
          </a:r>
          <a:r>
            <a:rPr lang="en-US" sz="2700" kern="1200" dirty="0" err="1" smtClean="0">
              <a:solidFill>
                <a:schemeClr val="tx1"/>
              </a:solidFill>
            </a:rPr>
            <a:t>endopeptidases</a:t>
          </a:r>
          <a:r>
            <a:rPr lang="en-US" sz="2700" kern="1200" dirty="0" smtClean="0">
              <a:solidFill>
                <a:schemeClr val="tx1"/>
              </a:solidFill>
            </a:rPr>
            <a:t> actively clear BNP from the circulation thus the plasma half life is short around 20 </a:t>
          </a:r>
          <a:r>
            <a:rPr lang="en-US" sz="2700" kern="1200" dirty="0" err="1" smtClean="0">
              <a:solidFill>
                <a:schemeClr val="tx1"/>
              </a:solidFill>
            </a:rPr>
            <a:t>mins</a:t>
          </a:r>
          <a:r>
            <a:rPr lang="en-US" sz="2700" kern="1200" dirty="0" smtClean="0">
              <a:solidFill>
                <a:schemeClr val="tx1"/>
              </a:solidFill>
            </a:rPr>
            <a:t>.</a:t>
          </a:r>
          <a:endParaRPr lang="en-US" sz="2700" kern="1200" dirty="0">
            <a:solidFill>
              <a:schemeClr val="tx1"/>
            </a:solidFill>
          </a:endParaRPr>
        </a:p>
      </dsp:txBody>
      <dsp:txXfrm>
        <a:off x="135872" y="4017"/>
        <a:ext cx="8491254" cy="2630131"/>
      </dsp:txXfrm>
    </dsp:sp>
    <dsp:sp modelId="{44270E43-19C9-4E84-A850-275097842290}">
      <dsp:nvSpPr>
        <dsp:cNvPr id="0" name=""/>
        <dsp:cNvSpPr/>
      </dsp:nvSpPr>
      <dsp:spPr>
        <a:xfrm rot="5400000">
          <a:off x="3888350" y="2699901"/>
          <a:ext cx="986299" cy="11835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 rot="5400000">
        <a:off x="3888350" y="2699901"/>
        <a:ext cx="986299" cy="1183559"/>
      </dsp:txXfrm>
    </dsp:sp>
    <dsp:sp modelId="{74525CBB-793C-4C89-8084-FC74AEF617E6}">
      <dsp:nvSpPr>
        <dsp:cNvPr id="0" name=""/>
        <dsp:cNvSpPr/>
      </dsp:nvSpPr>
      <dsp:spPr>
        <a:xfrm>
          <a:off x="0" y="3949214"/>
          <a:ext cx="8763000" cy="2630131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solidFill>
                <a:schemeClr val="tx1"/>
              </a:solidFill>
            </a:rPr>
            <a:t>No receptor mediated clearance of NT pro BNP is known to occur, and NT – pro BNP has longer half life of 60-120 </a:t>
          </a:r>
          <a:r>
            <a:rPr lang="en-US" sz="2600" kern="1200" dirty="0" err="1" smtClean="0">
              <a:solidFill>
                <a:schemeClr val="tx1"/>
              </a:solidFill>
            </a:rPr>
            <a:t>mins</a:t>
          </a:r>
          <a:r>
            <a:rPr lang="en-US" sz="2600" kern="1200" dirty="0" smtClean="0">
              <a:solidFill>
                <a:schemeClr val="tx1"/>
              </a:solidFill>
            </a:rPr>
            <a:t> as a result plasma levels of NT- pro BNP is 3-5 times higher then BNP levels</a:t>
          </a:r>
          <a:r>
            <a:rPr lang="en-US" sz="2600" kern="1200" dirty="0" smtClean="0"/>
            <a:t>.</a:t>
          </a:r>
          <a:endParaRPr lang="en-US" sz="2600" kern="1200" dirty="0"/>
        </a:p>
      </dsp:txBody>
      <dsp:txXfrm>
        <a:off x="0" y="3949214"/>
        <a:ext cx="8763000" cy="26301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5B9D-EEC6-4B03-989F-59311C31B96E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E8F07-ED66-42D0-94F1-57AA0A16BA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547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5B9D-EEC6-4B03-989F-59311C31B96E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E8F07-ED66-42D0-94F1-57AA0A16BA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5483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5B9D-EEC6-4B03-989F-59311C31B96E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E8F07-ED66-42D0-94F1-57AA0A16BA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02480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A2A5B9D-EEC6-4B03-989F-59311C31B96E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BE8F07-ED66-42D0-94F1-57AA0A16B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2A5B9D-EEC6-4B03-989F-59311C31B96E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BE8F07-ED66-42D0-94F1-57AA0A16BA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2A5B9D-EEC6-4B03-989F-59311C31B96E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BE8F07-ED66-42D0-94F1-57AA0A16BA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2A5B9D-EEC6-4B03-989F-59311C31B96E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BE8F07-ED66-42D0-94F1-57AA0A16BA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2A5B9D-EEC6-4B03-989F-59311C31B96E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BE8F07-ED66-42D0-94F1-57AA0A16B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2A5B9D-EEC6-4B03-989F-59311C31B96E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BE8F07-ED66-42D0-94F1-57AA0A16BA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2A5B9D-EEC6-4B03-989F-59311C31B96E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BE8F07-ED66-42D0-94F1-57AA0A16B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A2A5B9D-EEC6-4B03-989F-59311C31B96E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BE8F07-ED66-42D0-94F1-57AA0A16B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5B9D-EEC6-4B03-989F-59311C31B96E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E8F07-ED66-42D0-94F1-57AA0A16BA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9620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A2A5B9D-EEC6-4B03-989F-59311C31B96E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3BE8F07-ED66-42D0-94F1-57AA0A16BA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2A5B9D-EEC6-4B03-989F-59311C31B96E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BE8F07-ED66-42D0-94F1-57AA0A16B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2A5B9D-EEC6-4B03-989F-59311C31B96E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BE8F07-ED66-42D0-94F1-57AA0A16B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5B9D-EEC6-4B03-989F-59311C31B96E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E8F07-ED66-42D0-94F1-57AA0A16BA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0883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5B9D-EEC6-4B03-989F-59311C31B96E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E8F07-ED66-42D0-94F1-57AA0A16BA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76620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5B9D-EEC6-4B03-989F-59311C31B96E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E8F07-ED66-42D0-94F1-57AA0A16BA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4819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5B9D-EEC6-4B03-989F-59311C31B96E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E8F07-ED66-42D0-94F1-57AA0A16BA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5699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5B9D-EEC6-4B03-989F-59311C31B96E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E8F07-ED66-42D0-94F1-57AA0A16BA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4619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5B9D-EEC6-4B03-989F-59311C31B96E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E8F07-ED66-42D0-94F1-57AA0A16BA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2215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5B9D-EEC6-4B03-989F-59311C31B96E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E8F07-ED66-42D0-94F1-57AA0A16BA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4534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A5B9D-EEC6-4B03-989F-59311C31B96E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E8F07-ED66-42D0-94F1-57AA0A16BA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57038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A2A5B9D-EEC6-4B03-989F-59311C31B96E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3BE8F07-ED66-42D0-94F1-57AA0A16B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1000"/>
            <a:ext cx="8382000" cy="60960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sz="9600" dirty="0" smtClean="0">
                <a:solidFill>
                  <a:schemeClr val="tx1"/>
                </a:solidFill>
              </a:rPr>
              <a:t>BNP AND ANP </a:t>
            </a:r>
          </a:p>
          <a:p>
            <a:r>
              <a:rPr lang="en-US" sz="3600" dirty="0" smtClean="0">
                <a:solidFill>
                  <a:schemeClr val="tx1"/>
                </a:solidFill>
              </a:rPr>
              <a:t> 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0594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476648"/>
            <a:ext cx="8229600" cy="141763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GCMP serves as second messenger for the cellular actions of natriuretic peptides</a:t>
            </a:r>
            <a:endParaRPr lang="en-US" sz="240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0" y="304800"/>
            <a:ext cx="7696199" cy="5320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428106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667000"/>
            <a:ext cx="8458200" cy="1698171"/>
          </a:xfrm>
        </p:spPr>
        <p:txBody>
          <a:bodyPr>
            <a:normAutofit/>
          </a:bodyPr>
          <a:lstStyle/>
          <a:p>
            <a:r>
              <a:rPr lang="en-US" b="1" dirty="0" smtClean="0"/>
              <a:t>B-type Natriuretic Peptide and                                    Pro-BNP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1413000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BNP </a:t>
            </a:r>
            <a:endParaRPr lang="en-US" dirty="0" smtClean="0"/>
          </a:p>
          <a:p>
            <a:endParaRPr lang="en-US" dirty="0"/>
          </a:p>
          <a:p>
            <a:pPr lvl="1"/>
            <a:r>
              <a:rPr lang="en-US" dirty="0" smtClean="0"/>
              <a:t>discovered </a:t>
            </a:r>
            <a:r>
              <a:rPr lang="en-US" dirty="0"/>
              <a:t>in porcine brain in </a:t>
            </a:r>
            <a:r>
              <a:rPr lang="en-US" dirty="0" smtClean="0"/>
              <a:t>1988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where </a:t>
            </a:r>
            <a:r>
              <a:rPr lang="en-US" dirty="0"/>
              <a:t>it was thought to be a neurotransmitter, hence its original </a:t>
            </a:r>
            <a:r>
              <a:rPr lang="en-US" dirty="0" smtClean="0"/>
              <a:t>name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brain </a:t>
            </a:r>
            <a:r>
              <a:rPr lang="en-US" dirty="0"/>
              <a:t>natriuretic peptide.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807274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/>
              <a:t>Subsequently, it was shown to be 10 fold more abundant in the heart than in </a:t>
            </a:r>
            <a:r>
              <a:rPr lang="en-US" dirty="0" smtClean="0"/>
              <a:t>brain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hence </a:t>
            </a:r>
            <a:r>
              <a:rPr lang="en-US" dirty="0"/>
              <a:t>the current term   B-type natriuretic peptide, there is  storage of BNP in ventricles which is incidentally the main source. </a:t>
            </a:r>
            <a:endParaRPr lang="en-US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en-US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Pro </a:t>
            </a:r>
            <a:r>
              <a:rPr lang="en-US" dirty="0"/>
              <a:t>–BNP is processed within the human heart to form BNP </a:t>
            </a:r>
          </a:p>
        </p:txBody>
      </p:sp>
    </p:spTree>
    <p:extLst>
      <p:ext uri="{BB962C8B-B14F-4D97-AF65-F5344CB8AC3E}">
        <p14:creationId xmlns:p14="http://schemas.microsoft.com/office/powerpoint/2010/main" xmlns="" val="250262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xmlns="" val="3948632340"/>
              </p:ext>
            </p:extLst>
          </p:nvPr>
        </p:nvGraphicFramePr>
        <p:xfrm>
          <a:off x="152400" y="152400"/>
          <a:ext cx="8839200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7674473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42436526"/>
              </p:ext>
            </p:extLst>
          </p:nvPr>
        </p:nvGraphicFramePr>
        <p:xfrm>
          <a:off x="457200" y="9906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1026310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Although ANP was identified first, concentration of BNP in myocardial tissue were found to be higher than those of ANP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therefore BNP is used as marker of increased ventricular filling pressure and LV dysfunction.</a:t>
            </a:r>
          </a:p>
        </p:txBody>
      </p:sp>
    </p:spTree>
    <p:extLst>
      <p:ext uri="{BB962C8B-B14F-4D97-AF65-F5344CB8AC3E}">
        <p14:creationId xmlns:p14="http://schemas.microsoft.com/office/powerpoint/2010/main" xmlns="" val="20794888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9" y="1447800"/>
            <a:ext cx="8686800" cy="2971800"/>
          </a:xfrm>
        </p:spPr>
        <p:txBody>
          <a:bodyPr>
            <a:normAutofit/>
          </a:bodyPr>
          <a:lstStyle/>
          <a:p>
            <a:r>
              <a:rPr lang="en-US" sz="6000" b="1" dirty="0" smtClean="0"/>
              <a:t>   PATHOPHYSIOLOGY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xmlns="" val="35089012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610600" cy="6248400"/>
          </a:xfrm>
        </p:spPr>
        <p:txBody>
          <a:bodyPr/>
          <a:lstStyle/>
          <a:p>
            <a:pPr marL="457200" lvl="1" indent="0">
              <a:buNone/>
            </a:pPr>
            <a:r>
              <a:rPr lang="en-US" dirty="0"/>
              <a:t>Natriuretic peptides (NPs)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/>
              <a:t>involved in the long-term regulation of sodium and water balance, blood volume and arterial pressure. </a:t>
            </a:r>
            <a:r>
              <a:rPr lang="en-US" dirty="0" smtClean="0"/>
              <a:t>    </a:t>
            </a:r>
            <a:r>
              <a:rPr lang="en-US" dirty="0"/>
              <a:t> </a:t>
            </a:r>
            <a:r>
              <a:rPr lang="en-US" dirty="0" smtClean="0"/>
              <a:t>  </a:t>
            </a:r>
          </a:p>
          <a:p>
            <a:pPr marL="857250" lvl="2" indent="0">
              <a:buNone/>
            </a:pPr>
            <a:endParaRPr lang="en-US" dirty="0" smtClean="0"/>
          </a:p>
          <a:p>
            <a:pPr marL="857250" lvl="2" indent="0">
              <a:buNone/>
            </a:pPr>
            <a:r>
              <a:rPr lang="en-US" sz="2800" dirty="0" smtClean="0">
                <a:latin typeface="+mj-lt"/>
              </a:rPr>
              <a:t>There </a:t>
            </a:r>
            <a:r>
              <a:rPr lang="en-US" sz="2800" dirty="0">
                <a:latin typeface="+mj-lt"/>
              </a:rPr>
              <a:t>are two major pathways of natriuretic peptide actions: </a:t>
            </a:r>
            <a:endParaRPr lang="en-US" sz="2800" dirty="0" smtClean="0">
              <a:latin typeface="+mj-lt"/>
            </a:endParaRPr>
          </a:p>
          <a:p>
            <a:pPr marL="857250" lvl="2" indent="0">
              <a:buNone/>
            </a:pPr>
            <a:endParaRPr lang="en-US" sz="2800" dirty="0">
              <a:latin typeface="+mj-lt"/>
            </a:endParaRPr>
          </a:p>
          <a:p>
            <a:pPr marL="1314450" lvl="2" indent="-457200">
              <a:buAutoNum type="arabicParenR"/>
            </a:pPr>
            <a:r>
              <a:rPr lang="en-US" sz="2800" dirty="0" smtClean="0">
                <a:latin typeface="+mj-lt"/>
              </a:rPr>
              <a:t>vasodilator effects</a:t>
            </a:r>
          </a:p>
          <a:p>
            <a:pPr marL="857250" lvl="2" indent="0">
              <a:buNone/>
            </a:pPr>
            <a:endParaRPr lang="en-US" sz="2800" dirty="0">
              <a:latin typeface="+mj-lt"/>
            </a:endParaRPr>
          </a:p>
          <a:p>
            <a:pPr marL="857250" lvl="2" indent="0">
              <a:buNone/>
            </a:pPr>
            <a:endParaRPr lang="en-US" sz="2800" dirty="0" smtClean="0">
              <a:latin typeface="+mj-lt"/>
            </a:endParaRPr>
          </a:p>
          <a:p>
            <a:pPr marL="857250" lvl="2" indent="0">
              <a:buNone/>
            </a:pPr>
            <a:r>
              <a:rPr lang="en-US" sz="2800" dirty="0" smtClean="0">
                <a:latin typeface="+mj-lt"/>
              </a:rPr>
              <a:t> </a:t>
            </a:r>
            <a:r>
              <a:rPr lang="en-US" sz="2800" dirty="0">
                <a:latin typeface="+mj-lt"/>
              </a:rPr>
              <a:t>2) renal effects that leads to </a:t>
            </a:r>
            <a:r>
              <a:rPr lang="en-US" sz="2800" dirty="0" err="1">
                <a:latin typeface="+mj-lt"/>
              </a:rPr>
              <a:t>natriuresis</a:t>
            </a:r>
            <a:r>
              <a:rPr lang="en-US" sz="2800" dirty="0">
                <a:latin typeface="+mj-lt"/>
              </a:rPr>
              <a:t> and diuresis.</a:t>
            </a:r>
          </a:p>
          <a:p>
            <a:endParaRPr lang="en-US" sz="2800" dirty="0" smtClean="0">
              <a:latin typeface="+mj-lt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453357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2657" y="164990"/>
            <a:ext cx="9176657" cy="6693010"/>
          </a:xfrm>
        </p:spPr>
      </p:pic>
    </p:spTree>
    <p:extLst>
      <p:ext uri="{BB962C8B-B14F-4D97-AF65-F5344CB8AC3E}">
        <p14:creationId xmlns:p14="http://schemas.microsoft.com/office/powerpoint/2010/main" xmlns="" val="1281025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/>
          <a:lstStyle/>
          <a:p>
            <a:r>
              <a:rPr lang="en-US" dirty="0" smtClean="0"/>
              <a:t>              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941370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4081316811"/>
              </p:ext>
            </p:extLst>
          </p:nvPr>
        </p:nvGraphicFramePr>
        <p:xfrm>
          <a:off x="0" y="152400"/>
          <a:ext cx="8915400" cy="657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1968165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xmlns="" val="1644761186"/>
              </p:ext>
            </p:extLst>
          </p:nvPr>
        </p:nvGraphicFramePr>
        <p:xfrm>
          <a:off x="152400" y="152400"/>
          <a:ext cx="8763000" cy="655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7337932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305800" cy="6248400"/>
          </a:xfrm>
        </p:spPr>
        <p:txBody>
          <a:bodyPr/>
          <a:lstStyle/>
          <a:p>
            <a:r>
              <a:rPr lang="en-US" sz="2800" dirty="0"/>
              <a:t>NPs affect the kidneys </a:t>
            </a:r>
            <a:r>
              <a:rPr lang="en-US" sz="2800" dirty="0" smtClean="0">
                <a:sym typeface="Wingdings" panose="05000000000000000000" pitchFamily="2" charset="2"/>
              </a:rPr>
              <a:t></a:t>
            </a:r>
            <a:r>
              <a:rPr lang="en-US" sz="2800" dirty="0" smtClean="0"/>
              <a:t> increasing </a:t>
            </a:r>
            <a:r>
              <a:rPr lang="en-US" sz="2800" dirty="0"/>
              <a:t>glomerular filtration rate (GFR) and filtration </a:t>
            </a:r>
            <a:r>
              <a:rPr lang="en-US" sz="2800" dirty="0" smtClean="0"/>
              <a:t>fraction</a:t>
            </a:r>
          </a:p>
          <a:p>
            <a:endParaRPr lang="en-US" sz="2800" dirty="0" smtClean="0"/>
          </a:p>
          <a:p>
            <a:pPr marL="400050" lvl="1" indent="0">
              <a:buNone/>
            </a:pPr>
            <a:endParaRPr lang="en-US" dirty="0" smtClean="0"/>
          </a:p>
          <a:p>
            <a:pPr marL="400050" lvl="1" indent="0">
              <a:buNone/>
            </a:pPr>
            <a:r>
              <a:rPr lang="en-US" dirty="0" smtClean="0"/>
              <a:t>which </a:t>
            </a:r>
            <a:r>
              <a:rPr lang="en-US" dirty="0"/>
              <a:t>produces </a:t>
            </a:r>
            <a:r>
              <a:rPr lang="en-US" dirty="0" err="1"/>
              <a:t>natriuresis</a:t>
            </a:r>
            <a:r>
              <a:rPr lang="en-US" dirty="0"/>
              <a:t> (increased sodium excretion) and diuresis (increased fluid excretion). </a:t>
            </a:r>
            <a:endParaRPr lang="en-US" dirty="0" smtClean="0"/>
          </a:p>
          <a:p>
            <a:pPr marL="400050" lvl="1" indent="0">
              <a:buNone/>
            </a:pPr>
            <a:endParaRPr lang="en-US" dirty="0" smtClean="0"/>
          </a:p>
          <a:p>
            <a:pPr marL="400050" lvl="1" indent="0">
              <a:buNone/>
            </a:pPr>
            <a:endParaRPr lang="en-US" dirty="0"/>
          </a:p>
          <a:p>
            <a:pPr marL="400050" lvl="1" indent="0">
              <a:buNone/>
            </a:pPr>
            <a:endParaRPr lang="en-US" dirty="0" smtClean="0"/>
          </a:p>
          <a:p>
            <a:pPr marL="400050" lvl="1" indent="0">
              <a:buNone/>
            </a:pPr>
            <a:r>
              <a:rPr lang="en-US" dirty="0" smtClean="0"/>
              <a:t>These renal effects </a:t>
            </a:r>
            <a:r>
              <a:rPr lang="en-US" dirty="0"/>
              <a:t>of NPs are potassium sparing unlike most diuretic drugs that are used to induce </a:t>
            </a:r>
            <a:r>
              <a:rPr lang="en-US" dirty="0" err="1"/>
              <a:t>natriuresis</a:t>
            </a:r>
            <a:r>
              <a:rPr lang="en-US" dirty="0"/>
              <a:t> and diuresis in patients.</a:t>
            </a:r>
          </a:p>
          <a:p>
            <a:endParaRPr lang="en-US" sz="2800" dirty="0"/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4168431" y="3483429"/>
            <a:ext cx="121158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4129314" y="1386114"/>
            <a:ext cx="121158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275262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458200" cy="6400800"/>
          </a:xfrm>
        </p:spPr>
        <p:txBody>
          <a:bodyPr>
            <a:normAutofit/>
          </a:bodyPr>
          <a:lstStyle/>
          <a:p>
            <a:r>
              <a:rPr lang="en-US" dirty="0"/>
              <a:t>A second renal action of NPs </a:t>
            </a:r>
            <a:r>
              <a:rPr lang="en-US" dirty="0" smtClean="0"/>
              <a:t>is:</a:t>
            </a:r>
          </a:p>
          <a:p>
            <a:pPr marL="0" indent="0">
              <a:buNone/>
            </a:pPr>
            <a:r>
              <a:rPr lang="en-US" dirty="0" smtClean="0"/>
              <a:t>              they </a:t>
            </a:r>
            <a:r>
              <a:rPr lang="en-US" dirty="0"/>
              <a:t>decrease renin </a:t>
            </a:r>
            <a:r>
              <a:rPr lang="en-US" dirty="0" smtClean="0"/>
              <a:t>release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 </a:t>
            </a:r>
            <a:r>
              <a:rPr lang="en-US" dirty="0"/>
              <a:t>thereby decreasing circulating levels </a:t>
            </a:r>
            <a:r>
              <a:rPr lang="en-US" dirty="0" smtClean="0"/>
              <a:t>of angiotensin </a:t>
            </a:r>
            <a:r>
              <a:rPr lang="en-US" dirty="0"/>
              <a:t>II and aldosterone. </a:t>
            </a: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This </a:t>
            </a:r>
            <a:r>
              <a:rPr lang="en-US" dirty="0"/>
              <a:t>leads to further </a:t>
            </a:r>
            <a:r>
              <a:rPr lang="en-US" dirty="0" err="1"/>
              <a:t>natriuresis</a:t>
            </a:r>
            <a:r>
              <a:rPr lang="en-US" dirty="0"/>
              <a:t> and diuresis. </a:t>
            </a: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Decreased </a:t>
            </a:r>
            <a:r>
              <a:rPr lang="en-US" dirty="0"/>
              <a:t>angiotensin II also contributes to systemic vasodilation and decreased systemic vascular resistance.</a:t>
            </a:r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4114800" y="1371600"/>
            <a:ext cx="274319" cy="603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4150359" y="2971800"/>
            <a:ext cx="274319" cy="603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4165599" y="4191000"/>
            <a:ext cx="274319" cy="603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811016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Cardio  and renal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 fontScale="550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sz="5100" dirty="0" smtClean="0"/>
              <a:t>Cardiovascular </a:t>
            </a:r>
            <a:r>
              <a:rPr lang="en-US" sz="5100" dirty="0"/>
              <a:t>and </a:t>
            </a:r>
            <a:r>
              <a:rPr lang="en-US" sz="5100" dirty="0" smtClean="0"/>
              <a:t>Renal Actions </a:t>
            </a:r>
            <a:r>
              <a:rPr lang="en-US" sz="5100" dirty="0"/>
              <a:t>of Natriuretic </a:t>
            </a:r>
            <a:r>
              <a:rPr lang="en-US" sz="5100" dirty="0" smtClean="0"/>
              <a:t>Peptide</a:t>
            </a:r>
          </a:p>
          <a:p>
            <a:r>
              <a:rPr lang="en-US" sz="5100" dirty="0" err="1" smtClean="0"/>
              <a:t>Natriuresis</a:t>
            </a:r>
            <a:endParaRPr lang="en-US" sz="5100" dirty="0"/>
          </a:p>
          <a:p>
            <a:r>
              <a:rPr lang="en-US" sz="5100" dirty="0"/>
              <a:t>Diuresis</a:t>
            </a:r>
          </a:p>
          <a:p>
            <a:r>
              <a:rPr lang="en-US" sz="5100" dirty="0"/>
              <a:t>Improve glomerular filtration </a:t>
            </a:r>
            <a:r>
              <a:rPr lang="en-US" sz="5100" dirty="0" smtClean="0"/>
              <a:t>rate &amp; </a:t>
            </a:r>
            <a:r>
              <a:rPr lang="en-US" sz="5100" dirty="0"/>
              <a:t>filtration fraction</a:t>
            </a:r>
          </a:p>
          <a:p>
            <a:r>
              <a:rPr lang="en-US" sz="5100" dirty="0"/>
              <a:t>Inhibit renin release</a:t>
            </a:r>
          </a:p>
          <a:p>
            <a:pPr marL="400050" lvl="1" indent="0">
              <a:buNone/>
            </a:pPr>
            <a:r>
              <a:rPr lang="en-US" sz="5100" dirty="0" smtClean="0"/>
              <a:t>↓ </a:t>
            </a:r>
            <a:r>
              <a:rPr lang="en-US" sz="5100" dirty="0"/>
              <a:t>circulating angiotensin II</a:t>
            </a:r>
          </a:p>
          <a:p>
            <a:pPr marL="400050" lvl="1" indent="0">
              <a:buNone/>
            </a:pPr>
            <a:r>
              <a:rPr lang="en-US" sz="5100" dirty="0"/>
              <a:t>↓ circulating aldosterone</a:t>
            </a:r>
          </a:p>
          <a:p>
            <a:r>
              <a:rPr lang="en-US" sz="5100" dirty="0"/>
              <a:t>Systemic vasodilation</a:t>
            </a:r>
          </a:p>
          <a:p>
            <a:r>
              <a:rPr lang="en-US" sz="5100" dirty="0"/>
              <a:t>Arterial hypotension</a:t>
            </a:r>
          </a:p>
          <a:p>
            <a:r>
              <a:rPr lang="en-US" sz="5100" dirty="0"/>
              <a:t>Reduced venous pressure</a:t>
            </a:r>
          </a:p>
          <a:p>
            <a:r>
              <a:rPr lang="en-US" sz="5100" dirty="0"/>
              <a:t>Reduced pulmonary </a:t>
            </a:r>
            <a:r>
              <a:rPr lang="en-US" sz="5100" dirty="0" smtClean="0"/>
              <a:t>capillary wedge </a:t>
            </a:r>
            <a:r>
              <a:rPr lang="en-US" sz="5100" dirty="0"/>
              <a:t>pressure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252215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02867054"/>
              </p:ext>
            </p:extLst>
          </p:nvPr>
        </p:nvGraphicFramePr>
        <p:xfrm>
          <a:off x="228600" y="152400"/>
          <a:ext cx="8763000" cy="6583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4791967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458200" cy="6477000"/>
          </a:xfrm>
        </p:spPr>
        <p:txBody>
          <a:bodyPr>
            <a:normAutofit/>
          </a:bodyPr>
          <a:lstStyle/>
          <a:p>
            <a:r>
              <a:rPr lang="en-US" dirty="0" smtClean="0"/>
              <a:t>NT pro BNP is more stable during storage than BNP.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Clearance of NT pro BNP is primarily renal hence its diagnostic utility is confounded in patients with renal insufficiency.</a:t>
            </a:r>
          </a:p>
          <a:p>
            <a:endParaRPr lang="en-US" dirty="0" smtClean="0"/>
          </a:p>
          <a:p>
            <a:endParaRPr lang="en-US" dirty="0"/>
          </a:p>
          <a:p>
            <a:pPr algn="just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9128087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200"/>
            <a:ext cx="8229600" cy="2895600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dirty="0" smtClean="0"/>
              <a:t>BNP </a:t>
            </a:r>
            <a:r>
              <a:rPr lang="en-US" dirty="0"/>
              <a:t>and NT-pro BNP Assay </a:t>
            </a:r>
            <a:r>
              <a:rPr lang="en-US" dirty="0" smtClean="0"/>
              <a:t> methods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846499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"/>
            <a:ext cx="8305800" cy="6477000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>
                <a:latin typeface="+mj-lt"/>
              </a:rPr>
              <a:t>First generations assays for BNP </a:t>
            </a:r>
          </a:p>
          <a:p>
            <a:pPr algn="just"/>
            <a:endParaRPr lang="en-US" sz="2800" dirty="0">
              <a:latin typeface="+mj-lt"/>
            </a:endParaRPr>
          </a:p>
          <a:p>
            <a:pPr marL="914400" lvl="2" indent="0" algn="just">
              <a:buNone/>
            </a:pPr>
            <a:r>
              <a:rPr lang="en-US" sz="2800" dirty="0" smtClean="0">
                <a:latin typeface="+mj-lt"/>
              </a:rPr>
              <a:t>- </a:t>
            </a:r>
            <a:r>
              <a:rPr lang="en-US" sz="2800" dirty="0" err="1" smtClean="0">
                <a:latin typeface="+mj-lt"/>
              </a:rPr>
              <a:t>competetive</a:t>
            </a:r>
            <a:r>
              <a:rPr lang="en-US" sz="2800" dirty="0" smtClean="0">
                <a:latin typeface="+mj-lt"/>
              </a:rPr>
              <a:t> immunoassays that required extraction and purification of the plasma sample .</a:t>
            </a:r>
          </a:p>
          <a:p>
            <a:pPr marL="0" indent="0" algn="just">
              <a:buNone/>
            </a:pPr>
            <a:endParaRPr lang="en-US" sz="2800" dirty="0" smtClean="0">
              <a:latin typeface="+mj-lt"/>
            </a:endParaRPr>
          </a:p>
          <a:p>
            <a:pPr algn="just"/>
            <a:r>
              <a:rPr lang="en-US" sz="2800" dirty="0" smtClean="0">
                <a:latin typeface="+mj-lt"/>
              </a:rPr>
              <a:t>Second generation assays</a:t>
            </a:r>
          </a:p>
          <a:p>
            <a:pPr marL="914400" lvl="2" indent="0" algn="just">
              <a:buNone/>
            </a:pPr>
            <a:endParaRPr lang="en-US" sz="2800" dirty="0">
              <a:latin typeface="+mj-lt"/>
            </a:endParaRPr>
          </a:p>
          <a:p>
            <a:pPr marL="914400" lvl="2" indent="0" algn="just">
              <a:buNone/>
            </a:pPr>
            <a:r>
              <a:rPr lang="en-US" sz="2800" dirty="0" smtClean="0">
                <a:latin typeface="+mj-lt"/>
              </a:rPr>
              <a:t>- based on monoclonal antibodies and            radio-isotope labels which was available in 1994 and required 12-36 hours to complete test.</a:t>
            </a:r>
          </a:p>
          <a:p>
            <a:pPr algn="just"/>
            <a:endParaRPr lang="en-US" sz="28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0267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382000" cy="5897563"/>
          </a:xfrm>
        </p:spPr>
        <p:txBody>
          <a:bodyPr/>
          <a:lstStyle/>
          <a:p>
            <a:r>
              <a:rPr lang="en-US" dirty="0"/>
              <a:t>Third generation assays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available in the year </a:t>
            </a:r>
            <a:r>
              <a:rPr lang="en-US" dirty="0" smtClean="0"/>
              <a:t>2000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uses </a:t>
            </a:r>
            <a:r>
              <a:rPr lang="en-US" dirty="0" err="1"/>
              <a:t>immunoflourescent</a:t>
            </a:r>
            <a:r>
              <a:rPr lang="en-US" dirty="0"/>
              <a:t> </a:t>
            </a:r>
            <a:r>
              <a:rPr lang="en-US" dirty="0" smtClean="0"/>
              <a:t>methods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provided results in 15minutes.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0219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Natriuretic </a:t>
            </a:r>
            <a:r>
              <a:rPr lang="en-US" dirty="0" smtClean="0"/>
              <a:t>peptides</a:t>
            </a:r>
          </a:p>
          <a:p>
            <a:pPr lvl="1"/>
            <a:endParaRPr lang="en-US" dirty="0"/>
          </a:p>
          <a:p>
            <a:pPr lvl="1"/>
            <a:r>
              <a:rPr lang="en-US" dirty="0" err="1" smtClean="0"/>
              <a:t>harmones</a:t>
            </a:r>
            <a:r>
              <a:rPr lang="en-US" dirty="0" smtClean="0"/>
              <a:t> 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secreted </a:t>
            </a:r>
            <a:r>
              <a:rPr lang="en-US" dirty="0"/>
              <a:t>from heart 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important </a:t>
            </a:r>
            <a:r>
              <a:rPr lang="en-US" dirty="0"/>
              <a:t>natriuretic and </a:t>
            </a:r>
            <a:r>
              <a:rPr lang="en-US" dirty="0" err="1"/>
              <a:t>kaliuretic</a:t>
            </a:r>
            <a:r>
              <a:rPr lang="en-US" dirty="0"/>
              <a:t> properties.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682477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0"/>
            <a:ext cx="8229600" cy="1143000"/>
          </a:xfrm>
        </p:spPr>
        <p:txBody>
          <a:bodyPr/>
          <a:lstStyle/>
          <a:p>
            <a:r>
              <a:rPr lang="en-US" b="1" dirty="0" smtClean="0"/>
              <a:t>Role of NATRIURETIC PEPETIDES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12623319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477000"/>
          </a:xfrm>
        </p:spPr>
        <p:txBody>
          <a:bodyPr>
            <a:normAutofit fontScale="25000" lnSpcReduction="20000"/>
          </a:bodyPr>
          <a:lstStyle/>
          <a:p>
            <a:r>
              <a:rPr lang="en-US" sz="11200" dirty="0" smtClean="0"/>
              <a:t>Natriuretic peptides </a:t>
            </a:r>
          </a:p>
          <a:p>
            <a:endParaRPr lang="en-US" sz="11200" dirty="0" smtClean="0"/>
          </a:p>
          <a:p>
            <a:endParaRPr lang="en-US" sz="11200" dirty="0"/>
          </a:p>
          <a:p>
            <a:pPr lvl="1" algn="just"/>
            <a:r>
              <a:rPr lang="en-US" sz="11200" dirty="0" smtClean="0">
                <a:latin typeface="+mj-lt"/>
              </a:rPr>
              <a:t>Helps to establish the diagnosis of heart failure . </a:t>
            </a:r>
          </a:p>
          <a:p>
            <a:pPr lvl="1" algn="just"/>
            <a:endParaRPr lang="en-US" sz="11200" dirty="0" smtClean="0">
              <a:latin typeface="+mj-lt"/>
            </a:endParaRPr>
          </a:p>
          <a:p>
            <a:pPr marL="457200" lvl="1" indent="0" algn="just">
              <a:buNone/>
            </a:pPr>
            <a:endParaRPr lang="en-US" sz="11200" dirty="0">
              <a:latin typeface="+mj-lt"/>
            </a:endParaRPr>
          </a:p>
          <a:p>
            <a:pPr lvl="1" algn="just"/>
            <a:r>
              <a:rPr lang="en-US" sz="11200" dirty="0" smtClean="0">
                <a:latin typeface="+mj-lt"/>
              </a:rPr>
              <a:t>These values also  depend on age and gender</a:t>
            </a:r>
          </a:p>
          <a:p>
            <a:pPr marL="457200" lvl="1" indent="0" algn="just">
              <a:buNone/>
            </a:pPr>
            <a:endParaRPr lang="en-US" sz="11200" dirty="0">
              <a:latin typeface="+mj-lt"/>
            </a:endParaRPr>
          </a:p>
          <a:p>
            <a:pPr lvl="1" algn="just"/>
            <a:endParaRPr lang="en-US" sz="11200" dirty="0" smtClean="0">
              <a:latin typeface="+mj-lt"/>
            </a:endParaRPr>
          </a:p>
          <a:p>
            <a:pPr lvl="1" algn="just"/>
            <a:r>
              <a:rPr lang="en-US" sz="11200" dirty="0" smtClean="0">
                <a:latin typeface="+mj-lt"/>
              </a:rPr>
              <a:t> higher in elderly person and women.</a:t>
            </a:r>
          </a:p>
          <a:p>
            <a:pPr marL="0" indent="0">
              <a:buNone/>
            </a:pPr>
            <a:endParaRPr lang="en-US" sz="11200" dirty="0" smtClean="0"/>
          </a:p>
          <a:p>
            <a:pPr marL="0" indent="0">
              <a:buNone/>
            </a:pPr>
            <a:endParaRPr lang="en-US" sz="11200" dirty="0"/>
          </a:p>
          <a:p>
            <a:r>
              <a:rPr lang="en-US" sz="11200" dirty="0" smtClean="0"/>
              <a:t>The </a:t>
            </a:r>
            <a:r>
              <a:rPr lang="en-US" sz="11200" dirty="0"/>
              <a:t>single most validated and established use of </a:t>
            </a:r>
            <a:r>
              <a:rPr lang="en-US" sz="11200" dirty="0" smtClean="0"/>
              <a:t>natriuretic  </a:t>
            </a:r>
            <a:r>
              <a:rPr lang="en-US" sz="11200" dirty="0"/>
              <a:t>peptides remains the diagnosis of CHF </a:t>
            </a:r>
          </a:p>
          <a:p>
            <a:pPr marL="0" indent="0">
              <a:buNone/>
            </a:pPr>
            <a:endParaRPr lang="en-US" sz="11200" dirty="0" smtClean="0"/>
          </a:p>
          <a:p>
            <a:pPr marL="0" indent="0">
              <a:buNone/>
            </a:pPr>
            <a:r>
              <a:rPr lang="en-US" sz="11200" dirty="0" smtClean="0"/>
              <a:t>     </a:t>
            </a:r>
          </a:p>
          <a:p>
            <a:pPr marL="0" indent="0">
              <a:buNone/>
            </a:pPr>
            <a:r>
              <a:rPr lang="en-US" sz="11200" dirty="0"/>
              <a:t> </a:t>
            </a:r>
            <a:r>
              <a:rPr lang="en-US" sz="11200" dirty="0" smtClean="0"/>
              <a:t> 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32636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BNP:</a:t>
            </a:r>
          </a:p>
          <a:p>
            <a:r>
              <a:rPr lang="en-US" dirty="0"/>
              <a:t>&lt;100pg/ml –HF </a:t>
            </a:r>
            <a:r>
              <a:rPr lang="en-US" dirty="0" smtClean="0"/>
              <a:t>unlikely</a:t>
            </a:r>
          </a:p>
          <a:p>
            <a:endParaRPr lang="en-US" dirty="0"/>
          </a:p>
          <a:p>
            <a:r>
              <a:rPr lang="en-US" dirty="0"/>
              <a:t>&gt;100pg/ml – HF </a:t>
            </a:r>
            <a:r>
              <a:rPr lang="en-US" dirty="0" smtClean="0"/>
              <a:t>likely</a:t>
            </a:r>
          </a:p>
          <a:p>
            <a:endParaRPr lang="en-US" dirty="0"/>
          </a:p>
          <a:p>
            <a:r>
              <a:rPr lang="en-US" dirty="0"/>
              <a:t>100-400pg/ml –use clinical </a:t>
            </a:r>
            <a:r>
              <a:rPr lang="en-US" dirty="0" err="1"/>
              <a:t>judgement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476376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770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    </a:t>
            </a:r>
            <a:r>
              <a:rPr lang="en-US" sz="11200" b="1" dirty="0" smtClean="0"/>
              <a:t>NT-pro BNP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sz="11200" b="1" dirty="0" smtClean="0"/>
              <a:t>&lt;</a:t>
            </a:r>
            <a:r>
              <a:rPr lang="en-US" sz="11200" dirty="0" smtClean="0"/>
              <a:t>300pg/ml- HF unlikely </a:t>
            </a:r>
          </a:p>
          <a:p>
            <a:endParaRPr lang="en-US" sz="11200" dirty="0"/>
          </a:p>
          <a:p>
            <a:pPr marL="0" indent="0">
              <a:buNone/>
            </a:pPr>
            <a:endParaRPr lang="en-US" sz="11200" dirty="0" smtClean="0"/>
          </a:p>
          <a:p>
            <a:r>
              <a:rPr lang="en-US" sz="11200" dirty="0" smtClean="0"/>
              <a:t>Age &lt;50years, NT-pro BNP &gt;450pg/ml –HF likely</a:t>
            </a:r>
          </a:p>
          <a:p>
            <a:endParaRPr lang="en-US" sz="11200" dirty="0" smtClean="0"/>
          </a:p>
          <a:p>
            <a:endParaRPr lang="en-US" sz="11200" dirty="0"/>
          </a:p>
          <a:p>
            <a:r>
              <a:rPr lang="en-US" sz="11200" dirty="0" smtClean="0"/>
              <a:t>Age 50-75 </a:t>
            </a:r>
            <a:r>
              <a:rPr lang="en-US" sz="11200" dirty="0"/>
              <a:t>years, NT-pro BNP </a:t>
            </a:r>
            <a:r>
              <a:rPr lang="en-US" sz="11200" dirty="0" smtClean="0"/>
              <a:t>&gt;900pg/ml-HF likely</a:t>
            </a:r>
          </a:p>
          <a:p>
            <a:endParaRPr lang="en-US" sz="11200" dirty="0" smtClean="0"/>
          </a:p>
          <a:p>
            <a:endParaRPr lang="en-US" sz="11200" dirty="0"/>
          </a:p>
          <a:p>
            <a:r>
              <a:rPr lang="en-US" sz="11200" dirty="0" smtClean="0"/>
              <a:t>Age </a:t>
            </a:r>
            <a:r>
              <a:rPr lang="en-US" sz="11200" dirty="0"/>
              <a:t>&gt;75years, NT-pro BNP </a:t>
            </a:r>
            <a:r>
              <a:rPr lang="en-US" sz="11200" dirty="0" smtClean="0"/>
              <a:t>&gt;1800pg/ml –HF likely.</a:t>
            </a:r>
          </a:p>
          <a:p>
            <a:endParaRPr lang="en-US" sz="11200" dirty="0"/>
          </a:p>
          <a:p>
            <a:endParaRPr lang="en-US" sz="11200" dirty="0" smtClean="0"/>
          </a:p>
          <a:p>
            <a:r>
              <a:rPr lang="en-US" sz="11200" dirty="0" smtClean="0"/>
              <a:t>Patients with chronic congestive heart failure may have elevated natriuretic peptide levels from the baseline 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164652324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AHA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ACC/AHA guidelines for managing heart failure have incorporated using natriuretic peptides levels in </a:t>
            </a:r>
            <a:r>
              <a:rPr lang="en-US" dirty="0" smtClean="0"/>
              <a:t>establishing</a:t>
            </a:r>
          </a:p>
          <a:p>
            <a:pPr marL="0" indent="0">
              <a:buNone/>
            </a:pPr>
            <a:endParaRPr lang="en-US" dirty="0" smtClean="0"/>
          </a:p>
          <a:p>
            <a:pPr marL="857250" lvl="1" indent="-457200">
              <a:buFontTx/>
              <a:buChar char="-"/>
            </a:pPr>
            <a:r>
              <a:rPr lang="en-US" dirty="0" smtClean="0"/>
              <a:t>The prognosis </a:t>
            </a:r>
          </a:p>
          <a:p>
            <a:pPr marL="400050" lvl="1" indent="0">
              <a:buNone/>
            </a:pPr>
            <a:endParaRPr lang="en-US" dirty="0" smtClean="0"/>
          </a:p>
          <a:p>
            <a:pPr marL="857250" lvl="1" indent="-457200">
              <a:buFontTx/>
              <a:buChar char="-"/>
            </a:pPr>
            <a:r>
              <a:rPr lang="en-US" dirty="0" smtClean="0"/>
              <a:t>The disease </a:t>
            </a:r>
            <a:r>
              <a:rPr lang="en-US" dirty="0"/>
              <a:t>severity of chronic heart failure and acutely decompensated heart failure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000915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382000" cy="6172200"/>
          </a:xfrm>
        </p:spPr>
        <p:txBody>
          <a:bodyPr>
            <a:normAutofit/>
          </a:bodyPr>
          <a:lstStyle/>
          <a:p>
            <a:r>
              <a:rPr lang="en-US" b="1" dirty="0"/>
              <a:t>Guidelines from AHA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400050" lvl="1" indent="0">
              <a:buNone/>
            </a:pPr>
            <a:r>
              <a:rPr lang="en-US" sz="3200" dirty="0"/>
              <a:t>C</a:t>
            </a:r>
            <a:r>
              <a:rPr lang="en-US" sz="3200" dirty="0" smtClean="0"/>
              <a:t>lass A/B :</a:t>
            </a:r>
          </a:p>
          <a:p>
            <a:pPr marL="400050" lvl="1" indent="0">
              <a:buNone/>
            </a:pPr>
            <a:r>
              <a:rPr lang="en-US" sz="3200" dirty="0" smtClean="0"/>
              <a:t> </a:t>
            </a:r>
          </a:p>
          <a:p>
            <a:pPr marL="857250" lvl="1" indent="-457200">
              <a:buFontTx/>
              <a:buChar char="-"/>
            </a:pPr>
            <a:r>
              <a:rPr lang="en-US" dirty="0" smtClean="0"/>
              <a:t> As </a:t>
            </a:r>
            <a:r>
              <a:rPr lang="en-US" dirty="0"/>
              <a:t>biomarker of prevention and prognosis.</a:t>
            </a:r>
          </a:p>
          <a:p>
            <a:pPr marL="400050" lvl="1" indent="0">
              <a:buNone/>
            </a:pPr>
            <a:endParaRPr lang="en-US" dirty="0"/>
          </a:p>
          <a:p>
            <a:pPr marL="857250" lvl="1" indent="-457200">
              <a:buFontTx/>
              <a:buChar char="-"/>
            </a:pPr>
            <a:r>
              <a:rPr lang="en-US" dirty="0"/>
              <a:t>recommends to the use of BNP or NT-pro BNP in determining the patients at risk of heart failure </a:t>
            </a:r>
          </a:p>
          <a:p>
            <a:pPr marL="857250" lvl="1" indent="-457200">
              <a:buFontTx/>
              <a:buChar char="-"/>
            </a:pPr>
            <a:endParaRPr lang="en-US" dirty="0"/>
          </a:p>
          <a:p>
            <a:pPr marL="857250" lvl="1" indent="-457200">
              <a:buFontTx/>
              <a:buChar char="-"/>
            </a:pPr>
            <a:r>
              <a:rPr lang="en-US" dirty="0"/>
              <a:t>To prevent the development of LV dysfunction or new onset heart failure</a:t>
            </a:r>
          </a:p>
          <a:p>
            <a:pPr marL="800100" lvl="2" indent="0">
              <a:buNone/>
            </a:pPr>
            <a:endParaRPr lang="en-US" sz="3200" dirty="0" smtClean="0"/>
          </a:p>
          <a:p>
            <a:pPr marL="400050" lvl="1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804324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534400" cy="6324600"/>
          </a:xfrm>
        </p:spPr>
        <p:txBody>
          <a:bodyPr/>
          <a:lstStyle/>
          <a:p>
            <a:pPr marL="400050" lvl="1" indent="0">
              <a:buNone/>
            </a:pPr>
            <a:r>
              <a:rPr lang="en-US" dirty="0" smtClean="0"/>
              <a:t>CLASS C/D:</a:t>
            </a:r>
          </a:p>
          <a:p>
            <a:pPr marL="857250" lvl="1" indent="-457200">
              <a:buFontTx/>
              <a:buChar char="-"/>
            </a:pPr>
            <a:endParaRPr lang="en-US" dirty="0"/>
          </a:p>
          <a:p>
            <a:pPr marL="857250" lvl="1" indent="-457200">
              <a:buFontTx/>
              <a:buChar char="-"/>
            </a:pPr>
            <a:endParaRPr lang="en-US" dirty="0" smtClean="0"/>
          </a:p>
          <a:p>
            <a:pPr marL="857250" lvl="1" indent="-457200">
              <a:buFontTx/>
              <a:buChar char="-"/>
            </a:pPr>
            <a:r>
              <a:rPr lang="en-US" dirty="0" smtClean="0"/>
              <a:t>In  </a:t>
            </a:r>
            <a:r>
              <a:rPr lang="en-US" dirty="0"/>
              <a:t>ambulatory patients presenting with new onset dyspnea, especially when the diagnosis is uncertain. </a:t>
            </a:r>
          </a:p>
          <a:p>
            <a:pPr marL="400050" lvl="1" indent="0">
              <a:buNone/>
            </a:pPr>
            <a:endParaRPr lang="en-US" dirty="0"/>
          </a:p>
          <a:p>
            <a:pPr marL="857250" lvl="1" indent="-457200">
              <a:buFontTx/>
              <a:buChar char="-"/>
            </a:pPr>
            <a:r>
              <a:rPr lang="en-US" dirty="0"/>
              <a:t>use of BNP or NT-pro BNP values in the diagnosis of heart failure or exclusion of heart failure</a:t>
            </a:r>
          </a:p>
          <a:p>
            <a:pPr marL="400050" lvl="1" indent="0">
              <a:buNone/>
            </a:pPr>
            <a:endParaRPr lang="en-US" dirty="0"/>
          </a:p>
          <a:p>
            <a:pPr marL="857250" lvl="1" indent="-457200">
              <a:buFontTx/>
              <a:buChar char="-"/>
            </a:pPr>
            <a:r>
              <a:rPr lang="en-US" dirty="0"/>
              <a:t>Have higher sensitivity than specificity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432312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553200"/>
          </a:xfrm>
        </p:spPr>
        <p:txBody>
          <a:bodyPr/>
          <a:lstStyle/>
          <a:p>
            <a:r>
              <a:rPr lang="en-US" dirty="0" smtClean="0"/>
              <a:t>To exclude ADHF :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To identify ADHF:</a:t>
            </a:r>
          </a:p>
          <a:p>
            <a:endParaRPr lang="en-US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75202426"/>
              </p:ext>
            </p:extLst>
          </p:nvPr>
        </p:nvGraphicFramePr>
        <p:xfrm>
          <a:off x="685799" y="914401"/>
          <a:ext cx="6858001" cy="1600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9163"/>
                <a:gridCol w="2259419"/>
                <a:gridCol w="2259419"/>
              </a:tblGrid>
              <a:tr h="580292">
                <a:tc>
                  <a:txBody>
                    <a:bodyPr/>
                    <a:lstStyle/>
                    <a:p>
                      <a:r>
                        <a:rPr lang="en-US" dirty="0" smtClean="0"/>
                        <a:t>PEPTIDE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CUT OFF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SENSITIVITY</a:t>
                      </a:r>
                      <a:endParaRPr lang="en-US" dirty="0"/>
                    </a:p>
                  </a:txBody>
                  <a:tcPr/>
                </a:tc>
              </a:tr>
              <a:tr h="509953">
                <a:tc>
                  <a:txBody>
                    <a:bodyPr/>
                    <a:lstStyle/>
                    <a:p>
                      <a:r>
                        <a:rPr lang="en-US" dirty="0" smtClean="0"/>
                        <a:t>BNP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30-50pg/ml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97</a:t>
                      </a:r>
                      <a:endParaRPr lang="en-US" dirty="0"/>
                    </a:p>
                  </a:txBody>
                  <a:tcPr/>
                </a:tc>
              </a:tr>
              <a:tr h="509953">
                <a:tc>
                  <a:txBody>
                    <a:bodyPr/>
                    <a:lstStyle/>
                    <a:p>
                      <a:r>
                        <a:rPr lang="en-US" dirty="0" smtClean="0"/>
                        <a:t>NT-</a:t>
                      </a:r>
                      <a:r>
                        <a:rPr lang="en-US" dirty="0" err="1" smtClean="0"/>
                        <a:t>proBNP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&lt;300pg/ml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38561224"/>
              </p:ext>
            </p:extLst>
          </p:nvPr>
        </p:nvGraphicFramePr>
        <p:xfrm>
          <a:off x="762000" y="4343400"/>
          <a:ext cx="69342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1400"/>
                <a:gridCol w="2311400"/>
                <a:gridCol w="2311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BNP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&gt;100pg/ml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NT-</a:t>
                      </a:r>
                      <a:r>
                        <a:rPr lang="en-US" dirty="0" err="1" smtClean="0"/>
                        <a:t>proBNP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&gt;900pg/ml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&gt;127pmol/L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96553360"/>
              </p:ext>
            </p:extLst>
          </p:nvPr>
        </p:nvGraphicFramePr>
        <p:xfrm>
          <a:off x="685800" y="2514600"/>
          <a:ext cx="685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ANP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&lt;57pmol/L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6073836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57400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400050" lvl="1" indent="0">
              <a:buNone/>
            </a:pPr>
            <a:r>
              <a:rPr lang="en-US" sz="4000" dirty="0" smtClean="0"/>
              <a:t>other </a:t>
            </a:r>
            <a:r>
              <a:rPr lang="en-US" sz="4000" dirty="0"/>
              <a:t>conditions have </a:t>
            </a:r>
            <a:r>
              <a:rPr lang="en-US" sz="4000" dirty="0" smtClean="0"/>
              <a:t>also been </a:t>
            </a:r>
            <a:r>
              <a:rPr lang="en-US" sz="4000" dirty="0"/>
              <a:t>recognized in which natriuretic peptides have a role</a:t>
            </a:r>
          </a:p>
          <a:p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1935162"/>
          </a:xfrm>
        </p:spPr>
        <p:txBody>
          <a:bodyPr/>
          <a:lstStyle/>
          <a:p>
            <a:r>
              <a:rPr lang="en-US" dirty="0" smtClean="0"/>
              <a:t>Clinical Significance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284791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534400" cy="6553200"/>
          </a:xfrm>
        </p:spPr>
        <p:txBody>
          <a:bodyPr>
            <a:normAutofit/>
          </a:bodyPr>
          <a:lstStyle/>
          <a:p>
            <a:r>
              <a:rPr lang="en-US" dirty="0"/>
              <a:t>Elevated levels of natriuretic peptides are associated </a:t>
            </a:r>
            <a:r>
              <a:rPr lang="en-US" dirty="0" smtClean="0"/>
              <a:t>with  coronary </a:t>
            </a:r>
            <a:r>
              <a:rPr lang="en-US" dirty="0"/>
              <a:t>heart </a:t>
            </a:r>
            <a:r>
              <a:rPr lang="en-US" dirty="0" err="1" smtClean="0"/>
              <a:t>dissease</a:t>
            </a:r>
            <a:r>
              <a:rPr lang="en-US" dirty="0" smtClean="0"/>
              <a:t>/MI </a:t>
            </a:r>
            <a:r>
              <a:rPr lang="en-US" dirty="0"/>
              <a:t>and atrial </a:t>
            </a:r>
            <a:r>
              <a:rPr lang="en-US" dirty="0" smtClean="0"/>
              <a:t>fibrillation</a:t>
            </a:r>
            <a:endParaRPr lang="en-US" dirty="0"/>
          </a:p>
          <a:p>
            <a:pPr lvl="1"/>
            <a:r>
              <a:rPr lang="en-US" dirty="0" smtClean="0"/>
              <a:t>poor </a:t>
            </a:r>
            <a:r>
              <a:rPr lang="en-US" dirty="0"/>
              <a:t>long term </a:t>
            </a:r>
            <a:r>
              <a:rPr lang="en-US" dirty="0" smtClean="0"/>
              <a:t>prognosis</a:t>
            </a:r>
          </a:p>
          <a:p>
            <a:pPr lvl="1"/>
            <a:r>
              <a:rPr lang="en-US" dirty="0" smtClean="0"/>
              <a:t>adverse </a:t>
            </a:r>
            <a:r>
              <a:rPr lang="en-US" dirty="0"/>
              <a:t>impact on long term </a:t>
            </a:r>
            <a:r>
              <a:rPr lang="en-US" dirty="0" smtClean="0"/>
              <a:t>mortality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natriuretic </a:t>
            </a:r>
            <a:r>
              <a:rPr lang="en-US" dirty="0"/>
              <a:t>peptides may be predictor of sudden cardiac death and also response to cardiac resynchronization therapy.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Natriuretic peptides are also being used to evaluate </a:t>
            </a:r>
            <a:r>
              <a:rPr lang="en-US" dirty="0" err="1"/>
              <a:t>valvular</a:t>
            </a:r>
            <a:r>
              <a:rPr lang="en-US" dirty="0"/>
              <a:t> heart disease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81405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family of natriuretic peptides 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at </a:t>
            </a:r>
            <a:r>
              <a:rPr lang="en-US" dirty="0"/>
              <a:t>least eight structurally related amino acid </a:t>
            </a:r>
            <a:r>
              <a:rPr lang="en-US" dirty="0" smtClean="0"/>
              <a:t>peptides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stored </a:t>
            </a:r>
            <a:r>
              <a:rPr lang="en-US" dirty="0"/>
              <a:t>as three different pro </a:t>
            </a:r>
            <a:r>
              <a:rPr lang="en-US" dirty="0" smtClean="0"/>
              <a:t>hormones </a:t>
            </a:r>
          </a:p>
          <a:p>
            <a:pPr lvl="2"/>
            <a:endParaRPr lang="en-US" dirty="0"/>
          </a:p>
          <a:p>
            <a:pPr lvl="2"/>
            <a:r>
              <a:rPr lang="en-US" sz="3200" u="sng" dirty="0"/>
              <a:t>ANP</a:t>
            </a:r>
            <a:r>
              <a:rPr lang="en-US" sz="3200" dirty="0"/>
              <a:t> </a:t>
            </a:r>
            <a:r>
              <a:rPr lang="en-US" sz="3200" dirty="0" smtClean="0"/>
              <a:t>126 </a:t>
            </a:r>
            <a:r>
              <a:rPr lang="en-US" sz="3200" dirty="0"/>
              <a:t>amino acid </a:t>
            </a:r>
            <a:r>
              <a:rPr lang="en-US" sz="3200" dirty="0" smtClean="0"/>
              <a:t>pro hormone</a:t>
            </a:r>
          </a:p>
          <a:p>
            <a:pPr lvl="2"/>
            <a:endParaRPr lang="en-US" sz="3200" dirty="0"/>
          </a:p>
          <a:p>
            <a:pPr lvl="2"/>
            <a:r>
              <a:rPr lang="en-US" sz="3200" u="sng" dirty="0"/>
              <a:t>BNP</a:t>
            </a:r>
            <a:r>
              <a:rPr lang="en-US" sz="3200" dirty="0"/>
              <a:t> </a:t>
            </a:r>
            <a:r>
              <a:rPr lang="en-US" sz="3200" dirty="0" smtClean="0"/>
              <a:t>108 </a:t>
            </a:r>
            <a:r>
              <a:rPr lang="en-US" sz="3200" dirty="0"/>
              <a:t>amino </a:t>
            </a:r>
            <a:r>
              <a:rPr lang="en-US" sz="3200" dirty="0" smtClean="0"/>
              <a:t>acid pro hormone</a:t>
            </a:r>
          </a:p>
          <a:p>
            <a:pPr lvl="2"/>
            <a:endParaRPr lang="en-US" sz="3200" dirty="0"/>
          </a:p>
          <a:p>
            <a:pPr lvl="2"/>
            <a:r>
              <a:rPr lang="en-US" sz="3200" u="sng" dirty="0"/>
              <a:t>CNP</a:t>
            </a:r>
            <a:r>
              <a:rPr lang="en-US" sz="3200" dirty="0"/>
              <a:t> </a:t>
            </a:r>
            <a:r>
              <a:rPr lang="en-US" sz="3200" dirty="0" smtClean="0"/>
              <a:t>126 </a:t>
            </a:r>
            <a:r>
              <a:rPr lang="en-US" sz="3200" dirty="0"/>
              <a:t>amino acid </a:t>
            </a:r>
            <a:r>
              <a:rPr lang="en-US" sz="3200" dirty="0" smtClean="0"/>
              <a:t>pro hormone</a:t>
            </a:r>
            <a:r>
              <a:rPr lang="en-US" sz="3200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4343564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8" y="152400"/>
            <a:ext cx="8835571" cy="6705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Conditions associated with elevated of BNP  are </a:t>
            </a:r>
          </a:p>
          <a:p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Acute renal failure.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AutoNum type="alphaLcParenR" startAt="2"/>
            </a:pPr>
            <a:r>
              <a:rPr lang="en-US" dirty="0" smtClean="0"/>
              <a:t>Hypertension .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AutoNum type="alphaLcParenR" startAt="3"/>
            </a:pPr>
            <a:r>
              <a:rPr lang="en-US" dirty="0" smtClean="0"/>
              <a:t>Pulmonary disease such as pulmonary hypertension, severe COPD, Pneumonia, </a:t>
            </a:r>
            <a:r>
              <a:rPr lang="en-US" dirty="0"/>
              <a:t>pulmonary embolism, ARDS 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d) Older age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e) Female sex</a:t>
            </a:r>
          </a:p>
          <a:p>
            <a:pPr marL="514350" indent="-514350">
              <a:buAutoNum type="alphaLcParenR" startAt="3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284596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686800" cy="6400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f) Liver cirrhosis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g) Sepsis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h) Chemotherapy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Conditions associated with lower than expected BNP are obesity(BMI &gt;30kg/m2), flash pulmonary edema, pericardial constriction.</a:t>
            </a:r>
          </a:p>
          <a:p>
            <a:pPr marL="514350" indent="-514350">
              <a:buFont typeface="+mj-lt"/>
              <a:buAutoNum type="alphaLcParenR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76200261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77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Falsely high levels of BNP and NT-</a:t>
            </a:r>
            <a:r>
              <a:rPr lang="en-US" dirty="0" err="1" smtClean="0"/>
              <a:t>proBNP</a:t>
            </a:r>
            <a:r>
              <a:rPr lang="en-US" dirty="0" smtClean="0"/>
              <a:t> may seen in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Females : due to  higher estrogen levels causing higher BNP levels or the effect of testosterone on lowering the levels of BNP.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 Advancing age : With advancing age , the levels of both the natriuretic peptides increase  due to  alterations in multiple levels in synthesis, secretion and ,metabolism .</a:t>
            </a:r>
          </a:p>
        </p:txBody>
      </p:sp>
    </p:spTree>
    <p:extLst>
      <p:ext uri="{BB962C8B-B14F-4D97-AF65-F5344CB8AC3E}">
        <p14:creationId xmlns:p14="http://schemas.microsoft.com/office/powerpoint/2010/main" xmlns="" val="325595481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534400" cy="6400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3. Renal </a:t>
            </a:r>
            <a:r>
              <a:rPr lang="en-US" dirty="0"/>
              <a:t>failure : are elevated in CKD (GFR&lt;60ml/min) even in the absence of heart failure. This makes both BNP and NT-</a:t>
            </a:r>
            <a:r>
              <a:rPr lang="en-US" dirty="0" err="1"/>
              <a:t>proBNP</a:t>
            </a:r>
            <a:r>
              <a:rPr lang="en-US" dirty="0"/>
              <a:t> </a:t>
            </a:r>
            <a:r>
              <a:rPr lang="en-US" dirty="0" smtClean="0"/>
              <a:t>less </a:t>
            </a:r>
            <a:r>
              <a:rPr lang="en-US" dirty="0"/>
              <a:t>accurate for diagnosing heart failure as the cause </a:t>
            </a:r>
            <a:r>
              <a:rPr lang="en-US" dirty="0" smtClean="0"/>
              <a:t>symptoms </a:t>
            </a:r>
            <a:r>
              <a:rPr lang="en-US" dirty="0"/>
              <a:t>in patients with CKD . </a:t>
            </a:r>
            <a:endParaRPr lang="en-US" dirty="0" smtClean="0"/>
          </a:p>
          <a:p>
            <a:pPr marL="400050" lvl="1" indent="0">
              <a:buNone/>
            </a:pPr>
            <a:r>
              <a:rPr lang="en-US" dirty="0" smtClean="0"/>
              <a:t>The </a:t>
            </a:r>
            <a:r>
              <a:rPr lang="en-US" dirty="0"/>
              <a:t>values of natriuretic peptides also fluctuate with dialysis</a:t>
            </a:r>
            <a:r>
              <a:rPr lang="en-US" dirty="0" smtClean="0"/>
              <a:t>.</a:t>
            </a:r>
          </a:p>
          <a:p>
            <a:pPr marL="40005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4</a:t>
            </a:r>
            <a:r>
              <a:rPr lang="en-US" dirty="0"/>
              <a:t>. High cardiac output states such as sepsis,       cirrhosis and hyperthyroidism may cause elevated  levels of natriuretic peptides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8840122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         PROGNOSTIC VALUE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163006251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63000" cy="6400800"/>
          </a:xfrm>
        </p:spPr>
        <p:txBody>
          <a:bodyPr>
            <a:normAutofit/>
          </a:bodyPr>
          <a:lstStyle/>
          <a:p>
            <a:r>
              <a:rPr lang="en-US" dirty="0" smtClean="0"/>
              <a:t>Natriuretic peptides are independent predictors of mortality of CHF.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Increased or persistent elevation of natriuretic peptide levels despite treatment suggests progression of disease or resistance to treatment.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In acute setting, failure of BNP or NT-pro BNP levels to decrease with treatment is a poor prognostic factor that requires intensification of treatment.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407904173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534400" cy="6172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Natriuretic peptide levels should not be measured daily, should be measured on day of admission , after 24 hours of treatment and at </a:t>
            </a:r>
            <a:r>
              <a:rPr lang="en-US" dirty="0" smtClean="0"/>
              <a:t>discharge.</a:t>
            </a:r>
          </a:p>
          <a:p>
            <a:endParaRPr lang="en-US" dirty="0" smtClean="0"/>
          </a:p>
          <a:p>
            <a:r>
              <a:rPr lang="en-US" dirty="0"/>
              <a:t>Decreased levels are predictive of excellent </a:t>
            </a:r>
            <a:r>
              <a:rPr lang="en-US" dirty="0" smtClean="0"/>
              <a:t>outcome.</a:t>
            </a:r>
          </a:p>
          <a:p>
            <a:pPr marL="0" indent="0">
              <a:buNone/>
            </a:pPr>
            <a:endParaRPr lang="en-US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 smtClean="0"/>
              <a:t>Elevated </a:t>
            </a:r>
            <a:r>
              <a:rPr lang="en-US" sz="3200" dirty="0"/>
              <a:t>levels have prognostic value in  CKD because patients with high levels of natriuretic peptide levels do worse than those with lower levels.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0959516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Recombinant BNP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Recombinant human BNP or </a:t>
            </a:r>
            <a:r>
              <a:rPr lang="en-US" dirty="0" err="1" smtClean="0"/>
              <a:t>Nesiritide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pPr marL="400050" lvl="1" indent="0">
              <a:buNone/>
            </a:pPr>
            <a:r>
              <a:rPr lang="en-US" dirty="0" smtClean="0"/>
              <a:t> - Acts by decreasing pulmonary capillary wedge pressure and improving dyspnea </a:t>
            </a:r>
          </a:p>
          <a:p>
            <a:pPr marL="400050" lvl="1" indent="0">
              <a:buNone/>
            </a:pPr>
            <a:endParaRPr lang="en-US" dirty="0" smtClean="0"/>
          </a:p>
          <a:p>
            <a:pPr marL="400050" lvl="1" indent="0">
              <a:buNone/>
            </a:pPr>
            <a:r>
              <a:rPr lang="en-US" dirty="0" smtClean="0"/>
              <a:t>- Approved </a:t>
            </a:r>
            <a:r>
              <a:rPr lang="en-US" dirty="0"/>
              <a:t>for the treatment of acute decompensated congestive heart failure caused by systolic dysfunction </a:t>
            </a:r>
          </a:p>
          <a:p>
            <a:pPr marL="400050" lvl="1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95387417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/>
          <a:lstStyle/>
          <a:p>
            <a:r>
              <a:rPr lang="en-US" dirty="0" smtClean="0"/>
              <a:t>Neutral </a:t>
            </a:r>
            <a:r>
              <a:rPr lang="en-US" dirty="0" err="1" smtClean="0"/>
              <a:t>endopeptidase</a:t>
            </a:r>
            <a:r>
              <a:rPr lang="en-US" dirty="0" smtClean="0"/>
              <a:t> or </a:t>
            </a:r>
            <a:r>
              <a:rPr lang="en-US" dirty="0" err="1" smtClean="0"/>
              <a:t>Neprilysin</a:t>
            </a:r>
            <a:r>
              <a:rPr lang="en-US" dirty="0" smtClean="0"/>
              <a:t> </a:t>
            </a:r>
            <a:r>
              <a:rPr lang="en-US" dirty="0"/>
              <a:t>inhibitors (ex </a:t>
            </a:r>
            <a:r>
              <a:rPr lang="en-US" dirty="0" err="1"/>
              <a:t>sacubitril</a:t>
            </a:r>
            <a:r>
              <a:rPr lang="en-US" dirty="0"/>
              <a:t>)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400050" lvl="1" indent="0">
              <a:buNone/>
            </a:pPr>
            <a:r>
              <a:rPr lang="en-US" dirty="0" smtClean="0"/>
              <a:t>- a </a:t>
            </a:r>
            <a:r>
              <a:rPr lang="en-US" dirty="0"/>
              <a:t>new drug </a:t>
            </a:r>
            <a:r>
              <a:rPr lang="en-US" dirty="0" smtClean="0"/>
              <a:t>that </a:t>
            </a:r>
            <a:r>
              <a:rPr lang="en-US" dirty="0"/>
              <a:t>increase the concentration of circulating natriuretic peptides by inhibiting their degradation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400050" lvl="1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Sacubitril</a:t>
            </a:r>
            <a:r>
              <a:rPr lang="en-US" dirty="0" smtClean="0"/>
              <a:t> </a:t>
            </a:r>
            <a:r>
              <a:rPr lang="en-US" dirty="0"/>
              <a:t>when combined with  </a:t>
            </a:r>
            <a:r>
              <a:rPr lang="en-US" dirty="0" smtClean="0"/>
              <a:t>ARB inhibitors(valsartan</a:t>
            </a:r>
            <a:r>
              <a:rPr lang="en-US" dirty="0"/>
              <a:t>) has shown to </a:t>
            </a:r>
            <a:r>
              <a:rPr lang="en-US" dirty="0" smtClean="0"/>
              <a:t>be safe and  </a:t>
            </a:r>
            <a:r>
              <a:rPr lang="en-US" dirty="0"/>
              <a:t>effective in treating acute decompensated heart failure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8521799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382000" cy="64008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Acts by  blocking both angiotensin receptors and degradation of natriuretic peptides 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enhances the RAAS counter regulatory                      effects of natriuretic peptides and block the actions of elevated circulating angiotensin II.</a:t>
            </a:r>
          </a:p>
          <a:p>
            <a:endParaRPr lang="en-US" dirty="0"/>
          </a:p>
        </p:txBody>
      </p:sp>
      <p:sp>
        <p:nvSpPr>
          <p:cNvPr id="2" name="Down Arrow 1"/>
          <p:cNvSpPr/>
          <p:nvPr/>
        </p:nvSpPr>
        <p:spPr>
          <a:xfrm>
            <a:off x="3890446" y="2209800"/>
            <a:ext cx="242316" cy="1295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1834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err="1" smtClean="0"/>
              <a:t>Dendroaspis</a:t>
            </a:r>
            <a:r>
              <a:rPr lang="en-US" dirty="0" smtClean="0"/>
              <a:t> </a:t>
            </a:r>
            <a:r>
              <a:rPr lang="en-US" dirty="0"/>
              <a:t>natriuretic </a:t>
            </a:r>
            <a:r>
              <a:rPr lang="en-US" dirty="0" smtClean="0"/>
              <a:t>peptide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a </a:t>
            </a:r>
            <a:r>
              <a:rPr lang="en-US" dirty="0"/>
              <a:t>D-type natriuretic peptide (</a:t>
            </a:r>
            <a:r>
              <a:rPr lang="en-US" dirty="0" smtClean="0"/>
              <a:t>DNP)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the </a:t>
            </a:r>
            <a:r>
              <a:rPr lang="en-US" dirty="0"/>
              <a:t>most recent addition to the family of natriuretic peptide.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6970455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   </a:t>
            </a:r>
            <a:r>
              <a:rPr lang="en-US" sz="7200" dirty="0" smtClean="0"/>
              <a:t>THANK YOU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xmlns="" val="4029782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09800"/>
            <a:ext cx="7772400" cy="1798638"/>
          </a:xfrm>
        </p:spPr>
        <p:txBody>
          <a:bodyPr/>
          <a:lstStyle/>
          <a:p>
            <a:r>
              <a:rPr lang="en-US" b="1" dirty="0" smtClean="0"/>
              <a:t>    Atrial Natriuretic Peptide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89095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1950 studies conducted </a:t>
            </a:r>
            <a:r>
              <a:rPr lang="en-US" dirty="0" smtClean="0"/>
              <a:t>revealed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/>
              <a:t>that dilatation of the cardiac atria could induce </a:t>
            </a:r>
            <a:r>
              <a:rPr lang="en-US" dirty="0" err="1"/>
              <a:t>natriuresis</a:t>
            </a:r>
            <a:r>
              <a:rPr lang="en-US" dirty="0"/>
              <a:t> </a:t>
            </a:r>
          </a:p>
          <a:p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1964, electron microscopy revealed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the </a:t>
            </a:r>
            <a:r>
              <a:rPr lang="en-US" dirty="0"/>
              <a:t>presence of secretory granules in atrial monocyte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63392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1981 De Bold and his colleagues demonstrated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that </a:t>
            </a:r>
            <a:r>
              <a:rPr lang="en-US" dirty="0"/>
              <a:t>extracts from atrial monocytes injected into rats led to brisk </a:t>
            </a:r>
            <a:r>
              <a:rPr lang="en-US" dirty="0" err="1"/>
              <a:t>natriuresis</a:t>
            </a:r>
            <a:r>
              <a:rPr lang="en-US" dirty="0"/>
              <a:t> and diuresis </a:t>
            </a:r>
          </a:p>
          <a:p>
            <a:endParaRPr lang="en-US" dirty="0" smtClean="0"/>
          </a:p>
          <a:p>
            <a:r>
              <a:rPr lang="en-US" dirty="0" smtClean="0"/>
              <a:t>These </a:t>
            </a:r>
            <a:r>
              <a:rPr lang="en-US" dirty="0"/>
              <a:t>atrial </a:t>
            </a:r>
            <a:r>
              <a:rPr lang="en-US" dirty="0" err="1"/>
              <a:t>harmones</a:t>
            </a:r>
            <a:r>
              <a:rPr lang="en-US" dirty="0"/>
              <a:t> were subsequently named as atrial natriuretic peptides(ANP</a:t>
            </a:r>
            <a:r>
              <a:rPr lang="en-US" dirty="0" smtClean="0"/>
              <a:t>).</a:t>
            </a:r>
          </a:p>
          <a:p>
            <a:endParaRPr lang="en-US" dirty="0"/>
          </a:p>
          <a:p>
            <a:r>
              <a:rPr lang="en-US" dirty="0" smtClean="0"/>
              <a:t>This </a:t>
            </a:r>
            <a:r>
              <a:rPr lang="en-US" dirty="0"/>
              <a:t>established heart as an endocrine organ.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72453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458200" cy="6477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pPr lvl="1"/>
            <a:r>
              <a:rPr lang="en-US" dirty="0" smtClean="0"/>
              <a:t>28 amino acid polypeptide 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is secreted in response to atrial stretching, angiotensin II stimulation, </a:t>
            </a:r>
            <a:r>
              <a:rPr lang="en-US" dirty="0" err="1" smtClean="0"/>
              <a:t>endothelin</a:t>
            </a:r>
            <a:r>
              <a:rPr lang="en-US" dirty="0" smtClean="0"/>
              <a:t> and </a:t>
            </a:r>
            <a:r>
              <a:rPr lang="en-US" dirty="0" err="1" smtClean="0"/>
              <a:t>symapathetic</a:t>
            </a:r>
            <a:r>
              <a:rPr lang="en-US" dirty="0" smtClean="0"/>
              <a:t> stimulation. 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Normal levels 25-60pg/ml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 smtClean="0"/>
              <a:t>Elevated levels are found in patients with LVH and mitral valve disease.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73034323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904</TotalTime>
  <Words>1632</Words>
  <Application>Microsoft Office PowerPoint</Application>
  <PresentationFormat>On-screen Show (4:3)</PresentationFormat>
  <Paragraphs>297</Paragraphs>
  <Slides>50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50</vt:i4>
      </vt:variant>
    </vt:vector>
  </HeadingPairs>
  <TitlesOfParts>
    <vt:vector size="52" baseType="lpstr">
      <vt:lpstr>Office Theme</vt:lpstr>
      <vt:lpstr>Concourse</vt:lpstr>
      <vt:lpstr>Slide 1</vt:lpstr>
      <vt:lpstr>              INTRODUCTION</vt:lpstr>
      <vt:lpstr>Slide 3</vt:lpstr>
      <vt:lpstr>Slide 4</vt:lpstr>
      <vt:lpstr>Slide 5</vt:lpstr>
      <vt:lpstr>    Atrial Natriuretic Peptide</vt:lpstr>
      <vt:lpstr>Slide 7</vt:lpstr>
      <vt:lpstr>Slide 8</vt:lpstr>
      <vt:lpstr>Slide 9</vt:lpstr>
      <vt:lpstr>The GCMP serves as second messenger for the cellular actions of natriuretic peptides</vt:lpstr>
      <vt:lpstr>B-type Natriuretic Peptide and                                    Pro-BNP</vt:lpstr>
      <vt:lpstr>Slide 12</vt:lpstr>
      <vt:lpstr>Slide 13</vt:lpstr>
      <vt:lpstr>Slide 14</vt:lpstr>
      <vt:lpstr>Slide 15</vt:lpstr>
      <vt:lpstr>Slide 16</vt:lpstr>
      <vt:lpstr>   PATHOPHYSIOLOGY</vt:lpstr>
      <vt:lpstr>Slide 18</vt:lpstr>
      <vt:lpstr>Slide 19</vt:lpstr>
      <vt:lpstr>Slide 20</vt:lpstr>
      <vt:lpstr>Slide 21</vt:lpstr>
      <vt:lpstr>Slide 22</vt:lpstr>
      <vt:lpstr>Slide 23</vt:lpstr>
      <vt:lpstr>Cardio  and renal effects</vt:lpstr>
      <vt:lpstr>Slide 25</vt:lpstr>
      <vt:lpstr>Slide 26</vt:lpstr>
      <vt:lpstr> BNP and NT-pro BNP Assay  methods </vt:lpstr>
      <vt:lpstr>Slide 28</vt:lpstr>
      <vt:lpstr>Slide 29</vt:lpstr>
      <vt:lpstr>Role of NATRIURETIC PEPETIDES</vt:lpstr>
      <vt:lpstr>Slide 31</vt:lpstr>
      <vt:lpstr>Slide 32</vt:lpstr>
      <vt:lpstr>Slide 33</vt:lpstr>
      <vt:lpstr>AHA RECOMMENDATIONS</vt:lpstr>
      <vt:lpstr>Slide 35</vt:lpstr>
      <vt:lpstr>Slide 36</vt:lpstr>
      <vt:lpstr>Slide 37</vt:lpstr>
      <vt:lpstr>Clinical Significance</vt:lpstr>
      <vt:lpstr>Slide 39</vt:lpstr>
      <vt:lpstr>Slide 40</vt:lpstr>
      <vt:lpstr>Slide 41</vt:lpstr>
      <vt:lpstr>Slide 42</vt:lpstr>
      <vt:lpstr>Slide 43</vt:lpstr>
      <vt:lpstr>         PROGNOSTIC VALUE</vt:lpstr>
      <vt:lpstr>Slide 45</vt:lpstr>
      <vt:lpstr>Slide 46</vt:lpstr>
      <vt:lpstr>Recombinant BNP</vt:lpstr>
      <vt:lpstr>Slide 48</vt:lpstr>
      <vt:lpstr>Slide 49</vt:lpstr>
      <vt:lpstr>Slide 50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Jeevana</cp:lastModifiedBy>
  <cp:revision>79</cp:revision>
  <dcterms:created xsi:type="dcterms:W3CDTF">2019-06-27T01:12:52Z</dcterms:created>
  <dcterms:modified xsi:type="dcterms:W3CDTF">2020-08-19T11:51:52Z</dcterms:modified>
</cp:coreProperties>
</file>