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65" r:id="rId5"/>
    <p:sldId id="266" r:id="rId6"/>
    <p:sldId id="267" r:id="rId7"/>
    <p:sldId id="268" r:id="rId8"/>
    <p:sldId id="320" r:id="rId9"/>
    <p:sldId id="321" r:id="rId10"/>
    <p:sldId id="318" r:id="rId11"/>
    <p:sldId id="319" r:id="rId12"/>
    <p:sldId id="258" r:id="rId13"/>
    <p:sldId id="260" r:id="rId14"/>
    <p:sldId id="259" r:id="rId15"/>
    <p:sldId id="317" r:id="rId16"/>
    <p:sldId id="262" r:id="rId17"/>
    <p:sldId id="263" r:id="rId18"/>
    <p:sldId id="264"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95" r:id="rId37"/>
    <p:sldId id="287" r:id="rId38"/>
    <p:sldId id="288" r:id="rId39"/>
    <p:sldId id="297" r:id="rId40"/>
    <p:sldId id="299" r:id="rId41"/>
    <p:sldId id="298" r:id="rId42"/>
    <p:sldId id="289" r:id="rId43"/>
    <p:sldId id="290" r:id="rId44"/>
    <p:sldId id="291" r:id="rId45"/>
    <p:sldId id="300" r:id="rId46"/>
    <p:sldId id="301" r:id="rId47"/>
    <p:sldId id="302" r:id="rId48"/>
    <p:sldId id="303" r:id="rId49"/>
    <p:sldId id="292" r:id="rId50"/>
    <p:sldId id="304" r:id="rId51"/>
    <p:sldId id="293" r:id="rId52"/>
    <p:sldId id="305" r:id="rId53"/>
    <p:sldId id="306" r:id="rId54"/>
    <p:sldId id="294" r:id="rId55"/>
    <p:sldId id="307" r:id="rId56"/>
    <p:sldId id="308" r:id="rId57"/>
    <p:sldId id="309" r:id="rId58"/>
    <p:sldId id="316" r:id="rId59"/>
    <p:sldId id="311" r:id="rId60"/>
    <p:sldId id="310" r:id="rId61"/>
    <p:sldId id="313" r:id="rId62"/>
    <p:sldId id="312" r:id="rId63"/>
    <p:sldId id="314" r:id="rId64"/>
    <p:sldId id="31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47"/>
    <p:restoredTop sz="94697"/>
  </p:normalViewPr>
  <p:slideViewPr>
    <p:cSldViewPr snapToGrid="0">
      <p:cViewPr varScale="1">
        <p:scale>
          <a:sx n="68" d="100"/>
          <a:sy n="68" d="100"/>
        </p:scale>
        <p:origin x="-103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8/19/2020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19036715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xmlns="" val="213201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xmlns="" val="366291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xmlns="" val="233652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8/19/2020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27407720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xmlns="" val="63374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pPr/>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xmlns="" val="221617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pPr/>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xmlns="" val="153494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pPr/>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xmlns="" val="352224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8/19/2020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427393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8/19/2020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13600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8/19/2020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8840520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E3897-CA20-44D7-B29D-73B101A6BE02}"/>
              </a:ext>
            </a:extLst>
          </p:cNvPr>
          <p:cNvSpPr>
            <a:spLocks noGrp="1"/>
          </p:cNvSpPr>
          <p:nvPr>
            <p:ph type="ctrTitle"/>
          </p:nvPr>
        </p:nvSpPr>
        <p:spPr>
          <a:xfrm>
            <a:off x="1797378" y="1380930"/>
            <a:ext cx="9144000" cy="1128176"/>
          </a:xfrm>
        </p:spPr>
        <p:txBody>
          <a:bodyPr>
            <a:normAutofit fontScale="90000"/>
          </a:bodyPr>
          <a:lstStyle/>
          <a:p>
            <a:r>
              <a:rPr lang="en-IN" sz="8800"/>
              <a:t>Eeg </a:t>
            </a:r>
            <a:br>
              <a:rPr lang="en-IN" sz="8800"/>
            </a:br>
            <a:r>
              <a:rPr lang="en-IN" sz="4800"/>
              <a:t>(electroencephalogram)</a:t>
            </a:r>
            <a:endParaRPr lang="en-IN" sz="8800" dirty="0"/>
          </a:p>
        </p:txBody>
      </p:sp>
      <p:sp>
        <p:nvSpPr>
          <p:cNvPr id="3" name="Subtitle 2">
            <a:extLst>
              <a:ext uri="{FF2B5EF4-FFF2-40B4-BE49-F238E27FC236}">
                <a16:creationId xmlns:a16="http://schemas.microsoft.com/office/drawing/2014/main" xmlns="" id="{14E048AC-5C28-4053-93B5-D40B41118A2E}"/>
              </a:ext>
            </a:extLst>
          </p:cNvPr>
          <p:cNvSpPr>
            <a:spLocks noGrp="1"/>
          </p:cNvSpPr>
          <p:nvPr>
            <p:ph type="subTitle" idx="1"/>
          </p:nvPr>
        </p:nvSpPr>
        <p:spPr>
          <a:xfrm>
            <a:off x="1797378" y="4393890"/>
            <a:ext cx="9144000" cy="1655762"/>
          </a:xfrm>
        </p:spPr>
        <p:txBody>
          <a:bodyPr>
            <a:normAutofit/>
          </a:bodyPr>
          <a:lstStyle/>
          <a:p>
            <a:pPr algn="r"/>
            <a:endParaRPr lang="en-IN" dirty="0"/>
          </a:p>
        </p:txBody>
      </p:sp>
    </p:spTree>
    <p:extLst>
      <p:ext uri="{BB962C8B-B14F-4D97-AF65-F5344CB8AC3E}">
        <p14:creationId xmlns:p14="http://schemas.microsoft.com/office/powerpoint/2010/main" xmlns="" val="17611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B251AF-91AD-4A45-AA28-CD0E1F1298DC}"/>
              </a:ext>
            </a:extLst>
          </p:cNvPr>
          <p:cNvSpPr>
            <a:spLocks noGrp="1"/>
          </p:cNvSpPr>
          <p:nvPr>
            <p:ph type="title"/>
          </p:nvPr>
        </p:nvSpPr>
        <p:spPr/>
        <p:txBody>
          <a:bodyPr/>
          <a:lstStyle/>
          <a:p>
            <a:r>
              <a:rPr lang="en-IN" dirty="0"/>
              <a:t>Bipolar Montage</a:t>
            </a:r>
          </a:p>
        </p:txBody>
      </p:sp>
      <p:pic>
        <p:nvPicPr>
          <p:cNvPr id="5" name="Content Placeholder 4">
            <a:extLst>
              <a:ext uri="{FF2B5EF4-FFF2-40B4-BE49-F238E27FC236}">
                <a16:creationId xmlns:a16="http://schemas.microsoft.com/office/drawing/2014/main" xmlns="" id="{7189B395-2C5E-4958-A170-4647A3418AB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441190" y="2286000"/>
            <a:ext cx="3462020" cy="3581400"/>
          </a:xfrm>
        </p:spPr>
      </p:pic>
    </p:spTree>
    <p:extLst>
      <p:ext uri="{BB962C8B-B14F-4D97-AF65-F5344CB8AC3E}">
        <p14:creationId xmlns:p14="http://schemas.microsoft.com/office/powerpoint/2010/main" xmlns="" val="76916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2DFD3A-7AA7-4AB2-B11C-859427A4A56B}"/>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8BCD7D3E-CCAD-4EF2-B99C-417B19096C7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18474" y="791852"/>
            <a:ext cx="10835325" cy="5882325"/>
          </a:xfrm>
        </p:spPr>
      </p:pic>
    </p:spTree>
    <p:extLst>
      <p:ext uri="{BB962C8B-B14F-4D97-AF65-F5344CB8AC3E}">
        <p14:creationId xmlns:p14="http://schemas.microsoft.com/office/powerpoint/2010/main" xmlns="" val="284053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38BB3D-F732-4ABB-89EF-96AF07E06336}"/>
              </a:ext>
            </a:extLst>
          </p:cNvPr>
          <p:cNvSpPr>
            <a:spLocks noGrp="1"/>
          </p:cNvSpPr>
          <p:nvPr>
            <p:ph idx="1"/>
          </p:nvPr>
        </p:nvSpPr>
        <p:spPr>
          <a:xfrm>
            <a:off x="838200" y="1954923"/>
            <a:ext cx="10515600" cy="4222039"/>
          </a:xfrm>
        </p:spPr>
        <p:txBody>
          <a:bodyPr/>
          <a:lstStyle/>
          <a:p>
            <a:r>
              <a:rPr lang="en-IN" dirty="0"/>
              <a:t> Important in distinguishing epileptic seizures from other types of spells, such as psychogenic non epileptic seizures, syncope, movement disorders.</a:t>
            </a:r>
          </a:p>
          <a:p>
            <a:endParaRPr lang="en-IN" dirty="0"/>
          </a:p>
          <a:p>
            <a:r>
              <a:rPr lang="en-IN" dirty="0"/>
              <a:t>Useful in the diagnosis, classification and management of epilepsy.</a:t>
            </a:r>
          </a:p>
          <a:p>
            <a:endParaRPr lang="en-IN" dirty="0"/>
          </a:p>
          <a:p>
            <a:r>
              <a:rPr lang="en-IN" dirty="0"/>
              <a:t>Only in  50% of the patients, initial inter ictal EEG shows abnormality. With subsequent serial EEGs, sensitivity increases. </a:t>
            </a:r>
          </a:p>
        </p:txBody>
      </p:sp>
      <p:sp>
        <p:nvSpPr>
          <p:cNvPr id="2" name="TextBox 1"/>
          <p:cNvSpPr txBox="1"/>
          <p:nvPr/>
        </p:nvSpPr>
        <p:spPr>
          <a:xfrm>
            <a:off x="1723697" y="893379"/>
            <a:ext cx="7220606" cy="646331"/>
          </a:xfrm>
          <a:prstGeom prst="rect">
            <a:avLst/>
          </a:prstGeom>
          <a:noFill/>
        </p:spPr>
        <p:txBody>
          <a:bodyPr wrap="square" rtlCol="0">
            <a:spAutoFit/>
          </a:bodyPr>
          <a:lstStyle/>
          <a:p>
            <a:r>
              <a:rPr lang="en-US" dirty="0"/>
              <a:t>                                  </a:t>
            </a:r>
            <a:r>
              <a:rPr lang="en-US" sz="3600" b="1" u="sng" dirty="0"/>
              <a:t>WHEN EEG IS HELPFUL ? </a:t>
            </a:r>
          </a:p>
        </p:txBody>
      </p:sp>
    </p:spTree>
    <p:extLst>
      <p:ext uri="{BB962C8B-B14F-4D97-AF65-F5344CB8AC3E}">
        <p14:creationId xmlns:p14="http://schemas.microsoft.com/office/powerpoint/2010/main" xmlns="" val="199857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06F4A8-0612-44CF-8A9F-B47F1753A600}"/>
              </a:ext>
            </a:extLst>
          </p:cNvPr>
          <p:cNvSpPr>
            <a:spLocks noGrp="1"/>
          </p:cNvSpPr>
          <p:nvPr>
            <p:ph idx="1"/>
          </p:nvPr>
        </p:nvSpPr>
        <p:spPr>
          <a:xfrm>
            <a:off x="838200" y="809297"/>
            <a:ext cx="10515600" cy="5367666"/>
          </a:xfrm>
        </p:spPr>
        <p:txBody>
          <a:bodyPr/>
          <a:lstStyle/>
          <a:p>
            <a:r>
              <a:rPr lang="en-IN" dirty="0"/>
              <a:t>Normal EEG during an attack indicates psychogenic nature.</a:t>
            </a:r>
          </a:p>
          <a:p>
            <a:endParaRPr lang="en-IN" dirty="0"/>
          </a:p>
          <a:p>
            <a:r>
              <a:rPr lang="en-IN" dirty="0"/>
              <a:t>EEG is employed for the determination of cerebral death in patients with irreversible coma, particularly when organs have to be salvaged for transplantation.</a:t>
            </a:r>
          </a:p>
          <a:p>
            <a:endParaRPr lang="en-IN" dirty="0"/>
          </a:p>
          <a:p>
            <a:r>
              <a:rPr lang="en-IN" dirty="0"/>
              <a:t>EEG is useful for the detection of changes in the brain activities and in quantifying changes in brain degeneration in dementia.</a:t>
            </a:r>
          </a:p>
        </p:txBody>
      </p:sp>
    </p:spTree>
    <p:extLst>
      <p:ext uri="{BB962C8B-B14F-4D97-AF65-F5344CB8AC3E}">
        <p14:creationId xmlns:p14="http://schemas.microsoft.com/office/powerpoint/2010/main" xmlns="" val="52709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D2D06-AE42-4CDF-B1CF-237938175741}"/>
              </a:ext>
            </a:extLst>
          </p:cNvPr>
          <p:cNvSpPr>
            <a:spLocks noGrp="1"/>
          </p:cNvSpPr>
          <p:nvPr>
            <p:ph type="title"/>
          </p:nvPr>
        </p:nvSpPr>
        <p:spPr/>
        <p:txBody>
          <a:bodyPr/>
          <a:lstStyle/>
          <a:p>
            <a:r>
              <a:rPr lang="en-IN" dirty="0"/>
              <a:t>              </a:t>
            </a:r>
            <a:r>
              <a:rPr lang="en-IN" b="1" u="sng" dirty="0"/>
              <a:t>Role of EEG in epilepsy</a:t>
            </a:r>
          </a:p>
        </p:txBody>
      </p:sp>
      <p:graphicFrame>
        <p:nvGraphicFramePr>
          <p:cNvPr id="7" name="Content Placeholder 6">
            <a:extLst>
              <a:ext uri="{FF2B5EF4-FFF2-40B4-BE49-F238E27FC236}">
                <a16:creationId xmlns:a16="http://schemas.microsoft.com/office/drawing/2014/main" xmlns="" id="{B95B5AD7-F336-4D56-B50C-31421914B53E}"/>
              </a:ext>
            </a:extLst>
          </p:cNvPr>
          <p:cNvGraphicFramePr>
            <a:graphicFrameLocks noGrp="1"/>
          </p:cNvGraphicFramePr>
          <p:nvPr>
            <p:ph idx="1"/>
            <p:extLst>
              <p:ext uri="{D42A27DB-BD31-4B8C-83A1-F6EECF244321}">
                <p14:modId xmlns:p14="http://schemas.microsoft.com/office/powerpoint/2010/main" xmlns="" val="230128204"/>
              </p:ext>
            </p:extLst>
          </p:nvPr>
        </p:nvGraphicFramePr>
        <p:xfrm>
          <a:off x="367645" y="1825625"/>
          <a:ext cx="10986155" cy="4396064"/>
        </p:xfrm>
        <a:graphic>
          <a:graphicData uri="http://schemas.openxmlformats.org/drawingml/2006/table">
            <a:tbl>
              <a:tblPr firstRow="1" bandRow="1">
                <a:tableStyleId>{5C22544A-7EE6-4342-B048-85BDC9FD1C3A}</a:tableStyleId>
              </a:tblPr>
              <a:tblGrid>
                <a:gridCol w="10986155">
                  <a:extLst>
                    <a:ext uri="{9D8B030D-6E8A-4147-A177-3AD203B41FA5}">
                      <a16:colId xmlns:a16="http://schemas.microsoft.com/office/drawing/2014/main" xmlns="" val="986617526"/>
                    </a:ext>
                  </a:extLst>
                </a:gridCol>
              </a:tblGrid>
              <a:tr h="549508">
                <a:tc>
                  <a:txBody>
                    <a:bodyPr/>
                    <a:lstStyle/>
                    <a:p>
                      <a:r>
                        <a:rPr lang="en-IN" dirty="0"/>
                        <a:t>Diagnosis of epilepsy</a:t>
                      </a:r>
                    </a:p>
                  </a:txBody>
                  <a:tcPr/>
                </a:tc>
                <a:extLst>
                  <a:ext uri="{0D108BD9-81ED-4DB2-BD59-A6C34878D82A}">
                    <a16:rowId xmlns:a16="http://schemas.microsoft.com/office/drawing/2014/main" xmlns="" val="3318451963"/>
                  </a:ext>
                </a:extLst>
              </a:tr>
              <a:tr h="549508">
                <a:tc>
                  <a:txBody>
                    <a:bodyPr/>
                    <a:lstStyle/>
                    <a:p>
                      <a:r>
                        <a:rPr lang="en-IN" dirty="0"/>
                        <a:t>Distinction between focal and generalized seizure disorder</a:t>
                      </a:r>
                    </a:p>
                  </a:txBody>
                  <a:tcPr/>
                </a:tc>
                <a:extLst>
                  <a:ext uri="{0D108BD9-81ED-4DB2-BD59-A6C34878D82A}">
                    <a16:rowId xmlns:a16="http://schemas.microsoft.com/office/drawing/2014/main" xmlns="" val="3256224622"/>
                  </a:ext>
                </a:extLst>
              </a:tr>
              <a:tr h="549508">
                <a:tc>
                  <a:txBody>
                    <a:bodyPr/>
                    <a:lstStyle/>
                    <a:p>
                      <a:r>
                        <a:rPr lang="en-IN" dirty="0"/>
                        <a:t>Identification of syndrome specific changes</a:t>
                      </a:r>
                    </a:p>
                  </a:txBody>
                  <a:tcPr/>
                </a:tc>
                <a:extLst>
                  <a:ext uri="{0D108BD9-81ED-4DB2-BD59-A6C34878D82A}">
                    <a16:rowId xmlns:a16="http://schemas.microsoft.com/office/drawing/2014/main" xmlns="" val="4184488905"/>
                  </a:ext>
                </a:extLst>
              </a:tr>
              <a:tr h="549508">
                <a:tc>
                  <a:txBody>
                    <a:bodyPr/>
                    <a:lstStyle/>
                    <a:p>
                      <a:r>
                        <a:rPr lang="en-IN" dirty="0"/>
                        <a:t>Recognition of photosensitive elements in epilepsy</a:t>
                      </a:r>
                    </a:p>
                  </a:txBody>
                  <a:tcPr/>
                </a:tc>
                <a:extLst>
                  <a:ext uri="{0D108BD9-81ED-4DB2-BD59-A6C34878D82A}">
                    <a16:rowId xmlns:a16="http://schemas.microsoft.com/office/drawing/2014/main" xmlns="" val="3973745373"/>
                  </a:ext>
                </a:extLst>
              </a:tr>
              <a:tr h="549508">
                <a:tc>
                  <a:txBody>
                    <a:bodyPr/>
                    <a:lstStyle/>
                    <a:p>
                      <a:r>
                        <a:rPr lang="en-IN" dirty="0"/>
                        <a:t>Predicting chances of seizure relapse, if medication is withdrawn</a:t>
                      </a:r>
                    </a:p>
                  </a:txBody>
                  <a:tcPr/>
                </a:tc>
                <a:extLst>
                  <a:ext uri="{0D108BD9-81ED-4DB2-BD59-A6C34878D82A}">
                    <a16:rowId xmlns:a16="http://schemas.microsoft.com/office/drawing/2014/main" xmlns="" val="691670794"/>
                  </a:ext>
                </a:extLst>
              </a:tr>
              <a:tr h="549508">
                <a:tc>
                  <a:txBody>
                    <a:bodyPr/>
                    <a:lstStyle/>
                    <a:p>
                      <a:r>
                        <a:rPr lang="en-IN" dirty="0"/>
                        <a:t>Localization of epileptogenic area before epilepsy surgery</a:t>
                      </a:r>
                    </a:p>
                  </a:txBody>
                  <a:tcPr/>
                </a:tc>
                <a:extLst>
                  <a:ext uri="{0D108BD9-81ED-4DB2-BD59-A6C34878D82A}">
                    <a16:rowId xmlns:a16="http://schemas.microsoft.com/office/drawing/2014/main" xmlns="" val="1794293700"/>
                  </a:ext>
                </a:extLst>
              </a:tr>
              <a:tr h="549508">
                <a:tc>
                  <a:txBody>
                    <a:bodyPr/>
                    <a:lstStyle/>
                    <a:p>
                      <a:r>
                        <a:rPr lang="en-IN" dirty="0"/>
                        <a:t>Detection of non convulsive status epilepticus</a:t>
                      </a:r>
                    </a:p>
                  </a:txBody>
                  <a:tcPr/>
                </a:tc>
                <a:extLst>
                  <a:ext uri="{0D108BD9-81ED-4DB2-BD59-A6C34878D82A}">
                    <a16:rowId xmlns:a16="http://schemas.microsoft.com/office/drawing/2014/main" xmlns="" val="1245870617"/>
                  </a:ext>
                </a:extLst>
              </a:tr>
              <a:tr h="549508">
                <a:tc>
                  <a:txBody>
                    <a:bodyPr/>
                    <a:lstStyle/>
                    <a:p>
                      <a:r>
                        <a:rPr lang="en-IN" dirty="0"/>
                        <a:t>Monitoring of convulsive status epilepticus</a:t>
                      </a:r>
                    </a:p>
                  </a:txBody>
                  <a:tcPr/>
                </a:tc>
                <a:extLst>
                  <a:ext uri="{0D108BD9-81ED-4DB2-BD59-A6C34878D82A}">
                    <a16:rowId xmlns:a16="http://schemas.microsoft.com/office/drawing/2014/main" xmlns="" val="2744255236"/>
                  </a:ext>
                </a:extLst>
              </a:tr>
            </a:tbl>
          </a:graphicData>
        </a:graphic>
      </p:graphicFrame>
    </p:spTree>
    <p:extLst>
      <p:ext uri="{BB962C8B-B14F-4D97-AF65-F5344CB8AC3E}">
        <p14:creationId xmlns:p14="http://schemas.microsoft.com/office/powerpoint/2010/main" xmlns="" val="181700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INDICATION OF </a:t>
            </a:r>
            <a:r>
              <a:rPr lang="en-US" b="1" u="sng" dirty="0" err="1"/>
              <a:t>cEEG</a:t>
            </a:r>
            <a:r>
              <a:rPr lang="en-US" b="1" u="sng" dirty="0"/>
              <a:t> monitoring in ICU</a:t>
            </a:r>
          </a:p>
        </p:txBody>
      </p:sp>
      <p:sp>
        <p:nvSpPr>
          <p:cNvPr id="3" name="Content Placeholder 2"/>
          <p:cNvSpPr>
            <a:spLocks noGrp="1"/>
          </p:cNvSpPr>
          <p:nvPr>
            <p:ph idx="1"/>
          </p:nvPr>
        </p:nvSpPr>
        <p:spPr/>
        <p:txBody>
          <a:bodyPr/>
          <a:lstStyle/>
          <a:p>
            <a:pPr marL="0" indent="0">
              <a:buNone/>
            </a:pPr>
            <a:r>
              <a:rPr lang="en-US" dirty="0"/>
              <a:t>1) Established seizures/status epilepticus </a:t>
            </a:r>
            <a:r>
              <a:rPr lang="mr-IN" dirty="0"/>
              <a:t>–</a:t>
            </a:r>
            <a:r>
              <a:rPr lang="en-US" dirty="0"/>
              <a:t> to guide titration of   anticonvulsive therapy</a:t>
            </a:r>
          </a:p>
          <a:p>
            <a:pPr marL="0" indent="0">
              <a:buNone/>
            </a:pPr>
            <a:r>
              <a:rPr lang="en-US" dirty="0"/>
              <a:t>2) Screen for non convulsive seizures </a:t>
            </a:r>
            <a:r>
              <a:rPr lang="mr-IN" dirty="0"/>
              <a:t>–</a:t>
            </a:r>
            <a:r>
              <a:rPr lang="en-US" dirty="0"/>
              <a:t> who are at high risk like hypoxic ischemic encephalopathy, stroke, meningitis, IVH</a:t>
            </a:r>
          </a:p>
          <a:p>
            <a:pPr marL="0" indent="0">
              <a:buNone/>
            </a:pPr>
            <a:r>
              <a:rPr lang="en-US" dirty="0"/>
              <a:t>3) Screen for seizures among patients who are paralyzed</a:t>
            </a:r>
          </a:p>
          <a:p>
            <a:pPr marL="0" indent="0">
              <a:buNone/>
            </a:pPr>
            <a:r>
              <a:rPr lang="en-US" dirty="0"/>
              <a:t>4) Characterization of “ spells” : suspected to represent seizures</a:t>
            </a:r>
          </a:p>
          <a:p>
            <a:pPr marL="0" indent="0">
              <a:buNone/>
            </a:pPr>
            <a:r>
              <a:rPr lang="en-US" dirty="0"/>
              <a:t>5) Cerebral ischemia detection : delayed cerebral ischemia due to vasospasm following SAH</a:t>
            </a:r>
          </a:p>
          <a:p>
            <a:pPr marL="0" indent="0">
              <a:buNone/>
            </a:pPr>
            <a:r>
              <a:rPr lang="en-US" dirty="0"/>
              <a:t>6) Prognostication (by monitoring evolution of EEG background)</a:t>
            </a:r>
          </a:p>
        </p:txBody>
      </p:sp>
    </p:spTree>
    <p:extLst>
      <p:ext uri="{BB962C8B-B14F-4D97-AF65-F5344CB8AC3E}">
        <p14:creationId xmlns:p14="http://schemas.microsoft.com/office/powerpoint/2010/main" xmlns="" val="237627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E57819-7E61-4C5C-8F6B-7D212B9D16DF}"/>
              </a:ext>
            </a:extLst>
          </p:cNvPr>
          <p:cNvSpPr>
            <a:spLocks noGrp="1"/>
          </p:cNvSpPr>
          <p:nvPr>
            <p:ph type="title"/>
          </p:nvPr>
        </p:nvSpPr>
        <p:spPr/>
        <p:txBody>
          <a:bodyPr/>
          <a:lstStyle/>
          <a:p>
            <a:r>
              <a:rPr lang="en-IN" dirty="0"/>
              <a:t>                           </a:t>
            </a:r>
            <a:r>
              <a:rPr lang="en-IN" b="1" u="sng" dirty="0"/>
              <a:t>EEG waves</a:t>
            </a:r>
          </a:p>
        </p:txBody>
      </p:sp>
      <p:graphicFrame>
        <p:nvGraphicFramePr>
          <p:cNvPr id="7" name="Content Placeholder 6">
            <a:extLst>
              <a:ext uri="{FF2B5EF4-FFF2-40B4-BE49-F238E27FC236}">
                <a16:creationId xmlns:a16="http://schemas.microsoft.com/office/drawing/2014/main" xmlns="" id="{1C888D6E-3994-4F39-B797-CD8A4F4BEDF2}"/>
              </a:ext>
            </a:extLst>
          </p:cNvPr>
          <p:cNvGraphicFramePr>
            <a:graphicFrameLocks noGrp="1"/>
          </p:cNvGraphicFramePr>
          <p:nvPr>
            <p:ph idx="1"/>
            <p:extLst>
              <p:ext uri="{D42A27DB-BD31-4B8C-83A1-F6EECF244321}">
                <p14:modId xmlns:p14="http://schemas.microsoft.com/office/powerpoint/2010/main" xmlns="" val="1366208045"/>
              </p:ext>
            </p:extLst>
          </p:nvPr>
        </p:nvGraphicFramePr>
        <p:xfrm>
          <a:off x="1371600" y="2286000"/>
          <a:ext cx="9601200" cy="4160395"/>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1153762938"/>
                    </a:ext>
                  </a:extLst>
                </a:gridCol>
                <a:gridCol w="3200400">
                  <a:extLst>
                    <a:ext uri="{9D8B030D-6E8A-4147-A177-3AD203B41FA5}">
                      <a16:colId xmlns:a16="http://schemas.microsoft.com/office/drawing/2014/main" xmlns="" val="178113790"/>
                    </a:ext>
                  </a:extLst>
                </a:gridCol>
                <a:gridCol w="3200400">
                  <a:extLst>
                    <a:ext uri="{9D8B030D-6E8A-4147-A177-3AD203B41FA5}">
                      <a16:colId xmlns:a16="http://schemas.microsoft.com/office/drawing/2014/main" xmlns="" val="2008499463"/>
                    </a:ext>
                  </a:extLst>
                </a:gridCol>
              </a:tblGrid>
              <a:tr h="832079">
                <a:tc>
                  <a:txBody>
                    <a:bodyPr/>
                    <a:lstStyle/>
                    <a:p>
                      <a:r>
                        <a:rPr lang="en-IN" dirty="0"/>
                        <a:t>EEG wave </a:t>
                      </a:r>
                    </a:p>
                  </a:txBody>
                  <a:tcPr/>
                </a:tc>
                <a:tc>
                  <a:txBody>
                    <a:bodyPr/>
                    <a:lstStyle/>
                    <a:p>
                      <a:r>
                        <a:rPr lang="en-IN" dirty="0"/>
                        <a:t>Amplitude (</a:t>
                      </a:r>
                      <a:r>
                        <a:rPr lang="en-IN" dirty="0" err="1"/>
                        <a:t>uV</a:t>
                      </a:r>
                      <a:r>
                        <a:rPr lang="en-IN" dirty="0"/>
                        <a:t>)</a:t>
                      </a:r>
                    </a:p>
                  </a:txBody>
                  <a:tcPr/>
                </a:tc>
                <a:tc>
                  <a:txBody>
                    <a:bodyPr/>
                    <a:lstStyle/>
                    <a:p>
                      <a:r>
                        <a:rPr lang="en-IN" dirty="0"/>
                        <a:t>Frequency (Hz)</a:t>
                      </a:r>
                    </a:p>
                  </a:txBody>
                  <a:tcPr/>
                </a:tc>
                <a:extLst>
                  <a:ext uri="{0D108BD9-81ED-4DB2-BD59-A6C34878D82A}">
                    <a16:rowId xmlns:a16="http://schemas.microsoft.com/office/drawing/2014/main" xmlns="" val="285435312"/>
                  </a:ext>
                </a:extLst>
              </a:tr>
              <a:tr h="832079">
                <a:tc>
                  <a:txBody>
                    <a:bodyPr/>
                    <a:lstStyle/>
                    <a:p>
                      <a:r>
                        <a:rPr lang="en-IN" dirty="0"/>
                        <a:t>Beta</a:t>
                      </a:r>
                    </a:p>
                  </a:txBody>
                  <a:tcPr/>
                </a:tc>
                <a:tc>
                  <a:txBody>
                    <a:bodyPr/>
                    <a:lstStyle/>
                    <a:p>
                      <a:r>
                        <a:rPr lang="en-IN" dirty="0"/>
                        <a:t>1-5</a:t>
                      </a:r>
                    </a:p>
                  </a:txBody>
                  <a:tcPr/>
                </a:tc>
                <a:tc>
                  <a:txBody>
                    <a:bodyPr/>
                    <a:lstStyle/>
                    <a:p>
                      <a:r>
                        <a:rPr lang="en-IN" dirty="0"/>
                        <a:t>&gt;14</a:t>
                      </a:r>
                    </a:p>
                  </a:txBody>
                  <a:tcPr/>
                </a:tc>
                <a:extLst>
                  <a:ext uri="{0D108BD9-81ED-4DB2-BD59-A6C34878D82A}">
                    <a16:rowId xmlns:a16="http://schemas.microsoft.com/office/drawing/2014/main" xmlns="" val="4123507132"/>
                  </a:ext>
                </a:extLst>
              </a:tr>
              <a:tr h="832079">
                <a:tc>
                  <a:txBody>
                    <a:bodyPr/>
                    <a:lstStyle/>
                    <a:p>
                      <a:r>
                        <a:rPr lang="en-IN" dirty="0"/>
                        <a:t>Alpha</a:t>
                      </a:r>
                    </a:p>
                  </a:txBody>
                  <a:tcPr/>
                </a:tc>
                <a:tc>
                  <a:txBody>
                    <a:bodyPr/>
                    <a:lstStyle/>
                    <a:p>
                      <a:r>
                        <a:rPr lang="en-IN" dirty="0"/>
                        <a:t>20-100</a:t>
                      </a:r>
                    </a:p>
                  </a:txBody>
                  <a:tcPr/>
                </a:tc>
                <a:tc>
                  <a:txBody>
                    <a:bodyPr/>
                    <a:lstStyle/>
                    <a:p>
                      <a:r>
                        <a:rPr lang="en-IN" dirty="0"/>
                        <a:t>8-14</a:t>
                      </a:r>
                    </a:p>
                  </a:txBody>
                  <a:tcPr/>
                </a:tc>
                <a:extLst>
                  <a:ext uri="{0D108BD9-81ED-4DB2-BD59-A6C34878D82A}">
                    <a16:rowId xmlns:a16="http://schemas.microsoft.com/office/drawing/2014/main" xmlns="" val="2574707606"/>
                  </a:ext>
                </a:extLst>
              </a:tr>
              <a:tr h="832079">
                <a:tc>
                  <a:txBody>
                    <a:bodyPr/>
                    <a:lstStyle/>
                    <a:p>
                      <a:r>
                        <a:rPr lang="en-IN" dirty="0"/>
                        <a:t>Theta</a:t>
                      </a:r>
                    </a:p>
                  </a:txBody>
                  <a:tcPr/>
                </a:tc>
                <a:tc>
                  <a:txBody>
                    <a:bodyPr/>
                    <a:lstStyle/>
                    <a:p>
                      <a:r>
                        <a:rPr lang="en-IN" dirty="0"/>
                        <a:t>30-50</a:t>
                      </a:r>
                    </a:p>
                  </a:txBody>
                  <a:tcPr/>
                </a:tc>
                <a:tc>
                  <a:txBody>
                    <a:bodyPr/>
                    <a:lstStyle/>
                    <a:p>
                      <a:r>
                        <a:rPr lang="en-IN" dirty="0"/>
                        <a:t>4-8</a:t>
                      </a:r>
                    </a:p>
                  </a:txBody>
                  <a:tcPr/>
                </a:tc>
                <a:extLst>
                  <a:ext uri="{0D108BD9-81ED-4DB2-BD59-A6C34878D82A}">
                    <a16:rowId xmlns:a16="http://schemas.microsoft.com/office/drawing/2014/main" xmlns="" val="3487214457"/>
                  </a:ext>
                </a:extLst>
              </a:tr>
              <a:tr h="832079">
                <a:tc>
                  <a:txBody>
                    <a:bodyPr/>
                    <a:lstStyle/>
                    <a:p>
                      <a:r>
                        <a:rPr lang="en-IN" dirty="0"/>
                        <a:t>Delta</a:t>
                      </a:r>
                    </a:p>
                  </a:txBody>
                  <a:tcPr/>
                </a:tc>
                <a:tc>
                  <a:txBody>
                    <a:bodyPr/>
                    <a:lstStyle/>
                    <a:p>
                      <a:r>
                        <a:rPr lang="en-IN" dirty="0"/>
                        <a:t>&gt;100</a:t>
                      </a:r>
                    </a:p>
                  </a:txBody>
                  <a:tcPr/>
                </a:tc>
                <a:tc>
                  <a:txBody>
                    <a:bodyPr/>
                    <a:lstStyle/>
                    <a:p>
                      <a:r>
                        <a:rPr lang="en-IN" dirty="0"/>
                        <a:t>&lt;4</a:t>
                      </a:r>
                    </a:p>
                  </a:txBody>
                  <a:tcPr/>
                </a:tc>
                <a:extLst>
                  <a:ext uri="{0D108BD9-81ED-4DB2-BD59-A6C34878D82A}">
                    <a16:rowId xmlns:a16="http://schemas.microsoft.com/office/drawing/2014/main" xmlns="" val="3921247243"/>
                  </a:ext>
                </a:extLst>
              </a:tr>
            </a:tbl>
          </a:graphicData>
        </a:graphic>
      </p:graphicFrame>
    </p:spTree>
    <p:extLst>
      <p:ext uri="{BB962C8B-B14F-4D97-AF65-F5344CB8AC3E}">
        <p14:creationId xmlns:p14="http://schemas.microsoft.com/office/powerpoint/2010/main" xmlns="" val="3547995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089239-5CB1-4E9D-9234-1273140E7A6E}"/>
              </a:ext>
            </a:extLst>
          </p:cNvPr>
          <p:cNvSpPr>
            <a:spLocks noGrp="1"/>
          </p:cNvSpPr>
          <p:nvPr>
            <p:ph idx="1"/>
          </p:nvPr>
        </p:nvSpPr>
        <p:spPr>
          <a:xfrm>
            <a:off x="838200" y="1019503"/>
            <a:ext cx="10515600" cy="5157460"/>
          </a:xfrm>
        </p:spPr>
        <p:txBody>
          <a:bodyPr/>
          <a:lstStyle/>
          <a:p>
            <a:r>
              <a:rPr lang="en-IN" b="1" dirty="0"/>
              <a:t>Beta waves </a:t>
            </a:r>
            <a:r>
              <a:rPr lang="en-IN" dirty="0"/>
              <a:t>are predominant when the person is wake and is performing mental activity.</a:t>
            </a:r>
          </a:p>
          <a:p>
            <a:endParaRPr lang="en-IN" dirty="0"/>
          </a:p>
          <a:p>
            <a:r>
              <a:rPr lang="en-IN" b="1" dirty="0"/>
              <a:t>Alpha waves </a:t>
            </a:r>
            <a:r>
              <a:rPr lang="en-IN" dirty="0"/>
              <a:t>are predominant when the person is awake and resting.</a:t>
            </a:r>
          </a:p>
          <a:p>
            <a:endParaRPr lang="en-IN" dirty="0"/>
          </a:p>
          <a:p>
            <a:r>
              <a:rPr lang="en-IN" b="1" dirty="0"/>
              <a:t>Theta waves </a:t>
            </a:r>
            <a:r>
              <a:rPr lang="en-IN" dirty="0"/>
              <a:t>are present when the person is sleeping.</a:t>
            </a:r>
          </a:p>
          <a:p>
            <a:endParaRPr lang="en-IN" dirty="0"/>
          </a:p>
          <a:p>
            <a:r>
              <a:rPr lang="en-IN" b="1" dirty="0"/>
              <a:t>Delta </a:t>
            </a:r>
            <a:r>
              <a:rPr lang="en-IN" dirty="0"/>
              <a:t>waves are seen in deep sleep.</a:t>
            </a:r>
          </a:p>
        </p:txBody>
      </p:sp>
    </p:spTree>
    <p:extLst>
      <p:ext uri="{BB962C8B-B14F-4D97-AF65-F5344CB8AC3E}">
        <p14:creationId xmlns:p14="http://schemas.microsoft.com/office/powerpoint/2010/main" xmlns="" val="4235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6F5C756-3F3F-4227-A41C-7B95794B3BA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3571" y="311085"/>
            <a:ext cx="10671142" cy="6146276"/>
          </a:xfrm>
        </p:spPr>
      </p:pic>
    </p:spTree>
    <p:extLst>
      <p:ext uri="{BB962C8B-B14F-4D97-AF65-F5344CB8AC3E}">
        <p14:creationId xmlns:p14="http://schemas.microsoft.com/office/powerpoint/2010/main" xmlns="" val="97231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A846B-FAF0-45C1-B69A-184A12BE9815}"/>
              </a:ext>
            </a:extLst>
          </p:cNvPr>
          <p:cNvSpPr>
            <a:spLocks noGrp="1"/>
          </p:cNvSpPr>
          <p:nvPr>
            <p:ph type="title"/>
          </p:nvPr>
        </p:nvSpPr>
        <p:spPr/>
        <p:txBody>
          <a:bodyPr/>
          <a:lstStyle/>
          <a:p>
            <a:r>
              <a:rPr lang="en-IN" b="1" u="sng" dirty="0"/>
              <a:t>Delta wave</a:t>
            </a:r>
          </a:p>
        </p:txBody>
      </p:sp>
      <p:sp>
        <p:nvSpPr>
          <p:cNvPr id="3" name="Content Placeholder 2">
            <a:extLst>
              <a:ext uri="{FF2B5EF4-FFF2-40B4-BE49-F238E27FC236}">
                <a16:creationId xmlns:a16="http://schemas.microsoft.com/office/drawing/2014/main" xmlns="" id="{0E7F506E-F254-44AB-A222-BE863153EF70}"/>
              </a:ext>
            </a:extLst>
          </p:cNvPr>
          <p:cNvSpPr>
            <a:spLocks noGrp="1"/>
          </p:cNvSpPr>
          <p:nvPr>
            <p:ph idx="1"/>
          </p:nvPr>
        </p:nvSpPr>
        <p:spPr/>
        <p:txBody>
          <a:bodyPr>
            <a:normAutofit fontScale="92500" lnSpcReduction="10000"/>
          </a:bodyPr>
          <a:lstStyle/>
          <a:p>
            <a:r>
              <a:rPr lang="en-IN" dirty="0"/>
              <a:t>Slowest waveform.</a:t>
            </a:r>
          </a:p>
          <a:p>
            <a:endParaRPr lang="en-IN" dirty="0"/>
          </a:p>
          <a:p>
            <a:r>
              <a:rPr lang="en-IN" dirty="0"/>
              <a:t>Normally seen in adults during sleep.</a:t>
            </a:r>
          </a:p>
          <a:p>
            <a:endParaRPr lang="en-IN" dirty="0"/>
          </a:p>
          <a:p>
            <a:r>
              <a:rPr lang="en-IN" dirty="0"/>
              <a:t>Activity is resistant to external stimuli and is usually polymorphic and arrhythmic.</a:t>
            </a:r>
          </a:p>
          <a:p>
            <a:endParaRPr lang="en-IN" dirty="0"/>
          </a:p>
          <a:p>
            <a:r>
              <a:rPr lang="en-IN" dirty="0"/>
              <a:t>In elderly, delta activity is sometimes seen in the temporal area during wakefulness.</a:t>
            </a:r>
          </a:p>
          <a:p>
            <a:endParaRPr lang="en-IN" dirty="0"/>
          </a:p>
          <a:p>
            <a:r>
              <a:rPr lang="en-IN" dirty="0"/>
              <a:t>Delta activity is considered abnormal under other circumstances.</a:t>
            </a:r>
          </a:p>
        </p:txBody>
      </p:sp>
    </p:spTree>
    <p:extLst>
      <p:ext uri="{BB962C8B-B14F-4D97-AF65-F5344CB8AC3E}">
        <p14:creationId xmlns:p14="http://schemas.microsoft.com/office/powerpoint/2010/main" xmlns="" val="118897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74AE7-6E47-4726-BB3A-935398C42D5E}"/>
              </a:ext>
            </a:extLst>
          </p:cNvPr>
          <p:cNvSpPr>
            <a:spLocks noGrp="1"/>
          </p:cNvSpPr>
          <p:nvPr>
            <p:ph type="title"/>
          </p:nvPr>
        </p:nvSpPr>
        <p:spPr/>
        <p:txBody>
          <a:bodyPr/>
          <a:lstStyle/>
          <a:p>
            <a:r>
              <a:rPr lang="en-IN" dirty="0"/>
              <a:t>        </a:t>
            </a:r>
            <a:r>
              <a:rPr lang="en-IN" b="1" u="sng" dirty="0"/>
              <a:t>ELECTROENCEPHALOGRAPHY</a:t>
            </a:r>
          </a:p>
        </p:txBody>
      </p:sp>
      <p:sp>
        <p:nvSpPr>
          <p:cNvPr id="3" name="Content Placeholder 2">
            <a:extLst>
              <a:ext uri="{FF2B5EF4-FFF2-40B4-BE49-F238E27FC236}">
                <a16:creationId xmlns:a16="http://schemas.microsoft.com/office/drawing/2014/main" xmlns="" id="{93CE689F-C28B-4552-8F7C-ADCA4567E6AB}"/>
              </a:ext>
            </a:extLst>
          </p:cNvPr>
          <p:cNvSpPr>
            <a:spLocks noGrp="1"/>
          </p:cNvSpPr>
          <p:nvPr>
            <p:ph idx="1"/>
          </p:nvPr>
        </p:nvSpPr>
        <p:spPr/>
        <p:txBody>
          <a:bodyPr>
            <a:normAutofit fontScale="85000" lnSpcReduction="20000"/>
          </a:bodyPr>
          <a:lstStyle/>
          <a:p>
            <a:r>
              <a:rPr lang="en-IN" dirty="0"/>
              <a:t>T</a:t>
            </a:r>
            <a:r>
              <a:rPr lang="id-ID" dirty="0" err="1"/>
              <a:t>echnique</a:t>
            </a:r>
            <a:r>
              <a:rPr lang="id-ID" dirty="0"/>
              <a:t> </a:t>
            </a:r>
            <a:r>
              <a:rPr lang="id-ID" dirty="0" err="1"/>
              <a:t>which</a:t>
            </a:r>
            <a:r>
              <a:rPr lang="id-ID" dirty="0"/>
              <a:t> </a:t>
            </a:r>
            <a:r>
              <a:rPr lang="id-ID" dirty="0" err="1"/>
              <a:t>records</a:t>
            </a:r>
            <a:r>
              <a:rPr lang="id-ID" dirty="0"/>
              <a:t>  </a:t>
            </a:r>
            <a:r>
              <a:rPr lang="en-IN" dirty="0"/>
              <a:t>electrical waveforms from the surface of the scalp</a:t>
            </a:r>
          </a:p>
          <a:p>
            <a:endParaRPr lang="en-IN" dirty="0"/>
          </a:p>
          <a:p>
            <a:r>
              <a:rPr lang="en-IN" dirty="0"/>
              <a:t>Non invasive </a:t>
            </a:r>
          </a:p>
          <a:p>
            <a:endParaRPr lang="en-IN" dirty="0"/>
          </a:p>
          <a:p>
            <a:r>
              <a:rPr lang="en-IN" dirty="0"/>
              <a:t>Hans Berger recorded the first human EEG in 1924. </a:t>
            </a:r>
          </a:p>
          <a:p>
            <a:pPr lvl="1"/>
            <a:r>
              <a:rPr lang="en-IN" dirty="0"/>
              <a:t>also invented the apparatus, the electroencephalogram.</a:t>
            </a:r>
          </a:p>
          <a:p>
            <a:endParaRPr lang="en-IN" dirty="0"/>
          </a:p>
          <a:p>
            <a:r>
              <a:rPr lang="en-IN" dirty="0"/>
              <a:t>In India, the first EEG machine was manufactured by </a:t>
            </a:r>
            <a:r>
              <a:rPr lang="en-IN" dirty="0" err="1"/>
              <a:t>Dr.</a:t>
            </a:r>
            <a:r>
              <a:rPr lang="en-IN" dirty="0"/>
              <a:t> Anil D Desai in the King Edward Memorial Hospital, Mumbai.</a:t>
            </a:r>
          </a:p>
          <a:p>
            <a:endParaRPr lang="en-IN" dirty="0"/>
          </a:p>
          <a:p>
            <a:r>
              <a:rPr lang="en-IN" dirty="0"/>
              <a:t>EEG is the investigation of choice in patients with epilepsy.</a:t>
            </a:r>
          </a:p>
        </p:txBody>
      </p:sp>
    </p:spTree>
    <p:extLst>
      <p:ext uri="{BB962C8B-B14F-4D97-AF65-F5344CB8AC3E}">
        <p14:creationId xmlns:p14="http://schemas.microsoft.com/office/powerpoint/2010/main" xmlns="" val="217784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3EF23D-C776-48D5-9D30-139E1C556BC3}"/>
              </a:ext>
            </a:extLst>
          </p:cNvPr>
          <p:cNvSpPr>
            <a:spLocks noGrp="1"/>
          </p:cNvSpPr>
          <p:nvPr>
            <p:ph type="title"/>
          </p:nvPr>
        </p:nvSpPr>
        <p:spPr/>
        <p:txBody>
          <a:bodyPr/>
          <a:lstStyle/>
          <a:p>
            <a:r>
              <a:rPr lang="en-IN" b="1" u="sng" dirty="0"/>
              <a:t>Theta wave</a:t>
            </a:r>
          </a:p>
        </p:txBody>
      </p:sp>
      <p:sp>
        <p:nvSpPr>
          <p:cNvPr id="3" name="Content Placeholder 2">
            <a:extLst>
              <a:ext uri="{FF2B5EF4-FFF2-40B4-BE49-F238E27FC236}">
                <a16:creationId xmlns:a16="http://schemas.microsoft.com/office/drawing/2014/main" xmlns="" id="{12A1C4AA-6893-4757-9834-FB46FDC6212F}"/>
              </a:ext>
            </a:extLst>
          </p:cNvPr>
          <p:cNvSpPr>
            <a:spLocks noGrp="1"/>
          </p:cNvSpPr>
          <p:nvPr>
            <p:ph idx="1"/>
          </p:nvPr>
        </p:nvSpPr>
        <p:spPr/>
        <p:txBody>
          <a:bodyPr/>
          <a:lstStyle/>
          <a:p>
            <a:r>
              <a:rPr lang="en-IN" dirty="0"/>
              <a:t>4-8 Hz</a:t>
            </a:r>
          </a:p>
          <a:p>
            <a:endParaRPr lang="en-IN" dirty="0"/>
          </a:p>
          <a:p>
            <a:r>
              <a:rPr lang="en-IN" dirty="0"/>
              <a:t>Activity is often present diffusely in children during wakefulness, whereas in adults, it occurs predominantly during drowsiness.</a:t>
            </a:r>
          </a:p>
          <a:p>
            <a:endParaRPr lang="en-IN" dirty="0"/>
          </a:p>
          <a:p>
            <a:r>
              <a:rPr lang="en-IN" dirty="0"/>
              <a:t>Theta activity may occur in the temporal area in elderly.</a:t>
            </a:r>
          </a:p>
        </p:txBody>
      </p:sp>
    </p:spTree>
    <p:extLst>
      <p:ext uri="{BB962C8B-B14F-4D97-AF65-F5344CB8AC3E}">
        <p14:creationId xmlns:p14="http://schemas.microsoft.com/office/powerpoint/2010/main" xmlns="" val="106442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85A80BC-2EC6-4341-8358-BF6464301CC6}"/>
              </a:ext>
            </a:extLst>
          </p:cNvPr>
          <p:cNvSpPr>
            <a:spLocks noGrp="1"/>
          </p:cNvSpPr>
          <p:nvPr>
            <p:ph idx="1"/>
          </p:nvPr>
        </p:nvSpPr>
        <p:spPr>
          <a:xfrm>
            <a:off x="838200" y="1166648"/>
            <a:ext cx="10515600" cy="5010315"/>
          </a:xfrm>
        </p:spPr>
        <p:txBody>
          <a:bodyPr/>
          <a:lstStyle/>
          <a:p>
            <a:r>
              <a:rPr lang="en-IN" dirty="0"/>
              <a:t>Persistent focal slowing, particularly of delta frequency, is often associated with a structural lesion. </a:t>
            </a:r>
          </a:p>
          <a:p>
            <a:endParaRPr lang="en-IN" dirty="0"/>
          </a:p>
          <a:p>
            <a:r>
              <a:rPr lang="en-IN" dirty="0"/>
              <a:t>Arrhythmic slowing is classically seen with lesions affecting the white matter, whereas rhythmic slowing is more suggestive of cortical dysfunction.</a:t>
            </a:r>
          </a:p>
          <a:p>
            <a:endParaRPr lang="en-IN" dirty="0"/>
          </a:p>
          <a:p>
            <a:r>
              <a:rPr lang="en-IN" dirty="0"/>
              <a:t>Generalized theta delta slowing usually points to diffuse dysfunction of the brain.</a:t>
            </a:r>
          </a:p>
        </p:txBody>
      </p:sp>
    </p:spTree>
    <p:extLst>
      <p:ext uri="{BB962C8B-B14F-4D97-AF65-F5344CB8AC3E}">
        <p14:creationId xmlns:p14="http://schemas.microsoft.com/office/powerpoint/2010/main" xmlns="" val="613558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E8693-3A0E-470E-83B0-F886074C4B44}"/>
              </a:ext>
            </a:extLst>
          </p:cNvPr>
          <p:cNvSpPr>
            <a:spLocks noGrp="1"/>
          </p:cNvSpPr>
          <p:nvPr>
            <p:ph type="title"/>
          </p:nvPr>
        </p:nvSpPr>
        <p:spPr/>
        <p:txBody>
          <a:bodyPr/>
          <a:lstStyle/>
          <a:p>
            <a:r>
              <a:rPr lang="en-IN" b="1" u="sng" dirty="0"/>
              <a:t>Alpha wave</a:t>
            </a:r>
          </a:p>
        </p:txBody>
      </p:sp>
      <p:sp>
        <p:nvSpPr>
          <p:cNvPr id="3" name="Content Placeholder 2">
            <a:extLst>
              <a:ext uri="{FF2B5EF4-FFF2-40B4-BE49-F238E27FC236}">
                <a16:creationId xmlns:a16="http://schemas.microsoft.com/office/drawing/2014/main" xmlns="" id="{C9B35B4F-AF87-4825-B555-5C217EF427F4}"/>
              </a:ext>
            </a:extLst>
          </p:cNvPr>
          <p:cNvSpPr>
            <a:spLocks noGrp="1"/>
          </p:cNvSpPr>
          <p:nvPr>
            <p:ph idx="1"/>
          </p:nvPr>
        </p:nvSpPr>
        <p:spPr/>
        <p:txBody>
          <a:bodyPr>
            <a:normAutofit fontScale="85000" lnSpcReduction="20000"/>
          </a:bodyPr>
          <a:lstStyle/>
          <a:p>
            <a:r>
              <a:rPr lang="en-IN" dirty="0"/>
              <a:t>8-13Hz</a:t>
            </a:r>
          </a:p>
          <a:p>
            <a:endParaRPr lang="en-IN" dirty="0"/>
          </a:p>
          <a:p>
            <a:r>
              <a:rPr lang="en-IN" dirty="0"/>
              <a:t>Lower limit of alpha activity is reached by 3 years of age and progressively increases to normal level by adulthood.</a:t>
            </a:r>
          </a:p>
          <a:p>
            <a:endParaRPr lang="en-IN" dirty="0"/>
          </a:p>
          <a:p>
            <a:r>
              <a:rPr lang="en-IN" dirty="0"/>
              <a:t>Frequency of alpha wave remains stable with difference on both sides of </a:t>
            </a:r>
            <a:r>
              <a:rPr lang="en-IN" dirty="0" err="1"/>
              <a:t>upto</a:t>
            </a:r>
            <a:r>
              <a:rPr lang="en-IN" dirty="0"/>
              <a:t> 0.5 Hz. Difference of more than 1 Hz is considered abnormal.</a:t>
            </a:r>
          </a:p>
          <a:p>
            <a:endParaRPr lang="en-IN" dirty="0"/>
          </a:p>
          <a:p>
            <a:r>
              <a:rPr lang="en-IN" dirty="0"/>
              <a:t>Also known as posterior dominant rhythm.</a:t>
            </a:r>
          </a:p>
          <a:p>
            <a:endParaRPr lang="en-IN" dirty="0"/>
          </a:p>
          <a:p>
            <a:r>
              <a:rPr lang="en-IN" dirty="0"/>
              <a:t>Occurrence is during wakefulness, especially when the person is relaxed and has both eyes closed.</a:t>
            </a:r>
          </a:p>
        </p:txBody>
      </p:sp>
    </p:spTree>
    <p:extLst>
      <p:ext uri="{BB962C8B-B14F-4D97-AF65-F5344CB8AC3E}">
        <p14:creationId xmlns:p14="http://schemas.microsoft.com/office/powerpoint/2010/main" xmlns="" val="194117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0C1BDF-2095-41B6-B0BC-C1C77B57F375}"/>
              </a:ext>
            </a:extLst>
          </p:cNvPr>
          <p:cNvSpPr>
            <a:spLocks noGrp="1"/>
          </p:cNvSpPr>
          <p:nvPr>
            <p:ph idx="1"/>
          </p:nvPr>
        </p:nvSpPr>
        <p:spPr/>
        <p:txBody>
          <a:bodyPr/>
          <a:lstStyle/>
          <a:p>
            <a:r>
              <a:rPr lang="en-IN" dirty="0"/>
              <a:t>Seen maximally over occipital areas, with spread to </a:t>
            </a:r>
            <a:r>
              <a:rPr lang="en-IN" dirty="0" err="1"/>
              <a:t>parieto</a:t>
            </a:r>
            <a:r>
              <a:rPr lang="en-IN" dirty="0"/>
              <a:t> temporal areas.</a:t>
            </a:r>
          </a:p>
          <a:p>
            <a:endParaRPr lang="en-IN" dirty="0"/>
          </a:p>
          <a:p>
            <a:r>
              <a:rPr lang="en-IN" dirty="0"/>
              <a:t>Failure of alpha rhythm attenuation with eye opening/mental activity indicates abnormality on that side.</a:t>
            </a:r>
          </a:p>
        </p:txBody>
      </p:sp>
    </p:spTree>
    <p:extLst>
      <p:ext uri="{BB962C8B-B14F-4D97-AF65-F5344CB8AC3E}">
        <p14:creationId xmlns:p14="http://schemas.microsoft.com/office/powerpoint/2010/main" xmlns="" val="473185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14949-BF18-4577-B7CB-6A22FBD066B0}"/>
              </a:ext>
            </a:extLst>
          </p:cNvPr>
          <p:cNvSpPr>
            <a:spLocks noGrp="1"/>
          </p:cNvSpPr>
          <p:nvPr>
            <p:ph type="title"/>
          </p:nvPr>
        </p:nvSpPr>
        <p:spPr/>
        <p:txBody>
          <a:bodyPr/>
          <a:lstStyle/>
          <a:p>
            <a:r>
              <a:rPr lang="en-IN" dirty="0"/>
              <a:t>Alpha variants</a:t>
            </a:r>
          </a:p>
        </p:txBody>
      </p:sp>
      <p:sp>
        <p:nvSpPr>
          <p:cNvPr id="3" name="Content Placeholder 2">
            <a:extLst>
              <a:ext uri="{FF2B5EF4-FFF2-40B4-BE49-F238E27FC236}">
                <a16:creationId xmlns:a16="http://schemas.microsoft.com/office/drawing/2014/main" xmlns="" id="{2148DD42-D958-4D20-AC96-93D208CCAEE9}"/>
              </a:ext>
            </a:extLst>
          </p:cNvPr>
          <p:cNvSpPr>
            <a:spLocks noGrp="1"/>
          </p:cNvSpPr>
          <p:nvPr>
            <p:ph idx="1"/>
          </p:nvPr>
        </p:nvSpPr>
        <p:spPr/>
        <p:txBody>
          <a:bodyPr>
            <a:normAutofit fontScale="85000" lnSpcReduction="20000"/>
          </a:bodyPr>
          <a:lstStyle/>
          <a:p>
            <a:r>
              <a:rPr lang="en-IN" b="1" dirty="0"/>
              <a:t>Mu rhythm</a:t>
            </a:r>
          </a:p>
          <a:p>
            <a:endParaRPr lang="en-IN" b="1" dirty="0"/>
          </a:p>
          <a:p>
            <a:r>
              <a:rPr lang="en-IN" b="1" dirty="0"/>
              <a:t>Frontal alpha</a:t>
            </a:r>
          </a:p>
          <a:p>
            <a:endParaRPr lang="en-IN" b="1" dirty="0"/>
          </a:p>
          <a:p>
            <a:r>
              <a:rPr lang="en-IN" b="1" dirty="0"/>
              <a:t>Paradoxical alpha</a:t>
            </a:r>
            <a:r>
              <a:rPr lang="en-IN" dirty="0"/>
              <a:t>: Seen in sedated patients.</a:t>
            </a:r>
          </a:p>
          <a:p>
            <a:endParaRPr lang="en-IN" b="1" dirty="0"/>
          </a:p>
          <a:p>
            <a:r>
              <a:rPr lang="en-IN" b="1" dirty="0" err="1"/>
              <a:t>Bancaud’s</a:t>
            </a:r>
            <a:r>
              <a:rPr lang="en-IN" b="1" dirty="0"/>
              <a:t> phenomenon</a:t>
            </a:r>
            <a:r>
              <a:rPr lang="en-IN" dirty="0"/>
              <a:t>: Unilateral blocking of alpha activity with eye opening/mental activity. The side lacking the blocking response is abnormal.</a:t>
            </a:r>
          </a:p>
          <a:p>
            <a:endParaRPr lang="en-IN" b="1" dirty="0"/>
          </a:p>
          <a:p>
            <a:r>
              <a:rPr lang="en-IN" b="1" dirty="0"/>
              <a:t>Alpha coma</a:t>
            </a:r>
            <a:r>
              <a:rPr lang="en-IN" dirty="0"/>
              <a:t>: Most often caused by HIE or destructive process in pons. Alpha waves distributed uniformly in patients who are unresponsive to stimuli/comatose.</a:t>
            </a:r>
            <a:endParaRPr lang="en-IN" b="1" dirty="0"/>
          </a:p>
        </p:txBody>
      </p:sp>
    </p:spTree>
    <p:extLst>
      <p:ext uri="{BB962C8B-B14F-4D97-AF65-F5344CB8AC3E}">
        <p14:creationId xmlns:p14="http://schemas.microsoft.com/office/powerpoint/2010/main" xmlns="" val="4184030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F82660-7175-4FAA-9DFD-867205724D74}"/>
              </a:ext>
            </a:extLst>
          </p:cNvPr>
          <p:cNvSpPr>
            <a:spLocks noGrp="1"/>
          </p:cNvSpPr>
          <p:nvPr>
            <p:ph type="title"/>
          </p:nvPr>
        </p:nvSpPr>
        <p:spPr/>
        <p:txBody>
          <a:bodyPr/>
          <a:lstStyle/>
          <a:p>
            <a:r>
              <a:rPr lang="en-IN" b="1" u="sng" dirty="0"/>
              <a:t>Beta wave</a:t>
            </a:r>
          </a:p>
        </p:txBody>
      </p:sp>
      <p:sp>
        <p:nvSpPr>
          <p:cNvPr id="3" name="Content Placeholder 2">
            <a:extLst>
              <a:ext uri="{FF2B5EF4-FFF2-40B4-BE49-F238E27FC236}">
                <a16:creationId xmlns:a16="http://schemas.microsoft.com/office/drawing/2014/main" xmlns="" id="{31F50812-20A9-4B1A-B53A-75A97BE629E8}"/>
              </a:ext>
            </a:extLst>
          </p:cNvPr>
          <p:cNvSpPr>
            <a:spLocks noGrp="1"/>
          </p:cNvSpPr>
          <p:nvPr>
            <p:ph idx="1"/>
          </p:nvPr>
        </p:nvSpPr>
        <p:spPr/>
        <p:txBody>
          <a:bodyPr>
            <a:normAutofit fontScale="92500" lnSpcReduction="20000"/>
          </a:bodyPr>
          <a:lstStyle/>
          <a:p>
            <a:r>
              <a:rPr lang="en-IN" dirty="0"/>
              <a:t>&gt;14 Hz</a:t>
            </a:r>
          </a:p>
          <a:p>
            <a:endParaRPr lang="en-IN" dirty="0"/>
          </a:p>
          <a:p>
            <a:r>
              <a:rPr lang="en-IN" dirty="0"/>
              <a:t>Generalized beta activity is induced/ enhanced by </a:t>
            </a:r>
            <a:r>
              <a:rPr lang="en-IN" dirty="0" err="1"/>
              <a:t>benzodiazepenes</a:t>
            </a:r>
            <a:r>
              <a:rPr lang="en-IN" dirty="0"/>
              <a:t>, barbiturates and in hyperthyroidism.</a:t>
            </a:r>
          </a:p>
          <a:p>
            <a:endParaRPr lang="en-IN" dirty="0"/>
          </a:p>
          <a:p>
            <a:r>
              <a:rPr lang="en-IN" dirty="0"/>
              <a:t>Significant attenuation of beta activity or loss of faster frequencies suggest cortical dysfunction or a collection between the cortex and the recording electrodes ( SDH, epidural hematoma)</a:t>
            </a:r>
          </a:p>
          <a:p>
            <a:endParaRPr lang="en-IN" dirty="0"/>
          </a:p>
          <a:p>
            <a:r>
              <a:rPr lang="en-IN" b="1" dirty="0"/>
              <a:t>Breach rhythm</a:t>
            </a:r>
            <a:r>
              <a:rPr lang="en-IN" dirty="0"/>
              <a:t>: Variant of beta activity seen in central or mid temporal region when there is a skull defect.</a:t>
            </a:r>
            <a:endParaRPr lang="en-IN" b="1" dirty="0"/>
          </a:p>
        </p:txBody>
      </p:sp>
    </p:spTree>
    <p:extLst>
      <p:ext uri="{BB962C8B-B14F-4D97-AF65-F5344CB8AC3E}">
        <p14:creationId xmlns:p14="http://schemas.microsoft.com/office/powerpoint/2010/main" xmlns="" val="332452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43E39A-A765-4996-BD6B-430BCD484E32}"/>
              </a:ext>
            </a:extLst>
          </p:cNvPr>
          <p:cNvSpPr>
            <a:spLocks noGrp="1"/>
          </p:cNvSpPr>
          <p:nvPr>
            <p:ph type="title"/>
          </p:nvPr>
        </p:nvSpPr>
        <p:spPr/>
        <p:txBody>
          <a:bodyPr/>
          <a:lstStyle/>
          <a:p>
            <a:r>
              <a:rPr lang="en-IN" b="1" dirty="0"/>
              <a:t>                         </a:t>
            </a:r>
            <a:r>
              <a:rPr lang="en-IN" sz="4800" b="1" u="sng" dirty="0"/>
              <a:t>SLEEP CYCLE</a:t>
            </a:r>
          </a:p>
        </p:txBody>
      </p:sp>
      <p:sp>
        <p:nvSpPr>
          <p:cNvPr id="3" name="Content Placeholder 2">
            <a:extLst>
              <a:ext uri="{FF2B5EF4-FFF2-40B4-BE49-F238E27FC236}">
                <a16:creationId xmlns:a16="http://schemas.microsoft.com/office/drawing/2014/main" xmlns="" id="{BCCCBB4F-EC13-4F46-941D-85DB716D4173}"/>
              </a:ext>
            </a:extLst>
          </p:cNvPr>
          <p:cNvSpPr>
            <a:spLocks noGrp="1"/>
          </p:cNvSpPr>
          <p:nvPr>
            <p:ph idx="1"/>
          </p:nvPr>
        </p:nvSpPr>
        <p:spPr/>
        <p:txBody>
          <a:bodyPr/>
          <a:lstStyle/>
          <a:p>
            <a:r>
              <a:rPr lang="en-IN" dirty="0"/>
              <a:t>Sleep is divided into NREM and REM sleep.</a:t>
            </a:r>
          </a:p>
          <a:p>
            <a:endParaRPr lang="en-IN" dirty="0"/>
          </a:p>
          <a:p>
            <a:r>
              <a:rPr lang="en-IN" dirty="0"/>
              <a:t>NREM sleep includes stages I, II and slow wave sleep (formerly stages III and IV).</a:t>
            </a:r>
          </a:p>
        </p:txBody>
      </p:sp>
    </p:spTree>
    <p:extLst>
      <p:ext uri="{BB962C8B-B14F-4D97-AF65-F5344CB8AC3E}">
        <p14:creationId xmlns:p14="http://schemas.microsoft.com/office/powerpoint/2010/main" xmlns="" val="1143085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C44BE-7B30-4653-A52C-0472950815E5}"/>
              </a:ext>
            </a:extLst>
          </p:cNvPr>
          <p:cNvSpPr>
            <a:spLocks noGrp="1"/>
          </p:cNvSpPr>
          <p:nvPr>
            <p:ph type="title"/>
          </p:nvPr>
        </p:nvSpPr>
        <p:spPr/>
        <p:txBody>
          <a:bodyPr/>
          <a:lstStyle/>
          <a:p>
            <a:r>
              <a:rPr lang="en-IN" dirty="0"/>
              <a:t>             </a:t>
            </a:r>
            <a:r>
              <a:rPr lang="en-IN" b="1" u="sng" dirty="0"/>
              <a:t>EEG changes during sleep</a:t>
            </a:r>
          </a:p>
        </p:txBody>
      </p:sp>
      <p:sp>
        <p:nvSpPr>
          <p:cNvPr id="3" name="Content Placeholder 2">
            <a:extLst>
              <a:ext uri="{FF2B5EF4-FFF2-40B4-BE49-F238E27FC236}">
                <a16:creationId xmlns:a16="http://schemas.microsoft.com/office/drawing/2014/main" xmlns="" id="{489C79F7-30D8-4B0B-A07D-8D486C048695}"/>
              </a:ext>
            </a:extLst>
          </p:cNvPr>
          <p:cNvSpPr>
            <a:spLocks noGrp="1"/>
          </p:cNvSpPr>
          <p:nvPr>
            <p:ph idx="1"/>
          </p:nvPr>
        </p:nvSpPr>
        <p:spPr/>
        <p:txBody>
          <a:bodyPr/>
          <a:lstStyle/>
          <a:p>
            <a:r>
              <a:rPr lang="en-IN" dirty="0"/>
              <a:t>Stage I: Alpha dropout, roving eye artefacts vertex waves. POSTS ( positive occipital sharp transients of sleep)</a:t>
            </a:r>
          </a:p>
          <a:p>
            <a:endParaRPr lang="en-IN" dirty="0"/>
          </a:p>
          <a:p>
            <a:r>
              <a:rPr lang="en-IN" dirty="0"/>
              <a:t>Stage II: Sleep spindles and K complexes</a:t>
            </a:r>
          </a:p>
          <a:p>
            <a:endParaRPr lang="en-IN" dirty="0"/>
          </a:p>
          <a:p>
            <a:r>
              <a:rPr lang="en-IN" dirty="0"/>
              <a:t>Stage III &amp; IV: Delta predominance</a:t>
            </a:r>
          </a:p>
        </p:txBody>
      </p:sp>
    </p:spTree>
    <p:extLst>
      <p:ext uri="{BB962C8B-B14F-4D97-AF65-F5344CB8AC3E}">
        <p14:creationId xmlns:p14="http://schemas.microsoft.com/office/powerpoint/2010/main" xmlns="" val="1828598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BED82B-B685-4324-921E-9EB122864EE6}"/>
              </a:ext>
            </a:extLst>
          </p:cNvPr>
          <p:cNvSpPr>
            <a:spLocks noGrp="1"/>
          </p:cNvSpPr>
          <p:nvPr>
            <p:ph type="title"/>
          </p:nvPr>
        </p:nvSpPr>
        <p:spPr/>
        <p:txBody>
          <a:bodyPr/>
          <a:lstStyle/>
          <a:p>
            <a:r>
              <a:rPr lang="en-IN" dirty="0"/>
              <a:t>POSTS</a:t>
            </a:r>
          </a:p>
        </p:txBody>
      </p:sp>
      <p:sp>
        <p:nvSpPr>
          <p:cNvPr id="3" name="Content Placeholder 2">
            <a:extLst>
              <a:ext uri="{FF2B5EF4-FFF2-40B4-BE49-F238E27FC236}">
                <a16:creationId xmlns:a16="http://schemas.microsoft.com/office/drawing/2014/main" xmlns="" id="{A4B2809C-8C9D-4FB8-9C94-5EEE889E7C04}"/>
              </a:ext>
            </a:extLst>
          </p:cNvPr>
          <p:cNvSpPr>
            <a:spLocks noGrp="1"/>
          </p:cNvSpPr>
          <p:nvPr>
            <p:ph idx="1"/>
          </p:nvPr>
        </p:nvSpPr>
        <p:spPr/>
        <p:txBody>
          <a:bodyPr>
            <a:normAutofit/>
          </a:bodyPr>
          <a:lstStyle/>
          <a:p>
            <a:r>
              <a:rPr lang="en-IN" dirty="0"/>
              <a:t>Sharp contoured surface positive transients over occipital area.</a:t>
            </a:r>
          </a:p>
          <a:p>
            <a:endParaRPr lang="en-IN" dirty="0"/>
          </a:p>
          <a:p>
            <a:r>
              <a:rPr lang="en-IN" dirty="0"/>
              <a:t>Often mistaken for sharp epileptiform discharges</a:t>
            </a:r>
          </a:p>
          <a:p>
            <a:endParaRPr lang="en-IN" dirty="0"/>
          </a:p>
          <a:p>
            <a:r>
              <a:rPr lang="en-IN" dirty="0"/>
              <a:t>Features distinguishing POSTS from sharp epileptiform activity:</a:t>
            </a:r>
          </a:p>
          <a:p>
            <a:pPr algn="ctr">
              <a:buFont typeface="Wingdings" panose="05000000000000000000" pitchFamily="2" charset="2"/>
              <a:buChar char="Ø"/>
            </a:pPr>
            <a:r>
              <a:rPr lang="en-IN" dirty="0"/>
              <a:t>Bilateral occurrence    </a:t>
            </a:r>
          </a:p>
          <a:p>
            <a:pPr algn="ctr">
              <a:buFont typeface="Wingdings" panose="05000000000000000000" pitchFamily="2" charset="2"/>
              <a:buChar char="Ø"/>
            </a:pPr>
            <a:r>
              <a:rPr lang="en-IN" dirty="0"/>
              <a:t>Occurrence in runs of 4-5 Hz</a:t>
            </a:r>
          </a:p>
          <a:p>
            <a:pPr algn="ctr">
              <a:buFont typeface="Wingdings" panose="05000000000000000000" pitchFamily="2" charset="2"/>
              <a:buChar char="Ø"/>
            </a:pPr>
            <a:r>
              <a:rPr lang="en-IN" dirty="0"/>
              <a:t>Monophasic appearance of waves</a:t>
            </a:r>
          </a:p>
        </p:txBody>
      </p:sp>
    </p:spTree>
    <p:extLst>
      <p:ext uri="{BB962C8B-B14F-4D97-AF65-F5344CB8AC3E}">
        <p14:creationId xmlns:p14="http://schemas.microsoft.com/office/powerpoint/2010/main" xmlns="" val="2501524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658E4A-2FF6-486A-A453-CA0039A9CA73}"/>
              </a:ext>
            </a:extLst>
          </p:cNvPr>
          <p:cNvSpPr>
            <a:spLocks noGrp="1"/>
          </p:cNvSpPr>
          <p:nvPr>
            <p:ph type="title"/>
          </p:nvPr>
        </p:nvSpPr>
        <p:spPr/>
        <p:txBody>
          <a:bodyPr/>
          <a:lstStyle/>
          <a:p>
            <a:r>
              <a:rPr lang="en-IN" dirty="0"/>
              <a:t>Sleep Spindle &amp; K complex</a:t>
            </a:r>
          </a:p>
        </p:txBody>
      </p:sp>
      <p:sp>
        <p:nvSpPr>
          <p:cNvPr id="3" name="Content Placeholder 2">
            <a:extLst>
              <a:ext uri="{FF2B5EF4-FFF2-40B4-BE49-F238E27FC236}">
                <a16:creationId xmlns:a16="http://schemas.microsoft.com/office/drawing/2014/main" xmlns="" id="{F2677085-12FB-4AB6-9CAB-E0D381FB4112}"/>
              </a:ext>
            </a:extLst>
          </p:cNvPr>
          <p:cNvSpPr>
            <a:spLocks noGrp="1"/>
          </p:cNvSpPr>
          <p:nvPr>
            <p:ph idx="1"/>
          </p:nvPr>
        </p:nvSpPr>
        <p:spPr/>
        <p:txBody>
          <a:bodyPr>
            <a:normAutofit/>
          </a:bodyPr>
          <a:lstStyle/>
          <a:p>
            <a:r>
              <a:rPr lang="en-IN" dirty="0"/>
              <a:t>Sleep spindles are paroxysmal, sinusoidal, low-medium amplitude activity lasting about a second, occurring at 5-15 second intervals.</a:t>
            </a:r>
          </a:p>
          <a:p>
            <a:endParaRPr lang="en-IN" dirty="0"/>
          </a:p>
          <a:p>
            <a:r>
              <a:rPr lang="en-IN" dirty="0"/>
              <a:t>They are associated with rhythmic discharge of neurons </a:t>
            </a:r>
            <a:r>
              <a:rPr lang="en-IN" dirty="0" err="1"/>
              <a:t>fro</a:t>
            </a:r>
            <a:r>
              <a:rPr lang="en-IN" dirty="0"/>
              <a:t> the </a:t>
            </a:r>
            <a:r>
              <a:rPr lang="en-IN" dirty="0" err="1"/>
              <a:t>thalamo</a:t>
            </a:r>
            <a:r>
              <a:rPr lang="en-IN" dirty="0"/>
              <a:t>-cortical system.</a:t>
            </a:r>
          </a:p>
          <a:p>
            <a:endParaRPr lang="en-IN" dirty="0"/>
          </a:p>
          <a:p>
            <a:r>
              <a:rPr lang="en-IN" dirty="0"/>
              <a:t>K complexes are high voltage, slow waves which are less sharply contoured. They are related to the arousal process, being maximal at the vertex and can occur spontaneously or in response to sudden sensory stimuli.</a:t>
            </a:r>
          </a:p>
        </p:txBody>
      </p:sp>
    </p:spTree>
    <p:extLst>
      <p:ext uri="{BB962C8B-B14F-4D97-AF65-F5344CB8AC3E}">
        <p14:creationId xmlns:p14="http://schemas.microsoft.com/office/powerpoint/2010/main" xmlns="" val="351062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89007CB-6201-4480-9C2E-09E730617F6E}"/>
              </a:ext>
            </a:extLst>
          </p:cNvPr>
          <p:cNvSpPr>
            <a:spLocks noGrp="1"/>
          </p:cNvSpPr>
          <p:nvPr>
            <p:ph idx="1"/>
          </p:nvPr>
        </p:nvSpPr>
        <p:spPr>
          <a:xfrm>
            <a:off x="838200" y="1576551"/>
            <a:ext cx="10515600" cy="4600411"/>
          </a:xfrm>
        </p:spPr>
        <p:txBody>
          <a:bodyPr>
            <a:normAutofit/>
          </a:bodyPr>
          <a:lstStyle/>
          <a:p>
            <a:r>
              <a:rPr lang="en-IN" dirty="0"/>
              <a:t>EEG is the graphical representation of cerebral electrical activity recorded by applying electrodes over the scalp.</a:t>
            </a:r>
          </a:p>
          <a:p>
            <a:endParaRPr lang="en-IN" dirty="0"/>
          </a:p>
          <a:p>
            <a:r>
              <a:rPr lang="en-IN" dirty="0"/>
              <a:t>It records the voltage difference between 2 scalp areas.</a:t>
            </a:r>
          </a:p>
          <a:p>
            <a:endParaRPr lang="en-IN" dirty="0"/>
          </a:p>
          <a:p>
            <a:r>
              <a:rPr lang="en-IN" dirty="0"/>
              <a:t>Action potential decays exponentially as distance from the source increases and is further attenuated by resistance from CSF, dura and bone. Hence the surface EEG inherently has some distortions and limitations of waveforms.</a:t>
            </a:r>
          </a:p>
          <a:p>
            <a:endParaRPr lang="en-IN" dirty="0"/>
          </a:p>
          <a:p>
            <a:pPr marL="0" indent="0">
              <a:buNone/>
            </a:pPr>
            <a:endParaRPr lang="en-IN" dirty="0"/>
          </a:p>
        </p:txBody>
      </p:sp>
      <p:sp>
        <p:nvSpPr>
          <p:cNvPr id="4" name="TextBox 3"/>
          <p:cNvSpPr txBox="1"/>
          <p:nvPr/>
        </p:nvSpPr>
        <p:spPr>
          <a:xfrm>
            <a:off x="3216166" y="515006"/>
            <a:ext cx="5008872" cy="646331"/>
          </a:xfrm>
          <a:prstGeom prst="rect">
            <a:avLst/>
          </a:prstGeom>
          <a:noFill/>
        </p:spPr>
        <p:txBody>
          <a:bodyPr wrap="none" rtlCol="0">
            <a:spAutoFit/>
          </a:bodyPr>
          <a:lstStyle/>
          <a:p>
            <a:r>
              <a:rPr lang="en-US" sz="3600" b="1" u="sng" dirty="0"/>
              <a:t>HOW EEG IS RECORDED ?</a:t>
            </a:r>
          </a:p>
        </p:txBody>
      </p:sp>
    </p:spTree>
    <p:extLst>
      <p:ext uri="{BB962C8B-B14F-4D97-AF65-F5344CB8AC3E}">
        <p14:creationId xmlns:p14="http://schemas.microsoft.com/office/powerpoint/2010/main" xmlns="" val="3495791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F8652BE-863E-4E0A-B161-A7EC116DA88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89814" y="952107"/>
            <a:ext cx="9539926" cy="5052767"/>
          </a:xfrm>
        </p:spPr>
      </p:pic>
    </p:spTree>
    <p:extLst>
      <p:ext uri="{BB962C8B-B14F-4D97-AF65-F5344CB8AC3E}">
        <p14:creationId xmlns:p14="http://schemas.microsoft.com/office/powerpoint/2010/main" xmlns="" val="2759088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DDC11-A55B-4F98-B819-382C5507B1E0}"/>
              </a:ext>
            </a:extLst>
          </p:cNvPr>
          <p:cNvSpPr>
            <a:spLocks noGrp="1"/>
          </p:cNvSpPr>
          <p:nvPr>
            <p:ph type="title"/>
          </p:nvPr>
        </p:nvSpPr>
        <p:spPr/>
        <p:txBody>
          <a:bodyPr/>
          <a:lstStyle/>
          <a:p>
            <a:r>
              <a:rPr lang="en-IN" dirty="0"/>
              <a:t>Significance of K complex</a:t>
            </a:r>
          </a:p>
        </p:txBody>
      </p:sp>
      <p:sp>
        <p:nvSpPr>
          <p:cNvPr id="3" name="Content Placeholder 2">
            <a:extLst>
              <a:ext uri="{FF2B5EF4-FFF2-40B4-BE49-F238E27FC236}">
                <a16:creationId xmlns:a16="http://schemas.microsoft.com/office/drawing/2014/main" xmlns="" id="{1CE34C1E-CFBF-4A7B-99BF-061FBD8CEE02}"/>
              </a:ext>
            </a:extLst>
          </p:cNvPr>
          <p:cNvSpPr>
            <a:spLocks noGrp="1"/>
          </p:cNvSpPr>
          <p:nvPr>
            <p:ph idx="1"/>
          </p:nvPr>
        </p:nvSpPr>
        <p:spPr/>
        <p:txBody>
          <a:bodyPr>
            <a:normAutofit/>
          </a:bodyPr>
          <a:lstStyle/>
          <a:p>
            <a:r>
              <a:rPr lang="en-IN" dirty="0"/>
              <a:t>In patients with idiopathic generalised epilepsy, K complex induced synchronization can trigger spike and wave discharges.</a:t>
            </a:r>
          </a:p>
          <a:p>
            <a:endParaRPr lang="en-IN" dirty="0"/>
          </a:p>
          <a:p>
            <a:r>
              <a:rPr lang="en-IN" dirty="0"/>
              <a:t>In autosomal dominant nocturnal frontal lobe epilepsy, K complexes are present at the start of the seizure activity.</a:t>
            </a:r>
          </a:p>
          <a:p>
            <a:endParaRPr lang="en-IN" dirty="0"/>
          </a:p>
          <a:p>
            <a:r>
              <a:rPr lang="en-IN" dirty="0"/>
              <a:t>Restless leg syndrome is associated with increased numbers of K complexes and often precede leg movements.</a:t>
            </a:r>
          </a:p>
        </p:txBody>
      </p:sp>
    </p:spTree>
    <p:extLst>
      <p:ext uri="{BB962C8B-B14F-4D97-AF65-F5344CB8AC3E}">
        <p14:creationId xmlns:p14="http://schemas.microsoft.com/office/powerpoint/2010/main" xmlns="" val="1026714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1F5C4-5B70-4A9E-848F-A31654012DC9}"/>
              </a:ext>
            </a:extLst>
          </p:cNvPr>
          <p:cNvSpPr>
            <a:spLocks noGrp="1"/>
          </p:cNvSpPr>
          <p:nvPr>
            <p:ph type="title"/>
          </p:nvPr>
        </p:nvSpPr>
        <p:spPr/>
        <p:txBody>
          <a:bodyPr/>
          <a:lstStyle/>
          <a:p>
            <a:r>
              <a:rPr lang="en-IN" dirty="0"/>
              <a:t>                </a:t>
            </a:r>
            <a:r>
              <a:rPr lang="en-IN" b="1" u="sng" dirty="0"/>
              <a:t>ACTIVATION PROCEDURES</a:t>
            </a:r>
          </a:p>
        </p:txBody>
      </p:sp>
      <p:sp>
        <p:nvSpPr>
          <p:cNvPr id="3" name="Content Placeholder 2">
            <a:extLst>
              <a:ext uri="{FF2B5EF4-FFF2-40B4-BE49-F238E27FC236}">
                <a16:creationId xmlns:a16="http://schemas.microsoft.com/office/drawing/2014/main" xmlns="" id="{629FADE7-1DDD-4EEF-9718-9257980320ED}"/>
              </a:ext>
            </a:extLst>
          </p:cNvPr>
          <p:cNvSpPr>
            <a:spLocks noGrp="1"/>
          </p:cNvSpPr>
          <p:nvPr>
            <p:ph idx="1"/>
          </p:nvPr>
        </p:nvSpPr>
        <p:spPr/>
        <p:txBody>
          <a:bodyPr/>
          <a:lstStyle/>
          <a:p>
            <a:r>
              <a:rPr lang="en-IN" dirty="0"/>
              <a:t>Activation procedures are performed during an EEG to induce or enhance abnormal EEG patterns.</a:t>
            </a:r>
          </a:p>
          <a:p>
            <a:endParaRPr lang="en-IN" dirty="0"/>
          </a:p>
          <a:p>
            <a:r>
              <a:rPr lang="en-IN" dirty="0"/>
              <a:t>The most commonly used ones are hyperventilation, photic stimulation, sleep deprivation and drug withdrawal.</a:t>
            </a:r>
          </a:p>
          <a:p>
            <a:endParaRPr lang="en-IN" dirty="0"/>
          </a:p>
          <a:p>
            <a:r>
              <a:rPr lang="en-IN" dirty="0"/>
              <a:t>Hyperventilation usually triggers absence seizures.</a:t>
            </a:r>
          </a:p>
        </p:txBody>
      </p:sp>
    </p:spTree>
    <p:extLst>
      <p:ext uri="{BB962C8B-B14F-4D97-AF65-F5344CB8AC3E}">
        <p14:creationId xmlns:p14="http://schemas.microsoft.com/office/powerpoint/2010/main" xmlns="" val="468897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01A1FD-FF9F-4354-B2F9-8A48A47387E2}"/>
              </a:ext>
            </a:extLst>
          </p:cNvPr>
          <p:cNvSpPr>
            <a:spLocks noGrp="1"/>
          </p:cNvSpPr>
          <p:nvPr>
            <p:ph type="title"/>
          </p:nvPr>
        </p:nvSpPr>
        <p:spPr/>
        <p:txBody>
          <a:bodyPr/>
          <a:lstStyle/>
          <a:p>
            <a:r>
              <a:rPr lang="en-IN" b="1" dirty="0"/>
              <a:t>Hyperventilation</a:t>
            </a:r>
          </a:p>
        </p:txBody>
      </p:sp>
      <p:sp>
        <p:nvSpPr>
          <p:cNvPr id="3" name="Content Placeholder 2">
            <a:extLst>
              <a:ext uri="{FF2B5EF4-FFF2-40B4-BE49-F238E27FC236}">
                <a16:creationId xmlns:a16="http://schemas.microsoft.com/office/drawing/2014/main" xmlns="" id="{8ED14869-9EBD-4FC7-861F-09C71E4E89B5}"/>
              </a:ext>
            </a:extLst>
          </p:cNvPr>
          <p:cNvSpPr>
            <a:spLocks noGrp="1"/>
          </p:cNvSpPr>
          <p:nvPr>
            <p:ph idx="1"/>
          </p:nvPr>
        </p:nvSpPr>
        <p:spPr/>
        <p:txBody>
          <a:bodyPr>
            <a:normAutofit lnSpcReduction="10000"/>
          </a:bodyPr>
          <a:lstStyle/>
          <a:p>
            <a:r>
              <a:rPr lang="en-IN" dirty="0"/>
              <a:t>Patient asked to breathe deeply at the rate of 18-20 per minute for 3 minutes.</a:t>
            </a:r>
          </a:p>
          <a:p>
            <a:endParaRPr lang="en-IN" dirty="0"/>
          </a:p>
          <a:p>
            <a:r>
              <a:rPr lang="en-IN" dirty="0"/>
              <a:t>This leads to hypocapnia, which causes constriction of the cerebral arteries, resulting in decreased activity of mesencephalic reticular formation.</a:t>
            </a:r>
          </a:p>
          <a:p>
            <a:endParaRPr lang="en-IN" dirty="0"/>
          </a:p>
          <a:p>
            <a:r>
              <a:rPr lang="en-IN" dirty="0"/>
              <a:t>The normal response is characterized by an increase in amplitude and diffuse bilateral theta and del</a:t>
            </a:r>
            <a:r>
              <a:rPr lang="id-ID" dirty="0" err="1"/>
              <a:t>ta</a:t>
            </a:r>
            <a:r>
              <a:rPr lang="en-IN" dirty="0"/>
              <a:t> activity.</a:t>
            </a:r>
          </a:p>
          <a:p>
            <a:endParaRPr lang="en-IN" dirty="0"/>
          </a:p>
          <a:p>
            <a:r>
              <a:rPr lang="en-IN" dirty="0"/>
              <a:t>The EEG return to baseline usually within a minute.</a:t>
            </a:r>
          </a:p>
        </p:txBody>
      </p:sp>
    </p:spTree>
    <p:extLst>
      <p:ext uri="{BB962C8B-B14F-4D97-AF65-F5344CB8AC3E}">
        <p14:creationId xmlns:p14="http://schemas.microsoft.com/office/powerpoint/2010/main" xmlns="" val="2535579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4FE3E8F-8D36-4C1B-9AEE-DEA36BE0F2A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78730" y="565608"/>
            <a:ext cx="10737130" cy="5797485"/>
          </a:xfrm>
        </p:spPr>
      </p:pic>
    </p:spTree>
    <p:extLst>
      <p:ext uri="{BB962C8B-B14F-4D97-AF65-F5344CB8AC3E}">
        <p14:creationId xmlns:p14="http://schemas.microsoft.com/office/powerpoint/2010/main" xmlns="" val="3254116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F3CD78-1924-48CE-A990-7A1C796A14CB}"/>
              </a:ext>
            </a:extLst>
          </p:cNvPr>
          <p:cNvSpPr>
            <a:spLocks noGrp="1"/>
          </p:cNvSpPr>
          <p:nvPr>
            <p:ph idx="1"/>
          </p:nvPr>
        </p:nvSpPr>
        <p:spPr>
          <a:xfrm>
            <a:off x="838200" y="630621"/>
            <a:ext cx="10515600" cy="5546342"/>
          </a:xfrm>
        </p:spPr>
        <p:txBody>
          <a:bodyPr/>
          <a:lstStyle/>
          <a:p>
            <a:pPr marL="0" indent="0" algn="just">
              <a:buNone/>
            </a:pPr>
            <a:r>
              <a:rPr lang="en-IN" sz="3800" b="1" dirty="0"/>
              <a:t>Abnormal response</a:t>
            </a:r>
          </a:p>
          <a:p>
            <a:endParaRPr lang="en-IN" dirty="0"/>
          </a:p>
          <a:p>
            <a:r>
              <a:rPr lang="en-IN" dirty="0"/>
              <a:t>HV is very effective in activating generalized 3 Hz spike and wave discharge/clinical absence seizure</a:t>
            </a:r>
          </a:p>
          <a:p>
            <a:endParaRPr lang="en-IN" dirty="0"/>
          </a:p>
          <a:p>
            <a:r>
              <a:rPr lang="en-IN" dirty="0"/>
              <a:t>HV enhances generalized </a:t>
            </a:r>
            <a:r>
              <a:rPr lang="en-IN" dirty="0" err="1"/>
              <a:t>polyspike</a:t>
            </a:r>
            <a:r>
              <a:rPr lang="en-IN" dirty="0"/>
              <a:t> discharge in JME patients</a:t>
            </a:r>
          </a:p>
          <a:p>
            <a:endParaRPr lang="en-IN" dirty="0"/>
          </a:p>
          <a:p>
            <a:r>
              <a:rPr lang="en-IN" dirty="0"/>
              <a:t>A build up that persists for several minutes after HV is suggestive of </a:t>
            </a:r>
            <a:r>
              <a:rPr lang="en-IN" dirty="0" err="1"/>
              <a:t>moya</a:t>
            </a:r>
            <a:r>
              <a:rPr lang="en-IN" dirty="0"/>
              <a:t> </a:t>
            </a:r>
            <a:r>
              <a:rPr lang="en-IN" dirty="0" err="1"/>
              <a:t>moya</a:t>
            </a:r>
            <a:r>
              <a:rPr lang="en-IN" dirty="0"/>
              <a:t> disease</a:t>
            </a:r>
          </a:p>
        </p:txBody>
      </p:sp>
    </p:spTree>
    <p:extLst>
      <p:ext uri="{BB962C8B-B14F-4D97-AF65-F5344CB8AC3E}">
        <p14:creationId xmlns:p14="http://schemas.microsoft.com/office/powerpoint/2010/main" xmlns="" val="1983779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E079A-A162-4EAA-833B-F83227040751}"/>
              </a:ext>
            </a:extLst>
          </p:cNvPr>
          <p:cNvSpPr>
            <a:spLocks noGrp="1"/>
          </p:cNvSpPr>
          <p:nvPr>
            <p:ph type="title"/>
          </p:nvPr>
        </p:nvSpPr>
        <p:spPr/>
        <p:txBody>
          <a:bodyPr/>
          <a:lstStyle/>
          <a:p>
            <a:r>
              <a:rPr lang="en-IN" dirty="0"/>
              <a:t>Hyperventilation induced absence seizure</a:t>
            </a:r>
          </a:p>
        </p:txBody>
      </p:sp>
      <p:pic>
        <p:nvPicPr>
          <p:cNvPr id="5" name="Content Placeholder 4">
            <a:extLst>
              <a:ext uri="{FF2B5EF4-FFF2-40B4-BE49-F238E27FC236}">
                <a16:creationId xmlns:a16="http://schemas.microsoft.com/office/drawing/2014/main" xmlns="" id="{A1758756-5B70-496C-A267-BDCC20A4F47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26284" y="2286000"/>
            <a:ext cx="6491832" cy="3581400"/>
          </a:xfrm>
        </p:spPr>
      </p:pic>
    </p:spTree>
    <p:extLst>
      <p:ext uri="{BB962C8B-B14F-4D97-AF65-F5344CB8AC3E}">
        <p14:creationId xmlns:p14="http://schemas.microsoft.com/office/powerpoint/2010/main" xmlns="" val="1542782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A7385-07D5-4A80-A90D-29E6EE5562E0}"/>
              </a:ext>
            </a:extLst>
          </p:cNvPr>
          <p:cNvSpPr>
            <a:spLocks noGrp="1"/>
          </p:cNvSpPr>
          <p:nvPr>
            <p:ph type="title"/>
          </p:nvPr>
        </p:nvSpPr>
        <p:spPr/>
        <p:txBody>
          <a:bodyPr/>
          <a:lstStyle/>
          <a:p>
            <a:r>
              <a:rPr lang="en-IN" b="1" dirty="0"/>
              <a:t>Photic stimulation</a:t>
            </a:r>
          </a:p>
        </p:txBody>
      </p:sp>
      <p:sp>
        <p:nvSpPr>
          <p:cNvPr id="3" name="Content Placeholder 2">
            <a:extLst>
              <a:ext uri="{FF2B5EF4-FFF2-40B4-BE49-F238E27FC236}">
                <a16:creationId xmlns:a16="http://schemas.microsoft.com/office/drawing/2014/main" xmlns="" id="{8FD6A30A-780A-4978-94DD-4BDB29D7F3C6}"/>
              </a:ext>
            </a:extLst>
          </p:cNvPr>
          <p:cNvSpPr>
            <a:spLocks noGrp="1"/>
          </p:cNvSpPr>
          <p:nvPr>
            <p:ph idx="1"/>
          </p:nvPr>
        </p:nvSpPr>
        <p:spPr/>
        <p:txBody>
          <a:bodyPr/>
          <a:lstStyle/>
          <a:p>
            <a:r>
              <a:rPr lang="en-IN" dirty="0"/>
              <a:t>Flashing of lights is called </a:t>
            </a:r>
            <a:r>
              <a:rPr lang="en-IN" b="1" dirty="0"/>
              <a:t>photic drive</a:t>
            </a:r>
            <a:r>
              <a:rPr lang="en-IN" dirty="0"/>
              <a:t>.</a:t>
            </a:r>
          </a:p>
          <a:p>
            <a:endParaRPr lang="en-IN" dirty="0"/>
          </a:p>
          <a:p>
            <a:r>
              <a:rPr lang="en-IN" dirty="0"/>
              <a:t>Due to continuous flashing of light, there will be eyelid closure, which will present as artefact in the EEG. This is </a:t>
            </a:r>
            <a:r>
              <a:rPr lang="en-IN" b="1" dirty="0"/>
              <a:t> </a:t>
            </a:r>
            <a:r>
              <a:rPr lang="en-IN" b="1" dirty="0" err="1"/>
              <a:t>phototmyogenic</a:t>
            </a:r>
            <a:r>
              <a:rPr lang="en-IN" b="1" dirty="0"/>
              <a:t> response</a:t>
            </a:r>
            <a:r>
              <a:rPr lang="en-IN" dirty="0"/>
              <a:t>.</a:t>
            </a:r>
          </a:p>
          <a:p>
            <a:endParaRPr lang="en-IN" dirty="0"/>
          </a:p>
          <a:p>
            <a:r>
              <a:rPr lang="en-IN" dirty="0"/>
              <a:t>Continuous photic drive will elicit a </a:t>
            </a:r>
            <a:r>
              <a:rPr lang="en-IN" b="1" dirty="0" err="1"/>
              <a:t>photoparoxysmal</a:t>
            </a:r>
            <a:r>
              <a:rPr lang="en-IN" b="1" dirty="0"/>
              <a:t> response</a:t>
            </a:r>
            <a:r>
              <a:rPr lang="en-IN" dirty="0"/>
              <a:t>, which is </a:t>
            </a:r>
            <a:r>
              <a:rPr lang="en-IN" dirty="0" err="1"/>
              <a:t>charecterized</a:t>
            </a:r>
            <a:r>
              <a:rPr lang="en-IN" dirty="0"/>
              <a:t> by generalized spikes, </a:t>
            </a:r>
            <a:r>
              <a:rPr lang="en-IN" dirty="0" err="1"/>
              <a:t>polyspikes</a:t>
            </a:r>
            <a:r>
              <a:rPr lang="en-IN" dirty="0"/>
              <a:t> and wave.</a:t>
            </a:r>
          </a:p>
        </p:txBody>
      </p:sp>
    </p:spTree>
    <p:extLst>
      <p:ext uri="{BB962C8B-B14F-4D97-AF65-F5344CB8AC3E}">
        <p14:creationId xmlns:p14="http://schemas.microsoft.com/office/powerpoint/2010/main" xmlns="" val="297912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BB6DC62-9505-414C-BBC3-496ED3DE5D0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4144" y="735291"/>
            <a:ext cx="10869105" cy="5656082"/>
          </a:xfrm>
        </p:spPr>
      </p:pic>
    </p:spTree>
    <p:extLst>
      <p:ext uri="{BB962C8B-B14F-4D97-AF65-F5344CB8AC3E}">
        <p14:creationId xmlns:p14="http://schemas.microsoft.com/office/powerpoint/2010/main" xmlns="" val="2450409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D6244-6D39-49D7-96E5-C8743317FDB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6973EB4F-C601-4901-9EDB-49C80334204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16438" y="556181"/>
            <a:ext cx="10821970" cy="5936694"/>
          </a:xfrm>
        </p:spPr>
      </p:pic>
    </p:spTree>
    <p:extLst>
      <p:ext uri="{BB962C8B-B14F-4D97-AF65-F5344CB8AC3E}">
        <p14:creationId xmlns:p14="http://schemas.microsoft.com/office/powerpoint/2010/main" xmlns="" val="255787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63C4FD-0846-45F0-9C11-8DD76C29CB8E}"/>
              </a:ext>
            </a:extLst>
          </p:cNvPr>
          <p:cNvSpPr>
            <a:spLocks noGrp="1"/>
          </p:cNvSpPr>
          <p:nvPr>
            <p:ph idx="1"/>
          </p:nvPr>
        </p:nvSpPr>
        <p:spPr>
          <a:xfrm>
            <a:off x="838200" y="788276"/>
            <a:ext cx="10515600" cy="5388687"/>
          </a:xfrm>
        </p:spPr>
        <p:txBody>
          <a:bodyPr>
            <a:normAutofit/>
          </a:bodyPr>
          <a:lstStyle/>
          <a:p>
            <a:r>
              <a:rPr lang="en-IN" dirty="0"/>
              <a:t>The electrodes are small metallic discs that provide the conduction of electro cortical potential by wires towards the amplification device and a recording machine.</a:t>
            </a:r>
          </a:p>
          <a:p>
            <a:endParaRPr lang="en-IN" dirty="0"/>
          </a:p>
          <a:p>
            <a:r>
              <a:rPr lang="en-IN" dirty="0"/>
              <a:t>Each site has a letter to identify the lobe and a number to identify the hemisphere.</a:t>
            </a:r>
          </a:p>
          <a:p>
            <a:endParaRPr lang="en-IN" dirty="0"/>
          </a:p>
          <a:p>
            <a:r>
              <a:rPr lang="en-IN" dirty="0"/>
              <a:t>The letters F, T, P, C, and O stand for frontal, temporal, parietal, central and occipital.</a:t>
            </a:r>
          </a:p>
          <a:p>
            <a:endParaRPr lang="en-IN" dirty="0"/>
          </a:p>
          <a:p>
            <a:r>
              <a:rPr lang="en-IN" dirty="0"/>
              <a:t>Z refers to an electrode placed in the midline.</a:t>
            </a:r>
          </a:p>
          <a:p>
            <a:endParaRPr lang="en-IN" dirty="0"/>
          </a:p>
        </p:txBody>
      </p:sp>
    </p:spTree>
    <p:extLst>
      <p:ext uri="{BB962C8B-B14F-4D97-AF65-F5344CB8AC3E}">
        <p14:creationId xmlns:p14="http://schemas.microsoft.com/office/powerpoint/2010/main" xmlns="" val="1118045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A695762-CEEC-4DC6-9A2D-2862EE6E484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31596" y="933254"/>
            <a:ext cx="10722204" cy="5326144"/>
          </a:xfrm>
        </p:spPr>
      </p:pic>
    </p:spTree>
    <p:extLst>
      <p:ext uri="{BB962C8B-B14F-4D97-AF65-F5344CB8AC3E}">
        <p14:creationId xmlns:p14="http://schemas.microsoft.com/office/powerpoint/2010/main" xmlns="" val="2395920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F98DF-C73F-4A80-AC3F-A651CEB2958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00110F6B-C91A-4F71-B1D5-A6934ABA026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499620"/>
            <a:ext cx="10134600" cy="5920033"/>
          </a:xfrm>
        </p:spPr>
      </p:pic>
    </p:spTree>
    <p:extLst>
      <p:ext uri="{BB962C8B-B14F-4D97-AF65-F5344CB8AC3E}">
        <p14:creationId xmlns:p14="http://schemas.microsoft.com/office/powerpoint/2010/main" xmlns="" val="190415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CBA2D-C595-4F1F-941D-93995DACF839}"/>
              </a:ext>
            </a:extLst>
          </p:cNvPr>
          <p:cNvSpPr>
            <a:spLocks noGrp="1"/>
          </p:cNvSpPr>
          <p:nvPr>
            <p:ph type="title"/>
          </p:nvPr>
        </p:nvSpPr>
        <p:spPr/>
        <p:txBody>
          <a:bodyPr/>
          <a:lstStyle/>
          <a:p>
            <a:r>
              <a:rPr lang="en-IN" b="1" u="sng" dirty="0"/>
              <a:t>Conditions associated with PPR</a:t>
            </a:r>
          </a:p>
        </p:txBody>
      </p:sp>
      <p:sp>
        <p:nvSpPr>
          <p:cNvPr id="3" name="Content Placeholder 2">
            <a:extLst>
              <a:ext uri="{FF2B5EF4-FFF2-40B4-BE49-F238E27FC236}">
                <a16:creationId xmlns:a16="http://schemas.microsoft.com/office/drawing/2014/main" xmlns="" id="{0BC8415D-219D-4364-A305-B1626F395B21}"/>
              </a:ext>
            </a:extLst>
          </p:cNvPr>
          <p:cNvSpPr>
            <a:spLocks noGrp="1"/>
          </p:cNvSpPr>
          <p:nvPr>
            <p:ph idx="1"/>
          </p:nvPr>
        </p:nvSpPr>
        <p:spPr/>
        <p:txBody>
          <a:bodyPr>
            <a:normAutofit fontScale="92500" lnSpcReduction="20000"/>
          </a:bodyPr>
          <a:lstStyle/>
          <a:p>
            <a:r>
              <a:rPr lang="en-IN" dirty="0"/>
              <a:t>Juvenile myoclonic epilepsy</a:t>
            </a:r>
            <a:endParaRPr lang="id-ID" dirty="0"/>
          </a:p>
          <a:p>
            <a:endParaRPr lang="id-ID" dirty="0"/>
          </a:p>
          <a:p>
            <a:r>
              <a:rPr lang="en-IN" dirty="0"/>
              <a:t>Absence Seizures</a:t>
            </a:r>
            <a:endParaRPr lang="id-ID" dirty="0"/>
          </a:p>
          <a:p>
            <a:endParaRPr lang="id-ID" dirty="0"/>
          </a:p>
          <a:p>
            <a:r>
              <a:rPr lang="en-IN" dirty="0"/>
              <a:t>Occipital lobe epilepsy</a:t>
            </a:r>
          </a:p>
          <a:p>
            <a:endParaRPr lang="en-IN" dirty="0"/>
          </a:p>
          <a:p>
            <a:r>
              <a:rPr lang="en-IN" dirty="0"/>
              <a:t>Diffuse encephalopathies: Lafora body disease, MELAS (mitochondrial encephalopathy with lactic acidosis and stroke like episodes)</a:t>
            </a:r>
          </a:p>
          <a:p>
            <a:endParaRPr lang="en-IN" dirty="0"/>
          </a:p>
          <a:p>
            <a:r>
              <a:rPr lang="en-IN" dirty="0"/>
              <a:t>CJD, Epilepsy with GTCS on awakening</a:t>
            </a:r>
          </a:p>
        </p:txBody>
      </p:sp>
    </p:spTree>
    <p:extLst>
      <p:ext uri="{BB962C8B-B14F-4D97-AF65-F5344CB8AC3E}">
        <p14:creationId xmlns:p14="http://schemas.microsoft.com/office/powerpoint/2010/main" xmlns="" val="2236187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F905D-2726-4F24-BF73-B722A9654972}"/>
              </a:ext>
            </a:extLst>
          </p:cNvPr>
          <p:cNvSpPr>
            <a:spLocks noGrp="1"/>
          </p:cNvSpPr>
          <p:nvPr>
            <p:ph type="title"/>
          </p:nvPr>
        </p:nvSpPr>
        <p:spPr/>
        <p:txBody>
          <a:bodyPr/>
          <a:lstStyle/>
          <a:p>
            <a:r>
              <a:rPr lang="en-IN" dirty="0"/>
              <a:t>                             </a:t>
            </a:r>
            <a:r>
              <a:rPr lang="en-IN" b="1" u="sng" dirty="0"/>
              <a:t>ARTEFACT</a:t>
            </a:r>
          </a:p>
        </p:txBody>
      </p:sp>
      <p:sp>
        <p:nvSpPr>
          <p:cNvPr id="3" name="Content Placeholder 2">
            <a:extLst>
              <a:ext uri="{FF2B5EF4-FFF2-40B4-BE49-F238E27FC236}">
                <a16:creationId xmlns:a16="http://schemas.microsoft.com/office/drawing/2014/main" xmlns="" id="{878CE7A1-1D61-4554-BBAB-18CC7A51B5F7}"/>
              </a:ext>
            </a:extLst>
          </p:cNvPr>
          <p:cNvSpPr>
            <a:spLocks noGrp="1"/>
          </p:cNvSpPr>
          <p:nvPr>
            <p:ph idx="1"/>
          </p:nvPr>
        </p:nvSpPr>
        <p:spPr/>
        <p:txBody>
          <a:bodyPr>
            <a:normAutofit fontScale="92500" lnSpcReduction="20000"/>
          </a:bodyPr>
          <a:lstStyle/>
          <a:p>
            <a:r>
              <a:rPr lang="en-IN" dirty="0"/>
              <a:t>An artefact in an EEG refers to any electrical signal which is not directly generated from the brain.</a:t>
            </a:r>
          </a:p>
          <a:p>
            <a:endParaRPr lang="en-IN" dirty="0"/>
          </a:p>
          <a:p>
            <a:r>
              <a:rPr lang="en-IN" dirty="0"/>
              <a:t>They may interfere with the interpretation by masking normal patterns or mimicking abnormal discharges.</a:t>
            </a:r>
          </a:p>
          <a:p>
            <a:endParaRPr lang="en-IN" dirty="0"/>
          </a:p>
          <a:p>
            <a:r>
              <a:rPr lang="en-IN" dirty="0"/>
              <a:t>Types: </a:t>
            </a:r>
            <a:r>
              <a:rPr lang="en-IN" dirty="0" err="1"/>
              <a:t>Occular</a:t>
            </a:r>
            <a:endParaRPr lang="en-IN" dirty="0"/>
          </a:p>
          <a:p>
            <a:pPr marL="0" indent="0">
              <a:buNone/>
            </a:pPr>
            <a:r>
              <a:rPr lang="en-IN" dirty="0"/>
              <a:t>	   Cardiac</a:t>
            </a:r>
          </a:p>
          <a:p>
            <a:pPr marL="0" indent="0">
              <a:buNone/>
            </a:pPr>
            <a:r>
              <a:rPr lang="en-IN" dirty="0"/>
              <a:t>	   Muscle</a:t>
            </a:r>
          </a:p>
          <a:p>
            <a:pPr marL="0" indent="0">
              <a:buNone/>
            </a:pPr>
            <a:r>
              <a:rPr lang="en-IN" dirty="0"/>
              <a:t>	   Electrode</a:t>
            </a:r>
          </a:p>
        </p:txBody>
      </p:sp>
    </p:spTree>
    <p:extLst>
      <p:ext uri="{BB962C8B-B14F-4D97-AF65-F5344CB8AC3E}">
        <p14:creationId xmlns:p14="http://schemas.microsoft.com/office/powerpoint/2010/main" xmlns="" val="3836087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461DD-FB70-44D9-BC1A-B2B0134335E1}"/>
              </a:ext>
            </a:extLst>
          </p:cNvPr>
          <p:cNvSpPr>
            <a:spLocks noGrp="1"/>
          </p:cNvSpPr>
          <p:nvPr>
            <p:ph type="title"/>
          </p:nvPr>
        </p:nvSpPr>
        <p:spPr/>
        <p:txBody>
          <a:bodyPr/>
          <a:lstStyle/>
          <a:p>
            <a:r>
              <a:rPr lang="en-IN" b="1" dirty="0"/>
              <a:t>Ocular artefacts</a:t>
            </a:r>
          </a:p>
        </p:txBody>
      </p:sp>
      <p:sp>
        <p:nvSpPr>
          <p:cNvPr id="3" name="Content Placeholder 2">
            <a:extLst>
              <a:ext uri="{FF2B5EF4-FFF2-40B4-BE49-F238E27FC236}">
                <a16:creationId xmlns:a16="http://schemas.microsoft.com/office/drawing/2014/main" xmlns="" id="{E2558EE6-2E36-4FB6-9B84-A35AAD45F03D}"/>
              </a:ext>
            </a:extLst>
          </p:cNvPr>
          <p:cNvSpPr>
            <a:spLocks noGrp="1"/>
          </p:cNvSpPr>
          <p:nvPr>
            <p:ph idx="1"/>
          </p:nvPr>
        </p:nvSpPr>
        <p:spPr/>
        <p:txBody>
          <a:bodyPr>
            <a:normAutofit/>
          </a:bodyPr>
          <a:lstStyle/>
          <a:p>
            <a:r>
              <a:rPr lang="en-IN" dirty="0"/>
              <a:t>Blink</a:t>
            </a:r>
          </a:p>
          <a:p>
            <a:endParaRPr lang="en-IN" dirty="0"/>
          </a:p>
          <a:p>
            <a:r>
              <a:rPr lang="en-IN" dirty="0"/>
              <a:t>Flutter: Usually occurs in bifrontal region and us if low amplitude and high frequency</a:t>
            </a:r>
          </a:p>
          <a:p>
            <a:endParaRPr lang="en-IN" dirty="0"/>
          </a:p>
          <a:p>
            <a:r>
              <a:rPr lang="en-IN" dirty="0"/>
              <a:t>Lateral gaze: Recognized by phase reversal in opposite directions on the side on which gaze is directed.</a:t>
            </a:r>
          </a:p>
          <a:p>
            <a:endParaRPr lang="en-IN" dirty="0"/>
          </a:p>
          <a:p>
            <a:r>
              <a:rPr lang="en-IN" dirty="0"/>
              <a:t>Slow/Roving eye movements: Seen in drowsiness.</a:t>
            </a:r>
          </a:p>
        </p:txBody>
      </p:sp>
    </p:spTree>
    <p:extLst>
      <p:ext uri="{BB962C8B-B14F-4D97-AF65-F5344CB8AC3E}">
        <p14:creationId xmlns:p14="http://schemas.microsoft.com/office/powerpoint/2010/main" xmlns="" val="3515211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8C3E7-D827-4B3F-8890-12409685F26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D08B8626-DCFB-4B53-8064-3BE6057B0BE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7901" y="94268"/>
            <a:ext cx="11255604" cy="6398607"/>
          </a:xfrm>
        </p:spPr>
      </p:pic>
    </p:spTree>
    <p:extLst>
      <p:ext uri="{BB962C8B-B14F-4D97-AF65-F5344CB8AC3E}">
        <p14:creationId xmlns:p14="http://schemas.microsoft.com/office/powerpoint/2010/main" xmlns="" val="3569466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D21AA-C8F2-444D-9FE7-53152C31BDB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4309F83C-49C9-4B06-9FD0-9643D65FA2B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67645" y="433633"/>
            <a:ext cx="11293311" cy="6165130"/>
          </a:xfrm>
        </p:spPr>
      </p:pic>
    </p:spTree>
    <p:extLst>
      <p:ext uri="{BB962C8B-B14F-4D97-AF65-F5344CB8AC3E}">
        <p14:creationId xmlns:p14="http://schemas.microsoft.com/office/powerpoint/2010/main" xmlns="" val="1085449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F4ED4-9D2C-41C7-B8BE-9C71359C131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70A5F000-0D1D-4808-B38F-02D6CE774BF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4144" y="365125"/>
            <a:ext cx="10935093" cy="6299626"/>
          </a:xfrm>
        </p:spPr>
      </p:pic>
    </p:spTree>
    <p:extLst>
      <p:ext uri="{BB962C8B-B14F-4D97-AF65-F5344CB8AC3E}">
        <p14:creationId xmlns:p14="http://schemas.microsoft.com/office/powerpoint/2010/main" xmlns="" val="3720317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BB6B8-2397-4708-A6AA-81C4B891997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F58ADC8C-4F09-4AF6-8600-08E981051F2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84462" y="452487"/>
            <a:ext cx="11142482" cy="6040388"/>
          </a:xfrm>
        </p:spPr>
      </p:pic>
    </p:spTree>
    <p:extLst>
      <p:ext uri="{BB962C8B-B14F-4D97-AF65-F5344CB8AC3E}">
        <p14:creationId xmlns:p14="http://schemas.microsoft.com/office/powerpoint/2010/main" xmlns="" val="1145022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E54AC-BA64-4A0D-9003-3A75FB3464BE}"/>
              </a:ext>
            </a:extLst>
          </p:cNvPr>
          <p:cNvSpPr>
            <a:spLocks noGrp="1"/>
          </p:cNvSpPr>
          <p:nvPr>
            <p:ph type="title"/>
          </p:nvPr>
        </p:nvSpPr>
        <p:spPr/>
        <p:txBody>
          <a:bodyPr/>
          <a:lstStyle/>
          <a:p>
            <a:r>
              <a:rPr lang="en-IN" b="1" dirty="0"/>
              <a:t>Cardiac artefacts</a:t>
            </a:r>
          </a:p>
        </p:txBody>
      </p:sp>
      <p:sp>
        <p:nvSpPr>
          <p:cNvPr id="3" name="Content Placeholder 2">
            <a:extLst>
              <a:ext uri="{FF2B5EF4-FFF2-40B4-BE49-F238E27FC236}">
                <a16:creationId xmlns:a16="http://schemas.microsoft.com/office/drawing/2014/main" xmlns="" id="{8B1AC169-7C0B-4A01-A043-060938E1FB9E}"/>
              </a:ext>
            </a:extLst>
          </p:cNvPr>
          <p:cNvSpPr>
            <a:spLocks noGrp="1"/>
          </p:cNvSpPr>
          <p:nvPr>
            <p:ph idx="1"/>
          </p:nvPr>
        </p:nvSpPr>
        <p:spPr/>
        <p:txBody>
          <a:bodyPr/>
          <a:lstStyle/>
          <a:p>
            <a:r>
              <a:rPr lang="en-IN" dirty="0"/>
              <a:t>Electrocardiographic</a:t>
            </a:r>
          </a:p>
          <a:p>
            <a:endParaRPr lang="en-IN" dirty="0"/>
          </a:p>
          <a:p>
            <a:r>
              <a:rPr lang="en-IN" dirty="0"/>
              <a:t>Pulse artefact: Occurs when the electrode rests over a scalp blood vessel</a:t>
            </a:r>
          </a:p>
        </p:txBody>
      </p:sp>
    </p:spTree>
    <p:extLst>
      <p:ext uri="{BB962C8B-B14F-4D97-AF65-F5344CB8AC3E}">
        <p14:creationId xmlns:p14="http://schemas.microsoft.com/office/powerpoint/2010/main" xmlns="" val="26144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A23CDC-7FDE-4D54-8FD3-5F17E27F88C7}"/>
              </a:ext>
            </a:extLst>
          </p:cNvPr>
          <p:cNvSpPr>
            <a:spLocks noGrp="1"/>
          </p:cNvSpPr>
          <p:nvPr>
            <p:ph idx="1"/>
          </p:nvPr>
        </p:nvSpPr>
        <p:spPr>
          <a:xfrm>
            <a:off x="838200" y="746234"/>
            <a:ext cx="10515600" cy="5430729"/>
          </a:xfrm>
        </p:spPr>
        <p:txBody>
          <a:bodyPr>
            <a:normAutofit/>
          </a:bodyPr>
          <a:lstStyle/>
          <a:p>
            <a:r>
              <a:rPr lang="en-IN" dirty="0"/>
              <a:t>Even numbers refer to electrode positions on the right hemisphere, whereas odd numbers refer to those on the left hemisphere.</a:t>
            </a:r>
          </a:p>
          <a:p>
            <a:endParaRPr lang="en-IN" dirty="0"/>
          </a:p>
          <a:p>
            <a:r>
              <a:rPr lang="en-IN" dirty="0"/>
              <a:t>Letters A and </a:t>
            </a:r>
            <a:r>
              <a:rPr lang="en-IN" dirty="0" err="1"/>
              <a:t>Fp</a:t>
            </a:r>
            <a:r>
              <a:rPr lang="en-IN" dirty="0"/>
              <a:t> denote the earlobes and frontal polar sites.</a:t>
            </a:r>
          </a:p>
          <a:p>
            <a:endParaRPr lang="en-IN" dirty="0"/>
          </a:p>
          <a:p>
            <a:r>
              <a:rPr lang="en-IN" dirty="0"/>
              <a:t>EEG is recorded by employing the internationally preferred method for application of the scalp electrodes, the 10-20 system.</a:t>
            </a:r>
          </a:p>
          <a:p>
            <a:endParaRPr lang="en-IN" dirty="0"/>
          </a:p>
          <a:p>
            <a:r>
              <a:rPr lang="en-IN" dirty="0"/>
              <a:t>The 10 and 20 refer to the actual distances between the adjacent electrodes are either 10% or 20% of the total front-back or right-left distance of the skull.</a:t>
            </a:r>
          </a:p>
          <a:p>
            <a:endParaRPr lang="en-IN" dirty="0"/>
          </a:p>
          <a:p>
            <a:r>
              <a:rPr lang="en-IN" dirty="0" err="1"/>
              <a:t>Nasion</a:t>
            </a:r>
            <a:r>
              <a:rPr lang="en-IN" dirty="0"/>
              <a:t> and Inion are the 2 anatomical landmarks used for positioning the electrodes.</a:t>
            </a:r>
          </a:p>
        </p:txBody>
      </p:sp>
    </p:spTree>
    <p:extLst>
      <p:ext uri="{BB962C8B-B14F-4D97-AF65-F5344CB8AC3E}">
        <p14:creationId xmlns:p14="http://schemas.microsoft.com/office/powerpoint/2010/main" xmlns="" val="4194173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3121D-8789-4D5D-B212-5392ECB80F0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5CE54282-2F95-43B7-8476-2AB45479C8F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226243"/>
            <a:ext cx="10785049" cy="6266632"/>
          </a:xfrm>
        </p:spPr>
      </p:pic>
    </p:spTree>
    <p:extLst>
      <p:ext uri="{BB962C8B-B14F-4D97-AF65-F5344CB8AC3E}">
        <p14:creationId xmlns:p14="http://schemas.microsoft.com/office/powerpoint/2010/main" xmlns="" val="2467187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8CB78D-3B28-407B-8ADE-083A116C2118}"/>
              </a:ext>
            </a:extLst>
          </p:cNvPr>
          <p:cNvSpPr>
            <a:spLocks noGrp="1"/>
          </p:cNvSpPr>
          <p:nvPr>
            <p:ph type="title"/>
          </p:nvPr>
        </p:nvSpPr>
        <p:spPr/>
        <p:txBody>
          <a:bodyPr/>
          <a:lstStyle/>
          <a:p>
            <a:r>
              <a:rPr lang="en-IN" b="1" dirty="0"/>
              <a:t>Muscle artefact</a:t>
            </a:r>
          </a:p>
        </p:txBody>
      </p:sp>
      <p:sp>
        <p:nvSpPr>
          <p:cNvPr id="3" name="Content Placeholder 2">
            <a:extLst>
              <a:ext uri="{FF2B5EF4-FFF2-40B4-BE49-F238E27FC236}">
                <a16:creationId xmlns:a16="http://schemas.microsoft.com/office/drawing/2014/main" xmlns="" id="{AAC9CB68-8833-4D2A-BC4D-7A0810C52320}"/>
              </a:ext>
            </a:extLst>
          </p:cNvPr>
          <p:cNvSpPr>
            <a:spLocks noGrp="1"/>
          </p:cNvSpPr>
          <p:nvPr>
            <p:ph idx="1"/>
          </p:nvPr>
        </p:nvSpPr>
        <p:spPr/>
        <p:txBody>
          <a:bodyPr/>
          <a:lstStyle/>
          <a:p>
            <a:r>
              <a:rPr lang="en-IN" dirty="0"/>
              <a:t>EMG: Occur in regions with underlying muscles.</a:t>
            </a:r>
          </a:p>
          <a:p>
            <a:endParaRPr lang="en-IN" dirty="0"/>
          </a:p>
          <a:p>
            <a:r>
              <a:rPr lang="en-IN" dirty="0" err="1"/>
              <a:t>Glossokinetic</a:t>
            </a:r>
            <a:r>
              <a:rPr lang="en-IN" dirty="0"/>
              <a:t>: Tongue tip acts as an inherent negative dipole and along with muscular activity from pharyngeal muscles, give rise to </a:t>
            </a:r>
            <a:r>
              <a:rPr lang="en-IN" dirty="0" err="1"/>
              <a:t>glossokinetic</a:t>
            </a:r>
            <a:r>
              <a:rPr lang="en-IN" dirty="0"/>
              <a:t> effect.</a:t>
            </a:r>
          </a:p>
        </p:txBody>
      </p:sp>
    </p:spTree>
    <p:extLst>
      <p:ext uri="{BB962C8B-B14F-4D97-AF65-F5344CB8AC3E}">
        <p14:creationId xmlns:p14="http://schemas.microsoft.com/office/powerpoint/2010/main" xmlns="" val="4287347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A479F-E4D6-4B24-96EB-F94FD697CC6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0C1846C9-B8A1-4F1B-B4FE-74E45E4C8FB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6755" y="365124"/>
            <a:ext cx="11274457" cy="6224211"/>
          </a:xfrm>
        </p:spPr>
      </p:pic>
    </p:spTree>
    <p:extLst>
      <p:ext uri="{BB962C8B-B14F-4D97-AF65-F5344CB8AC3E}">
        <p14:creationId xmlns:p14="http://schemas.microsoft.com/office/powerpoint/2010/main" xmlns="" val="1170356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704DB-1BA3-4BF8-A565-A2546FA13EF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603F6CB9-283B-4405-BF6A-D80F2B1039D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35292" y="509046"/>
            <a:ext cx="11001080" cy="6061435"/>
          </a:xfrm>
        </p:spPr>
      </p:pic>
    </p:spTree>
    <p:extLst>
      <p:ext uri="{BB962C8B-B14F-4D97-AF65-F5344CB8AC3E}">
        <p14:creationId xmlns:p14="http://schemas.microsoft.com/office/powerpoint/2010/main" xmlns="" val="3983744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2838B-5F62-478B-9415-5553DF9925A1}"/>
              </a:ext>
            </a:extLst>
          </p:cNvPr>
          <p:cNvSpPr>
            <a:spLocks noGrp="1"/>
          </p:cNvSpPr>
          <p:nvPr>
            <p:ph type="title"/>
          </p:nvPr>
        </p:nvSpPr>
        <p:spPr/>
        <p:txBody>
          <a:bodyPr/>
          <a:lstStyle/>
          <a:p>
            <a:r>
              <a:rPr lang="en-IN" b="1" dirty="0"/>
              <a:t>Electrode artefact</a:t>
            </a:r>
          </a:p>
        </p:txBody>
      </p:sp>
      <p:sp>
        <p:nvSpPr>
          <p:cNvPr id="3" name="Content Placeholder 2">
            <a:extLst>
              <a:ext uri="{FF2B5EF4-FFF2-40B4-BE49-F238E27FC236}">
                <a16:creationId xmlns:a16="http://schemas.microsoft.com/office/drawing/2014/main" xmlns="" id="{CB71296C-A573-4B03-9120-3544E1A2C840}"/>
              </a:ext>
            </a:extLst>
          </p:cNvPr>
          <p:cNvSpPr>
            <a:spLocks noGrp="1"/>
          </p:cNvSpPr>
          <p:nvPr>
            <p:ph idx="1"/>
          </p:nvPr>
        </p:nvSpPr>
        <p:spPr/>
        <p:txBody>
          <a:bodyPr/>
          <a:lstStyle/>
          <a:p>
            <a:r>
              <a:rPr lang="en-IN" dirty="0"/>
              <a:t>Pop: Electrode paste between skin and electrode works as a capacitor and stores electrical charge. Due to change in impedance, sudden potential appears in all channels that include the electrode.</a:t>
            </a:r>
          </a:p>
          <a:p>
            <a:endParaRPr lang="en-IN" dirty="0"/>
          </a:p>
          <a:p>
            <a:r>
              <a:rPr lang="en-IN" dirty="0"/>
              <a:t>Poor electrode contact: Produces instability in impedance.</a:t>
            </a:r>
          </a:p>
          <a:p>
            <a:endParaRPr lang="en-IN" dirty="0"/>
          </a:p>
          <a:p>
            <a:r>
              <a:rPr lang="en-IN" dirty="0"/>
              <a:t>Salt bride: Unwanted connection between electrodes.</a:t>
            </a:r>
          </a:p>
          <a:p>
            <a:endParaRPr lang="en-IN" dirty="0"/>
          </a:p>
          <a:p>
            <a:endParaRPr lang="en-IN" dirty="0"/>
          </a:p>
        </p:txBody>
      </p:sp>
    </p:spTree>
    <p:extLst>
      <p:ext uri="{BB962C8B-B14F-4D97-AF65-F5344CB8AC3E}">
        <p14:creationId xmlns:p14="http://schemas.microsoft.com/office/powerpoint/2010/main" xmlns="" val="4148524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FF54A-D274-4575-8051-F1F7D44DB78B}"/>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D6D6C356-4533-4896-A8D2-6F7CE149B8B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7328" y="480767"/>
            <a:ext cx="11180189" cy="6012108"/>
          </a:xfrm>
        </p:spPr>
      </p:pic>
    </p:spTree>
    <p:extLst>
      <p:ext uri="{BB962C8B-B14F-4D97-AF65-F5344CB8AC3E}">
        <p14:creationId xmlns:p14="http://schemas.microsoft.com/office/powerpoint/2010/main" xmlns="" val="3967056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28BD2-E845-4CDC-89C8-F8AAC22C7D2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3F84F1D9-6E31-4029-A11E-030BDFDCC52F}"/>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197963"/>
            <a:ext cx="10596513" cy="6294912"/>
          </a:xfrm>
        </p:spPr>
      </p:pic>
    </p:spTree>
    <p:extLst>
      <p:ext uri="{BB962C8B-B14F-4D97-AF65-F5344CB8AC3E}">
        <p14:creationId xmlns:p14="http://schemas.microsoft.com/office/powerpoint/2010/main" xmlns="" val="1403080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541D4-4C4B-491C-BFE2-72903940E409}"/>
              </a:ext>
            </a:extLst>
          </p:cNvPr>
          <p:cNvSpPr>
            <a:spLocks noGrp="1"/>
          </p:cNvSpPr>
          <p:nvPr>
            <p:ph type="title"/>
          </p:nvPr>
        </p:nvSpPr>
        <p:spPr/>
        <p:txBody>
          <a:bodyPr/>
          <a:lstStyle/>
          <a:p>
            <a:r>
              <a:rPr lang="en-IN" dirty="0"/>
              <a:t>Absence seizure</a:t>
            </a:r>
          </a:p>
        </p:txBody>
      </p:sp>
      <p:pic>
        <p:nvPicPr>
          <p:cNvPr id="5" name="Content Placeholder 4">
            <a:extLst>
              <a:ext uri="{FF2B5EF4-FFF2-40B4-BE49-F238E27FC236}">
                <a16:creationId xmlns:a16="http://schemas.microsoft.com/office/drawing/2014/main" xmlns="" id="{CF109113-2F09-4429-B69E-22463B53089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49868" y="2286000"/>
            <a:ext cx="6044663" cy="3581400"/>
          </a:xfrm>
        </p:spPr>
      </p:pic>
    </p:spTree>
    <p:extLst>
      <p:ext uri="{BB962C8B-B14F-4D97-AF65-F5344CB8AC3E}">
        <p14:creationId xmlns:p14="http://schemas.microsoft.com/office/powerpoint/2010/main" xmlns="" val="2882086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1134B-EE1E-47FB-AB3E-FA5CC8978BD4}"/>
              </a:ext>
            </a:extLst>
          </p:cNvPr>
          <p:cNvSpPr>
            <a:spLocks noGrp="1"/>
          </p:cNvSpPr>
          <p:nvPr>
            <p:ph type="title"/>
          </p:nvPr>
        </p:nvSpPr>
        <p:spPr/>
        <p:txBody>
          <a:bodyPr/>
          <a:lstStyle/>
          <a:p>
            <a:r>
              <a:rPr lang="en-IN" dirty="0"/>
              <a:t>JME</a:t>
            </a:r>
          </a:p>
        </p:txBody>
      </p:sp>
      <p:pic>
        <p:nvPicPr>
          <p:cNvPr id="5" name="Content Placeholder 4">
            <a:extLst>
              <a:ext uri="{FF2B5EF4-FFF2-40B4-BE49-F238E27FC236}">
                <a16:creationId xmlns:a16="http://schemas.microsoft.com/office/drawing/2014/main" xmlns="" id="{0F425936-ADC9-414B-B304-8C969CC23A5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7585" y="1461155"/>
            <a:ext cx="10850250" cy="4901938"/>
          </a:xfrm>
        </p:spPr>
      </p:pic>
    </p:spTree>
    <p:extLst>
      <p:ext uri="{BB962C8B-B14F-4D97-AF65-F5344CB8AC3E}">
        <p14:creationId xmlns:p14="http://schemas.microsoft.com/office/powerpoint/2010/main" xmlns="" val="3114585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E2A93-747A-4B31-9EF5-EAD59F0FC685}"/>
              </a:ext>
            </a:extLst>
          </p:cNvPr>
          <p:cNvSpPr>
            <a:spLocks noGrp="1"/>
          </p:cNvSpPr>
          <p:nvPr>
            <p:ph type="title"/>
          </p:nvPr>
        </p:nvSpPr>
        <p:spPr/>
        <p:txBody>
          <a:bodyPr/>
          <a:lstStyle/>
          <a:p>
            <a:r>
              <a:rPr lang="en-IN" dirty="0"/>
              <a:t>GTCS</a:t>
            </a:r>
          </a:p>
        </p:txBody>
      </p:sp>
      <p:pic>
        <p:nvPicPr>
          <p:cNvPr id="5" name="Content Placeholder 4">
            <a:extLst>
              <a:ext uri="{FF2B5EF4-FFF2-40B4-BE49-F238E27FC236}">
                <a16:creationId xmlns:a16="http://schemas.microsoft.com/office/drawing/2014/main" xmlns="" id="{BBAB86B5-813E-46AD-B2AC-D77A703F91F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67645" y="1690688"/>
            <a:ext cx="11368726" cy="4926927"/>
          </a:xfrm>
        </p:spPr>
      </p:pic>
    </p:spTree>
    <p:extLst>
      <p:ext uri="{BB962C8B-B14F-4D97-AF65-F5344CB8AC3E}">
        <p14:creationId xmlns:p14="http://schemas.microsoft.com/office/powerpoint/2010/main" xmlns="" val="398439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5565A7F-D93F-477C-B0C7-74196746141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50070" y="584462"/>
            <a:ext cx="10190375" cy="5957740"/>
          </a:xfrm>
        </p:spPr>
      </p:pic>
    </p:spTree>
    <p:extLst>
      <p:ext uri="{BB962C8B-B14F-4D97-AF65-F5344CB8AC3E}">
        <p14:creationId xmlns:p14="http://schemas.microsoft.com/office/powerpoint/2010/main" xmlns="" val="321810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7EEF9C-BBF2-4462-9A5B-9C77E646C618}"/>
              </a:ext>
            </a:extLst>
          </p:cNvPr>
          <p:cNvSpPr>
            <a:spLocks noGrp="1"/>
          </p:cNvSpPr>
          <p:nvPr>
            <p:ph type="title"/>
          </p:nvPr>
        </p:nvSpPr>
        <p:spPr/>
        <p:txBody>
          <a:bodyPr/>
          <a:lstStyle/>
          <a:p>
            <a:r>
              <a:rPr lang="en-IN" dirty="0"/>
              <a:t>Temporal Lobe Epilepsy</a:t>
            </a:r>
          </a:p>
        </p:txBody>
      </p:sp>
      <p:pic>
        <p:nvPicPr>
          <p:cNvPr id="5" name="Content Placeholder 4">
            <a:extLst>
              <a:ext uri="{FF2B5EF4-FFF2-40B4-BE49-F238E27FC236}">
                <a16:creationId xmlns:a16="http://schemas.microsoft.com/office/drawing/2014/main" xmlns="" id="{892B9554-ADD5-4698-9846-5C168144053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07267" y="2286000"/>
            <a:ext cx="6129866" cy="3581400"/>
          </a:xfrm>
        </p:spPr>
      </p:pic>
    </p:spTree>
    <p:extLst>
      <p:ext uri="{BB962C8B-B14F-4D97-AF65-F5344CB8AC3E}">
        <p14:creationId xmlns:p14="http://schemas.microsoft.com/office/powerpoint/2010/main" xmlns="" val="3427217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00976-5FC3-4EA0-858A-E36102AC205A}"/>
              </a:ext>
            </a:extLst>
          </p:cNvPr>
          <p:cNvSpPr>
            <a:spLocks noGrp="1"/>
          </p:cNvSpPr>
          <p:nvPr>
            <p:ph type="title"/>
          </p:nvPr>
        </p:nvSpPr>
        <p:spPr/>
        <p:txBody>
          <a:bodyPr/>
          <a:lstStyle/>
          <a:p>
            <a:r>
              <a:rPr lang="en-IN" dirty="0"/>
              <a:t>Frontal lobe epilepsy</a:t>
            </a:r>
          </a:p>
        </p:txBody>
      </p:sp>
      <p:pic>
        <p:nvPicPr>
          <p:cNvPr id="5" name="Content Placeholder 4">
            <a:extLst>
              <a:ext uri="{FF2B5EF4-FFF2-40B4-BE49-F238E27FC236}">
                <a16:creationId xmlns:a16="http://schemas.microsoft.com/office/drawing/2014/main" xmlns="" id="{B6E27FB8-94CB-455E-9C45-AC4AE51D998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86062" y="2386012"/>
            <a:ext cx="6772275" cy="3381375"/>
          </a:xfrm>
        </p:spPr>
      </p:pic>
    </p:spTree>
    <p:extLst>
      <p:ext uri="{BB962C8B-B14F-4D97-AF65-F5344CB8AC3E}">
        <p14:creationId xmlns:p14="http://schemas.microsoft.com/office/powerpoint/2010/main" xmlns="" val="3433410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39F6C-2088-412B-8AE9-0192A2F50302}"/>
              </a:ext>
            </a:extLst>
          </p:cNvPr>
          <p:cNvSpPr>
            <a:spLocks noGrp="1"/>
          </p:cNvSpPr>
          <p:nvPr>
            <p:ph type="title"/>
          </p:nvPr>
        </p:nvSpPr>
        <p:spPr/>
        <p:txBody>
          <a:bodyPr/>
          <a:lstStyle/>
          <a:p>
            <a:r>
              <a:rPr lang="en-IN" dirty="0"/>
              <a:t>Burst suppression</a:t>
            </a:r>
          </a:p>
        </p:txBody>
      </p:sp>
      <p:pic>
        <p:nvPicPr>
          <p:cNvPr id="5" name="Content Placeholder 4">
            <a:extLst>
              <a:ext uri="{FF2B5EF4-FFF2-40B4-BE49-F238E27FC236}">
                <a16:creationId xmlns:a16="http://schemas.microsoft.com/office/drawing/2014/main" xmlns="" id="{1CDE4922-74EE-410A-B911-33EDD13A55A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61140" y="2286000"/>
            <a:ext cx="6022119" cy="3581400"/>
          </a:xfrm>
        </p:spPr>
      </p:pic>
    </p:spTree>
    <p:extLst>
      <p:ext uri="{BB962C8B-B14F-4D97-AF65-F5344CB8AC3E}">
        <p14:creationId xmlns:p14="http://schemas.microsoft.com/office/powerpoint/2010/main" xmlns="" val="2926662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09246-6684-4B52-8D01-36BA451C0912}"/>
              </a:ext>
            </a:extLst>
          </p:cNvPr>
          <p:cNvSpPr>
            <a:spLocks noGrp="1"/>
          </p:cNvSpPr>
          <p:nvPr>
            <p:ph type="title"/>
          </p:nvPr>
        </p:nvSpPr>
        <p:spPr/>
        <p:txBody>
          <a:bodyPr/>
          <a:lstStyle/>
          <a:p>
            <a:r>
              <a:rPr lang="en-IN" dirty="0"/>
              <a:t>Hypsarrhythmia</a:t>
            </a:r>
          </a:p>
        </p:txBody>
      </p:sp>
      <p:pic>
        <p:nvPicPr>
          <p:cNvPr id="5" name="Content Placeholder 4">
            <a:extLst>
              <a:ext uri="{FF2B5EF4-FFF2-40B4-BE49-F238E27FC236}">
                <a16:creationId xmlns:a16="http://schemas.microsoft.com/office/drawing/2014/main" xmlns="" id="{1FF6417E-C84E-412A-8B09-70EC5E6937C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9047" y="1690688"/>
            <a:ext cx="11085921" cy="4802187"/>
          </a:xfrm>
        </p:spPr>
      </p:pic>
    </p:spTree>
    <p:extLst>
      <p:ext uri="{BB962C8B-B14F-4D97-AF65-F5344CB8AC3E}">
        <p14:creationId xmlns:p14="http://schemas.microsoft.com/office/powerpoint/2010/main" xmlns="" val="2687172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0E8E2-F62C-431E-9DDE-5EF9E18FC3A6}"/>
              </a:ext>
            </a:extLst>
          </p:cNvPr>
          <p:cNvSpPr>
            <a:spLocks noGrp="1"/>
          </p:cNvSpPr>
          <p:nvPr>
            <p:ph type="title"/>
          </p:nvPr>
        </p:nvSpPr>
        <p:spPr>
          <a:xfrm>
            <a:off x="838200" y="2486156"/>
            <a:ext cx="10515600" cy="1325563"/>
          </a:xfrm>
        </p:spPr>
        <p:txBody>
          <a:bodyPr/>
          <a:lstStyle/>
          <a:p>
            <a:pPr algn="ctr"/>
            <a:r>
              <a:rPr lang="en-IN" dirty="0"/>
              <a:t>Thank You</a:t>
            </a:r>
          </a:p>
        </p:txBody>
      </p:sp>
    </p:spTree>
    <p:extLst>
      <p:ext uri="{BB962C8B-B14F-4D97-AF65-F5344CB8AC3E}">
        <p14:creationId xmlns:p14="http://schemas.microsoft.com/office/powerpoint/2010/main" xmlns="" val="218073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BA6EC88-7EC9-4D07-88DB-85BCC18C233C}"/>
              </a:ext>
            </a:extLst>
          </p:cNvPr>
          <p:cNvSpPr>
            <a:spLocks noGrp="1"/>
          </p:cNvSpPr>
          <p:nvPr>
            <p:ph idx="1"/>
          </p:nvPr>
        </p:nvSpPr>
        <p:spPr>
          <a:xfrm>
            <a:off x="838200" y="441434"/>
            <a:ext cx="10515600" cy="5735529"/>
          </a:xfrm>
        </p:spPr>
        <p:txBody>
          <a:bodyPr>
            <a:normAutofit/>
          </a:bodyPr>
          <a:lstStyle/>
          <a:p>
            <a:r>
              <a:rPr lang="en-IN" dirty="0"/>
              <a:t>In the 10-20 system, standardized montages are used for analysis of the waveforms. </a:t>
            </a:r>
          </a:p>
          <a:p>
            <a:endParaRPr lang="en-IN" dirty="0"/>
          </a:p>
          <a:p>
            <a:r>
              <a:rPr lang="en-IN" dirty="0"/>
              <a:t>There are 2 types of montages – bipolar and referential.</a:t>
            </a:r>
          </a:p>
          <a:p>
            <a:endParaRPr lang="en-IN" dirty="0"/>
          </a:p>
          <a:p>
            <a:r>
              <a:rPr lang="en-IN" dirty="0"/>
              <a:t>Montage means the placement of the electrodes.</a:t>
            </a:r>
          </a:p>
          <a:p>
            <a:endParaRPr lang="en-IN" dirty="0"/>
          </a:p>
          <a:p>
            <a:r>
              <a:rPr lang="en-IN" dirty="0"/>
              <a:t>The referential type of recording is useful in measuring the elevation with reference to a particular point.</a:t>
            </a:r>
          </a:p>
          <a:p>
            <a:endParaRPr lang="en-IN" dirty="0"/>
          </a:p>
          <a:p>
            <a:r>
              <a:rPr lang="en-IN" dirty="0"/>
              <a:t>Bipolar recording measures the difference of elevation between nearby points, going serially in a particular direction.</a:t>
            </a:r>
          </a:p>
        </p:txBody>
      </p:sp>
    </p:spTree>
    <p:extLst>
      <p:ext uri="{BB962C8B-B14F-4D97-AF65-F5344CB8AC3E}">
        <p14:creationId xmlns:p14="http://schemas.microsoft.com/office/powerpoint/2010/main" xmlns="" val="362617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CA5CE0-3F49-457D-B05F-C201A2F73C24}"/>
              </a:ext>
            </a:extLst>
          </p:cNvPr>
          <p:cNvSpPr>
            <a:spLocks noGrp="1"/>
          </p:cNvSpPr>
          <p:nvPr>
            <p:ph type="title"/>
          </p:nvPr>
        </p:nvSpPr>
        <p:spPr/>
        <p:txBody>
          <a:bodyPr/>
          <a:lstStyle/>
          <a:p>
            <a:r>
              <a:rPr lang="en-IN" dirty="0"/>
              <a:t>Referential Montage</a:t>
            </a:r>
          </a:p>
        </p:txBody>
      </p:sp>
      <p:pic>
        <p:nvPicPr>
          <p:cNvPr id="5" name="Content Placeholder 4">
            <a:extLst>
              <a:ext uri="{FF2B5EF4-FFF2-40B4-BE49-F238E27FC236}">
                <a16:creationId xmlns:a16="http://schemas.microsoft.com/office/drawing/2014/main" xmlns="" id="{173FB07C-D37B-4E28-BE87-54829486EBC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81500" y="2286000"/>
            <a:ext cx="3581400" cy="3581400"/>
          </a:xfrm>
        </p:spPr>
      </p:pic>
    </p:spTree>
    <p:extLst>
      <p:ext uri="{BB962C8B-B14F-4D97-AF65-F5344CB8AC3E}">
        <p14:creationId xmlns:p14="http://schemas.microsoft.com/office/powerpoint/2010/main" xmlns="" val="393205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C26576-583A-463D-BD8D-0831A70AD905}"/>
              </a:ext>
            </a:extLst>
          </p:cNvPr>
          <p:cNvSpPr>
            <a:spLocks noGrp="1"/>
          </p:cNvSpPr>
          <p:nvPr>
            <p:ph type="title"/>
          </p:nvPr>
        </p:nvSpPr>
        <p:spPr/>
        <p:txBody>
          <a:bodyPr/>
          <a:lstStyle/>
          <a:p>
            <a:endParaRPr lang="en-IN"/>
          </a:p>
        </p:txBody>
      </p:sp>
      <p:pic>
        <p:nvPicPr>
          <p:cNvPr id="5" name="Content Placeholder 4" descr="A close up of text on a white background&#10;&#10;Description automatically generated">
            <a:extLst>
              <a:ext uri="{FF2B5EF4-FFF2-40B4-BE49-F238E27FC236}">
                <a16:creationId xmlns:a16="http://schemas.microsoft.com/office/drawing/2014/main" xmlns="" id="{860F424E-C718-4265-9E1A-75543755F28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25863" y="1112364"/>
            <a:ext cx="10869105" cy="5380512"/>
          </a:xfrm>
        </p:spPr>
      </p:pic>
    </p:spTree>
    <p:extLst>
      <p:ext uri="{BB962C8B-B14F-4D97-AF65-F5344CB8AC3E}">
        <p14:creationId xmlns:p14="http://schemas.microsoft.com/office/powerpoint/2010/main" xmlns="" val="108297972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10001025" id="{F9915BBD-9749-466F-995C-8C8D6A938EC0}" vid="{CF1D1A65-FC75-42D2-B7EF-D2991382DC6F}"/>
    </a:ext>
  </a:extLst>
</a:theme>
</file>

<file path=docProps/app.xml><?xml version="1.0" encoding="utf-8"?>
<Properties xmlns="http://schemas.openxmlformats.org/officeDocument/2006/extended-properties" xmlns:vt="http://schemas.openxmlformats.org/officeDocument/2006/docPropsVTypes">
  <TotalTime>1156</TotalTime>
  <Words>1790</Words>
  <Application>Microsoft Office PowerPoint</Application>
  <PresentationFormat>Custom</PresentationFormat>
  <Paragraphs>255</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Crop</vt:lpstr>
      <vt:lpstr>Eeg  (electroencephalogram)</vt:lpstr>
      <vt:lpstr>        ELECTROENCEPHALOGRAPHY</vt:lpstr>
      <vt:lpstr>Slide 3</vt:lpstr>
      <vt:lpstr>Slide 4</vt:lpstr>
      <vt:lpstr>Slide 5</vt:lpstr>
      <vt:lpstr>Slide 6</vt:lpstr>
      <vt:lpstr>Slide 7</vt:lpstr>
      <vt:lpstr>Referential Montage</vt:lpstr>
      <vt:lpstr>Slide 9</vt:lpstr>
      <vt:lpstr>Bipolar Montage</vt:lpstr>
      <vt:lpstr>Slide 11</vt:lpstr>
      <vt:lpstr>Slide 12</vt:lpstr>
      <vt:lpstr>Slide 13</vt:lpstr>
      <vt:lpstr>              Role of EEG in epilepsy</vt:lpstr>
      <vt:lpstr>INDICATION OF cEEG monitoring in ICU</vt:lpstr>
      <vt:lpstr>                           EEG waves</vt:lpstr>
      <vt:lpstr>Slide 17</vt:lpstr>
      <vt:lpstr>Slide 18</vt:lpstr>
      <vt:lpstr>Delta wave</vt:lpstr>
      <vt:lpstr>Theta wave</vt:lpstr>
      <vt:lpstr>Slide 21</vt:lpstr>
      <vt:lpstr>Alpha wave</vt:lpstr>
      <vt:lpstr>Slide 23</vt:lpstr>
      <vt:lpstr>Alpha variants</vt:lpstr>
      <vt:lpstr>Beta wave</vt:lpstr>
      <vt:lpstr>                         SLEEP CYCLE</vt:lpstr>
      <vt:lpstr>             EEG changes during sleep</vt:lpstr>
      <vt:lpstr>POSTS</vt:lpstr>
      <vt:lpstr>Sleep Spindle &amp; K complex</vt:lpstr>
      <vt:lpstr>Slide 30</vt:lpstr>
      <vt:lpstr>Significance of K complex</vt:lpstr>
      <vt:lpstr>                ACTIVATION PROCEDURES</vt:lpstr>
      <vt:lpstr>Hyperventilation</vt:lpstr>
      <vt:lpstr>Slide 34</vt:lpstr>
      <vt:lpstr>Slide 35</vt:lpstr>
      <vt:lpstr>Hyperventilation induced absence seizure</vt:lpstr>
      <vt:lpstr>Photic stimulation</vt:lpstr>
      <vt:lpstr>Slide 38</vt:lpstr>
      <vt:lpstr>Slide 39</vt:lpstr>
      <vt:lpstr>Slide 40</vt:lpstr>
      <vt:lpstr>Slide 41</vt:lpstr>
      <vt:lpstr>Conditions associated with PPR</vt:lpstr>
      <vt:lpstr>                             ARTEFACT</vt:lpstr>
      <vt:lpstr>Ocular artefacts</vt:lpstr>
      <vt:lpstr>Slide 45</vt:lpstr>
      <vt:lpstr>Slide 46</vt:lpstr>
      <vt:lpstr>Slide 47</vt:lpstr>
      <vt:lpstr>Slide 48</vt:lpstr>
      <vt:lpstr>Cardiac artefacts</vt:lpstr>
      <vt:lpstr>Slide 50</vt:lpstr>
      <vt:lpstr>Muscle artefact</vt:lpstr>
      <vt:lpstr>Slide 52</vt:lpstr>
      <vt:lpstr>Slide 53</vt:lpstr>
      <vt:lpstr>Electrode artefact</vt:lpstr>
      <vt:lpstr>Slide 55</vt:lpstr>
      <vt:lpstr>Slide 56</vt:lpstr>
      <vt:lpstr>Absence seizure</vt:lpstr>
      <vt:lpstr>JME</vt:lpstr>
      <vt:lpstr>GTCS</vt:lpstr>
      <vt:lpstr>Temporal Lobe Epilepsy</vt:lpstr>
      <vt:lpstr>Frontal lobe epilepsy</vt:lpstr>
      <vt:lpstr>Burst suppression</vt:lpstr>
      <vt:lpstr>Hypsarrhythmia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EEG</dc:title>
  <dc:creator>sourabhasn@yahoo.com</dc:creator>
  <cp:lastModifiedBy>Jeevana</cp:lastModifiedBy>
  <cp:revision>56</cp:revision>
  <dcterms:created xsi:type="dcterms:W3CDTF">2019-08-18T09:58:41Z</dcterms:created>
  <dcterms:modified xsi:type="dcterms:W3CDTF">2020-08-19T11:56:32Z</dcterms:modified>
</cp:coreProperties>
</file>