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2" r:id="rId4"/>
    <p:sldId id="258" r:id="rId5"/>
    <p:sldId id="299" r:id="rId6"/>
    <p:sldId id="259" r:id="rId7"/>
    <p:sldId id="260" r:id="rId8"/>
    <p:sldId id="262" r:id="rId9"/>
    <p:sldId id="263" r:id="rId10"/>
    <p:sldId id="264" r:id="rId11"/>
    <p:sldId id="297" r:id="rId12"/>
    <p:sldId id="298" r:id="rId13"/>
    <p:sldId id="303" r:id="rId14"/>
    <p:sldId id="308" r:id="rId15"/>
    <p:sldId id="304" r:id="rId16"/>
    <p:sldId id="305" r:id="rId17"/>
    <p:sldId id="306" r:id="rId18"/>
    <p:sldId id="307" r:id="rId19"/>
    <p:sldId id="266" r:id="rId20"/>
    <p:sldId id="267" r:id="rId21"/>
    <p:sldId id="268" r:id="rId22"/>
    <p:sldId id="294" r:id="rId23"/>
    <p:sldId id="300" r:id="rId24"/>
    <p:sldId id="301" r:id="rId25"/>
    <p:sldId id="270" r:id="rId26"/>
    <p:sldId id="271" r:id="rId27"/>
    <p:sldId id="272" r:id="rId28"/>
    <p:sldId id="274" r:id="rId29"/>
    <p:sldId id="279" r:id="rId30"/>
    <p:sldId id="275" r:id="rId31"/>
    <p:sldId id="276" r:id="rId32"/>
    <p:sldId id="277" r:id="rId33"/>
    <p:sldId id="278" r:id="rId34"/>
    <p:sldId id="280" r:id="rId35"/>
    <p:sldId id="281" r:id="rId36"/>
    <p:sldId id="282" r:id="rId37"/>
    <p:sldId id="283" r:id="rId38"/>
    <p:sldId id="284" r:id="rId39"/>
    <p:sldId id="286" r:id="rId40"/>
    <p:sldId id="287" r:id="rId41"/>
    <p:sldId id="288" r:id="rId42"/>
    <p:sldId id="289" r:id="rId43"/>
    <p:sldId id="290" r:id="rId44"/>
    <p:sldId id="293" r:id="rId45"/>
    <p:sldId id="30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18F3D-5D53-4E85-A42A-688DF5573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431" y="1231641"/>
            <a:ext cx="7766936" cy="1876803"/>
          </a:xfrm>
        </p:spPr>
        <p:txBody>
          <a:bodyPr/>
          <a:lstStyle/>
          <a:p>
            <a:pPr algn="ctr"/>
            <a:r>
              <a:rPr lang="en-IN" b="1" dirty="0"/>
              <a:t>FEBRILE ENCEPHALOPATHY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3CFA28-5D0F-45D6-B828-E87ACC9C2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2570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97ECF-6BCF-43DB-A038-455BC046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/>
              <a:t>NON- INFECTIOUS CAUSES OF FEVER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C9D174-6231-4B13-8C6C-B0372F772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1757561"/>
            <a:ext cx="4185623" cy="576262"/>
          </a:xfrm>
        </p:spPr>
        <p:txBody>
          <a:bodyPr/>
          <a:lstStyle/>
          <a:p>
            <a:r>
              <a:rPr lang="en-IN" dirty="0"/>
              <a:t>Over production of heat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39728F-36A0-4EA1-A443-B9F7B3A65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425958"/>
            <a:ext cx="4185623" cy="3822441"/>
          </a:xfrm>
        </p:spPr>
        <p:txBody>
          <a:bodyPr>
            <a:noAutofit/>
          </a:bodyPr>
          <a:lstStyle/>
          <a:p>
            <a:r>
              <a:rPr lang="en-IN" sz="2400" dirty="0"/>
              <a:t>Neuroleptic malignant syndrome</a:t>
            </a:r>
          </a:p>
          <a:p>
            <a:r>
              <a:rPr lang="en-IN" sz="2400" dirty="0"/>
              <a:t>Malignant Hyperthermia</a:t>
            </a:r>
          </a:p>
          <a:p>
            <a:r>
              <a:rPr lang="en-IN" sz="2400" dirty="0"/>
              <a:t>Drugs- Cocaine, Salicylate</a:t>
            </a:r>
          </a:p>
          <a:p>
            <a:r>
              <a:rPr lang="en-IN" sz="2400" dirty="0"/>
              <a:t>Thyrotoxic encephalopathy</a:t>
            </a:r>
          </a:p>
          <a:p>
            <a:r>
              <a:rPr lang="en-IN" sz="2400" dirty="0"/>
              <a:t>Convulsive status epilepticus</a:t>
            </a:r>
          </a:p>
          <a:p>
            <a:r>
              <a:rPr lang="en-IN" sz="2400" dirty="0"/>
              <a:t>Catatonic schizophrenia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7E681F2-4C3B-40BB-B0D9-7696A7CE1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4" y="1930400"/>
            <a:ext cx="4185618" cy="403423"/>
          </a:xfrm>
        </p:spPr>
        <p:txBody>
          <a:bodyPr/>
          <a:lstStyle/>
          <a:p>
            <a:r>
              <a:rPr lang="en-IN" dirty="0"/>
              <a:t>Impaired heat dissipation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2D9399-A0A3-4542-92F6-9B1ADA06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5" y="2550633"/>
            <a:ext cx="4185617" cy="3304117"/>
          </a:xfrm>
        </p:spPr>
        <p:txBody>
          <a:bodyPr>
            <a:normAutofit/>
          </a:bodyPr>
          <a:lstStyle/>
          <a:p>
            <a:r>
              <a:rPr lang="en-IN" sz="2400" dirty="0"/>
              <a:t>Anticholinergic toxicity, e.g. Amitriptyline</a:t>
            </a:r>
          </a:p>
          <a:p>
            <a:r>
              <a:rPr lang="en-IN" sz="2400" dirty="0"/>
              <a:t>Heat Stroke</a:t>
            </a:r>
          </a:p>
        </p:txBody>
      </p:sp>
    </p:spTree>
    <p:extLst>
      <p:ext uri="{BB962C8B-B14F-4D97-AF65-F5344CB8AC3E}">
        <p14:creationId xmlns:p14="http://schemas.microsoft.com/office/powerpoint/2010/main" xmlns="" val="346847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5CBD9-B887-44DF-815F-BD695A93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Structural lesions (Impaired thermoregulatory mechanism)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08CDE0-A1D4-4455-983D-EDC8DCFA5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Hypothalamic lesion </a:t>
            </a:r>
          </a:p>
          <a:p>
            <a:r>
              <a:rPr lang="en-IN" sz="2400" dirty="0"/>
              <a:t>Brain stem lesions (stroke) </a:t>
            </a:r>
          </a:p>
          <a:p>
            <a:r>
              <a:rPr lang="en-IN" sz="2400" dirty="0"/>
              <a:t>Intraventricular and subarachnoid haemorrhage </a:t>
            </a:r>
          </a:p>
        </p:txBody>
      </p:sp>
    </p:spTree>
    <p:extLst>
      <p:ext uri="{BB962C8B-B14F-4D97-AF65-F5344CB8AC3E}">
        <p14:creationId xmlns:p14="http://schemas.microsoft.com/office/powerpoint/2010/main" xmlns="" val="396513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D3FCF-DF9C-4049-AC0B-C9150355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Misc.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71A7D-8F1D-4EDE-89BE-83467F03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Infectious or post infectious demyelination (ADEM) </a:t>
            </a:r>
          </a:p>
          <a:p>
            <a:r>
              <a:rPr lang="en-US" sz="2400" dirty="0"/>
              <a:t>Cerebral fat embolism </a:t>
            </a:r>
          </a:p>
          <a:p>
            <a:r>
              <a:rPr lang="en-US" sz="2400" dirty="0"/>
              <a:t>Altered sensorium with secondary cause of fever: e.g. Stroke with aspiration pneumonia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11446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30F3D-34E6-4FF9-AC5B-5C7F2C15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984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HOW TO APPROACH?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01D69-8FE0-43CE-883C-3D25F3D02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27584"/>
            <a:ext cx="8026513" cy="5122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u="sng" dirty="0">
                <a:solidFill>
                  <a:srgbClr val="FF0000"/>
                </a:solidFill>
              </a:rPr>
              <a:t>HISTORY: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Most important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Sometimes only clue to correct diagnosis.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Careful and systematic clinical assessment is key to management of a patient of febrile encephalopathy.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Imp to differentiate infective vs non infective causes.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Temporal course </a:t>
            </a:r>
            <a:r>
              <a:rPr lang="en-US" sz="2400" dirty="0"/>
              <a:t>is also imp – whether fever preceded or followed altered sensorium or simultaneous.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Classical triad </a:t>
            </a:r>
            <a:r>
              <a:rPr lang="en-US" sz="2400" dirty="0"/>
              <a:t>of CNS inf – fever, neck rigidity, altered mental status. (present in majority of patients)</a:t>
            </a:r>
            <a:endParaRPr lang="en-IN" sz="2400" dirty="0"/>
          </a:p>
        </p:txBody>
      </p:sp>
      <p:pic>
        <p:nvPicPr>
          <p:cNvPr id="1026" name="Picture 2" descr="Image result for book picture cartoon">
            <a:extLst>
              <a:ext uri="{FF2B5EF4-FFF2-40B4-BE49-F238E27FC236}">
                <a16:creationId xmlns:a16="http://schemas.microsoft.com/office/drawing/2014/main" xmlns="" id="{A7DC30D1-556A-4CBF-B828-EF225F20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3846" y="0"/>
            <a:ext cx="3488154" cy="32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301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B263DA-5789-43E5-AFC8-9CECF7525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9209"/>
            <a:ext cx="8596668" cy="56121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IMPORTANT POINTS FOR HISTORY: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Fever, Headache, Vomiting, Altered Sensorium </a:t>
            </a:r>
          </a:p>
          <a:p>
            <a:r>
              <a:rPr lang="en-US" sz="2400" dirty="0"/>
              <a:t>Geographic and Seasonal factor </a:t>
            </a:r>
          </a:p>
          <a:p>
            <a:r>
              <a:rPr lang="en-US" sz="2400" dirty="0"/>
              <a:t>Immune status, Drug intake </a:t>
            </a:r>
          </a:p>
          <a:p>
            <a:r>
              <a:rPr lang="en-US" sz="2400" dirty="0"/>
              <a:t>Contact with animals, Dog bite, Insect bite </a:t>
            </a:r>
          </a:p>
          <a:p>
            <a:r>
              <a:rPr lang="en-US" sz="2400" dirty="0"/>
              <a:t>Foreign travel </a:t>
            </a:r>
          </a:p>
          <a:p>
            <a:r>
              <a:rPr lang="en-US" sz="2400" dirty="0"/>
              <a:t>Occupation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1192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013C20-98B6-4882-A2D3-C5B1A1F43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9837"/>
            <a:ext cx="9810274" cy="581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u="sng" dirty="0">
                <a:solidFill>
                  <a:srgbClr val="FF0000"/>
                </a:solidFill>
              </a:rPr>
              <a:t>PHYSICAL EXAMINATION:</a:t>
            </a:r>
          </a:p>
          <a:p>
            <a:pPr marL="0" indent="0">
              <a:buNone/>
            </a:pPr>
            <a:r>
              <a:rPr lang="en-US" sz="2400" dirty="0"/>
              <a:t>Thorough physical examination &amp; neurological examination can provide imp clues to underlying etiology.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Skin rashes are common in meningococcal infection, rickettsia fever, VZV, Colorado tick fever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Parotitis in mumps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Erythema nodosum may be </a:t>
            </a:r>
            <a:r>
              <a:rPr lang="en-US" sz="2400" dirty="0" err="1"/>
              <a:t>a/w</a:t>
            </a:r>
            <a:r>
              <a:rPr lang="en-US" sz="2400" dirty="0"/>
              <a:t> TB &amp; histoplasmosis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Mucous membrane lesions common in Herpes virus 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Upper resp tract infection favor Influenzae or Mycoplasma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Look for lymphadenopathy, hepatosplenomegaly.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Kernig’s sign, Brudzinski’s sign, Jolt accentuation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sz="2000" dirty="0"/>
          </a:p>
          <a:p>
            <a:endParaRPr lang="en-IN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76747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32E02B-240D-4EC1-A5B9-73E4A6F28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9918"/>
            <a:ext cx="8596668" cy="62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Detailed neurological examination including:</a:t>
            </a:r>
          </a:p>
          <a:p>
            <a:r>
              <a:rPr lang="en-IN" dirty="0"/>
              <a:t> </a:t>
            </a:r>
            <a:r>
              <a:rPr lang="en-IN" sz="2000" dirty="0"/>
              <a:t>Pupillary size(anisocoria) &amp; reaction(loss) </a:t>
            </a:r>
          </a:p>
          <a:p>
            <a:r>
              <a:rPr lang="en-IN" sz="2000" dirty="0"/>
              <a:t>Forced eye deviation, </a:t>
            </a:r>
          </a:p>
          <a:p>
            <a:r>
              <a:rPr lang="en-IN" sz="2000" dirty="0"/>
              <a:t>Cranial nerve involvement, </a:t>
            </a:r>
          </a:p>
          <a:p>
            <a:r>
              <a:rPr lang="en-IN" sz="2000" dirty="0"/>
              <a:t>Decerebrate rigidity, </a:t>
            </a:r>
          </a:p>
          <a:p>
            <a:r>
              <a:rPr lang="en-IN" sz="2000" dirty="0"/>
              <a:t>Focal neuro deficit, and</a:t>
            </a:r>
          </a:p>
          <a:p>
            <a:r>
              <a:rPr lang="en-IN" sz="2000" dirty="0"/>
              <a:t>Fundus examination for papilledema help in diagnosis                         &amp; planning investigations.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sz="2400" dirty="0"/>
              <a:t>Common focal abnormalities are:</a:t>
            </a:r>
          </a:p>
          <a:p>
            <a:r>
              <a:rPr lang="en-IN" sz="2000" dirty="0"/>
              <a:t>Hemiparesis, Aphasia, Ataxia, </a:t>
            </a:r>
          </a:p>
          <a:p>
            <a:r>
              <a:rPr lang="en-IN" sz="2000" dirty="0"/>
              <a:t>Pyramidal Signs, Cranial Nerve Deficits, </a:t>
            </a:r>
          </a:p>
          <a:p>
            <a:r>
              <a:rPr lang="en-IN" sz="2000" dirty="0"/>
              <a:t>Involuntary Movements (Myoclonus &amp; Tremors), </a:t>
            </a:r>
          </a:p>
          <a:p>
            <a:r>
              <a:rPr lang="en-IN" sz="2000" dirty="0"/>
              <a:t>Partial Seizures &amp; Papilledema.</a:t>
            </a:r>
          </a:p>
          <a:p>
            <a:endParaRPr lang="en-IN" dirty="0"/>
          </a:p>
        </p:txBody>
      </p:sp>
      <p:pic>
        <p:nvPicPr>
          <p:cNvPr id="2050" name="Picture 2" descr="Image result for papilledema">
            <a:extLst>
              <a:ext uri="{FF2B5EF4-FFF2-40B4-BE49-F238E27FC236}">
                <a16:creationId xmlns:a16="http://schemas.microsoft.com/office/drawing/2014/main" xmlns="" id="{BCB02D14-6B0E-4D3E-AEBC-A668186D0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135" y="0"/>
            <a:ext cx="4652865" cy="49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247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AA650A-B5B8-4E08-87E4-8FE911FD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5273"/>
            <a:ext cx="8596668" cy="6428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800" b="1" u="sng" dirty="0">
                <a:solidFill>
                  <a:srgbClr val="FF0000"/>
                </a:solidFill>
              </a:rPr>
              <a:t>INVESTIGATIONS:</a:t>
            </a:r>
          </a:p>
          <a:p>
            <a:r>
              <a:rPr lang="en-IN" sz="2400" dirty="0">
                <a:solidFill>
                  <a:schemeClr val="tx1"/>
                </a:solidFill>
              </a:rPr>
              <a:t>BLOOD INVESTIGATIONS: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tx1"/>
                </a:solidFill>
              </a:rPr>
              <a:t> TC, DC - CBC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tx1"/>
                </a:solidFill>
              </a:rPr>
              <a:t> Coagulation profile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tx1"/>
                </a:solidFill>
              </a:rPr>
              <a:t> Blood culture: positive in 30-80% cases of bacterial meningitis.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tx1"/>
                </a:solidFill>
              </a:rPr>
              <a:t>Serum CRP &amp; Procalcitonin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tx1"/>
                </a:solidFill>
              </a:rPr>
              <a:t> Blood biochemistry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tx1"/>
                </a:solidFill>
              </a:rPr>
              <a:t>Arterial blood gases</a:t>
            </a:r>
          </a:p>
          <a:p>
            <a:endParaRPr lang="en-IN" sz="2400" dirty="0">
              <a:solidFill>
                <a:schemeClr val="tx1"/>
              </a:solidFill>
            </a:endParaRPr>
          </a:p>
          <a:p>
            <a:r>
              <a:rPr lang="en-IN" sz="2400" dirty="0">
                <a:solidFill>
                  <a:schemeClr val="tx1"/>
                </a:solidFill>
              </a:rPr>
              <a:t>Peripheral Blood Smear: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tx1"/>
                </a:solidFill>
              </a:rPr>
              <a:t> Relative lymphocytosis in viral meningitis.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tx1"/>
                </a:solidFill>
              </a:rPr>
              <a:t> Leukopenia &amp; thrombocytopenia – in </a:t>
            </a:r>
            <a:r>
              <a:rPr lang="en-IN" sz="2000" dirty="0" err="1">
                <a:solidFill>
                  <a:schemeClr val="tx1"/>
                </a:solidFill>
              </a:rPr>
              <a:t>rickettsial</a:t>
            </a:r>
            <a:r>
              <a:rPr lang="en-IN" sz="2000" dirty="0">
                <a:solidFill>
                  <a:schemeClr val="tx1"/>
                </a:solidFill>
              </a:rPr>
              <a:t> infection &amp; viral haemorrhagic fevers.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chemeClr val="tx1"/>
                </a:solidFill>
              </a:rPr>
              <a:t> “</a:t>
            </a:r>
            <a:r>
              <a:rPr lang="en-IN" sz="2000" i="1" dirty="0">
                <a:solidFill>
                  <a:schemeClr val="tx1"/>
                </a:solidFill>
              </a:rPr>
              <a:t>For definitive diagnosis of malarial infection: </a:t>
            </a:r>
            <a:r>
              <a:rPr lang="en-IN" sz="2000" i="1" dirty="0" err="1">
                <a:solidFill>
                  <a:schemeClr val="tx1"/>
                </a:solidFill>
              </a:rPr>
              <a:t>P.falciparum</a:t>
            </a:r>
            <a:r>
              <a:rPr lang="en-IN" sz="2000" i="1" dirty="0">
                <a:solidFill>
                  <a:schemeClr val="tx1"/>
                </a:solidFill>
              </a:rPr>
              <a:t>    </a:t>
            </a:r>
            <a:r>
              <a:rPr lang="en-IN" sz="2000" i="1" dirty="0" err="1">
                <a:solidFill>
                  <a:schemeClr val="tx1"/>
                </a:solidFill>
              </a:rPr>
              <a:t>gamet</a:t>
            </a:r>
            <a:r>
              <a:rPr lang="en-IN" sz="2000" i="1" dirty="0">
                <a:solidFill>
                  <a:schemeClr val="tx1"/>
                </a:solidFill>
              </a:rPr>
              <a:t>.”</a:t>
            </a:r>
          </a:p>
          <a:p>
            <a:pPr marL="0" indent="0">
              <a:buNone/>
            </a:pPr>
            <a:endParaRPr lang="en-IN" sz="2000" dirty="0">
              <a:solidFill>
                <a:schemeClr val="tx1"/>
              </a:solidFill>
            </a:endParaRPr>
          </a:p>
          <a:p>
            <a:endParaRPr lang="en-IN" sz="2800" b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p. falciparum gamet on peripheral smear">
            <a:extLst>
              <a:ext uri="{FF2B5EF4-FFF2-40B4-BE49-F238E27FC236}">
                <a16:creationId xmlns:a16="http://schemas.microsoft.com/office/drawing/2014/main" xmlns="" id="{318A87C1-750D-4546-8735-79E8115D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8180" y="4240762"/>
            <a:ext cx="3663820" cy="250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ab investigation cartoon">
            <a:extLst>
              <a:ext uri="{FF2B5EF4-FFF2-40B4-BE49-F238E27FC236}">
                <a16:creationId xmlns:a16="http://schemas.microsoft.com/office/drawing/2014/main" xmlns="" id="{A4ECF6F5-FC4E-4AE8-8FBB-80BEE1BC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8180" y="0"/>
            <a:ext cx="4562670" cy="333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189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EB4C90-D051-4E61-BF46-2C3DF147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45233"/>
            <a:ext cx="10099523" cy="6391469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/>
              <a:t>CHEST X-RAY: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May reveal changes suggestive of infection such as Mycoplasma, Legionella, Tuberculosis</a:t>
            </a:r>
          </a:p>
          <a:p>
            <a:endParaRPr lang="en-US" sz="2400" dirty="0"/>
          </a:p>
          <a:p>
            <a:r>
              <a:rPr lang="en-US" sz="2400" dirty="0"/>
              <a:t>Lumbar Puncture: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Always indicated when meningitis or meningoencephalitis is suspected. Includes: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CSF pressure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Gross examination for turbidity, cob web coagulum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Color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Chemical examination: sugar, protein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Cell count &amp; cell types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Microbiological examination: gram stain, India ink preparation, cultures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PCR for tuberculosis, viral infection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Latex agglutination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Limulus lysate assay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56934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4650C-B17A-4426-88CC-8D0DC368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6612"/>
            <a:ext cx="8596668" cy="737119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HISTORY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21A0F53-99FA-4BE2-A1A1-1BBCE1B37FE1}"/>
              </a:ext>
            </a:extLst>
          </p:cNvPr>
          <p:cNvSpPr/>
          <p:nvPr/>
        </p:nvSpPr>
        <p:spPr>
          <a:xfrm>
            <a:off x="587829" y="839755"/>
            <a:ext cx="2939142" cy="1735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Fever with rash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20A00F-26DF-484C-BEE5-6A9DE4E5F284}"/>
              </a:ext>
            </a:extLst>
          </p:cNvPr>
          <p:cNvSpPr/>
          <p:nvPr/>
        </p:nvSpPr>
        <p:spPr>
          <a:xfrm>
            <a:off x="3526970" y="998376"/>
            <a:ext cx="6494107" cy="1408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Maculopapular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Petechiae/purpura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Vesicles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Eschar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Herpes labialis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5FBA20D-461E-408E-908D-51F1BF180433}"/>
              </a:ext>
            </a:extLst>
          </p:cNvPr>
          <p:cNvSpPr/>
          <p:nvPr/>
        </p:nvSpPr>
        <p:spPr>
          <a:xfrm>
            <a:off x="587828" y="3107094"/>
            <a:ext cx="2939141" cy="1329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RESPIRATORY SYMPTOMS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3ADC4C-A4A2-4462-9040-CCAC7C0B9B34}"/>
              </a:ext>
            </a:extLst>
          </p:cNvPr>
          <p:cNvSpPr/>
          <p:nvPr/>
        </p:nvSpPr>
        <p:spPr>
          <a:xfrm>
            <a:off x="3526969" y="3424336"/>
            <a:ext cx="6494108" cy="8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H1N1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3FE3D0F-D50E-49A4-AD99-B06B6FBAEC8A}"/>
              </a:ext>
            </a:extLst>
          </p:cNvPr>
          <p:cNvSpPr/>
          <p:nvPr/>
        </p:nvSpPr>
        <p:spPr>
          <a:xfrm>
            <a:off x="522515" y="5131837"/>
            <a:ext cx="3004454" cy="1474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Diarrhoea, vomiting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BE99B6-35AA-4E4C-B7AE-FD82F2586A21}"/>
              </a:ext>
            </a:extLst>
          </p:cNvPr>
          <p:cNvSpPr/>
          <p:nvPr/>
        </p:nvSpPr>
        <p:spPr>
          <a:xfrm>
            <a:off x="3526969" y="5533053"/>
            <a:ext cx="6578084" cy="8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Enteroviruses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Polio</a:t>
            </a:r>
          </a:p>
        </p:txBody>
      </p:sp>
    </p:spTree>
    <p:extLst>
      <p:ext uri="{BB962C8B-B14F-4D97-AF65-F5344CB8AC3E}">
        <p14:creationId xmlns:p14="http://schemas.microsoft.com/office/powerpoint/2010/main" xmlns="" val="268165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2AF02-D61C-4A20-8747-08941443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976604"/>
          </a:xfrm>
        </p:spPr>
        <p:txBody>
          <a:bodyPr>
            <a:normAutofit/>
          </a:bodyPr>
          <a:lstStyle/>
          <a:p>
            <a:pPr algn="ctr"/>
            <a:r>
              <a:rPr lang="en-IN" sz="48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04BB0-8D84-4F0E-A0B7-FDB91EE9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907902"/>
          </a:xfrm>
        </p:spPr>
        <p:txBody>
          <a:bodyPr>
            <a:normAutofit fontScale="92500" lnSpcReduction="10000"/>
          </a:bodyPr>
          <a:lstStyle/>
          <a:p>
            <a:r>
              <a:rPr lang="en-IN" sz="2600" dirty="0"/>
              <a:t> Levels of consciousness </a:t>
            </a:r>
          </a:p>
          <a:p>
            <a:r>
              <a:rPr lang="en-IN" sz="2800" dirty="0"/>
              <a:t> Definition of terms  </a:t>
            </a:r>
          </a:p>
          <a:p>
            <a:r>
              <a:rPr lang="en-IN" sz="2800" dirty="0"/>
              <a:t> Points from history/epidemiology </a:t>
            </a:r>
          </a:p>
          <a:p>
            <a:r>
              <a:rPr lang="en-IN" sz="2800" dirty="0"/>
              <a:t> Investigations </a:t>
            </a:r>
          </a:p>
          <a:p>
            <a:r>
              <a:rPr lang="en-IN" sz="2800" dirty="0"/>
              <a:t> Supportive management </a:t>
            </a:r>
          </a:p>
          <a:p>
            <a:r>
              <a:rPr lang="en-IN" sz="2800" dirty="0"/>
              <a:t> Specific management </a:t>
            </a:r>
          </a:p>
          <a:p>
            <a:r>
              <a:rPr lang="en-IN" sz="2800" dirty="0"/>
              <a:t> Sepsis Associated encephalopathy</a:t>
            </a:r>
          </a:p>
          <a:p>
            <a:r>
              <a:rPr lang="en-IN" sz="2800" dirty="0"/>
              <a:t> HIV Encephalopathy</a:t>
            </a:r>
          </a:p>
          <a:p>
            <a:r>
              <a:rPr lang="en-IN" sz="2800" dirty="0"/>
              <a:t> Malaria Encephalopathy</a:t>
            </a:r>
          </a:p>
          <a:p>
            <a:r>
              <a:rPr lang="en-IN" sz="2800" dirty="0"/>
              <a:t> Autoimmune encephalitis</a:t>
            </a:r>
          </a:p>
        </p:txBody>
      </p:sp>
    </p:spTree>
    <p:extLst>
      <p:ext uri="{BB962C8B-B14F-4D97-AF65-F5344CB8AC3E}">
        <p14:creationId xmlns:p14="http://schemas.microsoft.com/office/powerpoint/2010/main" xmlns="" val="253368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2FB1741-A4CE-46C9-B0AB-12B33DEF3963}"/>
              </a:ext>
            </a:extLst>
          </p:cNvPr>
          <p:cNvSpPr/>
          <p:nvPr/>
        </p:nvSpPr>
        <p:spPr>
          <a:xfrm>
            <a:off x="653143" y="597159"/>
            <a:ext cx="3387012" cy="1483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PAROTITIS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08F6CA-5560-4F05-99D5-2B46B691ABA7}"/>
              </a:ext>
            </a:extLst>
          </p:cNvPr>
          <p:cNvSpPr/>
          <p:nvPr/>
        </p:nvSpPr>
        <p:spPr>
          <a:xfrm>
            <a:off x="4040155" y="821094"/>
            <a:ext cx="5374433" cy="1045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Mumps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EB virus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HIV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C03B9B6-FBB1-435C-A5BE-0966A0D1E5BE}"/>
              </a:ext>
            </a:extLst>
          </p:cNvPr>
          <p:cNvSpPr/>
          <p:nvPr/>
        </p:nvSpPr>
        <p:spPr>
          <a:xfrm>
            <a:off x="653144" y="3004457"/>
            <a:ext cx="3387011" cy="1576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MYALGIA, ARTHRALGIA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038670-BD8C-4BF0-8743-8E5C16437914}"/>
              </a:ext>
            </a:extLst>
          </p:cNvPr>
          <p:cNvSpPr/>
          <p:nvPr/>
        </p:nvSpPr>
        <p:spPr>
          <a:xfrm>
            <a:off x="4040155" y="3223726"/>
            <a:ext cx="5374433" cy="113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Dengue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Leptospirosis</a:t>
            </a:r>
          </a:p>
        </p:txBody>
      </p:sp>
    </p:spTree>
    <p:extLst>
      <p:ext uri="{BB962C8B-B14F-4D97-AF65-F5344CB8AC3E}">
        <p14:creationId xmlns:p14="http://schemas.microsoft.com/office/powerpoint/2010/main" xmlns="" val="362089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DD7DC24-3302-45C3-BFD9-486E141AFE10}"/>
              </a:ext>
            </a:extLst>
          </p:cNvPr>
          <p:cNvSpPr/>
          <p:nvPr/>
        </p:nvSpPr>
        <p:spPr>
          <a:xfrm>
            <a:off x="867747" y="559837"/>
            <a:ext cx="3797559" cy="1614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C00000"/>
                </a:solidFill>
              </a:rPr>
              <a:t>Abnormal behaviour/psychosis: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HSV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Limbic encephalitis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NCSE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D7A1533-9C84-4776-BD92-162F7DC7604B}"/>
              </a:ext>
            </a:extLst>
          </p:cNvPr>
          <p:cNvSpPr/>
          <p:nvPr/>
        </p:nvSpPr>
        <p:spPr>
          <a:xfrm>
            <a:off x="867747" y="2668555"/>
            <a:ext cx="3797559" cy="1726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 err="1">
                <a:solidFill>
                  <a:srgbClr val="C00000"/>
                </a:solidFill>
              </a:rPr>
              <a:t>Opisthotonic</a:t>
            </a:r>
            <a:r>
              <a:rPr lang="en-IN" sz="2400" dirty="0">
                <a:solidFill>
                  <a:srgbClr val="C00000"/>
                </a:solidFill>
              </a:rPr>
              <a:t> posture Choreoathetosis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JE, autoimmune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25E9C93-F8DD-4405-89BA-A5436F62642B}"/>
              </a:ext>
            </a:extLst>
          </p:cNvPr>
          <p:cNvSpPr/>
          <p:nvPr/>
        </p:nvSpPr>
        <p:spPr>
          <a:xfrm>
            <a:off x="867748" y="4767944"/>
            <a:ext cx="3797558" cy="1530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C00000"/>
                </a:solidFill>
              </a:rPr>
              <a:t>Meningeal signs: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MENINGITIS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ADEM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Meningoencephalitis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4644269-EAF8-48DB-9149-79F4B8819A9B}"/>
              </a:ext>
            </a:extLst>
          </p:cNvPr>
          <p:cNvSpPr/>
          <p:nvPr/>
        </p:nvSpPr>
        <p:spPr>
          <a:xfrm>
            <a:off x="5477069" y="373224"/>
            <a:ext cx="4077478" cy="1800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C00000"/>
                </a:solidFill>
              </a:rPr>
              <a:t>Lower cranial nerve palsies: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 TBM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VASCULITIS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Brainstem encephalitis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JE, West Nile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8001CB7-0D26-429A-8B4F-E18035FC68BB}"/>
              </a:ext>
            </a:extLst>
          </p:cNvPr>
          <p:cNvSpPr/>
          <p:nvPr/>
        </p:nvSpPr>
        <p:spPr>
          <a:xfrm>
            <a:off x="5477070" y="2668555"/>
            <a:ext cx="3965510" cy="1651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C00000"/>
                </a:solidFill>
              </a:rPr>
              <a:t>Visual loss: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Optic neuritis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Hypertensive encephalopathy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602E242-51D8-47AD-AD2E-68DA18458AE5}"/>
              </a:ext>
            </a:extLst>
          </p:cNvPr>
          <p:cNvSpPr/>
          <p:nvPr/>
        </p:nvSpPr>
        <p:spPr>
          <a:xfrm>
            <a:off x="5477069" y="4889241"/>
            <a:ext cx="3965510" cy="1530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rgbClr val="C00000"/>
                </a:solidFill>
              </a:rPr>
              <a:t>Papilledema: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 ICSOL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Hydrocephalus –TBM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Hypertensive encephalopathy</a:t>
            </a:r>
          </a:p>
        </p:txBody>
      </p:sp>
    </p:spTree>
    <p:extLst>
      <p:ext uri="{BB962C8B-B14F-4D97-AF65-F5344CB8AC3E}">
        <p14:creationId xmlns:p14="http://schemas.microsoft.com/office/powerpoint/2010/main" xmlns="" val="3201718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ble 1: Diagnostic criteria used for different etiologies of acute febrile encephalopathy">
            <a:extLst>
              <a:ext uri="{FF2B5EF4-FFF2-40B4-BE49-F238E27FC236}">
                <a16:creationId xmlns:a16="http://schemas.microsoft.com/office/drawing/2014/main" xmlns="" id="{BBAEBC50-8AC5-408F-84CE-F254F4BBB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674" y="998376"/>
            <a:ext cx="10282334" cy="572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F68BF5-C14B-484F-821A-D1B83AAFE3A3}"/>
              </a:ext>
            </a:extLst>
          </p:cNvPr>
          <p:cNvSpPr/>
          <p:nvPr/>
        </p:nvSpPr>
        <p:spPr>
          <a:xfrm>
            <a:off x="2260632" y="192318"/>
            <a:ext cx="6948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Diagnostic criteria used for different etiologies of acute febrile encephalopathy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5895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BEC3D-5AFD-4F08-8E45-C3ABE432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967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IMPORTANT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A7E674-EA70-43AF-91D7-042AEA97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3567"/>
            <a:ext cx="9269099" cy="4991878"/>
          </a:xfrm>
        </p:spPr>
        <p:txBody>
          <a:bodyPr/>
          <a:lstStyle/>
          <a:p>
            <a:r>
              <a:rPr lang="en-US" sz="2400" dirty="0"/>
              <a:t>Presence of fever alone is not sufficient to make a diagnosis of an infectious etiology ( e.g. Meningitis or encephalitis)</a:t>
            </a:r>
          </a:p>
          <a:p>
            <a:endParaRPr lang="en-US" sz="2400" dirty="0"/>
          </a:p>
          <a:p>
            <a:r>
              <a:rPr lang="en-US" sz="2400" dirty="0"/>
              <a:t>Encephalopathy may be precipitated by systemic infections or sepsis without cerebral inflammation (septic encephalopathy)</a:t>
            </a:r>
          </a:p>
          <a:p>
            <a:endParaRPr lang="en-US" sz="2400" dirty="0"/>
          </a:p>
          <a:p>
            <a:r>
              <a:rPr lang="en-US" sz="2400" dirty="0"/>
              <a:t>Sepsis can lead to altered sensorium secondary to metabolic alterations like hypoglycemia, hyperpyrexia, hypovolemia, hepatic or renal failure.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8231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61991-5A39-4E93-9A14-71635685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81135"/>
            <a:ext cx="8886544" cy="5360227"/>
          </a:xfrm>
        </p:spPr>
        <p:txBody>
          <a:bodyPr/>
          <a:lstStyle/>
          <a:p>
            <a:r>
              <a:rPr lang="en-US" sz="2400" dirty="0"/>
              <a:t>Even in absence of infection there can be high rise of temp due to mechanisms such as overproduction or impaired dissipation of heat, non infectious CNS diseases, hypothalamic lesion.</a:t>
            </a:r>
          </a:p>
          <a:p>
            <a:endParaRPr lang="en-US" sz="2400" dirty="0"/>
          </a:p>
          <a:p>
            <a:r>
              <a:rPr lang="en-US" sz="2400" dirty="0"/>
              <a:t>Patients of NMS may have fever, neck stiffness, delirium, generalized rigidity, even after the offending drug has been withdrawn.</a:t>
            </a:r>
          </a:p>
          <a:p>
            <a:endParaRPr lang="en-US" sz="2400" dirty="0"/>
          </a:p>
          <a:p>
            <a:r>
              <a:rPr lang="en-US" sz="2400" dirty="0"/>
              <a:t>WORLDWIDE , infection of the CNS is the commonest cause of Fever with altered sensorium.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66785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AB951-00C8-460E-BEFA-96664104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/>
              <a:t>NEUROLOGICAL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F6D63C-F870-4E6D-A047-F4FBDEAF5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CSF STUDY</a:t>
            </a:r>
          </a:p>
          <a:p>
            <a:endParaRPr lang="en-IN" sz="2800" dirty="0"/>
          </a:p>
          <a:p>
            <a:r>
              <a:rPr lang="en-IN" sz="2800" dirty="0"/>
              <a:t>ELECTROENCEPHALOGRAM (EEG)</a:t>
            </a:r>
          </a:p>
          <a:p>
            <a:endParaRPr lang="en-IN" sz="2800" dirty="0"/>
          </a:p>
          <a:p>
            <a:r>
              <a:rPr lang="en-IN" sz="2800" dirty="0"/>
              <a:t>IMAGING</a:t>
            </a:r>
          </a:p>
        </p:txBody>
      </p:sp>
    </p:spTree>
    <p:extLst>
      <p:ext uri="{BB962C8B-B14F-4D97-AF65-F5344CB8AC3E}">
        <p14:creationId xmlns:p14="http://schemas.microsoft.com/office/powerpoint/2010/main" xmlns="" val="383162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AE814-FC4C-46F1-95DF-C0755968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95689"/>
            <a:ext cx="8596668" cy="795484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A) LUMBAR PUNCTURE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6A6CAD-47AF-439B-BA02-F425BBC49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19294"/>
            <a:ext cx="9110478" cy="6070755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CONTRAINDICATIONS:</a:t>
            </a:r>
          </a:p>
          <a:p>
            <a:pPr marL="0" indent="0">
              <a:buNone/>
            </a:pPr>
            <a:r>
              <a:rPr lang="en-IN" dirty="0"/>
              <a:t>Lumbar puncture should not be performed as part of initial acute management if patient has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GCS &lt;8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Deteriorating GCS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Focal neurological signs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Abnormal breathing pattern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Abnormal Doll’s eye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Abnormal posture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Shock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Bradycardia ( heart rate &lt;60)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Clinical evidence of systemic meningococcal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Pupillary dilatation (unilateral or bilateral) and Pupillary reaction to light impaired or lost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900" dirty="0"/>
              <a:t>Signs of Raised ICP</a:t>
            </a:r>
          </a:p>
          <a:p>
            <a:pPr marL="0" indent="0" algn="ctr">
              <a:buNone/>
            </a:pPr>
            <a:r>
              <a:rPr lang="en-US" sz="2600" b="1" dirty="0"/>
              <a:t>IMAGING BEFORE LP IN RAISED ICT</a:t>
            </a:r>
            <a:endParaRPr lang="en-IN" sz="2600" b="1" dirty="0"/>
          </a:p>
        </p:txBody>
      </p:sp>
    </p:spTree>
    <p:extLst>
      <p:ext uri="{BB962C8B-B14F-4D97-AF65-F5344CB8AC3E}">
        <p14:creationId xmlns:p14="http://schemas.microsoft.com/office/powerpoint/2010/main" xmlns="" val="1963596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CD53CC4-0EC9-45CA-AEE2-F0A584D8A819}"/>
              </a:ext>
            </a:extLst>
          </p:cNvPr>
          <p:cNvSpPr/>
          <p:nvPr/>
        </p:nvSpPr>
        <p:spPr>
          <a:xfrm>
            <a:off x="541176" y="335902"/>
            <a:ext cx="3023118" cy="112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BACTERIAL MENINGITIS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C8CF7D-240C-42B3-B44D-73ABB95F8C8D}"/>
              </a:ext>
            </a:extLst>
          </p:cNvPr>
          <p:cNvSpPr/>
          <p:nvPr/>
        </p:nvSpPr>
        <p:spPr>
          <a:xfrm>
            <a:off x="3564294" y="550506"/>
            <a:ext cx="5812971" cy="79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PMN </a:t>
            </a:r>
          </a:p>
          <a:p>
            <a:r>
              <a:rPr lang="en-US" dirty="0"/>
              <a:t>•   High protein, low sugar, gram stain</a:t>
            </a:r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8A60647-4516-47E1-9B47-CBEDDF48323F}"/>
              </a:ext>
            </a:extLst>
          </p:cNvPr>
          <p:cNvSpPr/>
          <p:nvPr/>
        </p:nvSpPr>
        <p:spPr>
          <a:xfrm>
            <a:off x="447871" y="1973424"/>
            <a:ext cx="3023117" cy="112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ASEPTIC MENINGITIS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F3D3CF-382B-428C-AD6A-EC962037FE16}"/>
              </a:ext>
            </a:extLst>
          </p:cNvPr>
          <p:cNvSpPr/>
          <p:nvPr/>
        </p:nvSpPr>
        <p:spPr>
          <a:xfrm>
            <a:off x="3470987" y="2080728"/>
            <a:ext cx="5906277" cy="96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 lymphocytes </a:t>
            </a:r>
          </a:p>
          <a:p>
            <a:r>
              <a:rPr lang="en-US" dirty="0"/>
              <a:t>•  Normal protein </a:t>
            </a:r>
          </a:p>
          <a:p>
            <a:r>
              <a:rPr lang="en-US" dirty="0"/>
              <a:t>•  Normal sugar</a:t>
            </a:r>
            <a:endParaRPr lang="en-IN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48F663F-D732-4BD5-A5AA-CE9CF298C202}"/>
              </a:ext>
            </a:extLst>
          </p:cNvPr>
          <p:cNvSpPr/>
          <p:nvPr/>
        </p:nvSpPr>
        <p:spPr>
          <a:xfrm>
            <a:off x="447871" y="3685594"/>
            <a:ext cx="3023117" cy="1129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VIRAL ENCEPHALITIS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5E0087-93F8-4541-95C8-E8CC87286B9F}"/>
              </a:ext>
            </a:extLst>
          </p:cNvPr>
          <p:cNvSpPr/>
          <p:nvPr/>
        </p:nvSpPr>
        <p:spPr>
          <a:xfrm>
            <a:off x="3470986" y="3816221"/>
            <a:ext cx="5906277" cy="867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Lymphocytic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 sugar, normal to slightly raised protein</a:t>
            </a:r>
            <a:endParaRPr lang="en-IN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6445111-AE80-4023-8F54-2067F32E201A}"/>
              </a:ext>
            </a:extLst>
          </p:cNvPr>
          <p:cNvSpPr/>
          <p:nvPr/>
        </p:nvSpPr>
        <p:spPr>
          <a:xfrm>
            <a:off x="447870" y="5262465"/>
            <a:ext cx="3023116" cy="1054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TUBERCULOUS MENINGITIS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9B0644-5578-47FB-874C-32C250129B39}"/>
              </a:ext>
            </a:extLst>
          </p:cNvPr>
          <p:cNvSpPr/>
          <p:nvPr/>
        </p:nvSpPr>
        <p:spPr>
          <a:xfrm>
            <a:off x="3470986" y="5402426"/>
            <a:ext cx="5906277" cy="867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 Opalescent, cob web </a:t>
            </a:r>
          </a:p>
          <a:p>
            <a:r>
              <a:rPr lang="en-US" dirty="0"/>
              <a:t>•  Lymphocytic </a:t>
            </a:r>
          </a:p>
          <a:p>
            <a:r>
              <a:rPr lang="en-US" dirty="0"/>
              <a:t>•  High protein, Low sugar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5180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E5F8302-3438-4135-AA9F-D865BA4FE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0253075"/>
              </p:ext>
            </p:extLst>
          </p:nvPr>
        </p:nvGraphicFramePr>
        <p:xfrm>
          <a:off x="242596" y="261257"/>
          <a:ext cx="10954140" cy="647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690">
                  <a:extLst>
                    <a:ext uri="{9D8B030D-6E8A-4147-A177-3AD203B41FA5}">
                      <a16:colId xmlns:a16="http://schemas.microsoft.com/office/drawing/2014/main" xmlns="" val="330409780"/>
                    </a:ext>
                  </a:extLst>
                </a:gridCol>
                <a:gridCol w="1794587">
                  <a:extLst>
                    <a:ext uri="{9D8B030D-6E8A-4147-A177-3AD203B41FA5}">
                      <a16:colId xmlns:a16="http://schemas.microsoft.com/office/drawing/2014/main" xmlns="" val="208731901"/>
                    </a:ext>
                  </a:extLst>
                </a:gridCol>
                <a:gridCol w="1856793">
                  <a:extLst>
                    <a:ext uri="{9D8B030D-6E8A-4147-A177-3AD203B41FA5}">
                      <a16:colId xmlns:a16="http://schemas.microsoft.com/office/drawing/2014/main" xmlns="" val="737705015"/>
                    </a:ext>
                  </a:extLst>
                </a:gridCol>
                <a:gridCol w="1825690">
                  <a:extLst>
                    <a:ext uri="{9D8B030D-6E8A-4147-A177-3AD203B41FA5}">
                      <a16:colId xmlns:a16="http://schemas.microsoft.com/office/drawing/2014/main" xmlns="" val="3637043591"/>
                    </a:ext>
                  </a:extLst>
                </a:gridCol>
                <a:gridCol w="1825690">
                  <a:extLst>
                    <a:ext uri="{9D8B030D-6E8A-4147-A177-3AD203B41FA5}">
                      <a16:colId xmlns:a16="http://schemas.microsoft.com/office/drawing/2014/main" xmlns="" val="309626949"/>
                    </a:ext>
                  </a:extLst>
                </a:gridCol>
                <a:gridCol w="1825690">
                  <a:extLst>
                    <a:ext uri="{9D8B030D-6E8A-4147-A177-3AD203B41FA5}">
                      <a16:colId xmlns:a16="http://schemas.microsoft.com/office/drawing/2014/main" xmlns="" val="3380032114"/>
                    </a:ext>
                  </a:extLst>
                </a:gridCol>
              </a:tblGrid>
              <a:tr h="794269">
                <a:tc>
                  <a:txBody>
                    <a:bodyPr/>
                    <a:lstStyle/>
                    <a:p>
                      <a:r>
                        <a:rPr lang="en-IN" dirty="0"/>
                        <a:t>CSF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VIRAL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BACTERIAL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TUBERCULAR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FUNGAL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8025547"/>
                  </a:ext>
                </a:extLst>
              </a:tr>
              <a:tr h="794269">
                <a:tc>
                  <a:txBody>
                    <a:bodyPr/>
                    <a:lstStyle/>
                    <a:p>
                      <a:r>
                        <a:rPr lang="en-IN" dirty="0"/>
                        <a:t>OPENING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60-180 mm of H2O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Elevated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Elevated/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Elevated/ Variable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6807302"/>
                  </a:ext>
                </a:extLst>
              </a:tr>
              <a:tr h="794269">
                <a:tc>
                  <a:txBody>
                    <a:bodyPr/>
                    <a:lstStyle/>
                    <a:p>
                      <a:r>
                        <a:rPr lang="en-IN" dirty="0"/>
                        <a:t>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Usually 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Turbid/</a:t>
                      </a:r>
                    </a:p>
                    <a:p>
                      <a:r>
                        <a:rPr lang="en-IN" dirty="0" err="1"/>
                        <a:t>xanthochromic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Xanthochromic</a:t>
                      </a:r>
                      <a:r>
                        <a:rPr lang="en-IN" dirty="0"/>
                        <a:t>/variable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Clear/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237798"/>
                  </a:ext>
                </a:extLst>
              </a:tr>
              <a:tr h="794269">
                <a:tc>
                  <a:txBody>
                    <a:bodyPr/>
                    <a:lstStyle/>
                    <a:p>
                      <a:r>
                        <a:rPr lang="en-IN" dirty="0"/>
                        <a:t>TOTAL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&lt;5 cells/</a:t>
                      </a:r>
                      <a:r>
                        <a:rPr lang="en-IN" dirty="0" err="1"/>
                        <a:t>cmm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&lt;100 cells/</a:t>
                      </a:r>
                      <a:r>
                        <a:rPr lang="en-IN" dirty="0" err="1"/>
                        <a:t>cmm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&gt;1000/</a:t>
                      </a:r>
                      <a:r>
                        <a:rPr lang="en-IN" dirty="0" err="1"/>
                        <a:t>cmm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Variable (100-500/</a:t>
                      </a:r>
                      <a:r>
                        <a:rPr lang="en-IN" dirty="0" err="1"/>
                        <a:t>cmm</a:t>
                      </a:r>
                      <a:r>
                        <a:rPr lang="en-IN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6716490"/>
                  </a:ext>
                </a:extLst>
              </a:tr>
              <a:tr h="794269">
                <a:tc>
                  <a:txBody>
                    <a:bodyPr/>
                    <a:lstStyle/>
                    <a:p>
                      <a:r>
                        <a:rPr lang="en-IN" dirty="0"/>
                        <a:t>DIFFERENTIAL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Lymphocytes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Lymphocytes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PMN’s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Lymphocytes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Lymphocytes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3582053"/>
                  </a:ext>
                </a:extLst>
              </a:tr>
              <a:tr h="794269">
                <a:tc>
                  <a:txBody>
                    <a:bodyPr/>
                    <a:lstStyle/>
                    <a:p>
                      <a:r>
                        <a:rPr lang="en-IN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20-40mg/dl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Normal/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Elevated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Elevated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Elevated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124398"/>
                  </a:ext>
                </a:extLst>
              </a:tr>
              <a:tr h="794269">
                <a:tc>
                  <a:txBody>
                    <a:bodyPr/>
                    <a:lstStyle/>
                    <a:p>
                      <a:r>
                        <a:rPr lang="en-IN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40-80mg/dl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Usually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Decreased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Decreased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5855067"/>
                  </a:ext>
                </a:extLst>
              </a:tr>
              <a:tr h="794269">
                <a:tc>
                  <a:txBody>
                    <a:bodyPr/>
                    <a:lstStyle/>
                    <a:p>
                      <a:r>
                        <a:rPr lang="en-IN" dirty="0"/>
                        <a:t>MICROSCOPY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Usually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Gm stain +</a:t>
                      </a:r>
                      <a:r>
                        <a:rPr lang="en-IN" dirty="0" err="1"/>
                        <a:t>ve</a:t>
                      </a:r>
                      <a:r>
                        <a:rPr lang="en-IN" dirty="0"/>
                        <a:t>/variable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AFB +</a:t>
                      </a:r>
                      <a:r>
                        <a:rPr lang="en-IN" dirty="0" err="1"/>
                        <a:t>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India ink preparation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903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3381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8E020-FB8C-4F5C-A78B-633BFA46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2311"/>
            <a:ext cx="8596668" cy="808653"/>
          </a:xfrm>
        </p:spPr>
        <p:txBody>
          <a:bodyPr/>
          <a:lstStyle/>
          <a:p>
            <a:pPr algn="ctr"/>
            <a:r>
              <a:rPr lang="en-IN" dirty="0"/>
              <a:t>PCR IN CSF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EBB39-EF34-40E9-97C9-0A18E551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8253"/>
            <a:ext cx="9894250" cy="4623109"/>
          </a:xfrm>
        </p:spPr>
        <p:txBody>
          <a:bodyPr/>
          <a:lstStyle/>
          <a:p>
            <a:r>
              <a:rPr lang="en-US" sz="2400" dirty="0"/>
              <a:t>Take at least 5 ml of CSF </a:t>
            </a:r>
          </a:p>
          <a:p>
            <a:r>
              <a:rPr lang="en-US" sz="2400" dirty="0"/>
              <a:t>Be sure that it is not mixed with blood </a:t>
            </a:r>
          </a:p>
          <a:p>
            <a:r>
              <a:rPr lang="en-US" sz="2400" dirty="0"/>
              <a:t>Sensitivity and specificity are relatively good </a:t>
            </a:r>
          </a:p>
          <a:p>
            <a:r>
              <a:rPr lang="en-US" sz="2400" dirty="0"/>
              <a:t>Can be negative very early in HSV and after 10 days of treatment </a:t>
            </a:r>
          </a:p>
          <a:p>
            <a:r>
              <a:rPr lang="en-US" sz="2400" dirty="0"/>
              <a:t>Paired samples – 4 fold rise in </a:t>
            </a:r>
            <a:r>
              <a:rPr lang="en-US" sz="2400" dirty="0" err="1"/>
              <a:t>titre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157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3208A-3ABF-4EC5-914C-F04F07D1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654"/>
            <a:ext cx="8596668" cy="873967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LEVELS OF CONSCIOUSNESS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1AA7D4-BA15-46E8-BF83-89FDE0A4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1600"/>
            <a:ext cx="10286136" cy="5486399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ALERT:</a:t>
            </a:r>
            <a:r>
              <a:rPr lang="en-IN" sz="2400" dirty="0"/>
              <a:t> Fully </a:t>
            </a:r>
            <a:r>
              <a:rPr lang="en-IN" sz="2400" dirty="0">
                <a:solidFill>
                  <a:srgbClr val="FF0000"/>
                </a:solidFill>
              </a:rPr>
              <a:t>conscious</a:t>
            </a:r>
          </a:p>
          <a:p>
            <a:endParaRPr lang="en-IN" sz="2400" dirty="0"/>
          </a:p>
          <a:p>
            <a:r>
              <a:rPr lang="en-IN" sz="2800" dirty="0"/>
              <a:t>LETHARGIC:</a:t>
            </a:r>
            <a:r>
              <a:rPr lang="en-IN" sz="2400" dirty="0"/>
              <a:t> </a:t>
            </a:r>
            <a:r>
              <a:rPr lang="en-US" sz="2400" dirty="0"/>
              <a:t>Appear </a:t>
            </a:r>
            <a:r>
              <a:rPr lang="en-US" sz="2400" dirty="0">
                <a:solidFill>
                  <a:srgbClr val="FF0000"/>
                </a:solidFill>
              </a:rPr>
              <a:t>somnolent</a:t>
            </a:r>
            <a:r>
              <a:rPr lang="en-US" sz="2400" dirty="0"/>
              <a:t>, but may be able to </a:t>
            </a:r>
            <a:r>
              <a:rPr lang="en-US" sz="2400" dirty="0">
                <a:solidFill>
                  <a:srgbClr val="FF0000"/>
                </a:solidFill>
              </a:rPr>
              <a:t>maintain arousal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IN" sz="3000" dirty="0"/>
              <a:t>OBTUNDED:</a:t>
            </a:r>
            <a:r>
              <a:rPr lang="en-IN" sz="2400" dirty="0"/>
              <a:t> </a:t>
            </a:r>
            <a:r>
              <a:rPr lang="en-US" sz="2400" dirty="0"/>
              <a:t> Requires </a:t>
            </a:r>
            <a:r>
              <a:rPr lang="en-US" sz="2400" dirty="0">
                <a:solidFill>
                  <a:srgbClr val="FF0000"/>
                </a:solidFill>
              </a:rPr>
              <a:t>touch or voice </a:t>
            </a:r>
            <a:r>
              <a:rPr lang="en-US" sz="2400" dirty="0"/>
              <a:t>to maintain arousal.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3000" dirty="0"/>
              <a:t>STUPOROUS:</a:t>
            </a:r>
            <a:r>
              <a:rPr lang="en-IN" sz="2400" dirty="0"/>
              <a:t> </a:t>
            </a:r>
            <a:r>
              <a:rPr lang="en-US" sz="2400" dirty="0"/>
              <a:t> Unresponsiveness from which the individual can be aroused only by </a:t>
            </a:r>
            <a:r>
              <a:rPr lang="en-US" sz="2400" dirty="0">
                <a:solidFill>
                  <a:srgbClr val="FF0000"/>
                </a:solidFill>
              </a:rPr>
              <a:t>painful stimulus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3000" dirty="0"/>
              <a:t>COMATOSE:</a:t>
            </a:r>
            <a:r>
              <a:rPr lang="en-IN" sz="2400" dirty="0"/>
              <a:t> </a:t>
            </a:r>
            <a:r>
              <a:rPr lang="en-US" sz="2400" dirty="0"/>
              <a:t>State in which patient is </a:t>
            </a:r>
            <a:r>
              <a:rPr lang="en-US" sz="2400" dirty="0">
                <a:solidFill>
                  <a:srgbClr val="FF0000"/>
                </a:solidFill>
              </a:rPr>
              <a:t>unable to arouse or respond to noxious stimuli </a:t>
            </a: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/>
              <a:t>nd is completely unaware of self and surroundings.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870675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1159D-2AD0-49B7-B28C-7ABDCEC5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26" y="189723"/>
            <a:ext cx="8596668" cy="724677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NEUROIMAGING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48BF77-DB8D-4424-ABC1-D30474141FB6}"/>
              </a:ext>
            </a:extLst>
          </p:cNvPr>
          <p:cNvSpPr txBox="1"/>
          <p:nvPr/>
        </p:nvSpPr>
        <p:spPr>
          <a:xfrm>
            <a:off x="849087" y="1287624"/>
            <a:ext cx="1104763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/>
              <a:t>MRI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/>
              <a:t>CT SCAN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  <a:p>
            <a:r>
              <a:rPr lang="en-IN" sz="2800" dirty="0"/>
              <a:t>Characteristic neuroimaging changes: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 err="1"/>
              <a:t>Fronto</a:t>
            </a:r>
            <a:r>
              <a:rPr lang="en-IN" sz="2400" dirty="0"/>
              <a:t> temporal changes in </a:t>
            </a:r>
            <a:r>
              <a:rPr lang="en-IN" sz="2400" dirty="0">
                <a:solidFill>
                  <a:srgbClr val="FF0000"/>
                </a:solidFill>
              </a:rPr>
              <a:t>HSV.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Thalamic &amp; midbrain changes in </a:t>
            </a:r>
            <a:r>
              <a:rPr lang="en-IN" sz="2400" dirty="0">
                <a:solidFill>
                  <a:srgbClr val="FF0000"/>
                </a:solidFill>
              </a:rPr>
              <a:t>Japanese encephalitis.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Basal exudates after contrast admission in </a:t>
            </a:r>
            <a:r>
              <a:rPr lang="en-IN" sz="2400" dirty="0">
                <a:solidFill>
                  <a:srgbClr val="FF0000"/>
                </a:solidFill>
              </a:rPr>
              <a:t>TB Meningitis.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Basal ganglia ring enhancing lesion in </a:t>
            </a:r>
            <a:r>
              <a:rPr lang="en-IN" sz="2400" dirty="0">
                <a:solidFill>
                  <a:srgbClr val="FF0000"/>
                </a:solidFill>
              </a:rPr>
              <a:t>Toxoplasmosis.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Multiple ring enhancing lesions in </a:t>
            </a:r>
            <a:r>
              <a:rPr lang="en-IN" sz="2400" dirty="0">
                <a:solidFill>
                  <a:srgbClr val="FF0000"/>
                </a:solidFill>
              </a:rPr>
              <a:t>tuberculoma. </a:t>
            </a:r>
          </a:p>
        </p:txBody>
      </p:sp>
    </p:spTree>
    <p:extLst>
      <p:ext uri="{BB962C8B-B14F-4D97-AF65-F5344CB8AC3E}">
        <p14:creationId xmlns:p14="http://schemas.microsoft.com/office/powerpoint/2010/main" xmlns="" val="487022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sv on mri">
            <a:extLst>
              <a:ext uri="{FF2B5EF4-FFF2-40B4-BE49-F238E27FC236}">
                <a16:creationId xmlns:a16="http://schemas.microsoft.com/office/drawing/2014/main" xmlns="" id="{8BD82965-45C4-4BDE-A231-6495C3A3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9054"/>
            <a:ext cx="5715000" cy="31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73238F-BB7D-4587-A7D2-329CC012ED5B}"/>
              </a:ext>
            </a:extLst>
          </p:cNvPr>
          <p:cNvSpPr/>
          <p:nvPr/>
        </p:nvSpPr>
        <p:spPr>
          <a:xfrm>
            <a:off x="1959429" y="3676261"/>
            <a:ext cx="2547257" cy="73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HSV encephalitis</a:t>
            </a:r>
          </a:p>
        </p:txBody>
      </p:sp>
      <p:pic>
        <p:nvPicPr>
          <p:cNvPr id="2050" name="Picture 2" descr="Image result for tb meningitis mri">
            <a:extLst>
              <a:ext uri="{FF2B5EF4-FFF2-40B4-BE49-F238E27FC236}">
                <a16:creationId xmlns:a16="http://schemas.microsoft.com/office/drawing/2014/main" xmlns="" id="{DE79EEBF-3EC8-4D65-84C7-34C1E285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547" y="176698"/>
            <a:ext cx="4091375" cy="44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C777E5-3828-45D4-BDDA-4D3F83834016}"/>
              </a:ext>
            </a:extLst>
          </p:cNvPr>
          <p:cNvSpPr/>
          <p:nvPr/>
        </p:nvSpPr>
        <p:spPr>
          <a:xfrm>
            <a:off x="7277878" y="5019869"/>
            <a:ext cx="2509934" cy="55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TB Meningitis</a:t>
            </a:r>
          </a:p>
        </p:txBody>
      </p:sp>
    </p:spTree>
    <p:extLst>
      <p:ext uri="{BB962C8B-B14F-4D97-AF65-F5344CB8AC3E}">
        <p14:creationId xmlns:p14="http://schemas.microsoft.com/office/powerpoint/2010/main" xmlns="" val="365004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japanese encephalitis mri brain">
            <a:extLst>
              <a:ext uri="{FF2B5EF4-FFF2-40B4-BE49-F238E27FC236}">
                <a16:creationId xmlns:a16="http://schemas.microsoft.com/office/drawing/2014/main" xmlns="" id="{98F01799-4153-458F-A24E-D1DD3DA7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90" y="186029"/>
            <a:ext cx="4723428" cy="39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23ABB5-8075-44BF-A78F-83BC68E4C4BE}"/>
              </a:ext>
            </a:extLst>
          </p:cNvPr>
          <p:cNvSpPr/>
          <p:nvPr/>
        </p:nvSpPr>
        <p:spPr>
          <a:xfrm>
            <a:off x="1445175" y="4348065"/>
            <a:ext cx="3004457" cy="699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JAPANESE ENCEPHALITIS</a:t>
            </a:r>
          </a:p>
        </p:txBody>
      </p:sp>
      <p:pic>
        <p:nvPicPr>
          <p:cNvPr id="3076" name="Picture 4" descr="Image result for toxoplasmosis mri brain">
            <a:extLst>
              <a:ext uri="{FF2B5EF4-FFF2-40B4-BE49-F238E27FC236}">
                <a16:creationId xmlns:a16="http://schemas.microsoft.com/office/drawing/2014/main" xmlns="" id="{90F42BFF-80DF-40CE-93EC-807EACFA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768" y="0"/>
            <a:ext cx="4652477" cy="24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36D4F8-5031-4A6A-B049-EDE212421250}"/>
              </a:ext>
            </a:extLst>
          </p:cNvPr>
          <p:cNvSpPr/>
          <p:nvPr/>
        </p:nvSpPr>
        <p:spPr>
          <a:xfrm>
            <a:off x="6690049" y="2579913"/>
            <a:ext cx="3349690" cy="737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Toxoplasmosis</a:t>
            </a:r>
          </a:p>
        </p:txBody>
      </p:sp>
      <p:pic>
        <p:nvPicPr>
          <p:cNvPr id="3078" name="Picture 6" descr="Image result for tuberculoma mri brain">
            <a:extLst>
              <a:ext uri="{FF2B5EF4-FFF2-40B4-BE49-F238E27FC236}">
                <a16:creationId xmlns:a16="http://schemas.microsoft.com/office/drawing/2014/main" xmlns="" id="{65EBC8AE-3E8B-4F44-9F8E-C4541AE1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7633" y="3775592"/>
            <a:ext cx="3844212" cy="28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511AF2E7-521C-4D3B-9023-11AF07F179A3}"/>
              </a:ext>
            </a:extLst>
          </p:cNvPr>
          <p:cNvSpPr/>
          <p:nvPr/>
        </p:nvSpPr>
        <p:spPr>
          <a:xfrm>
            <a:off x="7268547" y="5271796"/>
            <a:ext cx="699796" cy="345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A85CFF-DF12-45AC-ACB8-6ED2391ADDD5}"/>
              </a:ext>
            </a:extLst>
          </p:cNvPr>
          <p:cNvSpPr/>
          <p:nvPr/>
        </p:nvSpPr>
        <p:spPr>
          <a:xfrm>
            <a:off x="5241714" y="5047861"/>
            <a:ext cx="2083836" cy="933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TUBERCULOMA</a:t>
            </a:r>
          </a:p>
        </p:txBody>
      </p:sp>
    </p:spTree>
    <p:extLst>
      <p:ext uri="{BB962C8B-B14F-4D97-AF65-F5344CB8AC3E}">
        <p14:creationId xmlns:p14="http://schemas.microsoft.com/office/powerpoint/2010/main" xmlns="" val="824206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0E9B9-8F76-48AE-81DE-6FAE70BC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73" y="93306"/>
            <a:ext cx="8596668" cy="723332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EEG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2EB89-0959-4B5D-9EFB-9F2A69FF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23731"/>
            <a:ext cx="10360780" cy="5598367"/>
          </a:xfrm>
        </p:spPr>
        <p:txBody>
          <a:bodyPr>
            <a:normAutofit/>
          </a:bodyPr>
          <a:lstStyle/>
          <a:p>
            <a:r>
              <a:rPr lang="en-US" sz="2400" dirty="0"/>
              <a:t>EEG is important in a patient with febrile encephalopathy to rule out non-convulsive status. </a:t>
            </a:r>
          </a:p>
          <a:p>
            <a:r>
              <a:rPr lang="en-US" sz="2400" dirty="0"/>
              <a:t>EEG is strongly recommended in any suspected case of acute encephalitis since it may help in distinguishing focal encephalitis from generalized encephalopathy. </a:t>
            </a:r>
          </a:p>
          <a:p>
            <a:r>
              <a:rPr lang="en-US" sz="2400" dirty="0"/>
              <a:t>In the latter, EEG may show diffuse, bihemispheric slowing for example, triphasic slow waves in hepatic encephalopathy. </a:t>
            </a:r>
          </a:p>
          <a:p>
            <a:r>
              <a:rPr lang="en-US" sz="2400" dirty="0"/>
              <a:t>EEG is invariably abnormal in HSE and evolve from a nonspecific slowing to a more characteristic change of 2–3 Hz, periodic lateralized epileptiform discharges originating from the temporal lobes limited to about half the cases in the later stages.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3737244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6BD73-55F4-4E47-9A57-74B32155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 CONVULSIVE STATUS EPILEPTICUS (NCSE)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ED4508-801F-4DC1-98FC-8A30E11EE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49" y="1930401"/>
            <a:ext cx="8596668" cy="4698790"/>
          </a:xfrm>
        </p:spPr>
        <p:txBody>
          <a:bodyPr>
            <a:normAutofit/>
          </a:bodyPr>
          <a:lstStyle/>
          <a:p>
            <a:r>
              <a:rPr lang="en-IN" dirty="0"/>
              <a:t> </a:t>
            </a:r>
            <a:r>
              <a:rPr lang="en-IN" sz="2800" dirty="0"/>
              <a:t>Should be suspected in confusion, stupor, unarousable coma </a:t>
            </a:r>
          </a:p>
          <a:p>
            <a:r>
              <a:rPr lang="en-IN" sz="2800" dirty="0"/>
              <a:t> Subtle features like eye blinking, nystagmus, perioral twitching, automatisms may be seen </a:t>
            </a:r>
          </a:p>
          <a:p>
            <a:r>
              <a:rPr lang="en-IN" sz="2800" dirty="0"/>
              <a:t>  May follow convulsive seizures </a:t>
            </a:r>
          </a:p>
          <a:p>
            <a:r>
              <a:rPr lang="en-IN" sz="2800" dirty="0"/>
              <a:t>  EEG is the only diagnostic clue </a:t>
            </a:r>
          </a:p>
          <a:p>
            <a:r>
              <a:rPr lang="en-IN" sz="2800" dirty="0"/>
              <a:t>  Response to diazepam can be demonstrated in simultaneous EEG recording </a:t>
            </a:r>
          </a:p>
          <a:p>
            <a:r>
              <a:rPr lang="en-IN" sz="2800" dirty="0"/>
              <a:t>  Generalised/complex partial</a:t>
            </a:r>
          </a:p>
        </p:txBody>
      </p:sp>
    </p:spTree>
    <p:extLst>
      <p:ext uri="{BB962C8B-B14F-4D97-AF65-F5344CB8AC3E}">
        <p14:creationId xmlns:p14="http://schemas.microsoft.com/office/powerpoint/2010/main" xmlns="" val="882845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707C3-1D8B-4A9C-A23D-FBC7926F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3028"/>
            <a:ext cx="8596668" cy="808653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GENERAL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10D5E-7252-4C0E-B2E0-E1CFB5606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1681"/>
            <a:ext cx="8596668" cy="5483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400" dirty="0"/>
              <a:t>Maintain: </a:t>
            </a:r>
          </a:p>
          <a:p>
            <a:r>
              <a:rPr lang="en-IN" dirty="0"/>
              <a:t> Normothermia </a:t>
            </a:r>
          </a:p>
          <a:p>
            <a:r>
              <a:rPr lang="en-IN" dirty="0"/>
              <a:t> Normoglycemia </a:t>
            </a:r>
          </a:p>
          <a:p>
            <a:r>
              <a:rPr lang="en-IN" dirty="0"/>
              <a:t> Normal electrolyte balance </a:t>
            </a:r>
          </a:p>
          <a:p>
            <a:r>
              <a:rPr lang="en-IN" dirty="0"/>
              <a:t>Normotension 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sz="2400" dirty="0"/>
              <a:t>Management of raised ICT: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Minimal stimulation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Head end elevation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Avoid hypotonic fluids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3% saline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Mannitol 20% solution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 Hyperventilation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939060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135CC-5468-454D-84E7-7DA63334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1927"/>
            <a:ext cx="8596668" cy="905070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SUPPORTIVE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1FE6F6-956E-4D40-B8C7-037A95D1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6997"/>
            <a:ext cx="8596668" cy="2272003"/>
          </a:xfrm>
        </p:spPr>
        <p:txBody>
          <a:bodyPr/>
          <a:lstStyle/>
          <a:p>
            <a:r>
              <a:rPr lang="en-IN" dirty="0"/>
              <a:t>Management of seizures/status epilepticus </a:t>
            </a:r>
          </a:p>
          <a:p>
            <a:r>
              <a:rPr lang="en-IN" dirty="0"/>
              <a:t>Identify SIADH and manage </a:t>
            </a:r>
          </a:p>
          <a:p>
            <a:r>
              <a:rPr lang="en-IN" dirty="0"/>
              <a:t>Rapid correction of hyponatremia may lead to central pontine myelinolysis</a:t>
            </a:r>
          </a:p>
        </p:txBody>
      </p:sp>
      <p:pic>
        <p:nvPicPr>
          <p:cNvPr id="1026" name="Picture 2" descr="Image result for central pontine myelinolysis mri">
            <a:extLst>
              <a:ext uri="{FF2B5EF4-FFF2-40B4-BE49-F238E27FC236}">
                <a16:creationId xmlns:a16="http://schemas.microsoft.com/office/drawing/2014/main" xmlns="" id="{47159CBD-4BA0-423D-83DC-690D8878E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009" y="2584580"/>
            <a:ext cx="4561600" cy="37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7ADD10-B520-444B-8AC9-470FC9068373}"/>
              </a:ext>
            </a:extLst>
          </p:cNvPr>
          <p:cNvSpPr/>
          <p:nvPr/>
        </p:nvSpPr>
        <p:spPr>
          <a:xfrm>
            <a:off x="1346060" y="3645935"/>
            <a:ext cx="3051110" cy="905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central pontine myelinolysis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B08D8023-97CF-414F-B35E-9727C5C03041}"/>
              </a:ext>
            </a:extLst>
          </p:cNvPr>
          <p:cNvSpPr/>
          <p:nvPr/>
        </p:nvSpPr>
        <p:spPr>
          <a:xfrm>
            <a:off x="4397170" y="3937517"/>
            <a:ext cx="1156996" cy="321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06505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6277B-0E6F-4984-8F32-166EB16F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984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SYMPTOMATIC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C9E47-8448-411F-89FA-BC0D0938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0181"/>
            <a:ext cx="8596668" cy="4371182"/>
          </a:xfrm>
        </p:spPr>
        <p:txBody>
          <a:bodyPr>
            <a:normAutofit/>
          </a:bodyPr>
          <a:lstStyle/>
          <a:p>
            <a:r>
              <a:rPr lang="en-IN" sz="2800" dirty="0"/>
              <a:t>Abnormal /psychotic behaviour – Haloperidol+ Phenergan </a:t>
            </a:r>
          </a:p>
          <a:p>
            <a:r>
              <a:rPr lang="en-IN" sz="2800" dirty="0"/>
              <a:t>Choreoathetosis – Dopa blockers </a:t>
            </a:r>
          </a:p>
          <a:p>
            <a:r>
              <a:rPr lang="en-IN" sz="2800" dirty="0"/>
              <a:t>Dystonia - Tetrabenazine, Anticholinergics, Muscle relaxants</a:t>
            </a:r>
          </a:p>
        </p:txBody>
      </p:sp>
    </p:spTree>
    <p:extLst>
      <p:ext uri="{BB962C8B-B14F-4D97-AF65-F5344CB8AC3E}">
        <p14:creationId xmlns:p14="http://schemas.microsoft.com/office/powerpoint/2010/main" xmlns="" val="3187983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0FF16-0C1B-4DD7-9ECF-BE26862C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926113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SPECIFIC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F928B8-3AE5-4982-AC2C-8DDB877B7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0303"/>
            <a:ext cx="8746584" cy="4898570"/>
          </a:xfrm>
        </p:spPr>
        <p:txBody>
          <a:bodyPr>
            <a:normAutofit/>
          </a:bodyPr>
          <a:lstStyle/>
          <a:p>
            <a:r>
              <a:rPr lang="en-IN" sz="3200" dirty="0"/>
              <a:t>Specific treatment according to cause.</a:t>
            </a:r>
          </a:p>
        </p:txBody>
      </p:sp>
    </p:spTree>
    <p:extLst>
      <p:ext uri="{BB962C8B-B14F-4D97-AF65-F5344CB8AC3E}">
        <p14:creationId xmlns:p14="http://schemas.microsoft.com/office/powerpoint/2010/main" xmlns="" val="27857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E3E7D-F370-4F34-8D56-33BD8C06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10136845" cy="746449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SEPSIS ASSOCIATED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D7AE1-5A1C-4B4E-8A43-061F3B1C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95739"/>
            <a:ext cx="10136846" cy="5803641"/>
          </a:xfrm>
        </p:spPr>
        <p:txBody>
          <a:bodyPr>
            <a:noAutofit/>
          </a:bodyPr>
          <a:lstStyle/>
          <a:p>
            <a:r>
              <a:rPr lang="en-IN" sz="2000" dirty="0"/>
              <a:t>Poorly understood CNS condition</a:t>
            </a:r>
          </a:p>
          <a:p>
            <a:r>
              <a:rPr lang="en-US" dirty="0"/>
              <a:t>Defined as a diffuse brain dysfunction secondary to infection elsewhere in the body without overt CNS infection</a:t>
            </a:r>
            <a:r>
              <a:rPr lang="en-IN" sz="2000" dirty="0"/>
              <a:t> </a:t>
            </a:r>
          </a:p>
          <a:p>
            <a:r>
              <a:rPr lang="en-IN" sz="2000" dirty="0"/>
              <a:t> Manifests lethargy –delirium </a:t>
            </a:r>
          </a:p>
          <a:p>
            <a:r>
              <a:rPr lang="en-IN" sz="2000" dirty="0"/>
              <a:t> Pathogenesis: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 bacterial invasion of brain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 endotoxins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 derangement of neurotransmitter 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/>
              <a:t> amino acid and microvascular changes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 Prognosis- poor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 May be seen  in patient with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 1. mechanical ventilation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/>
              <a:t> 2.critical ill patient in </a:t>
            </a:r>
            <a:r>
              <a:rPr lang="en-IN" sz="2000" dirty="0" err="1"/>
              <a:t>icu</a:t>
            </a:r>
            <a:r>
              <a:rPr lang="en-I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658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06207-8617-47B5-AFE6-D565BEB6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0753"/>
            <a:ext cx="8596668" cy="855306"/>
          </a:xfrm>
        </p:spPr>
        <p:txBody>
          <a:bodyPr>
            <a:normAutofit/>
          </a:bodyPr>
          <a:lstStyle/>
          <a:p>
            <a:pPr algn="ctr"/>
            <a:r>
              <a:rPr lang="en-IN" sz="4400" dirty="0"/>
              <a:t>DEFINITION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3343096-816F-4B82-8425-AF3F9129E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7489690"/>
              </p:ext>
            </p:extLst>
          </p:nvPr>
        </p:nvGraphicFramePr>
        <p:xfrm>
          <a:off x="1146002" y="1103777"/>
          <a:ext cx="8128000" cy="85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927573404"/>
                    </a:ext>
                  </a:extLst>
                </a:gridCol>
              </a:tblGrid>
              <a:tr h="855306">
                <a:tc>
                  <a:txBody>
                    <a:bodyPr/>
                    <a:lstStyle/>
                    <a:p>
                      <a:pPr algn="l"/>
                      <a:r>
                        <a:rPr lang="en-IN" sz="3600" dirty="0">
                          <a:solidFill>
                            <a:schemeClr val="tx1"/>
                          </a:solidFill>
                        </a:rPr>
                        <a:t>ENCEPHALOPATHY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5516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F75B6E-514D-4801-9136-237F2333A907}"/>
              </a:ext>
            </a:extLst>
          </p:cNvPr>
          <p:cNvSpPr txBox="1"/>
          <p:nvPr/>
        </p:nvSpPr>
        <p:spPr>
          <a:xfrm>
            <a:off x="677334" y="2036928"/>
            <a:ext cx="859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Diffuse disturbance of brain function without inflammation</a:t>
            </a:r>
            <a:endParaRPr lang="en-IN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8EA6E32-8B4B-426E-8CD4-10D05F486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9422682"/>
              </p:ext>
            </p:extLst>
          </p:nvPr>
        </p:nvGraphicFramePr>
        <p:xfrm>
          <a:off x="1146002" y="2837072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84304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3600" dirty="0">
                          <a:solidFill>
                            <a:schemeClr val="tx1"/>
                          </a:solidFill>
                        </a:rPr>
                        <a:t>ENCEPHALITIS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09865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22B01E-E3CF-4DDC-9036-621BB69ACAC2}"/>
              </a:ext>
            </a:extLst>
          </p:cNvPr>
          <p:cNvSpPr txBox="1"/>
          <p:nvPr/>
        </p:nvSpPr>
        <p:spPr>
          <a:xfrm>
            <a:off x="677334" y="3821833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Dysfunction of brain associated with inflammation</a:t>
            </a:r>
            <a:endParaRPr lang="en-IN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C34DD4E-30C1-4D66-8C20-3831B7D1B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585016"/>
              </p:ext>
            </p:extLst>
          </p:nvPr>
        </p:nvGraphicFramePr>
        <p:xfrm>
          <a:off x="1146002" y="4712886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24317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3600" dirty="0">
                          <a:solidFill>
                            <a:schemeClr val="tx1"/>
                          </a:solidFill>
                        </a:rPr>
                        <a:t>FEBRILE ENCEPHALOPATHY</a:t>
                      </a:r>
                    </a:p>
                    <a:p>
                      <a:endParaRPr lang="en-IN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149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67EF0C-DC27-4D28-AADB-157E77840DC2}"/>
              </a:ext>
            </a:extLst>
          </p:cNvPr>
          <p:cNvSpPr txBox="1"/>
          <p:nvPr/>
        </p:nvSpPr>
        <p:spPr>
          <a:xfrm>
            <a:off x="586165" y="6034361"/>
            <a:ext cx="10790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Acute onset of fever (&lt;1 WEEK) + alteration of consciousness for &gt;12 hours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579387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F1A6E-A671-4031-AA57-72FCF8A6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804815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HIV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85A81-25D8-45AF-A9A3-527A5630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6367"/>
            <a:ext cx="9166462" cy="5411755"/>
          </a:xfrm>
        </p:spPr>
        <p:txBody>
          <a:bodyPr/>
          <a:lstStyle/>
          <a:p>
            <a:r>
              <a:rPr lang="en-IN" sz="2400" dirty="0"/>
              <a:t>MANIFESTATION: </a:t>
            </a:r>
          </a:p>
          <a:p>
            <a:pPr marL="0" indent="0">
              <a:buNone/>
            </a:pPr>
            <a:r>
              <a:rPr lang="en-IN" sz="2400" dirty="0"/>
              <a:t>MAY BE HIV VIRUS ITSELF OR ITS NEUROLOGICAL COMPLICATION D/T OPPORTUNISTIC INFECTION LIKE: </a:t>
            </a:r>
          </a:p>
          <a:p>
            <a:pPr marL="0" indent="0">
              <a:buNone/>
            </a:pPr>
            <a:r>
              <a:rPr lang="en-IN" sz="2400" dirty="0"/>
              <a:t>1. CNS tuberculosis </a:t>
            </a:r>
          </a:p>
          <a:p>
            <a:pPr marL="0" indent="0">
              <a:buNone/>
            </a:pPr>
            <a:r>
              <a:rPr lang="en-IN" sz="2400" dirty="0"/>
              <a:t>2. cytomegalo virus encephalitis </a:t>
            </a:r>
          </a:p>
          <a:p>
            <a:pPr marL="0" indent="0">
              <a:buNone/>
            </a:pPr>
            <a:r>
              <a:rPr lang="en-IN" sz="2400" dirty="0"/>
              <a:t>3.  toxoplasmosis </a:t>
            </a:r>
          </a:p>
          <a:p>
            <a:pPr marL="0" indent="0">
              <a:buNone/>
            </a:pPr>
            <a:r>
              <a:rPr lang="en-IN" sz="2400" dirty="0"/>
              <a:t>4. cryptococcal meningitis </a:t>
            </a:r>
          </a:p>
          <a:p>
            <a:pPr marL="0" indent="0">
              <a:buNone/>
            </a:pPr>
            <a:r>
              <a:rPr lang="en-IN" sz="2400" dirty="0"/>
              <a:t>5.syphilis </a:t>
            </a:r>
          </a:p>
          <a:p>
            <a:pPr marL="0" indent="0">
              <a:buNone/>
            </a:pPr>
            <a:r>
              <a:rPr lang="en-IN" sz="2400" dirty="0"/>
              <a:t>6.tumours (primary CNS lymphoma )or drug related complications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98853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C71DF-B2E4-491A-9536-7E25E64D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5347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MALARIA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E59D4-543E-48CF-B1A0-D51F63F1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2899"/>
            <a:ext cx="8596668" cy="4548464"/>
          </a:xfrm>
        </p:spPr>
        <p:txBody>
          <a:bodyPr>
            <a:normAutofit/>
          </a:bodyPr>
          <a:lstStyle/>
          <a:p>
            <a:r>
              <a:rPr lang="en-IN" sz="2400" dirty="0"/>
              <a:t>The  potentially fatal complication of falciparum malaria ( most important cause of unarousable coma in febrile patients in endemic area ). </a:t>
            </a:r>
          </a:p>
          <a:p>
            <a:r>
              <a:rPr lang="en-IN" sz="2400" dirty="0"/>
              <a:t> SUSCEPTIBILITY  </a:t>
            </a:r>
          </a:p>
          <a:p>
            <a:pPr>
              <a:buFont typeface="+mj-lt"/>
              <a:buAutoNum type="arabicPeriod"/>
            </a:pPr>
            <a:r>
              <a:rPr lang="en-IN" sz="2400" dirty="0"/>
              <a:t>children </a:t>
            </a:r>
          </a:p>
          <a:p>
            <a:pPr>
              <a:buFont typeface="+mj-lt"/>
              <a:buAutoNum type="arabicPeriod"/>
            </a:pPr>
            <a:r>
              <a:rPr lang="en-IN" sz="2400" dirty="0"/>
              <a:t>pregnant women </a:t>
            </a:r>
          </a:p>
          <a:p>
            <a:pPr>
              <a:buFont typeface="+mj-lt"/>
              <a:buAutoNum type="arabicPeriod"/>
            </a:pPr>
            <a:r>
              <a:rPr lang="en-IN" sz="2400" dirty="0"/>
              <a:t>non – immune adults </a:t>
            </a:r>
          </a:p>
          <a:p>
            <a:r>
              <a:rPr lang="en-IN" sz="2400" dirty="0"/>
              <a:t> 20 % all severe falciparum malaria requires ICU   admission.</a:t>
            </a:r>
          </a:p>
        </p:txBody>
      </p:sp>
    </p:spTree>
    <p:extLst>
      <p:ext uri="{BB962C8B-B14F-4D97-AF65-F5344CB8AC3E}">
        <p14:creationId xmlns:p14="http://schemas.microsoft.com/office/powerpoint/2010/main" xmlns="" val="2376761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6E03D-4B3D-4650-9A38-8DDC71C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339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MALARIA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B7FD4C-8612-4A78-B3BB-BF4BF8E3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2939"/>
            <a:ext cx="8867882" cy="5010539"/>
          </a:xfrm>
        </p:spPr>
        <p:txBody>
          <a:bodyPr>
            <a:normAutofit/>
          </a:bodyPr>
          <a:lstStyle/>
          <a:p>
            <a:r>
              <a:rPr lang="en-IN" sz="2400" dirty="0"/>
              <a:t>Selective cytoadherence and sequestration of  parasitized  RBC’S in cerebral venules and toxin release at schizont rupture are possible pathological mechanism.</a:t>
            </a:r>
          </a:p>
          <a:p>
            <a:r>
              <a:rPr lang="en-IN" sz="2400" dirty="0"/>
              <a:t>Systemic complications like hypoglycaemia may contribute to development of coma. </a:t>
            </a:r>
          </a:p>
          <a:p>
            <a:r>
              <a:rPr lang="en-IN" sz="2400" dirty="0"/>
              <a:t>Diagnosis – PS for MP </a:t>
            </a:r>
          </a:p>
          <a:p>
            <a:r>
              <a:rPr lang="en-IN" sz="2400" dirty="0"/>
              <a:t>Treatment – artesunate (2.4 mg/kg IV at 0, 12 and 24 hours; then once daily) is better than quinine (IV loading dose of 20 mg salt/kg; then 10 mg/kg 8 hourly).</a:t>
            </a:r>
          </a:p>
        </p:txBody>
      </p:sp>
    </p:spTree>
    <p:extLst>
      <p:ext uri="{BB962C8B-B14F-4D97-AF65-F5344CB8AC3E}">
        <p14:creationId xmlns:p14="http://schemas.microsoft.com/office/powerpoint/2010/main" xmlns="" val="2684320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DC830-E405-45E6-B3B8-E97CE952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7" y="242596"/>
            <a:ext cx="8596668" cy="858416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AUTOIMMUNE ENCEPHALITIS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0F3EF-AB58-418F-A385-6DD7D97B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97" y="1184988"/>
            <a:ext cx="6367279" cy="554238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 </a:t>
            </a:r>
            <a:r>
              <a:rPr lang="en-IN" sz="2400" dirty="0"/>
              <a:t>Often presents with fever </a:t>
            </a:r>
          </a:p>
          <a:p>
            <a:r>
              <a:rPr lang="en-IN" sz="2400" dirty="0"/>
              <a:t> Behavioural abnormalities </a:t>
            </a:r>
          </a:p>
          <a:p>
            <a:r>
              <a:rPr lang="en-IN" sz="2400" dirty="0"/>
              <a:t> Psychosis </a:t>
            </a:r>
          </a:p>
          <a:p>
            <a:r>
              <a:rPr lang="en-IN" sz="2400" dirty="0"/>
              <a:t> Movement disorders </a:t>
            </a:r>
          </a:p>
          <a:p>
            <a:r>
              <a:rPr lang="en-IN" sz="2400" dirty="0"/>
              <a:t> Seizures/status epilepticus</a:t>
            </a:r>
          </a:p>
          <a:p>
            <a:r>
              <a:rPr lang="en-IN" sz="2400" dirty="0"/>
              <a:t> May be paraneoplastic – teratoma ovary in young females </a:t>
            </a:r>
          </a:p>
          <a:p>
            <a:r>
              <a:rPr lang="en-IN" sz="2400" dirty="0"/>
              <a:t> Often no tumour is identified </a:t>
            </a:r>
          </a:p>
          <a:p>
            <a:r>
              <a:rPr lang="en-IN" sz="2400" dirty="0"/>
              <a:t>Antibodies to NMDA (N-</a:t>
            </a:r>
            <a:r>
              <a:rPr lang="en-IN" sz="2400" dirty="0" err="1"/>
              <a:t>methy</a:t>
            </a:r>
            <a:r>
              <a:rPr lang="en-IN" sz="2400" dirty="0"/>
              <a:t>- D- aspartate) ,VGKC/LGI-1 (voltage gated potassium channels/ leucine-rich glioma inactivated protein-1) receptors </a:t>
            </a:r>
          </a:p>
          <a:p>
            <a:r>
              <a:rPr lang="en-IN" sz="2400" dirty="0"/>
              <a:t> Treatment – IVIG, plasmapheresis</a:t>
            </a:r>
          </a:p>
        </p:txBody>
      </p:sp>
      <p:pic>
        <p:nvPicPr>
          <p:cNvPr id="2050" name="Picture 2" descr="Image result for autoimmune encephalitis mri">
            <a:extLst>
              <a:ext uri="{FF2B5EF4-FFF2-40B4-BE49-F238E27FC236}">
                <a16:creationId xmlns:a16="http://schemas.microsoft.com/office/drawing/2014/main" xmlns="" id="{E362C43F-771F-4E70-86EE-40C0C105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8669" y="1296955"/>
            <a:ext cx="4954555" cy="47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3055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00A25-EAEE-4963-B34C-4512B54C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5706"/>
            <a:ext cx="8596668" cy="789992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OTHER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FBE3EF-3650-4225-9769-628E0A3B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3649"/>
            <a:ext cx="9605001" cy="5561045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J </a:t>
            </a:r>
            <a:r>
              <a:rPr lang="en-IN" sz="2800" dirty="0" err="1">
                <a:solidFill>
                  <a:srgbClr val="FF0000"/>
                </a:solidFill>
              </a:rPr>
              <a:t>Emerg</a:t>
            </a:r>
            <a:r>
              <a:rPr lang="en-IN" sz="2800" dirty="0">
                <a:solidFill>
                  <a:srgbClr val="FF0000"/>
                </a:solidFill>
              </a:rPr>
              <a:t> Trauma Shock. </a:t>
            </a:r>
            <a:r>
              <a:rPr lang="en-IN" sz="2800" dirty="0"/>
              <a:t>2010 Jul;3(3):220-4. Acute febrile encephalopathy in adults from Northwest India. </a:t>
            </a:r>
          </a:p>
          <a:p>
            <a:pPr marL="0" indent="0">
              <a:buNone/>
            </a:pPr>
            <a:r>
              <a:rPr lang="en-IN" sz="2400" dirty="0"/>
              <a:t>Bhalla A, Suri V, Varma S, Sharma Department of Internal Medicine, PGIMER</a:t>
            </a:r>
          </a:p>
          <a:p>
            <a:r>
              <a:rPr lang="en-IN" sz="2400" dirty="0"/>
              <a:t>A total of 127 patients with fever of less than 2 weeks duration along with alteration in mentation were studied prospectively over a period of 12 months.</a:t>
            </a:r>
          </a:p>
          <a:p>
            <a:r>
              <a:rPr lang="en-IN" sz="2400" dirty="0"/>
              <a:t> A total of 33% patients had pyogenic meningitis, 29.9% had evidence of meningoencephalitis, and 12.7% were diagnosed as sepsis-associated encephalopathy. These were followed by cerebral malaria, leptospirosis, and brain abscess as the cause of febrile encephalopathy in adults.</a:t>
            </a:r>
          </a:p>
        </p:txBody>
      </p:sp>
    </p:spTree>
    <p:extLst>
      <p:ext uri="{BB962C8B-B14F-4D97-AF65-F5344CB8AC3E}">
        <p14:creationId xmlns:p14="http://schemas.microsoft.com/office/powerpoint/2010/main" xmlns="" val="1525835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hank you images">
            <a:extLst>
              <a:ext uri="{FF2B5EF4-FFF2-40B4-BE49-F238E27FC236}">
                <a16:creationId xmlns:a16="http://schemas.microsoft.com/office/drawing/2014/main" xmlns="" id="{9177B993-3AC1-42CE-8EA0-261C00AD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1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C9613-68C3-48B4-BCF5-931AE8D7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331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ACUTE FEBRILE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9C75CC-AB6D-489D-A24A-E0D4AFAC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0931"/>
            <a:ext cx="8596668" cy="4660431"/>
          </a:xfrm>
        </p:spPr>
        <p:txBody>
          <a:bodyPr>
            <a:normAutofit/>
          </a:bodyPr>
          <a:lstStyle/>
          <a:p>
            <a:r>
              <a:rPr lang="en-IN" sz="2400" dirty="0"/>
              <a:t>It is defined as altered mental state that either accompanies or follows short febrile illness that is characterised by a </a:t>
            </a:r>
            <a:r>
              <a:rPr lang="en-US" sz="2400" dirty="0"/>
              <a:t>diffuse and nonspecific brain insult manifested by a combination of coma, seizures, and decerebration.</a:t>
            </a:r>
            <a:r>
              <a:rPr lang="en-IN" sz="2400" dirty="0"/>
              <a:t> </a:t>
            </a:r>
          </a:p>
          <a:p>
            <a:endParaRPr lang="en-IN" sz="2400" dirty="0"/>
          </a:p>
          <a:p>
            <a:r>
              <a:rPr lang="en-US" sz="2400" dirty="0"/>
              <a:t>Central nervous system (CNS) infections are the most common causes of altered mental status in patients with nontraumatic coma.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53777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CA9E0-5649-4EB6-A284-E87E1228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26" y="273698"/>
            <a:ext cx="8596668" cy="976604"/>
          </a:xfrm>
        </p:spPr>
        <p:txBody>
          <a:bodyPr>
            <a:normAutofit/>
          </a:bodyPr>
          <a:lstStyle/>
          <a:p>
            <a:pPr algn="ctr"/>
            <a:r>
              <a:rPr lang="en-IN" sz="4400" dirty="0"/>
              <a:t>ENCEPHALITIS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184B5A3-1381-49C2-AC6A-2D18544CD5CD}"/>
              </a:ext>
            </a:extLst>
          </p:cNvPr>
          <p:cNvSpPr/>
          <p:nvPr/>
        </p:nvSpPr>
        <p:spPr>
          <a:xfrm>
            <a:off x="884078" y="1296957"/>
            <a:ext cx="3564294" cy="1474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FEBRILE ENCEPHALOPATHY</a:t>
            </a: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xmlns="" id="{BEDB7E8B-0CAE-4374-B27A-6C795D03CA42}"/>
              </a:ext>
            </a:extLst>
          </p:cNvPr>
          <p:cNvSpPr/>
          <p:nvPr/>
        </p:nvSpPr>
        <p:spPr>
          <a:xfrm>
            <a:off x="5003660" y="1534886"/>
            <a:ext cx="709126" cy="9097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D35A17B-AFED-4319-AE64-68E35F2B577E}"/>
              </a:ext>
            </a:extLst>
          </p:cNvPr>
          <p:cNvSpPr/>
          <p:nvPr/>
        </p:nvSpPr>
        <p:spPr>
          <a:xfrm>
            <a:off x="6479216" y="1296957"/>
            <a:ext cx="3564294" cy="1408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INFLAMMATION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B552C660-AFBA-46F3-872C-77FB8AECDBE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2617" y="3069772"/>
            <a:ext cx="1763488" cy="116633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D7DDE8-6996-45A5-A8A3-0104EDF88151}"/>
              </a:ext>
            </a:extLst>
          </p:cNvPr>
          <p:cNvSpPr/>
          <p:nvPr/>
        </p:nvSpPr>
        <p:spPr>
          <a:xfrm>
            <a:off x="1894118" y="3247057"/>
            <a:ext cx="2866950" cy="1287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Temp &gt;38 degree C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3522F83F-5FBC-4F91-BDE1-E4D36FA8BF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2071" y="4662643"/>
            <a:ext cx="3027781" cy="82953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8CB399-5E3F-484B-A038-DB3185A36061}"/>
              </a:ext>
            </a:extLst>
          </p:cNvPr>
          <p:cNvSpPr/>
          <p:nvPr/>
        </p:nvSpPr>
        <p:spPr>
          <a:xfrm>
            <a:off x="1943220" y="4921127"/>
            <a:ext cx="3060440" cy="167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Seizures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Alteration of cerebral function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Focal neurological signs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6155FF80-84D6-43CB-B934-3EA27CAA86A9}"/>
              </a:ext>
            </a:extLst>
          </p:cNvPr>
          <p:cNvCxnSpPr/>
          <p:nvPr/>
        </p:nvCxnSpPr>
        <p:spPr>
          <a:xfrm rot="16200000" flipH="1">
            <a:off x="6601408" y="3009122"/>
            <a:ext cx="1567542" cy="96105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64F4115-C27B-43FB-A4A2-20E8A1EE9742}"/>
              </a:ext>
            </a:extLst>
          </p:cNvPr>
          <p:cNvSpPr/>
          <p:nvPr/>
        </p:nvSpPr>
        <p:spPr>
          <a:xfrm>
            <a:off x="7714859" y="3183298"/>
            <a:ext cx="2575249" cy="1275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Cellular CSF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xmlns="" id="{88BD9C46-4C31-4405-9215-56DB423167B5}"/>
              </a:ext>
            </a:extLst>
          </p:cNvPr>
          <p:cNvCxnSpPr/>
          <p:nvPr/>
        </p:nvCxnSpPr>
        <p:spPr>
          <a:xfrm rot="16200000" flipH="1">
            <a:off x="5780313" y="4613986"/>
            <a:ext cx="3368352" cy="111967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D462EF8-730D-4CC6-BB01-D91074B1348E}"/>
              </a:ext>
            </a:extLst>
          </p:cNvPr>
          <p:cNvSpPr/>
          <p:nvPr/>
        </p:nvSpPr>
        <p:spPr>
          <a:xfrm>
            <a:off x="7786723" y="5077408"/>
            <a:ext cx="2575249" cy="178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Imaging /EEG suggestive of inflammation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70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BB561-401E-42C5-BDA7-D40B54C9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9282"/>
          </a:xfrm>
        </p:spPr>
        <p:txBody>
          <a:bodyPr>
            <a:noAutofit/>
          </a:bodyPr>
          <a:lstStyle/>
          <a:p>
            <a:pPr algn="ctr"/>
            <a:r>
              <a:rPr lang="en-IN" sz="4000" dirty="0"/>
              <a:t>ACUTE ENCEPHALITIS SYNDROME (AES)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0AE70D-617A-4F4B-BD3C-AA3133C9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US" sz="2400" dirty="0"/>
              <a:t>Clinically, a case of Acute Encephalitis Syndrome (AES) is defined as a person of any age, at any time of year with the </a:t>
            </a:r>
            <a:r>
              <a:rPr lang="en-US" sz="2400" b="1" dirty="0"/>
              <a:t>acute onset of fever </a:t>
            </a:r>
            <a:r>
              <a:rPr lang="en-US" sz="2400" dirty="0"/>
              <a:t>and at least </a:t>
            </a:r>
            <a:r>
              <a:rPr lang="en-US" sz="2400" b="1" u="sng" dirty="0"/>
              <a:t>one</a:t>
            </a:r>
            <a:r>
              <a:rPr lang="en-US" sz="2400" dirty="0"/>
              <a:t> of the following: </a:t>
            </a:r>
          </a:p>
          <a:p>
            <a:r>
              <a:rPr lang="en-US" sz="2400" dirty="0"/>
              <a:t>a) change in mental status (including symptoms such as confusion, disorientation, coma, or inability to talk); </a:t>
            </a:r>
          </a:p>
          <a:p>
            <a:r>
              <a:rPr lang="en-US" sz="2400" dirty="0"/>
              <a:t>b) New onset of seizures (excluding simple febrile seizures).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359394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F558A-9C76-491D-9853-EFCB8A07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5935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INFECTIOUS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41B9AD-E816-45DD-BD5C-A0289564A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0262"/>
            <a:ext cx="8596668" cy="4858138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VIRAL ENCEPHALITIS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Herpes simplex type 1 and type 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Varicella zoster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HHV6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Epstein Barr virus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Arboviruses – JE, West Nile, Dengue, Chikungunya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Rhabdoviruses-rabies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Orthomyxovirus – H1N1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Paramyxovirus – measles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</a:rPr>
              <a:t>HIV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0D4B1A6-BFEE-4F28-B69B-8847124B14D5}"/>
              </a:ext>
            </a:extLst>
          </p:cNvPr>
          <p:cNvSpPr/>
          <p:nvPr/>
        </p:nvSpPr>
        <p:spPr>
          <a:xfrm>
            <a:off x="8117633" y="609600"/>
            <a:ext cx="4002832" cy="3579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Age old enemies: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</a:rPr>
              <a:t>Cerebral Malaria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</a:rPr>
              <a:t>Enteric Fever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</a:rPr>
              <a:t>Japanese Encephalitis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</a:rPr>
              <a:t>Bacterial Meningitis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</a:rPr>
              <a:t>Fulminant Hepatic failure</a:t>
            </a:r>
          </a:p>
        </p:txBody>
      </p:sp>
    </p:spTree>
    <p:extLst>
      <p:ext uri="{BB962C8B-B14F-4D97-AF65-F5344CB8AC3E}">
        <p14:creationId xmlns:p14="http://schemas.microsoft.com/office/powerpoint/2010/main" xmlns="" val="240089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B711A-BBA1-43BD-BFC0-6C042ABE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5706"/>
            <a:ext cx="8596668" cy="836645"/>
          </a:xfrm>
        </p:spPr>
        <p:txBody>
          <a:bodyPr>
            <a:normAutofit/>
          </a:bodyPr>
          <a:lstStyle/>
          <a:p>
            <a:pPr algn="ctr"/>
            <a:r>
              <a:rPr lang="en-IN" sz="4000" dirty="0"/>
              <a:t>INFECTIOUS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25B047-D5F5-485B-94A5-129399753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2351"/>
            <a:ext cx="9194454" cy="5607698"/>
          </a:xfrm>
        </p:spPr>
        <p:txBody>
          <a:bodyPr>
            <a:normAutofit/>
          </a:bodyPr>
          <a:lstStyle/>
          <a:p>
            <a:r>
              <a:rPr lang="en-IN" dirty="0"/>
              <a:t> </a:t>
            </a:r>
            <a:r>
              <a:rPr lang="en-IN" sz="2400" b="1" dirty="0"/>
              <a:t>Bacterial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</a:t>
            </a:r>
            <a:r>
              <a:rPr lang="en-IN" sz="2400" dirty="0"/>
              <a:t>Meningitis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Brain abscess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Sepsis associated encephalopathy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Leptospirosis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Typhoid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M. tuberculosis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Rickettsial (scrub typhus) </a:t>
            </a:r>
          </a:p>
          <a:p>
            <a:r>
              <a:rPr lang="en-IN" dirty="0"/>
              <a:t> </a:t>
            </a:r>
            <a:r>
              <a:rPr lang="en-IN" sz="2400" b="1" dirty="0"/>
              <a:t>Parasitic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</a:t>
            </a:r>
            <a:r>
              <a:rPr lang="en-IN" sz="2400" dirty="0"/>
              <a:t>Cerebral malaria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Toxoplasma</a:t>
            </a:r>
          </a:p>
        </p:txBody>
      </p:sp>
    </p:spTree>
    <p:extLst>
      <p:ext uri="{BB962C8B-B14F-4D97-AF65-F5344CB8AC3E}">
        <p14:creationId xmlns:p14="http://schemas.microsoft.com/office/powerpoint/2010/main" xmlns="" val="10510551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1163</TotalTime>
  <Words>2080</Words>
  <Application>Microsoft Office PowerPoint</Application>
  <PresentationFormat>Custom</PresentationFormat>
  <Paragraphs>405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Facet</vt:lpstr>
      <vt:lpstr>FEBRILE ENCEPHALOPATHY</vt:lpstr>
      <vt:lpstr>OVERVIEW</vt:lpstr>
      <vt:lpstr>LEVELS OF CONSCIOUSNESS</vt:lpstr>
      <vt:lpstr>DEFINITION</vt:lpstr>
      <vt:lpstr>ACUTE FEBRILE ENCEPHALOPATHY</vt:lpstr>
      <vt:lpstr>ENCEPHALITIS</vt:lpstr>
      <vt:lpstr>ACUTE ENCEPHALITIS SYNDROME (AES)</vt:lpstr>
      <vt:lpstr>INFECTIOUS CAUSES</vt:lpstr>
      <vt:lpstr>INFECTIOUS CAUSES</vt:lpstr>
      <vt:lpstr>NON- INFECTIOUS CAUSES OF FEVER</vt:lpstr>
      <vt:lpstr>Structural lesions (Impaired thermoregulatory mechanism)</vt:lpstr>
      <vt:lpstr>Misc. causes</vt:lpstr>
      <vt:lpstr>HOW TO APPROACH?</vt:lpstr>
      <vt:lpstr>Slide 14</vt:lpstr>
      <vt:lpstr>Slide 15</vt:lpstr>
      <vt:lpstr>Slide 16</vt:lpstr>
      <vt:lpstr>Slide 17</vt:lpstr>
      <vt:lpstr>Slide 18</vt:lpstr>
      <vt:lpstr>HISTORY</vt:lpstr>
      <vt:lpstr>Slide 20</vt:lpstr>
      <vt:lpstr>Slide 21</vt:lpstr>
      <vt:lpstr>Slide 22</vt:lpstr>
      <vt:lpstr>IMPORTANT POINTS</vt:lpstr>
      <vt:lpstr>Slide 24</vt:lpstr>
      <vt:lpstr>NEUROLOGICAL INVESTIGATIONS</vt:lpstr>
      <vt:lpstr>A) LUMBAR PUNCTURE</vt:lpstr>
      <vt:lpstr>Slide 27</vt:lpstr>
      <vt:lpstr>Slide 28</vt:lpstr>
      <vt:lpstr>PCR IN CSF</vt:lpstr>
      <vt:lpstr>NEUROIMAGING</vt:lpstr>
      <vt:lpstr>Slide 31</vt:lpstr>
      <vt:lpstr>Slide 32</vt:lpstr>
      <vt:lpstr>EEG</vt:lpstr>
      <vt:lpstr>NON CONVULSIVE STATUS EPILEPTICUS (NCSE)</vt:lpstr>
      <vt:lpstr>GENERAL MANAGEMENT</vt:lpstr>
      <vt:lpstr>SUPPORTIVE MANAGEMENT</vt:lpstr>
      <vt:lpstr>SYMPTOMATIC TREATMENT</vt:lpstr>
      <vt:lpstr>SPECIFIC TREATMENT</vt:lpstr>
      <vt:lpstr>SEPSIS ASSOCIATED ENCEPHALOPATHY</vt:lpstr>
      <vt:lpstr>HIV ENCEPHALOPATHY</vt:lpstr>
      <vt:lpstr>MALARIA ENCEPHALOPATHY</vt:lpstr>
      <vt:lpstr>MALARIA</vt:lpstr>
      <vt:lpstr>AUTOIMMUNE ENCEPHALITIS</vt:lpstr>
      <vt:lpstr>OTHER STUDY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FEBRILE ENCEPHALOPATHY</dc:title>
  <dc:creator>Shilpan Sathwara</dc:creator>
  <cp:lastModifiedBy>Jeevana</cp:lastModifiedBy>
  <cp:revision>49</cp:revision>
  <dcterms:created xsi:type="dcterms:W3CDTF">2019-07-18T15:04:43Z</dcterms:created>
  <dcterms:modified xsi:type="dcterms:W3CDTF">2020-08-19T11:55:58Z</dcterms:modified>
</cp:coreProperties>
</file>