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79" r:id="rId5"/>
    <p:sldId id="287" r:id="rId6"/>
    <p:sldId id="280" r:id="rId7"/>
    <p:sldId id="282" r:id="rId8"/>
    <p:sldId id="283" r:id="rId9"/>
    <p:sldId id="284" r:id="rId10"/>
    <p:sldId id="285" r:id="rId11"/>
    <p:sldId id="288" r:id="rId12"/>
    <p:sldId id="258" r:id="rId13"/>
    <p:sldId id="259" r:id="rId14"/>
    <p:sldId id="260" r:id="rId15"/>
    <p:sldId id="261" r:id="rId16"/>
    <p:sldId id="262" r:id="rId17"/>
    <p:sldId id="289" r:id="rId18"/>
    <p:sldId id="263" r:id="rId19"/>
    <p:sldId id="290" r:id="rId20"/>
    <p:sldId id="264" r:id="rId21"/>
    <p:sldId id="265" r:id="rId22"/>
    <p:sldId id="266" r:id="rId23"/>
    <p:sldId id="267" r:id="rId24"/>
    <p:sldId id="268" r:id="rId25"/>
    <p:sldId id="269" r:id="rId26"/>
    <p:sldId id="270" r:id="rId27"/>
    <p:sldId id="271" r:id="rId28"/>
    <p:sldId id="272" r:id="rId29"/>
    <p:sldId id="273" r:id="rId30"/>
    <p:sldId id="291" r:id="rId31"/>
    <p:sldId id="274" r:id="rId32"/>
    <p:sldId id="275" r:id="rId33"/>
    <p:sldId id="276" r:id="rId34"/>
    <p:sldId id="292" r:id="rId35"/>
    <p:sldId id="277" r:id="rId36"/>
    <p:sldId id="278" r:id="rId37"/>
    <p:sldId id="293" r:id="rId38"/>
    <p:sldId id="294" r:id="rId39"/>
    <p:sldId id="28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sorterViewPr>
    <p:cViewPr>
      <p:scale>
        <a:sx n="100" d="100"/>
        <a:sy n="100" d="100"/>
      </p:scale>
      <p:origin x="0" y="-4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90BB7-6A04-4F84-A2E8-19D909C4D9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66D82D3-EDFC-497A-98E4-8525E3975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17E533-D900-4A8F-BE2C-6088AB8BF3AC}"/>
              </a:ext>
            </a:extLst>
          </p:cNvPr>
          <p:cNvSpPr>
            <a:spLocks noGrp="1"/>
          </p:cNvSpPr>
          <p:nvPr>
            <p:ph type="dt" sz="half" idx="10"/>
          </p:nvPr>
        </p:nvSpPr>
        <p:spPr/>
        <p:txBody>
          <a:bodyPr/>
          <a:lstStyle/>
          <a:p>
            <a:fld id="{EBBBC2CB-8642-41D1-B86A-0B67A6179C8C}" type="datetimeFigureOut">
              <a:rPr lang="en-US" smtClean="0"/>
              <a:pPr/>
              <a:t>8/19/2020</a:t>
            </a:fld>
            <a:endParaRPr lang="en-US"/>
          </a:p>
        </p:txBody>
      </p:sp>
      <p:sp>
        <p:nvSpPr>
          <p:cNvPr id="5" name="Footer Placeholder 4">
            <a:extLst>
              <a:ext uri="{FF2B5EF4-FFF2-40B4-BE49-F238E27FC236}">
                <a16:creationId xmlns:a16="http://schemas.microsoft.com/office/drawing/2014/main" xmlns="" id="{8473B1B2-8853-492A-96E2-FE02701D3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1F9341-1FED-47D2-BF66-19BAAC978EF8}"/>
              </a:ext>
            </a:extLst>
          </p:cNvPr>
          <p:cNvSpPr>
            <a:spLocks noGrp="1"/>
          </p:cNvSpPr>
          <p:nvPr>
            <p:ph type="sldNum" sz="quarter" idx="12"/>
          </p:nvPr>
        </p:nvSpPr>
        <p:spPr/>
        <p:txBody>
          <a:body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176161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7A1D3-9A1B-448C-BD24-66A931506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B20E85E-B090-474E-8266-BD4CF92C63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B3FABF-6619-4D51-9CC0-0454279CFDA6}"/>
              </a:ext>
            </a:extLst>
          </p:cNvPr>
          <p:cNvSpPr>
            <a:spLocks noGrp="1"/>
          </p:cNvSpPr>
          <p:nvPr>
            <p:ph type="dt" sz="half" idx="10"/>
          </p:nvPr>
        </p:nvSpPr>
        <p:spPr/>
        <p:txBody>
          <a:bodyPr/>
          <a:lstStyle/>
          <a:p>
            <a:fld id="{EBBBC2CB-8642-41D1-B86A-0B67A6179C8C}" type="datetimeFigureOut">
              <a:rPr lang="en-US" smtClean="0"/>
              <a:pPr/>
              <a:t>8/19/2020</a:t>
            </a:fld>
            <a:endParaRPr lang="en-US"/>
          </a:p>
        </p:txBody>
      </p:sp>
      <p:sp>
        <p:nvSpPr>
          <p:cNvPr id="5" name="Footer Placeholder 4">
            <a:extLst>
              <a:ext uri="{FF2B5EF4-FFF2-40B4-BE49-F238E27FC236}">
                <a16:creationId xmlns:a16="http://schemas.microsoft.com/office/drawing/2014/main" xmlns="" id="{2B5C8DF6-242F-46DE-9D3E-1E1929EBC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FDB156-DA53-42D8-9F8D-F47CF1584A9F}"/>
              </a:ext>
            </a:extLst>
          </p:cNvPr>
          <p:cNvSpPr>
            <a:spLocks noGrp="1"/>
          </p:cNvSpPr>
          <p:nvPr>
            <p:ph type="sldNum" sz="quarter" idx="12"/>
          </p:nvPr>
        </p:nvSpPr>
        <p:spPr/>
        <p:txBody>
          <a:body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93262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4787C5-97C7-474B-BA7C-5F3CF7B80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5852D03-1A9C-433C-A690-CE85C139AA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3B09F1-7360-467E-B61B-746FF9A41964}"/>
              </a:ext>
            </a:extLst>
          </p:cNvPr>
          <p:cNvSpPr>
            <a:spLocks noGrp="1"/>
          </p:cNvSpPr>
          <p:nvPr>
            <p:ph type="dt" sz="half" idx="10"/>
          </p:nvPr>
        </p:nvSpPr>
        <p:spPr/>
        <p:txBody>
          <a:bodyPr/>
          <a:lstStyle/>
          <a:p>
            <a:fld id="{EBBBC2CB-8642-41D1-B86A-0B67A6179C8C}" type="datetimeFigureOut">
              <a:rPr lang="en-US" smtClean="0"/>
              <a:pPr/>
              <a:t>8/19/2020</a:t>
            </a:fld>
            <a:endParaRPr lang="en-US"/>
          </a:p>
        </p:txBody>
      </p:sp>
      <p:sp>
        <p:nvSpPr>
          <p:cNvPr id="5" name="Footer Placeholder 4">
            <a:extLst>
              <a:ext uri="{FF2B5EF4-FFF2-40B4-BE49-F238E27FC236}">
                <a16:creationId xmlns:a16="http://schemas.microsoft.com/office/drawing/2014/main" xmlns="" id="{35AAABF6-AB98-4182-8949-EA1714C71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DFAD9F-2A2E-4BDC-901F-8B9786703D3D}"/>
              </a:ext>
            </a:extLst>
          </p:cNvPr>
          <p:cNvSpPr>
            <a:spLocks noGrp="1"/>
          </p:cNvSpPr>
          <p:nvPr>
            <p:ph type="sldNum" sz="quarter" idx="12"/>
          </p:nvPr>
        </p:nvSpPr>
        <p:spPr/>
        <p:txBody>
          <a:body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362872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4842C-5D2B-49AD-9333-FD5AF845BB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C9FD77F-BD90-47CE-9CFE-52B6836719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E5CF67-1480-4255-B97A-3610C53D2585}"/>
              </a:ext>
            </a:extLst>
          </p:cNvPr>
          <p:cNvSpPr>
            <a:spLocks noGrp="1"/>
          </p:cNvSpPr>
          <p:nvPr>
            <p:ph type="dt" sz="half" idx="10"/>
          </p:nvPr>
        </p:nvSpPr>
        <p:spPr/>
        <p:txBody>
          <a:bodyPr/>
          <a:lstStyle/>
          <a:p>
            <a:fld id="{EBBBC2CB-8642-41D1-B86A-0B67A6179C8C}" type="datetimeFigureOut">
              <a:rPr lang="en-US" smtClean="0"/>
              <a:pPr/>
              <a:t>8/19/2020</a:t>
            </a:fld>
            <a:endParaRPr lang="en-US"/>
          </a:p>
        </p:txBody>
      </p:sp>
      <p:sp>
        <p:nvSpPr>
          <p:cNvPr id="5" name="Footer Placeholder 4">
            <a:extLst>
              <a:ext uri="{FF2B5EF4-FFF2-40B4-BE49-F238E27FC236}">
                <a16:creationId xmlns:a16="http://schemas.microsoft.com/office/drawing/2014/main" xmlns="" id="{84259B4D-E63D-454E-B435-B68B497D5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ED64B3-3668-40FA-A300-3859457EAEDB}"/>
              </a:ext>
            </a:extLst>
          </p:cNvPr>
          <p:cNvSpPr>
            <a:spLocks noGrp="1"/>
          </p:cNvSpPr>
          <p:nvPr>
            <p:ph type="sldNum" sz="quarter" idx="12"/>
          </p:nvPr>
        </p:nvSpPr>
        <p:spPr/>
        <p:txBody>
          <a:body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279228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549F17-EA9F-4E69-B91F-CDFADC3FC2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F0FFAFF-7611-4F95-B5BE-7EF607544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8DCEBEC-8307-4896-8350-4516C19C2984}"/>
              </a:ext>
            </a:extLst>
          </p:cNvPr>
          <p:cNvSpPr>
            <a:spLocks noGrp="1"/>
          </p:cNvSpPr>
          <p:nvPr>
            <p:ph type="dt" sz="half" idx="10"/>
          </p:nvPr>
        </p:nvSpPr>
        <p:spPr/>
        <p:txBody>
          <a:bodyPr/>
          <a:lstStyle/>
          <a:p>
            <a:fld id="{EBBBC2CB-8642-41D1-B86A-0B67A6179C8C}" type="datetimeFigureOut">
              <a:rPr lang="en-US" smtClean="0"/>
              <a:pPr/>
              <a:t>8/19/2020</a:t>
            </a:fld>
            <a:endParaRPr lang="en-US"/>
          </a:p>
        </p:txBody>
      </p:sp>
      <p:sp>
        <p:nvSpPr>
          <p:cNvPr id="5" name="Footer Placeholder 4">
            <a:extLst>
              <a:ext uri="{FF2B5EF4-FFF2-40B4-BE49-F238E27FC236}">
                <a16:creationId xmlns:a16="http://schemas.microsoft.com/office/drawing/2014/main" xmlns="" id="{E93235AF-B491-440C-A3BF-E37C3CFE6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0C06F9-1CA9-42C9-9DBA-DE1BAE9CE251}"/>
              </a:ext>
            </a:extLst>
          </p:cNvPr>
          <p:cNvSpPr>
            <a:spLocks noGrp="1"/>
          </p:cNvSpPr>
          <p:nvPr>
            <p:ph type="sldNum" sz="quarter" idx="12"/>
          </p:nvPr>
        </p:nvSpPr>
        <p:spPr/>
        <p:txBody>
          <a:body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189901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29551-7532-4846-AE74-48906A3D9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59C0ED4-D740-47CC-A60F-E98593523B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86BDE81-FE47-4557-A886-0DC328A17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880AE3-41B8-41BC-B619-2B8DD88A69E9}"/>
              </a:ext>
            </a:extLst>
          </p:cNvPr>
          <p:cNvSpPr>
            <a:spLocks noGrp="1"/>
          </p:cNvSpPr>
          <p:nvPr>
            <p:ph type="dt" sz="half" idx="10"/>
          </p:nvPr>
        </p:nvSpPr>
        <p:spPr/>
        <p:txBody>
          <a:bodyPr/>
          <a:lstStyle/>
          <a:p>
            <a:fld id="{EBBBC2CB-8642-41D1-B86A-0B67A6179C8C}" type="datetimeFigureOut">
              <a:rPr lang="en-US" smtClean="0"/>
              <a:pPr/>
              <a:t>8/19/2020</a:t>
            </a:fld>
            <a:endParaRPr lang="en-US"/>
          </a:p>
        </p:txBody>
      </p:sp>
      <p:sp>
        <p:nvSpPr>
          <p:cNvPr id="6" name="Footer Placeholder 5">
            <a:extLst>
              <a:ext uri="{FF2B5EF4-FFF2-40B4-BE49-F238E27FC236}">
                <a16:creationId xmlns:a16="http://schemas.microsoft.com/office/drawing/2014/main" xmlns="" id="{9D6553ED-EED8-4B02-B737-7EED81224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48CFDC-075C-4A55-9A01-F26484D58ACA}"/>
              </a:ext>
            </a:extLst>
          </p:cNvPr>
          <p:cNvSpPr>
            <a:spLocks noGrp="1"/>
          </p:cNvSpPr>
          <p:nvPr>
            <p:ph type="sldNum" sz="quarter" idx="12"/>
          </p:nvPr>
        </p:nvSpPr>
        <p:spPr/>
        <p:txBody>
          <a:body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138786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739F2-50FC-4B65-9AC8-CC334E33CE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328EB27-2F3A-4607-898C-0DB64D608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1A82C59-09AC-42A5-9A17-CBFE5741D6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44F04EA-F52F-4E7A-880E-F56776729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77F53C0-B66D-4589-807D-690AC8101E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13DB878-5D27-47DA-A43D-43911F7F8B2D}"/>
              </a:ext>
            </a:extLst>
          </p:cNvPr>
          <p:cNvSpPr>
            <a:spLocks noGrp="1"/>
          </p:cNvSpPr>
          <p:nvPr>
            <p:ph type="dt" sz="half" idx="10"/>
          </p:nvPr>
        </p:nvSpPr>
        <p:spPr/>
        <p:txBody>
          <a:bodyPr/>
          <a:lstStyle/>
          <a:p>
            <a:fld id="{EBBBC2CB-8642-41D1-B86A-0B67A6179C8C}" type="datetimeFigureOut">
              <a:rPr lang="en-US" smtClean="0"/>
              <a:pPr/>
              <a:t>8/19/2020</a:t>
            </a:fld>
            <a:endParaRPr lang="en-US"/>
          </a:p>
        </p:txBody>
      </p:sp>
      <p:sp>
        <p:nvSpPr>
          <p:cNvPr id="8" name="Footer Placeholder 7">
            <a:extLst>
              <a:ext uri="{FF2B5EF4-FFF2-40B4-BE49-F238E27FC236}">
                <a16:creationId xmlns:a16="http://schemas.microsoft.com/office/drawing/2014/main" xmlns="" id="{3A08B1BB-BE37-4363-95EE-7F30879BB7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413FB64-16F2-405B-88CA-AA4A662DDE46}"/>
              </a:ext>
            </a:extLst>
          </p:cNvPr>
          <p:cNvSpPr>
            <a:spLocks noGrp="1"/>
          </p:cNvSpPr>
          <p:nvPr>
            <p:ph type="sldNum" sz="quarter" idx="12"/>
          </p:nvPr>
        </p:nvSpPr>
        <p:spPr/>
        <p:txBody>
          <a:body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348987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1EB3BE-D34B-4819-A77A-38F5C21706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873F5D8-9338-45DA-AFB0-671020BD7983}"/>
              </a:ext>
            </a:extLst>
          </p:cNvPr>
          <p:cNvSpPr>
            <a:spLocks noGrp="1"/>
          </p:cNvSpPr>
          <p:nvPr>
            <p:ph type="dt" sz="half" idx="10"/>
          </p:nvPr>
        </p:nvSpPr>
        <p:spPr/>
        <p:txBody>
          <a:bodyPr/>
          <a:lstStyle/>
          <a:p>
            <a:fld id="{EBBBC2CB-8642-41D1-B86A-0B67A6179C8C}" type="datetimeFigureOut">
              <a:rPr lang="en-US" smtClean="0"/>
              <a:pPr/>
              <a:t>8/19/2020</a:t>
            </a:fld>
            <a:endParaRPr lang="en-US"/>
          </a:p>
        </p:txBody>
      </p:sp>
      <p:sp>
        <p:nvSpPr>
          <p:cNvPr id="4" name="Footer Placeholder 3">
            <a:extLst>
              <a:ext uri="{FF2B5EF4-FFF2-40B4-BE49-F238E27FC236}">
                <a16:creationId xmlns:a16="http://schemas.microsoft.com/office/drawing/2014/main" xmlns="" id="{FEAC4D70-7AD9-4799-801D-A7090A3083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E13F83C-1F24-452B-83D5-98954958E2EA}"/>
              </a:ext>
            </a:extLst>
          </p:cNvPr>
          <p:cNvSpPr>
            <a:spLocks noGrp="1"/>
          </p:cNvSpPr>
          <p:nvPr>
            <p:ph type="sldNum" sz="quarter" idx="12"/>
          </p:nvPr>
        </p:nvSpPr>
        <p:spPr/>
        <p:txBody>
          <a:body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188561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507E24-2627-443F-8274-BA26511BB612}"/>
              </a:ext>
            </a:extLst>
          </p:cNvPr>
          <p:cNvSpPr>
            <a:spLocks noGrp="1"/>
          </p:cNvSpPr>
          <p:nvPr>
            <p:ph type="dt" sz="half" idx="10"/>
          </p:nvPr>
        </p:nvSpPr>
        <p:spPr/>
        <p:txBody>
          <a:bodyPr/>
          <a:lstStyle/>
          <a:p>
            <a:fld id="{EBBBC2CB-8642-41D1-B86A-0B67A6179C8C}" type="datetimeFigureOut">
              <a:rPr lang="en-US" smtClean="0"/>
              <a:pPr/>
              <a:t>8/19/2020</a:t>
            </a:fld>
            <a:endParaRPr lang="en-US"/>
          </a:p>
        </p:txBody>
      </p:sp>
      <p:sp>
        <p:nvSpPr>
          <p:cNvPr id="3" name="Footer Placeholder 2">
            <a:extLst>
              <a:ext uri="{FF2B5EF4-FFF2-40B4-BE49-F238E27FC236}">
                <a16:creationId xmlns:a16="http://schemas.microsoft.com/office/drawing/2014/main" xmlns="" id="{50F862F0-0A61-424D-87FC-613C981C0C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4DFBC1E-5DDE-4D98-89BF-648FDAA294CE}"/>
              </a:ext>
            </a:extLst>
          </p:cNvPr>
          <p:cNvSpPr>
            <a:spLocks noGrp="1"/>
          </p:cNvSpPr>
          <p:nvPr>
            <p:ph type="sldNum" sz="quarter" idx="12"/>
          </p:nvPr>
        </p:nvSpPr>
        <p:spPr/>
        <p:txBody>
          <a:body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4530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6BDE8-71DE-44FC-A0DF-F5F0EDE5A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2C59DE7-35C3-4AC0-8141-5EE5E1987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8D5BEBF-2DA1-4131-81B3-02D11F96A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35ABE8-4E07-4EF1-82BD-52D0ED3BC30A}"/>
              </a:ext>
            </a:extLst>
          </p:cNvPr>
          <p:cNvSpPr>
            <a:spLocks noGrp="1"/>
          </p:cNvSpPr>
          <p:nvPr>
            <p:ph type="dt" sz="half" idx="10"/>
          </p:nvPr>
        </p:nvSpPr>
        <p:spPr/>
        <p:txBody>
          <a:bodyPr/>
          <a:lstStyle/>
          <a:p>
            <a:fld id="{EBBBC2CB-8642-41D1-B86A-0B67A6179C8C}" type="datetimeFigureOut">
              <a:rPr lang="en-US" smtClean="0"/>
              <a:pPr/>
              <a:t>8/19/2020</a:t>
            </a:fld>
            <a:endParaRPr lang="en-US"/>
          </a:p>
        </p:txBody>
      </p:sp>
      <p:sp>
        <p:nvSpPr>
          <p:cNvPr id="6" name="Footer Placeholder 5">
            <a:extLst>
              <a:ext uri="{FF2B5EF4-FFF2-40B4-BE49-F238E27FC236}">
                <a16:creationId xmlns:a16="http://schemas.microsoft.com/office/drawing/2014/main" xmlns="" id="{F7E549B7-A02D-4AD7-B139-A41BCE317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5E8AEF-13A0-48BD-963F-3207A4C220DF}"/>
              </a:ext>
            </a:extLst>
          </p:cNvPr>
          <p:cNvSpPr>
            <a:spLocks noGrp="1"/>
          </p:cNvSpPr>
          <p:nvPr>
            <p:ph type="sldNum" sz="quarter" idx="12"/>
          </p:nvPr>
        </p:nvSpPr>
        <p:spPr/>
        <p:txBody>
          <a:body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207316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6B72EE-594B-454E-BEFF-53563B71C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B47DF03-70DC-4115-A1C9-72F75C260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D0772CB-D2FB-41C6-8934-D915C3BD8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59D6F83-EA23-4563-B348-6F0B24018368}"/>
              </a:ext>
            </a:extLst>
          </p:cNvPr>
          <p:cNvSpPr>
            <a:spLocks noGrp="1"/>
          </p:cNvSpPr>
          <p:nvPr>
            <p:ph type="dt" sz="half" idx="10"/>
          </p:nvPr>
        </p:nvSpPr>
        <p:spPr/>
        <p:txBody>
          <a:bodyPr/>
          <a:lstStyle/>
          <a:p>
            <a:fld id="{EBBBC2CB-8642-41D1-B86A-0B67A6179C8C}" type="datetimeFigureOut">
              <a:rPr lang="en-US" smtClean="0"/>
              <a:pPr/>
              <a:t>8/19/2020</a:t>
            </a:fld>
            <a:endParaRPr lang="en-US"/>
          </a:p>
        </p:txBody>
      </p:sp>
      <p:sp>
        <p:nvSpPr>
          <p:cNvPr id="6" name="Footer Placeholder 5">
            <a:extLst>
              <a:ext uri="{FF2B5EF4-FFF2-40B4-BE49-F238E27FC236}">
                <a16:creationId xmlns:a16="http://schemas.microsoft.com/office/drawing/2014/main" xmlns="" id="{D9193595-1372-4CB9-81A6-62F8BE848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9ACBE9C-66EB-4AE4-9189-611254274A25}"/>
              </a:ext>
            </a:extLst>
          </p:cNvPr>
          <p:cNvSpPr>
            <a:spLocks noGrp="1"/>
          </p:cNvSpPr>
          <p:nvPr>
            <p:ph type="sldNum" sz="quarter" idx="12"/>
          </p:nvPr>
        </p:nvSpPr>
        <p:spPr/>
        <p:txBody>
          <a:body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182871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38631-60F3-4B12-9AA0-8301586D0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B6C5397-6FE1-4785-B920-DDD2061CC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9E7D48-6737-477F-82FB-164F7CA2A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BC2CB-8642-41D1-B86A-0B67A6179C8C}" type="datetimeFigureOut">
              <a:rPr lang="en-US" smtClean="0"/>
              <a:pPr/>
              <a:t>8/19/2020</a:t>
            </a:fld>
            <a:endParaRPr lang="en-US"/>
          </a:p>
        </p:txBody>
      </p:sp>
      <p:sp>
        <p:nvSpPr>
          <p:cNvPr id="5" name="Footer Placeholder 4">
            <a:extLst>
              <a:ext uri="{FF2B5EF4-FFF2-40B4-BE49-F238E27FC236}">
                <a16:creationId xmlns:a16="http://schemas.microsoft.com/office/drawing/2014/main" xmlns="" id="{9DE94626-0065-426E-9CF3-C167A1586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E0B250D-DBD1-4794-B0CE-0AB8218BB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D990-A108-4EF5-9FEE-4F57627E26D3}" type="slidenum">
              <a:rPr lang="en-US" smtClean="0"/>
              <a:pPr/>
              <a:t>‹#›</a:t>
            </a:fld>
            <a:endParaRPr lang="en-US"/>
          </a:p>
        </p:txBody>
      </p:sp>
    </p:spTree>
    <p:extLst>
      <p:ext uri="{BB962C8B-B14F-4D97-AF65-F5344CB8AC3E}">
        <p14:creationId xmlns:p14="http://schemas.microsoft.com/office/powerpoint/2010/main" xmlns="" val="339175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8E42D6B-17AB-4A25-85B1-6ABC152A2502}"/>
              </a:ext>
            </a:extLst>
          </p:cNvPr>
          <p:cNvSpPr>
            <a:spLocks noGrp="1"/>
          </p:cNvSpPr>
          <p:nvPr>
            <p:ph type="subTitle" idx="1"/>
          </p:nvPr>
        </p:nvSpPr>
        <p:spPr>
          <a:xfrm>
            <a:off x="1524000" y="195309"/>
            <a:ext cx="9144000" cy="6320901"/>
          </a:xfrm>
        </p:spPr>
        <p:txBody>
          <a:bodyPr>
            <a:normAutofit/>
          </a:bodyPr>
          <a:lstStyle/>
          <a:p>
            <a:r>
              <a:rPr lang="en-US" sz="4400" dirty="0">
                <a:latin typeface="Times New Roman" panose="02020603050405020304" pitchFamily="18" charset="0"/>
                <a:cs typeface="Times New Roman" panose="02020603050405020304" pitchFamily="18" charset="0"/>
              </a:rPr>
              <a:t>IRON DEFICIENCY ANEMIA</a:t>
            </a:r>
          </a:p>
          <a:p>
            <a:endParaRPr lang="en-US" sz="4400" dirty="0">
              <a:latin typeface="Times New Roman" panose="02020603050405020304" pitchFamily="18" charset="0"/>
              <a:cs typeface="Times New Roman" panose="02020603050405020304" pitchFamily="18" charset="0"/>
            </a:endParaRPr>
          </a:p>
          <a:p>
            <a:endParaRPr lang="en-US" sz="4400" dirty="0" smtClean="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7248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79BD9B2-783B-4E3B-A5FB-AD8F4561E9FC}"/>
              </a:ext>
            </a:extLst>
          </p:cNvPr>
          <p:cNvSpPr>
            <a:spLocks noGrp="1"/>
          </p:cNvSpPr>
          <p:nvPr>
            <p:ph idx="1"/>
          </p:nvPr>
        </p:nvSpPr>
        <p:spPr>
          <a:xfrm>
            <a:off x="838200" y="239698"/>
            <a:ext cx="10515600" cy="6329779"/>
          </a:xfrm>
        </p:spPr>
        <p:txBody>
          <a:bodyPr>
            <a:normAutofit lnSpcReduction="10000"/>
          </a:bodyPr>
          <a:lstStyle/>
          <a:p>
            <a:pPr marL="0" indent="0">
              <a:lnSpc>
                <a:spcPct val="150000"/>
              </a:lnSpc>
              <a:buNone/>
            </a:pPr>
            <a:r>
              <a:rPr lang="en-US" dirty="0">
                <a:solidFill>
                  <a:schemeClr val="accent2">
                    <a:lumMod val="75000"/>
                  </a:schemeClr>
                </a:solidFill>
              </a:rPr>
              <a:t> </a:t>
            </a:r>
            <a:r>
              <a:rPr lang="en-US" dirty="0">
                <a:solidFill>
                  <a:schemeClr val="accent2">
                    <a:lumMod val="75000"/>
                  </a:schemeClr>
                </a:solidFill>
                <a:latin typeface="Algerian" panose="04020705040A02060702" pitchFamily="82" charset="0"/>
              </a:rPr>
              <a:t>Iron overload-</a:t>
            </a:r>
          </a:p>
          <a:p>
            <a:pPr>
              <a:lnSpc>
                <a:spcPct val="150000"/>
              </a:lnSpc>
            </a:pPr>
            <a:r>
              <a:rPr lang="en-US" dirty="0"/>
              <a:t>Disturbances resulting from raised iron concentration are less frequent. Known as hemochromatosis,</a:t>
            </a:r>
          </a:p>
          <a:p>
            <a:pPr>
              <a:lnSpc>
                <a:spcPct val="150000"/>
              </a:lnSpc>
            </a:pPr>
            <a:r>
              <a:rPr lang="en-US" dirty="0"/>
              <a:t>These conditions can have generic causes or may be due to repeated administration of blood transfusions.</a:t>
            </a:r>
          </a:p>
          <a:p>
            <a:pPr>
              <a:lnSpc>
                <a:spcPct val="150000"/>
              </a:lnSpc>
            </a:pPr>
            <a:r>
              <a:rPr lang="en-US" dirty="0"/>
              <a:t>As the body has practically no means of iron, more and more stored iron stored iron is deposited in the organs over time in patients with </a:t>
            </a:r>
          </a:p>
          <a:p>
            <a:pPr marL="0" indent="0">
              <a:lnSpc>
                <a:spcPct val="150000"/>
              </a:lnSpc>
              <a:buNone/>
            </a:pPr>
            <a:r>
              <a:rPr lang="en-US" dirty="0"/>
              <a:t>   under treated hemochromatosis , ultimately leading to severe </a:t>
            </a:r>
          </a:p>
          <a:p>
            <a:pPr marL="0" indent="0">
              <a:lnSpc>
                <a:spcPct val="150000"/>
              </a:lnSpc>
              <a:buNone/>
            </a:pPr>
            <a:r>
              <a:rPr lang="en-US" dirty="0"/>
              <a:t>   disturbances.</a:t>
            </a:r>
          </a:p>
          <a:p>
            <a:endParaRPr lang="en-US" dirty="0"/>
          </a:p>
        </p:txBody>
      </p:sp>
    </p:spTree>
    <p:extLst>
      <p:ext uri="{BB962C8B-B14F-4D97-AF65-F5344CB8AC3E}">
        <p14:creationId xmlns:p14="http://schemas.microsoft.com/office/powerpoint/2010/main" xmlns="" val="349418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8D9303F-2651-4CDB-9EC4-AF82E0F25D22}"/>
              </a:ext>
            </a:extLst>
          </p:cNvPr>
          <p:cNvPicPr>
            <a:picLocks noGrp="1" noChangeAspect="1"/>
          </p:cNvPicPr>
          <p:nvPr>
            <p:ph idx="1"/>
          </p:nvPr>
        </p:nvPicPr>
        <p:blipFill>
          <a:blip r:embed="rId2" cstate="print"/>
          <a:stretch>
            <a:fillRect/>
          </a:stretch>
        </p:blipFill>
        <p:spPr>
          <a:xfrm>
            <a:off x="1278384" y="133165"/>
            <a:ext cx="8886548" cy="6169981"/>
          </a:xfrm>
          <a:prstGeom prst="rect">
            <a:avLst/>
          </a:prstGeom>
        </p:spPr>
      </p:pic>
    </p:spTree>
    <p:extLst>
      <p:ext uri="{BB962C8B-B14F-4D97-AF65-F5344CB8AC3E}">
        <p14:creationId xmlns:p14="http://schemas.microsoft.com/office/powerpoint/2010/main" xmlns="" val="113221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0B4441-DC8E-4463-A59D-6050293CC8E2}"/>
              </a:ext>
            </a:extLst>
          </p:cNvPr>
          <p:cNvSpPr>
            <a:spLocks noGrp="1"/>
          </p:cNvSpPr>
          <p:nvPr>
            <p:ph idx="1"/>
          </p:nvPr>
        </p:nvSpPr>
        <p:spPr>
          <a:xfrm>
            <a:off x="918099" y="88776"/>
            <a:ext cx="10515600" cy="6769223"/>
          </a:xfrm>
        </p:spPr>
        <p:txBody>
          <a:bodyPr/>
          <a:lstStyle/>
          <a:p>
            <a:pPr marL="0" indent="0">
              <a:buNone/>
            </a:pPr>
            <a:r>
              <a:rPr lang="en-US" dirty="0"/>
              <a:t>                                </a:t>
            </a:r>
            <a:r>
              <a:rPr lang="en-US" sz="3600" dirty="0"/>
              <a:t>STAGES OF IRON DEFICIENCY</a:t>
            </a:r>
          </a:p>
          <a:p>
            <a:pPr marL="0" indent="0">
              <a:buNone/>
            </a:pPr>
            <a:r>
              <a:rPr lang="en-US" dirty="0"/>
              <a:t>The progression to iron deficiency can be divided into three stages</a:t>
            </a:r>
          </a:p>
          <a:p>
            <a:r>
              <a:rPr lang="en-US" dirty="0"/>
              <a:t>Negative iron balance</a:t>
            </a:r>
          </a:p>
          <a:p>
            <a:r>
              <a:rPr lang="en-US" dirty="0"/>
              <a:t>Iron deficient erythropoiesis</a:t>
            </a:r>
          </a:p>
          <a:p>
            <a:r>
              <a:rPr lang="en-US" dirty="0"/>
              <a:t>Iron deficiency anemia</a:t>
            </a:r>
          </a:p>
          <a:p>
            <a:endParaRPr lang="en-US" dirty="0"/>
          </a:p>
          <a:p>
            <a:r>
              <a:rPr lang="en-US" dirty="0">
                <a:solidFill>
                  <a:schemeClr val="accent2">
                    <a:lumMod val="75000"/>
                  </a:schemeClr>
                </a:solidFill>
              </a:rPr>
              <a:t>1.Negative iron balance</a:t>
            </a:r>
            <a:r>
              <a:rPr lang="en-US" dirty="0"/>
              <a:t>- Here demand for iron exceed body ability to absorb iron from the diet.</a:t>
            </a:r>
          </a:p>
          <a:p>
            <a:pPr marL="0" indent="0">
              <a:buNone/>
            </a:pPr>
            <a:r>
              <a:rPr lang="en-US" dirty="0"/>
              <a:t>   it result from number of physiological mechanisms include</a:t>
            </a:r>
          </a:p>
          <a:p>
            <a:pPr marL="0" indent="0">
              <a:buNone/>
            </a:pPr>
            <a:r>
              <a:rPr lang="en-US" dirty="0"/>
              <a:t>  1.blood loss</a:t>
            </a:r>
          </a:p>
          <a:p>
            <a:pPr marL="0" indent="0">
              <a:buNone/>
            </a:pPr>
            <a:r>
              <a:rPr lang="en-US" dirty="0"/>
              <a:t>  2.pregnancy</a:t>
            </a:r>
          </a:p>
          <a:p>
            <a:pPr marL="0" indent="0">
              <a:buNone/>
            </a:pPr>
            <a:r>
              <a:rPr lang="en-US" dirty="0"/>
              <a:t>  3.rapid growth spurts in adolescents</a:t>
            </a:r>
          </a:p>
          <a:p>
            <a:pPr marL="0" indent="0">
              <a:buNone/>
            </a:pPr>
            <a:r>
              <a:rPr lang="en-US" dirty="0"/>
              <a:t>  4.inadequate dietary iron intake.</a:t>
            </a:r>
          </a:p>
        </p:txBody>
      </p:sp>
    </p:spTree>
    <p:extLst>
      <p:ext uri="{BB962C8B-B14F-4D97-AF65-F5344CB8AC3E}">
        <p14:creationId xmlns:p14="http://schemas.microsoft.com/office/powerpoint/2010/main" xmlns="" val="163257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25C80D-C5B4-44DA-B9B0-A0264906B01E}"/>
              </a:ext>
            </a:extLst>
          </p:cNvPr>
          <p:cNvSpPr>
            <a:spLocks noGrp="1"/>
          </p:cNvSpPr>
          <p:nvPr>
            <p:ph idx="1"/>
          </p:nvPr>
        </p:nvSpPr>
        <p:spPr>
          <a:xfrm>
            <a:off x="838200" y="142043"/>
            <a:ext cx="10515600" cy="6578353"/>
          </a:xfrm>
        </p:spPr>
        <p:txBody>
          <a:bodyPr>
            <a:normAutofit lnSpcReduction="10000"/>
          </a:bodyPr>
          <a:lstStyle/>
          <a:p>
            <a:pPr>
              <a:lnSpc>
                <a:spcPct val="150000"/>
              </a:lnSpc>
            </a:pPr>
            <a:r>
              <a:rPr lang="en-US" dirty="0"/>
              <a:t>As long as iron stores are present and can be mobilized, the serum iron, TIBC AND red cell protoporphyrin levels remain with in normal range, at this stage, red cell morphology and indices are normal.</a:t>
            </a:r>
          </a:p>
          <a:p>
            <a:pPr>
              <a:lnSpc>
                <a:spcPct val="150000"/>
              </a:lnSpc>
            </a:pPr>
            <a:r>
              <a:rPr lang="en-US" dirty="0">
                <a:solidFill>
                  <a:schemeClr val="accent2">
                    <a:lumMod val="75000"/>
                  </a:schemeClr>
                </a:solidFill>
              </a:rPr>
              <a:t>2.Iron deficiency erythropoiesis- </a:t>
            </a:r>
            <a:r>
              <a:rPr lang="en-US" dirty="0"/>
              <a:t>Once the transferrin saturation falls to 15-20%, hemoglobin synthesis becomes impaired.</a:t>
            </a:r>
          </a:p>
          <a:p>
            <a:pPr>
              <a:lnSpc>
                <a:spcPct val="150000"/>
              </a:lnSpc>
            </a:pPr>
            <a:r>
              <a:rPr lang="en-US" dirty="0"/>
              <a:t>From this stage marrow iron stores are absent and the serum ferritin level is &lt; 15micro grams /liter.</a:t>
            </a:r>
          </a:p>
          <a:p>
            <a:pPr>
              <a:lnSpc>
                <a:spcPct val="150000"/>
              </a:lnSpc>
            </a:pPr>
            <a:r>
              <a:rPr lang="en-US" dirty="0"/>
              <a:t>Careful evaluation of peripheral blood smear reveals the first appearance of microcytic cells and if laboratory technology is available, one finds hypochromic reticulocytes in circulation.</a:t>
            </a:r>
          </a:p>
        </p:txBody>
      </p:sp>
    </p:spTree>
    <p:extLst>
      <p:ext uri="{BB962C8B-B14F-4D97-AF65-F5344CB8AC3E}">
        <p14:creationId xmlns:p14="http://schemas.microsoft.com/office/powerpoint/2010/main" xmlns="" val="68641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BBD687-41EF-4923-9D14-BA165614ED8B}"/>
              </a:ext>
            </a:extLst>
          </p:cNvPr>
          <p:cNvSpPr>
            <a:spLocks noGrp="1"/>
          </p:cNvSpPr>
          <p:nvPr>
            <p:ph idx="1"/>
          </p:nvPr>
        </p:nvSpPr>
        <p:spPr>
          <a:xfrm>
            <a:off x="616259" y="0"/>
            <a:ext cx="11270942" cy="7039993"/>
          </a:xfrm>
        </p:spPr>
        <p:txBody>
          <a:bodyPr>
            <a:normAutofit lnSpcReduction="10000"/>
          </a:bodyPr>
          <a:lstStyle/>
          <a:p>
            <a:pPr>
              <a:lnSpc>
                <a:spcPct val="150000"/>
              </a:lnSpc>
            </a:pPr>
            <a:r>
              <a:rPr lang="en-US" dirty="0">
                <a:solidFill>
                  <a:schemeClr val="accent2">
                    <a:lumMod val="75000"/>
                  </a:schemeClr>
                </a:solidFill>
              </a:rPr>
              <a:t>3.Stage of iron deficiency anemia- </a:t>
            </a:r>
            <a:r>
              <a:rPr lang="en-US" dirty="0"/>
              <a:t>Gradually the hemoglobin and hematocrit begin to fall, reflecting iron deficiency anemia.</a:t>
            </a:r>
          </a:p>
          <a:p>
            <a:pPr>
              <a:lnSpc>
                <a:spcPct val="150000"/>
              </a:lnSpc>
            </a:pPr>
            <a:r>
              <a:rPr lang="en-US" dirty="0"/>
              <a:t>The transferrin saturation at this point is 10-15%.</a:t>
            </a:r>
          </a:p>
          <a:p>
            <a:pPr>
              <a:lnSpc>
                <a:spcPct val="150000"/>
              </a:lnSpc>
            </a:pPr>
            <a:r>
              <a:rPr lang="en-US" dirty="0"/>
              <a:t>When moderate anemia is present (Hb-10 to 13 g/dl),the bone marrow remains hypo proliferative.</a:t>
            </a:r>
          </a:p>
          <a:p>
            <a:pPr>
              <a:lnSpc>
                <a:spcPct val="150000"/>
              </a:lnSpc>
            </a:pPr>
            <a:r>
              <a:rPr lang="en-US" dirty="0"/>
              <a:t>With more severe anemia (Hb- 7 to 8 g/dl),hypochromia and microcytosis become more prominent, target cells and poikilocytosis</a:t>
            </a:r>
          </a:p>
          <a:p>
            <a:pPr marL="0" indent="0">
              <a:lnSpc>
                <a:spcPct val="150000"/>
              </a:lnSpc>
              <a:buNone/>
            </a:pPr>
            <a:r>
              <a:rPr lang="en-US" dirty="0"/>
              <a:t>   appears.</a:t>
            </a:r>
          </a:p>
          <a:p>
            <a:pPr marL="0" indent="0">
              <a:lnSpc>
                <a:spcPct val="150000"/>
              </a:lnSpc>
              <a:buNone/>
            </a:pPr>
            <a:r>
              <a:rPr lang="en-US" dirty="0"/>
              <a:t>  Consequently, with severe prolonged iron deficiency anemia, erythroid</a:t>
            </a:r>
          </a:p>
          <a:p>
            <a:pPr marL="0" lvl="0" indent="0">
              <a:lnSpc>
                <a:spcPct val="150000"/>
              </a:lnSpc>
              <a:buNone/>
            </a:pPr>
            <a:r>
              <a:rPr lang="en-US" sz="2600" dirty="0">
                <a:solidFill>
                  <a:prstClr val="black"/>
                </a:solidFill>
              </a:rPr>
              <a:t>  </a:t>
            </a:r>
            <a:r>
              <a:rPr lang="en-US" dirty="0">
                <a:solidFill>
                  <a:prstClr val="black"/>
                </a:solidFill>
              </a:rPr>
              <a:t>hyperplasia of the  marrow develops , rather than hypo proliferation.</a:t>
            </a:r>
          </a:p>
          <a:p>
            <a:pPr marL="0" indent="0">
              <a:lnSpc>
                <a:spcPct val="15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xmlns="" val="185147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FFAA5A-478C-4E67-BB99-74D005A42E0F}"/>
              </a:ext>
            </a:extLst>
          </p:cNvPr>
          <p:cNvSpPr>
            <a:spLocks noGrp="1"/>
          </p:cNvSpPr>
          <p:nvPr>
            <p:ph idx="1"/>
          </p:nvPr>
        </p:nvSpPr>
        <p:spPr>
          <a:xfrm>
            <a:off x="838200" y="0"/>
            <a:ext cx="10515600" cy="6858000"/>
          </a:xfrm>
        </p:spPr>
        <p:txBody>
          <a:bodyPr>
            <a:normAutofit fontScale="85000" lnSpcReduction="20000"/>
          </a:bodyPr>
          <a:lstStyle/>
          <a:p>
            <a:pPr marL="0" indent="0">
              <a:buNone/>
            </a:pPr>
            <a:r>
              <a:rPr lang="en-US" sz="3300" dirty="0">
                <a:solidFill>
                  <a:schemeClr val="accent2"/>
                </a:solidFill>
              </a:rPr>
              <a:t>                       Causes of iron deficiency anemia-</a:t>
            </a:r>
          </a:p>
          <a:p>
            <a:pPr marL="0" indent="0">
              <a:buNone/>
            </a:pPr>
            <a:r>
              <a:rPr lang="en-US" dirty="0">
                <a:solidFill>
                  <a:schemeClr val="accent2"/>
                </a:solidFill>
              </a:rPr>
              <a:t>   1.Increased demand for iron- </a:t>
            </a:r>
          </a:p>
          <a:p>
            <a:pPr marL="0" indent="0">
              <a:buNone/>
            </a:pPr>
            <a:r>
              <a:rPr lang="en-US" dirty="0">
                <a:solidFill>
                  <a:schemeClr val="accent2"/>
                </a:solidFill>
              </a:rPr>
              <a:t>      </a:t>
            </a:r>
            <a:r>
              <a:rPr lang="en-US" dirty="0" err="1"/>
              <a:t>a.Rapid</a:t>
            </a:r>
            <a:r>
              <a:rPr lang="en-US" dirty="0"/>
              <a:t> growth in infancy or adolescence</a:t>
            </a:r>
          </a:p>
          <a:p>
            <a:pPr marL="0" indent="0">
              <a:buNone/>
            </a:pPr>
            <a:r>
              <a:rPr lang="en-US" dirty="0"/>
              <a:t>      </a:t>
            </a:r>
            <a:r>
              <a:rPr lang="en-US" dirty="0" err="1"/>
              <a:t>b.Pregnancy</a:t>
            </a:r>
            <a:endParaRPr lang="en-US" dirty="0"/>
          </a:p>
          <a:p>
            <a:pPr marL="0" indent="0">
              <a:buNone/>
            </a:pPr>
            <a:r>
              <a:rPr lang="en-US" dirty="0"/>
              <a:t>      </a:t>
            </a:r>
            <a:r>
              <a:rPr lang="en-US" dirty="0" err="1"/>
              <a:t>c.Erythropoietin</a:t>
            </a:r>
            <a:r>
              <a:rPr lang="en-US" dirty="0"/>
              <a:t> therapy</a:t>
            </a:r>
          </a:p>
          <a:p>
            <a:pPr marL="0" indent="0">
              <a:buNone/>
            </a:pPr>
            <a:r>
              <a:rPr lang="en-US" dirty="0">
                <a:solidFill>
                  <a:schemeClr val="accent2"/>
                </a:solidFill>
              </a:rPr>
              <a:t>   2. Increased blood loss-</a:t>
            </a:r>
          </a:p>
          <a:p>
            <a:pPr marL="0" indent="0">
              <a:buNone/>
            </a:pPr>
            <a:r>
              <a:rPr lang="en-US" dirty="0">
                <a:solidFill>
                  <a:schemeClr val="accent2"/>
                </a:solidFill>
              </a:rPr>
              <a:t>     </a:t>
            </a:r>
            <a:r>
              <a:rPr lang="en-US" dirty="0" err="1"/>
              <a:t>a.chronic</a:t>
            </a:r>
            <a:r>
              <a:rPr lang="en-US" dirty="0"/>
              <a:t> blood loss</a:t>
            </a:r>
          </a:p>
          <a:p>
            <a:pPr marL="0" indent="0">
              <a:buNone/>
            </a:pPr>
            <a:r>
              <a:rPr lang="en-US" dirty="0"/>
              <a:t>     </a:t>
            </a:r>
            <a:r>
              <a:rPr lang="en-US" dirty="0" err="1"/>
              <a:t>b.Menses</a:t>
            </a:r>
            <a:endParaRPr lang="en-US" dirty="0"/>
          </a:p>
          <a:p>
            <a:pPr marL="0" indent="0">
              <a:buNone/>
            </a:pPr>
            <a:r>
              <a:rPr lang="en-US" dirty="0"/>
              <a:t>     </a:t>
            </a:r>
            <a:r>
              <a:rPr lang="en-US" dirty="0" err="1"/>
              <a:t>c.Acute</a:t>
            </a:r>
            <a:r>
              <a:rPr lang="en-US" dirty="0"/>
              <a:t> blood loss</a:t>
            </a:r>
          </a:p>
          <a:p>
            <a:pPr marL="0" indent="0">
              <a:buNone/>
            </a:pPr>
            <a:r>
              <a:rPr lang="en-US" dirty="0"/>
              <a:t>     </a:t>
            </a:r>
            <a:r>
              <a:rPr lang="en-US" dirty="0" err="1"/>
              <a:t>d.Blood</a:t>
            </a:r>
            <a:r>
              <a:rPr lang="en-US" dirty="0"/>
              <a:t> donation</a:t>
            </a:r>
          </a:p>
          <a:p>
            <a:pPr marL="0" indent="0">
              <a:buNone/>
            </a:pPr>
            <a:r>
              <a:rPr lang="en-US" dirty="0"/>
              <a:t>     </a:t>
            </a:r>
            <a:r>
              <a:rPr lang="en-US" dirty="0" err="1"/>
              <a:t>e.Phlebotomy</a:t>
            </a:r>
            <a:r>
              <a:rPr lang="en-US" dirty="0"/>
              <a:t> as treatment for polycythemia vera</a:t>
            </a:r>
          </a:p>
          <a:p>
            <a:pPr marL="0" indent="0">
              <a:buNone/>
            </a:pPr>
            <a:r>
              <a:rPr lang="en-US" dirty="0">
                <a:solidFill>
                  <a:schemeClr val="accent2"/>
                </a:solidFill>
              </a:rPr>
              <a:t>  3.Decreased iron intake or absorption</a:t>
            </a:r>
          </a:p>
          <a:p>
            <a:pPr marL="0" indent="0">
              <a:buNone/>
            </a:pPr>
            <a:r>
              <a:rPr lang="en-US" dirty="0">
                <a:solidFill>
                  <a:schemeClr val="accent2"/>
                </a:solidFill>
              </a:rPr>
              <a:t>     </a:t>
            </a:r>
            <a:r>
              <a:rPr lang="en-US" dirty="0" err="1"/>
              <a:t>a.inadequate</a:t>
            </a:r>
            <a:r>
              <a:rPr lang="en-US" dirty="0"/>
              <a:t> diet</a:t>
            </a:r>
          </a:p>
          <a:p>
            <a:pPr marL="0" indent="0">
              <a:buNone/>
            </a:pPr>
            <a:r>
              <a:rPr lang="en-US" dirty="0"/>
              <a:t>     </a:t>
            </a:r>
            <a:r>
              <a:rPr lang="en-US" dirty="0" err="1"/>
              <a:t>b.Malabsorbtion</a:t>
            </a:r>
            <a:r>
              <a:rPr lang="en-US" dirty="0"/>
              <a:t> from disease (sprue, Crohn’s disease)</a:t>
            </a:r>
          </a:p>
          <a:p>
            <a:pPr marL="0" indent="0">
              <a:buNone/>
            </a:pPr>
            <a:r>
              <a:rPr lang="en-US" dirty="0"/>
              <a:t>     </a:t>
            </a:r>
            <a:r>
              <a:rPr lang="en-US" dirty="0" err="1"/>
              <a:t>c.Malabsorbtion</a:t>
            </a:r>
            <a:r>
              <a:rPr lang="en-US" dirty="0"/>
              <a:t> from surgery(gastrectomy and some forms of bariatric    </a:t>
            </a:r>
          </a:p>
          <a:p>
            <a:pPr marL="0" indent="0">
              <a:buNone/>
            </a:pPr>
            <a:r>
              <a:rPr lang="en-US" dirty="0"/>
              <a:t>     surgery</a:t>
            </a:r>
          </a:p>
          <a:p>
            <a:pPr marL="0" indent="0">
              <a:buNone/>
            </a:pPr>
            <a:r>
              <a:rPr lang="en-US" dirty="0"/>
              <a:t>     </a:t>
            </a:r>
            <a:r>
              <a:rPr lang="en-US" dirty="0" err="1"/>
              <a:t>d.Acute</a:t>
            </a:r>
            <a:r>
              <a:rPr lang="en-US" dirty="0"/>
              <a:t> or chronic inflammation.</a:t>
            </a:r>
          </a:p>
        </p:txBody>
      </p:sp>
    </p:spTree>
    <p:extLst>
      <p:ext uri="{BB962C8B-B14F-4D97-AF65-F5344CB8AC3E}">
        <p14:creationId xmlns:p14="http://schemas.microsoft.com/office/powerpoint/2010/main" xmlns="" val="1088629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CA66B6-E8A4-4692-A817-F2025587F08E}"/>
              </a:ext>
            </a:extLst>
          </p:cNvPr>
          <p:cNvSpPr>
            <a:spLocks noGrp="1"/>
          </p:cNvSpPr>
          <p:nvPr>
            <p:ph idx="1"/>
          </p:nvPr>
        </p:nvSpPr>
        <p:spPr>
          <a:xfrm>
            <a:off x="838200" y="0"/>
            <a:ext cx="10515600" cy="6858000"/>
          </a:xfrm>
        </p:spPr>
        <p:txBody>
          <a:bodyPr>
            <a:normAutofit/>
          </a:bodyPr>
          <a:lstStyle/>
          <a:p>
            <a:pPr marL="0" indent="0">
              <a:buNone/>
            </a:pPr>
            <a:r>
              <a:rPr lang="en-US" sz="3600" dirty="0">
                <a:solidFill>
                  <a:schemeClr val="accent2">
                    <a:lumMod val="75000"/>
                  </a:schemeClr>
                </a:solidFill>
              </a:rPr>
              <a:t>                            Clinical features</a:t>
            </a:r>
          </a:p>
          <a:p>
            <a:pPr marL="0" indent="0">
              <a:lnSpc>
                <a:spcPct val="150000"/>
              </a:lnSpc>
              <a:buNone/>
            </a:pPr>
            <a:r>
              <a:rPr lang="en-US" dirty="0">
                <a:solidFill>
                  <a:schemeClr val="accent2">
                    <a:lumMod val="75000"/>
                  </a:schemeClr>
                </a:solidFill>
              </a:rPr>
              <a:t>Chief complaints- </a:t>
            </a:r>
            <a:r>
              <a:rPr lang="en-US" dirty="0"/>
              <a:t>Easy fatigability , generalized weakness, lassitude and palpitations, pica(compulsive eating of non food items).</a:t>
            </a:r>
          </a:p>
          <a:p>
            <a:pPr marL="0" indent="0">
              <a:lnSpc>
                <a:spcPct val="150000"/>
              </a:lnSpc>
              <a:buNone/>
            </a:pPr>
            <a:r>
              <a:rPr lang="en-US" dirty="0">
                <a:solidFill>
                  <a:schemeClr val="accent2">
                    <a:lumMod val="75000"/>
                  </a:schemeClr>
                </a:solidFill>
              </a:rPr>
              <a:t>History- </a:t>
            </a:r>
            <a:r>
              <a:rPr lang="en-US" dirty="0"/>
              <a:t>Chronic blood loss , deficient diet.</a:t>
            </a:r>
          </a:p>
          <a:p>
            <a:pPr marL="0" indent="0">
              <a:lnSpc>
                <a:spcPct val="150000"/>
              </a:lnSpc>
              <a:buNone/>
            </a:pPr>
            <a:r>
              <a:rPr lang="en-US" dirty="0">
                <a:solidFill>
                  <a:schemeClr val="accent2">
                    <a:lumMod val="75000"/>
                  </a:schemeClr>
                </a:solidFill>
              </a:rPr>
              <a:t>Signs- </a:t>
            </a:r>
            <a:r>
              <a:rPr lang="en-US" dirty="0"/>
              <a:t>Pallor</a:t>
            </a:r>
          </a:p>
          <a:p>
            <a:pPr marL="0" indent="0">
              <a:lnSpc>
                <a:spcPct val="150000"/>
              </a:lnSpc>
              <a:buNone/>
            </a:pPr>
            <a:r>
              <a:rPr lang="en-US" dirty="0"/>
              <a:t>           koilonychia(brittle, spoon shaped nails)             these are the signs </a:t>
            </a:r>
          </a:p>
          <a:p>
            <a:pPr marL="0" indent="0">
              <a:lnSpc>
                <a:spcPct val="150000"/>
              </a:lnSpc>
              <a:buNone/>
            </a:pPr>
            <a:r>
              <a:rPr lang="en-US" dirty="0"/>
              <a:t>           cheilosis(fissures at the corners of mouth)        of advanced tissue </a:t>
            </a:r>
          </a:p>
          <a:p>
            <a:pPr marL="0" indent="0">
              <a:lnSpc>
                <a:spcPct val="150000"/>
              </a:lnSpc>
              <a:buNone/>
            </a:pPr>
            <a:r>
              <a:rPr lang="en-US" dirty="0"/>
              <a:t>                                                                                              Iron deficiency </a:t>
            </a:r>
          </a:p>
          <a:p>
            <a:pPr marL="0" indent="0">
              <a:lnSpc>
                <a:spcPct val="150000"/>
              </a:lnSpc>
              <a:buNone/>
            </a:pPr>
            <a:r>
              <a:rPr lang="en-US" dirty="0"/>
              <a:t>The diagnosis of IDA is typically based on laboratory results.</a:t>
            </a:r>
          </a:p>
        </p:txBody>
      </p:sp>
      <p:sp>
        <p:nvSpPr>
          <p:cNvPr id="4" name="Right Brace 3">
            <a:extLst>
              <a:ext uri="{FF2B5EF4-FFF2-40B4-BE49-F238E27FC236}">
                <a16:creationId xmlns:a16="http://schemas.microsoft.com/office/drawing/2014/main" xmlns="" id="{47027AAA-B251-4F5C-89A2-0FC8B52F0E04}"/>
              </a:ext>
            </a:extLst>
          </p:cNvPr>
          <p:cNvSpPr/>
          <p:nvPr/>
        </p:nvSpPr>
        <p:spPr>
          <a:xfrm>
            <a:off x="7634796" y="3799643"/>
            <a:ext cx="763480" cy="1322773"/>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48797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xmlns="" id="{72B863E8-D8E6-4B2A-B0FA-369AAFE80FE3}"/>
              </a:ext>
            </a:extLst>
          </p:cNvPr>
          <p:cNvPicPr>
            <a:picLocks noGrp="1" noChangeAspect="1"/>
          </p:cNvPicPr>
          <p:nvPr>
            <p:ph idx="1"/>
          </p:nvPr>
        </p:nvPicPr>
        <p:blipFill>
          <a:blip r:embed="rId2" cstate="print"/>
          <a:stretch>
            <a:fillRect/>
          </a:stretch>
        </p:blipFill>
        <p:spPr>
          <a:xfrm>
            <a:off x="1305017" y="1879891"/>
            <a:ext cx="4225770" cy="3098218"/>
          </a:xfrm>
          <a:prstGeom prst="rect">
            <a:avLst/>
          </a:prstGeom>
        </p:spPr>
      </p:pic>
      <p:pic>
        <p:nvPicPr>
          <p:cNvPr id="4" name="Picture 3">
            <a:extLst>
              <a:ext uri="{FF2B5EF4-FFF2-40B4-BE49-F238E27FC236}">
                <a16:creationId xmlns:a16="http://schemas.microsoft.com/office/drawing/2014/main" xmlns="" id="{B774CA62-68FE-4F66-B805-C5A1EA9EDC6B}"/>
              </a:ext>
            </a:extLst>
          </p:cNvPr>
          <p:cNvPicPr>
            <a:picLocks noChangeAspect="1"/>
          </p:cNvPicPr>
          <p:nvPr/>
        </p:nvPicPr>
        <p:blipFill>
          <a:blip r:embed="rId3" cstate="print"/>
          <a:stretch>
            <a:fillRect/>
          </a:stretch>
        </p:blipFill>
        <p:spPr>
          <a:xfrm>
            <a:off x="5850384" y="1879891"/>
            <a:ext cx="4770267" cy="3098218"/>
          </a:xfrm>
          <a:prstGeom prst="rect">
            <a:avLst/>
          </a:prstGeom>
        </p:spPr>
      </p:pic>
    </p:spTree>
    <p:extLst>
      <p:ext uri="{BB962C8B-B14F-4D97-AF65-F5344CB8AC3E}">
        <p14:creationId xmlns:p14="http://schemas.microsoft.com/office/powerpoint/2010/main" xmlns="" val="29060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B63FBCF-0038-4A85-9A08-7602E19E18A3}"/>
              </a:ext>
            </a:extLst>
          </p:cNvPr>
          <p:cNvSpPr>
            <a:spLocks noGrp="1"/>
          </p:cNvSpPr>
          <p:nvPr>
            <p:ph idx="1"/>
          </p:nvPr>
        </p:nvSpPr>
        <p:spPr>
          <a:xfrm>
            <a:off x="838200" y="399494"/>
            <a:ext cx="10515600" cy="6724835"/>
          </a:xfrm>
        </p:spPr>
        <p:txBody>
          <a:bodyPr/>
          <a:lstStyle/>
          <a:p>
            <a:pPr marL="0" indent="0">
              <a:buNone/>
            </a:pPr>
            <a:r>
              <a:rPr lang="en-US" dirty="0">
                <a:solidFill>
                  <a:schemeClr val="accent2">
                    <a:lumMod val="75000"/>
                  </a:schemeClr>
                </a:solidFill>
              </a:rPr>
              <a:t>                              </a:t>
            </a:r>
            <a:r>
              <a:rPr lang="en-US" sz="3600" dirty="0">
                <a:solidFill>
                  <a:schemeClr val="accent2">
                    <a:lumMod val="75000"/>
                  </a:schemeClr>
                </a:solidFill>
              </a:rPr>
              <a:t>LABORATORY EVALUATION</a:t>
            </a:r>
          </a:p>
          <a:p>
            <a:pPr marL="0" indent="0">
              <a:buNone/>
            </a:pPr>
            <a:r>
              <a:rPr lang="en-US" sz="3200" dirty="0"/>
              <a:t>Complete blood count(CBC),Peripheral smear</a:t>
            </a:r>
          </a:p>
          <a:p>
            <a:pPr marL="0" indent="0">
              <a:buNone/>
            </a:pPr>
            <a:endParaRPr lang="en-US" sz="3200" dirty="0"/>
          </a:p>
          <a:p>
            <a:pPr marL="0" indent="0">
              <a:buNone/>
            </a:pPr>
            <a:r>
              <a:rPr lang="en-US" sz="3200" dirty="0"/>
              <a:t>Serum iron profile</a:t>
            </a:r>
          </a:p>
          <a:p>
            <a:pPr marL="0" indent="0">
              <a:buNone/>
            </a:pPr>
            <a:endParaRPr lang="en-US" sz="3200" dirty="0"/>
          </a:p>
          <a:p>
            <a:pPr marL="0" indent="0">
              <a:buNone/>
            </a:pPr>
            <a:r>
              <a:rPr lang="en-US" sz="3200" dirty="0"/>
              <a:t>Bone marrow study( if needed)</a:t>
            </a:r>
          </a:p>
          <a:p>
            <a:pPr marL="0" indent="0">
              <a:buNone/>
            </a:pPr>
            <a:endParaRPr lang="en-US" sz="3200" dirty="0"/>
          </a:p>
          <a:p>
            <a:pPr marL="0" indent="0">
              <a:buNone/>
            </a:pPr>
            <a:r>
              <a:rPr lang="en-US" sz="3200" dirty="0"/>
              <a:t>Investigations to determine other causes of IDA</a:t>
            </a:r>
          </a:p>
          <a:p>
            <a:pPr marL="0" indent="0">
              <a:buNone/>
            </a:pPr>
            <a:r>
              <a:rPr lang="en-US" sz="3200" dirty="0"/>
              <a:t>(</a:t>
            </a:r>
            <a:r>
              <a:rPr lang="en-US" sz="3200" dirty="0" err="1"/>
              <a:t>e.g</a:t>
            </a:r>
            <a:r>
              <a:rPr lang="en-US" sz="3200" dirty="0"/>
              <a:t>-fecal occult blood test , colonoscopy , urine examination.)</a:t>
            </a:r>
          </a:p>
        </p:txBody>
      </p:sp>
    </p:spTree>
    <p:extLst>
      <p:ext uri="{BB962C8B-B14F-4D97-AF65-F5344CB8AC3E}">
        <p14:creationId xmlns:p14="http://schemas.microsoft.com/office/powerpoint/2010/main" xmlns="" val="1384059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xmlns="" id="{9C948470-52AE-431B-A343-8E9B4AFAFCDF}"/>
              </a:ext>
            </a:extLst>
          </p:cNvPr>
          <p:cNvPicPr>
            <a:picLocks noGrp="1" noChangeAspect="1"/>
          </p:cNvPicPr>
          <p:nvPr>
            <p:ph idx="1"/>
          </p:nvPr>
        </p:nvPicPr>
        <p:blipFill>
          <a:blip r:embed="rId2" cstate="print"/>
          <a:stretch>
            <a:fillRect/>
          </a:stretch>
        </p:blipFill>
        <p:spPr>
          <a:xfrm>
            <a:off x="1731146" y="656948"/>
            <a:ext cx="8194089" cy="5255580"/>
          </a:xfrm>
          <a:prstGeom prst="rect">
            <a:avLst/>
          </a:prstGeom>
        </p:spPr>
      </p:pic>
    </p:spTree>
    <p:extLst>
      <p:ext uri="{BB962C8B-B14F-4D97-AF65-F5344CB8AC3E}">
        <p14:creationId xmlns:p14="http://schemas.microsoft.com/office/powerpoint/2010/main" xmlns="" val="71434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1F8BC6EE-2C14-43C8-83E0-828D36CAFE66}"/>
              </a:ext>
            </a:extLst>
          </p:cNvPr>
          <p:cNvSpPr>
            <a:spLocks noGrp="1"/>
          </p:cNvSpPr>
          <p:nvPr>
            <p:ph type="subTitle" idx="1"/>
          </p:nvPr>
        </p:nvSpPr>
        <p:spPr>
          <a:xfrm>
            <a:off x="408372" y="379444"/>
            <a:ext cx="11594237" cy="6367585"/>
          </a:xfrm>
        </p:spPr>
        <p:txBody>
          <a:bodyPr>
            <a:normAutofit/>
          </a:bodyPr>
          <a:lstStyle/>
          <a:p>
            <a:pPr algn="l"/>
            <a:r>
              <a:rPr lang="en-US" sz="2800" dirty="0"/>
              <a:t>                                             </a:t>
            </a:r>
            <a:r>
              <a:rPr lang="en-US" sz="4000" dirty="0">
                <a:solidFill>
                  <a:schemeClr val="accent2">
                    <a:lumMod val="75000"/>
                  </a:schemeClr>
                </a:solidFill>
              </a:rPr>
              <a:t>INTRODUCTION</a:t>
            </a:r>
          </a:p>
          <a:p>
            <a:pPr marL="457200" indent="-457200" algn="l">
              <a:buFont typeface="Arial" panose="020B0604020202020204" pitchFamily="34" charset="0"/>
              <a:buChar char="•"/>
            </a:pPr>
            <a:r>
              <a:rPr lang="en-US" sz="2800" dirty="0"/>
              <a:t>Iron deficiency is one of the most prevalent form of malnutrition.</a:t>
            </a:r>
          </a:p>
          <a:p>
            <a:pPr marL="457200" indent="-457200" algn="l">
              <a:lnSpc>
                <a:spcPct val="150000"/>
              </a:lnSpc>
              <a:buFont typeface="Arial" panose="020B0604020202020204" pitchFamily="34" charset="0"/>
              <a:buChar char="•"/>
            </a:pPr>
            <a:r>
              <a:rPr lang="en-US" sz="2800" dirty="0"/>
              <a:t>Globally, 50% of anemia is attributable to iron deficiency and accounts of 841,000 deaths annually worldwide.</a:t>
            </a:r>
          </a:p>
          <a:p>
            <a:pPr marL="457200" indent="-457200" algn="l">
              <a:lnSpc>
                <a:spcPct val="150000"/>
              </a:lnSpc>
              <a:buFont typeface="Arial" panose="020B0604020202020204" pitchFamily="34" charset="0"/>
              <a:buChar char="•"/>
            </a:pPr>
            <a:r>
              <a:rPr lang="en-US" sz="2800" dirty="0"/>
              <a:t>Africa and parts of Asia bear 71% of the global mortality burden; North America represents only 1.4% of the total morbidity and mortality associated with iron deficiency.</a:t>
            </a:r>
          </a:p>
        </p:txBody>
      </p:sp>
    </p:spTree>
    <p:extLst>
      <p:ext uri="{BB962C8B-B14F-4D97-AF65-F5344CB8AC3E}">
        <p14:creationId xmlns:p14="http://schemas.microsoft.com/office/powerpoint/2010/main" xmlns="" val="2931029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E2D989-C28D-4D0E-B123-6A4153DC963A}"/>
              </a:ext>
            </a:extLst>
          </p:cNvPr>
          <p:cNvSpPr>
            <a:spLocks noGrp="1"/>
          </p:cNvSpPr>
          <p:nvPr>
            <p:ph idx="1"/>
          </p:nvPr>
        </p:nvSpPr>
        <p:spPr>
          <a:xfrm>
            <a:off x="838200" y="337351"/>
            <a:ext cx="10515600" cy="6858000"/>
          </a:xfrm>
        </p:spPr>
        <p:txBody>
          <a:bodyPr/>
          <a:lstStyle/>
          <a:p>
            <a:pPr marL="0" indent="0">
              <a:buNone/>
            </a:pPr>
            <a:r>
              <a:rPr lang="en-US" dirty="0"/>
              <a:t>                             </a:t>
            </a:r>
            <a:r>
              <a:rPr lang="en-US" dirty="0">
                <a:solidFill>
                  <a:schemeClr val="accent2">
                    <a:lumMod val="75000"/>
                  </a:schemeClr>
                </a:solidFill>
              </a:rPr>
              <a:t>LABORATORY IRON STUDIES</a:t>
            </a:r>
          </a:p>
          <a:p>
            <a:r>
              <a:rPr lang="en-US" dirty="0">
                <a:solidFill>
                  <a:schemeClr val="accent2">
                    <a:lumMod val="75000"/>
                  </a:schemeClr>
                </a:solidFill>
              </a:rPr>
              <a:t>Serum iron(50-150mcg/dl)-</a:t>
            </a:r>
          </a:p>
          <a:p>
            <a:pPr marL="0" indent="0">
              <a:buNone/>
            </a:pPr>
            <a:r>
              <a:rPr lang="en-US" dirty="0"/>
              <a:t>   -It is the concentration bound to transferrin.</a:t>
            </a:r>
          </a:p>
          <a:p>
            <a:pPr marL="0" indent="0">
              <a:buNone/>
            </a:pPr>
            <a:r>
              <a:rPr lang="en-US" dirty="0"/>
              <a:t>   -Approximately one-third transferrin bound to iron</a:t>
            </a:r>
          </a:p>
          <a:p>
            <a:pPr marL="0" indent="0">
              <a:buNone/>
            </a:pPr>
            <a:r>
              <a:rPr lang="en-US" dirty="0"/>
              <a:t>    (Normal transferrin saturation-25 to 50%).</a:t>
            </a:r>
          </a:p>
          <a:p>
            <a:pPr marL="0" indent="0">
              <a:buNone/>
            </a:pPr>
            <a:r>
              <a:rPr lang="en-US" dirty="0"/>
              <a:t>   -Levels are decreased by infection and inflammation.</a:t>
            </a:r>
          </a:p>
          <a:p>
            <a:pPr marL="0" indent="0">
              <a:buNone/>
            </a:pPr>
            <a:r>
              <a:rPr lang="en-US" dirty="0"/>
              <a:t>   -Best interpreted in conjunction with TIBC.</a:t>
            </a:r>
          </a:p>
          <a:p>
            <a:r>
              <a:rPr lang="en-US" dirty="0">
                <a:solidFill>
                  <a:schemeClr val="accent2">
                    <a:lumMod val="75000"/>
                  </a:schemeClr>
                </a:solidFill>
              </a:rPr>
              <a:t>Total iron binding capacity(300 to 360mcg/dl)-</a:t>
            </a:r>
          </a:p>
          <a:p>
            <a:pPr marL="0" indent="0">
              <a:buNone/>
            </a:pPr>
            <a:r>
              <a:rPr lang="en-US" dirty="0"/>
              <a:t>   -Indirect measurement of the iron-binding capacity of serum</a:t>
            </a:r>
          </a:p>
          <a:p>
            <a:pPr marL="0" indent="0">
              <a:buNone/>
            </a:pPr>
            <a:r>
              <a:rPr lang="en-US" dirty="0"/>
              <a:t>    transferrin.</a:t>
            </a:r>
          </a:p>
          <a:p>
            <a:pPr marL="0" indent="0">
              <a:buNone/>
            </a:pPr>
            <a:r>
              <a:rPr lang="en-US" dirty="0"/>
              <a:t>   -Levels don’t fluctuate over hours or days unlike serum iron</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xmlns="" val="331995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A3E4B3-CB66-48FA-AAD2-47520836D8AB}"/>
              </a:ext>
            </a:extLst>
          </p:cNvPr>
          <p:cNvSpPr>
            <a:spLocks noGrp="1"/>
          </p:cNvSpPr>
          <p:nvPr>
            <p:ph idx="1"/>
          </p:nvPr>
        </p:nvSpPr>
        <p:spPr>
          <a:xfrm>
            <a:off x="838200" y="372862"/>
            <a:ext cx="10515600" cy="6858000"/>
          </a:xfrm>
        </p:spPr>
        <p:txBody>
          <a:bodyPr/>
          <a:lstStyle/>
          <a:p>
            <a:r>
              <a:rPr lang="en-US" dirty="0">
                <a:solidFill>
                  <a:schemeClr val="accent2">
                    <a:lumMod val="75000"/>
                  </a:schemeClr>
                </a:solidFill>
              </a:rPr>
              <a:t>Serum ferritin-</a:t>
            </a:r>
          </a:p>
          <a:p>
            <a:r>
              <a:rPr lang="en-US" dirty="0"/>
              <a:t> average around 30mcg/l in females and 100mcg/l in males.</a:t>
            </a:r>
          </a:p>
          <a:p>
            <a:r>
              <a:rPr lang="en-US" dirty="0"/>
              <a:t> ferritin(storage iron) is proportional to total iron stores.</a:t>
            </a:r>
          </a:p>
          <a:p>
            <a:r>
              <a:rPr lang="en-US" dirty="0"/>
              <a:t>Best indicator of iron deficiency or overload.</a:t>
            </a:r>
          </a:p>
          <a:p>
            <a:r>
              <a:rPr lang="en-US" dirty="0"/>
              <a:t>Infection or inflammation can increase the concentration,</a:t>
            </a:r>
          </a:p>
          <a:p>
            <a:pPr marL="0" indent="0">
              <a:buNone/>
            </a:pPr>
            <a:r>
              <a:rPr lang="en-US" dirty="0"/>
              <a:t>   independent of iron status.</a:t>
            </a:r>
          </a:p>
          <a:p>
            <a:r>
              <a:rPr lang="en-US" dirty="0">
                <a:solidFill>
                  <a:schemeClr val="accent2">
                    <a:lumMod val="75000"/>
                  </a:schemeClr>
                </a:solidFill>
              </a:rPr>
              <a:t>Transferrin saturation-</a:t>
            </a:r>
          </a:p>
          <a:p>
            <a:r>
              <a:rPr lang="en-US" dirty="0"/>
              <a:t>Normal value &gt;20%</a:t>
            </a:r>
          </a:p>
          <a:p>
            <a:r>
              <a:rPr lang="en-US" dirty="0"/>
              <a:t>Ratio of serum iron level to TIBC in percentage.</a:t>
            </a:r>
          </a:p>
          <a:p>
            <a:r>
              <a:rPr lang="en-US" dirty="0"/>
              <a:t>Reflects the extent to which iron-binding sites are occupied on transferrin and indicates the availability of iron for erythropoiesis.</a:t>
            </a:r>
          </a:p>
          <a:p>
            <a:r>
              <a:rPr lang="en-US" dirty="0"/>
              <a:t>Less sensitive and specific for IDA than ferritin</a:t>
            </a:r>
          </a:p>
        </p:txBody>
      </p:sp>
    </p:spTree>
    <p:extLst>
      <p:ext uri="{BB962C8B-B14F-4D97-AF65-F5344CB8AC3E}">
        <p14:creationId xmlns:p14="http://schemas.microsoft.com/office/powerpoint/2010/main" xmlns="" val="334696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90492C5-AB74-413C-96FD-604CF33B0C65}"/>
              </a:ext>
            </a:extLst>
          </p:cNvPr>
          <p:cNvSpPr>
            <a:spLocks noGrp="1"/>
          </p:cNvSpPr>
          <p:nvPr>
            <p:ph idx="1"/>
          </p:nvPr>
        </p:nvSpPr>
        <p:spPr>
          <a:xfrm>
            <a:off x="838200" y="312937"/>
            <a:ext cx="10515600" cy="6782540"/>
          </a:xfrm>
        </p:spPr>
        <p:txBody>
          <a:bodyPr/>
          <a:lstStyle/>
          <a:p>
            <a:r>
              <a:rPr lang="en-US" dirty="0">
                <a:solidFill>
                  <a:schemeClr val="accent2">
                    <a:lumMod val="75000"/>
                  </a:schemeClr>
                </a:solidFill>
              </a:rPr>
              <a:t>Marrow iron stores-</a:t>
            </a:r>
          </a:p>
          <a:p>
            <a:pPr marL="0" indent="0">
              <a:buNone/>
            </a:pPr>
            <a:r>
              <a:rPr lang="en-US" dirty="0"/>
              <a:t>   Although RE iron stores can be estimated from iron stain of a bone   </a:t>
            </a:r>
          </a:p>
          <a:p>
            <a:pPr marL="0" indent="0">
              <a:buNone/>
            </a:pPr>
            <a:r>
              <a:rPr lang="en-US" dirty="0"/>
              <a:t>   marrow aspirate or biopsy, the measurement of serum ferritin has </a:t>
            </a:r>
          </a:p>
          <a:p>
            <a:pPr marL="0" indent="0">
              <a:buNone/>
            </a:pPr>
            <a:r>
              <a:rPr lang="en-US" dirty="0"/>
              <a:t>   largely supplanted these procedures for determination of storage </a:t>
            </a:r>
          </a:p>
          <a:p>
            <a:pPr marL="0" indent="0">
              <a:buNone/>
            </a:pPr>
            <a:r>
              <a:rPr lang="en-US" dirty="0"/>
              <a:t>   iron.</a:t>
            </a:r>
          </a:p>
          <a:p>
            <a:pPr marL="0" indent="0">
              <a:buNone/>
            </a:pPr>
            <a:r>
              <a:rPr lang="en-US" dirty="0"/>
              <a:t>   However in addition to storage iron, the marrow iron stain provides</a:t>
            </a:r>
          </a:p>
          <a:p>
            <a:pPr marL="0" indent="0">
              <a:buNone/>
            </a:pPr>
            <a:r>
              <a:rPr lang="en-US" dirty="0"/>
              <a:t>   information about the effective delivery of iron to the developing </a:t>
            </a:r>
          </a:p>
          <a:p>
            <a:pPr marL="0" indent="0">
              <a:buNone/>
            </a:pPr>
            <a:r>
              <a:rPr lang="en-US" dirty="0"/>
              <a:t>   erythroblasts.</a:t>
            </a:r>
          </a:p>
          <a:p>
            <a:r>
              <a:rPr lang="en-US" dirty="0">
                <a:solidFill>
                  <a:schemeClr val="accent2">
                    <a:lumMod val="75000"/>
                  </a:schemeClr>
                </a:solidFill>
              </a:rPr>
              <a:t>Red cell protoporphyrin level-</a:t>
            </a:r>
          </a:p>
          <a:p>
            <a:pPr marL="0" indent="0">
              <a:buNone/>
            </a:pPr>
            <a:r>
              <a:rPr lang="en-US" dirty="0">
                <a:solidFill>
                  <a:schemeClr val="accent2">
                    <a:lumMod val="75000"/>
                  </a:schemeClr>
                </a:solidFill>
              </a:rPr>
              <a:t>   </a:t>
            </a:r>
            <a:r>
              <a:rPr lang="en-US" dirty="0"/>
              <a:t>Normal values &lt;30mcg/dl &amp; IDA the values are &gt;100mcg/dl.</a:t>
            </a:r>
          </a:p>
          <a:p>
            <a:pPr marL="0" indent="0">
              <a:buNone/>
            </a:pPr>
            <a:r>
              <a:rPr lang="en-US" dirty="0"/>
              <a:t>   The most common causes of increased red cell protoporphyrin levels</a:t>
            </a:r>
          </a:p>
          <a:p>
            <a:pPr marL="0" indent="0">
              <a:buNone/>
            </a:pPr>
            <a:r>
              <a:rPr lang="en-US" dirty="0"/>
              <a:t>   are absolute or relative iron deficiency and lead poisoning.</a:t>
            </a:r>
          </a:p>
          <a:p>
            <a:pPr marL="0" indent="0">
              <a:buNone/>
            </a:pPr>
            <a:endParaRPr lang="en-US" dirty="0">
              <a:solidFill>
                <a:schemeClr val="accent2">
                  <a:lumMod val="75000"/>
                </a:schemeClr>
              </a:solidFill>
            </a:endParaRPr>
          </a:p>
          <a:p>
            <a:endParaRPr lang="en-US" dirty="0">
              <a:solidFill>
                <a:schemeClr val="accent2">
                  <a:lumMod val="75000"/>
                </a:schemeClr>
              </a:solidFill>
            </a:endParaRPr>
          </a:p>
        </p:txBody>
      </p:sp>
    </p:spTree>
    <p:extLst>
      <p:ext uri="{BB962C8B-B14F-4D97-AF65-F5344CB8AC3E}">
        <p14:creationId xmlns:p14="http://schemas.microsoft.com/office/powerpoint/2010/main" xmlns="" val="2261736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5F3638-F2FD-42E3-8666-FD3E1840E246}"/>
              </a:ext>
            </a:extLst>
          </p:cNvPr>
          <p:cNvSpPr>
            <a:spLocks noGrp="1"/>
          </p:cNvSpPr>
          <p:nvPr>
            <p:ph idx="1"/>
          </p:nvPr>
        </p:nvSpPr>
        <p:spPr>
          <a:xfrm>
            <a:off x="838200" y="497150"/>
            <a:ext cx="10515600" cy="6795856"/>
          </a:xfrm>
        </p:spPr>
        <p:txBody>
          <a:bodyPr/>
          <a:lstStyle/>
          <a:p>
            <a:pPr>
              <a:lnSpc>
                <a:spcPct val="200000"/>
              </a:lnSpc>
            </a:pPr>
            <a:r>
              <a:rPr lang="en-US" dirty="0">
                <a:solidFill>
                  <a:schemeClr val="accent2">
                    <a:lumMod val="75000"/>
                  </a:schemeClr>
                </a:solidFill>
              </a:rPr>
              <a:t> Transferrin receptor protein-</a:t>
            </a:r>
            <a:endParaRPr lang="en-US" dirty="0"/>
          </a:p>
          <a:p>
            <a:pPr marL="0" indent="0">
              <a:buNone/>
            </a:pPr>
            <a:r>
              <a:rPr lang="en-US" dirty="0"/>
              <a:t>    Serum level of TRP reflect the total erythroid marrow mass and </a:t>
            </a:r>
          </a:p>
          <a:p>
            <a:pPr marL="0" indent="0">
              <a:buNone/>
            </a:pPr>
            <a:r>
              <a:rPr lang="en-US" dirty="0"/>
              <a:t>    another condition in which they are elevated is IDA.</a:t>
            </a:r>
          </a:p>
          <a:p>
            <a:pPr marL="0" indent="0">
              <a:buNone/>
            </a:pPr>
            <a:r>
              <a:rPr lang="en-US" dirty="0"/>
              <a:t>    Normal values are 4-9mcg/L.</a:t>
            </a:r>
          </a:p>
          <a:p>
            <a:pPr marL="0" indent="0">
              <a:buNone/>
            </a:pPr>
            <a:r>
              <a:rPr lang="en-US" dirty="0"/>
              <a:t>    This laboratory test is becoming increasingly available and along with</a:t>
            </a:r>
          </a:p>
          <a:p>
            <a:pPr marL="0" indent="0">
              <a:buNone/>
            </a:pPr>
            <a:r>
              <a:rPr lang="en-US" dirty="0"/>
              <a:t>    serum ferritin , has proposed to distinguish between iron deficiency</a:t>
            </a:r>
          </a:p>
          <a:p>
            <a:pPr marL="0" indent="0">
              <a:buNone/>
            </a:pPr>
            <a:r>
              <a:rPr lang="en-US" dirty="0"/>
              <a:t>    and the anemia of inflammation.</a:t>
            </a:r>
          </a:p>
          <a:p>
            <a:pPr marL="0" indent="0">
              <a:buNone/>
            </a:pPr>
            <a:r>
              <a:rPr lang="en-US" dirty="0">
                <a:solidFill>
                  <a:schemeClr val="accent2">
                    <a:lumMod val="75000"/>
                  </a:schemeClr>
                </a:solidFill>
              </a:rPr>
              <a:t>   </a:t>
            </a:r>
          </a:p>
          <a:p>
            <a:pPr marL="0" indent="0">
              <a:buNone/>
            </a:pPr>
            <a:r>
              <a:rPr lang="en-US" dirty="0"/>
              <a:t>    </a:t>
            </a:r>
          </a:p>
        </p:txBody>
      </p:sp>
    </p:spTree>
    <p:extLst>
      <p:ext uri="{BB962C8B-B14F-4D97-AF65-F5344CB8AC3E}">
        <p14:creationId xmlns:p14="http://schemas.microsoft.com/office/powerpoint/2010/main" xmlns="" val="199483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3F919C-DFDC-4A70-9F11-F1B21F7FD0C1}"/>
              </a:ext>
            </a:extLst>
          </p:cNvPr>
          <p:cNvSpPr>
            <a:spLocks noGrp="1"/>
          </p:cNvSpPr>
          <p:nvPr>
            <p:ph idx="1"/>
          </p:nvPr>
        </p:nvSpPr>
        <p:spPr>
          <a:xfrm>
            <a:off x="838200" y="230818"/>
            <a:ext cx="10515600" cy="6338657"/>
          </a:xfrm>
        </p:spPr>
        <p:txBody>
          <a:bodyPr>
            <a:normAutofit lnSpcReduction="10000"/>
          </a:bodyPr>
          <a:lstStyle/>
          <a:p>
            <a:r>
              <a:rPr lang="en-US" dirty="0">
                <a:solidFill>
                  <a:schemeClr val="accent2">
                    <a:lumMod val="75000"/>
                  </a:schemeClr>
                </a:solidFill>
              </a:rPr>
              <a:t>Differential diagnosis-</a:t>
            </a:r>
          </a:p>
          <a:p>
            <a:pPr marL="0" indent="0">
              <a:buNone/>
            </a:pPr>
            <a:r>
              <a:rPr lang="en-US" dirty="0">
                <a:solidFill>
                  <a:schemeClr val="accent2">
                    <a:lumMod val="75000"/>
                  </a:schemeClr>
                </a:solidFill>
              </a:rPr>
              <a:t>   </a:t>
            </a:r>
            <a:r>
              <a:rPr lang="en-US" dirty="0"/>
              <a:t>Other than iron deficiency, only three conditions need to be </a:t>
            </a:r>
          </a:p>
          <a:p>
            <a:pPr marL="0" indent="0">
              <a:buNone/>
            </a:pPr>
            <a:r>
              <a:rPr lang="en-US" dirty="0"/>
              <a:t>   considered in the differential diagnosis of a hypochromic microcytic </a:t>
            </a:r>
          </a:p>
          <a:p>
            <a:pPr marL="0" indent="0">
              <a:buNone/>
            </a:pPr>
            <a:r>
              <a:rPr lang="en-US" dirty="0"/>
              <a:t>   anemia they are-</a:t>
            </a:r>
          </a:p>
          <a:p>
            <a:pPr marL="0" indent="0">
              <a:buNone/>
            </a:pPr>
            <a:r>
              <a:rPr lang="en-US" dirty="0"/>
              <a:t>   1.Thalassemias.</a:t>
            </a:r>
          </a:p>
          <a:p>
            <a:pPr marL="0" indent="0">
              <a:buNone/>
            </a:pPr>
            <a:r>
              <a:rPr lang="en-US" dirty="0"/>
              <a:t>   2.Anemia of inflammation/chronic disease.</a:t>
            </a:r>
          </a:p>
          <a:p>
            <a:pPr marL="0" indent="0">
              <a:buNone/>
            </a:pPr>
            <a:r>
              <a:rPr lang="en-US" dirty="0"/>
              <a:t>   3.Myelodysplastic syndromes.</a:t>
            </a:r>
          </a:p>
          <a:p>
            <a:pPr marL="0" indent="0">
              <a:buNone/>
            </a:pPr>
            <a:r>
              <a:rPr lang="en-US" dirty="0">
                <a:solidFill>
                  <a:schemeClr val="accent2">
                    <a:lumMod val="75000"/>
                  </a:schemeClr>
                </a:solidFill>
              </a:rPr>
              <a:t>   1.Thalassemias-</a:t>
            </a:r>
            <a:r>
              <a:rPr lang="en-US" dirty="0"/>
              <a:t>They are differentiated from iron deficiency most </a:t>
            </a:r>
          </a:p>
          <a:p>
            <a:pPr marL="0" indent="0">
              <a:buNone/>
            </a:pPr>
            <a:r>
              <a:rPr lang="en-US" dirty="0"/>
              <a:t>   readily by serum iron values </a:t>
            </a:r>
            <a:r>
              <a:rPr lang="en-US" dirty="0" err="1"/>
              <a:t>i.e</a:t>
            </a:r>
            <a:r>
              <a:rPr lang="en-US" dirty="0"/>
              <a:t> normal or increased serum iron levels</a:t>
            </a:r>
          </a:p>
          <a:p>
            <a:pPr marL="0" indent="0">
              <a:buNone/>
            </a:pPr>
            <a:r>
              <a:rPr lang="en-US" dirty="0"/>
              <a:t>   and transferrin saturation and are characteristic of the </a:t>
            </a:r>
          </a:p>
          <a:p>
            <a:pPr marL="0" indent="0">
              <a:buNone/>
            </a:pPr>
            <a:r>
              <a:rPr lang="en-US" dirty="0"/>
              <a:t>   thalassemia’s. </a:t>
            </a:r>
          </a:p>
          <a:p>
            <a:r>
              <a:rPr lang="en-US" dirty="0"/>
              <a:t>(RDW) index is generally normal in thalassemia and elevated in iron</a:t>
            </a:r>
          </a:p>
          <a:p>
            <a:pPr marL="0" indent="0">
              <a:buNone/>
            </a:pPr>
            <a:r>
              <a:rPr lang="en-US" dirty="0"/>
              <a:t>   deficiency.  </a:t>
            </a:r>
          </a:p>
        </p:txBody>
      </p:sp>
    </p:spTree>
    <p:extLst>
      <p:ext uri="{BB962C8B-B14F-4D97-AF65-F5344CB8AC3E}">
        <p14:creationId xmlns:p14="http://schemas.microsoft.com/office/powerpoint/2010/main" xmlns="" val="47668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281744-DAD3-4F88-8C66-9DFD8A34C9AB}"/>
              </a:ext>
            </a:extLst>
          </p:cNvPr>
          <p:cNvSpPr>
            <a:spLocks noGrp="1"/>
          </p:cNvSpPr>
          <p:nvPr>
            <p:ph idx="1"/>
          </p:nvPr>
        </p:nvSpPr>
        <p:spPr>
          <a:xfrm>
            <a:off x="838200" y="195309"/>
            <a:ext cx="10515600" cy="6551720"/>
          </a:xfrm>
        </p:spPr>
        <p:txBody>
          <a:bodyPr/>
          <a:lstStyle/>
          <a:p>
            <a:pPr marL="0" indent="0">
              <a:lnSpc>
                <a:spcPct val="100000"/>
              </a:lnSpc>
              <a:buNone/>
            </a:pPr>
            <a:r>
              <a:rPr lang="en-US" dirty="0">
                <a:solidFill>
                  <a:schemeClr val="accent2">
                    <a:lumMod val="75000"/>
                  </a:schemeClr>
                </a:solidFill>
              </a:rPr>
              <a:t> 2. Anemia of inflammation/chronic disease-</a:t>
            </a:r>
          </a:p>
          <a:p>
            <a:pPr>
              <a:lnSpc>
                <a:spcPct val="100000"/>
              </a:lnSpc>
            </a:pPr>
            <a:r>
              <a:rPr lang="en-US" dirty="0"/>
              <a:t>The iron values usually make the differential diagnosis clear</a:t>
            </a:r>
          </a:p>
          <a:p>
            <a:pPr marL="0" indent="0">
              <a:lnSpc>
                <a:spcPct val="100000"/>
              </a:lnSpc>
              <a:buNone/>
            </a:pPr>
            <a:r>
              <a:rPr lang="en-US" dirty="0"/>
              <a:t>  as the ferritin level is normal or increased and the transferrin   </a:t>
            </a:r>
          </a:p>
          <a:p>
            <a:pPr marL="0" indent="0">
              <a:lnSpc>
                <a:spcPct val="100000"/>
              </a:lnSpc>
              <a:buNone/>
            </a:pPr>
            <a:r>
              <a:rPr lang="en-US" dirty="0"/>
              <a:t>  saturation and TIBC are typically below normal in anemia of chronic </a:t>
            </a:r>
          </a:p>
          <a:p>
            <a:pPr marL="0" indent="0">
              <a:lnSpc>
                <a:spcPct val="100000"/>
              </a:lnSpc>
              <a:buNone/>
            </a:pPr>
            <a:r>
              <a:rPr lang="en-US" dirty="0"/>
              <a:t>  disease.</a:t>
            </a:r>
          </a:p>
          <a:p>
            <a:pPr>
              <a:lnSpc>
                <a:spcPct val="100000"/>
              </a:lnSpc>
            </a:pPr>
            <a:r>
              <a:rPr lang="en-US" dirty="0"/>
              <a:t> Anemia of chronic disease is normocytic normochromic most of the </a:t>
            </a:r>
          </a:p>
          <a:p>
            <a:pPr marL="0" indent="0">
              <a:lnSpc>
                <a:spcPct val="100000"/>
              </a:lnSpc>
              <a:buNone/>
            </a:pPr>
            <a:r>
              <a:rPr lang="en-US" dirty="0"/>
              <a:t>    the times from which we can differentiate it from IDA.</a:t>
            </a:r>
          </a:p>
          <a:p>
            <a:pPr marL="0" indent="0">
              <a:lnSpc>
                <a:spcPct val="100000"/>
              </a:lnSpc>
              <a:buNone/>
            </a:pPr>
            <a:r>
              <a:rPr lang="en-US" dirty="0">
                <a:solidFill>
                  <a:schemeClr val="accent2">
                    <a:lumMod val="75000"/>
                  </a:schemeClr>
                </a:solidFill>
              </a:rPr>
              <a:t>3.Myelodysplastic syndromes-</a:t>
            </a:r>
          </a:p>
          <a:p>
            <a:pPr>
              <a:lnSpc>
                <a:spcPct val="100000"/>
              </a:lnSpc>
            </a:pPr>
            <a:r>
              <a:rPr lang="en-US" dirty="0"/>
              <a:t>Least common condition </a:t>
            </a:r>
          </a:p>
          <a:p>
            <a:pPr>
              <a:lnSpc>
                <a:spcPct val="100000"/>
              </a:lnSpc>
            </a:pPr>
            <a:r>
              <a:rPr lang="en-US" dirty="0"/>
              <a:t>The iron values again reveal normal stores and more than an adequate supply to the marrow, despite the microcytosis and hypochromia.</a:t>
            </a:r>
          </a:p>
        </p:txBody>
      </p:sp>
    </p:spTree>
    <p:extLst>
      <p:ext uri="{BB962C8B-B14F-4D97-AF65-F5344CB8AC3E}">
        <p14:creationId xmlns:p14="http://schemas.microsoft.com/office/powerpoint/2010/main" xmlns="" val="314844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FBA7F82-3457-40EE-A08E-E0F3348603B0}"/>
              </a:ext>
            </a:extLst>
          </p:cNvPr>
          <p:cNvSpPr>
            <a:spLocks noGrp="1"/>
          </p:cNvSpPr>
          <p:nvPr>
            <p:ph idx="1"/>
          </p:nvPr>
        </p:nvSpPr>
        <p:spPr>
          <a:xfrm>
            <a:off x="838200" y="257452"/>
            <a:ext cx="10515600" cy="5919511"/>
          </a:xfrm>
        </p:spPr>
        <p:txBody>
          <a:bodyPr>
            <a:normAutofit fontScale="92500" lnSpcReduction="10000"/>
          </a:bodyPr>
          <a:lstStyle/>
          <a:p>
            <a:pPr marL="0" indent="0">
              <a:buNone/>
            </a:pPr>
            <a:r>
              <a:rPr lang="en-US" dirty="0">
                <a:solidFill>
                  <a:schemeClr val="accent2">
                    <a:lumMod val="75000"/>
                  </a:schemeClr>
                </a:solidFill>
              </a:rPr>
              <a:t> </a:t>
            </a:r>
            <a:r>
              <a:rPr lang="en-US" dirty="0">
                <a:solidFill>
                  <a:schemeClr val="accent2">
                    <a:lumMod val="75000"/>
                  </a:schemeClr>
                </a:solidFill>
                <a:latin typeface="Algerian" panose="04020705040A02060702" pitchFamily="82" charset="0"/>
              </a:rPr>
              <a:t>Treatment-</a:t>
            </a:r>
          </a:p>
          <a:p>
            <a:pPr>
              <a:lnSpc>
                <a:spcPct val="150000"/>
              </a:lnSpc>
            </a:pPr>
            <a:r>
              <a:rPr lang="en-US" dirty="0">
                <a:solidFill>
                  <a:schemeClr val="accent2">
                    <a:lumMod val="75000"/>
                  </a:schemeClr>
                </a:solidFill>
              </a:rPr>
              <a:t>  </a:t>
            </a:r>
            <a:r>
              <a:rPr lang="en-US" dirty="0"/>
              <a:t>The severity and cause of IDA will determine the appropriate   </a:t>
            </a:r>
          </a:p>
          <a:p>
            <a:pPr marL="0" indent="0">
              <a:lnSpc>
                <a:spcPct val="150000"/>
              </a:lnSpc>
              <a:buNone/>
            </a:pPr>
            <a:r>
              <a:rPr lang="en-US" dirty="0"/>
              <a:t>     approach to treatment.</a:t>
            </a:r>
          </a:p>
          <a:p>
            <a:pPr>
              <a:lnSpc>
                <a:spcPct val="150000"/>
              </a:lnSpc>
            </a:pPr>
            <a:r>
              <a:rPr lang="en-US" dirty="0"/>
              <a:t>  For majority of cases of IDA(pregnant woman, growing children and </a:t>
            </a:r>
          </a:p>
          <a:p>
            <a:pPr marL="0" indent="0">
              <a:lnSpc>
                <a:spcPct val="150000"/>
              </a:lnSpc>
              <a:buNone/>
            </a:pPr>
            <a:r>
              <a:rPr lang="en-US" dirty="0"/>
              <a:t>     adolescents , patients with infrequent episodes of breathing and </a:t>
            </a:r>
          </a:p>
          <a:p>
            <a:pPr marL="0" indent="0">
              <a:lnSpc>
                <a:spcPct val="150000"/>
              </a:lnSpc>
              <a:buNone/>
            </a:pPr>
            <a:r>
              <a:rPr lang="en-US" dirty="0"/>
              <a:t>     those with inadequate intake of iron.) oral iron therapy will suffice.</a:t>
            </a:r>
          </a:p>
          <a:p>
            <a:pPr>
              <a:lnSpc>
                <a:spcPct val="150000"/>
              </a:lnSpc>
            </a:pPr>
            <a:r>
              <a:rPr lang="en-US" dirty="0"/>
              <a:t>  For patients with unusual blood loss or malabsorption, specific </a:t>
            </a:r>
          </a:p>
          <a:p>
            <a:pPr marL="0" indent="0">
              <a:lnSpc>
                <a:spcPct val="150000"/>
              </a:lnSpc>
              <a:buNone/>
            </a:pPr>
            <a:r>
              <a:rPr lang="en-US" dirty="0"/>
              <a:t>     diagnostic tests and appropriate therapy take priority.</a:t>
            </a:r>
          </a:p>
          <a:p>
            <a:pPr marL="0" indent="0">
              <a:buNone/>
            </a:pPr>
            <a:r>
              <a:rPr lang="en-US" dirty="0"/>
              <a:t> </a:t>
            </a:r>
          </a:p>
        </p:txBody>
      </p:sp>
    </p:spTree>
    <p:extLst>
      <p:ext uri="{BB962C8B-B14F-4D97-AF65-F5344CB8AC3E}">
        <p14:creationId xmlns:p14="http://schemas.microsoft.com/office/powerpoint/2010/main" xmlns="" val="2042330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3C74D0-62F3-4DA2-A60C-6E0A3BF21D57}"/>
              </a:ext>
            </a:extLst>
          </p:cNvPr>
          <p:cNvSpPr>
            <a:spLocks noGrp="1"/>
          </p:cNvSpPr>
          <p:nvPr>
            <p:ph idx="1"/>
          </p:nvPr>
        </p:nvSpPr>
        <p:spPr>
          <a:xfrm>
            <a:off x="838200" y="630315"/>
            <a:ext cx="10515600" cy="6542842"/>
          </a:xfrm>
        </p:spPr>
        <p:txBody>
          <a:bodyPr>
            <a:normAutofit/>
          </a:bodyPr>
          <a:lstStyle/>
          <a:p>
            <a:pPr marL="0" indent="0">
              <a:buNone/>
            </a:pPr>
            <a:r>
              <a:rPr lang="en-US" dirty="0"/>
              <a:t>  </a:t>
            </a:r>
            <a:r>
              <a:rPr lang="en-US" dirty="0">
                <a:solidFill>
                  <a:schemeClr val="accent2">
                    <a:lumMod val="75000"/>
                  </a:schemeClr>
                </a:solidFill>
              </a:rPr>
              <a:t>ORAL IRON THERAPY-</a:t>
            </a:r>
          </a:p>
          <a:p>
            <a:pPr>
              <a:lnSpc>
                <a:spcPct val="150000"/>
              </a:lnSpc>
            </a:pPr>
            <a:r>
              <a:rPr lang="en-US" dirty="0"/>
              <a:t>In asymptomatic patient with established iron-deficiency anemia,</a:t>
            </a:r>
          </a:p>
          <a:p>
            <a:pPr marL="0" indent="0">
              <a:lnSpc>
                <a:spcPct val="150000"/>
              </a:lnSpc>
              <a:buNone/>
            </a:pPr>
            <a:r>
              <a:rPr lang="en-US" dirty="0"/>
              <a:t>   treatment with oral iron is usually adequate.</a:t>
            </a:r>
          </a:p>
          <a:p>
            <a:pPr>
              <a:lnSpc>
                <a:spcPct val="150000"/>
              </a:lnSpc>
            </a:pPr>
            <a:r>
              <a:rPr lang="en-US" dirty="0"/>
              <a:t>Typically, for iron replacement therapy, up to 200mg of elemental </a:t>
            </a:r>
          </a:p>
          <a:p>
            <a:pPr marL="0" indent="0">
              <a:lnSpc>
                <a:spcPct val="150000"/>
              </a:lnSpc>
              <a:buNone/>
            </a:pPr>
            <a:r>
              <a:rPr lang="en-US" dirty="0"/>
              <a:t>    iron per day is given, usually as three or four iron tablets each </a:t>
            </a:r>
          </a:p>
          <a:p>
            <a:pPr marL="0" indent="0">
              <a:lnSpc>
                <a:spcPct val="150000"/>
              </a:lnSpc>
              <a:buNone/>
            </a:pPr>
            <a:r>
              <a:rPr lang="en-US" dirty="0"/>
              <a:t>    containing (50-65mg elemental iron) given over a course a day.</a:t>
            </a:r>
          </a:p>
          <a:p>
            <a:pPr>
              <a:lnSpc>
                <a:spcPct val="150000"/>
              </a:lnSpc>
            </a:pPr>
            <a:r>
              <a:rPr lang="en-US" dirty="0"/>
              <a:t> Ideally, oral iron preparations should be taken on an empty stomach,</a:t>
            </a:r>
          </a:p>
          <a:p>
            <a:pPr marL="0" indent="0">
              <a:lnSpc>
                <a:spcPct val="150000"/>
              </a:lnSpc>
              <a:buNone/>
            </a:pPr>
            <a:r>
              <a:rPr lang="en-US" dirty="0"/>
              <a:t>    since food may inhibit the absorption.</a:t>
            </a:r>
          </a:p>
          <a:p>
            <a:pPr marL="0" indent="0">
              <a:buNone/>
            </a:pPr>
            <a:endParaRPr lang="en-US" dirty="0"/>
          </a:p>
        </p:txBody>
      </p:sp>
    </p:spTree>
    <p:extLst>
      <p:ext uri="{BB962C8B-B14F-4D97-AF65-F5344CB8AC3E}">
        <p14:creationId xmlns:p14="http://schemas.microsoft.com/office/powerpoint/2010/main" xmlns="" val="1620211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A7C0AA-6E55-4037-ADD1-2C7D346A81A5}"/>
              </a:ext>
            </a:extLst>
          </p:cNvPr>
          <p:cNvSpPr>
            <a:spLocks noGrp="1"/>
          </p:cNvSpPr>
          <p:nvPr>
            <p:ph idx="1"/>
          </p:nvPr>
        </p:nvSpPr>
        <p:spPr>
          <a:xfrm>
            <a:off x="662866" y="332912"/>
            <a:ext cx="10866268" cy="6525088"/>
          </a:xfrm>
        </p:spPr>
        <p:txBody>
          <a:bodyPr>
            <a:normAutofit fontScale="92500"/>
          </a:bodyPr>
          <a:lstStyle/>
          <a:p>
            <a:pPr lvl="0">
              <a:lnSpc>
                <a:spcPct val="150000"/>
              </a:lnSpc>
            </a:pPr>
            <a:r>
              <a:rPr lang="en-US" dirty="0">
                <a:solidFill>
                  <a:prstClr val="black"/>
                </a:solidFill>
              </a:rPr>
              <a:t> Some patients with gastric disease or prior gastric surgery require</a:t>
            </a:r>
          </a:p>
          <a:p>
            <a:pPr marL="0" lvl="0" indent="0">
              <a:lnSpc>
                <a:spcPct val="150000"/>
              </a:lnSpc>
              <a:buNone/>
            </a:pPr>
            <a:r>
              <a:rPr lang="en-US" dirty="0">
                <a:solidFill>
                  <a:prstClr val="black"/>
                </a:solidFill>
              </a:rPr>
              <a:t>    special treatments with iron solutions, because the retention capacity</a:t>
            </a:r>
          </a:p>
          <a:p>
            <a:pPr marL="0" lvl="0" indent="0">
              <a:lnSpc>
                <a:spcPct val="150000"/>
              </a:lnSpc>
              <a:buNone/>
            </a:pPr>
            <a:r>
              <a:rPr lang="en-US" dirty="0">
                <a:solidFill>
                  <a:prstClr val="black"/>
                </a:solidFill>
              </a:rPr>
              <a:t>    of the stomach may be reduced.</a:t>
            </a:r>
          </a:p>
          <a:p>
            <a:pPr lvl="0">
              <a:lnSpc>
                <a:spcPct val="150000"/>
              </a:lnSpc>
            </a:pPr>
            <a:r>
              <a:rPr lang="en-US" dirty="0">
                <a:solidFill>
                  <a:prstClr val="black"/>
                </a:solidFill>
              </a:rPr>
              <a:t> A dose of 200mg of elemental iron per day should result in absorption</a:t>
            </a:r>
          </a:p>
          <a:p>
            <a:pPr marL="0" lvl="0" indent="0">
              <a:lnSpc>
                <a:spcPct val="150000"/>
              </a:lnSpc>
              <a:buNone/>
            </a:pPr>
            <a:r>
              <a:rPr lang="en-US" dirty="0">
                <a:solidFill>
                  <a:prstClr val="black"/>
                </a:solidFill>
              </a:rPr>
              <a:t>    of iron up to 50mg/day.</a:t>
            </a:r>
          </a:p>
          <a:p>
            <a:pPr lvl="0">
              <a:lnSpc>
                <a:spcPct val="150000"/>
              </a:lnSpc>
            </a:pPr>
            <a:r>
              <a:rPr lang="en-US" dirty="0">
                <a:solidFill>
                  <a:prstClr val="black"/>
                </a:solidFill>
              </a:rPr>
              <a:t>  The goal of therapy in individuals with IDA is not only to repair the anemia   </a:t>
            </a:r>
          </a:p>
          <a:p>
            <a:pPr marL="0" lvl="0" indent="0">
              <a:lnSpc>
                <a:spcPct val="150000"/>
              </a:lnSpc>
              <a:buNone/>
            </a:pPr>
            <a:r>
              <a:rPr lang="en-US" dirty="0">
                <a:solidFill>
                  <a:prstClr val="black"/>
                </a:solidFill>
              </a:rPr>
              <a:t>      but also to provide the stores of at least 0.5 to 1g of iron, sustained</a:t>
            </a:r>
          </a:p>
          <a:p>
            <a:pPr marL="0" lvl="0" indent="0">
              <a:lnSpc>
                <a:spcPct val="150000"/>
              </a:lnSpc>
              <a:buNone/>
            </a:pPr>
            <a:r>
              <a:rPr lang="en-US" dirty="0">
                <a:solidFill>
                  <a:prstClr val="black"/>
                </a:solidFill>
              </a:rPr>
              <a:t>      treatment for a period of 6-12 months after correction of anemia will be </a:t>
            </a:r>
          </a:p>
          <a:p>
            <a:pPr marL="0" lvl="0" indent="0">
              <a:lnSpc>
                <a:spcPct val="150000"/>
              </a:lnSpc>
              <a:buNone/>
            </a:pPr>
            <a:r>
              <a:rPr lang="en-US" dirty="0">
                <a:solidFill>
                  <a:prstClr val="black"/>
                </a:solidFill>
              </a:rPr>
              <a:t>      necessary to achieve this.</a:t>
            </a:r>
          </a:p>
          <a:p>
            <a:endParaRPr lang="en-US" dirty="0"/>
          </a:p>
        </p:txBody>
      </p:sp>
    </p:spTree>
    <p:extLst>
      <p:ext uri="{BB962C8B-B14F-4D97-AF65-F5344CB8AC3E}">
        <p14:creationId xmlns:p14="http://schemas.microsoft.com/office/powerpoint/2010/main" xmlns="" val="698373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94DBC55-8679-4712-895C-AC7528EEDE09}"/>
              </a:ext>
            </a:extLst>
          </p:cNvPr>
          <p:cNvSpPr>
            <a:spLocks noGrp="1"/>
          </p:cNvSpPr>
          <p:nvPr>
            <p:ph idx="1"/>
          </p:nvPr>
        </p:nvSpPr>
        <p:spPr>
          <a:xfrm>
            <a:off x="838200" y="407101"/>
            <a:ext cx="10515600" cy="6043798"/>
          </a:xfrm>
        </p:spPr>
        <p:txBody>
          <a:bodyPr>
            <a:normAutofit/>
          </a:bodyPr>
          <a:lstStyle/>
          <a:p>
            <a:pPr marL="0" indent="0">
              <a:buNone/>
            </a:pPr>
            <a:r>
              <a:rPr lang="en-US" dirty="0">
                <a:solidFill>
                  <a:schemeClr val="accent2">
                    <a:lumMod val="75000"/>
                  </a:schemeClr>
                </a:solidFill>
              </a:rPr>
              <a:t>   Side effects and response to treatment-</a:t>
            </a:r>
          </a:p>
          <a:p>
            <a:r>
              <a:rPr lang="en-US" dirty="0"/>
              <a:t>In the complications of oral iron therapy, gastrointestinal distress </a:t>
            </a:r>
          </a:p>
          <a:p>
            <a:pPr marL="0" indent="0">
              <a:buNone/>
            </a:pPr>
            <a:r>
              <a:rPr lang="en-US" dirty="0"/>
              <a:t>   is most prominent and seen in 15-20% of patients.</a:t>
            </a:r>
          </a:p>
          <a:p>
            <a:r>
              <a:rPr lang="en-US" dirty="0"/>
              <a:t>Abdominal pain , nausea , vomiting  or constipation may leads to</a:t>
            </a:r>
          </a:p>
          <a:p>
            <a:pPr marL="0" indent="0">
              <a:buNone/>
            </a:pPr>
            <a:r>
              <a:rPr lang="en-US" dirty="0"/>
              <a:t>   noncompliance.</a:t>
            </a:r>
          </a:p>
          <a:p>
            <a:r>
              <a:rPr lang="en-US" dirty="0"/>
              <a:t>The response to iron therapy varies , depending on the erythropoietin</a:t>
            </a:r>
          </a:p>
          <a:p>
            <a:pPr marL="0" indent="0">
              <a:buNone/>
            </a:pPr>
            <a:r>
              <a:rPr lang="en-US" dirty="0"/>
              <a:t>   stimulus and the rate of absorption.</a:t>
            </a:r>
          </a:p>
          <a:p>
            <a:r>
              <a:rPr lang="en-US" dirty="0"/>
              <a:t>Typically ,the reticuloendothelial cell count should begin to increase</a:t>
            </a:r>
          </a:p>
          <a:p>
            <a:pPr marL="0" indent="0">
              <a:buNone/>
            </a:pPr>
            <a:r>
              <a:rPr lang="en-US" dirty="0"/>
              <a:t>   with in 4-7 days after initiation of therapy and peak at 7-10 days.</a:t>
            </a:r>
          </a:p>
          <a:p>
            <a:r>
              <a:rPr lang="en-US" dirty="0"/>
              <a:t>The absence of response may be due to poor absorption , non</a:t>
            </a:r>
          </a:p>
          <a:p>
            <a:pPr marL="0" indent="0">
              <a:buNone/>
            </a:pPr>
            <a:r>
              <a:rPr lang="en-US" dirty="0"/>
              <a:t>   compliance(which is common) or confounding diagnosis.</a:t>
            </a:r>
          </a:p>
        </p:txBody>
      </p:sp>
    </p:spTree>
    <p:extLst>
      <p:ext uri="{BB962C8B-B14F-4D97-AF65-F5344CB8AC3E}">
        <p14:creationId xmlns:p14="http://schemas.microsoft.com/office/powerpoint/2010/main" xmlns="" val="391309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C2C1C5-3866-434B-9141-62585548331A}"/>
              </a:ext>
            </a:extLst>
          </p:cNvPr>
          <p:cNvSpPr>
            <a:spLocks noGrp="1"/>
          </p:cNvSpPr>
          <p:nvPr>
            <p:ph idx="1"/>
          </p:nvPr>
        </p:nvSpPr>
        <p:spPr>
          <a:xfrm>
            <a:off x="838200" y="124287"/>
            <a:ext cx="10515600" cy="6052676"/>
          </a:xfrm>
        </p:spPr>
        <p:txBody>
          <a:bodyPr/>
          <a:lstStyle/>
          <a:p>
            <a:pPr marL="0" indent="0">
              <a:buNone/>
            </a:pPr>
            <a:r>
              <a:rPr lang="en-US" dirty="0">
                <a:solidFill>
                  <a:schemeClr val="accent2">
                    <a:lumMod val="75000"/>
                  </a:schemeClr>
                </a:solidFill>
              </a:rPr>
              <a:t>   Sources of iron-</a:t>
            </a:r>
          </a:p>
          <a:p>
            <a:r>
              <a:rPr lang="en-US" dirty="0"/>
              <a:t>Your body needs to make hemoglobin, found in red blood cells, and myoglobin, found in muscles.</a:t>
            </a:r>
          </a:p>
          <a:p>
            <a:r>
              <a:rPr lang="en-US" dirty="0"/>
              <a:t>The best sources of iron are found in lean beef,eggs,salmon,tuna,</a:t>
            </a:r>
          </a:p>
          <a:p>
            <a:pPr marL="0" indent="0">
              <a:buNone/>
            </a:pPr>
            <a:r>
              <a:rPr lang="en-US" dirty="0"/>
              <a:t>   liver ,oysters , poultry(dark meat),dried fruits and beans,and whole </a:t>
            </a:r>
          </a:p>
          <a:p>
            <a:pPr marL="0" indent="0">
              <a:buNone/>
            </a:pPr>
            <a:r>
              <a:rPr lang="en-US" dirty="0"/>
              <a:t>   grains.</a:t>
            </a:r>
          </a:p>
          <a:p>
            <a:r>
              <a:rPr lang="en-US" dirty="0"/>
              <a:t>Small amounts of iron can also be found in almonds and brazil nuts, as well as dark leafy greens such as spinach , kale ,collard and dandelion greens.</a:t>
            </a:r>
          </a:p>
          <a:p>
            <a:r>
              <a:rPr lang="en-US" dirty="0"/>
              <a:t>However it is harder for your body to absorb iron from vegetables, nuts, dried fruits, and whole grains.</a:t>
            </a:r>
          </a:p>
          <a:p>
            <a:r>
              <a:rPr lang="en-US" dirty="0"/>
              <a:t>By pairing them with meat or fish, your body will be better able to get the full benefit of the iron vegetables, nuts and whole grains contain.</a:t>
            </a:r>
          </a:p>
        </p:txBody>
      </p:sp>
    </p:spTree>
    <p:extLst>
      <p:ext uri="{BB962C8B-B14F-4D97-AF65-F5344CB8AC3E}">
        <p14:creationId xmlns:p14="http://schemas.microsoft.com/office/powerpoint/2010/main" xmlns="" val="2505150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F5AB0B55-0A52-405A-8858-1AF5B9F1B208}"/>
              </a:ext>
            </a:extLst>
          </p:cNvPr>
          <p:cNvPicPr>
            <a:picLocks noGrp="1" noChangeAspect="1"/>
          </p:cNvPicPr>
          <p:nvPr>
            <p:ph idx="1"/>
          </p:nvPr>
        </p:nvPicPr>
        <p:blipFill>
          <a:blip r:embed="rId2" cstate="print"/>
          <a:stretch>
            <a:fillRect/>
          </a:stretch>
        </p:blipFill>
        <p:spPr>
          <a:xfrm>
            <a:off x="967666" y="346229"/>
            <a:ext cx="10315852" cy="6090082"/>
          </a:xfrm>
          <a:prstGeom prst="rect">
            <a:avLst/>
          </a:prstGeom>
        </p:spPr>
      </p:pic>
    </p:spTree>
    <p:extLst>
      <p:ext uri="{BB962C8B-B14F-4D97-AF65-F5344CB8AC3E}">
        <p14:creationId xmlns:p14="http://schemas.microsoft.com/office/powerpoint/2010/main" xmlns="" val="833886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E7B7F98-518A-4461-B459-2A5697EA2095}"/>
              </a:ext>
            </a:extLst>
          </p:cNvPr>
          <p:cNvSpPr>
            <a:spLocks noGrp="1"/>
          </p:cNvSpPr>
          <p:nvPr>
            <p:ph idx="1"/>
          </p:nvPr>
        </p:nvSpPr>
        <p:spPr>
          <a:xfrm>
            <a:off x="838200" y="106532"/>
            <a:ext cx="10515600" cy="6751468"/>
          </a:xfrm>
        </p:spPr>
        <p:txBody>
          <a:bodyPr/>
          <a:lstStyle/>
          <a:p>
            <a:pPr marL="0" indent="0">
              <a:buNone/>
            </a:pPr>
            <a:r>
              <a:rPr lang="en-US" dirty="0">
                <a:solidFill>
                  <a:schemeClr val="accent2">
                    <a:lumMod val="75000"/>
                  </a:schemeClr>
                </a:solidFill>
                <a:latin typeface="Algerian" panose="04020705040A02060702" pitchFamily="82" charset="0"/>
              </a:rPr>
              <a:t>  Parenteral iron therapy</a:t>
            </a:r>
          </a:p>
          <a:p>
            <a:r>
              <a:rPr lang="en-US" dirty="0"/>
              <a:t>Intravenous can be given to patient who are unable to tolerate oral iron, whose needs are relatively acute who needs iron on ongoing basis.</a:t>
            </a:r>
          </a:p>
          <a:p>
            <a:r>
              <a:rPr lang="en-US" dirty="0"/>
              <a:t>Parenteral iron use has been increasing rapidly in the last several years that recombinant erythropoietin(Epo) therapy induces a large demand for iron-a demand that frequently cannot be met through the physiological release of iron from RE sources or oral iron absorption.</a:t>
            </a:r>
          </a:p>
          <a:p>
            <a:r>
              <a:rPr lang="en-US" dirty="0"/>
              <a:t>The safety of parenteral iron particularly iron dextran-has been a concern. The serious adverse reaction to intravenous high molecular weight iron dextran is 0.7%.</a:t>
            </a:r>
          </a:p>
          <a:p>
            <a:r>
              <a:rPr lang="en-US" dirty="0"/>
              <a:t>Fortunately, newer iron complexes are available in united states, such as ferumoxytol (Feraheme), sodium ferric gluconate (Ferriecit),iron sucrose (Venofer) and ferric carboxy maltose(Injectafer) that have much lower rates of adverse effects.</a:t>
            </a:r>
          </a:p>
        </p:txBody>
      </p:sp>
    </p:spTree>
    <p:extLst>
      <p:ext uri="{BB962C8B-B14F-4D97-AF65-F5344CB8AC3E}">
        <p14:creationId xmlns:p14="http://schemas.microsoft.com/office/powerpoint/2010/main" xmlns="" val="2895478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955E869-B3E2-47DC-8762-4028C596EA62}"/>
              </a:ext>
            </a:extLst>
          </p:cNvPr>
          <p:cNvSpPr>
            <a:spLocks noGrp="1"/>
          </p:cNvSpPr>
          <p:nvPr>
            <p:ph idx="1"/>
          </p:nvPr>
        </p:nvSpPr>
        <p:spPr>
          <a:xfrm>
            <a:off x="838200" y="559293"/>
            <a:ext cx="10515600" cy="6070431"/>
          </a:xfrm>
        </p:spPr>
        <p:txBody>
          <a:bodyPr/>
          <a:lstStyle/>
          <a:p>
            <a:r>
              <a:rPr lang="en-US" dirty="0"/>
              <a:t>Ferumoxytol delivers 510mg of iron per injection, ferric gluconate 120mg per injection, ferric carboxy maltose 750 mg per injection.</a:t>
            </a:r>
          </a:p>
          <a:p>
            <a:r>
              <a:rPr lang="en-US" dirty="0"/>
              <a:t>Parenteral iron is used in two ways; one is to administer the total dose of iron required to correct the hemoglobin deficit and provide the patient with at least 500mg of iron stores; the second is to give repeated small doses of parenteral iron over a protracted period.</a:t>
            </a:r>
          </a:p>
          <a:p>
            <a:r>
              <a:rPr lang="en-US" dirty="0"/>
              <a:t>The latter approach is common in dialysis centers, where it is not unusual for 100mg of elemental iron to be given weekly for 10 weeks to augment the response to Epo therapy.</a:t>
            </a:r>
          </a:p>
          <a:p>
            <a:r>
              <a:rPr lang="en-US" dirty="0"/>
              <a:t>The amount of iron needed by an individual patient is calculated by the following formula:</a:t>
            </a:r>
          </a:p>
          <a:p>
            <a:pPr marL="0" indent="0">
              <a:buNone/>
            </a:pPr>
            <a:r>
              <a:rPr lang="en-US" dirty="0"/>
              <a:t>   Body weight(kg) x 2.3 x(15- patient’s hemoglobin g/dl)</a:t>
            </a:r>
          </a:p>
          <a:p>
            <a:pPr marL="0" indent="0">
              <a:buNone/>
            </a:pPr>
            <a:r>
              <a:rPr lang="en-US" dirty="0"/>
              <a:t>                          + 500 or 1000mg (for stores).</a:t>
            </a:r>
          </a:p>
        </p:txBody>
      </p:sp>
    </p:spTree>
    <p:extLst>
      <p:ext uri="{BB962C8B-B14F-4D97-AF65-F5344CB8AC3E}">
        <p14:creationId xmlns:p14="http://schemas.microsoft.com/office/powerpoint/2010/main" xmlns="" val="382238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67F4C3A-A7C8-4C47-969A-E7457F6BAD55}"/>
              </a:ext>
            </a:extLst>
          </p:cNvPr>
          <p:cNvSpPr>
            <a:spLocks noGrp="1"/>
          </p:cNvSpPr>
          <p:nvPr>
            <p:ph idx="1"/>
          </p:nvPr>
        </p:nvSpPr>
        <p:spPr>
          <a:xfrm>
            <a:off x="838200" y="523782"/>
            <a:ext cx="10515600" cy="6079309"/>
          </a:xfrm>
        </p:spPr>
        <p:txBody>
          <a:bodyPr>
            <a:normAutofit/>
          </a:bodyPr>
          <a:lstStyle/>
          <a:p>
            <a:r>
              <a:rPr lang="en-US" dirty="0"/>
              <a:t>In administering intravenous iron dextran , anaphylaxis is a concern. </a:t>
            </a:r>
          </a:p>
          <a:p>
            <a:pPr marL="0" indent="0">
              <a:buNone/>
            </a:pPr>
            <a:r>
              <a:rPr lang="en-US" dirty="0"/>
              <a:t>   Anaphylaxis is much rarer with the newer preparations.</a:t>
            </a:r>
          </a:p>
          <a:p>
            <a:r>
              <a:rPr lang="en-US" dirty="0"/>
              <a:t> The factors that have corelated with an anaphylactic –like reaction include a history of multiple allergies or a prior allergic reaction to dextran(in case of iron dextran).</a:t>
            </a:r>
          </a:p>
          <a:p>
            <a:r>
              <a:rPr lang="en-US" dirty="0"/>
              <a:t> Generalized symptoms appearing several days after the infusion of a large dose of iron can include arthralgias ,skin rash and low grade fever.</a:t>
            </a:r>
          </a:p>
          <a:p>
            <a:r>
              <a:rPr lang="en-US" dirty="0"/>
              <a:t>These may be dose related, but they do not preclude the further use of parenteral iron in the patient.</a:t>
            </a:r>
          </a:p>
          <a:p>
            <a:r>
              <a:rPr lang="en-US" dirty="0"/>
              <a:t>  For </a:t>
            </a:r>
            <a:r>
              <a:rPr lang="en-US" dirty="0" err="1"/>
              <a:t>example,If</a:t>
            </a:r>
            <a:r>
              <a:rPr lang="en-US" dirty="0"/>
              <a:t> a large dose of iron dextran is to be given (100mg), the iron preparation should be diluted in 5% dextrose in water or 0.9% </a:t>
            </a:r>
            <a:r>
              <a:rPr lang="en-US" dirty="0" err="1"/>
              <a:t>Nacl</a:t>
            </a:r>
            <a:r>
              <a:rPr lang="en-US" dirty="0"/>
              <a:t> solution.</a:t>
            </a:r>
          </a:p>
        </p:txBody>
      </p:sp>
    </p:spTree>
    <p:extLst>
      <p:ext uri="{BB962C8B-B14F-4D97-AF65-F5344CB8AC3E}">
        <p14:creationId xmlns:p14="http://schemas.microsoft.com/office/powerpoint/2010/main" xmlns="" val="63481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4E513DD6-5542-4C6E-A61B-A3675C80EFC1}"/>
              </a:ext>
            </a:extLst>
          </p:cNvPr>
          <p:cNvPicPr>
            <a:picLocks noGrp="1" noChangeAspect="1"/>
          </p:cNvPicPr>
          <p:nvPr>
            <p:ph idx="1"/>
          </p:nvPr>
        </p:nvPicPr>
        <p:blipFill>
          <a:blip r:embed="rId2" cstate="print"/>
          <a:stretch>
            <a:fillRect/>
          </a:stretch>
        </p:blipFill>
        <p:spPr>
          <a:xfrm>
            <a:off x="474400" y="275207"/>
            <a:ext cx="4762500" cy="2831978"/>
          </a:xfrm>
          <a:prstGeom prst="rect">
            <a:avLst/>
          </a:prstGeom>
        </p:spPr>
      </p:pic>
      <p:pic>
        <p:nvPicPr>
          <p:cNvPr id="5" name="Picture 4">
            <a:extLst>
              <a:ext uri="{FF2B5EF4-FFF2-40B4-BE49-F238E27FC236}">
                <a16:creationId xmlns:a16="http://schemas.microsoft.com/office/drawing/2014/main" xmlns="" id="{FB5F948C-1BE0-46AE-BED3-58C41E4B27D5}"/>
              </a:ext>
            </a:extLst>
          </p:cNvPr>
          <p:cNvPicPr>
            <a:picLocks noChangeAspect="1"/>
          </p:cNvPicPr>
          <p:nvPr/>
        </p:nvPicPr>
        <p:blipFill>
          <a:blip r:embed="rId3" cstate="print"/>
          <a:stretch>
            <a:fillRect/>
          </a:stretch>
        </p:blipFill>
        <p:spPr>
          <a:xfrm>
            <a:off x="5749771" y="860456"/>
            <a:ext cx="5038725" cy="4706521"/>
          </a:xfrm>
          <a:prstGeom prst="rect">
            <a:avLst/>
          </a:prstGeom>
        </p:spPr>
      </p:pic>
      <p:pic>
        <p:nvPicPr>
          <p:cNvPr id="6" name="Picture 5">
            <a:extLst>
              <a:ext uri="{FF2B5EF4-FFF2-40B4-BE49-F238E27FC236}">
                <a16:creationId xmlns:a16="http://schemas.microsoft.com/office/drawing/2014/main" xmlns="" id="{7F3EB729-F011-48C6-B193-0AC12C0B5A55}"/>
              </a:ext>
            </a:extLst>
          </p:cNvPr>
          <p:cNvPicPr>
            <a:picLocks noChangeAspect="1"/>
          </p:cNvPicPr>
          <p:nvPr/>
        </p:nvPicPr>
        <p:blipFill>
          <a:blip r:embed="rId4" cstate="print"/>
          <a:stretch>
            <a:fillRect/>
          </a:stretch>
        </p:blipFill>
        <p:spPr>
          <a:xfrm>
            <a:off x="598688" y="3213717"/>
            <a:ext cx="4762500" cy="3981450"/>
          </a:xfrm>
          <a:prstGeom prst="rect">
            <a:avLst/>
          </a:prstGeom>
        </p:spPr>
      </p:pic>
    </p:spTree>
    <p:extLst>
      <p:ext uri="{BB962C8B-B14F-4D97-AF65-F5344CB8AC3E}">
        <p14:creationId xmlns:p14="http://schemas.microsoft.com/office/powerpoint/2010/main" xmlns="" val="320066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7872AD-0350-4BB9-82D0-E1DBF3561EC2}"/>
              </a:ext>
            </a:extLst>
          </p:cNvPr>
          <p:cNvSpPr>
            <a:spLocks noGrp="1"/>
          </p:cNvSpPr>
          <p:nvPr>
            <p:ph idx="1"/>
          </p:nvPr>
        </p:nvSpPr>
        <p:spPr>
          <a:xfrm>
            <a:off x="838200" y="914401"/>
            <a:ext cx="10515600" cy="6061553"/>
          </a:xfrm>
        </p:spPr>
        <p:txBody>
          <a:bodyPr/>
          <a:lstStyle/>
          <a:p>
            <a:r>
              <a:rPr lang="en-US" dirty="0"/>
              <a:t>The iron solution can then be infused over a 60-90 min period(for larger doses) or at a rate convenient for the attending nurse or physician.</a:t>
            </a:r>
          </a:p>
          <a:p>
            <a:r>
              <a:rPr lang="en-US" dirty="0"/>
              <a:t>Although a test dose (25mg) of parenteral iron dextran is recommended, in reality a slow infusion of a larger dose of parenteral iron solution will afford the same kind of early warning as a separate injected test dose.</a:t>
            </a:r>
          </a:p>
          <a:p>
            <a:r>
              <a:rPr lang="en-US" dirty="0"/>
              <a:t>Early in the infusion of iron, if the chest pain, wheezing, a fall in blood pressure, or other systemic symptoms occur, the infusion of iron should be stopped immediately.</a:t>
            </a:r>
          </a:p>
        </p:txBody>
      </p:sp>
    </p:spTree>
    <p:extLst>
      <p:ext uri="{BB962C8B-B14F-4D97-AF65-F5344CB8AC3E}">
        <p14:creationId xmlns:p14="http://schemas.microsoft.com/office/powerpoint/2010/main" xmlns="" val="182903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E5E948-86B3-4484-96E0-13F6E0B2DA32}"/>
              </a:ext>
            </a:extLst>
          </p:cNvPr>
          <p:cNvSpPr>
            <a:spLocks noGrp="1"/>
          </p:cNvSpPr>
          <p:nvPr>
            <p:ph idx="1"/>
          </p:nvPr>
        </p:nvSpPr>
        <p:spPr>
          <a:xfrm>
            <a:off x="838200" y="124288"/>
            <a:ext cx="10515600" cy="6034920"/>
          </a:xfrm>
        </p:spPr>
        <p:txBody>
          <a:bodyPr/>
          <a:lstStyle/>
          <a:p>
            <a:pPr>
              <a:lnSpc>
                <a:spcPct val="100000"/>
              </a:lnSpc>
            </a:pPr>
            <a:r>
              <a:rPr lang="en-US" dirty="0">
                <a:solidFill>
                  <a:srgbClr val="FF0000"/>
                </a:solidFill>
                <a:latin typeface="Algerian" panose="04020705040A02060702" pitchFamily="82" charset="0"/>
              </a:rPr>
              <a:t>Red cell transfusion-</a:t>
            </a:r>
          </a:p>
          <a:p>
            <a:pPr>
              <a:lnSpc>
                <a:spcPct val="100000"/>
              </a:lnSpc>
            </a:pPr>
            <a:r>
              <a:rPr lang="en-US" dirty="0"/>
              <a:t>Transfusion therapy is reserved for </a:t>
            </a:r>
          </a:p>
          <a:p>
            <a:pPr marL="0" indent="0">
              <a:lnSpc>
                <a:spcPct val="100000"/>
              </a:lnSpc>
              <a:buNone/>
            </a:pPr>
            <a:r>
              <a:rPr lang="en-US" dirty="0"/>
              <a:t>   1.individuals who have symptoms of anemia, </a:t>
            </a:r>
          </a:p>
          <a:p>
            <a:pPr marL="0" indent="0">
              <a:lnSpc>
                <a:spcPct val="100000"/>
              </a:lnSpc>
              <a:buNone/>
            </a:pPr>
            <a:r>
              <a:rPr lang="en-US" dirty="0"/>
              <a:t>   2.cardiovascular instability, </a:t>
            </a:r>
          </a:p>
          <a:p>
            <a:pPr marL="0" indent="0">
              <a:lnSpc>
                <a:spcPct val="100000"/>
              </a:lnSpc>
              <a:buNone/>
            </a:pPr>
            <a:r>
              <a:rPr lang="en-US" dirty="0"/>
              <a:t>   3.continued and excessive blood loss</a:t>
            </a:r>
          </a:p>
          <a:p>
            <a:pPr marL="0" indent="0">
              <a:lnSpc>
                <a:spcPct val="100000"/>
              </a:lnSpc>
              <a:buNone/>
            </a:pPr>
            <a:r>
              <a:rPr lang="en-US" dirty="0"/>
              <a:t>   from whatever source and who require immediate intervention.</a:t>
            </a:r>
          </a:p>
        </p:txBody>
      </p:sp>
      <p:pic>
        <p:nvPicPr>
          <p:cNvPr id="2" name="Picture 1">
            <a:extLst>
              <a:ext uri="{FF2B5EF4-FFF2-40B4-BE49-F238E27FC236}">
                <a16:creationId xmlns:a16="http://schemas.microsoft.com/office/drawing/2014/main" xmlns="" id="{A2098FC4-FF9F-4EE5-AB90-EEF29FFE7193}"/>
              </a:ext>
            </a:extLst>
          </p:cNvPr>
          <p:cNvPicPr>
            <a:picLocks noChangeAspect="1"/>
          </p:cNvPicPr>
          <p:nvPr/>
        </p:nvPicPr>
        <p:blipFill>
          <a:blip r:embed="rId2" cstate="print"/>
          <a:stretch>
            <a:fillRect/>
          </a:stretch>
        </p:blipFill>
        <p:spPr>
          <a:xfrm>
            <a:off x="2977903" y="3476625"/>
            <a:ext cx="4762500" cy="3021829"/>
          </a:xfrm>
          <a:prstGeom prst="rect">
            <a:avLst/>
          </a:prstGeom>
        </p:spPr>
      </p:pic>
    </p:spTree>
    <p:extLst>
      <p:ext uri="{BB962C8B-B14F-4D97-AF65-F5344CB8AC3E}">
        <p14:creationId xmlns:p14="http://schemas.microsoft.com/office/powerpoint/2010/main" xmlns="" val="2404540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5E16BB9-D7E8-460A-A5EC-222D8A6924EB}"/>
              </a:ext>
            </a:extLst>
          </p:cNvPr>
          <p:cNvSpPr>
            <a:spLocks noGrp="1"/>
          </p:cNvSpPr>
          <p:nvPr>
            <p:ph idx="1"/>
          </p:nvPr>
        </p:nvSpPr>
        <p:spPr>
          <a:xfrm>
            <a:off x="838200" y="1251751"/>
            <a:ext cx="10515600" cy="6303146"/>
          </a:xfrm>
        </p:spPr>
        <p:txBody>
          <a:bodyPr/>
          <a:lstStyle/>
          <a:p>
            <a:pPr lvl="0">
              <a:lnSpc>
                <a:spcPct val="100000"/>
              </a:lnSpc>
            </a:pPr>
            <a:r>
              <a:rPr lang="en-US" dirty="0">
                <a:solidFill>
                  <a:prstClr val="black"/>
                </a:solidFill>
              </a:rPr>
              <a:t>The management of these patients is less related to the iron deficiency than it is to the consequences of the severe anemia.</a:t>
            </a:r>
          </a:p>
          <a:p>
            <a:pPr lvl="0">
              <a:lnSpc>
                <a:spcPct val="100000"/>
              </a:lnSpc>
            </a:pPr>
            <a:r>
              <a:rPr lang="en-US" dirty="0">
                <a:solidFill>
                  <a:prstClr val="black"/>
                </a:solidFill>
              </a:rPr>
              <a:t>Not only do transfusions correct the anemia acutely, but the transfused red cells provide a source of iron for reutilization, assuming they are not lost through continued bleeding.</a:t>
            </a:r>
          </a:p>
          <a:p>
            <a:pPr lvl="0">
              <a:lnSpc>
                <a:spcPct val="100000"/>
              </a:lnSpc>
            </a:pPr>
            <a:r>
              <a:rPr lang="en-US" dirty="0">
                <a:solidFill>
                  <a:prstClr val="black"/>
                </a:solidFill>
              </a:rPr>
              <a:t>Transfusion therapy will stabilize the patient while other options are reviewed.</a:t>
            </a:r>
          </a:p>
          <a:p>
            <a:endParaRPr lang="en-US" dirty="0"/>
          </a:p>
        </p:txBody>
      </p:sp>
    </p:spTree>
    <p:extLst>
      <p:ext uri="{BB962C8B-B14F-4D97-AF65-F5344CB8AC3E}">
        <p14:creationId xmlns:p14="http://schemas.microsoft.com/office/powerpoint/2010/main" xmlns="" val="36183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BCF70F-73BF-4FF2-9B78-CF7D1AE24644}"/>
              </a:ext>
            </a:extLst>
          </p:cNvPr>
          <p:cNvSpPr>
            <a:spLocks noGrp="1"/>
          </p:cNvSpPr>
          <p:nvPr>
            <p:ph idx="1"/>
          </p:nvPr>
        </p:nvSpPr>
        <p:spPr>
          <a:xfrm>
            <a:off x="838200" y="221942"/>
            <a:ext cx="10515600" cy="5955021"/>
          </a:xfrm>
        </p:spPr>
        <p:txBody>
          <a:bodyPr/>
          <a:lstStyle/>
          <a:p>
            <a:r>
              <a:rPr lang="en-US" dirty="0"/>
              <a:t>References-</a:t>
            </a:r>
          </a:p>
          <a:p>
            <a:pPr marL="0" indent="0">
              <a:buNone/>
            </a:pPr>
            <a:r>
              <a:rPr lang="en-US" dirty="0"/>
              <a:t>   slide1-Iron deficiency </a:t>
            </a:r>
            <a:r>
              <a:rPr lang="en-US" dirty="0" err="1"/>
              <a:t>anemia,Harrison</a:t>
            </a:r>
            <a:r>
              <a:rPr lang="en-US" dirty="0"/>
              <a:t> 20</a:t>
            </a:r>
            <a:r>
              <a:rPr lang="en-US" baseline="30000" dirty="0"/>
              <a:t>th</a:t>
            </a:r>
            <a:r>
              <a:rPr lang="en-US" dirty="0"/>
              <a:t> edition page-684.</a:t>
            </a:r>
          </a:p>
          <a:p>
            <a:pPr marL="0" indent="0">
              <a:buNone/>
            </a:pPr>
            <a:r>
              <a:rPr lang="en-US" dirty="0"/>
              <a:t>   slide 3,6,7,8,9-Iron </a:t>
            </a:r>
            <a:r>
              <a:rPr lang="en-US" dirty="0" err="1"/>
              <a:t>metabolism,Harrison</a:t>
            </a:r>
            <a:r>
              <a:rPr lang="en-US" dirty="0"/>
              <a:t> 20</a:t>
            </a:r>
            <a:r>
              <a:rPr lang="en-US" baseline="30000" dirty="0"/>
              <a:t>th</a:t>
            </a:r>
            <a:r>
              <a:rPr lang="en-US" dirty="0"/>
              <a:t> edition page-683.</a:t>
            </a:r>
          </a:p>
          <a:p>
            <a:pPr marL="0" indent="0">
              <a:buNone/>
            </a:pPr>
            <a:r>
              <a:rPr lang="en-US" dirty="0"/>
              <a:t>   slide 12,13,14-Stages of iron deficiency anemia 20</a:t>
            </a:r>
            <a:r>
              <a:rPr lang="en-US" baseline="30000" dirty="0"/>
              <a:t>th</a:t>
            </a:r>
            <a:r>
              <a:rPr lang="en-US" dirty="0"/>
              <a:t> edition-684 &amp;685</a:t>
            </a:r>
          </a:p>
          <a:p>
            <a:pPr marL="0" indent="0">
              <a:buNone/>
            </a:pPr>
            <a:r>
              <a:rPr lang="en-US" dirty="0"/>
              <a:t>   slide 15,16-causes&amp; clinical features of IDA Harrison20</a:t>
            </a:r>
            <a:r>
              <a:rPr lang="en-US" baseline="30000" dirty="0"/>
              <a:t>th</a:t>
            </a:r>
            <a:r>
              <a:rPr lang="en-US" dirty="0"/>
              <a:t> edition-685</a:t>
            </a:r>
          </a:p>
          <a:p>
            <a:pPr marL="0" indent="0">
              <a:buNone/>
            </a:pPr>
            <a:r>
              <a:rPr lang="en-US" dirty="0"/>
              <a:t>  slide 20,21,22,23-Laboratory iron studies Harrison 20</a:t>
            </a:r>
            <a:r>
              <a:rPr lang="en-US" baseline="30000" dirty="0"/>
              <a:t>th</a:t>
            </a:r>
            <a:r>
              <a:rPr lang="en-US" dirty="0"/>
              <a:t> edition685,686</a:t>
            </a:r>
          </a:p>
          <a:p>
            <a:pPr marL="0" indent="0">
              <a:buNone/>
            </a:pPr>
            <a:r>
              <a:rPr lang="en-US" dirty="0"/>
              <a:t>  slide 24,25-differential diagnosis of IDA Harrison 20</a:t>
            </a:r>
            <a:r>
              <a:rPr lang="en-US" baseline="30000" dirty="0"/>
              <a:t>th</a:t>
            </a:r>
            <a:r>
              <a:rPr lang="en-US" dirty="0"/>
              <a:t> edition 686</a:t>
            </a:r>
          </a:p>
          <a:p>
            <a:pPr marL="0" indent="0">
              <a:buNone/>
            </a:pPr>
            <a:r>
              <a:rPr lang="en-US" dirty="0"/>
              <a:t>  slide 27,28,29-Oral iron therapy Harrison 20</a:t>
            </a:r>
            <a:r>
              <a:rPr lang="en-US" baseline="30000" dirty="0"/>
              <a:t>th</a:t>
            </a:r>
            <a:r>
              <a:rPr lang="en-US" dirty="0"/>
              <a:t> edition 686,687</a:t>
            </a:r>
          </a:p>
          <a:p>
            <a:pPr marL="0" indent="0">
              <a:buNone/>
            </a:pPr>
            <a:r>
              <a:rPr lang="en-US" dirty="0"/>
              <a:t>  slide 31,32,33,35-Parenteral iron therapy Harrison 20</a:t>
            </a:r>
            <a:r>
              <a:rPr lang="en-US" baseline="30000" dirty="0"/>
              <a:t>th</a:t>
            </a:r>
            <a:r>
              <a:rPr lang="en-US" dirty="0"/>
              <a:t> edition 687</a:t>
            </a:r>
          </a:p>
          <a:p>
            <a:pPr marL="0" indent="0">
              <a:buNone/>
            </a:pPr>
            <a:r>
              <a:rPr lang="en-US" dirty="0"/>
              <a:t>  slide 36,37-Red cell transfusion Harrison 20</a:t>
            </a:r>
            <a:r>
              <a:rPr lang="en-US" baseline="30000" dirty="0"/>
              <a:t>th</a:t>
            </a:r>
            <a:r>
              <a:rPr lang="en-US" dirty="0"/>
              <a:t> edition 686</a:t>
            </a:r>
          </a:p>
        </p:txBody>
      </p:sp>
    </p:spTree>
    <p:extLst>
      <p:ext uri="{BB962C8B-B14F-4D97-AF65-F5344CB8AC3E}">
        <p14:creationId xmlns:p14="http://schemas.microsoft.com/office/powerpoint/2010/main" xmlns="" val="1926236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36B54D-FE1D-4C35-9E16-5CC9E2498CAB}"/>
              </a:ext>
            </a:extLst>
          </p:cNvPr>
          <p:cNvSpPr>
            <a:spLocks noGrp="1"/>
          </p:cNvSpPr>
          <p:nvPr>
            <p:ph idx="1"/>
          </p:nvPr>
        </p:nvSpPr>
        <p:spPr>
          <a:xfrm>
            <a:off x="838200" y="106532"/>
            <a:ext cx="10515600" cy="6070431"/>
          </a:xfrm>
        </p:spPr>
        <p:txBody>
          <a:bodyPr>
            <a:normAutofit/>
          </a:bodyPr>
          <a:lstStyle/>
          <a:p>
            <a:endParaRPr lang="en-US" sz="4400" dirty="0"/>
          </a:p>
          <a:p>
            <a:endParaRPr lang="en-US" sz="4400" dirty="0"/>
          </a:p>
          <a:p>
            <a:endParaRPr lang="en-US" sz="4400" dirty="0"/>
          </a:p>
          <a:p>
            <a:endParaRPr lang="en-US" sz="4400" dirty="0"/>
          </a:p>
          <a:p>
            <a:pPr marL="0" indent="0">
              <a:buNone/>
            </a:pPr>
            <a:r>
              <a:rPr lang="en-US" sz="4400" dirty="0"/>
              <a:t>                     </a:t>
            </a:r>
            <a:r>
              <a:rPr lang="en-US" sz="7200" dirty="0">
                <a:latin typeface="Algerian" panose="04020705040A02060702" pitchFamily="82" charset="0"/>
              </a:rPr>
              <a:t>THANK YOU</a:t>
            </a:r>
          </a:p>
        </p:txBody>
      </p:sp>
    </p:spTree>
    <p:extLst>
      <p:ext uri="{BB962C8B-B14F-4D97-AF65-F5344CB8AC3E}">
        <p14:creationId xmlns:p14="http://schemas.microsoft.com/office/powerpoint/2010/main" xmlns="" val="310321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41C193-BF0D-4CBD-B60F-0AC67321C3BA}"/>
              </a:ext>
            </a:extLst>
          </p:cNvPr>
          <p:cNvSpPr>
            <a:spLocks noGrp="1"/>
          </p:cNvSpPr>
          <p:nvPr>
            <p:ph idx="1"/>
          </p:nvPr>
        </p:nvSpPr>
        <p:spPr>
          <a:xfrm>
            <a:off x="838200" y="213064"/>
            <a:ext cx="10515600" cy="5963899"/>
          </a:xfrm>
        </p:spPr>
        <p:txBody>
          <a:bodyPr>
            <a:normAutofit fontScale="92500"/>
          </a:bodyPr>
          <a:lstStyle/>
          <a:p>
            <a:r>
              <a:rPr lang="en-US" dirty="0">
                <a:solidFill>
                  <a:schemeClr val="accent2">
                    <a:lumMod val="75000"/>
                  </a:schemeClr>
                </a:solidFill>
                <a:latin typeface="Algerian" panose="04020705040A02060702" pitchFamily="82" charset="0"/>
              </a:rPr>
              <a:t>Iron metabolism-</a:t>
            </a:r>
          </a:p>
          <a:p>
            <a:r>
              <a:rPr lang="en-US" dirty="0"/>
              <a:t>Iron is a critical element in the function of all cells, although the amount of iron required by individual tissues varies during development.</a:t>
            </a:r>
          </a:p>
          <a:p>
            <a:r>
              <a:rPr lang="en-US" dirty="0"/>
              <a:t>At the same time ,the body must protect itself from free iron, which is highly toxic in that it participates in chemical reactions that generate free radicals such as o</a:t>
            </a:r>
            <a:r>
              <a:rPr lang="en-US" baseline="-25000" dirty="0"/>
              <a:t>2</a:t>
            </a:r>
            <a:r>
              <a:rPr lang="en-US" dirty="0"/>
              <a:t> or </a:t>
            </a:r>
            <a:r>
              <a:rPr lang="en-US" dirty="0" err="1"/>
              <a:t>oH</a:t>
            </a:r>
            <a:r>
              <a:rPr lang="en-US" baseline="30000" dirty="0"/>
              <a:t>-  .</a:t>
            </a:r>
          </a:p>
          <a:p>
            <a:r>
              <a:rPr lang="en-US" dirty="0"/>
              <a:t>The major role of iron in mammals is to carry o</a:t>
            </a:r>
            <a:r>
              <a:rPr lang="en-US" baseline="-25000" dirty="0"/>
              <a:t>2  </a:t>
            </a:r>
            <a:r>
              <a:rPr lang="en-US" dirty="0"/>
              <a:t> as a part of hemoglobin.O2 is also bound by myoglobulin in muscle. </a:t>
            </a:r>
          </a:p>
          <a:p>
            <a:r>
              <a:rPr lang="en-US" dirty="0"/>
              <a:t>Iron is a critical element in iron containing enzymes, including the cytochrome system in mitochondria.</a:t>
            </a:r>
          </a:p>
          <a:p>
            <a:r>
              <a:rPr lang="en-US" dirty="0"/>
              <a:t>With out iron, cells lose their capacity for electron transport and energy metabolism, in erythroid cells, hemoglobin synthesis is impaired, resulting in anemia and reduced oxygen delivery to tissue.</a:t>
            </a:r>
          </a:p>
          <a:p>
            <a:pPr marL="0" indent="0">
              <a:buNone/>
            </a:pPr>
            <a:r>
              <a:rPr lang="en-US" baseline="-25000" dirty="0"/>
              <a:t>            </a:t>
            </a:r>
            <a:endParaRPr lang="en-US" dirty="0"/>
          </a:p>
        </p:txBody>
      </p:sp>
    </p:spTree>
    <p:extLst>
      <p:ext uri="{BB962C8B-B14F-4D97-AF65-F5344CB8AC3E}">
        <p14:creationId xmlns:p14="http://schemas.microsoft.com/office/powerpoint/2010/main" xmlns="" val="109142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A7C69ED7-EACF-45F3-BCFB-1C20EC1582ED}"/>
              </a:ext>
            </a:extLst>
          </p:cNvPr>
          <p:cNvPicPr>
            <a:picLocks noGrp="1" noChangeAspect="1"/>
          </p:cNvPicPr>
          <p:nvPr>
            <p:ph idx="1"/>
          </p:nvPr>
        </p:nvPicPr>
        <p:blipFill>
          <a:blip r:embed="rId2" cstate="print"/>
          <a:stretch>
            <a:fillRect/>
          </a:stretch>
        </p:blipFill>
        <p:spPr>
          <a:xfrm>
            <a:off x="1278386" y="426129"/>
            <a:ext cx="8939812" cy="6225306"/>
          </a:xfrm>
          <a:prstGeom prst="rect">
            <a:avLst/>
          </a:prstGeom>
        </p:spPr>
      </p:pic>
    </p:spTree>
    <p:extLst>
      <p:ext uri="{BB962C8B-B14F-4D97-AF65-F5344CB8AC3E}">
        <p14:creationId xmlns:p14="http://schemas.microsoft.com/office/powerpoint/2010/main" xmlns="" val="185852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74C371-8D14-4BDB-ADBE-AD1D2B067488}"/>
              </a:ext>
            </a:extLst>
          </p:cNvPr>
          <p:cNvSpPr>
            <a:spLocks noGrp="1"/>
          </p:cNvSpPr>
          <p:nvPr>
            <p:ph idx="1"/>
          </p:nvPr>
        </p:nvSpPr>
        <p:spPr>
          <a:xfrm>
            <a:off x="838200" y="1482570"/>
            <a:ext cx="10515600" cy="5946144"/>
          </a:xfrm>
        </p:spPr>
        <p:txBody>
          <a:bodyPr/>
          <a:lstStyle/>
          <a:p>
            <a:r>
              <a:rPr lang="en-US" dirty="0"/>
              <a:t>Most iron in the food that we ingested is in the ferric form(fe3+),</a:t>
            </a:r>
          </a:p>
          <a:p>
            <a:pPr marL="0" indent="0">
              <a:buNone/>
            </a:pPr>
            <a:r>
              <a:rPr lang="en-US" dirty="0"/>
              <a:t>   but iron can only be reabsorbed by the bowel in bivalent form</a:t>
            </a:r>
          </a:p>
          <a:p>
            <a:pPr marL="0" indent="0">
              <a:buNone/>
            </a:pPr>
            <a:r>
              <a:rPr lang="en-US" dirty="0"/>
              <a:t>   ( </a:t>
            </a:r>
            <a:r>
              <a:rPr lang="en-US" dirty="0" err="1"/>
              <a:t>i.e</a:t>
            </a:r>
            <a:r>
              <a:rPr lang="en-US" dirty="0"/>
              <a:t> as Fe2+)</a:t>
            </a:r>
          </a:p>
          <a:p>
            <a:r>
              <a:rPr lang="en-US" dirty="0"/>
              <a:t>For this reason reducing agents in food such as ascorbate( vitamin-c)</a:t>
            </a:r>
          </a:p>
          <a:p>
            <a:pPr marL="0" indent="0">
              <a:buNone/>
            </a:pPr>
            <a:r>
              <a:rPr lang="en-US" dirty="0"/>
              <a:t>   promote iron uptake.</a:t>
            </a:r>
          </a:p>
          <a:p>
            <a:r>
              <a:rPr lang="en-US" dirty="0"/>
              <a:t>In this case, when we ingest heme iron it will be absorbed quickly because of the appearance of hemoglobin carrier protein(HCP) in the apical part of enterocyte.</a:t>
            </a:r>
          </a:p>
        </p:txBody>
      </p:sp>
    </p:spTree>
    <p:extLst>
      <p:ext uri="{BB962C8B-B14F-4D97-AF65-F5344CB8AC3E}">
        <p14:creationId xmlns:p14="http://schemas.microsoft.com/office/powerpoint/2010/main" xmlns="" val="409781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BDA493E-1E92-4914-9CAB-5FB34B38DFCD}"/>
              </a:ext>
            </a:extLst>
          </p:cNvPr>
          <p:cNvSpPr>
            <a:spLocks noGrp="1"/>
          </p:cNvSpPr>
          <p:nvPr>
            <p:ph idx="1"/>
          </p:nvPr>
        </p:nvSpPr>
        <p:spPr>
          <a:xfrm>
            <a:off x="838200" y="452761"/>
            <a:ext cx="10515600" cy="6097064"/>
          </a:xfrm>
        </p:spPr>
        <p:txBody>
          <a:bodyPr/>
          <a:lstStyle/>
          <a:p>
            <a:pPr>
              <a:lnSpc>
                <a:spcPct val="150000"/>
              </a:lnSpc>
            </a:pPr>
            <a:r>
              <a:rPr lang="en-US" dirty="0"/>
              <a:t>In case of ingest non heme iron, firstly it should be transfer from Fe+3 to Fe+2 by reductase agent (Ascorbic acid or ferric reductase Dcytb1)</a:t>
            </a:r>
          </a:p>
          <a:p>
            <a:pPr>
              <a:lnSpc>
                <a:spcPct val="150000"/>
              </a:lnSpc>
            </a:pPr>
            <a:r>
              <a:rPr lang="en-US" dirty="0"/>
              <a:t>After that it will be transport to inside the enterocyte by divalent material transport (Dmt1).</a:t>
            </a:r>
          </a:p>
          <a:p>
            <a:pPr>
              <a:lnSpc>
                <a:spcPct val="150000"/>
              </a:lnSpc>
            </a:pPr>
            <a:r>
              <a:rPr lang="en-US" dirty="0"/>
              <a:t>Iron enter the enterocyte.</a:t>
            </a:r>
          </a:p>
          <a:p>
            <a:pPr marL="0" indent="0">
              <a:lnSpc>
                <a:spcPct val="150000"/>
              </a:lnSpc>
              <a:buNone/>
            </a:pPr>
            <a:r>
              <a:rPr lang="en-US" dirty="0"/>
              <a:t>1.Some will be storage in the enterocyte as ferritin.</a:t>
            </a:r>
          </a:p>
          <a:p>
            <a:pPr marL="0" indent="0">
              <a:lnSpc>
                <a:spcPct val="150000"/>
              </a:lnSpc>
              <a:buNone/>
            </a:pPr>
            <a:r>
              <a:rPr lang="en-US" dirty="0"/>
              <a:t>2.Some will transport through the basolateral surface of enterocyte by        </a:t>
            </a:r>
          </a:p>
          <a:p>
            <a:pPr marL="0" indent="0">
              <a:lnSpc>
                <a:spcPct val="150000"/>
              </a:lnSpc>
              <a:buNone/>
            </a:pPr>
            <a:r>
              <a:rPr lang="en-US" dirty="0"/>
              <a:t> ferroprotein.</a:t>
            </a:r>
          </a:p>
        </p:txBody>
      </p:sp>
    </p:spTree>
    <p:extLst>
      <p:ext uri="{BB962C8B-B14F-4D97-AF65-F5344CB8AC3E}">
        <p14:creationId xmlns:p14="http://schemas.microsoft.com/office/powerpoint/2010/main" xmlns="" val="146399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EAD098-4F12-43E8-9E20-0F398618043E}"/>
              </a:ext>
            </a:extLst>
          </p:cNvPr>
          <p:cNvSpPr>
            <a:spLocks noGrp="1"/>
          </p:cNvSpPr>
          <p:nvPr>
            <p:ph idx="1"/>
          </p:nvPr>
        </p:nvSpPr>
        <p:spPr>
          <a:xfrm>
            <a:off x="838200" y="630314"/>
            <a:ext cx="10515600" cy="6026043"/>
          </a:xfrm>
        </p:spPr>
        <p:txBody>
          <a:bodyPr/>
          <a:lstStyle/>
          <a:p>
            <a:pPr>
              <a:lnSpc>
                <a:spcPct val="150000"/>
              </a:lnSpc>
            </a:pPr>
            <a:r>
              <a:rPr lang="en-US" dirty="0"/>
              <a:t>Hephaestin is membrane bound-</a:t>
            </a:r>
            <a:r>
              <a:rPr lang="en-US" dirty="0" err="1"/>
              <a:t>ferri</a:t>
            </a:r>
            <a:r>
              <a:rPr lang="en-US" dirty="0"/>
              <a:t> oxidase enzyme, which contain copper , converts Fe2+ to Fe3+ at the basal surface prior to binding apo transferrin.</a:t>
            </a:r>
          </a:p>
          <a:p>
            <a:pPr>
              <a:lnSpc>
                <a:spcPct val="150000"/>
              </a:lnSpc>
            </a:pPr>
            <a:r>
              <a:rPr lang="en-US" dirty="0"/>
              <a:t>Hepcidin controls iron body status by affecting ferroportin-1 concentration.</a:t>
            </a:r>
          </a:p>
          <a:p>
            <a:pPr>
              <a:lnSpc>
                <a:spcPct val="150000"/>
              </a:lnSpc>
            </a:pPr>
            <a:r>
              <a:rPr lang="en-US" dirty="0"/>
              <a:t>Ceruloplasmin-circulated ferri oxidase(copper containing protein), convert Fe2+ into Fe3+ in circulation for binding apo transferrin. </a:t>
            </a:r>
          </a:p>
        </p:txBody>
      </p:sp>
    </p:spTree>
    <p:extLst>
      <p:ext uri="{BB962C8B-B14F-4D97-AF65-F5344CB8AC3E}">
        <p14:creationId xmlns:p14="http://schemas.microsoft.com/office/powerpoint/2010/main" xmlns="" val="221267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A2BFD9-7B41-4FA6-BD38-6BC4D1C77287}"/>
              </a:ext>
            </a:extLst>
          </p:cNvPr>
          <p:cNvSpPr>
            <a:spLocks noGrp="1"/>
          </p:cNvSpPr>
          <p:nvPr>
            <p:ph idx="1"/>
          </p:nvPr>
        </p:nvSpPr>
        <p:spPr>
          <a:xfrm>
            <a:off x="838200" y="1118585"/>
            <a:ext cx="10515600" cy="6061553"/>
          </a:xfrm>
        </p:spPr>
        <p:txBody>
          <a:bodyPr/>
          <a:lstStyle/>
          <a:p>
            <a:r>
              <a:rPr lang="en-US" dirty="0">
                <a:solidFill>
                  <a:schemeClr val="accent2">
                    <a:lumMod val="75000"/>
                  </a:schemeClr>
                </a:solidFill>
              </a:rPr>
              <a:t>Storage form of iron in body.</a:t>
            </a:r>
          </a:p>
          <a:p>
            <a:pPr marL="0" indent="0">
              <a:buNone/>
            </a:pPr>
            <a:r>
              <a:rPr lang="en-US" dirty="0">
                <a:solidFill>
                  <a:schemeClr val="accent2">
                    <a:lumMod val="75000"/>
                  </a:schemeClr>
                </a:solidFill>
              </a:rPr>
              <a:t>  </a:t>
            </a:r>
            <a:r>
              <a:rPr lang="en-US" dirty="0"/>
              <a:t>Transferrin (protein carrier ) of iron in the circulation.</a:t>
            </a:r>
          </a:p>
          <a:p>
            <a:pPr marL="0" indent="0">
              <a:buNone/>
            </a:pPr>
            <a:r>
              <a:rPr lang="en-US" dirty="0"/>
              <a:t>  Apotransferrin (transferrin not bind to iron )</a:t>
            </a:r>
          </a:p>
          <a:p>
            <a:pPr marL="0" indent="0">
              <a:buNone/>
            </a:pPr>
            <a:r>
              <a:rPr lang="en-US" dirty="0"/>
              <a:t>  Ferritin (storage form of iron in the hepatocytes and enterocytes.</a:t>
            </a:r>
          </a:p>
          <a:p>
            <a:pPr marL="0" indent="0">
              <a:buNone/>
            </a:pPr>
            <a:endParaRPr lang="en-US" dirty="0">
              <a:solidFill>
                <a:schemeClr val="accent2">
                  <a:lumMod val="75000"/>
                </a:schemeClr>
              </a:solidFill>
            </a:endParaRPr>
          </a:p>
          <a:p>
            <a:pPr marL="0" indent="0">
              <a:buNone/>
            </a:pPr>
            <a:r>
              <a:rPr lang="en-US" dirty="0">
                <a:solidFill>
                  <a:schemeClr val="accent2">
                    <a:lumMod val="75000"/>
                  </a:schemeClr>
                </a:solidFill>
              </a:rPr>
              <a:t>Note: Iron is absorbed specifically in the duodenum.</a:t>
            </a:r>
          </a:p>
        </p:txBody>
      </p:sp>
    </p:spTree>
    <p:extLst>
      <p:ext uri="{BB962C8B-B14F-4D97-AF65-F5344CB8AC3E}">
        <p14:creationId xmlns:p14="http://schemas.microsoft.com/office/powerpoint/2010/main" xmlns="" val="3926988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8199</TotalTime>
  <Words>2738</Words>
  <Application>Microsoft Office PowerPoint</Application>
  <PresentationFormat>Custom</PresentationFormat>
  <Paragraphs>259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v</dc:creator>
  <cp:lastModifiedBy>Jeevana</cp:lastModifiedBy>
  <cp:revision>77</cp:revision>
  <dcterms:created xsi:type="dcterms:W3CDTF">2020-02-04T15:02:12Z</dcterms:created>
  <dcterms:modified xsi:type="dcterms:W3CDTF">2020-08-19T11:53:07Z</dcterms:modified>
</cp:coreProperties>
</file>