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5"/>
  </p:notesMasterIdLst>
  <p:sldIdLst>
    <p:sldId id="257" r:id="rId2"/>
    <p:sldId id="310" r:id="rId3"/>
    <p:sldId id="258" r:id="rId4"/>
    <p:sldId id="309" r:id="rId5"/>
    <p:sldId id="293" r:id="rId6"/>
    <p:sldId id="294" r:id="rId7"/>
    <p:sldId id="295" r:id="rId8"/>
    <p:sldId id="296" r:id="rId9"/>
    <p:sldId id="318" r:id="rId10"/>
    <p:sldId id="319" r:id="rId11"/>
    <p:sldId id="297" r:id="rId12"/>
    <p:sldId id="298" r:id="rId13"/>
    <p:sldId id="299" r:id="rId14"/>
    <p:sldId id="300" r:id="rId15"/>
    <p:sldId id="316" r:id="rId16"/>
    <p:sldId id="301" r:id="rId17"/>
    <p:sldId id="302" r:id="rId18"/>
    <p:sldId id="303" r:id="rId19"/>
    <p:sldId id="317" r:id="rId20"/>
    <p:sldId id="304" r:id="rId21"/>
    <p:sldId id="260" r:id="rId22"/>
    <p:sldId id="263" r:id="rId23"/>
    <p:sldId id="265" r:id="rId24"/>
    <p:sldId id="291" r:id="rId25"/>
    <p:sldId id="266" r:id="rId26"/>
    <p:sldId id="289" r:id="rId27"/>
    <p:sldId id="290" r:id="rId28"/>
    <p:sldId id="270" r:id="rId29"/>
    <p:sldId id="314" r:id="rId30"/>
    <p:sldId id="273" r:id="rId31"/>
    <p:sldId id="272" r:id="rId32"/>
    <p:sldId id="275" r:id="rId33"/>
    <p:sldId id="276" r:id="rId34"/>
    <p:sldId id="277" r:id="rId35"/>
    <p:sldId id="278" r:id="rId36"/>
    <p:sldId id="279" r:id="rId37"/>
    <p:sldId id="280" r:id="rId38"/>
    <p:sldId id="281" r:id="rId39"/>
    <p:sldId id="283" r:id="rId40"/>
    <p:sldId id="284" r:id="rId41"/>
    <p:sldId id="285" r:id="rId42"/>
    <p:sldId id="287" r:id="rId43"/>
    <p:sldId id="31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D2D05-75A0-4EB6-9A56-4185D3758EEE}" type="datetimeFigureOut">
              <a:rPr lang="en-US" smtClean="0"/>
              <a:pPr/>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0B12D-C283-45CB-ACB6-DE2491A9ED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0B12D-C283-45CB-ACB6-DE2491A9ED00}"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BC4BB5D-03A3-4956-A50A-310755AEF98B}" type="datetimeFigureOut">
              <a:rPr lang="en-US" smtClean="0"/>
              <a:pPr/>
              <a:t>8/19/2020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ED73282-B085-47CB-B306-B41B483CF34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C4BB5D-03A3-4956-A50A-310755AEF98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73282-B085-47CB-B306-B41B483CF3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C4BB5D-03A3-4956-A50A-310755AEF98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73282-B085-47CB-B306-B41B483CF3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BC4BB5D-03A3-4956-A50A-310755AEF98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73282-B085-47CB-B306-B41B483CF34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C4BB5D-03A3-4956-A50A-310755AEF98B}" type="datetimeFigureOut">
              <a:rPr lang="en-US" smtClean="0"/>
              <a:pPr/>
              <a:t>8/19/2020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ED73282-B085-47CB-B306-B41B483CF34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C4BB5D-03A3-4956-A50A-310755AEF98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73282-B085-47CB-B306-B41B483CF34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C4BB5D-03A3-4956-A50A-310755AEF98B}"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73282-B085-47CB-B306-B41B483CF34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C4BB5D-03A3-4956-A50A-310755AEF98B}"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73282-B085-47CB-B306-B41B483CF3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4BB5D-03A3-4956-A50A-310755AEF98B}"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73282-B085-47CB-B306-B41B483CF3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C4BB5D-03A3-4956-A50A-310755AEF98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73282-B085-47CB-B306-B41B483CF34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C4BB5D-03A3-4956-A50A-310755AEF98B}" type="datetimeFigureOut">
              <a:rPr lang="en-US" smtClean="0"/>
              <a:pPr/>
              <a:t>8/19/2020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ED73282-B085-47CB-B306-B41B483CF34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C4BB5D-03A3-4956-A50A-310755AEF98B}" type="datetimeFigureOut">
              <a:rPr lang="en-US" smtClean="0"/>
              <a:pPr/>
              <a:t>8/19/2020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D73282-B085-47CB-B306-B41B483CF3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3429000"/>
            <a:ext cx="6400800" cy="1752600"/>
          </a:xfrm>
        </p:spPr>
        <p:txBody>
          <a:bodyPr>
            <a:normAutofit/>
          </a:bodyPr>
          <a:lstStyle/>
          <a:p>
            <a:pPr algn="l"/>
            <a:r>
              <a:rPr lang="en-US" dirty="0" smtClean="0">
                <a:solidFill>
                  <a:schemeClr val="tx1"/>
                </a:solidFill>
              </a:rPr>
              <a:t>		</a:t>
            </a:r>
          </a:p>
          <a:p>
            <a:pPr algn="l"/>
            <a:r>
              <a:rPr lang="en-US" dirty="0" smtClean="0">
                <a:solidFill>
                  <a:schemeClr val="tx1"/>
                </a:solidFill>
              </a:rPr>
              <a:t>		</a:t>
            </a:r>
            <a:endParaRPr lang="en-US" dirty="0">
              <a:solidFill>
                <a:schemeClr val="tx1"/>
              </a:solidFill>
            </a:endParaRPr>
          </a:p>
        </p:txBody>
      </p:sp>
      <p:sp>
        <p:nvSpPr>
          <p:cNvPr id="2" name="Title 1"/>
          <p:cNvSpPr>
            <a:spLocks noGrp="1"/>
          </p:cNvSpPr>
          <p:nvPr>
            <p:ph type="ctrTitle"/>
          </p:nvPr>
        </p:nvSpPr>
        <p:spPr>
          <a:xfrm>
            <a:off x="685800" y="1447800"/>
            <a:ext cx="7772400" cy="1470025"/>
          </a:xfrm>
        </p:spPr>
        <p:txBody>
          <a:bodyPr>
            <a:normAutofit/>
          </a:bodyPr>
          <a:lstStyle/>
          <a:p>
            <a:r>
              <a:rPr lang="en-US" dirty="0">
                <a:latin typeface="Times New Roman" pitchFamily="18" charset="0"/>
                <a:cs typeface="Times New Roman" pitchFamily="18" charset="0"/>
              </a:rPr>
              <a:t>MEGALOBLASTIC ANEMIA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06400" y="277814"/>
            <a:ext cx="7315200" cy="1139825"/>
          </a:xfrm>
          <a:prstGeom prst="rect">
            <a:avLst/>
          </a:prstGeom>
        </p:spPr>
        <p:txBody>
          <a:bodyPr/>
          <a:lstStyle/>
          <a:p>
            <a:pPr algn="ctr">
              <a:defRPr/>
            </a:pPr>
            <a:r>
              <a:rPr lang="en-US"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Pernicious Anemia</a:t>
            </a:r>
          </a:p>
        </p:txBody>
      </p:sp>
      <p:sp>
        <p:nvSpPr>
          <p:cNvPr id="4" name="Rectangle 3"/>
          <p:cNvSpPr txBox="1">
            <a:spLocks noChangeArrowheads="1"/>
          </p:cNvSpPr>
          <p:nvPr/>
        </p:nvSpPr>
        <p:spPr>
          <a:xfrm>
            <a:off x="406400" y="1219201"/>
            <a:ext cx="7315200" cy="4530725"/>
          </a:xfrm>
          <a:prstGeom prst="rect">
            <a:avLst/>
          </a:prstGeom>
        </p:spPr>
        <p:txBody>
          <a:bodyPr/>
          <a:lstStyle/>
          <a:p>
            <a:pPr marL="547688" indent="-411163">
              <a:spcBef>
                <a:spcPct val="20000"/>
              </a:spcBef>
              <a:buClr>
                <a:srgbClr val="F9F9F9"/>
              </a:buClr>
              <a:buSzPct val="65000"/>
              <a:buFont typeface="Wingdings 2" pitchFamily="18" charset="2"/>
              <a:buChar char=""/>
              <a:defRPr/>
            </a:pPr>
            <a:r>
              <a:rPr lang="en-US" sz="2000" dirty="0">
                <a:latin typeface="Times New Roman" pitchFamily="18" charset="0"/>
                <a:cs typeface="Times New Roman" pitchFamily="18" charset="0"/>
              </a:rPr>
              <a:t>Caused by the absence of IF</a:t>
            </a:r>
          </a:p>
          <a:p>
            <a:pPr marL="868363" lvl="1" indent="-282575">
              <a:spcBef>
                <a:spcPct val="20000"/>
              </a:spcBef>
              <a:buClr>
                <a:schemeClr val="tx1"/>
              </a:buClr>
              <a:buSzPct val="80000"/>
              <a:buFont typeface="Wingdings 2" pitchFamily="18" charset="2"/>
              <a:buChar char=""/>
              <a:defRPr/>
            </a:pPr>
            <a:r>
              <a:rPr lang="en-US" sz="2000" dirty="0">
                <a:latin typeface="Times New Roman" pitchFamily="18" charset="0"/>
                <a:cs typeface="Times New Roman" pitchFamily="18" charset="0"/>
              </a:rPr>
              <a:t>Atrophy of the mucosa</a:t>
            </a:r>
          </a:p>
          <a:p>
            <a:pPr marL="868363" lvl="1" indent="-282575">
              <a:spcBef>
                <a:spcPct val="20000"/>
              </a:spcBef>
              <a:buClr>
                <a:schemeClr val="tx1"/>
              </a:buClr>
              <a:buSzPct val="80000"/>
              <a:buFont typeface="Wingdings 2" pitchFamily="18" charset="2"/>
              <a:buChar char=""/>
              <a:defRPr/>
            </a:pPr>
            <a:r>
              <a:rPr lang="en-US" sz="2000" dirty="0">
                <a:latin typeface="Times New Roman" pitchFamily="18" charset="0"/>
                <a:cs typeface="Times New Roman" pitchFamily="18" charset="0"/>
              </a:rPr>
              <a:t>Autoimmune destruction of parietal </a:t>
            </a:r>
            <a:r>
              <a:rPr lang="en-US" sz="2000" dirty="0" smtClean="0">
                <a:latin typeface="Times New Roman" pitchFamily="18" charset="0"/>
                <a:cs typeface="Times New Roman" pitchFamily="18" charset="0"/>
              </a:rPr>
              <a:t>cells</a:t>
            </a:r>
          </a:p>
          <a:p>
            <a:pPr marL="868363" lvl="1" indent="-282575">
              <a:spcBef>
                <a:spcPct val="20000"/>
              </a:spcBef>
              <a:buClr>
                <a:schemeClr val="tx1"/>
              </a:buClr>
              <a:buSzPct val="80000"/>
              <a:defRPr/>
            </a:pPr>
            <a:endParaRPr lang="en-US" sz="2000" dirty="0">
              <a:latin typeface="Times New Roman" pitchFamily="18" charset="0"/>
              <a:cs typeface="Times New Roman" pitchFamily="18" charset="0"/>
            </a:endParaRPr>
          </a:p>
          <a:p>
            <a:pPr marL="547688" indent="-411163">
              <a:spcBef>
                <a:spcPct val="20000"/>
              </a:spcBef>
              <a:buClr>
                <a:srgbClr val="F9F9F9"/>
              </a:buClr>
              <a:buSzPct val="65000"/>
              <a:buFont typeface="Wingdings 2" pitchFamily="18" charset="2"/>
              <a:buChar char=""/>
              <a:defRPr/>
            </a:pPr>
            <a:r>
              <a:rPr lang="en-US" sz="2000" dirty="0">
                <a:latin typeface="Times New Roman" pitchFamily="18" charset="0"/>
                <a:cs typeface="Times New Roman" pitchFamily="18" charset="0"/>
              </a:rPr>
              <a:t>Seen in individuals of northern European descent and African Americans </a:t>
            </a:r>
          </a:p>
          <a:p>
            <a:pPr marL="547688" indent="-411163">
              <a:spcBef>
                <a:spcPct val="20000"/>
              </a:spcBef>
              <a:buClr>
                <a:srgbClr val="F9F9F9"/>
              </a:buClr>
              <a:buSzPct val="65000"/>
              <a:buFont typeface="Wingdings 2" pitchFamily="18" charset="2"/>
              <a:buChar char=""/>
              <a:defRPr/>
            </a:pPr>
            <a:r>
              <a:rPr lang="en-US" sz="2000" dirty="0">
                <a:latin typeface="Times New Roman" pitchFamily="18" charset="0"/>
                <a:cs typeface="Times New Roman" pitchFamily="18" charset="0"/>
              </a:rPr>
              <a:t>Men and women are equally affected</a:t>
            </a:r>
          </a:p>
          <a:p>
            <a:pPr marL="547688" indent="-411163">
              <a:spcBef>
                <a:spcPct val="20000"/>
              </a:spcBef>
              <a:buClr>
                <a:srgbClr val="F9F9F9"/>
              </a:buClr>
              <a:buSzPct val="65000"/>
              <a:buFont typeface="Wingdings 2" pitchFamily="18" charset="2"/>
              <a:buChar char=""/>
              <a:defRPr/>
            </a:pPr>
            <a:r>
              <a:rPr lang="en-US" sz="2000" dirty="0">
                <a:latin typeface="Times New Roman" pitchFamily="18" charset="0"/>
                <a:cs typeface="Times New Roman" pitchFamily="18" charset="0"/>
              </a:rPr>
              <a:t>Disease of the elderly, the average patient presenting near age 60</a:t>
            </a:r>
          </a:p>
          <a:p>
            <a:pPr marL="547688" indent="-411163">
              <a:spcBef>
                <a:spcPct val="20000"/>
              </a:spcBef>
              <a:buClr>
                <a:srgbClr val="F9F9F9"/>
              </a:buClr>
              <a:buSzPct val="65000"/>
              <a:buFont typeface="Wingdings 2" pitchFamily="18" charset="2"/>
              <a:buChar char=""/>
              <a:defRPr/>
            </a:pPr>
            <a:r>
              <a:rPr lang="en-US" sz="2000" dirty="0">
                <a:latin typeface="Times New Roman" pitchFamily="18" charset="0"/>
                <a:cs typeface="Times New Roman" pitchFamily="18" charset="0"/>
              </a:rPr>
              <a:t>Often associated with other immune diseases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eg</a:t>
            </a:r>
            <a:r>
              <a:rPr lang="en-US" sz="2000" dirty="0">
                <a:latin typeface="Times New Roman" pitchFamily="18" charset="0"/>
                <a:cs typeface="Times New Roman" pitchFamily="18" charset="0"/>
              </a:rPr>
              <a:t> Hashimoto's </a:t>
            </a:r>
            <a:r>
              <a:rPr lang="en-US" sz="2000" dirty="0" err="1">
                <a:latin typeface="Times New Roman" pitchFamily="18" charset="0"/>
                <a:cs typeface="Times New Roman" pitchFamily="18" charset="0"/>
              </a:rPr>
              <a:t>thyroiditis</a:t>
            </a:r>
            <a:r>
              <a:rPr lang="en-US" sz="2000" dirty="0">
                <a:latin typeface="Times New Roman" pitchFamily="18" charset="0"/>
                <a:cs typeface="Times New Roman" pitchFamily="18" charset="0"/>
              </a:rPr>
              <a:t>)</a:t>
            </a:r>
          </a:p>
          <a:p>
            <a:pPr marL="547688" indent="-411163">
              <a:spcBef>
                <a:spcPct val="20000"/>
              </a:spcBef>
              <a:buClr>
                <a:srgbClr val="F9F9F9"/>
              </a:buClr>
              <a:buSzPct val="65000"/>
              <a:buFont typeface="Wingdings 2" pitchFamily="18" charset="2"/>
              <a:buChar char=""/>
              <a:defRPr/>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r>
              <a:rPr lang="en-US" dirty="0" smtClean="0">
                <a:latin typeface="Times New Roman" pitchFamily="18" charset="0"/>
                <a:cs typeface="Times New Roman" pitchFamily="18" charset="0"/>
              </a:rPr>
              <a:t>Transport</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066800"/>
            <a:ext cx="8229600" cy="4525963"/>
          </a:xfrm>
        </p:spPr>
        <p:txBody>
          <a:bodyPr>
            <a:noAutofit/>
          </a:bodyPr>
          <a:lstStyle/>
          <a:p>
            <a:pPr algn="just"/>
            <a:r>
              <a:rPr lang="en-US" sz="2000" dirty="0" smtClean="0">
                <a:latin typeface="Times New Roman" pitchFamily="18" charset="0"/>
                <a:cs typeface="Times New Roman" pitchFamily="18" charset="0"/>
              </a:rPr>
              <a:t>Two </a:t>
            </a:r>
            <a:r>
              <a:rPr lang="en-US" sz="2000" dirty="0">
                <a:latin typeface="Times New Roman" pitchFamily="18" charset="0"/>
                <a:cs typeface="Times New Roman" pitchFamily="18" charset="0"/>
              </a:rPr>
              <a:t>main cobalamin transport proteins exist in human </a:t>
            </a:r>
            <a:r>
              <a:rPr lang="en-US" sz="2000" dirty="0" smtClean="0">
                <a:latin typeface="Times New Roman" pitchFamily="18" charset="0"/>
                <a:cs typeface="Times New Roman" pitchFamily="18" charset="0"/>
              </a:rPr>
              <a:t>plasma; both </a:t>
            </a:r>
            <a:r>
              <a:rPr lang="en-US" sz="2000" dirty="0">
                <a:latin typeface="Times New Roman" pitchFamily="18" charset="0"/>
                <a:cs typeface="Times New Roman" pitchFamily="18" charset="0"/>
              </a:rPr>
              <a:t>bind cobalamin—one molecule for </a:t>
            </a:r>
            <a:r>
              <a:rPr lang="en-US" sz="2000" dirty="0" smtClean="0">
                <a:latin typeface="Times New Roman" pitchFamily="18" charset="0"/>
                <a:cs typeface="Times New Roman" pitchFamily="18" charset="0"/>
              </a:rPr>
              <a:t>one. </a:t>
            </a:r>
            <a:r>
              <a:rPr lang="en-US" sz="2000" dirty="0">
                <a:latin typeface="Times New Roman" pitchFamily="18" charset="0"/>
                <a:cs typeface="Times New Roman" pitchFamily="18" charset="0"/>
              </a:rPr>
              <a:t>One HC, also known as TC I, is closely related to </a:t>
            </a:r>
            <a:r>
              <a:rPr lang="en-US" sz="2000" dirty="0" smtClean="0">
                <a:latin typeface="Times New Roman" pitchFamily="18" charset="0"/>
                <a:cs typeface="Times New Roman" pitchFamily="18" charset="0"/>
              </a:rPr>
              <a:t>other cobalamin-binding </a:t>
            </a:r>
            <a:r>
              <a:rPr lang="en-US" sz="2000" dirty="0">
                <a:latin typeface="Times New Roman" pitchFamily="18" charset="0"/>
                <a:cs typeface="Times New Roman" pitchFamily="18" charset="0"/>
              </a:rPr>
              <a:t>HCs in milk, gastric juice, bile, saliva, and other fluids</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gene TCNL is at chromosome 11q11-q12.3. These HCs differ from each other only in the </a:t>
            </a:r>
            <a:r>
              <a:rPr lang="en-US" sz="2000" dirty="0" smtClean="0">
                <a:latin typeface="Times New Roman" pitchFamily="18" charset="0"/>
                <a:cs typeface="Times New Roman" pitchFamily="18" charset="0"/>
              </a:rPr>
              <a:t>carbohydrate element </a:t>
            </a:r>
            <a:r>
              <a:rPr lang="en-US" sz="2000" dirty="0">
                <a:latin typeface="Times New Roman" pitchFamily="18" charset="0"/>
                <a:cs typeface="Times New Roman" pitchFamily="18" charset="0"/>
              </a:rPr>
              <a:t>of the molecule. </a:t>
            </a:r>
            <a:endParaRPr lang="en-US" sz="2000" dirty="0" smtClean="0">
              <a:latin typeface="Times New Roman" pitchFamily="18" charset="0"/>
              <a:cs typeface="Times New Roman" pitchFamily="18" charset="0"/>
            </a:endParaRP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TC </a:t>
            </a:r>
            <a:r>
              <a:rPr lang="en-US" sz="2000" dirty="0">
                <a:latin typeface="Times New Roman" pitchFamily="18" charset="0"/>
                <a:cs typeface="Times New Roman" pitchFamily="18" charset="0"/>
              </a:rPr>
              <a:t>I is derived primarily from the specific granules in neutrophils. Normally, it is about two-thirds saturated with cobalamin, which it binds tightly</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TC </a:t>
            </a:r>
            <a:r>
              <a:rPr lang="en-US" sz="2000" dirty="0">
                <a:latin typeface="Times New Roman" pitchFamily="18" charset="0"/>
                <a:cs typeface="Times New Roman" pitchFamily="18" charset="0"/>
              </a:rPr>
              <a:t>I does </a:t>
            </a:r>
            <a:r>
              <a:rPr lang="en-US" sz="2000" dirty="0" smtClean="0">
                <a:latin typeface="Times New Roman" pitchFamily="18" charset="0"/>
                <a:cs typeface="Times New Roman" pitchFamily="18" charset="0"/>
              </a:rPr>
              <a:t>not enhance </a:t>
            </a:r>
            <a:r>
              <a:rPr lang="en-US" sz="2000" dirty="0">
                <a:latin typeface="Times New Roman" pitchFamily="18" charset="0"/>
                <a:cs typeface="Times New Roman" pitchFamily="18" charset="0"/>
              </a:rPr>
              <a:t>cobalamin entry into tissues. Glycoprotein receptors on liver cells are involved in the removal of TC I from plasma,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may play a role in the transport of </a:t>
            </a:r>
            <a:r>
              <a:rPr lang="en-US" sz="2000" dirty="0" smtClean="0">
                <a:latin typeface="Times New Roman" pitchFamily="18" charset="0"/>
                <a:cs typeface="Times New Roman" pitchFamily="18" charset="0"/>
              </a:rPr>
              <a:t>cobalamin analogues to </a:t>
            </a:r>
            <a:r>
              <a:rPr lang="en-US" sz="2000" dirty="0">
                <a:latin typeface="Times New Roman" pitchFamily="18" charset="0"/>
                <a:cs typeface="Times New Roman" pitchFamily="18" charset="0"/>
              </a:rPr>
              <a:t>the liver for excretion in bile.</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447800"/>
            <a:ext cx="8229600" cy="4525963"/>
          </a:xfrm>
        </p:spPr>
        <p:txBody>
          <a:bodyPr>
            <a:noAutofit/>
          </a:bodyPr>
          <a:lstStyle/>
          <a:p>
            <a:pPr algn="just"/>
            <a:r>
              <a:rPr lang="en-US" sz="2000" dirty="0">
                <a:latin typeface="Times New Roman" pitchFamily="18" charset="0"/>
                <a:cs typeface="Times New Roman" pitchFamily="18" charset="0"/>
              </a:rPr>
              <a:t>The other major cobalamin transport protein in plasma is transcobalamin, also known as TC </a:t>
            </a:r>
            <a:r>
              <a:rPr lang="en-US" sz="2000" dirty="0" smtClean="0">
                <a:latin typeface="Times New Roman" pitchFamily="18" charset="0"/>
                <a:cs typeface="Times New Roman" pitchFamily="18" charset="0"/>
              </a:rPr>
              <a:t>II </a:t>
            </a:r>
            <a:r>
              <a:rPr lang="en-US" sz="2000" dirty="0">
                <a:latin typeface="Times New Roman" pitchFamily="18" charset="0"/>
                <a:cs typeface="Times New Roman" pitchFamily="18" charset="0"/>
              </a:rPr>
              <a:t>is synthesized by liver and by other tissues, including macrophages, ileum, and vascular endothelium</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It normally carries </a:t>
            </a:r>
            <a:r>
              <a:rPr lang="en-US" sz="2000" dirty="0">
                <a:latin typeface="Times New Roman" pitchFamily="18" charset="0"/>
                <a:cs typeface="Times New Roman" pitchFamily="18" charset="0"/>
              </a:rPr>
              <a:t>only 20–60 ng of cobalamin per liter of plasma and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gives up cobalamin to marrow, placenta, and other tissues, which </a:t>
            </a:r>
            <a:r>
              <a:rPr lang="en-US" sz="2000" dirty="0" smtClean="0">
                <a:latin typeface="Times New Roman" pitchFamily="18" charset="0"/>
                <a:cs typeface="Times New Roman" pitchFamily="18" charset="0"/>
              </a:rPr>
              <a:t>enters </a:t>
            </a:r>
            <a:r>
              <a:rPr lang="en-US" sz="2000" dirty="0">
                <a:latin typeface="Times New Roman" pitchFamily="18" charset="0"/>
                <a:cs typeface="Times New Roman" pitchFamily="18" charset="0"/>
              </a:rPr>
              <a:t>by receptor-mediated endocytosis </a:t>
            </a:r>
            <a:r>
              <a:rPr lang="en-US" sz="2000" dirty="0" smtClean="0">
                <a:latin typeface="Times New Roman" pitchFamily="18" charset="0"/>
                <a:cs typeface="Times New Roman" pitchFamily="18" charset="0"/>
              </a:rPr>
              <a:t>involving the </a:t>
            </a:r>
            <a:r>
              <a:rPr lang="en-US" sz="2000" dirty="0">
                <a:latin typeface="Times New Roman" pitchFamily="18" charset="0"/>
                <a:cs typeface="Times New Roman" pitchFamily="18" charset="0"/>
              </a:rPr>
              <a:t>TC II receptor and </a:t>
            </a:r>
            <a:r>
              <a:rPr lang="en-US" sz="2000" dirty="0" smtClean="0">
                <a:latin typeface="Times New Roman" pitchFamily="18" charset="0"/>
                <a:cs typeface="Times New Roman" pitchFamily="18" charset="0"/>
              </a:rPr>
              <a:t>megalin</a:t>
            </a:r>
            <a:r>
              <a:rPr lang="en-US" sz="2000" i="1" dirty="0" smtClean="0">
                <a:latin typeface="Times New Roman" pitchFamily="18" charset="0"/>
                <a:cs typeface="Times New Roman" pitchFamily="18" charset="0"/>
              </a:rPr>
              <a:t>.</a:t>
            </a:r>
          </a:p>
          <a:p>
            <a:pPr algn="just"/>
            <a:endParaRPr lang="en-US" sz="2000" i="1"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Export </a:t>
            </a:r>
            <a:r>
              <a:rPr lang="en-US" sz="2000" dirty="0">
                <a:latin typeface="Times New Roman" pitchFamily="18" charset="0"/>
                <a:cs typeface="Times New Roman" pitchFamily="18" charset="0"/>
              </a:rPr>
              <a:t>of “free” cobalamin is via the </a:t>
            </a:r>
            <a:r>
              <a:rPr lang="en-US" sz="2000" dirty="0" smtClean="0">
                <a:latin typeface="Times New Roman" pitchFamily="18" charset="0"/>
                <a:cs typeface="Times New Roman" pitchFamily="18" charset="0"/>
              </a:rPr>
              <a:t>ATP-binding </a:t>
            </a:r>
            <a:r>
              <a:rPr lang="en-US" sz="2000" dirty="0">
                <a:latin typeface="Times New Roman" pitchFamily="18" charset="0"/>
                <a:cs typeface="Times New Roman" pitchFamily="18" charset="0"/>
              </a:rPr>
              <a:t>drug </a:t>
            </a:r>
            <a:r>
              <a:rPr lang="en-US" sz="2000" dirty="0" smtClean="0">
                <a:latin typeface="Times New Roman" pitchFamily="18" charset="0"/>
                <a:cs typeface="Times New Roman" pitchFamily="18" charset="0"/>
              </a:rPr>
              <a:t>transporter </a:t>
            </a:r>
            <a:r>
              <a:rPr lang="en-US" sz="2000" dirty="0">
                <a:latin typeface="Times New Roman" pitchFamily="18" charset="0"/>
                <a:cs typeface="Times New Roman" pitchFamily="18" charset="0"/>
              </a:rPr>
              <a:t>multidrug resistance protein 1.</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latin typeface="Times New Roman" pitchFamily="18" charset="0"/>
                <a:cs typeface="Times New Roman" pitchFamily="18" charset="0"/>
              </a:rPr>
              <a:t>Folic Acid</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95400"/>
            <a:ext cx="8229600" cy="4525963"/>
          </a:xfrm>
        </p:spPr>
        <p:txBody>
          <a:bodyPr>
            <a:normAutofit/>
          </a:bodyPr>
          <a:lstStyle/>
          <a:p>
            <a:pPr algn="just">
              <a:buNone/>
            </a:pPr>
            <a:endParaRPr lang="en-US" sz="2000" b="1"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DIETARY FOLATE</a:t>
            </a:r>
          </a:p>
          <a:p>
            <a:pPr algn="just">
              <a:buNone/>
            </a:pPr>
            <a:endParaRPr lang="en-US" sz="2000" b="1"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Folic (pteroylglutamic</a:t>
            </a:r>
            <a:r>
              <a:rPr lang="en-US" sz="2000" dirty="0">
                <a:latin typeface="Times New Roman" pitchFamily="18" charset="0"/>
                <a:cs typeface="Times New Roman" pitchFamily="18" charset="0"/>
              </a:rPr>
              <a:t>) acid is a yellow, crystalline, water-soluble substance. It is the parent compound of a large family of natural folate compounds, which differ from it in three respects</a:t>
            </a:r>
            <a:r>
              <a:rPr lang="en-US" sz="2000" dirty="0" smtClean="0">
                <a:latin typeface="Times New Roman" pitchFamily="18" charset="0"/>
                <a:cs typeface="Times New Roman" pitchFamily="18" charset="0"/>
              </a:rPr>
              <a:t>:</a:t>
            </a:r>
          </a:p>
          <a:p>
            <a:pPr algn="just">
              <a:buNone/>
            </a:pPr>
            <a:endParaRPr lang="en-US" sz="2000" dirty="0">
              <a:latin typeface="Times New Roman" pitchFamily="18" charset="0"/>
              <a:cs typeface="Times New Roman" pitchFamily="18" charset="0"/>
            </a:endParaRPr>
          </a:p>
          <a:p>
            <a:pPr algn="just">
              <a:buNone/>
            </a:pP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1) Partly </a:t>
            </a:r>
            <a:r>
              <a:rPr lang="en-US" sz="2000" dirty="0">
                <a:latin typeface="Times New Roman" pitchFamily="18" charset="0"/>
                <a:cs typeface="Times New Roman" pitchFamily="18" charset="0"/>
              </a:rPr>
              <a:t>or completely reduced to dihydrofolate (DHF) or </a:t>
            </a:r>
            <a:r>
              <a:rPr lang="en-US" sz="2000" dirty="0" smtClean="0">
                <a:latin typeface="Times New Roman" pitchFamily="18" charset="0"/>
                <a:cs typeface="Times New Roman" pitchFamily="18" charset="0"/>
              </a:rPr>
              <a:t> tetrahydrofolate      (</a:t>
            </a:r>
            <a:r>
              <a:rPr lang="en-US" sz="2000" dirty="0">
                <a:latin typeface="Times New Roman" pitchFamily="18" charset="0"/>
                <a:cs typeface="Times New Roman" pitchFamily="18" charset="0"/>
              </a:rPr>
              <a:t>THF) </a:t>
            </a:r>
            <a:r>
              <a:rPr lang="en-US" sz="2000" dirty="0" smtClean="0">
                <a:latin typeface="Times New Roman" pitchFamily="18" charset="0"/>
                <a:cs typeface="Times New Roman" pitchFamily="18" charset="0"/>
              </a:rPr>
              <a:t>derivatives </a:t>
            </a:r>
          </a:p>
          <a:p>
            <a:pPr algn="just">
              <a:buNone/>
            </a:pP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2) </a:t>
            </a:r>
            <a:r>
              <a:rPr lang="en-US" sz="2000" dirty="0" smtClean="0">
                <a:latin typeface="Times New Roman" pitchFamily="18" charset="0"/>
                <a:cs typeface="Times New Roman" pitchFamily="18" charset="0"/>
              </a:rPr>
              <a:t> Usually </a:t>
            </a:r>
            <a:r>
              <a:rPr lang="en-US" sz="2000" dirty="0">
                <a:latin typeface="Times New Roman" pitchFamily="18" charset="0"/>
                <a:cs typeface="Times New Roman" pitchFamily="18" charset="0"/>
              </a:rPr>
              <a:t>contain a single carbon unit </a:t>
            </a:r>
            <a:endParaRPr lang="en-US" sz="2000" b="1" dirty="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3) </a:t>
            </a:r>
            <a:r>
              <a:rPr lang="en-US" sz="2000" dirty="0" smtClean="0">
                <a:latin typeface="Times New Roman" pitchFamily="18" charset="0"/>
                <a:cs typeface="Times New Roman" pitchFamily="18" charset="0"/>
              </a:rPr>
              <a:t> 70–90</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of natural </a:t>
            </a:r>
            <a:r>
              <a:rPr lang="en-US" sz="2000" dirty="0">
                <a:latin typeface="Times New Roman" pitchFamily="18" charset="0"/>
                <a:cs typeface="Times New Roman" pitchFamily="18" charset="0"/>
              </a:rPr>
              <a:t>folates are </a:t>
            </a:r>
            <a:r>
              <a:rPr lang="en-US" sz="2000" dirty="0" smtClean="0">
                <a:latin typeface="Times New Roman" pitchFamily="18" charset="0"/>
                <a:cs typeface="Times New Roman" pitchFamily="18" charset="0"/>
              </a:rPr>
              <a:t>polyglutamates.</a:t>
            </a:r>
            <a:endParaRPr lang="en-US" sz="2000" b="1"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a:p>
        </p:txBody>
      </p:sp>
      <p:sp>
        <p:nvSpPr>
          <p:cNvPr id="3" name="Content Placeholder 2"/>
          <p:cNvSpPr>
            <a:spLocks noGrp="1"/>
          </p:cNvSpPr>
          <p:nvPr>
            <p:ph sz="quarter" idx="1"/>
          </p:nvPr>
        </p:nvSpPr>
        <p:spPr>
          <a:xfrm>
            <a:off x="457200" y="1371600"/>
            <a:ext cx="8229600" cy="4525963"/>
          </a:xfrm>
        </p:spPr>
        <p:txBody>
          <a:bodyPr>
            <a:noAutofit/>
          </a:bodyPr>
          <a:lstStyle/>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highest </a:t>
            </a:r>
            <a:r>
              <a:rPr lang="en-US" sz="2000" dirty="0" smtClean="0">
                <a:latin typeface="Times New Roman" pitchFamily="18" charset="0"/>
                <a:cs typeface="Times New Roman" pitchFamily="18" charset="0"/>
              </a:rPr>
              <a:t>concentrations of folate </a:t>
            </a:r>
            <a:r>
              <a:rPr lang="en-US" sz="2000" dirty="0">
                <a:latin typeface="Times New Roman" pitchFamily="18" charset="0"/>
                <a:cs typeface="Times New Roman" pitchFamily="18" charset="0"/>
              </a:rPr>
              <a:t>found in liver, yeast, spinach, other greens, and nuts (&gt;100 μg/100 g</a:t>
            </a: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total folate content of an average </a:t>
            </a:r>
            <a:r>
              <a:rPr lang="en-US" sz="2000" dirty="0" smtClean="0">
                <a:latin typeface="Times New Roman" pitchFamily="18" charset="0"/>
                <a:cs typeface="Times New Roman" pitchFamily="18" charset="0"/>
              </a:rPr>
              <a:t>varies </a:t>
            </a:r>
            <a:r>
              <a:rPr lang="en-US" sz="2000" dirty="0">
                <a:latin typeface="Times New Roman" pitchFamily="18" charset="0"/>
                <a:cs typeface="Times New Roman" pitchFamily="18" charset="0"/>
              </a:rPr>
              <a:t>widely according to the type of food eaten and the method of cooking</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Folate </a:t>
            </a:r>
            <a:r>
              <a:rPr lang="en-US" sz="2000" dirty="0">
                <a:latin typeface="Times New Roman" pitchFamily="18" charset="0"/>
                <a:cs typeface="Times New Roman" pitchFamily="18" charset="0"/>
              </a:rPr>
              <a:t>is easily destroyed by heating, particularly in large volumes </a:t>
            </a:r>
            <a:r>
              <a:rPr lang="en-US" sz="2000" dirty="0" smtClean="0">
                <a:latin typeface="Times New Roman" pitchFamily="18" charset="0"/>
                <a:cs typeface="Times New Roman" pitchFamily="18" charset="0"/>
              </a:rPr>
              <a:t>of water</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Total </a:t>
            </a:r>
            <a:r>
              <a:rPr lang="en-US" sz="2000" dirty="0">
                <a:latin typeface="Times New Roman" pitchFamily="18" charset="0"/>
                <a:cs typeface="Times New Roman" pitchFamily="18" charset="0"/>
              </a:rPr>
              <a:t>body folate in the adult is ~10 mg, with the liver containing the largest store</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Daily </a:t>
            </a:r>
            <a:r>
              <a:rPr lang="en-US" sz="2000" dirty="0">
                <a:latin typeface="Times New Roman" pitchFamily="18" charset="0"/>
                <a:cs typeface="Times New Roman" pitchFamily="18" charset="0"/>
              </a:rPr>
              <a:t>adult requirements are ~100 μg, and so stores are sufficient for only 3–4 months in </a:t>
            </a:r>
            <a:r>
              <a:rPr lang="en-US" sz="2000" dirty="0" smtClean="0">
                <a:latin typeface="Times New Roman" pitchFamily="18" charset="0"/>
                <a:cs typeface="Times New Roman" pitchFamily="18" charset="0"/>
              </a:rPr>
              <a:t>normal adults </a:t>
            </a:r>
            <a:r>
              <a:rPr lang="en-US" sz="2000" dirty="0">
                <a:latin typeface="Times New Roman" pitchFamily="18" charset="0"/>
                <a:cs typeface="Times New Roman" pitchFamily="18" charset="0"/>
              </a:rPr>
              <a:t>and severe folate deficiency may develop rapidly.</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79DDEA-85F0-164A-9055-78D6B3786D23}"/>
              </a:ext>
            </a:extLst>
          </p:cNvPr>
          <p:cNvSpPr>
            <a:spLocks noGrp="1"/>
          </p:cNvSpPr>
          <p:nvPr>
            <p:ph type="title"/>
          </p:nvPr>
        </p:nvSpPr>
        <p:spPr/>
        <p:txBody>
          <a:bodyPr/>
          <a:lstStyle/>
          <a:p>
            <a:r>
              <a:rPr lang="en-IN"/>
              <a:t>ABSORPTION OF FOLIC ACID</a:t>
            </a:r>
            <a:endParaRPr lang="en-US"/>
          </a:p>
        </p:txBody>
      </p:sp>
      <p:pic>
        <p:nvPicPr>
          <p:cNvPr id="4" name="Picture 4">
            <a:extLst>
              <a:ext uri="{FF2B5EF4-FFF2-40B4-BE49-F238E27FC236}">
                <a16:creationId xmlns="" xmlns:a16="http://schemas.microsoft.com/office/drawing/2014/main" id="{A37E910B-A1F0-6745-8465-41BCAC19F450}"/>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47320" y="1600200"/>
            <a:ext cx="7422881" cy="4975360"/>
          </a:xfrm>
          <a:prstGeom prst="rect">
            <a:avLst/>
          </a:prstGeom>
        </p:spPr>
      </p:pic>
    </p:spTree>
    <p:extLst>
      <p:ext uri="{BB962C8B-B14F-4D97-AF65-F5344CB8AC3E}">
        <p14:creationId xmlns="" xmlns:p14="http://schemas.microsoft.com/office/powerpoint/2010/main" val="459208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dirty="0" smtClean="0">
                <a:latin typeface="Times New Roman" pitchFamily="18" charset="0"/>
                <a:cs typeface="Times New Roman" pitchFamily="18" charset="0"/>
              </a:rPr>
              <a:t>Absorption</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143000"/>
            <a:ext cx="8229600" cy="4602163"/>
          </a:xfrm>
        </p:spPr>
        <p:txBody>
          <a:bodyPr>
            <a:noAutofit/>
          </a:bodyPr>
          <a:lstStyle/>
          <a:p>
            <a:pPr algn="just">
              <a:buNone/>
            </a:pPr>
            <a:endParaRPr lang="en-US" sz="2000" b="1"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Folates are absorbed rapidly from the upper small intestine. The absorption of folate polyglutamates is less efficient than that of monoglutamates; on average, ~50% of food folate </a:t>
            </a:r>
            <a:r>
              <a:rPr lang="en-US" sz="2000" dirty="0" smtClean="0">
                <a:latin typeface="Times New Roman" pitchFamily="18" charset="0"/>
                <a:cs typeface="Times New Roman" pitchFamily="18" charset="0"/>
              </a:rPr>
              <a:t>is absorbed.</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Polyglutamates are </a:t>
            </a:r>
            <a:r>
              <a:rPr lang="en-US" sz="2000" dirty="0">
                <a:latin typeface="Times New Roman" pitchFamily="18" charset="0"/>
                <a:cs typeface="Times New Roman" pitchFamily="18" charset="0"/>
              </a:rPr>
              <a:t>hydrolyzed to the </a:t>
            </a:r>
            <a:r>
              <a:rPr lang="en-US" sz="2000" dirty="0" smtClean="0">
                <a:latin typeface="Times New Roman" pitchFamily="18" charset="0"/>
                <a:cs typeface="Times New Roman" pitchFamily="18" charset="0"/>
              </a:rPr>
              <a:t>monoglutamates </a:t>
            </a:r>
            <a:r>
              <a:rPr lang="en-US" sz="2000" dirty="0">
                <a:latin typeface="Times New Roman" pitchFamily="18" charset="0"/>
                <a:cs typeface="Times New Roman" pitchFamily="18" charset="0"/>
              </a:rPr>
              <a:t>derivatives either in the lumen of the intestine or within the </a:t>
            </a:r>
            <a:r>
              <a:rPr lang="en-US" sz="2000" dirty="0" smtClean="0">
                <a:latin typeface="Times New Roman" pitchFamily="18" charset="0"/>
                <a:cs typeface="Times New Roman" pitchFamily="18" charset="0"/>
              </a:rPr>
              <a:t>mucosa. All </a:t>
            </a:r>
            <a:r>
              <a:rPr lang="en-US" sz="2000" dirty="0">
                <a:latin typeface="Times New Roman" pitchFamily="18" charset="0"/>
                <a:cs typeface="Times New Roman" pitchFamily="18" charset="0"/>
              </a:rPr>
              <a:t>dietary folates are converted to </a:t>
            </a:r>
            <a:r>
              <a:rPr lang="en-US" sz="2000" dirty="0" smtClean="0">
                <a:latin typeface="Times New Roman" pitchFamily="18" charset="0"/>
                <a:cs typeface="Times New Roman" pitchFamily="18" charset="0"/>
              </a:rPr>
              <a:t>5- methylTHF </a:t>
            </a:r>
            <a:r>
              <a:rPr lang="en-US" sz="2000" dirty="0">
                <a:latin typeface="Times New Roman" pitchFamily="18" charset="0"/>
                <a:cs typeface="Times New Roman" pitchFamily="18" charset="0"/>
              </a:rPr>
              <a:t>(5-MTHF) within the small intestinal mucosa before entering portal plasma. </a:t>
            </a:r>
            <a:endParaRPr lang="en-US" sz="2000" dirty="0" smtClean="0">
              <a:latin typeface="Times New Roman" pitchFamily="18" charset="0"/>
              <a:cs typeface="Times New Roman" pitchFamily="18" charset="0"/>
            </a:endParaRP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monoglutamates are actively transported across the enterocyte by a proton-coupled </a:t>
            </a:r>
            <a:r>
              <a:rPr lang="en-US" sz="2000" dirty="0" smtClean="0">
                <a:latin typeface="Times New Roman" pitchFamily="18" charset="0"/>
                <a:cs typeface="Times New Roman" pitchFamily="18" charset="0"/>
              </a:rPr>
              <a:t>folate transporter </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PCFT) situated </a:t>
            </a:r>
            <a:r>
              <a:rPr lang="en-US" sz="2000" dirty="0">
                <a:latin typeface="Times New Roman" pitchFamily="18" charset="0"/>
                <a:cs typeface="Times New Roman" pitchFamily="18" charset="0"/>
              </a:rPr>
              <a:t>at the apical brush border and is most active at pH </a:t>
            </a:r>
            <a:r>
              <a:rPr lang="en-US" sz="2000" dirty="0" smtClean="0">
                <a:latin typeface="Times New Roman" pitchFamily="18" charset="0"/>
                <a:cs typeface="Times New Roman" pitchFamily="18" charset="0"/>
              </a:rPr>
              <a:t>5.5. </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000" dirty="0" smtClean="0">
                <a:latin typeface="Times New Roman" pitchFamily="18" charset="0"/>
                <a:cs typeface="Times New Roman" pitchFamily="18" charset="0"/>
              </a:rPr>
              <a:t>Folic </a:t>
            </a:r>
            <a:r>
              <a:rPr lang="en-US" sz="2000" dirty="0">
                <a:latin typeface="Times New Roman" pitchFamily="18" charset="0"/>
                <a:cs typeface="Times New Roman" pitchFamily="18" charset="0"/>
              </a:rPr>
              <a:t>A</a:t>
            </a:r>
            <a:r>
              <a:rPr lang="en-US" sz="2000" dirty="0" smtClean="0">
                <a:latin typeface="Times New Roman" pitchFamily="18" charset="0"/>
                <a:cs typeface="Times New Roman" pitchFamily="18" charset="0"/>
              </a:rPr>
              <a:t>cid at doses &gt;400 μg is absorbed largely unchanged and converted to natural folates in the liver.</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Lower doses are converted to 5-MTHF during absorption through the intestine. About 60–90 μg of folate enters the bile each day and is excreted into the small intestine.</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Loss of this folate, together with the folate of  intestinal cells, accelerates the speed with which folate deficiency develops in malabsorption conditions.</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dirty="0" smtClean="0">
                <a:latin typeface="Times New Roman" pitchFamily="18" charset="0"/>
                <a:cs typeface="Times New Roman" pitchFamily="18" charset="0"/>
              </a:rPr>
              <a:t>Transport</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8229600" cy="4525963"/>
          </a:xfrm>
        </p:spPr>
        <p:txBody>
          <a:bodyPr>
            <a:noAutofit/>
          </a:bodyPr>
          <a:lstStyle/>
          <a:p>
            <a:pPr algn="just"/>
            <a:r>
              <a:rPr lang="en-US" sz="2000" dirty="0" smtClean="0">
                <a:latin typeface="Times New Roman" pitchFamily="18" charset="0"/>
                <a:cs typeface="Times New Roman" pitchFamily="18" charset="0"/>
              </a:rPr>
              <a:t>Folate </a:t>
            </a:r>
            <a:r>
              <a:rPr lang="en-US" sz="2000" dirty="0">
                <a:latin typeface="Times New Roman" pitchFamily="18" charset="0"/>
                <a:cs typeface="Times New Roman" pitchFamily="18" charset="0"/>
              </a:rPr>
              <a:t>is transported in plasma; about one-third is loosely bound to albumin, and two-thirds is unbound. In all body fluids (plasma, cerebrospinal fluid, milk, </a:t>
            </a:r>
            <a:r>
              <a:rPr lang="en-US" sz="2000" dirty="0" smtClean="0">
                <a:latin typeface="Times New Roman" pitchFamily="18" charset="0"/>
                <a:cs typeface="Times New Roman" pitchFamily="18" charset="0"/>
              </a:rPr>
              <a:t>bile) folate </a:t>
            </a:r>
            <a:r>
              <a:rPr lang="en-US" sz="2000" dirty="0">
                <a:latin typeface="Times New Roman" pitchFamily="18" charset="0"/>
                <a:cs typeface="Times New Roman" pitchFamily="18" charset="0"/>
              </a:rPr>
              <a:t>is </a:t>
            </a:r>
            <a:r>
              <a:rPr lang="en-US" sz="2000" dirty="0" smtClean="0">
                <a:latin typeface="Times New Roman" pitchFamily="18" charset="0"/>
                <a:cs typeface="Times New Roman" pitchFamily="18" charset="0"/>
              </a:rPr>
              <a:t>largely present in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monoglutamates form</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Three </a:t>
            </a:r>
            <a:r>
              <a:rPr lang="en-US" sz="2000" dirty="0">
                <a:latin typeface="Times New Roman" pitchFamily="18" charset="0"/>
                <a:cs typeface="Times New Roman" pitchFamily="18" charset="0"/>
              </a:rPr>
              <a:t>types of </a:t>
            </a:r>
            <a:r>
              <a:rPr lang="en-US" sz="2000" dirty="0" smtClean="0">
                <a:latin typeface="Times New Roman" pitchFamily="18" charset="0"/>
                <a:cs typeface="Times New Roman" pitchFamily="18" charset="0"/>
              </a:rPr>
              <a:t>folate-binding </a:t>
            </a:r>
            <a:r>
              <a:rPr lang="en-US" sz="2000" dirty="0">
                <a:latin typeface="Times New Roman" pitchFamily="18" charset="0"/>
                <a:cs typeface="Times New Roman" pitchFamily="18" charset="0"/>
              </a:rPr>
              <a:t>protein are involved. A reduced folate transporter (</a:t>
            </a:r>
            <a:r>
              <a:rPr lang="en-US" sz="2000" dirty="0" smtClean="0">
                <a:latin typeface="Times New Roman" pitchFamily="18" charset="0"/>
                <a:cs typeface="Times New Roman" pitchFamily="18" charset="0"/>
              </a:rPr>
              <a:t>RFC) </a:t>
            </a:r>
            <a:r>
              <a:rPr lang="en-US" sz="2000" dirty="0">
                <a:latin typeface="Times New Roman" pitchFamily="18" charset="0"/>
                <a:cs typeface="Times New Roman" pitchFamily="18" charset="0"/>
              </a:rPr>
              <a:t>is the major route of delivery of </a:t>
            </a:r>
            <a:r>
              <a:rPr lang="en-US" sz="2000" dirty="0" smtClean="0">
                <a:latin typeface="Times New Roman" pitchFamily="18" charset="0"/>
                <a:cs typeface="Times New Roman" pitchFamily="18" charset="0"/>
              </a:rPr>
              <a:t>plasma folate </a:t>
            </a:r>
            <a:r>
              <a:rPr lang="en-US" sz="2000" dirty="0">
                <a:latin typeface="Times New Roman" pitchFamily="18" charset="0"/>
                <a:cs typeface="Times New Roman" pitchFamily="18" charset="0"/>
              </a:rPr>
              <a:t>(5-MTHF) to cells</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Two </a:t>
            </a:r>
            <a:r>
              <a:rPr lang="en-US" sz="2000" dirty="0">
                <a:latin typeface="Times New Roman" pitchFamily="18" charset="0"/>
                <a:cs typeface="Times New Roman" pitchFamily="18" charset="0"/>
              </a:rPr>
              <a:t>folate receptors, FR2 and FR3 </a:t>
            </a:r>
            <a:r>
              <a:rPr lang="en-US" sz="2000" dirty="0" smtClean="0">
                <a:latin typeface="Times New Roman" pitchFamily="18" charset="0"/>
                <a:cs typeface="Times New Roman" pitchFamily="18" charset="0"/>
              </a:rPr>
              <a:t>fixed </a:t>
            </a:r>
            <a:r>
              <a:rPr lang="en-US" sz="2000" dirty="0">
                <a:latin typeface="Times New Roman" pitchFamily="18" charset="0"/>
                <a:cs typeface="Times New Roman" pitchFamily="18" charset="0"/>
              </a:rPr>
              <a:t>in the cell membrane by a glycosyl phosphatidylinositol anchor, transport folate into the cell via </a:t>
            </a:r>
            <a:r>
              <a:rPr lang="en-US" sz="2000" dirty="0" smtClean="0">
                <a:latin typeface="Times New Roman" pitchFamily="18" charset="0"/>
                <a:cs typeface="Times New Roman" pitchFamily="18" charset="0"/>
              </a:rPr>
              <a:t>receptor mediated endocytosis.</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third </a:t>
            </a:r>
            <a:r>
              <a:rPr lang="en-US" sz="2000" dirty="0" smtClean="0">
                <a:latin typeface="Times New Roman" pitchFamily="18" charset="0"/>
                <a:cs typeface="Times New Roman" pitchFamily="18" charset="0"/>
              </a:rPr>
              <a:t>protein, </a:t>
            </a:r>
            <a:r>
              <a:rPr lang="en-US" sz="2000" dirty="0">
                <a:latin typeface="Times New Roman" pitchFamily="18" charset="0"/>
                <a:cs typeface="Times New Roman" pitchFamily="18" charset="0"/>
              </a:rPr>
              <a:t>transports folate at low pH from the vesicle to the cell cytoplasm. The reduced folate transporter also mediates uptake of </a:t>
            </a:r>
            <a:r>
              <a:rPr lang="en-US" sz="2000" dirty="0" smtClean="0">
                <a:latin typeface="Times New Roman" pitchFamily="18" charset="0"/>
                <a:cs typeface="Times New Roman" pitchFamily="18" charset="0"/>
              </a:rPr>
              <a:t>methotrexate by </a:t>
            </a:r>
            <a:r>
              <a:rPr lang="en-US" sz="2000" dirty="0">
                <a:latin typeface="Times New Roman" pitchFamily="18" charset="0"/>
                <a:cs typeface="Times New Roman" pitchFamily="18" charset="0"/>
              </a:rPr>
              <a:t>cells.</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D6DD7-D46C-0F48-A4A6-EC4D4DD62399}"/>
              </a:ext>
            </a:extLst>
          </p:cNvPr>
          <p:cNvSpPr>
            <a:spLocks noGrp="1"/>
          </p:cNvSpPr>
          <p:nvPr>
            <p:ph type="title"/>
          </p:nvPr>
        </p:nvSpPr>
        <p:spPr/>
        <p:txBody>
          <a:bodyPr/>
          <a:lstStyle/>
          <a:p>
            <a:r>
              <a:rPr lang="en-IN"/>
              <a:t>METABOLISM OF FOLIC ACID</a:t>
            </a:r>
            <a:endParaRPr lang="en-US"/>
          </a:p>
        </p:txBody>
      </p:sp>
      <p:pic>
        <p:nvPicPr>
          <p:cNvPr id="4" name="Picture 4">
            <a:extLst>
              <a:ext uri="{FF2B5EF4-FFF2-40B4-BE49-F238E27FC236}">
                <a16:creationId xmlns="" xmlns:a16="http://schemas.microsoft.com/office/drawing/2014/main" id="{EFE75BB0-8B7C-8B45-8ECA-C6D1EF16AD0C}"/>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17838" y="1600200"/>
            <a:ext cx="7828887" cy="4940055"/>
          </a:xfrm>
          <a:prstGeom prst="rect">
            <a:avLst/>
          </a:prstGeom>
        </p:spPr>
      </p:pic>
    </p:spTree>
    <p:extLst>
      <p:ext uri="{BB962C8B-B14F-4D97-AF65-F5344CB8AC3E}">
        <p14:creationId xmlns="" xmlns:p14="http://schemas.microsoft.com/office/powerpoint/2010/main" val="2427416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dirty="0" smtClean="0">
                <a:latin typeface="Times New Roman" pitchFamily="18" charset="0"/>
                <a:cs typeface="Times New Roman" pitchFamily="18" charset="0"/>
              </a:rPr>
              <a:t>Review</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Introduction</a:t>
            </a:r>
          </a:p>
          <a:p>
            <a:r>
              <a:rPr lang="en-US" sz="2000" dirty="0" smtClean="0">
                <a:latin typeface="Times New Roman" pitchFamily="18" charset="0"/>
                <a:cs typeface="Times New Roman" pitchFamily="18" charset="0"/>
              </a:rPr>
              <a:t>Causes</a:t>
            </a:r>
          </a:p>
          <a:p>
            <a:r>
              <a:rPr lang="en-US" sz="2000" dirty="0" smtClean="0">
                <a:latin typeface="Times New Roman" pitchFamily="18" charset="0"/>
                <a:cs typeface="Times New Roman" pitchFamily="18" charset="0"/>
              </a:rPr>
              <a:t>Cobalamin and Folic Acid – Dietary Sources, Absorption, Transport</a:t>
            </a:r>
          </a:p>
          <a:p>
            <a:r>
              <a:rPr lang="en-US" sz="2000" dirty="0" smtClean="0">
                <a:latin typeface="Times New Roman" pitchFamily="18" charset="0"/>
                <a:cs typeface="Times New Roman" pitchFamily="18" charset="0"/>
              </a:rPr>
              <a:t>Biochemical functions</a:t>
            </a:r>
          </a:p>
          <a:p>
            <a:r>
              <a:rPr lang="en-US" sz="2000" dirty="0" smtClean="0">
                <a:latin typeface="Times New Roman" pitchFamily="18" charset="0"/>
                <a:cs typeface="Times New Roman" pitchFamily="18" charset="0"/>
              </a:rPr>
              <a:t>Clinical Features</a:t>
            </a:r>
          </a:p>
          <a:p>
            <a:r>
              <a:rPr lang="en-US" sz="2000" dirty="0" smtClean="0">
                <a:latin typeface="Times New Roman" pitchFamily="18" charset="0"/>
                <a:cs typeface="Times New Roman" pitchFamily="18" charset="0"/>
              </a:rPr>
              <a:t>Hematological Findings</a:t>
            </a:r>
          </a:p>
          <a:p>
            <a:r>
              <a:rPr lang="en-US" sz="2000" dirty="0" smtClean="0">
                <a:latin typeface="Times New Roman" pitchFamily="18" charset="0"/>
                <a:cs typeface="Times New Roman" pitchFamily="18" charset="0"/>
              </a:rPr>
              <a:t>Diagnosis</a:t>
            </a:r>
          </a:p>
          <a:p>
            <a:r>
              <a:rPr lang="en-US" sz="2000" dirty="0" smtClean="0">
                <a:latin typeface="Times New Roman" pitchFamily="18" charset="0"/>
                <a:cs typeface="Times New Roman" pitchFamily="18" charset="0"/>
              </a:rPr>
              <a:t>Treatment</a:t>
            </a:r>
          </a:p>
          <a:p>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dirty="0" smtClean="0">
                <a:latin typeface="Times New Roman" pitchFamily="18" charset="0"/>
                <a:cs typeface="Times New Roman" pitchFamily="18" charset="0"/>
              </a:rPr>
              <a:t>Biochemical Functions</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71600"/>
            <a:ext cx="8229600" cy="4525963"/>
          </a:xfrm>
        </p:spPr>
        <p:txBody>
          <a:bodyPr>
            <a:noAutofit/>
          </a:bodyPr>
          <a:lstStyle/>
          <a:p>
            <a:pPr algn="just"/>
            <a:r>
              <a:rPr lang="en-US" sz="2000" dirty="0" smtClean="0">
                <a:latin typeface="Times New Roman" pitchFamily="18" charset="0"/>
                <a:cs typeface="Times New Roman" pitchFamily="18" charset="0"/>
              </a:rPr>
              <a:t>Folates </a:t>
            </a:r>
            <a:r>
              <a:rPr lang="en-US" sz="2000" dirty="0">
                <a:latin typeface="Times New Roman" pitchFamily="18" charset="0"/>
                <a:cs typeface="Times New Roman" pitchFamily="18" charset="0"/>
              </a:rPr>
              <a:t>act as coenzymes in the transfer of single-carbon </a:t>
            </a:r>
            <a:r>
              <a:rPr lang="en-US" sz="2000" dirty="0" smtClean="0">
                <a:latin typeface="Times New Roman" pitchFamily="18" charset="0"/>
                <a:cs typeface="Times New Roman" pitchFamily="18" charset="0"/>
              </a:rPr>
              <a:t>units.</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Two </a:t>
            </a:r>
            <a:r>
              <a:rPr lang="en-US" sz="2000" dirty="0">
                <a:latin typeface="Times New Roman" pitchFamily="18" charset="0"/>
                <a:cs typeface="Times New Roman" pitchFamily="18" charset="0"/>
              </a:rPr>
              <a:t>of these reactions are involved in </a:t>
            </a:r>
            <a:r>
              <a:rPr lang="en-US" sz="2000" dirty="0" smtClean="0">
                <a:latin typeface="Times New Roman" pitchFamily="18" charset="0"/>
                <a:cs typeface="Times New Roman" pitchFamily="18" charset="0"/>
              </a:rPr>
              <a:t>purine synthesis </a:t>
            </a:r>
            <a:r>
              <a:rPr lang="en-US" sz="2000" dirty="0">
                <a:latin typeface="Times New Roman" pitchFamily="18" charset="0"/>
                <a:cs typeface="Times New Roman" pitchFamily="18" charset="0"/>
              </a:rPr>
              <a:t>and one in pyrimidine synthesis necessary for DNA and RNA replication. </a:t>
            </a:r>
            <a:endParaRPr lang="en-US" sz="2000" dirty="0" smtClean="0">
              <a:latin typeface="Times New Roman" pitchFamily="18" charset="0"/>
              <a:cs typeface="Times New Roman" pitchFamily="18" charset="0"/>
            </a:endParaRP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Folate </a:t>
            </a:r>
            <a:r>
              <a:rPr lang="en-US" sz="2000" dirty="0">
                <a:latin typeface="Times New Roman" pitchFamily="18" charset="0"/>
                <a:cs typeface="Times New Roman" pitchFamily="18" charset="0"/>
              </a:rPr>
              <a:t>is also a coenzyme for methionine synthesis, in which methylcobalamin is also involved and </a:t>
            </a:r>
            <a:r>
              <a:rPr lang="en-US" sz="2000" dirty="0" smtClean="0">
                <a:latin typeface="Times New Roman" pitchFamily="18" charset="0"/>
                <a:cs typeface="Times New Roman" pitchFamily="18" charset="0"/>
              </a:rPr>
              <a:t>in which </a:t>
            </a:r>
            <a:r>
              <a:rPr lang="en-US" sz="2000" dirty="0">
                <a:latin typeface="Times New Roman" pitchFamily="18" charset="0"/>
                <a:cs typeface="Times New Roman" pitchFamily="18" charset="0"/>
              </a:rPr>
              <a:t>THF is regenerated</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THF </a:t>
            </a:r>
            <a:r>
              <a:rPr lang="en-US" sz="2000" dirty="0">
                <a:latin typeface="Times New Roman" pitchFamily="18" charset="0"/>
                <a:cs typeface="Times New Roman" pitchFamily="18" charset="0"/>
              </a:rPr>
              <a:t>is the acceptor of single carbon units newly entering the active pool via conversion of serine to glycine</a:t>
            </a:r>
            <a:r>
              <a:rPr lang="en-US" sz="20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latin typeface="Times New Roman" pitchFamily="18" charset="0"/>
                <a:cs typeface="Times New Roman" pitchFamily="18" charset="0"/>
              </a:rPr>
              <a:t>Clinical Features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90600"/>
            <a:ext cx="8229600" cy="4800600"/>
          </a:xfrm>
        </p:spPr>
        <p:txBody>
          <a:bodyPr>
            <a:normAutofit/>
          </a:bodyPr>
          <a:lstStyle/>
          <a:p>
            <a:pPr algn="just">
              <a:buNone/>
            </a:pPr>
            <a:r>
              <a:rPr lang="en-US" sz="2000" dirty="0" smtClean="0">
                <a:latin typeface="Times New Roman" pitchFamily="18" charset="0"/>
                <a:cs typeface="Times New Roman" pitchFamily="18" charset="0"/>
              </a:rPr>
              <a:t>	Symptomless </a:t>
            </a:r>
            <a:r>
              <a:rPr lang="en-US" sz="2000" dirty="0">
                <a:latin typeface="Times New Roman" pitchFamily="18" charset="0"/>
                <a:cs typeface="Times New Roman" pitchFamily="18" charset="0"/>
              </a:rPr>
              <a:t>patients are detected through </a:t>
            </a:r>
            <a:r>
              <a:rPr lang="en-US" sz="2000" dirty="0" smtClean="0">
                <a:latin typeface="Times New Roman" pitchFamily="18" charset="0"/>
                <a:cs typeface="Times New Roman" pitchFamily="18" charset="0"/>
              </a:rPr>
              <a:t>the finding </a:t>
            </a:r>
            <a:r>
              <a:rPr lang="en-US" sz="2000" dirty="0">
                <a:latin typeface="Times New Roman" pitchFamily="18" charset="0"/>
                <a:cs typeface="Times New Roman" pitchFamily="18" charset="0"/>
              </a:rPr>
              <a:t>of raised MCV </a:t>
            </a:r>
            <a:r>
              <a:rPr lang="en-US" sz="2000" dirty="0" smtClean="0">
                <a:latin typeface="Times New Roman" pitchFamily="18" charset="0"/>
                <a:cs typeface="Times New Roman" pitchFamily="18" charset="0"/>
              </a:rPr>
              <a:t>on routine </a:t>
            </a:r>
            <a:r>
              <a:rPr lang="en-US" sz="2000" dirty="0">
                <a:latin typeface="Times New Roman" pitchFamily="18" charset="0"/>
                <a:cs typeface="Times New Roman" pitchFamily="18" charset="0"/>
              </a:rPr>
              <a:t>blood </a:t>
            </a:r>
            <a:r>
              <a:rPr lang="en-US" sz="2000" dirty="0" smtClean="0">
                <a:latin typeface="Times New Roman" pitchFamily="18" charset="0"/>
                <a:cs typeface="Times New Roman" pitchFamily="18" charset="0"/>
              </a:rPr>
              <a:t>count</a:t>
            </a:r>
          </a:p>
          <a:p>
            <a:pPr algn="just">
              <a:buNone/>
            </a:pPr>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E</a:t>
            </a:r>
            <a:r>
              <a:rPr lang="en-US" sz="2000" dirty="0" smtClean="0">
                <a:latin typeface="Times New Roman" pitchFamily="18" charset="0"/>
                <a:cs typeface="Times New Roman" pitchFamily="18" charset="0"/>
              </a:rPr>
              <a:t>asy </a:t>
            </a:r>
            <a:r>
              <a:rPr lang="en-US" sz="2000" dirty="0">
                <a:latin typeface="Times New Roman" pitchFamily="18" charset="0"/>
                <a:cs typeface="Times New Roman" pitchFamily="18" charset="0"/>
              </a:rPr>
              <a:t>fatigability, </a:t>
            </a:r>
            <a:r>
              <a:rPr lang="en-US" sz="2000" dirty="0" smtClean="0">
                <a:latin typeface="Times New Roman" pitchFamily="18" charset="0"/>
                <a:cs typeface="Times New Roman" pitchFamily="18" charset="0"/>
              </a:rPr>
              <a:t>Weakness </a:t>
            </a:r>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Anorexia, Weight </a:t>
            </a:r>
            <a:r>
              <a:rPr lang="en-US" sz="2000" dirty="0">
                <a:latin typeface="Times New Roman" pitchFamily="18" charset="0"/>
                <a:cs typeface="Times New Roman" pitchFamily="18" charset="0"/>
              </a:rPr>
              <a:t>loss , </a:t>
            </a:r>
            <a:r>
              <a:rPr lang="en-US" sz="2000" dirty="0" smtClean="0">
                <a:latin typeface="Times New Roman" pitchFamily="18" charset="0"/>
                <a:cs typeface="Times New Roman" pitchFamily="18" charset="0"/>
              </a:rPr>
              <a:t>Diarrhoea </a:t>
            </a:r>
            <a:r>
              <a:rPr lang="en-US" sz="2000" dirty="0">
                <a:latin typeface="Times New Roman" pitchFamily="18" charset="0"/>
                <a:cs typeface="Times New Roman" pitchFamily="18" charset="0"/>
              </a:rPr>
              <a:t>or </a:t>
            </a:r>
            <a:r>
              <a:rPr lang="en-US" sz="2000" dirty="0" smtClean="0">
                <a:latin typeface="Times New Roman" pitchFamily="18" charset="0"/>
                <a:cs typeface="Times New Roman" pitchFamily="18" charset="0"/>
              </a:rPr>
              <a:t>Constipation </a:t>
            </a:r>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Glossitis, </a:t>
            </a:r>
            <a:r>
              <a:rPr lang="en-US" sz="2000" dirty="0">
                <a:latin typeface="Times New Roman" pitchFamily="18" charset="0"/>
                <a:cs typeface="Times New Roman" pitchFamily="18" charset="0"/>
              </a:rPr>
              <a:t>A</a:t>
            </a:r>
            <a:r>
              <a:rPr lang="en-US" sz="2000" dirty="0" smtClean="0">
                <a:latin typeface="Times New Roman" pitchFamily="18" charset="0"/>
                <a:cs typeface="Times New Roman" pitchFamily="18" charset="0"/>
              </a:rPr>
              <a:t>ngular </a:t>
            </a:r>
            <a:r>
              <a:rPr lang="en-US" sz="2000" dirty="0">
                <a:latin typeface="Times New Roman" pitchFamily="18" charset="0"/>
                <a:cs typeface="Times New Roman" pitchFamily="18" charset="0"/>
              </a:rPr>
              <a:t>cheilosis, </a:t>
            </a:r>
            <a:r>
              <a:rPr lang="en-US" sz="2000" dirty="0" smtClean="0">
                <a:latin typeface="Times New Roman" pitchFamily="18" charset="0"/>
                <a:cs typeface="Times New Roman" pitchFamily="18" charset="0"/>
              </a:rPr>
              <a:t>Jaundice </a:t>
            </a:r>
            <a:r>
              <a:rPr lang="en-US" sz="2000" dirty="0">
                <a:latin typeface="Times New Roman" pitchFamily="18" charset="0"/>
                <a:cs typeface="Times New Roman" pitchFamily="18" charset="0"/>
              </a:rPr>
              <a:t>and </a:t>
            </a:r>
            <a:r>
              <a:rPr lang="en-US" sz="2000" dirty="0" smtClean="0">
                <a:latin typeface="Times New Roman" pitchFamily="18" charset="0"/>
                <a:cs typeface="Times New Roman" pitchFamily="18" charset="0"/>
              </a:rPr>
              <a:t>Reversible </a:t>
            </a:r>
            <a:r>
              <a:rPr lang="en-US" sz="2000" dirty="0">
                <a:latin typeface="Times New Roman" pitchFamily="18" charset="0"/>
                <a:cs typeface="Times New Roman" pitchFamily="18" charset="0"/>
              </a:rPr>
              <a:t>melanin </a:t>
            </a:r>
            <a:r>
              <a:rPr lang="en-US" sz="2000" dirty="0" smtClean="0">
                <a:latin typeface="Times New Roman" pitchFamily="18" charset="0"/>
                <a:cs typeface="Times New Roman" pitchFamily="18" charset="0"/>
              </a:rPr>
              <a:t>skin hyperpigmentation</a:t>
            </a:r>
          </a:p>
          <a:p>
            <a:pPr algn="just"/>
            <a:r>
              <a:rPr lang="en-US" sz="2000" dirty="0" smtClean="0">
                <a:latin typeface="Times New Roman" pitchFamily="18" charset="0"/>
                <a:cs typeface="Times New Roman" pitchFamily="18" charset="0"/>
              </a:rPr>
              <a:t>Thrombocytopenia can lead to bruising and aggravated by vitamin C deficiency or alcohol in malnourished patients.</a:t>
            </a:r>
          </a:p>
          <a:p>
            <a:pPr algn="just"/>
            <a:r>
              <a:rPr lang="en-US" sz="2000" dirty="0" smtClean="0">
                <a:latin typeface="Times New Roman" pitchFamily="18" charset="0"/>
                <a:cs typeface="Times New Roman" pitchFamily="18" charset="0"/>
              </a:rPr>
              <a:t>Anemia and leucocytopenia may predispose to respiratory and urinary tract infections</a:t>
            </a:r>
          </a:p>
          <a:p>
            <a:pPr algn="just"/>
            <a:endParaRPr lang="en-US" sz="2000" dirty="0">
              <a:latin typeface="Times New Roman" pitchFamily="18" charset="0"/>
              <a:cs typeface="Times New Roman" pitchFamily="18" charset="0"/>
            </a:endParaRPr>
          </a:p>
        </p:txBody>
      </p:sp>
      <p:pic>
        <p:nvPicPr>
          <p:cNvPr id="4" name="Picture 3" descr="mba"/>
          <p:cNvPicPr>
            <a:picLocks noChangeAspect="1" noChangeArrowheads="1"/>
          </p:cNvPicPr>
          <p:nvPr/>
        </p:nvPicPr>
        <p:blipFill>
          <a:blip r:embed="rId3" cstate="print">
            <a:lum contrast="6000"/>
          </a:blip>
          <a:srcRect l="51053" t="642"/>
          <a:stretch>
            <a:fillRect/>
          </a:stretch>
        </p:blipFill>
        <p:spPr bwMode="auto">
          <a:xfrm>
            <a:off x="5791200" y="4724400"/>
            <a:ext cx="2823633" cy="1927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dirty="0">
                <a:latin typeface="Times New Roman" pitchFamily="18" charset="0"/>
                <a:cs typeface="Times New Roman" pitchFamily="18" charset="0"/>
              </a:rPr>
              <a:t>General Tissue Effects of Cobalamin and Folate Deficiencies</a:t>
            </a:r>
          </a:p>
        </p:txBody>
      </p:sp>
      <p:sp>
        <p:nvSpPr>
          <p:cNvPr id="3" name="Content Placeholder 2"/>
          <p:cNvSpPr>
            <a:spLocks noGrp="1"/>
          </p:cNvSpPr>
          <p:nvPr>
            <p:ph sz="quarter" idx="1"/>
          </p:nvPr>
        </p:nvSpPr>
        <p:spPr>
          <a:xfrm>
            <a:off x="457200" y="2362200"/>
            <a:ext cx="8229600" cy="4343400"/>
          </a:xfrm>
        </p:spPr>
        <p:txBody>
          <a:bodyPr>
            <a:normAutofit/>
          </a:bodyPr>
          <a:lstStyle/>
          <a:p>
            <a:pPr algn="just"/>
            <a:r>
              <a:rPr lang="en-US" sz="2000" dirty="0">
                <a:latin typeface="Times New Roman" pitchFamily="18" charset="0"/>
                <a:cs typeface="Times New Roman" pitchFamily="18" charset="0"/>
              </a:rPr>
              <a:t>Epithelial surfaces: After marrow next most frequently affected tissues are epithelial cell surfaces of the mouth (with glossitis), stomach and small intestine and the respiratory, urinary, and female genital </a:t>
            </a:r>
            <a:r>
              <a:rPr lang="en-US" sz="2000" dirty="0" smtClean="0">
                <a:latin typeface="Times New Roman" pitchFamily="18" charset="0"/>
                <a:cs typeface="Times New Roman" pitchFamily="18" charset="0"/>
              </a:rPr>
              <a:t>tract. The </a:t>
            </a:r>
            <a:r>
              <a:rPr lang="en-US" sz="2000" dirty="0">
                <a:latin typeface="Times New Roman" pitchFamily="18" charset="0"/>
                <a:cs typeface="Times New Roman" pitchFamily="18" charset="0"/>
              </a:rPr>
              <a:t>cell show macrocytosis with increased number of multinucleate and dying cells</a:t>
            </a:r>
            <a:r>
              <a:rPr lang="en-US" sz="2000" dirty="0" smtClean="0">
                <a:latin typeface="Times New Roman" pitchFamily="18" charset="0"/>
                <a:cs typeface="Times New Roman" pitchFamily="18" charset="0"/>
              </a:rPr>
              <a:t>.</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Complications of pregnancy: Infertility is common in men and women with severe deficiency of either vitamin. Maternal folate deficiency has been implicated as a cause of prematurity and both folate and cobalamin deficiency implicated in recurrent fetal loss and neural defects.</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447800"/>
            <a:ext cx="8229600" cy="4678363"/>
          </a:xfrm>
        </p:spPr>
        <p:txBody>
          <a:bodyPr>
            <a:normAutofit fontScale="92500" lnSpcReduction="10000"/>
          </a:bodyPr>
          <a:lstStyle/>
          <a:p>
            <a:pPr algn="just">
              <a:buNone/>
            </a:pPr>
            <a:r>
              <a:rPr lang="en-US" sz="2200" dirty="0">
                <a:latin typeface="Times New Roman" pitchFamily="18" charset="0"/>
                <a:cs typeface="Times New Roman" pitchFamily="18" charset="0"/>
              </a:rPr>
              <a:t>Cardiovascular </a:t>
            </a:r>
            <a:r>
              <a:rPr lang="en-US" sz="2200" dirty="0" smtClean="0">
                <a:latin typeface="Times New Roman" pitchFamily="18" charset="0"/>
                <a:cs typeface="Times New Roman" pitchFamily="18" charset="0"/>
              </a:rPr>
              <a:t>disease:</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Children </a:t>
            </a:r>
            <a:r>
              <a:rPr lang="en-US" sz="2000" dirty="0">
                <a:latin typeface="Times New Roman" pitchFamily="18" charset="0"/>
                <a:cs typeface="Times New Roman" pitchFamily="18" charset="0"/>
              </a:rPr>
              <a:t>with severe homocystinuria (&gt;100µmol/l) due to deficiency of one of three enzymes: methionine synthase, MTHFR or cystathionine synthase have vascular </a:t>
            </a:r>
            <a:r>
              <a:rPr lang="en-US" sz="2000" dirty="0" smtClean="0">
                <a:latin typeface="Times New Roman" pitchFamily="18" charset="0"/>
                <a:cs typeface="Times New Roman" pitchFamily="18" charset="0"/>
              </a:rPr>
              <a:t>disease like </a:t>
            </a:r>
            <a:r>
              <a:rPr lang="en-US" sz="2000" dirty="0">
                <a:latin typeface="Times New Roman" pitchFamily="18" charset="0"/>
                <a:cs typeface="Times New Roman" pitchFamily="18" charset="0"/>
              </a:rPr>
              <a:t>IHD, CVD, pulmonary </a:t>
            </a:r>
            <a:r>
              <a:rPr lang="en-US" sz="2000" dirty="0" smtClean="0">
                <a:latin typeface="Times New Roman" pitchFamily="18" charset="0"/>
                <a:cs typeface="Times New Roman" pitchFamily="18" charset="0"/>
              </a:rPr>
              <a:t>embolus.</a:t>
            </a:r>
          </a:p>
          <a:p>
            <a:pPr algn="just">
              <a:buNone/>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Lesser degrees of raised serum homocysteine and low levels of serum folate and homozygous inherited mutations of MTHFR have been found to be associated with cerebrovascular, peripheral vascular, and coronary heart disease and with DVT</a:t>
            </a:r>
            <a:r>
              <a:rPr lang="en-US" sz="2000" dirty="0" smtClean="0">
                <a:latin typeface="Times New Roman" pitchFamily="18" charset="0"/>
                <a:cs typeface="Times New Roman" pitchFamily="18" charset="0"/>
              </a:rPr>
              <a:t>.</a:t>
            </a:r>
          </a:p>
          <a:p>
            <a:pPr algn="just"/>
            <a:endParaRPr lang="en-US" sz="20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Malignancy:</a:t>
            </a:r>
            <a:r>
              <a:rPr lang="en-US" sz="2200" u="sng" dirty="0" smtClean="0">
                <a:latin typeface="Times New Roman" pitchFamily="18" charset="0"/>
                <a:cs typeface="Times New Roman" pitchFamily="18" charset="0"/>
              </a:rPr>
              <a:t> </a:t>
            </a:r>
          </a:p>
          <a:p>
            <a:pPr algn="just">
              <a:buNone/>
            </a:pPr>
            <a:endParaRPr lang="en-US" sz="2000" b="1" u="sng"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Polymorphism in MTHFR gene is strongly associated with hyperdiploid leukemia.</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49362"/>
          </a:xfrm>
        </p:spPr>
        <p:txBody>
          <a:bodyPr>
            <a:noAutofit/>
          </a:bodyPr>
          <a:lstStyle/>
          <a:p>
            <a:r>
              <a:rPr lang="en-US" dirty="0" smtClean="0">
                <a:latin typeface="Times New Roman" pitchFamily="18" charset="0"/>
                <a:cs typeface="Times New Roman" pitchFamily="18" charset="0"/>
              </a:rPr>
              <a:t>Neurological Manifestations</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381000" y="1143000"/>
            <a:ext cx="8229600" cy="4830763"/>
          </a:xfrm>
        </p:spPr>
        <p:txBody>
          <a:bodyPr>
            <a:noAutofit/>
          </a:bodyPr>
          <a:lstStyle/>
          <a:p>
            <a:pPr algn="just"/>
            <a:r>
              <a:rPr lang="en-US" sz="2000" dirty="0" smtClean="0">
                <a:latin typeface="Times New Roman" pitchFamily="18" charset="0"/>
                <a:cs typeface="Times New Roman" pitchFamily="18" charset="0"/>
              </a:rPr>
              <a:t>Bilateral </a:t>
            </a:r>
            <a:r>
              <a:rPr lang="en-US" sz="2000" dirty="0">
                <a:latin typeface="Times New Roman" pitchFamily="18" charset="0"/>
                <a:cs typeface="Times New Roman" pitchFamily="18" charset="0"/>
              </a:rPr>
              <a:t>peripheral neuropathy </a:t>
            </a:r>
          </a:p>
          <a:p>
            <a:pPr algn="just"/>
            <a:r>
              <a:rPr lang="en-US" sz="2000" dirty="0">
                <a:latin typeface="Times New Roman" pitchFamily="18" charset="0"/>
                <a:cs typeface="Times New Roman" pitchFamily="18" charset="0"/>
              </a:rPr>
              <a:t>Degeneration of  the cervical and thoracic posterior and pyramidal tracts of the spinal cord</a:t>
            </a:r>
          </a:p>
          <a:p>
            <a:pPr algn="just"/>
            <a:r>
              <a:rPr lang="en-US" sz="2000" dirty="0">
                <a:latin typeface="Times New Roman" pitchFamily="18" charset="0"/>
                <a:cs typeface="Times New Roman" pitchFamily="18" charset="0"/>
              </a:rPr>
              <a:t>Optic atrophy and cerebral symptoms including dementia , depression , psychotic symptoms and cognitive impairment may be </a:t>
            </a:r>
            <a:r>
              <a:rPr lang="en-US" sz="2000" dirty="0" smtClean="0">
                <a:latin typeface="Times New Roman" pitchFamily="18" charset="0"/>
                <a:cs typeface="Times New Roman" pitchFamily="18" charset="0"/>
              </a:rPr>
              <a:t>prominent</a:t>
            </a:r>
          </a:p>
          <a:p>
            <a:pPr algn="just"/>
            <a:r>
              <a:rPr lang="en-US" sz="2000" dirty="0" smtClean="0">
                <a:latin typeface="Times New Roman" pitchFamily="18" charset="0"/>
                <a:cs typeface="Times New Roman" pitchFamily="18" charset="0"/>
              </a:rPr>
              <a:t>Anosmia and loss of taste </a:t>
            </a:r>
          </a:p>
          <a:p>
            <a:pPr algn="just"/>
            <a:r>
              <a:rPr lang="en-US" sz="2000" dirty="0" smtClean="0">
                <a:latin typeface="Times New Roman" pitchFamily="18" charset="0"/>
                <a:cs typeface="Times New Roman" pitchFamily="18" charset="0"/>
              </a:rPr>
              <a:t>Paraesthesias , muscle weakness or difficulty in walking </a:t>
            </a:r>
          </a:p>
          <a:p>
            <a:pPr algn="just"/>
            <a:r>
              <a:rPr lang="en-US" sz="2000" dirty="0" smtClean="0">
                <a:latin typeface="Times New Roman" pitchFamily="18" charset="0"/>
                <a:cs typeface="Times New Roman" pitchFamily="18" charset="0"/>
              </a:rPr>
              <a:t>Loss of proprioception and vibration sense with positive Romberg and Lhermitte signs</a:t>
            </a:r>
          </a:p>
          <a:p>
            <a:pPr algn="just"/>
            <a:r>
              <a:rPr lang="en-US" sz="2000" dirty="0" smtClean="0">
                <a:latin typeface="Times New Roman" pitchFamily="18" charset="0"/>
                <a:cs typeface="Times New Roman" pitchFamily="18" charset="0"/>
              </a:rPr>
              <a:t>Ataxic Gait with spasticity</a:t>
            </a:r>
          </a:p>
          <a:p>
            <a:pPr algn="just"/>
            <a:r>
              <a:rPr lang="en-US" sz="2000" dirty="0" smtClean="0">
                <a:latin typeface="Times New Roman" pitchFamily="18" charset="0"/>
                <a:cs typeface="Times New Roman" pitchFamily="18" charset="0"/>
              </a:rPr>
              <a:t>ANS dysfunction can result in hypotension, impotence and incontinence</a:t>
            </a:r>
          </a:p>
          <a:p>
            <a:pPr algn="just"/>
            <a:r>
              <a:rPr lang="en-US" sz="2000" dirty="0" smtClean="0">
                <a:latin typeface="Times New Roman" pitchFamily="18" charset="0"/>
                <a:cs typeface="Times New Roman" pitchFamily="18" charset="0"/>
              </a:rPr>
              <a:t>Convulsions and myoclonus</a:t>
            </a:r>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Long-term cobalamin deficiency in infancy leads to poor brain and impaired intellectual development, feeding difficulties , lethargy and coma.</a:t>
            </a: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latin typeface="Times New Roman" pitchFamily="18" charset="0"/>
                <a:cs typeface="Times New Roman" pitchFamily="18" charset="0"/>
              </a:rPr>
              <a:t>Hematological Findings</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95400"/>
            <a:ext cx="8229600" cy="4525963"/>
          </a:xfrm>
        </p:spPr>
        <p:txBody>
          <a:bodyPr>
            <a:noAutofit/>
          </a:bodyPr>
          <a:lstStyle/>
          <a:p>
            <a:pPr algn="just">
              <a:buNone/>
            </a:pPr>
            <a:r>
              <a:rPr lang="en-US" sz="2000" dirty="0">
                <a:latin typeface="Times New Roman" pitchFamily="18" charset="0"/>
                <a:cs typeface="Times New Roman" pitchFamily="18" charset="0"/>
              </a:rPr>
              <a:t>Peripheral blood</a:t>
            </a:r>
            <a:r>
              <a:rPr lang="en-US" sz="2000" dirty="0" smtClean="0">
                <a:latin typeface="Times New Roman" pitchFamily="18" charset="0"/>
                <a:cs typeface="Times New Roman" pitchFamily="18" charset="0"/>
              </a:rPr>
              <a:t>:</a:t>
            </a:r>
          </a:p>
          <a:p>
            <a:pPr algn="just">
              <a:buNone/>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Oval macrocytes usually with </a:t>
            </a:r>
            <a:r>
              <a:rPr lang="en-US" sz="2000" dirty="0" smtClean="0">
                <a:latin typeface="Times New Roman" pitchFamily="18" charset="0"/>
                <a:cs typeface="Times New Roman" pitchFamily="18" charset="0"/>
              </a:rPr>
              <a:t> anisocytosis </a:t>
            </a:r>
            <a:r>
              <a:rPr lang="en-US" sz="2000" dirty="0">
                <a:latin typeface="Times New Roman" pitchFamily="18" charset="0"/>
                <a:cs typeface="Times New Roman" pitchFamily="18" charset="0"/>
              </a:rPr>
              <a:t>and </a:t>
            </a:r>
            <a:r>
              <a:rPr lang="en-US" sz="2000" dirty="0" smtClean="0">
                <a:latin typeface="Times New Roman" pitchFamily="18" charset="0"/>
                <a:cs typeface="Times New Roman" pitchFamily="18" charset="0"/>
              </a:rPr>
              <a:t>poikilocytosis</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MCV usually &gt;100fL   </a:t>
            </a:r>
          </a:p>
          <a:p>
            <a:pPr algn="just"/>
            <a:r>
              <a:rPr lang="en-US" sz="2000" dirty="0">
                <a:latin typeface="Times New Roman" pitchFamily="18" charset="0"/>
                <a:cs typeface="Times New Roman" pitchFamily="18" charset="0"/>
              </a:rPr>
              <a:t>Neutrophils are hypersegmented (five nuclear lobes)</a:t>
            </a:r>
          </a:p>
          <a:p>
            <a:pPr algn="just"/>
            <a:r>
              <a:rPr lang="en-US" sz="2000" dirty="0">
                <a:latin typeface="Times New Roman" pitchFamily="18" charset="0"/>
                <a:cs typeface="Times New Roman" pitchFamily="18" charset="0"/>
              </a:rPr>
              <a:t>Leucopenia and </a:t>
            </a:r>
            <a:r>
              <a:rPr lang="en-US" sz="2000" dirty="0" smtClean="0">
                <a:latin typeface="Times New Roman" pitchFamily="18" charset="0"/>
                <a:cs typeface="Times New Roman" pitchFamily="18" charset="0"/>
              </a:rPr>
              <a:t>thrombocytopenia</a:t>
            </a:r>
          </a:p>
          <a:p>
            <a:pPr algn="just"/>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Bone marrow: </a:t>
            </a:r>
          </a:p>
          <a:p>
            <a:pPr algn="just">
              <a:buNone/>
            </a:pPr>
            <a:endParaRPr lang="en-US" sz="2000" b="1" u="sng"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H</a:t>
            </a:r>
            <a:r>
              <a:rPr lang="en-US" sz="2000" dirty="0" smtClean="0">
                <a:latin typeface="Times New Roman" pitchFamily="18" charset="0"/>
                <a:cs typeface="Times New Roman" pitchFamily="18" charset="0"/>
              </a:rPr>
              <a:t>ypercellular with an accumulation of primitive cells due to selective death by apoptosis. Erythroblast nucleus maintains a primitive appearance despite maturation and hemoglobinisation of cytoplasm</a:t>
            </a:r>
          </a:p>
          <a:p>
            <a:pPr algn="just"/>
            <a:r>
              <a:rPr lang="en-US" sz="2000" dirty="0" smtClean="0">
                <a:latin typeface="Times New Roman" pitchFamily="18" charset="0"/>
                <a:cs typeface="Times New Roman" pitchFamily="18" charset="0"/>
              </a:rPr>
              <a:t>Cells are larger than normoblasts and an increased number of cells with eccentric lobulated nuclei or nuclear fragments may be present.</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10667" y="4419600"/>
            <a:ext cx="880533"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IN"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4978400" y="3886200"/>
            <a:ext cx="880533"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 name="Title 1"/>
          <p:cNvSpPr>
            <a:spLocks noGrp="1"/>
          </p:cNvSpPr>
          <p:nvPr>
            <p:ph type="title"/>
          </p:nvPr>
        </p:nvSpPr>
        <p:spPr>
          <a:xfrm>
            <a:off x="914400" y="274638"/>
            <a:ext cx="7772400" cy="868362"/>
          </a:xfrm>
        </p:spPr>
        <p:txBody>
          <a:bodyPr/>
          <a:lstStyle/>
          <a:p>
            <a:pPr>
              <a:defRPr/>
            </a:pPr>
            <a:r>
              <a:rPr lang="en-US" dirty="0" err="1" smtClean="0">
                <a:latin typeface="Times New Roman" pitchFamily="18" charset="0"/>
                <a:cs typeface="Times New Roman" pitchFamily="18" charset="0"/>
              </a:rPr>
              <a:t>Macrocytic</a:t>
            </a:r>
            <a:r>
              <a:rPr lang="en-US" dirty="0" smtClean="0">
                <a:latin typeface="Times New Roman" pitchFamily="18" charset="0"/>
                <a:cs typeface="Times New Roman" pitchFamily="18" charset="0"/>
              </a:rPr>
              <a:t> anemia</a:t>
            </a:r>
            <a:endParaRPr lang="en-IN" dirty="0">
              <a:latin typeface="Times New Roman" pitchFamily="18" charset="0"/>
              <a:cs typeface="Times New Roman" pitchFamily="18" charset="0"/>
            </a:endParaRPr>
          </a:p>
        </p:txBody>
      </p:sp>
      <p:sp>
        <p:nvSpPr>
          <p:cNvPr id="36869" name="Content Placeholder 11"/>
          <p:cNvSpPr>
            <a:spLocks noGrp="1"/>
          </p:cNvSpPr>
          <p:nvPr>
            <p:ph sz="quarter" idx="1"/>
          </p:nvPr>
        </p:nvSpPr>
        <p:spPr/>
        <p:txBody>
          <a:bodyPr/>
          <a:lstStyle/>
          <a:p>
            <a:endParaRPr lang="en-IN" smtClean="0"/>
          </a:p>
        </p:txBody>
      </p:sp>
      <p:pic>
        <p:nvPicPr>
          <p:cNvPr id="36871" name="Picture 2" descr="megalobl"/>
          <p:cNvPicPr>
            <a:picLocks noChangeAspect="1" noChangeArrowheads="1"/>
          </p:cNvPicPr>
          <p:nvPr/>
        </p:nvPicPr>
        <p:blipFill>
          <a:blip r:embed="rId2" cstate="print"/>
          <a:srcRect/>
          <a:stretch>
            <a:fillRect/>
          </a:stretch>
        </p:blipFill>
        <p:spPr bwMode="auto">
          <a:xfrm>
            <a:off x="643467" y="1447801"/>
            <a:ext cx="6841067" cy="5038725"/>
          </a:xfrm>
          <a:prstGeom prst="rect">
            <a:avLst/>
          </a:prstGeom>
          <a:noFill/>
          <a:ln w="9525">
            <a:noFill/>
            <a:miter lim="800000"/>
            <a:headEnd/>
            <a:tailEnd/>
          </a:ln>
        </p:spPr>
      </p:pic>
      <p:cxnSp>
        <p:nvCxnSpPr>
          <p:cNvPr id="8" name="Straight Connector 7"/>
          <p:cNvCxnSpPr/>
          <p:nvPr/>
        </p:nvCxnSpPr>
        <p:spPr>
          <a:xfrm>
            <a:off x="5046133" y="4191000"/>
            <a:ext cx="609600" cy="1588"/>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4978400" y="4724400"/>
            <a:ext cx="609600" cy="1588"/>
          </a:xfrm>
          <a:prstGeom prst="line">
            <a:avLst/>
          </a:prstGeom>
          <a:ln>
            <a:solidFill>
              <a:schemeClr val="bg2">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5400000">
            <a:off x="1273528" y="5449183"/>
            <a:ext cx="1447800" cy="1411"/>
          </a:xfrm>
          <a:prstGeom prst="line">
            <a:avLst/>
          </a:prstGeom>
          <a:ln>
            <a:solidFill>
              <a:schemeClr val="bg2">
                <a:lumMod val="60000"/>
                <a:lumOff val="40000"/>
              </a:schemeClr>
            </a:solidFill>
          </a:ln>
        </p:spPr>
        <p:style>
          <a:lnRef idx="3">
            <a:schemeClr val="dk1"/>
          </a:lnRef>
          <a:fillRef idx="0">
            <a:schemeClr val="dk1"/>
          </a:fillRef>
          <a:effectRef idx="2">
            <a:schemeClr val="dk1"/>
          </a:effectRef>
          <a:fontRef idx="minor">
            <a:schemeClr val="tx1"/>
          </a:fontRef>
        </p:style>
      </p:cxnSp>
      <p:sp>
        <p:nvSpPr>
          <p:cNvPr id="18" name="Rectangle 5"/>
          <p:cNvSpPr>
            <a:spLocks noChangeArrowheads="1"/>
          </p:cNvSpPr>
          <p:nvPr/>
        </p:nvSpPr>
        <p:spPr bwMode="auto">
          <a:xfrm>
            <a:off x="4064000" y="3886200"/>
            <a:ext cx="1693333" cy="304800"/>
          </a:xfrm>
          <a:prstGeom prst="rect">
            <a:avLst/>
          </a:prstGeom>
          <a:noFill/>
          <a:ln w="38100">
            <a:solidFill>
              <a:srgbClr val="FF3300"/>
            </a:solidFill>
            <a:miter lim="800000"/>
            <a:headEnd/>
            <a:tailEnd/>
          </a:ln>
        </p:spPr>
        <p:txBody>
          <a:bodyPr wrap="none" anchor="ctr"/>
          <a:lstStyle/>
          <a:p>
            <a:endParaRPr lang="en-IN"/>
          </a:p>
        </p:txBody>
      </p:sp>
      <p:sp>
        <p:nvSpPr>
          <p:cNvPr id="19" name="Rectangle 5"/>
          <p:cNvSpPr>
            <a:spLocks noChangeArrowheads="1"/>
          </p:cNvSpPr>
          <p:nvPr/>
        </p:nvSpPr>
        <p:spPr bwMode="auto">
          <a:xfrm>
            <a:off x="3962400" y="4419600"/>
            <a:ext cx="1693333" cy="304800"/>
          </a:xfrm>
          <a:prstGeom prst="rect">
            <a:avLst/>
          </a:prstGeom>
          <a:noFill/>
          <a:ln w="38100">
            <a:solidFill>
              <a:srgbClr val="FF3300"/>
            </a:solidFill>
            <a:miter lim="800000"/>
            <a:headEnd/>
            <a:tailEnd/>
          </a:ln>
        </p:spPr>
        <p:txBody>
          <a:bodyPr wrap="none" anchor="ct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1" name="Picture 5"/>
          <p:cNvPicPr>
            <a:picLocks noGrp="1" noChangeAspect="1" noChangeArrowheads="1"/>
          </p:cNvPicPr>
          <p:nvPr>
            <p:ph sz="quarter" idx="1"/>
          </p:nvPr>
        </p:nvPicPr>
        <p:blipFill>
          <a:blip r:embed="rId2" cstate="print"/>
          <a:stretch>
            <a:fillRect/>
          </a:stretch>
        </p:blipFill>
        <p:spPr>
          <a:xfrm>
            <a:off x="5105400" y="3124200"/>
            <a:ext cx="3123810" cy="2971429"/>
          </a:xfrm>
          <a:noFill/>
        </p:spPr>
      </p:pic>
      <p:pic>
        <p:nvPicPr>
          <p:cNvPr id="37893" name="Picture 2"/>
          <p:cNvPicPr>
            <a:picLocks noChangeAspect="1" noChangeArrowheads="1"/>
          </p:cNvPicPr>
          <p:nvPr/>
        </p:nvPicPr>
        <p:blipFill>
          <a:blip r:embed="rId3" cstate="print"/>
          <a:srcRect/>
          <a:stretch>
            <a:fillRect/>
          </a:stretch>
        </p:blipFill>
        <p:spPr bwMode="auto">
          <a:xfrm>
            <a:off x="228600" y="304800"/>
            <a:ext cx="3750733" cy="2743200"/>
          </a:xfrm>
          <a:prstGeom prst="rect">
            <a:avLst/>
          </a:prstGeom>
          <a:noFill/>
          <a:ln w="9525">
            <a:noFill/>
            <a:miter lim="800000"/>
            <a:headEnd/>
            <a:tailEnd/>
          </a:ln>
        </p:spPr>
      </p:pic>
      <p:pic>
        <p:nvPicPr>
          <p:cNvPr id="37894" name="Picture 3"/>
          <p:cNvPicPr>
            <a:picLocks noChangeAspect="1" noChangeArrowheads="1"/>
          </p:cNvPicPr>
          <p:nvPr/>
        </p:nvPicPr>
        <p:blipFill>
          <a:blip r:embed="rId4" cstate="print"/>
          <a:srcRect/>
          <a:stretch>
            <a:fillRect/>
          </a:stretch>
        </p:blipFill>
        <p:spPr bwMode="auto">
          <a:xfrm>
            <a:off x="609600" y="3124200"/>
            <a:ext cx="2709333" cy="2981325"/>
          </a:xfrm>
          <a:prstGeom prst="rect">
            <a:avLst/>
          </a:prstGeom>
          <a:noFill/>
          <a:ln w="9525">
            <a:noFill/>
            <a:miter lim="800000"/>
            <a:headEnd/>
            <a:tailEnd/>
          </a:ln>
        </p:spPr>
      </p:pic>
      <p:pic>
        <p:nvPicPr>
          <p:cNvPr id="37895" name="Picture 6"/>
          <p:cNvPicPr>
            <a:picLocks noChangeAspect="1" noChangeArrowheads="1"/>
          </p:cNvPicPr>
          <p:nvPr/>
        </p:nvPicPr>
        <p:blipFill>
          <a:blip r:embed="rId5" cstate="print"/>
          <a:srcRect/>
          <a:stretch>
            <a:fillRect/>
          </a:stretch>
        </p:blipFill>
        <p:spPr bwMode="auto">
          <a:xfrm>
            <a:off x="4800600" y="304800"/>
            <a:ext cx="3818467" cy="2743200"/>
          </a:xfrm>
          <a:prstGeom prst="rect">
            <a:avLst/>
          </a:prstGeom>
          <a:noFill/>
          <a:ln w="9525">
            <a:noFill/>
            <a:miter lim="800000"/>
            <a:headEnd/>
            <a:tailEnd/>
          </a:ln>
        </p:spPr>
      </p:pic>
      <p:sp>
        <p:nvSpPr>
          <p:cNvPr id="37896" name="TextBox 9"/>
          <p:cNvSpPr txBox="1">
            <a:spLocks noChangeArrowheads="1"/>
          </p:cNvSpPr>
          <p:nvPr/>
        </p:nvSpPr>
        <p:spPr bwMode="auto">
          <a:xfrm>
            <a:off x="304800" y="6211888"/>
            <a:ext cx="3793067" cy="646112"/>
          </a:xfrm>
          <a:prstGeom prst="rect">
            <a:avLst/>
          </a:prstGeom>
          <a:noFill/>
          <a:ln w="9525">
            <a:noFill/>
            <a:miter lim="800000"/>
            <a:headEnd/>
            <a:tailEnd/>
          </a:ln>
        </p:spPr>
        <p:txBody>
          <a:bodyPr>
            <a:spAutoFit/>
          </a:bodyPr>
          <a:lstStyle/>
          <a:p>
            <a:r>
              <a:rPr lang="en-IN" b="1" i="1" dirty="0"/>
              <a:t>Top: Normal Red Blood Cells </a:t>
            </a:r>
          </a:p>
          <a:p>
            <a:r>
              <a:rPr lang="en-IN" i="1" dirty="0"/>
              <a:t>MCV 88 fl.</a:t>
            </a:r>
          </a:p>
        </p:txBody>
      </p:sp>
      <p:sp>
        <p:nvSpPr>
          <p:cNvPr id="37897" name="Rectangle 10"/>
          <p:cNvSpPr>
            <a:spLocks noChangeArrowheads="1"/>
          </p:cNvSpPr>
          <p:nvPr/>
        </p:nvSpPr>
        <p:spPr bwMode="auto">
          <a:xfrm>
            <a:off x="4419600" y="6211887"/>
            <a:ext cx="4572000" cy="646113"/>
          </a:xfrm>
          <a:prstGeom prst="rect">
            <a:avLst/>
          </a:prstGeom>
          <a:noFill/>
          <a:ln w="9525">
            <a:noFill/>
            <a:miter lim="800000"/>
            <a:headEnd/>
            <a:tailEnd/>
          </a:ln>
        </p:spPr>
        <p:txBody>
          <a:bodyPr>
            <a:spAutoFit/>
          </a:bodyPr>
          <a:lstStyle/>
          <a:p>
            <a:r>
              <a:rPr lang="en-IN" b="1" i="1" dirty="0"/>
              <a:t>Top: large, dense, oversized, red blood cells in Megaloblastic anemia.MCV&gt;100fl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en-US" sz="2000" dirty="0">
                <a:latin typeface="Times New Roman" pitchFamily="18" charset="0"/>
                <a:cs typeface="Times New Roman" pitchFamily="18" charset="0"/>
              </a:rPr>
              <a:t>Giant and abnormally shaped metamyelocytes and enlarged hyperpolypoid megakaryocytes are characteristic </a:t>
            </a:r>
            <a:endParaRPr lang="en-US" sz="2000" dirty="0" smtClean="0">
              <a:latin typeface="Times New Roman" pitchFamily="18" charset="0"/>
              <a:cs typeface="Times New Roman" pitchFamily="18" charset="0"/>
            </a:endParaRPr>
          </a:p>
          <a:p>
            <a:pPr algn="just">
              <a:buNone/>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In severe cases the accumulation of primitive cells may mimic AML where as in less anemic patients , the changes in the marrow may be difficult to recognise.</a:t>
            </a:r>
          </a:p>
          <a:p>
            <a:pPr algn="just"/>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953000" y="3962400"/>
            <a:ext cx="2506133" cy="255428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524000" y="3962400"/>
            <a:ext cx="2558344" cy="2554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ctr" eaLnBrk="1" fontAlgn="auto" hangingPunct="1">
              <a:spcAft>
                <a:spcPts val="0"/>
              </a:spcAft>
              <a:defRPr/>
            </a:pPr>
            <a:r>
              <a:rPr lang="en-US" dirty="0" smtClean="0">
                <a:latin typeface="Times New Roman" pitchFamily="18" charset="0"/>
                <a:cs typeface="Times New Roman" pitchFamily="18" charset="0"/>
              </a:rPr>
              <a:t>Bone Marrow Biopsy showing Megaloblasts, </a:t>
            </a: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bnormal mitosis </a:t>
            </a:r>
            <a:endParaRPr lang="en-US" dirty="0">
              <a:latin typeface="Times New Roman" pitchFamily="18" charset="0"/>
              <a:cs typeface="Times New Roman" pitchFamily="18" charset="0"/>
            </a:endParaRPr>
          </a:p>
        </p:txBody>
      </p:sp>
      <p:pic>
        <p:nvPicPr>
          <p:cNvPr id="59395" name="Picture 2"/>
          <p:cNvPicPr>
            <a:picLocks noGrp="1" noChangeAspect="1" noChangeArrowheads="1"/>
          </p:cNvPicPr>
          <p:nvPr>
            <p:ph sz="quarter" idx="1"/>
          </p:nvPr>
        </p:nvPicPr>
        <p:blipFill>
          <a:blip r:embed="rId2" cstate="print"/>
          <a:stretch>
            <a:fillRect/>
          </a:stretch>
        </p:blipFill>
        <p:spPr>
          <a:xfrm>
            <a:off x="4876800" y="1981200"/>
            <a:ext cx="3048000" cy="3733800"/>
          </a:xfrm>
        </p:spPr>
      </p:pic>
      <p:pic>
        <p:nvPicPr>
          <p:cNvPr id="59397" name="Picture 4"/>
          <p:cNvPicPr>
            <a:picLocks noChangeAspect="1" noChangeArrowheads="1"/>
          </p:cNvPicPr>
          <p:nvPr/>
        </p:nvPicPr>
        <p:blipFill>
          <a:blip r:embed="rId3" cstate="print"/>
          <a:srcRect/>
          <a:stretch>
            <a:fillRect/>
          </a:stretch>
        </p:blipFill>
        <p:spPr bwMode="auto">
          <a:xfrm>
            <a:off x="1066800" y="1981200"/>
            <a:ext cx="3302000" cy="3733800"/>
          </a:xfrm>
          <a:prstGeom prst="rect">
            <a:avLst/>
          </a:prstGeom>
          <a:noFill/>
          <a:ln w="9525">
            <a:noFill/>
            <a:miter lim="800000"/>
            <a:headEnd/>
            <a:tailEnd/>
          </a:ln>
        </p:spPr>
      </p:pic>
      <p:cxnSp>
        <p:nvCxnSpPr>
          <p:cNvPr id="7" name="Straight Arrow Connector 6"/>
          <p:cNvCxnSpPr/>
          <p:nvPr/>
        </p:nvCxnSpPr>
        <p:spPr>
          <a:xfrm rot="16200000" flipH="1">
            <a:off x="647700" y="2400300"/>
            <a:ext cx="160020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4525963"/>
          </a:xfrm>
        </p:spPr>
        <p:txBody>
          <a:bodyPr>
            <a:noAutofit/>
          </a:bodyPr>
          <a:lstStyle/>
          <a:p>
            <a:pPr algn="just"/>
            <a:r>
              <a:rPr lang="en-US" sz="2000" dirty="0">
                <a:latin typeface="Times New Roman" pitchFamily="18" charset="0"/>
                <a:cs typeface="Times New Roman" pitchFamily="18" charset="0"/>
              </a:rPr>
              <a:t>Megaloblastic </a:t>
            </a:r>
            <a:r>
              <a:rPr lang="en-US" sz="2000" dirty="0" smtClean="0">
                <a:latin typeface="Times New Roman" pitchFamily="18" charset="0"/>
                <a:cs typeface="Times New Roman" pitchFamily="18" charset="0"/>
              </a:rPr>
              <a:t>Anaemias characterised </a:t>
            </a:r>
            <a:r>
              <a:rPr lang="en-US" sz="2000" dirty="0">
                <a:latin typeface="Times New Roman" pitchFamily="18" charset="0"/>
                <a:cs typeface="Times New Roman" pitchFamily="18" charset="0"/>
              </a:rPr>
              <a:t>by the presence of distinctive morphologic appearances of the developing red cells in the marrow.</a:t>
            </a:r>
          </a:p>
          <a:p>
            <a:pPr algn="just">
              <a:buNone/>
            </a:pPr>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Marrow </a:t>
            </a:r>
            <a:r>
              <a:rPr lang="en-US" sz="2000" dirty="0">
                <a:latin typeface="Times New Roman" pitchFamily="18" charset="0"/>
                <a:cs typeface="Times New Roman" pitchFamily="18" charset="0"/>
              </a:rPr>
              <a:t>is usually hypercellular and the anemia is based on ineffective </a:t>
            </a:r>
            <a:r>
              <a:rPr lang="en-US" sz="2000" dirty="0" smtClean="0">
                <a:latin typeface="Times New Roman" pitchFamily="18" charset="0"/>
                <a:cs typeface="Times New Roman" pitchFamily="18" charset="0"/>
              </a:rPr>
              <a:t>erythropoeisis</a:t>
            </a:r>
          </a:p>
          <a:p>
            <a:pPr algn="just"/>
            <a:endParaRPr lang="en-US" sz="2000" dirty="0" smtClean="0">
              <a:latin typeface="Times New Roman" pitchFamily="18" charset="0"/>
              <a:cs typeface="Times New Roman" pitchFamily="18" charset="0"/>
            </a:endParaRPr>
          </a:p>
          <a:p>
            <a:pPr algn="just">
              <a:lnSpc>
                <a:spcPct val="80000"/>
              </a:lnSpc>
            </a:pPr>
            <a:r>
              <a:rPr lang="en-US" sz="2000" dirty="0" smtClean="0">
                <a:latin typeface="Times New Roman" pitchFamily="18" charset="0"/>
                <a:cs typeface="Times New Roman" pitchFamily="18" charset="0"/>
              </a:rPr>
              <a:t>Due to impaired DNA synthesis</a:t>
            </a:r>
          </a:p>
          <a:p>
            <a:pPr algn="just">
              <a:lnSpc>
                <a:spcPct val="80000"/>
              </a:lnSpc>
            </a:pPr>
            <a:endParaRPr lang="en-US" sz="2000" dirty="0" smtClean="0">
              <a:latin typeface="Times New Roman" pitchFamily="18" charset="0"/>
              <a:cs typeface="Times New Roman" pitchFamily="18" charset="0"/>
            </a:endParaRPr>
          </a:p>
          <a:p>
            <a:pPr algn="just">
              <a:lnSpc>
                <a:spcPct val="80000"/>
              </a:lnSpc>
            </a:pPr>
            <a:r>
              <a:rPr lang="en-US" sz="2000" dirty="0" smtClean="0">
                <a:latin typeface="Times New Roman" pitchFamily="18" charset="0"/>
                <a:cs typeface="Times New Roman" pitchFamily="18" charset="0"/>
              </a:rPr>
              <a:t>Affects cells primarily having rapid turnover, </a:t>
            </a:r>
          </a:p>
          <a:p>
            <a:pPr lvl="1" algn="just">
              <a:lnSpc>
                <a:spcPct val="80000"/>
              </a:lnSpc>
            </a:pPr>
            <a:r>
              <a:rPr lang="en-US" sz="2000" dirty="0" smtClean="0">
                <a:latin typeface="Times New Roman" pitchFamily="18" charset="0"/>
                <a:cs typeface="Times New Roman" pitchFamily="18" charset="0"/>
              </a:rPr>
              <a:t>specially hematopoietic precursors </a:t>
            </a:r>
          </a:p>
          <a:p>
            <a:pPr lvl="1" algn="just">
              <a:lnSpc>
                <a:spcPct val="80000"/>
              </a:lnSpc>
            </a:pPr>
            <a:r>
              <a:rPr lang="en-US" sz="2000" dirty="0" smtClean="0">
                <a:latin typeface="Times New Roman" pitchFamily="18" charset="0"/>
                <a:cs typeface="Times New Roman" pitchFamily="18" charset="0"/>
              </a:rPr>
              <a:t>gastrointestinal epithelial cells</a:t>
            </a:r>
          </a:p>
          <a:p>
            <a:pPr lvl="1" algn="just">
              <a:lnSpc>
                <a:spcPct val="80000"/>
              </a:lnSpc>
            </a:pPr>
            <a:endParaRPr lang="en-US" sz="2000" dirty="0" smtClean="0">
              <a:latin typeface="Times New Roman" pitchFamily="18" charset="0"/>
              <a:cs typeface="Times New Roman" pitchFamily="18" charset="0"/>
            </a:endParaRPr>
          </a:p>
          <a:p>
            <a:pPr algn="just">
              <a:lnSpc>
                <a:spcPct val="80000"/>
              </a:lnSpc>
            </a:pPr>
            <a:r>
              <a:rPr lang="en-US" sz="2000" dirty="0" smtClean="0">
                <a:latin typeface="Times New Roman" pitchFamily="18" charset="0"/>
                <a:cs typeface="Times New Roman" pitchFamily="18" charset="0"/>
              </a:rPr>
              <a:t>Cell division is sluggish</a:t>
            </a:r>
          </a:p>
          <a:p>
            <a:pPr algn="just">
              <a:lnSpc>
                <a:spcPct val="80000"/>
              </a:lnSpc>
            </a:pPr>
            <a:endParaRPr lang="en-US" sz="2000" dirty="0" smtClean="0">
              <a:latin typeface="Times New Roman" pitchFamily="18" charset="0"/>
              <a:cs typeface="Times New Roman" pitchFamily="18" charset="0"/>
            </a:endParaRPr>
          </a:p>
          <a:p>
            <a:pPr algn="just">
              <a:lnSpc>
                <a:spcPct val="80000"/>
              </a:lnSpc>
            </a:pPr>
            <a:r>
              <a:rPr lang="en-US" sz="2000" dirty="0" smtClean="0">
                <a:latin typeface="Times New Roman" pitchFamily="18" charset="0"/>
                <a:cs typeface="Times New Roman" pitchFamily="18" charset="0"/>
              </a:rPr>
              <a:t>Cytoplasmic development progresses normally, so megaloblastic cells tend to be large</a:t>
            </a:r>
          </a:p>
          <a:p>
            <a:pPr algn="just">
              <a:lnSpc>
                <a:spcPct val="80000"/>
              </a:lnSpc>
            </a:pPr>
            <a:endParaRPr lang="en-US" sz="2000" dirty="0" smtClean="0">
              <a:latin typeface="Times New Roman" pitchFamily="18" charset="0"/>
              <a:cs typeface="Times New Roman" pitchFamily="18" charset="0"/>
            </a:endParaRPr>
          </a:p>
          <a:p>
            <a:pPr algn="just">
              <a:lnSpc>
                <a:spcPct val="80000"/>
              </a:lnSpc>
            </a:pPr>
            <a:r>
              <a:rPr lang="en-US" sz="2000" dirty="0" smtClean="0">
                <a:latin typeface="Times New Roman" pitchFamily="18" charset="0"/>
                <a:cs typeface="Times New Roman" pitchFamily="18" charset="0"/>
              </a:rPr>
              <a:t> With an increased ratio of RNA to DNA.</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Times New Roman" pitchFamily="18" charset="0"/>
                <a:cs typeface="Times New Roman" pitchFamily="18" charset="0"/>
              </a:rPr>
              <a:t>Causes of cobalamin deficiency</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685800"/>
            <a:ext cx="8229600" cy="4525963"/>
          </a:xfrm>
        </p:spPr>
        <p:txBody>
          <a:bodyPr>
            <a:noAutofit/>
          </a:bodyPr>
          <a:lstStyle/>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Gastric causes</a:t>
            </a:r>
          </a:p>
          <a:p>
            <a:pPr algn="just">
              <a:buNone/>
            </a:pPr>
            <a:r>
              <a:rPr lang="en-US" sz="2000" dirty="0" smtClean="0">
                <a:latin typeface="Times New Roman" pitchFamily="18" charset="0"/>
                <a:cs typeface="Times New Roman" pitchFamily="18" charset="0"/>
              </a:rPr>
              <a:t>                              – Simple atrophic gastritis </a:t>
            </a:r>
          </a:p>
          <a:p>
            <a:pPr algn="just">
              <a:buNone/>
            </a:pPr>
            <a:r>
              <a:rPr lang="en-US" sz="2000" dirty="0" smtClean="0">
                <a:latin typeface="Times New Roman" pitchFamily="18" charset="0"/>
                <a:cs typeface="Times New Roman" pitchFamily="18" charset="0"/>
              </a:rPr>
              <a:t>                              –  Zollinger Ellison Syndrome</a:t>
            </a:r>
          </a:p>
          <a:p>
            <a:pPr algn="just">
              <a:buNone/>
            </a:pPr>
            <a:r>
              <a:rPr lang="en-US" sz="2000" dirty="0" smtClean="0">
                <a:latin typeface="Times New Roman" pitchFamily="18" charset="0"/>
                <a:cs typeface="Times New Roman" pitchFamily="18" charset="0"/>
              </a:rPr>
              <a:t>                              –  Total or partial gastrectomy</a:t>
            </a:r>
          </a:p>
          <a:p>
            <a:pPr algn="just">
              <a:buNone/>
            </a:pPr>
            <a:r>
              <a:rPr lang="en-US" sz="2000" dirty="0" smtClean="0">
                <a:latin typeface="Times New Roman" pitchFamily="18" charset="0"/>
                <a:cs typeface="Times New Roman" pitchFamily="18" charset="0"/>
              </a:rPr>
              <a:t>                              –  Use of proton pump inhibitor</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Intestinal causes</a:t>
            </a:r>
          </a:p>
          <a:p>
            <a:pPr algn="just">
              <a:buNone/>
            </a:pPr>
            <a:r>
              <a:rPr lang="en-US" sz="2000" dirty="0" smtClean="0">
                <a:latin typeface="Times New Roman" pitchFamily="18" charset="0"/>
                <a:cs typeface="Times New Roman" pitchFamily="18" charset="0"/>
              </a:rPr>
              <a:t>                               –   Severe Pancreatitis </a:t>
            </a:r>
          </a:p>
          <a:p>
            <a:pPr algn="just">
              <a:buNone/>
            </a:pPr>
            <a:r>
              <a:rPr lang="en-US" sz="2000" dirty="0" smtClean="0">
                <a:latin typeface="Times New Roman" pitchFamily="18" charset="0"/>
                <a:cs typeface="Times New Roman" pitchFamily="18" charset="0"/>
              </a:rPr>
              <a:t>                               –   Gluten induced enteropathy </a:t>
            </a:r>
          </a:p>
          <a:p>
            <a:pPr algn="just">
              <a:buNone/>
            </a:pPr>
            <a:r>
              <a:rPr lang="en-US" sz="2000" dirty="0" smtClean="0">
                <a:latin typeface="Times New Roman" pitchFamily="18" charset="0"/>
                <a:cs typeface="Times New Roman" pitchFamily="18" charset="0"/>
              </a:rPr>
              <a:t>                               –  HIV infection</a:t>
            </a:r>
          </a:p>
          <a:p>
            <a:pPr algn="just">
              <a:buNone/>
            </a:pPr>
            <a:r>
              <a:rPr lang="en-US" sz="2000" dirty="0" smtClean="0">
                <a:latin typeface="Times New Roman" pitchFamily="18" charset="0"/>
                <a:cs typeface="Times New Roman" pitchFamily="18" charset="0"/>
              </a:rPr>
              <a:t>                               – Graft Versus Host disease</a:t>
            </a:r>
          </a:p>
          <a:p>
            <a:pPr algn="just">
              <a:buNone/>
            </a:pPr>
            <a:r>
              <a:rPr lang="en-US" sz="2000" dirty="0" smtClean="0">
                <a:latin typeface="Times New Roman" pitchFamily="18" charset="0"/>
                <a:cs typeface="Times New Roman" pitchFamily="18" charset="0"/>
              </a:rPr>
              <a:t>                               – Radiotherapy</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Therapy with Colchicine, Para-amino salicyalate, Neomycin,  Metformin, Anticonvulsant drugs, alcohol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Times New Roman" pitchFamily="18" charset="0"/>
                <a:cs typeface="Times New Roman" pitchFamily="18" charset="0"/>
              </a:rPr>
              <a:t>Causes of folate deficiency</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8229600" cy="4754563"/>
          </a:xfrm>
        </p:spPr>
        <p:txBody>
          <a:bodyPr>
            <a:noAutofit/>
          </a:bodyPr>
          <a:lstStyle/>
          <a:p>
            <a:r>
              <a:rPr lang="en-US" sz="2000" dirty="0" smtClean="0">
                <a:latin typeface="Times New Roman" pitchFamily="18" charset="0"/>
                <a:cs typeface="Times New Roman" pitchFamily="18" charset="0"/>
              </a:rPr>
              <a:t>Nutrional</a:t>
            </a:r>
          </a:p>
          <a:p>
            <a:r>
              <a:rPr lang="en-US" sz="2000" dirty="0" smtClean="0">
                <a:latin typeface="Times New Roman" pitchFamily="18" charset="0"/>
                <a:cs typeface="Times New Roman" pitchFamily="18" charset="0"/>
              </a:rPr>
              <a:t>Malabsorption</a:t>
            </a:r>
          </a:p>
          <a:p>
            <a:pPr algn="just">
              <a:buNone/>
            </a:pPr>
            <a:r>
              <a:rPr lang="en-US" sz="2000" dirty="0" smtClean="0">
                <a:latin typeface="Times New Roman" pitchFamily="18" charset="0"/>
                <a:cs typeface="Times New Roman" pitchFamily="18" charset="0"/>
              </a:rPr>
              <a:t>      </a:t>
            </a:r>
          </a:p>
          <a:p>
            <a:pPr algn="just">
              <a:buNone/>
            </a:pPr>
            <a:r>
              <a:rPr lang="en-US" sz="2000" dirty="0" smtClean="0">
                <a:latin typeface="Times New Roman" pitchFamily="18" charset="0"/>
                <a:cs typeface="Times New Roman" pitchFamily="18" charset="0"/>
              </a:rPr>
              <a:t>     Tropical sprue, Gluten induced enteropathy, Extensive jejunal resection, Crohn’s disease, partial gastrectomy, congestive heart failure</a:t>
            </a:r>
          </a:p>
          <a:p>
            <a:pPr algn="just">
              <a:buNone/>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Excessive utilization or loss</a:t>
            </a:r>
          </a:p>
          <a:p>
            <a:pPr lvl="1" algn="just"/>
            <a:r>
              <a:rPr lang="en-US" sz="2000" dirty="0" smtClean="0">
                <a:latin typeface="Times New Roman" pitchFamily="18" charset="0"/>
                <a:cs typeface="Times New Roman" pitchFamily="18" charset="0"/>
              </a:rPr>
              <a:t> pregnancy , prematurity</a:t>
            </a:r>
          </a:p>
          <a:p>
            <a:pPr lvl="1" algn="just"/>
            <a:r>
              <a:rPr lang="en-US" sz="2000" dirty="0" smtClean="0">
                <a:latin typeface="Times New Roman" pitchFamily="18" charset="0"/>
                <a:cs typeface="Times New Roman" pitchFamily="18" charset="0"/>
              </a:rPr>
              <a:t>hematologic disorder</a:t>
            </a:r>
          </a:p>
          <a:p>
            <a:pPr lvl="1" algn="just"/>
            <a:r>
              <a:rPr lang="en-US" sz="2000" dirty="0" smtClean="0">
                <a:latin typeface="Times New Roman" pitchFamily="18" charset="0"/>
                <a:cs typeface="Times New Roman" pitchFamily="18" charset="0"/>
              </a:rPr>
              <a:t>inflammatory conditions</a:t>
            </a:r>
          </a:p>
          <a:p>
            <a:r>
              <a:rPr lang="en-US" sz="2000" dirty="0" smtClean="0">
                <a:latin typeface="Times New Roman" pitchFamily="18" charset="0"/>
                <a:cs typeface="Times New Roman" pitchFamily="18" charset="0"/>
              </a:rPr>
              <a:t>Homocystinuria</a:t>
            </a:r>
          </a:p>
          <a:p>
            <a:r>
              <a:rPr lang="en-US" sz="2000" dirty="0" smtClean="0">
                <a:latin typeface="Times New Roman" pitchFamily="18" charset="0"/>
                <a:cs typeface="Times New Roman" pitchFamily="18" charset="0"/>
              </a:rPr>
              <a:t>Long term dialysis</a:t>
            </a:r>
          </a:p>
          <a:p>
            <a:r>
              <a:rPr lang="en-US" sz="2000" dirty="0" smtClean="0">
                <a:latin typeface="Times New Roman" pitchFamily="18" charset="0"/>
                <a:cs typeface="Times New Roman" pitchFamily="18" charset="0"/>
              </a:rPr>
              <a:t>Congestive heart failure</a:t>
            </a:r>
          </a:p>
          <a:p>
            <a:r>
              <a:rPr lang="en-US" sz="2000" dirty="0" smtClean="0">
                <a:latin typeface="Times New Roman" pitchFamily="18" charset="0"/>
                <a:cs typeface="Times New Roman" pitchFamily="18" charset="0"/>
              </a:rPr>
              <a:t>Antifolate drugs </a:t>
            </a:r>
          </a:p>
          <a:p>
            <a:r>
              <a:rPr lang="en-US" sz="2000" dirty="0" smtClean="0">
                <a:latin typeface="Times New Roman" pitchFamily="18" charset="0"/>
                <a:cs typeface="Times New Roman" pitchFamily="18" charset="0"/>
              </a:rPr>
              <a:t>Alcoholism</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r>
              <a:rPr lang="en-US" dirty="0">
                <a:latin typeface="Times New Roman" pitchFamily="18" charset="0"/>
                <a:cs typeface="Times New Roman" pitchFamily="18" charset="0"/>
              </a:rPr>
              <a:t>Diagnosis of Folate and Cobalamin Deficiencies</a:t>
            </a:r>
          </a:p>
        </p:txBody>
      </p:sp>
      <p:sp>
        <p:nvSpPr>
          <p:cNvPr id="3" name="Content Placeholder 2"/>
          <p:cNvSpPr>
            <a:spLocks noGrp="1"/>
          </p:cNvSpPr>
          <p:nvPr>
            <p:ph sz="quarter" idx="1"/>
          </p:nvPr>
        </p:nvSpPr>
        <p:spPr>
          <a:xfrm>
            <a:off x="457200" y="1447800"/>
            <a:ext cx="8229600" cy="4754563"/>
          </a:xfrm>
        </p:spPr>
        <p:txBody>
          <a:bodyPr/>
          <a:lstStyle/>
          <a:p>
            <a:pPr>
              <a:buNone/>
            </a:pPr>
            <a:r>
              <a:rPr lang="en-US" sz="2000" b="1" dirty="0">
                <a:latin typeface="Times New Roman" pitchFamily="18" charset="0"/>
                <a:cs typeface="Times New Roman" pitchFamily="18" charset="0"/>
              </a:rPr>
              <a:t>Cobalamin </a:t>
            </a:r>
            <a:r>
              <a:rPr lang="en-US" sz="2000" b="1" dirty="0" smtClean="0">
                <a:latin typeface="Times New Roman" pitchFamily="18" charset="0"/>
                <a:cs typeface="Times New Roman" pitchFamily="18" charset="0"/>
              </a:rPr>
              <a:t>Deficiency</a:t>
            </a:r>
          </a:p>
          <a:p>
            <a:pPr>
              <a:buNone/>
            </a:pPr>
            <a:endParaRPr lang="en-US" sz="2000" b="1"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Serum </a:t>
            </a:r>
            <a:r>
              <a:rPr lang="en-US" sz="2000" dirty="0">
                <a:latin typeface="Times New Roman" pitchFamily="18" charset="0"/>
                <a:cs typeface="Times New Roman" pitchFamily="18" charset="0"/>
              </a:rPr>
              <a:t>cobalamin: </a:t>
            </a:r>
          </a:p>
          <a:p>
            <a:r>
              <a:rPr lang="en-US" sz="2000" dirty="0" smtClean="0">
                <a:latin typeface="Times New Roman" pitchFamily="18" charset="0"/>
                <a:cs typeface="Times New Roman" pitchFamily="18" charset="0"/>
              </a:rPr>
              <a:t>Measured </a:t>
            </a:r>
            <a:r>
              <a:rPr lang="en-US" sz="2000" dirty="0">
                <a:latin typeface="Times New Roman" pitchFamily="18" charset="0"/>
                <a:cs typeface="Times New Roman" pitchFamily="18" charset="0"/>
              </a:rPr>
              <a:t>by ELISA or competitive-binding immunosorbent assay.</a:t>
            </a:r>
          </a:p>
          <a:p>
            <a:r>
              <a:rPr lang="en-US" sz="2000" dirty="0">
                <a:latin typeface="Times New Roman" pitchFamily="18" charset="0"/>
                <a:cs typeface="Times New Roman" pitchFamily="18" charset="0"/>
              </a:rPr>
              <a:t>Normal serum levels ranges from 118-148pmol/L to 738 pmol/L</a:t>
            </a:r>
          </a:p>
          <a:p>
            <a:r>
              <a:rPr lang="en-US" sz="2000" dirty="0">
                <a:latin typeface="Times New Roman" pitchFamily="18" charset="0"/>
                <a:cs typeface="Times New Roman" pitchFamily="18" charset="0"/>
              </a:rPr>
              <a:t>In cobalamin deficiency the level is &lt;74 pmol/L</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287963"/>
          </a:xfrm>
        </p:spPr>
        <p:txBody>
          <a:bodyPr>
            <a:noAutofit/>
          </a:bodyPr>
          <a:lstStyle/>
          <a:p>
            <a:pPr algn="just"/>
            <a:r>
              <a:rPr lang="en-US" sz="2000" dirty="0">
                <a:latin typeface="Times New Roman" pitchFamily="18" charset="0"/>
                <a:cs typeface="Times New Roman" pitchFamily="18" charset="0"/>
              </a:rPr>
              <a:t>Folate deficiency, transcobalamin 1 (HC) deficiency, oral contraceptives and multiple myeloma have all been associated with low serum B12 levels that </a:t>
            </a:r>
            <a:r>
              <a:rPr lang="en-US" sz="2000" dirty="0" smtClean="0">
                <a:latin typeface="Times New Roman" pitchFamily="18" charset="0"/>
                <a:cs typeface="Times New Roman" pitchFamily="18" charset="0"/>
              </a:rPr>
              <a:t>do not indicate </a:t>
            </a:r>
            <a:r>
              <a:rPr lang="en-US" sz="2000" dirty="0">
                <a:latin typeface="Times New Roman" pitchFamily="18" charset="0"/>
                <a:cs typeface="Times New Roman" pitchFamily="18" charset="0"/>
              </a:rPr>
              <a:t>B12 deficiency</a:t>
            </a:r>
            <a:r>
              <a:rPr lang="en-US" sz="2000" dirty="0" smtClean="0">
                <a:latin typeface="Times New Roman" pitchFamily="18" charset="0"/>
                <a:cs typeface="Times New Roman" pitchFamily="18" charset="0"/>
              </a:rPr>
              <a:t>.</a:t>
            </a:r>
          </a:p>
          <a:p>
            <a:pPr algn="just">
              <a:buNone/>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On the other hand high serum B12 levels are usually due to raised serum transcobalamin 1 levels and can be due to the presence of liver, renal or myeloproliferative diseases or to cancer of breast, colon and liver</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Serum Methylmalonate and Homocysteine are usually raised.</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Serum homocysteine levels are raised in both cobalamin and folate deficiency and may also be raised in conditions like alcoholism, smoking, pyridoxine deficiency, hypothyroidism and therapy with steroids, cyclosporine and other drugs, inborn errors of metabolism affecting enzymes in trans- sulfuration pathways of homocysteine metabolism.</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just"/>
            <a:r>
              <a:rPr lang="en-US" dirty="0" smtClean="0">
                <a:latin typeface="Times New Roman" pitchFamily="18" charset="0"/>
                <a:cs typeface="Times New Roman" pitchFamily="18" charset="0"/>
              </a:rPr>
              <a:t>Folate </a:t>
            </a:r>
            <a:r>
              <a:rPr lang="en-US" dirty="0">
                <a:latin typeface="Times New Roman" pitchFamily="18" charset="0"/>
                <a:cs typeface="Times New Roman" pitchFamily="18" charset="0"/>
              </a:rPr>
              <a:t>Deficiency</a:t>
            </a:r>
          </a:p>
        </p:txBody>
      </p:sp>
      <p:sp>
        <p:nvSpPr>
          <p:cNvPr id="3" name="Content Placeholder 2"/>
          <p:cNvSpPr>
            <a:spLocks noGrp="1"/>
          </p:cNvSpPr>
          <p:nvPr>
            <p:ph sz="quarter" idx="1"/>
          </p:nvPr>
        </p:nvSpPr>
        <p:spPr>
          <a:xfrm>
            <a:off x="304800" y="1219200"/>
            <a:ext cx="8382000" cy="4906963"/>
          </a:xfrm>
        </p:spPr>
        <p:txBody>
          <a:bodyPr>
            <a:normAutofit lnSpcReduction="10000"/>
          </a:bodyPr>
          <a:lstStyle/>
          <a:p>
            <a:pPr algn="just">
              <a:buNone/>
            </a:pPr>
            <a:r>
              <a:rPr lang="en-US" sz="2000" b="1" dirty="0">
                <a:latin typeface="Times New Roman" pitchFamily="18" charset="0"/>
                <a:cs typeface="Times New Roman" pitchFamily="18" charset="0"/>
              </a:rPr>
              <a:t>Serum folate:</a:t>
            </a:r>
          </a:p>
          <a:p>
            <a:pPr algn="just"/>
            <a:r>
              <a:rPr lang="en-US" sz="2000" dirty="0">
                <a:latin typeface="Times New Roman" pitchFamily="18" charset="0"/>
                <a:cs typeface="Times New Roman" pitchFamily="18" charset="0"/>
              </a:rPr>
              <a:t>Measured by ELISA technique</a:t>
            </a:r>
          </a:p>
          <a:p>
            <a:pPr algn="just"/>
            <a:r>
              <a:rPr lang="en-US" sz="2000" dirty="0">
                <a:latin typeface="Times New Roman" pitchFamily="18" charset="0"/>
                <a:cs typeface="Times New Roman" pitchFamily="18" charset="0"/>
              </a:rPr>
              <a:t>Normal range is from 11 to 82 nmol/L </a:t>
            </a:r>
          </a:p>
          <a:p>
            <a:pPr algn="just"/>
            <a:r>
              <a:rPr lang="en-US" sz="2000" dirty="0">
                <a:latin typeface="Times New Roman" pitchFamily="18" charset="0"/>
                <a:cs typeface="Times New Roman" pitchFamily="18" charset="0"/>
              </a:rPr>
              <a:t>L</a:t>
            </a:r>
            <a:r>
              <a:rPr lang="en-US" sz="2000" dirty="0" smtClean="0">
                <a:latin typeface="Times New Roman" pitchFamily="18" charset="0"/>
                <a:cs typeface="Times New Roman" pitchFamily="18" charset="0"/>
              </a:rPr>
              <a:t>ow </a:t>
            </a:r>
            <a:r>
              <a:rPr lang="en-US" sz="2000" dirty="0">
                <a:latin typeface="Times New Roman" pitchFamily="18" charset="0"/>
                <a:cs typeface="Times New Roman" pitchFamily="18" charset="0"/>
              </a:rPr>
              <a:t>in all folate deficient patients</a:t>
            </a:r>
          </a:p>
          <a:p>
            <a:pPr algn="just"/>
            <a:r>
              <a:rPr lang="en-US" sz="2000" dirty="0">
                <a:latin typeface="Times New Roman" pitchFamily="18" charset="0"/>
                <a:cs typeface="Times New Roman" pitchFamily="18" charset="0"/>
              </a:rPr>
              <a:t>R</a:t>
            </a:r>
            <a:r>
              <a:rPr lang="en-US" sz="2000" dirty="0" smtClean="0">
                <a:latin typeface="Times New Roman" pitchFamily="18" charset="0"/>
                <a:cs typeface="Times New Roman" pitchFamily="18" charset="0"/>
              </a:rPr>
              <a:t>ises </a:t>
            </a:r>
            <a:r>
              <a:rPr lang="en-US" sz="2000" dirty="0">
                <a:latin typeface="Times New Roman" pitchFamily="18" charset="0"/>
                <a:cs typeface="Times New Roman" pitchFamily="18" charset="0"/>
              </a:rPr>
              <a:t>in severe cobalamin deficiency because of block in conversion of MTHF to THF inside cells</a:t>
            </a:r>
            <a:r>
              <a:rPr lang="en-US" sz="2000" dirty="0" smtClean="0">
                <a:latin typeface="Times New Roman" pitchFamily="18" charset="0"/>
                <a:cs typeface="Times New Roman" pitchFamily="18" charset="0"/>
              </a:rPr>
              <a:t>.</a:t>
            </a:r>
          </a:p>
          <a:p>
            <a:pPr algn="just"/>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Red cell folate</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It is a valuable test of body folate stores.</a:t>
            </a:r>
          </a:p>
          <a:p>
            <a:pPr algn="just"/>
            <a:r>
              <a:rPr lang="en-US" sz="2000" dirty="0" smtClean="0">
                <a:latin typeface="Times New Roman" pitchFamily="18" charset="0"/>
                <a:cs typeface="Times New Roman" pitchFamily="18" charset="0"/>
              </a:rPr>
              <a:t>In normal adults concentration range from 880-3520 µmol/L of packed red cells.</a:t>
            </a:r>
          </a:p>
          <a:p>
            <a:pPr algn="just"/>
            <a:r>
              <a:rPr lang="en-US" sz="2000" dirty="0" smtClean="0">
                <a:latin typeface="Times New Roman" pitchFamily="18" charset="0"/>
                <a:cs typeface="Times New Roman" pitchFamily="18" charset="0"/>
              </a:rPr>
              <a:t>Subnormal levels occur in patients with megaloblatic anemia due to folate deficiency but also in nearly two-thirds of patients with severe cobalamin deficiency</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buNone/>
            </a:pPr>
            <a:r>
              <a:rPr lang="en-US" sz="2000" dirty="0">
                <a:latin typeface="Times New Roman" pitchFamily="18" charset="0"/>
                <a:cs typeface="Times New Roman" pitchFamily="18" charset="0"/>
              </a:rPr>
              <a:t>Tests for the cause of folate deficiency</a:t>
            </a:r>
            <a:r>
              <a:rPr lang="en-US" sz="2000" dirty="0" smtClean="0">
                <a:latin typeface="Times New Roman" pitchFamily="18" charset="0"/>
                <a:cs typeface="Times New Roman" pitchFamily="18" charset="0"/>
              </a:rPr>
              <a:t>:</a:t>
            </a:r>
          </a:p>
          <a:p>
            <a:pPr algn="just">
              <a:buNone/>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Diet history is important.</a:t>
            </a:r>
          </a:p>
          <a:p>
            <a:pPr algn="just"/>
            <a:r>
              <a:rPr lang="en-US" sz="2000" dirty="0">
                <a:latin typeface="Times New Roman" pitchFamily="18" charset="0"/>
                <a:cs typeface="Times New Roman" pitchFamily="18" charset="0"/>
              </a:rPr>
              <a:t>Tests for transglutaminase antibodies are performed to confirm or exclude celiac </a:t>
            </a:r>
            <a:r>
              <a:rPr lang="en-US" sz="2000" dirty="0" smtClean="0">
                <a:latin typeface="Times New Roman" pitchFamily="18" charset="0"/>
                <a:cs typeface="Times New Roman" pitchFamily="18" charset="0"/>
              </a:rPr>
              <a:t>disease, </a:t>
            </a:r>
            <a:r>
              <a:rPr lang="en-US" sz="2000" dirty="0">
                <a:latin typeface="Times New Roman" pitchFamily="18" charset="0"/>
                <a:cs typeface="Times New Roman" pitchFamily="18" charset="0"/>
              </a:rPr>
              <a:t>if positive duodenal biopsy is needed.</a:t>
            </a:r>
          </a:p>
          <a:p>
            <a:pPr algn="just"/>
            <a:r>
              <a:rPr lang="en-US" sz="2000" dirty="0">
                <a:latin typeface="Times New Roman" pitchFamily="18" charset="0"/>
                <a:cs typeface="Times New Roman" pitchFamily="18" charset="0"/>
              </a:rPr>
              <a:t>An </a:t>
            </a:r>
            <a:r>
              <a:rPr lang="en-US" sz="2000" dirty="0" smtClean="0">
                <a:latin typeface="Times New Roman" pitchFamily="18" charset="0"/>
                <a:cs typeface="Times New Roman" pitchFamily="18" charset="0"/>
              </a:rPr>
              <a:t>underlying </a:t>
            </a:r>
            <a:r>
              <a:rPr lang="en-US" sz="2000" dirty="0">
                <a:latin typeface="Times New Roman" pitchFamily="18" charset="0"/>
                <a:cs typeface="Times New Roman" pitchFamily="18" charset="0"/>
              </a:rPr>
              <a:t>disease causing increased folate breakdown should </a:t>
            </a:r>
            <a:r>
              <a:rPr lang="en-US" sz="2000" dirty="0" smtClean="0">
                <a:latin typeface="Times New Roman" pitchFamily="18" charset="0"/>
                <a:cs typeface="Times New Roman" pitchFamily="18" charset="0"/>
              </a:rPr>
              <a:t>also be excluded</a:t>
            </a:r>
            <a:r>
              <a:rPr lang="en-US" dirty="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US" dirty="0" smtClean="0">
                <a:latin typeface="Times New Roman" pitchFamily="18" charset="0"/>
                <a:cs typeface="Times New Roman" pitchFamily="18" charset="0"/>
              </a:rPr>
              <a:t>Treatment</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447800"/>
            <a:ext cx="8229600" cy="4754563"/>
          </a:xfrm>
        </p:spPr>
        <p:txBody>
          <a:bodyPr>
            <a:normAutofit/>
          </a:bodyPr>
          <a:lstStyle/>
          <a:p>
            <a:pPr algn="just"/>
            <a:r>
              <a:rPr lang="en-US" sz="2000" dirty="0">
                <a:latin typeface="Times New Roman" pitchFamily="18" charset="0"/>
                <a:cs typeface="Times New Roman" pitchFamily="18" charset="0"/>
              </a:rPr>
              <a:t>It is usually possible to establish which of the two deficiencies, folate or cobalamin, is the cause of the anemia and to treat only with the appropriate vitamin</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 patients who enter the hospital severely ill, however, it may be necessary to treat with both vitamins in large doses once blood samples have been taken for cobalamin and folate assays and a bone marrow biopsy has been performed</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Transfusion is usually unnecessary and inadvisable. If it is essential, packed red cells should be given slowly, one or two units only.</a:t>
            </a:r>
          </a:p>
          <a:p>
            <a:pPr algn="just">
              <a:buNone/>
            </a:pP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US" sz="4000" dirty="0" smtClean="0">
                <a:latin typeface="Times New Roman" pitchFamily="18" charset="0"/>
                <a:cs typeface="Times New Roman" pitchFamily="18" charset="0"/>
              </a:rPr>
              <a:t>Cobalamin Deficiency</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algn="just"/>
            <a:r>
              <a:rPr lang="en-US" sz="2000" dirty="0">
                <a:latin typeface="Times New Roman" pitchFamily="18" charset="0"/>
                <a:cs typeface="Times New Roman" pitchFamily="18" charset="0"/>
              </a:rPr>
              <a:t>It is necessary to treat patients who have developed cobalamin deficiency with lifelong cobalamin injections</a:t>
            </a:r>
            <a:r>
              <a:rPr lang="en-US" sz="2000" dirty="0" smtClean="0">
                <a:latin typeface="Times New Roman" pitchFamily="18" charset="0"/>
                <a:cs typeface="Times New Roman" pitchFamily="18" charset="0"/>
              </a:rPr>
              <a:t>.</a:t>
            </a:r>
          </a:p>
          <a:p>
            <a:pPr algn="just">
              <a:buNone/>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In a few instances, the underlying cause of cobalamin deficiency can be permanently corrected for example, fish tapeworm, tropical sprue or an intestinal stagnant loop that is amenable to </a:t>
            </a:r>
            <a:r>
              <a:rPr lang="en-US" sz="2000" dirty="0" smtClean="0">
                <a:latin typeface="Times New Roman" pitchFamily="18" charset="0"/>
                <a:cs typeface="Times New Roman" pitchFamily="18" charset="0"/>
              </a:rPr>
              <a:t>surgery.</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indications for starting cobalamin therapy are a well documented megaloblastic anemia or other hematological abnormalities and neuropathy due to the deficiency.</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Patients with borderline serum cobalamin levels but no hematological or other abnormality may be followed to make sure that the cobalamin deficiency does not progress.</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447800"/>
            <a:ext cx="8229600" cy="4525963"/>
          </a:xfrm>
        </p:spPr>
        <p:txBody>
          <a:bodyPr>
            <a:noAutofit/>
          </a:bodyPr>
          <a:lstStyle/>
          <a:p>
            <a:pPr algn="just">
              <a:buNone/>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Cobalamin should be given routinely to all patients who have had a total gastrectomy or </a:t>
            </a:r>
            <a:r>
              <a:rPr lang="en-US" sz="2000" dirty="0" smtClean="0">
                <a:latin typeface="Times New Roman" pitchFamily="18" charset="0"/>
                <a:cs typeface="Times New Roman" pitchFamily="18" charset="0"/>
              </a:rPr>
              <a:t>ileal </a:t>
            </a:r>
            <a:r>
              <a:rPr lang="en-US" sz="2000" dirty="0">
                <a:latin typeface="Times New Roman" pitchFamily="18" charset="0"/>
                <a:cs typeface="Times New Roman" pitchFamily="18" charset="0"/>
              </a:rPr>
              <a:t>resection</a:t>
            </a:r>
            <a:r>
              <a:rPr lang="en-US" sz="2000" dirty="0" smtClean="0">
                <a:latin typeface="Times New Roman" pitchFamily="18" charset="0"/>
                <a:cs typeface="Times New Roman" pitchFamily="18" charset="0"/>
              </a:rPr>
              <a:t>.</a:t>
            </a:r>
          </a:p>
          <a:p>
            <a:pPr algn="just">
              <a:buNone/>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Patients who have undergone gastric reduction for control of obesity or who are receiving long-term treatment with PPIs should be screened and if necessary, given cobalamin replacement</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Replenishment of body stores should be complete with six 1000µg IM injections of hydroxycobalamin given at 3 to 7 day intervals. For maintenance therapy, 1000µg hydroxycobalamin IM once every 3 months is satisfactory.</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000" dirty="0">
                <a:latin typeface="Times New Roman" pitchFamily="18" charset="0"/>
                <a:cs typeface="Times New Roman" pitchFamily="18" charset="0"/>
              </a:rPr>
              <a:t>Because a small </a:t>
            </a:r>
            <a:r>
              <a:rPr lang="en-US" sz="2000" dirty="0" smtClean="0">
                <a:latin typeface="Times New Roman" pitchFamily="18" charset="0"/>
                <a:cs typeface="Times New Roman" pitchFamily="18" charset="0"/>
              </a:rPr>
              <a:t>fraction </a:t>
            </a:r>
            <a:r>
              <a:rPr lang="en-US" sz="2000" dirty="0">
                <a:latin typeface="Times New Roman" pitchFamily="18" charset="0"/>
                <a:cs typeface="Times New Roman" pitchFamily="18" charset="0"/>
              </a:rPr>
              <a:t>of cobalamin can be absorbed passively through mucous membranes even when there is complete failure of physiologic IF dependent absorption, large daily oral doses (1000-2000µg) of </a:t>
            </a:r>
            <a:r>
              <a:rPr lang="en-US" sz="2000" dirty="0" smtClean="0">
                <a:latin typeface="Times New Roman" pitchFamily="18" charset="0"/>
                <a:cs typeface="Times New Roman" pitchFamily="18" charset="0"/>
              </a:rPr>
              <a:t>cyanocobalamin </a:t>
            </a:r>
            <a:r>
              <a:rPr lang="en-US" sz="2000" dirty="0">
                <a:latin typeface="Times New Roman" pitchFamily="18" charset="0"/>
                <a:cs typeface="Times New Roman" pitchFamily="18" charset="0"/>
              </a:rPr>
              <a:t>are </a:t>
            </a:r>
            <a:r>
              <a:rPr lang="en-US" sz="2000" dirty="0" smtClean="0">
                <a:latin typeface="Times New Roman" pitchFamily="18" charset="0"/>
                <a:cs typeface="Times New Roman" pitchFamily="18" charset="0"/>
              </a:rPr>
              <a:t>used </a:t>
            </a:r>
            <a:r>
              <a:rPr lang="en-US" sz="2000" dirty="0">
                <a:latin typeface="Times New Roman" pitchFamily="18" charset="0"/>
                <a:cs typeface="Times New Roman" pitchFamily="18" charset="0"/>
              </a:rPr>
              <a:t>for replacement and maintenance of cobalamin status in for example, food malabsorption of cobalamin</a:t>
            </a:r>
            <a:r>
              <a:rPr lang="en-US" sz="2000" dirty="0" smtClean="0">
                <a:latin typeface="Times New Roman" pitchFamily="18" charset="0"/>
                <a:cs typeface="Times New Roman" pitchFamily="18" charset="0"/>
              </a:rPr>
              <a:t>.</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Sublingual therapy therapy has also been proposed for those in whom injections are difficult because of a bleeding tendency and who may not tolerate oral therapy.</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 patients with subnormal vitB12 levels and no evidence of any other abnormality repeat vit B12 levels after 6-12 months and homocysteine levels should be considered.</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Causes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sz="2000" dirty="0">
                <a:latin typeface="Times New Roman" pitchFamily="18" charset="0"/>
                <a:cs typeface="Times New Roman" pitchFamily="18" charset="0"/>
              </a:rPr>
              <a:t>Cobalamin deficiency or abnormalities of cobalamin metabolism </a:t>
            </a:r>
          </a:p>
          <a:p>
            <a:pPr algn="just">
              <a:buNone/>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Folate deficiency or abnormalities of folate metabolism</a:t>
            </a:r>
          </a:p>
          <a:p>
            <a:pPr algn="just">
              <a:buNone/>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Therapy with antifolate </a:t>
            </a:r>
            <a:r>
              <a:rPr lang="en-US" sz="2000" dirty="0" smtClean="0">
                <a:latin typeface="Times New Roman" pitchFamily="18" charset="0"/>
                <a:cs typeface="Times New Roman" pitchFamily="18" charset="0"/>
              </a:rPr>
              <a:t>drugs (</a:t>
            </a:r>
            <a:r>
              <a:rPr lang="en-US" sz="2000" dirty="0">
                <a:latin typeface="Times New Roman" pitchFamily="18" charset="0"/>
                <a:cs typeface="Times New Roman" pitchFamily="18" charset="0"/>
              </a:rPr>
              <a:t>methotrexate</a:t>
            </a:r>
            <a:r>
              <a:rPr lang="en-US" sz="2000" dirty="0" smtClean="0">
                <a:latin typeface="Times New Roman" pitchFamily="18" charset="0"/>
                <a:cs typeface="Times New Roman" pitchFamily="18" charset="0"/>
              </a:rPr>
              <a:t>)</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Independent of either cobalamin or folate deficiency and refractory to cobalamin and folate therapy</a:t>
            </a:r>
          </a:p>
          <a:p>
            <a:pPr algn="just">
              <a:buNone/>
            </a:pPr>
            <a:r>
              <a:rPr lang="en-US" sz="2000" dirty="0" smtClean="0">
                <a:latin typeface="Times New Roman" pitchFamily="18" charset="0"/>
                <a:cs typeface="Times New Roman" pitchFamily="18" charset="0"/>
              </a:rPr>
              <a:t>	          AML, Myelodysplasia, </a:t>
            </a:r>
          </a:p>
          <a:p>
            <a:pPr algn="just">
              <a:buNone/>
            </a:pPr>
            <a:r>
              <a:rPr lang="en-US" sz="2000" dirty="0" smtClean="0">
                <a:latin typeface="Times New Roman" pitchFamily="18" charset="0"/>
                <a:cs typeface="Times New Roman" pitchFamily="18" charset="0"/>
              </a:rPr>
              <a:t>               Drugs interfering DNA synthesis – Hydroxyurea, </a:t>
            </a:r>
          </a:p>
          <a:p>
            <a:pPr algn="just">
              <a:buNone/>
            </a:pPr>
            <a:r>
              <a:rPr lang="en-US" sz="2000" dirty="0" smtClean="0">
                <a:latin typeface="Times New Roman" pitchFamily="18" charset="0"/>
                <a:cs typeface="Times New Roman" pitchFamily="18" charset="0"/>
              </a:rPr>
              <a:t>						6-Mercaptopurine</a:t>
            </a:r>
            <a:endParaRPr lang="en-US" sz="2000" dirty="0">
              <a:latin typeface="Times New Roman" pitchFamily="18" charset="0"/>
              <a:cs typeface="Times New Roman" pitchFamily="18" charset="0"/>
            </a:endParaRPr>
          </a:p>
          <a:p>
            <a:pPr algn="just">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dirty="0" smtClean="0">
                <a:latin typeface="Times New Roman" pitchFamily="18" charset="0"/>
                <a:cs typeface="Times New Roman" pitchFamily="18" charset="0"/>
              </a:rPr>
              <a:t>Folate Deficiency</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066800"/>
            <a:ext cx="8229600" cy="4525963"/>
          </a:xfrm>
        </p:spPr>
        <p:txBody>
          <a:bodyPr>
            <a:noAutofit/>
          </a:bodyPr>
          <a:lstStyle/>
          <a:p>
            <a:pPr algn="just"/>
            <a:r>
              <a:rPr lang="en-US" sz="2000" dirty="0">
                <a:latin typeface="Times New Roman" pitchFamily="18" charset="0"/>
                <a:cs typeface="Times New Roman" pitchFamily="18" charset="0"/>
              </a:rPr>
              <a:t>Oral doses of 5-15 mg folic acid daily are satisfactory, as sufficient folate is absorbed from these extremely large doses even in patients with </a:t>
            </a:r>
            <a:r>
              <a:rPr lang="en-US" sz="2000" dirty="0" smtClean="0">
                <a:latin typeface="Times New Roman" pitchFamily="18" charset="0"/>
                <a:cs typeface="Times New Roman" pitchFamily="18" charset="0"/>
              </a:rPr>
              <a:t>severe </a:t>
            </a:r>
            <a:r>
              <a:rPr lang="en-US" sz="2000" dirty="0">
                <a:latin typeface="Times New Roman" pitchFamily="18" charset="0"/>
                <a:cs typeface="Times New Roman" pitchFamily="18" charset="0"/>
              </a:rPr>
              <a:t>malabsorption</a:t>
            </a:r>
            <a:r>
              <a:rPr lang="en-US" sz="2000" dirty="0" smtClean="0">
                <a:latin typeface="Times New Roman" pitchFamily="18" charset="0"/>
                <a:cs typeface="Times New Roman" pitchFamily="18" charset="0"/>
              </a:rPr>
              <a:t>.</a:t>
            </a:r>
          </a:p>
          <a:p>
            <a:pPr algn="just">
              <a:buNone/>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 length of time therapy must be continued depends on underlying </a:t>
            </a:r>
            <a:r>
              <a:rPr lang="en-US" sz="2000" dirty="0" smtClean="0">
                <a:latin typeface="Times New Roman" pitchFamily="18" charset="0"/>
                <a:cs typeface="Times New Roman" pitchFamily="18" charset="0"/>
              </a:rPr>
              <a:t>disease. It is expected </a:t>
            </a:r>
            <a:r>
              <a:rPr lang="en-US" sz="2000" dirty="0">
                <a:latin typeface="Times New Roman" pitchFamily="18" charset="0"/>
                <a:cs typeface="Times New Roman" pitchFamily="18" charset="0"/>
              </a:rPr>
              <a:t>to continue therapy for about 4 months, when all folate-deficient red cells will have been eliminated and replaced by new folate-replete populations</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Before large doses of folic are given, cobalamin deficiency must be excluded and if present, corrected; otherwise cobalamin neuropathy may develop despite a response of the anemia of cobalamin deficiency to folate therapy.</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Long term folic acid therapy is required when the underlying cause of the deficiency cannot be corrected and the deficiency is likely to reappear like in chronic dialysis or hemolytic anemia.</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algn="just"/>
            <a:r>
              <a:rPr lang="en-US" sz="2000" dirty="0" smtClean="0">
                <a:latin typeface="Times New Roman" pitchFamily="18" charset="0"/>
                <a:cs typeface="Times New Roman" pitchFamily="18" charset="0"/>
              </a:rPr>
              <a:t>It may also be necessary in gluten-induced enteropathy that does not respond to a gluten free diet.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Where mild but chronic folate deficiency occurs, it is preferable to encourage improvement in the diet after correcting the deficiency with a short course of folic acid.</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 any patient receiving long term folic acid therapy, it is important to measure the serum cobalamin level at a regular (once yearly) intervals to exclude the coincidental development of cobalamin deficiency.</a:t>
            </a:r>
          </a:p>
          <a:p>
            <a:pPr algn="just">
              <a:buNone/>
            </a:pPr>
            <a:endParaRPr lang="en-US" sz="2000" dirty="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Folinic acid</a:t>
            </a:r>
            <a:r>
              <a:rPr lang="en-US" sz="2000" dirty="0" smtClean="0">
                <a:latin typeface="Times New Roman" pitchFamily="18" charset="0"/>
                <a:cs typeface="Times New Roman" pitchFamily="18" charset="0"/>
              </a:rPr>
              <a:t>: Stable form of fully reduced folate. It is given orally or parenterally to overcome the toxic effects of methotrexate or other DHF reductase inhibitors for example, trimethoprim and cotrimoxazole.</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latin typeface="Times New Roman" pitchFamily="18" charset="0"/>
                <a:cs typeface="Times New Roman" pitchFamily="18" charset="0"/>
              </a:rPr>
              <a:t>Prophylactic Folic Acid</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8229600" cy="4906963"/>
          </a:xfrm>
        </p:spPr>
        <p:txBody>
          <a:bodyPr>
            <a:normAutofit fontScale="92500" lnSpcReduction="10000"/>
          </a:bodyPr>
          <a:lstStyle/>
          <a:p>
            <a:pPr algn="just">
              <a:buNone/>
            </a:pPr>
            <a:r>
              <a:rPr lang="en-US" sz="2200" dirty="0" smtClean="0">
                <a:latin typeface="Times New Roman" pitchFamily="18" charset="0"/>
                <a:cs typeface="Times New Roman" pitchFamily="18" charset="0"/>
              </a:rPr>
              <a:t>Pregnancy:</a:t>
            </a:r>
          </a:p>
          <a:p>
            <a:pPr algn="just">
              <a:buNone/>
            </a:pPr>
            <a:endParaRPr lang="en-US" sz="2000" b="1"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Folic acid 400µg daily should be given as a supplement before and through out pregnancy to prevent megaloblastic anemia and reduce the incidence of </a:t>
            </a:r>
            <a:r>
              <a:rPr lang="en-US" sz="2000" dirty="0" smtClean="0">
                <a:latin typeface="Times New Roman" pitchFamily="18" charset="0"/>
                <a:cs typeface="Times New Roman" pitchFamily="18" charset="0"/>
              </a:rPr>
              <a:t>NTDs</a:t>
            </a:r>
          </a:p>
          <a:p>
            <a:pPr algn="just">
              <a:buNone/>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In women </a:t>
            </a:r>
            <a:r>
              <a:rPr lang="en-US" sz="2000" dirty="0" smtClean="0">
                <a:latin typeface="Times New Roman" pitchFamily="18" charset="0"/>
                <a:cs typeface="Times New Roman" pitchFamily="18" charset="0"/>
              </a:rPr>
              <a:t>who </a:t>
            </a:r>
            <a:r>
              <a:rPr lang="en-US" sz="2000" dirty="0">
                <a:latin typeface="Times New Roman" pitchFamily="18" charset="0"/>
                <a:cs typeface="Times New Roman" pitchFamily="18" charset="0"/>
              </a:rPr>
              <a:t>had a previous fetus with an NTD, 5mg daily is recommended when pregnancy is contemplated and through out the subsequent pregnancy</a:t>
            </a:r>
            <a:r>
              <a:rPr lang="en-US" sz="2000" dirty="0" smtClean="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Infancy And Childhood:</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incidence of folate deficiency is so high in the smallest premature babies during the first 6 weeks of life that folic acid 1mg daily should be given routinely to those weighing &lt;1500g at birth and to larger premature babies who require exchange transfusions or develop feeding difficulties, infections or vomiting and diarrhoea.</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2AFFA4B-E672-4E4B-BF56-2C8E602D89F3}"/>
              </a:ext>
            </a:extLst>
          </p:cNvPr>
          <p:cNvSpPr/>
          <p:nvPr/>
        </p:nvSpPr>
        <p:spPr>
          <a:xfrm>
            <a:off x="2841172" y="2192894"/>
            <a:ext cx="3715916" cy="212365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THANK YOU</a:t>
            </a:r>
          </a:p>
        </p:txBody>
      </p:sp>
    </p:spTree>
    <p:extLst>
      <p:ext uri="{BB962C8B-B14F-4D97-AF65-F5344CB8AC3E}">
        <p14:creationId xmlns:p14="http://schemas.microsoft.com/office/powerpoint/2010/main" xmlns="" val="2512158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dirty="0" smtClean="0">
                <a:latin typeface="Times New Roman" pitchFamily="18" charset="0"/>
                <a:cs typeface="Times New Roman" pitchFamily="18" charset="0"/>
              </a:rPr>
              <a:t>Cobalamin</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600200"/>
            <a:ext cx="8229600" cy="4525963"/>
          </a:xfrm>
        </p:spPr>
        <p:txBody>
          <a:bodyPr>
            <a:normAutofit/>
          </a:bodyPr>
          <a:lstStyle/>
          <a:p>
            <a:pPr algn="just"/>
            <a:r>
              <a:rPr lang="en-US" sz="2000" dirty="0" smtClean="0">
                <a:latin typeface="Times New Roman" pitchFamily="18" charset="0"/>
                <a:cs typeface="Times New Roman" pitchFamily="18" charset="0"/>
              </a:rPr>
              <a:t>Cobalamin </a:t>
            </a:r>
            <a:r>
              <a:rPr lang="en-US" sz="2000" dirty="0">
                <a:latin typeface="Times New Roman" pitchFamily="18" charset="0"/>
                <a:cs typeface="Times New Roman" pitchFamily="18" charset="0"/>
              </a:rPr>
              <a:t>(vitamin B12) exists in a number of different chemical </a:t>
            </a:r>
            <a:r>
              <a:rPr lang="en-US" sz="2000" dirty="0" smtClean="0">
                <a:latin typeface="Times New Roman" pitchFamily="18" charset="0"/>
                <a:cs typeface="Times New Roman" pitchFamily="18" charset="0"/>
              </a:rPr>
              <a:t>forms. All </a:t>
            </a:r>
            <a:r>
              <a:rPr lang="en-US" sz="2000" dirty="0">
                <a:latin typeface="Times New Roman" pitchFamily="18" charset="0"/>
                <a:cs typeface="Times New Roman" pitchFamily="18" charset="0"/>
              </a:rPr>
              <a:t>have a cobalt atom at the center of a corrin </a:t>
            </a:r>
            <a:r>
              <a:rPr lang="en-US" sz="2000" dirty="0" smtClean="0">
                <a:latin typeface="Times New Roman" pitchFamily="18" charset="0"/>
                <a:cs typeface="Times New Roman" pitchFamily="18" charset="0"/>
              </a:rPr>
              <a:t>ring is mainly </a:t>
            </a:r>
            <a:r>
              <a:rPr lang="en-US" sz="2000" dirty="0">
                <a:latin typeface="Times New Roman" pitchFamily="18" charset="0"/>
                <a:cs typeface="Times New Roman" pitchFamily="18" charset="0"/>
              </a:rPr>
              <a:t>located in </a:t>
            </a:r>
            <a:r>
              <a:rPr lang="en-US" sz="2000" dirty="0" smtClean="0">
                <a:latin typeface="Times New Roman" pitchFamily="18" charset="0"/>
                <a:cs typeface="Times New Roman" pitchFamily="18" charset="0"/>
              </a:rPr>
              <a:t>mitochondria. It </a:t>
            </a:r>
            <a:r>
              <a:rPr lang="en-US" sz="2000" dirty="0">
                <a:latin typeface="Times New Roman" pitchFamily="18" charset="0"/>
                <a:cs typeface="Times New Roman" pitchFamily="18" charset="0"/>
              </a:rPr>
              <a:t>is the cofactor for the enzyme </a:t>
            </a:r>
            <a:r>
              <a:rPr lang="en-US" sz="2000" dirty="0" smtClean="0">
                <a:latin typeface="Times New Roman" pitchFamily="18" charset="0"/>
                <a:cs typeface="Times New Roman" pitchFamily="18" charset="0"/>
              </a:rPr>
              <a:t>L-methyl malonyl </a:t>
            </a:r>
            <a:r>
              <a:rPr lang="en-US" sz="2000" dirty="0">
                <a:latin typeface="Times New Roman" pitchFamily="18" charset="0"/>
                <a:cs typeface="Times New Roman" pitchFamily="18" charset="0"/>
              </a:rPr>
              <a:t>coenzyme A (CoA) </a:t>
            </a:r>
            <a:r>
              <a:rPr lang="en-US" sz="2000" dirty="0" smtClean="0">
                <a:latin typeface="Times New Roman" pitchFamily="18" charset="0"/>
                <a:cs typeface="Times New Roman" pitchFamily="18" charset="0"/>
              </a:rPr>
              <a:t>mutase.</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other major natural cobalamin is methylcobalamin, the form </a:t>
            </a:r>
            <a:r>
              <a:rPr lang="en-US" sz="2000" dirty="0" smtClean="0">
                <a:latin typeface="Times New Roman" pitchFamily="18" charset="0"/>
                <a:cs typeface="Times New Roman" pitchFamily="18" charset="0"/>
              </a:rPr>
              <a:t>in human </a:t>
            </a:r>
            <a:r>
              <a:rPr lang="en-US" sz="2000" dirty="0">
                <a:latin typeface="Times New Roman" pitchFamily="18" charset="0"/>
                <a:cs typeface="Times New Roman" pitchFamily="18" charset="0"/>
              </a:rPr>
              <a:t>plasma and in cell </a:t>
            </a:r>
            <a:r>
              <a:rPr lang="en-US" sz="2000" dirty="0" smtClean="0">
                <a:latin typeface="Times New Roman" pitchFamily="18" charset="0"/>
                <a:cs typeface="Times New Roman" pitchFamily="18" charset="0"/>
              </a:rPr>
              <a:t>cytoplasm. It </a:t>
            </a:r>
            <a:r>
              <a:rPr lang="en-US" sz="2000" dirty="0">
                <a:latin typeface="Times New Roman" pitchFamily="18" charset="0"/>
                <a:cs typeface="Times New Roman" pitchFamily="18" charset="0"/>
              </a:rPr>
              <a:t>is the cofactor for methionine synthase.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There </a:t>
            </a:r>
            <a:r>
              <a:rPr lang="en-US" sz="2000" dirty="0">
                <a:latin typeface="Times New Roman" pitchFamily="18" charset="0"/>
                <a:cs typeface="Times New Roman" pitchFamily="18" charset="0"/>
              </a:rPr>
              <a:t>are also minor amounts of </a:t>
            </a:r>
            <a:r>
              <a:rPr lang="en-US" sz="2000" dirty="0" smtClean="0">
                <a:latin typeface="Times New Roman" pitchFamily="18" charset="0"/>
                <a:cs typeface="Times New Roman" pitchFamily="18" charset="0"/>
              </a:rPr>
              <a:t>hydroxycobalamin </a:t>
            </a:r>
            <a:r>
              <a:rPr lang="en-US" sz="2000" dirty="0">
                <a:latin typeface="Times New Roman" pitchFamily="18" charset="0"/>
                <a:cs typeface="Times New Roman" pitchFamily="18" charset="0"/>
              </a:rPr>
              <a:t>to which </a:t>
            </a:r>
            <a:r>
              <a:rPr lang="en-US" sz="2000" dirty="0" smtClean="0">
                <a:latin typeface="Times New Roman" pitchFamily="18" charset="0"/>
                <a:cs typeface="Times New Roman" pitchFamily="18" charset="0"/>
              </a:rPr>
              <a:t>methyl </a:t>
            </a:r>
            <a:r>
              <a:rPr lang="en-US" sz="2000" dirty="0">
                <a:latin typeface="Times New Roman" pitchFamily="18" charset="0"/>
                <a:cs typeface="Times New Roman" pitchFamily="18" charset="0"/>
              </a:rPr>
              <a:t>and adocobalamin are </a:t>
            </a:r>
            <a:r>
              <a:rPr lang="en-US" sz="2000" dirty="0" smtClean="0">
                <a:latin typeface="Times New Roman" pitchFamily="18" charset="0"/>
                <a:cs typeface="Times New Roman" pitchFamily="18" charset="0"/>
              </a:rPr>
              <a:t>converted rapidly </a:t>
            </a:r>
            <a:r>
              <a:rPr lang="en-US" sz="2000" dirty="0">
                <a:latin typeface="Times New Roman" pitchFamily="18" charset="0"/>
                <a:cs typeface="Times New Roman" pitchFamily="18" charset="0"/>
              </a:rPr>
              <a:t>by exposure to light.</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85800"/>
          </a:xfrm>
        </p:spPr>
        <p:txBody>
          <a:bodyPr>
            <a:noAutofit/>
          </a:bodyPr>
          <a:lstStyle/>
          <a:p>
            <a:r>
              <a:rPr lang="en-US" dirty="0" smtClean="0">
                <a:latin typeface="Times New Roman" pitchFamily="18" charset="0"/>
                <a:cs typeface="Times New Roman" pitchFamily="18" charset="0"/>
              </a:rPr>
              <a:t>Dietary Sources And Requirements</a:t>
            </a:r>
            <a:endParaRPr lang="en-US" dirty="0"/>
          </a:p>
        </p:txBody>
      </p:sp>
      <p:sp>
        <p:nvSpPr>
          <p:cNvPr id="3" name="Content Placeholder 2"/>
          <p:cNvSpPr>
            <a:spLocks noGrp="1"/>
          </p:cNvSpPr>
          <p:nvPr>
            <p:ph sz="quarter" idx="1"/>
          </p:nvPr>
        </p:nvSpPr>
        <p:spPr>
          <a:xfrm>
            <a:off x="457200" y="1676400"/>
            <a:ext cx="8229600" cy="4525963"/>
          </a:xfrm>
        </p:spPr>
        <p:txBody>
          <a:bodyPr>
            <a:normAutofit lnSpcReduction="10000"/>
          </a:bodyPr>
          <a:lstStyle/>
          <a:p>
            <a:pPr algn="just"/>
            <a:r>
              <a:rPr lang="en-US" sz="2000" dirty="0" smtClean="0">
                <a:latin typeface="Times New Roman" pitchFamily="18" charset="0"/>
                <a:cs typeface="Times New Roman" pitchFamily="18" charset="0"/>
              </a:rPr>
              <a:t>Cobalamin </a:t>
            </a:r>
            <a:r>
              <a:rPr lang="en-US" sz="2000" dirty="0">
                <a:latin typeface="Times New Roman" pitchFamily="18" charset="0"/>
                <a:cs typeface="Times New Roman" pitchFamily="18" charset="0"/>
              </a:rPr>
              <a:t>is </a:t>
            </a:r>
            <a:r>
              <a:rPr lang="en-US" sz="2000" dirty="0" smtClean="0">
                <a:latin typeface="Times New Roman" pitchFamily="18" charset="0"/>
                <a:cs typeface="Times New Roman" pitchFamily="18" charset="0"/>
              </a:rPr>
              <a:t>synthesized by microorganisms. Ruminants </a:t>
            </a:r>
            <a:r>
              <a:rPr lang="en-US" sz="2000" dirty="0">
                <a:latin typeface="Times New Roman" pitchFamily="18" charset="0"/>
                <a:cs typeface="Times New Roman" pitchFamily="18" charset="0"/>
              </a:rPr>
              <a:t>obtain cobalamin from the foregut, but the only source for humans is food of animal origin, for example, meat, fish, </a:t>
            </a:r>
            <a:r>
              <a:rPr lang="en-US" sz="2000" dirty="0" smtClean="0">
                <a:latin typeface="Times New Roman" pitchFamily="18" charset="0"/>
                <a:cs typeface="Times New Roman" pitchFamily="18" charset="0"/>
              </a:rPr>
              <a:t>and dairy </a:t>
            </a:r>
            <a:r>
              <a:rPr lang="en-US" sz="2000" dirty="0">
                <a:latin typeface="Times New Roman" pitchFamily="18" charset="0"/>
                <a:cs typeface="Times New Roman" pitchFamily="18" charset="0"/>
              </a:rPr>
              <a:t>products</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Vegetables</a:t>
            </a:r>
            <a:r>
              <a:rPr lang="en-US" sz="2000" dirty="0">
                <a:latin typeface="Times New Roman" pitchFamily="18" charset="0"/>
                <a:cs typeface="Times New Roman" pitchFamily="18" charset="0"/>
              </a:rPr>
              <a:t>, fruits, and other foods of </a:t>
            </a:r>
            <a:r>
              <a:rPr lang="en-US" sz="2000" dirty="0" smtClean="0">
                <a:latin typeface="Times New Roman" pitchFamily="18" charset="0"/>
                <a:cs typeface="Times New Roman" pitchFamily="18" charset="0"/>
              </a:rPr>
              <a:t>non animal </a:t>
            </a:r>
            <a:r>
              <a:rPr lang="en-US" sz="2000" dirty="0">
                <a:latin typeface="Times New Roman" pitchFamily="18" charset="0"/>
                <a:cs typeface="Times New Roman" pitchFamily="18" charset="0"/>
              </a:rPr>
              <a:t>origin are free from cobalamin unless they are contaminated by bacteria. A </a:t>
            </a:r>
            <a:r>
              <a:rPr lang="en-US" sz="2000" dirty="0" smtClean="0">
                <a:latin typeface="Times New Roman" pitchFamily="18" charset="0"/>
                <a:cs typeface="Times New Roman" pitchFamily="18" charset="0"/>
              </a:rPr>
              <a:t>normal diet </a:t>
            </a:r>
            <a:r>
              <a:rPr lang="en-US" sz="2000" dirty="0">
                <a:latin typeface="Times New Roman" pitchFamily="18" charset="0"/>
                <a:cs typeface="Times New Roman" pitchFamily="18" charset="0"/>
              </a:rPr>
              <a:t>contains 5–30 μg </a:t>
            </a:r>
            <a:r>
              <a:rPr lang="en-US" sz="2000" dirty="0" smtClean="0">
                <a:latin typeface="Times New Roman" pitchFamily="18" charset="0"/>
                <a:cs typeface="Times New Roman" pitchFamily="18" charset="0"/>
              </a:rPr>
              <a:t>of cobalamin </a:t>
            </a:r>
            <a:r>
              <a:rPr lang="en-US" sz="2000" dirty="0">
                <a:latin typeface="Times New Roman" pitchFamily="18" charset="0"/>
                <a:cs typeface="Times New Roman" pitchFamily="18" charset="0"/>
              </a:rPr>
              <a:t>daily. </a:t>
            </a:r>
            <a:r>
              <a:rPr lang="en-US" sz="2000" dirty="0" smtClean="0">
                <a:latin typeface="Times New Roman" pitchFamily="18" charset="0"/>
                <a:cs typeface="Times New Roman" pitchFamily="18" charset="0"/>
              </a:rPr>
              <a:t> </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Adult </a:t>
            </a:r>
            <a:r>
              <a:rPr lang="en-US" sz="2000" dirty="0">
                <a:latin typeface="Times New Roman" pitchFamily="18" charset="0"/>
                <a:cs typeface="Times New Roman" pitchFamily="18" charset="0"/>
              </a:rPr>
              <a:t>daily losses (mainly in the urine and feces) are 1–3 μg (~0.1% of body stores), and because the body does not have the ability to degrade cobalamin, </a:t>
            </a:r>
            <a:r>
              <a:rPr lang="en-US" sz="2000" dirty="0" smtClean="0">
                <a:latin typeface="Times New Roman" pitchFamily="18" charset="0"/>
                <a:cs typeface="Times New Roman" pitchFamily="18" charset="0"/>
              </a:rPr>
              <a:t>daily requirements </a:t>
            </a:r>
            <a:r>
              <a:rPr lang="en-US" sz="2000" dirty="0">
                <a:latin typeface="Times New Roman" pitchFamily="18" charset="0"/>
                <a:cs typeface="Times New Roman" pitchFamily="18" charset="0"/>
              </a:rPr>
              <a:t>are also about 1–3 μg</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Body </a:t>
            </a:r>
            <a:r>
              <a:rPr lang="en-US" sz="2000" dirty="0">
                <a:latin typeface="Times New Roman" pitchFamily="18" charset="0"/>
                <a:cs typeface="Times New Roman" pitchFamily="18" charset="0"/>
              </a:rPr>
              <a:t>stores are of the order of 2–3 mg, sufficient for 3–4 years if supplies are completely cut off.</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Times New Roman" pitchFamily="18" charset="0"/>
                <a:cs typeface="Times New Roman" pitchFamily="18" charset="0"/>
              </a:rPr>
              <a:t>Absorption</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90600"/>
            <a:ext cx="8229600" cy="5059363"/>
          </a:xfrm>
        </p:spPr>
        <p:txBody>
          <a:bodyPr>
            <a:noAutofit/>
          </a:bodyPr>
          <a:lstStyle/>
          <a:p>
            <a:pPr algn="just"/>
            <a:r>
              <a:rPr lang="en-US" sz="2000" dirty="0" smtClean="0">
                <a:latin typeface="Times New Roman" pitchFamily="18" charset="0"/>
                <a:cs typeface="Times New Roman" pitchFamily="18" charset="0"/>
              </a:rPr>
              <a:t>Two mechanisms exist for cobalamin absorption. One is passive, occurring equally through buccal, duodenal, and ileal mucosa; it is rapid but extremely inefficient, with &lt;1% of an oral dose being absorbed by this process.</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normal physiologic mechanism is active; occurs through the ileum and is efficient for small oral doses of cobalamin, and mediated by gastric intrinsic factor (IF). </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Dietary cobalamin is released from protein complexes by enzymes in the stomach, duodenum, and jejunum; combines rapidly with a salivary glycoprotein known as haptocorrins (HCs). In the intestine, the HC is digested by pancreatic trypsin and the cobalamin is transferred to IF.</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IF is produced in the gastric parietal cells of the fundus and body of the stomach, and its secretion parallels that of hydrochloric acid.</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4572000"/>
          </a:xfrm>
        </p:spPr>
        <p:txBody>
          <a:bodyPr>
            <a:noAutofit/>
          </a:bodyPr>
          <a:lstStyle/>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IF-cobalamin complex passes to the ileum, where IF attaches to a specific receptor (cubilin) on the microvillus membrane of the </a:t>
            </a:r>
            <a:r>
              <a:rPr lang="en-US" sz="2000" dirty="0" smtClean="0">
                <a:latin typeface="Times New Roman" pitchFamily="18" charset="0"/>
                <a:cs typeface="Times New Roman" pitchFamily="18" charset="0"/>
              </a:rPr>
              <a:t>enterocytes. Cubilin is also present </a:t>
            </a:r>
            <a:r>
              <a:rPr lang="en-US" sz="2000" dirty="0">
                <a:latin typeface="Times New Roman" pitchFamily="18" charset="0"/>
                <a:cs typeface="Times New Roman" pitchFamily="18" charset="0"/>
              </a:rPr>
              <a:t>in yolk sac and renal proximal tubular epithelium. </a:t>
            </a:r>
            <a:r>
              <a:rPr lang="en-US" sz="2000" dirty="0" smtClean="0">
                <a:latin typeface="Times New Roman" pitchFamily="18" charset="0"/>
                <a:cs typeface="Times New Roman" pitchFamily="18" charset="0"/>
              </a:rPr>
              <a:t> </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cobalamin-IF complex enters the ileal cell, where IF is </a:t>
            </a:r>
            <a:r>
              <a:rPr lang="en-US" sz="2000" dirty="0" smtClean="0">
                <a:latin typeface="Times New Roman" pitchFamily="18" charset="0"/>
                <a:cs typeface="Times New Roman" pitchFamily="18" charset="0"/>
              </a:rPr>
              <a:t>destroyed.</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Between 0.5 and 5 μg of cobalamin enter the bile each day. This binds to IF, and a major portion of biliary cobalamin normally reabsorbed together with cobalamin derived from intestinal cells. </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Because of the appreciable amount of cobalamin undergoing enterohepatic circulation, cobalamin deficiency develops more rapidly in individuals who malabsorb cobalamin than it does in vegans, in whom reabsorption of biliary cobalamin is intact.</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0" y="304801"/>
            <a:ext cx="6417733" cy="6247864"/>
          </a:xfrm>
          <a:prstGeom prst="rect">
            <a:avLst/>
          </a:prstGeom>
          <a:noFill/>
          <a:ln w="9525">
            <a:noFill/>
            <a:miter lim="800000"/>
            <a:headEnd/>
            <a:tailEnd/>
          </a:ln>
        </p:spPr>
        <p:txBody>
          <a:bodyPr>
            <a:spAutoFit/>
          </a:bodyPr>
          <a:lstStyle/>
          <a:p>
            <a:r>
              <a:rPr lang="en-IN" sz="2000" dirty="0">
                <a:latin typeface="Times New Roman" pitchFamily="18" charset="0"/>
                <a:cs typeface="Times New Roman" pitchFamily="18" charset="0"/>
              </a:rPr>
              <a:t>Pernicious anemia </a:t>
            </a:r>
            <a:endParaRPr lang="en-IN"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history</a:t>
            </a:r>
            <a:endParaRPr lang="en-IN"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pPr>
              <a:buFont typeface="Wingdings" pitchFamily="2" charset="2"/>
              <a:buChar char="Ø"/>
            </a:pPr>
            <a:r>
              <a:rPr lang="en-IN" sz="2000" dirty="0">
                <a:latin typeface="Times New Roman" pitchFamily="18" charset="0"/>
                <a:cs typeface="Times New Roman" pitchFamily="18" charset="0"/>
              </a:rPr>
              <a:t>In the 1850s the English physician</a:t>
            </a:r>
          </a:p>
          <a:p>
            <a:r>
              <a:rPr lang="en-IN" sz="2000" dirty="0">
                <a:latin typeface="Times New Roman" pitchFamily="18" charset="0"/>
                <a:cs typeface="Times New Roman" pitchFamily="18" charset="0"/>
              </a:rPr>
              <a:t> Thomas  Addison described a lethal (pernicious) form of</a:t>
            </a:r>
          </a:p>
          <a:p>
            <a:r>
              <a:rPr lang="en-IN" sz="2000" dirty="0">
                <a:latin typeface="Times New Roman" pitchFamily="18" charset="0"/>
                <a:cs typeface="Times New Roman" pitchFamily="18" charset="0"/>
              </a:rPr>
              <a:t>Anaemia </a:t>
            </a:r>
          </a:p>
          <a:p>
            <a:pPr lvl="1">
              <a:buFont typeface="Arial" pitchFamily="34" charset="0"/>
              <a:buChar char="•"/>
            </a:pPr>
            <a:r>
              <a:rPr lang="en-IN" sz="2000" dirty="0">
                <a:latin typeface="Times New Roman" pitchFamily="18" charset="0"/>
                <a:cs typeface="Times New Roman" pitchFamily="18" charset="0"/>
              </a:rPr>
              <a:t> to pathological gastric mucosa</a:t>
            </a:r>
          </a:p>
          <a:p>
            <a:pPr lvl="1">
              <a:buFont typeface="Arial" pitchFamily="34" charset="0"/>
              <a:buChar char="•"/>
            </a:pPr>
            <a:r>
              <a:rPr lang="en-IN" sz="2000" dirty="0">
                <a:latin typeface="Times New Roman" pitchFamily="18" charset="0"/>
                <a:cs typeface="Times New Roman" pitchFamily="18" charset="0"/>
              </a:rPr>
              <a:t> and associated with the absence of acid in      </a:t>
            </a:r>
          </a:p>
          <a:p>
            <a:pPr lvl="1"/>
            <a:r>
              <a:rPr lang="en-IN" sz="2000" dirty="0">
                <a:latin typeface="Times New Roman" pitchFamily="18" charset="0"/>
                <a:cs typeface="Times New Roman" pitchFamily="18" charset="0"/>
              </a:rPr>
              <a:t>  the stomach.</a:t>
            </a:r>
          </a:p>
          <a:p>
            <a:pPr lvl="1"/>
            <a:endParaRPr lang="en-IN" sz="2000" dirty="0">
              <a:latin typeface="Times New Roman" pitchFamily="18" charset="0"/>
              <a:cs typeface="Times New Roman" pitchFamily="18" charset="0"/>
            </a:endParaRPr>
          </a:p>
          <a:p>
            <a:pPr>
              <a:buFont typeface="Wingdings" pitchFamily="2" charset="2"/>
              <a:buChar char="Ø"/>
            </a:pPr>
            <a:r>
              <a:rPr lang="en-IN" sz="2000" dirty="0">
                <a:latin typeface="Times New Roman" pitchFamily="18" charset="0"/>
                <a:cs typeface="Times New Roman" pitchFamily="18" charset="0"/>
              </a:rPr>
              <a:t>In 1926, at a meeting in Atlantic City, Georges</a:t>
            </a:r>
          </a:p>
          <a:p>
            <a:r>
              <a:rPr lang="en-IN" sz="2000" dirty="0">
                <a:latin typeface="Times New Roman" pitchFamily="18" charset="0"/>
                <a:cs typeface="Times New Roman" pitchFamily="18" charset="0"/>
              </a:rPr>
              <a:t>Minot and William Murphy cured patients by ingestion of large quantities of raw liver.</a:t>
            </a:r>
          </a:p>
          <a:p>
            <a:endParaRPr lang="en-IN" sz="2000" dirty="0">
              <a:latin typeface="Times New Roman" pitchFamily="18" charset="0"/>
              <a:cs typeface="Times New Roman" pitchFamily="18" charset="0"/>
            </a:endParaRPr>
          </a:p>
          <a:p>
            <a:pPr>
              <a:buFont typeface="Wingdings" pitchFamily="2" charset="2"/>
              <a:buChar char="Ø"/>
            </a:pPr>
            <a:r>
              <a:rPr lang="en-IN" sz="2000" dirty="0">
                <a:latin typeface="Times New Roman" pitchFamily="18" charset="0"/>
                <a:cs typeface="Times New Roman" pitchFamily="18" charset="0"/>
              </a:rPr>
              <a:t>3 years later William Castle postulated an</a:t>
            </a:r>
          </a:p>
          <a:p>
            <a:r>
              <a:rPr lang="en-IN" sz="2000" dirty="0">
                <a:latin typeface="Times New Roman" pitchFamily="18" charset="0"/>
                <a:cs typeface="Times New Roman" pitchFamily="18" charset="0"/>
              </a:rPr>
              <a:t>“intrinsic factor” </a:t>
            </a:r>
          </a:p>
          <a:p>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pic>
        <p:nvPicPr>
          <p:cNvPr id="23556" name="Picture 2"/>
          <p:cNvPicPr>
            <a:picLocks noChangeAspect="1" noChangeArrowheads="1"/>
          </p:cNvPicPr>
          <p:nvPr/>
        </p:nvPicPr>
        <p:blipFill>
          <a:blip r:embed="rId2" cstate="print"/>
          <a:srcRect/>
          <a:stretch>
            <a:fillRect/>
          </a:stretch>
        </p:blipFill>
        <p:spPr bwMode="auto">
          <a:xfrm>
            <a:off x="6139745" y="457200"/>
            <a:ext cx="3004255" cy="3352800"/>
          </a:xfrm>
          <a:prstGeom prst="rect">
            <a:avLst/>
          </a:prstGeom>
          <a:noFill/>
          <a:ln w="9525">
            <a:noFill/>
            <a:miter lim="800000"/>
            <a:headEnd/>
            <a:tailEnd/>
          </a:ln>
        </p:spPr>
      </p:pic>
      <p:sp>
        <p:nvSpPr>
          <p:cNvPr id="23557" name="TextBox 4"/>
          <p:cNvSpPr txBox="1">
            <a:spLocks noChangeArrowheads="1"/>
          </p:cNvSpPr>
          <p:nvPr/>
        </p:nvSpPr>
        <p:spPr bwMode="auto">
          <a:xfrm>
            <a:off x="6400800" y="3810001"/>
            <a:ext cx="2743200" cy="461963"/>
          </a:xfrm>
          <a:prstGeom prst="rect">
            <a:avLst/>
          </a:prstGeom>
          <a:noFill/>
          <a:ln w="9525">
            <a:noFill/>
            <a:miter lim="800000"/>
            <a:headEnd/>
            <a:tailEnd/>
          </a:ln>
        </p:spPr>
        <p:txBody>
          <a:bodyPr>
            <a:spAutoFit/>
          </a:bodyPr>
          <a:lstStyle/>
          <a:p>
            <a:r>
              <a:rPr lang="en-US" sz="2400"/>
              <a:t>THOMAS ADDISON</a:t>
            </a:r>
            <a:endParaRPr lang="en-IN" sz="24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1245</TotalTime>
  <Words>3209</Words>
  <Application>Microsoft Office PowerPoint</Application>
  <PresentationFormat>On-screen Show (4:3)</PresentationFormat>
  <Paragraphs>322</Paragraphs>
  <Slides>43</Slides>
  <Notes>1</Notes>
  <HiddenSlides>1</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Equity</vt:lpstr>
      <vt:lpstr>MEGALOBLASTIC ANEMIA</vt:lpstr>
      <vt:lpstr>Review</vt:lpstr>
      <vt:lpstr>Slide 3</vt:lpstr>
      <vt:lpstr>Causes</vt:lpstr>
      <vt:lpstr>Cobalamin </vt:lpstr>
      <vt:lpstr>Dietary Sources And Requirements</vt:lpstr>
      <vt:lpstr>Absorption </vt:lpstr>
      <vt:lpstr>Slide 8</vt:lpstr>
      <vt:lpstr>Slide 9</vt:lpstr>
      <vt:lpstr>Slide 10</vt:lpstr>
      <vt:lpstr>Transport </vt:lpstr>
      <vt:lpstr>Slide 12</vt:lpstr>
      <vt:lpstr>Folic Acid</vt:lpstr>
      <vt:lpstr>Slide 14</vt:lpstr>
      <vt:lpstr>ABSORPTION OF FOLIC ACID</vt:lpstr>
      <vt:lpstr>Absorption </vt:lpstr>
      <vt:lpstr>Slide 17</vt:lpstr>
      <vt:lpstr>Transport </vt:lpstr>
      <vt:lpstr>METABOLISM OF FOLIC ACID</vt:lpstr>
      <vt:lpstr>Biochemical Functions </vt:lpstr>
      <vt:lpstr>Clinical Features</vt:lpstr>
      <vt:lpstr>General Tissue Effects of Cobalamin and Folate Deficiencies</vt:lpstr>
      <vt:lpstr>Slide 23</vt:lpstr>
      <vt:lpstr>Neurological Manifestations </vt:lpstr>
      <vt:lpstr>Hematological Findings</vt:lpstr>
      <vt:lpstr>Macrocytic anemia</vt:lpstr>
      <vt:lpstr>Slide 27</vt:lpstr>
      <vt:lpstr>Slide 28</vt:lpstr>
      <vt:lpstr>Bone Marrow Biopsy showing Megaloblasts, Abnormal mitosis </vt:lpstr>
      <vt:lpstr>Causes of cobalamin deficiency </vt:lpstr>
      <vt:lpstr>Causes of folate deficiency </vt:lpstr>
      <vt:lpstr>Diagnosis of Folate and Cobalamin Deficiencies</vt:lpstr>
      <vt:lpstr>Slide 33</vt:lpstr>
      <vt:lpstr>Folate Deficiency</vt:lpstr>
      <vt:lpstr>Slide 35</vt:lpstr>
      <vt:lpstr>Treatment</vt:lpstr>
      <vt:lpstr>Cobalamin Deficiency</vt:lpstr>
      <vt:lpstr>Slide 38</vt:lpstr>
      <vt:lpstr>Slide 39</vt:lpstr>
      <vt:lpstr>Folate Deficiency</vt:lpstr>
      <vt:lpstr>Slide 41</vt:lpstr>
      <vt:lpstr>Prophylactic Folic Acid</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keyur</dc:creator>
  <cp:lastModifiedBy>Jeevana</cp:lastModifiedBy>
  <cp:revision>116</cp:revision>
  <dcterms:created xsi:type="dcterms:W3CDTF">2019-11-17T05:04:08Z</dcterms:created>
  <dcterms:modified xsi:type="dcterms:W3CDTF">2020-08-19T11:51:20Z</dcterms:modified>
</cp:coreProperties>
</file>