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Default Extension="wmv" ContentType="video/unknown"/>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85"/>
  </p:notesMasterIdLst>
  <p:sldIdLst>
    <p:sldId id="302" r:id="rId2"/>
    <p:sldId id="265" r:id="rId3"/>
    <p:sldId id="313" r:id="rId4"/>
    <p:sldId id="314" r:id="rId5"/>
    <p:sldId id="336" r:id="rId6"/>
    <p:sldId id="337" r:id="rId7"/>
    <p:sldId id="335" r:id="rId8"/>
    <p:sldId id="315" r:id="rId9"/>
    <p:sldId id="367" r:id="rId10"/>
    <p:sldId id="368" r:id="rId11"/>
    <p:sldId id="360" r:id="rId12"/>
    <p:sldId id="370" r:id="rId13"/>
    <p:sldId id="371" r:id="rId14"/>
    <p:sldId id="372" r:id="rId15"/>
    <p:sldId id="373" r:id="rId16"/>
    <p:sldId id="374" r:id="rId17"/>
    <p:sldId id="375" r:id="rId18"/>
    <p:sldId id="376" r:id="rId19"/>
    <p:sldId id="258" r:id="rId20"/>
    <p:sldId id="259" r:id="rId21"/>
    <p:sldId id="344" r:id="rId22"/>
    <p:sldId id="361" r:id="rId23"/>
    <p:sldId id="261" r:id="rId24"/>
    <p:sldId id="345" r:id="rId25"/>
    <p:sldId id="262" r:id="rId26"/>
    <p:sldId id="362" r:id="rId27"/>
    <p:sldId id="363" r:id="rId28"/>
    <p:sldId id="304" r:id="rId29"/>
    <p:sldId id="305" r:id="rId30"/>
    <p:sldId id="306" r:id="rId31"/>
    <p:sldId id="307" r:id="rId32"/>
    <p:sldId id="308" r:id="rId33"/>
    <p:sldId id="309" r:id="rId34"/>
    <p:sldId id="311" r:id="rId35"/>
    <p:sldId id="312" r:id="rId36"/>
    <p:sldId id="264" r:id="rId37"/>
    <p:sldId id="263" r:id="rId38"/>
    <p:sldId id="346" r:id="rId39"/>
    <p:sldId id="347" r:id="rId40"/>
    <p:sldId id="348" r:id="rId41"/>
    <p:sldId id="349" r:id="rId42"/>
    <p:sldId id="350" r:id="rId43"/>
    <p:sldId id="351" r:id="rId44"/>
    <p:sldId id="352" r:id="rId45"/>
    <p:sldId id="353" r:id="rId46"/>
    <p:sldId id="354" r:id="rId47"/>
    <p:sldId id="355" r:id="rId48"/>
    <p:sldId id="356" r:id="rId49"/>
    <p:sldId id="278" r:id="rId50"/>
    <p:sldId id="279" r:id="rId51"/>
    <p:sldId id="323" r:id="rId52"/>
    <p:sldId id="324" r:id="rId53"/>
    <p:sldId id="325" r:id="rId54"/>
    <p:sldId id="326" r:id="rId55"/>
    <p:sldId id="365" r:id="rId56"/>
    <p:sldId id="366" r:id="rId57"/>
    <p:sldId id="331" r:id="rId58"/>
    <p:sldId id="332" r:id="rId59"/>
    <p:sldId id="339" r:id="rId60"/>
    <p:sldId id="333" r:id="rId61"/>
    <p:sldId id="340" r:id="rId62"/>
    <p:sldId id="341" r:id="rId63"/>
    <p:sldId id="334" r:id="rId64"/>
    <p:sldId id="342" r:id="rId65"/>
    <p:sldId id="338" r:id="rId66"/>
    <p:sldId id="343" r:id="rId67"/>
    <p:sldId id="357" r:id="rId68"/>
    <p:sldId id="358" r:id="rId69"/>
    <p:sldId id="364" r:id="rId70"/>
    <p:sldId id="377" r:id="rId71"/>
    <p:sldId id="378" r:id="rId72"/>
    <p:sldId id="379" r:id="rId73"/>
    <p:sldId id="380" r:id="rId74"/>
    <p:sldId id="381" r:id="rId75"/>
    <p:sldId id="382" r:id="rId76"/>
    <p:sldId id="383" r:id="rId77"/>
    <p:sldId id="384" r:id="rId78"/>
    <p:sldId id="385" r:id="rId79"/>
    <p:sldId id="386" r:id="rId80"/>
    <p:sldId id="387" r:id="rId81"/>
    <p:sldId id="388" r:id="rId82"/>
    <p:sldId id="389" r:id="rId83"/>
    <p:sldId id="359" r:id="rId84"/>
  </p:sldIdLst>
  <p:sldSz cx="9144000" cy="6858000" type="screen4x3"/>
  <p:notesSz cx="6858000" cy="9144000"/>
  <p:defaultText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napToObjects="1">
      <p:cViewPr>
        <p:scale>
          <a:sx n="66" d="100"/>
          <a:sy n="66" d="100"/>
        </p:scale>
        <p:origin x="-1284" y="-89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lineChart>
        <c:grouping val="standard"/>
        <c:ser>
          <c:idx val="0"/>
          <c:order val="0"/>
          <c:tx>
            <c:strRef>
              <c:f>Sheet1!$B$1</c:f>
              <c:strCache>
                <c:ptCount val="1"/>
                <c:pt idx="0">
                  <c:v>Calcified</c:v>
                </c:pt>
              </c:strCache>
            </c:strRef>
          </c:tx>
          <c:dLbls>
            <c:dLbl>
              <c:idx val="0"/>
              <c:layout>
                <c:manualLayout>
                  <c:x val="-7.103825136612027E-2"/>
                  <c:y val="-6.0283671110830793E-2"/>
                </c:manualLayout>
              </c:layout>
              <c:showVal val="1"/>
            </c:dLbl>
            <c:dLbl>
              <c:idx val="1"/>
              <c:layout>
                <c:manualLayout>
                  <c:x val="-0.11500238606537802"/>
                  <c:y val="-4.9337270341207502E-2"/>
                </c:manualLayout>
              </c:layout>
              <c:showVal val="1"/>
            </c:dLbl>
            <c:numFmt formatCode="#,##0.0" sourceLinked="0"/>
            <c:showVal val="1"/>
          </c:dLbls>
          <c:cat>
            <c:strRef>
              <c:f>Sheet1!$A$2:$A$4</c:f>
              <c:strCache>
                <c:ptCount val="3"/>
                <c:pt idx="0">
                  <c:v>1999-2004</c:v>
                </c:pt>
                <c:pt idx="1">
                  <c:v>2004-2009</c:v>
                </c:pt>
                <c:pt idx="2">
                  <c:v>2006-2011</c:v>
                </c:pt>
              </c:strCache>
            </c:strRef>
          </c:cat>
          <c:val>
            <c:numRef>
              <c:f>Sheet1!$B$2:$B$4</c:f>
              <c:numCache>
                <c:formatCode>General</c:formatCode>
                <c:ptCount val="3"/>
                <c:pt idx="0">
                  <c:v>24.4</c:v>
                </c:pt>
                <c:pt idx="1">
                  <c:v>25.2</c:v>
                </c:pt>
                <c:pt idx="2">
                  <c:v>32</c:v>
                </c:pt>
              </c:numCache>
            </c:numRef>
          </c:val>
        </c:ser>
        <c:marker val="1"/>
        <c:axId val="492266624"/>
        <c:axId val="492853504"/>
      </c:lineChart>
      <c:catAx>
        <c:axId val="492266624"/>
        <c:scaling>
          <c:orientation val="minMax"/>
        </c:scaling>
        <c:axPos val="b"/>
        <c:tickLblPos val="nextTo"/>
        <c:txPr>
          <a:bodyPr/>
          <a:lstStyle/>
          <a:p>
            <a:pPr>
              <a:defRPr sz="1400"/>
            </a:pPr>
            <a:endParaRPr lang="en-US"/>
          </a:p>
        </c:txPr>
        <c:crossAx val="492853504"/>
        <c:crosses val="autoZero"/>
        <c:auto val="1"/>
        <c:lblAlgn val="ctr"/>
        <c:lblOffset val="100"/>
      </c:catAx>
      <c:valAx>
        <c:axId val="492853504"/>
        <c:scaling>
          <c:orientation val="minMax"/>
          <c:min val="20"/>
        </c:scaling>
        <c:axPos val="l"/>
        <c:numFmt formatCode="General" sourceLinked="1"/>
        <c:tickLblPos val="nextTo"/>
        <c:txPr>
          <a:bodyPr/>
          <a:lstStyle/>
          <a:p>
            <a:pPr>
              <a:defRPr sz="1400"/>
            </a:pPr>
            <a:endParaRPr lang="en-US"/>
          </a:p>
        </c:txPr>
        <c:crossAx val="492266624"/>
        <c:crosses val="autoZero"/>
        <c:crossBetween val="between"/>
      </c:valAx>
    </c:plotArea>
    <c:plotVisOnly val="1"/>
    <c:dispBlanksAs val="gap"/>
  </c:chart>
  <c:txPr>
    <a:bodyPr/>
    <a:lstStyle/>
    <a:p>
      <a:pPr>
        <a:defRPr sz="1800">
          <a:solidFill>
            <a:schemeClr val="tx2"/>
          </a:solidFil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2"/>
  <c:chart>
    <c:plotArea>
      <c:layout>
        <c:manualLayout>
          <c:layoutTarget val="inner"/>
          <c:xMode val="edge"/>
          <c:yMode val="edge"/>
          <c:x val="0.15904372802456301"/>
          <c:y val="4.9960875984252001E-2"/>
          <c:w val="0.62199722676174951"/>
          <c:h val="0.71242048788845802"/>
        </c:manualLayout>
      </c:layout>
      <c:barChart>
        <c:barDir val="col"/>
        <c:grouping val="stacked"/>
        <c:ser>
          <c:idx val="3"/>
          <c:order val="0"/>
          <c:tx>
            <c:strRef>
              <c:f>Sheet1!$E$1</c:f>
              <c:strCache>
                <c:ptCount val="1"/>
                <c:pt idx="0">
                  <c:v>C</c:v>
                </c:pt>
              </c:strCache>
            </c:strRef>
          </c:tx>
          <c:cat>
            <c:strRef>
              <c:f>Sheet1!$A$2:$A$4</c:f>
              <c:strCache>
                <c:ptCount val="3"/>
                <c:pt idx="0">
                  <c:v>1999-2004</c:v>
                </c:pt>
                <c:pt idx="1">
                  <c:v>2004-2009</c:v>
                </c:pt>
                <c:pt idx="2">
                  <c:v>2006-2011</c:v>
                </c:pt>
              </c:strCache>
            </c:strRef>
          </c:cat>
          <c:val>
            <c:numRef>
              <c:f>Sheet1!$E$2:$E$4</c:f>
              <c:numCache>
                <c:formatCode>General</c:formatCode>
                <c:ptCount val="3"/>
                <c:pt idx="0">
                  <c:v>16.5</c:v>
                </c:pt>
                <c:pt idx="1">
                  <c:v>20.2</c:v>
                </c:pt>
                <c:pt idx="2">
                  <c:v>28.9</c:v>
                </c:pt>
              </c:numCache>
            </c:numRef>
          </c:val>
        </c:ser>
        <c:ser>
          <c:idx val="2"/>
          <c:order val="1"/>
          <c:tx>
            <c:strRef>
              <c:f>Sheet1!$D$1</c:f>
              <c:strCache>
                <c:ptCount val="1"/>
                <c:pt idx="0">
                  <c:v>B2</c:v>
                </c:pt>
              </c:strCache>
            </c:strRef>
          </c:tx>
          <c:cat>
            <c:strRef>
              <c:f>Sheet1!$A$2:$A$4</c:f>
              <c:strCache>
                <c:ptCount val="3"/>
                <c:pt idx="0">
                  <c:v>1999-2004</c:v>
                </c:pt>
                <c:pt idx="1">
                  <c:v>2004-2009</c:v>
                </c:pt>
                <c:pt idx="2">
                  <c:v>2006-2011</c:v>
                </c:pt>
              </c:strCache>
            </c:strRef>
          </c:cat>
          <c:val>
            <c:numRef>
              <c:f>Sheet1!$D$2:$D$4</c:f>
              <c:numCache>
                <c:formatCode>General</c:formatCode>
                <c:ptCount val="3"/>
                <c:pt idx="0">
                  <c:v>38.300000000000004</c:v>
                </c:pt>
                <c:pt idx="1">
                  <c:v>32.800000000000004</c:v>
                </c:pt>
                <c:pt idx="2">
                  <c:v>29.5</c:v>
                </c:pt>
              </c:numCache>
            </c:numRef>
          </c:val>
        </c:ser>
        <c:ser>
          <c:idx val="1"/>
          <c:order val="2"/>
          <c:tx>
            <c:strRef>
              <c:f>Sheet1!$C$1</c:f>
              <c:strCache>
                <c:ptCount val="1"/>
                <c:pt idx="0">
                  <c:v>B1</c:v>
                </c:pt>
              </c:strCache>
            </c:strRef>
          </c:tx>
          <c:cat>
            <c:strRef>
              <c:f>Sheet1!$A$2:$A$4</c:f>
              <c:strCache>
                <c:ptCount val="3"/>
                <c:pt idx="0">
                  <c:v>1999-2004</c:v>
                </c:pt>
                <c:pt idx="1">
                  <c:v>2004-2009</c:v>
                </c:pt>
                <c:pt idx="2">
                  <c:v>2006-2011</c:v>
                </c:pt>
              </c:strCache>
            </c:strRef>
          </c:cat>
          <c:val>
            <c:numRef>
              <c:f>Sheet1!$C$2:$C$4</c:f>
              <c:numCache>
                <c:formatCode>General</c:formatCode>
                <c:ptCount val="3"/>
                <c:pt idx="0">
                  <c:v>32.200000000000003</c:v>
                </c:pt>
                <c:pt idx="1">
                  <c:v>36.300000000000004</c:v>
                </c:pt>
                <c:pt idx="2">
                  <c:v>29.8</c:v>
                </c:pt>
              </c:numCache>
            </c:numRef>
          </c:val>
        </c:ser>
        <c:ser>
          <c:idx val="0"/>
          <c:order val="3"/>
          <c:tx>
            <c:strRef>
              <c:f>Sheet1!$B$1</c:f>
              <c:strCache>
                <c:ptCount val="1"/>
                <c:pt idx="0">
                  <c:v>A</c:v>
                </c:pt>
              </c:strCache>
            </c:strRef>
          </c:tx>
          <c:cat>
            <c:strRef>
              <c:f>Sheet1!$A$2:$A$4</c:f>
              <c:strCache>
                <c:ptCount val="3"/>
                <c:pt idx="0">
                  <c:v>1999-2004</c:v>
                </c:pt>
                <c:pt idx="1">
                  <c:v>2004-2009</c:v>
                </c:pt>
                <c:pt idx="2">
                  <c:v>2006-2011</c:v>
                </c:pt>
              </c:strCache>
            </c:strRef>
          </c:cat>
          <c:val>
            <c:numRef>
              <c:f>Sheet1!$B$2:$B$4</c:f>
              <c:numCache>
                <c:formatCode>General</c:formatCode>
                <c:ptCount val="3"/>
                <c:pt idx="0">
                  <c:v>12.9</c:v>
                </c:pt>
                <c:pt idx="1">
                  <c:v>10.8</c:v>
                </c:pt>
                <c:pt idx="2">
                  <c:v>11.7</c:v>
                </c:pt>
              </c:numCache>
            </c:numRef>
          </c:val>
        </c:ser>
        <c:overlap val="100"/>
        <c:axId val="77506432"/>
        <c:axId val="77507968"/>
      </c:barChart>
      <c:catAx>
        <c:axId val="77506432"/>
        <c:scaling>
          <c:orientation val="minMax"/>
        </c:scaling>
        <c:axPos val="b"/>
        <c:tickLblPos val="nextTo"/>
        <c:txPr>
          <a:bodyPr/>
          <a:lstStyle/>
          <a:p>
            <a:pPr>
              <a:defRPr sz="1400">
                <a:solidFill>
                  <a:schemeClr val="tx2"/>
                </a:solidFill>
                <a:latin typeface="+mn-lt"/>
                <a:cs typeface="Lucida Sans Unicode" panose="020B0602030504020204" pitchFamily="34" charset="0"/>
              </a:defRPr>
            </a:pPr>
            <a:endParaRPr lang="en-US"/>
          </a:p>
        </c:txPr>
        <c:crossAx val="77507968"/>
        <c:crosses val="autoZero"/>
        <c:auto val="1"/>
        <c:lblAlgn val="ctr"/>
        <c:lblOffset val="100"/>
      </c:catAx>
      <c:valAx>
        <c:axId val="77507968"/>
        <c:scaling>
          <c:orientation val="minMax"/>
          <c:max val="100"/>
        </c:scaling>
        <c:axPos val="l"/>
        <c:numFmt formatCode="General" sourceLinked="1"/>
        <c:tickLblPos val="nextTo"/>
        <c:txPr>
          <a:bodyPr/>
          <a:lstStyle/>
          <a:p>
            <a:pPr>
              <a:defRPr sz="1400">
                <a:solidFill>
                  <a:schemeClr val="tx2"/>
                </a:solidFill>
                <a:latin typeface="+mn-lt"/>
                <a:cs typeface="Lucida Sans Unicode" panose="020B0602030504020204" pitchFamily="34" charset="0"/>
              </a:defRPr>
            </a:pPr>
            <a:endParaRPr lang="en-US"/>
          </a:p>
        </c:txPr>
        <c:crossAx val="77506432"/>
        <c:crosses val="autoZero"/>
        <c:crossBetween val="between"/>
        <c:majorUnit val="20"/>
      </c:valAx>
    </c:plotArea>
    <c:legend>
      <c:legendPos val="r"/>
      <c:layout>
        <c:manualLayout>
          <c:xMode val="edge"/>
          <c:yMode val="edge"/>
          <c:x val="0.75588372208191001"/>
          <c:y val="0.10072933070866102"/>
          <c:w val="0.134892196314051"/>
          <c:h val="0.4088763730699877"/>
        </c:manualLayout>
      </c:layout>
      <c:txPr>
        <a:bodyPr/>
        <a:lstStyle/>
        <a:p>
          <a:pPr>
            <a:defRPr>
              <a:solidFill>
                <a:schemeClr val="tx2"/>
              </a:solidFill>
              <a:latin typeface="+mn-lt"/>
              <a:cs typeface="Lucida Sans Unicode" panose="020B0602030504020204" pitchFamily="34" charset="0"/>
            </a:defRPr>
          </a:pPr>
          <a:endParaRPr lang="en-US"/>
        </a:p>
      </c:txPr>
    </c:legend>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view3D>
      <c:rotX val="30"/>
      <c:perspective val="30"/>
    </c:view3D>
    <c:plotArea>
      <c:layout/>
      <c:pie3DChart>
        <c:varyColors val="1"/>
        <c:ser>
          <c:idx val="0"/>
          <c:order val="0"/>
          <c:explosion val="25"/>
          <c:dPt>
            <c:idx val="0"/>
            <c:spPr>
              <a:solidFill>
                <a:schemeClr val="tx2">
                  <a:lumMod val="65000"/>
                </a:schemeClr>
              </a:solidFill>
            </c:spPr>
          </c:dPt>
          <c:dPt>
            <c:idx val="1"/>
            <c:explosion val="0"/>
            <c:spPr>
              <a:solidFill>
                <a:srgbClr val="FFC000"/>
              </a:solidFill>
            </c:spPr>
          </c:dPt>
          <c:dPt>
            <c:idx val="2"/>
            <c:explosion val="0"/>
            <c:spPr>
              <a:solidFill>
                <a:srgbClr val="FF0000"/>
              </a:solidFill>
            </c:spPr>
          </c:dPt>
          <c:dLbls>
            <c:dLbl>
              <c:idx val="0"/>
              <c:layout>
                <c:manualLayout>
                  <c:x val="-0.20481927710843417"/>
                  <c:y val="-0.12727272727272687"/>
                </c:manualLayout>
              </c:layout>
              <c:tx>
                <c:rich>
                  <a:bodyPr/>
                  <a:lstStyle/>
                  <a:p>
                    <a:pPr>
                      <a:defRPr sz="2000">
                        <a:solidFill>
                          <a:schemeClr val="bg2"/>
                        </a:solidFill>
                        <a:latin typeface="+mn-lt"/>
                        <a:cs typeface="Lucida Sans Unicode" panose="020B0602030504020204" pitchFamily="34" charset="0"/>
                      </a:defRPr>
                    </a:pPr>
                    <a:r>
                      <a:rPr lang="en-US" dirty="0">
                        <a:solidFill>
                          <a:schemeClr val="bg2"/>
                        </a:solidFill>
                        <a:latin typeface="+mn-lt"/>
                        <a:cs typeface="Calibri" panose="020F0502020204030204" pitchFamily="34" charset="0"/>
                      </a:rPr>
                      <a:t>68.0%</a:t>
                    </a:r>
                    <a:endParaRPr lang="en-US" dirty="0">
                      <a:solidFill>
                        <a:schemeClr val="bg2"/>
                      </a:solidFill>
                      <a:latin typeface="Calibri" panose="020F0502020204030204" pitchFamily="34" charset="0"/>
                      <a:cs typeface="Calibri" panose="020F0502020204030204" pitchFamily="34" charset="0"/>
                    </a:endParaRPr>
                  </a:p>
                </c:rich>
              </c:tx>
              <c:numFmt formatCode="0.0%" sourceLinked="0"/>
              <c:spPr/>
              <c:dLblPos val="bestFit"/>
              <c:showVal val="1"/>
            </c:dLbl>
            <c:dLbl>
              <c:idx val="1"/>
              <c:layout>
                <c:manualLayout>
                  <c:x val="6.5404475043029334E-2"/>
                  <c:y val="-5.7575757575757565E-2"/>
                </c:manualLayout>
              </c:layout>
              <c:tx>
                <c:rich>
                  <a:bodyPr/>
                  <a:lstStyle/>
                  <a:p>
                    <a:r>
                      <a:rPr lang="en-US" dirty="0">
                        <a:latin typeface="+mn-lt"/>
                        <a:cs typeface="Calibri" panose="020F0502020204030204" pitchFamily="34" charset="0"/>
                      </a:rPr>
                      <a:t>26.1%</a:t>
                    </a:r>
                    <a:endParaRPr lang="en-US" dirty="0">
                      <a:latin typeface="Calibri" panose="020F0502020204030204" pitchFamily="34" charset="0"/>
                      <a:cs typeface="Calibri" panose="020F0502020204030204" pitchFamily="34" charset="0"/>
                    </a:endParaRPr>
                  </a:p>
                </c:rich>
              </c:tx>
              <c:dLblPos val="bestFit"/>
              <c:showVal val="1"/>
            </c:dLbl>
            <c:dLbl>
              <c:idx val="2"/>
              <c:layout>
                <c:manualLayout>
                  <c:x val="5.8519793459552508E-2"/>
                  <c:y val="0"/>
                </c:manualLayout>
              </c:layout>
              <c:tx>
                <c:rich>
                  <a:bodyPr/>
                  <a:lstStyle/>
                  <a:p>
                    <a:r>
                      <a:rPr lang="en-US" dirty="0">
                        <a:latin typeface="+mn-lt"/>
                        <a:cs typeface="Calibri" panose="020F0502020204030204" pitchFamily="34" charset="0"/>
                      </a:rPr>
                      <a:t>5.9%</a:t>
                    </a:r>
                    <a:endParaRPr lang="en-US" dirty="0">
                      <a:latin typeface="Calibri" panose="020F0502020204030204" pitchFamily="34" charset="0"/>
                      <a:cs typeface="Calibri" panose="020F0502020204030204" pitchFamily="34" charset="0"/>
                    </a:endParaRPr>
                  </a:p>
                </c:rich>
              </c:tx>
              <c:dLblPos val="bestFit"/>
              <c:showVal val="1"/>
            </c:dLbl>
            <c:numFmt formatCode="0.0%" sourceLinked="0"/>
            <c:txPr>
              <a:bodyPr/>
              <a:lstStyle/>
              <a:p>
                <a:pPr>
                  <a:defRPr sz="2000">
                    <a:solidFill>
                      <a:schemeClr val="tx2"/>
                    </a:solidFill>
                    <a:latin typeface="+mn-lt"/>
                    <a:cs typeface="Lucida Sans Unicode" panose="020B0602030504020204" pitchFamily="34" charset="0"/>
                  </a:defRPr>
                </a:pPr>
                <a:endParaRPr lang="en-US"/>
              </a:p>
            </c:txPr>
            <c:dLblPos val="outEnd"/>
            <c:showVal val="1"/>
            <c:showLeaderLines val="1"/>
          </c:dLbls>
          <c:cat>
            <c:strRef>
              <c:f>Sheet1!$A$2:$A$4</c:f>
              <c:strCache>
                <c:ptCount val="3"/>
                <c:pt idx="0">
                  <c:v>NONE/MILD</c:v>
                </c:pt>
                <c:pt idx="1">
                  <c:v>MODERATE</c:v>
                </c:pt>
                <c:pt idx="2">
                  <c:v>SEVERE</c:v>
                </c:pt>
              </c:strCache>
            </c:strRef>
          </c:cat>
          <c:val>
            <c:numRef>
              <c:f>Sheet1!$B$2:$B$4</c:f>
              <c:numCache>
                <c:formatCode>0.00%</c:formatCode>
                <c:ptCount val="3"/>
                <c:pt idx="0" formatCode="0%">
                  <c:v>0.68</c:v>
                </c:pt>
                <c:pt idx="1">
                  <c:v>0.26100000000000001</c:v>
                </c:pt>
                <c:pt idx="2">
                  <c:v>5.9000000000000039E-2</c:v>
                </c:pt>
              </c:numCache>
            </c:numRef>
          </c:val>
        </c:ser>
      </c:pie3DChart>
    </c:plotArea>
    <c:legend>
      <c:legendPos val="t"/>
      <c:layout/>
      <c:txPr>
        <a:bodyPr/>
        <a:lstStyle/>
        <a:p>
          <a:pPr>
            <a:defRPr sz="1400">
              <a:solidFill>
                <a:schemeClr val="tx2"/>
              </a:solidFill>
              <a:latin typeface="+mn-lt"/>
              <a:cs typeface="Lucida Sans Unicode" panose="020B0602030504020204" pitchFamily="34" charset="0"/>
            </a:defRPr>
          </a:pPr>
          <a:endParaRPr lang="en-US"/>
        </a:p>
      </c:txPr>
    </c:legend>
    <c:plotVisOnly val="1"/>
    <c:dispBlanksAs val="zero"/>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758620689655173"/>
          <c:y val="9.2936802973977828E-2"/>
          <c:w val="0.82068965517241443"/>
          <c:h val="0.60223048327137563"/>
        </c:manualLayout>
      </c:layout>
      <c:scatterChart>
        <c:scatterStyle val="lineMarker"/>
        <c:ser>
          <c:idx val="9"/>
          <c:order val="0"/>
          <c:tx>
            <c:strRef>
              <c:f>Sheet1!$B$2</c:f>
              <c:strCache>
                <c:ptCount val="1"/>
                <c:pt idx="0">
                  <c:v>Temp with saline</c:v>
                </c:pt>
              </c:strCache>
            </c:strRef>
          </c:tx>
          <c:spPr>
            <a:ln w="40026">
              <a:solidFill>
                <a:srgbClr val="FFC000"/>
              </a:solidFill>
              <a:prstDash val="solid"/>
            </a:ln>
          </c:spPr>
          <c:marker>
            <c:symbol val="diamond"/>
            <c:size val="5"/>
            <c:spPr>
              <a:solidFill>
                <a:srgbClr val="FFC000"/>
              </a:solidFill>
              <a:ln>
                <a:solidFill>
                  <a:srgbClr val="B2B2B2"/>
                </a:solidFill>
                <a:prstDash val="solid"/>
              </a:ln>
            </c:spPr>
          </c:marker>
          <c:xVal>
            <c:numRef>
              <c:f>Sheet1!$A$3:$A$38</c:f>
              <c:numCache>
                <c:formatCode>0.00_)</c:formatCode>
                <c:ptCount val="36"/>
                <c:pt idx="0">
                  <c:v>0.5781833333333336</c:v>
                </c:pt>
                <c:pt idx="1">
                  <c:v>0.64793333333333414</c:v>
                </c:pt>
                <c:pt idx="2">
                  <c:v>0.70756666666666657</c:v>
                </c:pt>
                <c:pt idx="3">
                  <c:v>0.78491666666666648</c:v>
                </c:pt>
                <c:pt idx="4">
                  <c:v>0.85471666666666668</c:v>
                </c:pt>
                <c:pt idx="5">
                  <c:v>0.92466666666666653</c:v>
                </c:pt>
                <c:pt idx="6">
                  <c:v>1.376416666666668</c:v>
                </c:pt>
                <c:pt idx="7">
                  <c:v>1.4469333333333334</c:v>
                </c:pt>
                <c:pt idx="8">
                  <c:v>1.5179333333333318</c:v>
                </c:pt>
                <c:pt idx="9">
                  <c:v>1.5815833333333333</c:v>
                </c:pt>
                <c:pt idx="10">
                  <c:v>1.6561333333333341</c:v>
                </c:pt>
                <c:pt idx="11">
                  <c:v>1.7594333333333334</c:v>
                </c:pt>
                <c:pt idx="12">
                  <c:v>2.2361166666666672</c:v>
                </c:pt>
                <c:pt idx="13">
                  <c:v>2.309166666666667</c:v>
                </c:pt>
                <c:pt idx="14">
                  <c:v>2.3812833333333328</c:v>
                </c:pt>
                <c:pt idx="15">
                  <c:v>2.4479333333333342</c:v>
                </c:pt>
                <c:pt idx="16">
                  <c:v>2.52765</c:v>
                </c:pt>
                <c:pt idx="17">
                  <c:v>2.6007166666666692</c:v>
                </c:pt>
                <c:pt idx="18">
                  <c:v>0.71645000000000003</c:v>
                </c:pt>
                <c:pt idx="19">
                  <c:v>0.77620000000000078</c:v>
                </c:pt>
                <c:pt idx="20">
                  <c:v>0.85461666666666669</c:v>
                </c:pt>
                <c:pt idx="21">
                  <c:v>0.92826666666666657</c:v>
                </c:pt>
                <c:pt idx="22">
                  <c:v>0.99923333333333331</c:v>
                </c:pt>
                <c:pt idx="23">
                  <c:v>1.0818666666666668</c:v>
                </c:pt>
                <c:pt idx="24">
                  <c:v>1.5674999999999986</c:v>
                </c:pt>
                <c:pt idx="25">
                  <c:v>1.6294333333333335</c:v>
                </c:pt>
                <c:pt idx="26">
                  <c:v>1.7054333333333318</c:v>
                </c:pt>
                <c:pt idx="27">
                  <c:v>1.7847999999999986</c:v>
                </c:pt>
                <c:pt idx="28">
                  <c:v>1.8580666666666665</c:v>
                </c:pt>
                <c:pt idx="29">
                  <c:v>1.9322333333333341</c:v>
                </c:pt>
                <c:pt idx="30">
                  <c:v>2.3720833333333302</c:v>
                </c:pt>
                <c:pt idx="31">
                  <c:v>2.4320333333333308</c:v>
                </c:pt>
                <c:pt idx="32">
                  <c:v>2.5117999999999987</c:v>
                </c:pt>
                <c:pt idx="33">
                  <c:v>2.582849999999997</c:v>
                </c:pt>
                <c:pt idx="34">
                  <c:v>2.6594833333333328</c:v>
                </c:pt>
                <c:pt idx="35">
                  <c:v>2.7394666666666665</c:v>
                </c:pt>
              </c:numCache>
            </c:numRef>
          </c:xVal>
          <c:yVal>
            <c:numRef>
              <c:f>Sheet1!$B$3:$B$20</c:f>
              <c:numCache>
                <c:formatCode>General</c:formatCode>
                <c:ptCount val="18"/>
                <c:pt idx="0">
                  <c:v>52.918714285714245</c:v>
                </c:pt>
                <c:pt idx="1">
                  <c:v>53.968428571428554</c:v>
                </c:pt>
                <c:pt idx="2">
                  <c:v>53.029285714285763</c:v>
                </c:pt>
                <c:pt idx="3">
                  <c:v>53.663857142857161</c:v>
                </c:pt>
                <c:pt idx="4">
                  <c:v>53.543000000000006</c:v>
                </c:pt>
                <c:pt idx="5">
                  <c:v>53.284857142857149</c:v>
                </c:pt>
                <c:pt idx="6">
                  <c:v>53.465142857142851</c:v>
                </c:pt>
                <c:pt idx="7">
                  <c:v>55.68685714285715</c:v>
                </c:pt>
                <c:pt idx="8">
                  <c:v>55.131142857142855</c:v>
                </c:pt>
                <c:pt idx="9">
                  <c:v>55.473000000000006</c:v>
                </c:pt>
                <c:pt idx="10">
                  <c:v>55.248428571428555</c:v>
                </c:pt>
                <c:pt idx="11">
                  <c:v>55.618857142857152</c:v>
                </c:pt>
                <c:pt idx="12">
                  <c:v>54.621428571428545</c:v>
                </c:pt>
                <c:pt idx="13">
                  <c:v>55.79071428571428</c:v>
                </c:pt>
                <c:pt idx="14">
                  <c:v>56.676333333333332</c:v>
                </c:pt>
                <c:pt idx="15">
                  <c:v>56.535800000000009</c:v>
                </c:pt>
                <c:pt idx="16">
                  <c:v>56.452800000000003</c:v>
                </c:pt>
                <c:pt idx="17">
                  <c:v>56.771800000000006</c:v>
                </c:pt>
              </c:numCache>
            </c:numRef>
          </c:yVal>
        </c:ser>
        <c:ser>
          <c:idx val="4"/>
          <c:order val="1"/>
          <c:tx>
            <c:strRef>
              <c:f>Sheet1!$C$2</c:f>
              <c:strCache>
                <c:ptCount val="1"/>
                <c:pt idx="0">
                  <c:v>Temp with RotaGlide</c:v>
                </c:pt>
              </c:strCache>
            </c:strRef>
          </c:tx>
          <c:spPr>
            <a:ln w="26684">
              <a:solidFill>
                <a:srgbClr val="00FF00"/>
              </a:solidFill>
              <a:prstDash val="solid"/>
            </a:ln>
          </c:spPr>
          <c:marker>
            <c:symbol val="square"/>
            <c:size val="5"/>
            <c:spPr>
              <a:solidFill>
                <a:srgbClr val="00FF00"/>
              </a:solidFill>
              <a:ln>
                <a:solidFill>
                  <a:srgbClr val="3333CC"/>
                </a:solidFill>
                <a:prstDash val="solid"/>
              </a:ln>
            </c:spPr>
          </c:marker>
          <c:xVal>
            <c:numRef>
              <c:f>Sheet1!$A$3:$A$38</c:f>
              <c:numCache>
                <c:formatCode>0.00_)</c:formatCode>
                <c:ptCount val="36"/>
                <c:pt idx="0">
                  <c:v>0.5781833333333336</c:v>
                </c:pt>
                <c:pt idx="1">
                  <c:v>0.64793333333333414</c:v>
                </c:pt>
                <c:pt idx="2">
                  <c:v>0.70756666666666657</c:v>
                </c:pt>
                <c:pt idx="3">
                  <c:v>0.78491666666666648</c:v>
                </c:pt>
                <c:pt idx="4">
                  <c:v>0.85471666666666668</c:v>
                </c:pt>
                <c:pt idx="5">
                  <c:v>0.92466666666666653</c:v>
                </c:pt>
                <c:pt idx="6">
                  <c:v>1.376416666666668</c:v>
                </c:pt>
                <c:pt idx="7">
                  <c:v>1.4469333333333334</c:v>
                </c:pt>
                <c:pt idx="8">
                  <c:v>1.5179333333333318</c:v>
                </c:pt>
                <c:pt idx="9">
                  <c:v>1.5815833333333333</c:v>
                </c:pt>
                <c:pt idx="10">
                  <c:v>1.6561333333333341</c:v>
                </c:pt>
                <c:pt idx="11">
                  <c:v>1.7594333333333334</c:v>
                </c:pt>
                <c:pt idx="12">
                  <c:v>2.2361166666666672</c:v>
                </c:pt>
                <c:pt idx="13">
                  <c:v>2.309166666666667</c:v>
                </c:pt>
                <c:pt idx="14">
                  <c:v>2.3812833333333328</c:v>
                </c:pt>
                <c:pt idx="15">
                  <c:v>2.4479333333333342</c:v>
                </c:pt>
                <c:pt idx="16">
                  <c:v>2.52765</c:v>
                </c:pt>
                <c:pt idx="17">
                  <c:v>2.6007166666666692</c:v>
                </c:pt>
                <c:pt idx="18">
                  <c:v>0.71645000000000003</c:v>
                </c:pt>
                <c:pt idx="19">
                  <c:v>0.77620000000000078</c:v>
                </c:pt>
                <c:pt idx="20">
                  <c:v>0.85461666666666669</c:v>
                </c:pt>
                <c:pt idx="21">
                  <c:v>0.92826666666666657</c:v>
                </c:pt>
                <c:pt idx="22">
                  <c:v>0.99923333333333331</c:v>
                </c:pt>
                <c:pt idx="23">
                  <c:v>1.0818666666666668</c:v>
                </c:pt>
                <c:pt idx="24">
                  <c:v>1.5674999999999986</c:v>
                </c:pt>
                <c:pt idx="25">
                  <c:v>1.6294333333333335</c:v>
                </c:pt>
                <c:pt idx="26">
                  <c:v>1.7054333333333318</c:v>
                </c:pt>
                <c:pt idx="27">
                  <c:v>1.7847999999999986</c:v>
                </c:pt>
                <c:pt idx="28">
                  <c:v>1.8580666666666665</c:v>
                </c:pt>
                <c:pt idx="29">
                  <c:v>1.9322333333333341</c:v>
                </c:pt>
                <c:pt idx="30">
                  <c:v>2.3720833333333302</c:v>
                </c:pt>
                <c:pt idx="31">
                  <c:v>2.4320333333333308</c:v>
                </c:pt>
                <c:pt idx="32">
                  <c:v>2.5117999999999987</c:v>
                </c:pt>
                <c:pt idx="33">
                  <c:v>2.582849999999997</c:v>
                </c:pt>
                <c:pt idx="34">
                  <c:v>2.6594833333333328</c:v>
                </c:pt>
                <c:pt idx="35">
                  <c:v>2.7394666666666665</c:v>
                </c:pt>
              </c:numCache>
            </c:numRef>
          </c:xVal>
          <c:yVal>
            <c:numRef>
              <c:f>Sheet1!$C$3:$C$38</c:f>
              <c:numCache>
                <c:formatCode>General</c:formatCode>
                <c:ptCount val="36"/>
                <c:pt idx="18">
                  <c:v>45.852100000000007</c:v>
                </c:pt>
                <c:pt idx="19">
                  <c:v>46.585500000000003</c:v>
                </c:pt>
                <c:pt idx="20">
                  <c:v>46.603700000000003</c:v>
                </c:pt>
                <c:pt idx="21">
                  <c:v>46.288600000000002</c:v>
                </c:pt>
                <c:pt idx="22">
                  <c:v>45.934100000000001</c:v>
                </c:pt>
                <c:pt idx="23">
                  <c:v>46.772200000000012</c:v>
                </c:pt>
                <c:pt idx="24">
                  <c:v>45.296700000000044</c:v>
                </c:pt>
                <c:pt idx="25">
                  <c:v>45.941500000000005</c:v>
                </c:pt>
                <c:pt idx="26">
                  <c:v>45.856499999999997</c:v>
                </c:pt>
                <c:pt idx="27">
                  <c:v>46.048300000000012</c:v>
                </c:pt>
                <c:pt idx="28">
                  <c:v>45.792500000000068</c:v>
                </c:pt>
                <c:pt idx="29">
                  <c:v>45.70470000000001</c:v>
                </c:pt>
                <c:pt idx="30">
                  <c:v>45.134</c:v>
                </c:pt>
                <c:pt idx="31">
                  <c:v>45.497</c:v>
                </c:pt>
                <c:pt idx="32">
                  <c:v>45.974699999999999</c:v>
                </c:pt>
                <c:pt idx="33">
                  <c:v>45.685400000000001</c:v>
                </c:pt>
                <c:pt idx="34">
                  <c:v>45.313599999999994</c:v>
                </c:pt>
                <c:pt idx="35">
                  <c:v>45.280100000000012</c:v>
                </c:pt>
              </c:numCache>
            </c:numRef>
          </c:yVal>
        </c:ser>
        <c:axId val="522827264"/>
        <c:axId val="522924032"/>
      </c:scatterChart>
      <c:valAx>
        <c:axId val="522827264"/>
        <c:scaling>
          <c:orientation val="minMax"/>
        </c:scaling>
        <c:axPos val="b"/>
        <c:majorGridlines>
          <c:spPr>
            <a:ln w="3335">
              <a:solidFill>
                <a:schemeClr val="tx1"/>
              </a:solidFill>
              <a:prstDash val="solid"/>
            </a:ln>
          </c:spPr>
        </c:majorGridlines>
        <c:title>
          <c:tx>
            <c:rich>
              <a:bodyPr/>
              <a:lstStyle/>
              <a:p>
                <a:pPr>
                  <a:defRPr sz="2000"/>
                </a:pPr>
                <a:r>
                  <a:rPr lang="en-US" sz="2000" dirty="0"/>
                  <a:t>Time (</a:t>
                </a:r>
                <a:r>
                  <a:rPr lang="en-US" sz="2000" dirty="0" smtClean="0"/>
                  <a:t>min)</a:t>
                </a:r>
                <a:endParaRPr lang="en-US" sz="2000" dirty="0"/>
              </a:p>
            </c:rich>
          </c:tx>
          <c:layout>
            <c:manualLayout>
              <c:xMode val="edge"/>
              <c:yMode val="edge"/>
              <c:x val="0.44704684157529984"/>
              <c:y val="0.81151772173024406"/>
            </c:manualLayout>
          </c:layout>
          <c:spPr>
            <a:noFill/>
            <a:ln w="26684">
              <a:noFill/>
            </a:ln>
          </c:spPr>
        </c:title>
        <c:numFmt formatCode="0.00_)" sourceLinked="1"/>
        <c:majorTickMark val="cross"/>
        <c:tickLblPos val="nextTo"/>
        <c:spPr>
          <a:ln w="3335">
            <a:solidFill>
              <a:srgbClr val="000000"/>
            </a:solidFill>
            <a:prstDash val="solid"/>
          </a:ln>
        </c:spPr>
        <c:txPr>
          <a:bodyPr rot="0" vert="horz"/>
          <a:lstStyle/>
          <a:p>
            <a:pPr>
              <a:defRPr sz="1400"/>
            </a:pPr>
            <a:endParaRPr lang="en-US"/>
          </a:p>
        </c:txPr>
        <c:crossAx val="522924032"/>
        <c:crosses val="autoZero"/>
        <c:crossBetween val="midCat"/>
        <c:majorUnit val="1"/>
      </c:valAx>
      <c:valAx>
        <c:axId val="522924032"/>
        <c:scaling>
          <c:orientation val="minMax"/>
          <c:max val="65"/>
          <c:min val="40"/>
        </c:scaling>
        <c:axPos val="l"/>
        <c:majorGridlines>
          <c:spPr>
            <a:ln w="3335">
              <a:noFill/>
              <a:prstDash val="sysDash"/>
            </a:ln>
          </c:spPr>
        </c:majorGridlines>
        <c:title>
          <c:tx>
            <c:rich>
              <a:bodyPr/>
              <a:lstStyle/>
              <a:p>
                <a:pPr>
                  <a:defRPr sz="1800"/>
                </a:pPr>
                <a:r>
                  <a:rPr lang="en-US" sz="1800" dirty="0" smtClean="0"/>
                  <a:t>Temp </a:t>
                </a:r>
                <a:r>
                  <a:rPr lang="en-US" sz="1800" dirty="0"/>
                  <a:t>(C)</a:t>
                </a:r>
              </a:p>
            </c:rich>
          </c:tx>
          <c:layout>
            <c:manualLayout>
              <c:xMode val="edge"/>
              <c:yMode val="edge"/>
              <c:x val="3.5661439755927966E-3"/>
              <c:y val="0.23475705271940361"/>
            </c:manualLayout>
          </c:layout>
          <c:spPr>
            <a:noFill/>
            <a:ln w="26684">
              <a:noFill/>
            </a:ln>
          </c:spPr>
        </c:title>
        <c:numFmt formatCode="General" sourceLinked="1"/>
        <c:majorTickMark val="cross"/>
        <c:tickLblPos val="nextTo"/>
        <c:spPr>
          <a:ln w="3335">
            <a:solidFill>
              <a:srgbClr val="000000"/>
            </a:solidFill>
            <a:prstDash val="solid"/>
          </a:ln>
        </c:spPr>
        <c:txPr>
          <a:bodyPr rot="0" vert="horz"/>
          <a:lstStyle/>
          <a:p>
            <a:pPr>
              <a:defRPr sz="1600"/>
            </a:pPr>
            <a:endParaRPr lang="en-US"/>
          </a:p>
        </c:txPr>
        <c:crossAx val="522827264"/>
        <c:crosses val="autoZero"/>
        <c:crossBetween val="midCat"/>
      </c:valAx>
      <c:spPr>
        <a:noFill/>
        <a:ln w="26684">
          <a:solidFill>
            <a:schemeClr val="tx1"/>
          </a:solidFill>
        </a:ln>
      </c:spPr>
    </c:plotArea>
    <c:legend>
      <c:legendPos val="b"/>
      <c:layout>
        <c:manualLayout>
          <c:xMode val="edge"/>
          <c:yMode val="edge"/>
          <c:x val="0.11998877774505079"/>
          <c:y val="0.1178035855897524"/>
          <c:w val="0.81560397731374268"/>
          <c:h val="9.554153412942587E-2"/>
        </c:manualLayout>
      </c:layout>
      <c:spPr>
        <a:noFill/>
        <a:ln w="26684">
          <a:noFill/>
        </a:ln>
      </c:spPr>
      <c:txPr>
        <a:bodyPr/>
        <a:lstStyle/>
        <a:p>
          <a:pPr>
            <a:defRPr sz="1600" b="1"/>
          </a:pPr>
          <a:endParaRPr lang="en-US"/>
        </a:p>
      </c:txPr>
    </c:legend>
    <c:plotVisOnly val="1"/>
    <c:dispBlanksAs val="gap"/>
  </c:chart>
  <c:spPr>
    <a:noFill/>
    <a:ln>
      <a:noFill/>
    </a:ln>
  </c:spPr>
  <c:txPr>
    <a:bodyPr/>
    <a:lstStyle/>
    <a:p>
      <a:pPr>
        <a:defRPr sz="1050" b="0" i="0" u="none" strike="noStrike" baseline="0">
          <a:solidFill>
            <a:schemeClr val="tx1"/>
          </a:solidFill>
          <a:latin typeface="Arial"/>
          <a:ea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19CEF0-18B3-064D-9676-D2AD3CDF750A}" type="datetimeFigureOut">
              <a:rPr lang="en-US" smtClean="0"/>
              <a:pPr/>
              <a:t>13/08/2020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0D00F6-0451-7042-BAC3-8D011C65BB07}" type="slidenum">
              <a:rPr lang="en-US" smtClean="0"/>
              <a:pPr/>
              <a:t>‹#›</a:t>
            </a:fld>
            <a:endParaRPr lang="en-US"/>
          </a:p>
        </p:txBody>
      </p:sp>
    </p:spTree>
    <p:extLst>
      <p:ext uri="{BB962C8B-B14F-4D97-AF65-F5344CB8AC3E}">
        <p14:creationId xmlns:p14="http://schemas.microsoft.com/office/powerpoint/2010/main" xmlns="" val="1189751578"/>
      </p:ext>
    </p:extLst>
  </p:cSld>
  <p:clrMap bg1="lt1" tx1="dk1" bg2="lt2" tx2="dk2" accent1="accent1" accent2="accent2" accent3="accent3" accent4="accent4" accent5="accent5" accent6="accent6" hlink="hlink" folHlink="folHlink"/>
  <p:notesStyle>
    <a:lvl1pPr marL="0" algn="l"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200" kern="1200">
        <a:solidFill>
          <a:schemeClr val="tx1"/>
        </a:solidFill>
        <a:latin typeface="+mn-lt"/>
        <a:ea typeface="+mn-ea"/>
        <a:cs typeface="+mn-cs"/>
      </a:defRPr>
    </a:lvl2pPr>
    <a:lvl3pPr marL="913586" algn="l" defTabSz="456791" rtl="0" eaLnBrk="1" latinLnBrk="0" hangingPunct="1">
      <a:defRPr sz="1200" kern="1200">
        <a:solidFill>
          <a:schemeClr val="tx1"/>
        </a:solidFill>
        <a:latin typeface="+mn-lt"/>
        <a:ea typeface="+mn-ea"/>
        <a:cs typeface="+mn-cs"/>
      </a:defRPr>
    </a:lvl3pPr>
    <a:lvl4pPr marL="1370375" algn="l" defTabSz="456791" rtl="0" eaLnBrk="1" latinLnBrk="0" hangingPunct="1">
      <a:defRPr sz="1200" kern="1200">
        <a:solidFill>
          <a:schemeClr val="tx1"/>
        </a:solidFill>
        <a:latin typeface="+mn-lt"/>
        <a:ea typeface="+mn-ea"/>
        <a:cs typeface="+mn-cs"/>
      </a:defRPr>
    </a:lvl4pPr>
    <a:lvl5pPr marL="1827170" algn="l" defTabSz="456791" rtl="0" eaLnBrk="1" latinLnBrk="0" hangingPunct="1">
      <a:defRPr sz="1200" kern="1200">
        <a:solidFill>
          <a:schemeClr val="tx1"/>
        </a:solidFill>
        <a:latin typeface="+mn-lt"/>
        <a:ea typeface="+mn-ea"/>
        <a:cs typeface="+mn-cs"/>
      </a:defRPr>
    </a:lvl5pPr>
    <a:lvl6pPr marL="2283964" algn="l" defTabSz="456791" rtl="0" eaLnBrk="1" latinLnBrk="0" hangingPunct="1">
      <a:defRPr sz="1200" kern="1200">
        <a:solidFill>
          <a:schemeClr val="tx1"/>
        </a:solidFill>
        <a:latin typeface="+mn-lt"/>
        <a:ea typeface="+mn-ea"/>
        <a:cs typeface="+mn-cs"/>
      </a:defRPr>
    </a:lvl6pPr>
    <a:lvl7pPr marL="2740758" algn="l" defTabSz="456791" rtl="0" eaLnBrk="1" latinLnBrk="0" hangingPunct="1">
      <a:defRPr sz="1200" kern="1200">
        <a:solidFill>
          <a:schemeClr val="tx1"/>
        </a:solidFill>
        <a:latin typeface="+mn-lt"/>
        <a:ea typeface="+mn-ea"/>
        <a:cs typeface="+mn-cs"/>
      </a:defRPr>
    </a:lvl7pPr>
    <a:lvl8pPr marL="3197549" algn="l" defTabSz="456791" rtl="0" eaLnBrk="1" latinLnBrk="0" hangingPunct="1">
      <a:defRPr sz="1200" kern="1200">
        <a:solidFill>
          <a:schemeClr val="tx1"/>
        </a:solidFill>
        <a:latin typeface="+mn-lt"/>
        <a:ea typeface="+mn-ea"/>
        <a:cs typeface="+mn-cs"/>
      </a:defRPr>
    </a:lvl8pPr>
    <a:lvl9pPr marL="3654343" algn="l" defTabSz="456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0ECAB-A106-454B-BDD9-5FF88A251AB3}" type="slidenum">
              <a:rPr lang="en-US" smtClean="0"/>
              <a:pPr/>
              <a:t>2</a:t>
            </a:fld>
            <a:endParaRPr lang="en-US" dirty="0"/>
          </a:p>
        </p:txBody>
      </p:sp>
    </p:spTree>
    <p:extLst>
      <p:ext uri="{BB962C8B-B14F-4D97-AF65-F5344CB8AC3E}">
        <p14:creationId xmlns:p14="http://schemas.microsoft.com/office/powerpoint/2010/main" xmlns="" val="3468739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1152525" y="692150"/>
            <a:ext cx="4554538" cy="3416300"/>
          </a:xfrm>
          <a:ln/>
        </p:spPr>
      </p:sp>
      <p:sp>
        <p:nvSpPr>
          <p:cNvPr id="185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 xmlns:p14="http://schemas.microsoft.com/office/powerpoint/2010/main" val="1204590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75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smtClean="0"/>
          </a:p>
        </p:txBody>
      </p:sp>
      <p:sp>
        <p:nvSpPr>
          <p:cNvPr id="6758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3561D5-EDC3-472C-8D90-0D4F35B66564}" type="slidenum">
              <a:rPr lang="fr-CA" smtClean="0"/>
              <a:pPr/>
              <a:t>22</a:t>
            </a:fld>
            <a:endParaRPr lang="fr-C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5580" y="8686490"/>
            <a:ext cx="2972421" cy="45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nchor="b"/>
          <a:lstStyle>
            <a:lvl1pPr defTabSz="931863" eaLnBrk="0" hangingPunct="0">
              <a:spcBef>
                <a:spcPct val="30000"/>
              </a:spcBef>
              <a:defRPr sz="1200">
                <a:solidFill>
                  <a:schemeClr val="tx1"/>
                </a:solidFill>
                <a:latin typeface="Candara" pitchFamily="34"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8167355-2D0D-4881-BAFC-CBFCCC8F85BC}" type="slidenum">
              <a:rPr lang="en-US" altLang="en-US">
                <a:latin typeface="Arial" pitchFamily="34" charset="0"/>
              </a:rPr>
              <a:pPr algn="r" eaLnBrk="1" hangingPunct="1">
                <a:spcBef>
                  <a:spcPct val="0"/>
                </a:spcBef>
              </a:pPr>
              <a:t>23</a:t>
            </a:fld>
            <a:endParaRPr lang="en-US" altLang="en-US">
              <a:latin typeface="Arial" pitchFamily="34" charset="0"/>
            </a:endParaRPr>
          </a:p>
        </p:txBody>
      </p:sp>
      <p:sp>
        <p:nvSpPr>
          <p:cNvPr id="66563" name="Rectangle 2"/>
          <p:cNvSpPr>
            <a:spLocks noGrp="1" noRot="1" noChangeAspect="1" noChangeArrowheads="1" noTextEdit="1"/>
          </p:cNvSpPr>
          <p:nvPr>
            <p:ph type="sldImg"/>
          </p:nvPr>
        </p:nvSpPr>
        <p:spPr>
          <a:xfrm>
            <a:off x="1143000" y="685800"/>
            <a:ext cx="4572000" cy="3429000"/>
          </a:xfrm>
          <a:ln/>
        </p:spPr>
      </p:sp>
      <p:sp>
        <p:nvSpPr>
          <p:cNvPr id="66564" name="Rectangle 3"/>
          <p:cNvSpPr>
            <a:spLocks noGrp="1" noChangeArrowheads="1"/>
          </p:cNvSpPr>
          <p:nvPr>
            <p:ph type="body" idx="1"/>
          </p:nvPr>
        </p:nvSpPr>
        <p:spPr>
          <a:xfrm>
            <a:off x="1143000" y="4344025"/>
            <a:ext cx="4572000" cy="4191000"/>
          </a:xfrm>
          <a:noFill/>
        </p:spPr>
        <p:txBody>
          <a:bodyPr lIns="91430" tIns="45716" rIns="91430" bIns="45716"/>
          <a:lstStyle/>
          <a:p>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124</a:t>
            </a:r>
          </a:p>
        </p:txBody>
      </p:sp>
      <p:sp>
        <p:nvSpPr>
          <p:cNvPr id="189443" name="Rectangle 3"/>
          <p:cNvSpPr>
            <a:spLocks noGrp="1" noRot="1" noChangeAspect="1" noChangeArrowheads="1" noTextEdit="1"/>
          </p:cNvSpPr>
          <p:nvPr>
            <p:ph type="sldImg"/>
          </p:nvPr>
        </p:nvSpPr>
        <p:spPr>
          <a:xfrm>
            <a:off x="1138238" y="692704"/>
            <a:ext cx="4583112" cy="3416179"/>
          </a:xfrm>
          <a:ln cap="flat"/>
        </p:spPr>
      </p:sp>
    </p:spTree>
    <p:extLst>
      <p:ext uri="{BB962C8B-B14F-4D97-AF65-F5344CB8AC3E}">
        <p14:creationId xmlns="" xmlns:p14="http://schemas.microsoft.com/office/powerpoint/2010/main" val="2213027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14386" eaLnBrk="0" hangingPunct="0">
              <a:spcBef>
                <a:spcPct val="30000"/>
              </a:spcBef>
              <a:defRPr sz="1200">
                <a:solidFill>
                  <a:schemeClr val="tx1"/>
                </a:solidFill>
                <a:latin typeface="Candara" pitchFamily="34" charset="0"/>
              </a:defRPr>
            </a:lvl1pPr>
            <a:lvl2pPr marL="729017" indent="-280391" defTabSz="914386" eaLnBrk="0" hangingPunct="0">
              <a:spcBef>
                <a:spcPct val="30000"/>
              </a:spcBef>
              <a:defRPr sz="1200">
                <a:solidFill>
                  <a:schemeClr val="tx1"/>
                </a:solidFill>
                <a:latin typeface="Times New Roman" pitchFamily="18" charset="0"/>
              </a:defRPr>
            </a:lvl2pPr>
            <a:lvl3pPr marL="1121564" indent="-224312" defTabSz="914386" eaLnBrk="0" hangingPunct="0">
              <a:spcBef>
                <a:spcPct val="30000"/>
              </a:spcBef>
              <a:defRPr sz="1200">
                <a:solidFill>
                  <a:schemeClr val="tx1"/>
                </a:solidFill>
                <a:latin typeface="Times New Roman" pitchFamily="18" charset="0"/>
              </a:defRPr>
            </a:lvl3pPr>
            <a:lvl4pPr marL="1570189" indent="-224312" defTabSz="914386" eaLnBrk="0" hangingPunct="0">
              <a:spcBef>
                <a:spcPct val="30000"/>
              </a:spcBef>
              <a:defRPr sz="1200">
                <a:solidFill>
                  <a:schemeClr val="tx1"/>
                </a:solidFill>
                <a:latin typeface="Times New Roman" pitchFamily="18" charset="0"/>
              </a:defRPr>
            </a:lvl4pPr>
            <a:lvl5pPr marL="2018816" indent="-224312" defTabSz="914386" eaLnBrk="0" hangingPunct="0">
              <a:spcBef>
                <a:spcPct val="30000"/>
              </a:spcBef>
              <a:defRPr sz="1200">
                <a:solidFill>
                  <a:schemeClr val="tx1"/>
                </a:solidFill>
                <a:latin typeface="Times New Roman" pitchFamily="18" charset="0"/>
              </a:defRPr>
            </a:lvl5pPr>
            <a:lvl6pPr marL="2467441" indent="-224312" defTabSz="914386" eaLnBrk="0" fontAlgn="base" hangingPunct="0">
              <a:spcBef>
                <a:spcPct val="30000"/>
              </a:spcBef>
              <a:spcAft>
                <a:spcPct val="0"/>
              </a:spcAft>
              <a:defRPr sz="1200">
                <a:solidFill>
                  <a:schemeClr val="tx1"/>
                </a:solidFill>
                <a:latin typeface="Times New Roman" pitchFamily="18" charset="0"/>
              </a:defRPr>
            </a:lvl6pPr>
            <a:lvl7pPr marL="2916065" indent="-224312" defTabSz="914386" eaLnBrk="0" fontAlgn="base" hangingPunct="0">
              <a:spcBef>
                <a:spcPct val="30000"/>
              </a:spcBef>
              <a:spcAft>
                <a:spcPct val="0"/>
              </a:spcAft>
              <a:defRPr sz="1200">
                <a:solidFill>
                  <a:schemeClr val="tx1"/>
                </a:solidFill>
                <a:latin typeface="Times New Roman" pitchFamily="18" charset="0"/>
              </a:defRPr>
            </a:lvl7pPr>
            <a:lvl8pPr marL="3364692" indent="-224312" defTabSz="914386" eaLnBrk="0" fontAlgn="base" hangingPunct="0">
              <a:spcBef>
                <a:spcPct val="30000"/>
              </a:spcBef>
              <a:spcAft>
                <a:spcPct val="0"/>
              </a:spcAft>
              <a:defRPr sz="1200">
                <a:solidFill>
                  <a:schemeClr val="tx1"/>
                </a:solidFill>
                <a:latin typeface="Times New Roman" pitchFamily="18" charset="0"/>
              </a:defRPr>
            </a:lvl8pPr>
            <a:lvl9pPr marL="3813317" indent="-224312" defTabSz="914386"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0BC93FB-5221-4464-9DE1-0CD0ED8C471D}" type="slidenum">
              <a:rPr lang="en-US" altLang="en-US" smtClean="0">
                <a:latin typeface="Arial" pitchFamily="34" charset="0"/>
                <a:cs typeface="Arial" pitchFamily="34" charset="0"/>
              </a:rPr>
              <a:pPr eaLnBrk="1" hangingPunct="1">
                <a:spcBef>
                  <a:spcPct val="0"/>
                </a:spcBef>
              </a:pPr>
              <a:t>25</a:t>
            </a:fld>
            <a:endParaRPr lang="en-US" altLang="en-US" smtClean="0">
              <a:latin typeface="Arial" pitchFamily="34" charset="0"/>
              <a:cs typeface="Arial" pitchFamily="34" charset="0"/>
            </a:endParaRPr>
          </a:p>
        </p:txBody>
      </p:sp>
      <p:sp>
        <p:nvSpPr>
          <p:cNvPr id="68611" name="Rectangle 2"/>
          <p:cNvSpPr>
            <a:spLocks noGrp="1" noChangeArrowheads="1"/>
          </p:cNvSpPr>
          <p:nvPr>
            <p:ph type="body" idx="1"/>
          </p:nvPr>
        </p:nvSpPr>
        <p:spPr>
          <a:xfrm>
            <a:off x="914712" y="4344025"/>
            <a:ext cx="5028579" cy="4500172"/>
          </a:xfrm>
          <a:noFill/>
        </p:spPr>
        <p:txBody>
          <a:bodyPr lIns="88773" tIns="43609" rIns="88773" bIns="43609"/>
          <a:lstStyle/>
          <a:p>
            <a:pPr eaLnBrk="1" hangingPunct="1"/>
            <a:endParaRPr lang="en-US" altLang="en-US" sz="1400" dirty="0">
              <a:latin typeface="Arial" pitchFamily="34" charset="0"/>
            </a:endParaRPr>
          </a:p>
          <a:p>
            <a:pPr eaLnBrk="1" hangingPunct="1"/>
            <a:endParaRPr lang="en-US" altLang="en-US" sz="1400" dirty="0">
              <a:latin typeface="Arial" pitchFamily="34" charset="0"/>
            </a:endParaRPr>
          </a:p>
          <a:p>
            <a:pPr marL="112157" lvl="1"/>
            <a:endParaRPr lang="en-US" altLang="en-US" sz="1400" dirty="0">
              <a:latin typeface="Arial" pitchFamily="34" charset="0"/>
            </a:endParaRPr>
          </a:p>
          <a:p>
            <a:pPr eaLnBrk="1" hangingPunct="1"/>
            <a:endParaRPr lang="en-US" altLang="en-US" sz="800" dirty="0"/>
          </a:p>
        </p:txBody>
      </p:sp>
      <p:sp>
        <p:nvSpPr>
          <p:cNvPr id="68612"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88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smtClean="0"/>
          </a:p>
        </p:txBody>
      </p:sp>
      <p:sp>
        <p:nvSpPr>
          <p:cNvPr id="7885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3F20A8-4912-4CFF-B969-053ECADC7AE4}" type="slidenum">
              <a:rPr lang="fr-CA" smtClean="0"/>
              <a:pPr/>
              <a:t>26</a:t>
            </a:fld>
            <a:endParaRPr lang="fr-C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98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smtClean="0"/>
          </a:p>
        </p:txBody>
      </p:sp>
      <p:sp>
        <p:nvSpPr>
          <p:cNvPr id="7987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CD9B94-6A81-4A64-BEC9-F80D9C366494}" type="slidenum">
              <a:rPr lang="fr-CA" smtClean="0"/>
              <a:pPr/>
              <a:t>27</a:t>
            </a:fld>
            <a:endParaRPr lang="fr-CA"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122</a:t>
            </a:r>
          </a:p>
        </p:txBody>
      </p:sp>
      <p:sp>
        <p:nvSpPr>
          <p:cNvPr id="91139"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123</a:t>
            </a:r>
          </a:p>
        </p:txBody>
      </p:sp>
      <p:sp>
        <p:nvSpPr>
          <p:cNvPr id="92163"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0ECAB-A106-454B-BDD9-5FF88A251AB3}" type="slidenum">
              <a:rPr lang="en-US" smtClean="0"/>
              <a:pPr/>
              <a:t>36</a:t>
            </a:fld>
            <a:endParaRPr lang="en-US" dirty="0"/>
          </a:p>
        </p:txBody>
      </p:sp>
    </p:spTree>
    <p:extLst>
      <p:ext uri="{BB962C8B-B14F-4D97-AF65-F5344CB8AC3E}">
        <p14:creationId xmlns:p14="http://schemas.microsoft.com/office/powerpoint/2010/main" xmlns="" val="2406881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0ECAB-A106-454B-BDD9-5FF88A251AB3}" type="slidenum">
              <a:rPr lang="en-US" smtClean="0"/>
              <a:pPr/>
              <a:t>3</a:t>
            </a:fld>
            <a:endParaRPr lang="en-US" dirty="0"/>
          </a:p>
        </p:txBody>
      </p:sp>
    </p:spTree>
    <p:extLst>
      <p:ext uri="{BB962C8B-B14F-4D97-AF65-F5344CB8AC3E}">
        <p14:creationId xmlns:p14="http://schemas.microsoft.com/office/powerpoint/2010/main" xmlns="" val="172671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0ECAB-A106-454B-BDD9-5FF88A251AB3}" type="slidenum">
              <a:rPr lang="en-US" smtClean="0"/>
              <a:pPr/>
              <a:t>37</a:t>
            </a:fld>
            <a:endParaRPr lang="en-US" dirty="0"/>
          </a:p>
        </p:txBody>
      </p:sp>
    </p:spTree>
    <p:extLst>
      <p:ext uri="{BB962C8B-B14F-4D97-AF65-F5344CB8AC3E}">
        <p14:creationId xmlns:p14="http://schemas.microsoft.com/office/powerpoint/2010/main" xmlns="" val="2426147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426287E-A849-43A9-8826-01AEE108365C}" type="slidenum">
              <a:rPr lang="en-US"/>
              <a:pPr/>
              <a:t>38</a:t>
            </a:fld>
            <a:endParaRPr lang="en-US"/>
          </a:p>
        </p:txBody>
      </p:sp>
      <p:sp>
        <p:nvSpPr>
          <p:cNvPr id="1396738" name="Rectangle 2"/>
          <p:cNvSpPr>
            <a:spLocks noGrp="1" noRot="1" noChangeAspect="1" noChangeArrowheads="1" noTextEdit="1"/>
          </p:cNvSpPr>
          <p:nvPr>
            <p:ph type="sldImg"/>
          </p:nvPr>
        </p:nvSpPr>
        <p:spPr>
          <a:ln/>
        </p:spPr>
      </p:sp>
      <p:sp>
        <p:nvSpPr>
          <p:cNvPr id="1396739"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4193893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2A73C3-D8CE-4C8A-9CBB-E11380328733}" type="slidenum">
              <a:rPr lang="en-US" smtClean="0"/>
              <a:pPr>
                <a:defRPr/>
              </a:pPr>
              <a:t>39</a:t>
            </a:fld>
            <a:endParaRPr lang="en-US"/>
          </a:p>
        </p:txBody>
      </p:sp>
    </p:spTree>
    <p:extLst>
      <p:ext uri="{BB962C8B-B14F-4D97-AF65-F5344CB8AC3E}">
        <p14:creationId xmlns="" xmlns:p14="http://schemas.microsoft.com/office/powerpoint/2010/main" val="2822166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03345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1138238" y="692704"/>
            <a:ext cx="4583112" cy="3416179"/>
          </a:xfrm>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 xmlns:p14="http://schemas.microsoft.com/office/powerpoint/2010/main" val="4037942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2A73C3-D8CE-4C8A-9CBB-E11380328733}" type="slidenum">
              <a:rPr lang="en-US" smtClean="0"/>
              <a:pPr>
                <a:defRPr/>
              </a:pPr>
              <a:t>42</a:t>
            </a:fld>
            <a:endParaRPr lang="en-US"/>
          </a:p>
        </p:txBody>
      </p:sp>
    </p:spTree>
    <p:extLst>
      <p:ext uri="{BB962C8B-B14F-4D97-AF65-F5344CB8AC3E}">
        <p14:creationId xmlns="" xmlns:p14="http://schemas.microsoft.com/office/powerpoint/2010/main" val="1407834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2A73C3-D8CE-4C8A-9CBB-E11380328733}" type="slidenum">
              <a:rPr lang="en-US" smtClean="0"/>
              <a:pPr>
                <a:defRPr/>
              </a:pPr>
              <a:t>43</a:t>
            </a:fld>
            <a:endParaRPr lang="en-US"/>
          </a:p>
        </p:txBody>
      </p:sp>
    </p:spTree>
    <p:extLst>
      <p:ext uri="{BB962C8B-B14F-4D97-AF65-F5344CB8AC3E}">
        <p14:creationId xmlns="" xmlns:p14="http://schemas.microsoft.com/office/powerpoint/2010/main" val="3040245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2A73C3-D8CE-4C8A-9CBB-E11380328733}" type="slidenum">
              <a:rPr lang="en-US" smtClean="0"/>
              <a:pPr>
                <a:defRPr/>
              </a:pPr>
              <a:t>44</a:t>
            </a:fld>
            <a:endParaRPr lang="en-US"/>
          </a:p>
        </p:txBody>
      </p:sp>
    </p:spTree>
    <p:extLst>
      <p:ext uri="{BB962C8B-B14F-4D97-AF65-F5344CB8AC3E}">
        <p14:creationId xmlns="" xmlns:p14="http://schemas.microsoft.com/office/powerpoint/2010/main" val="1187585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38238" y="692704"/>
            <a:ext cx="4583112" cy="3416179"/>
          </a:xfrm>
          <a:ln/>
        </p:spPr>
      </p:sp>
      <p:sp>
        <p:nvSpPr>
          <p:cNvPr id="2478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 xmlns:p14="http://schemas.microsoft.com/office/powerpoint/2010/main" val="3612563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2A73C3-D8CE-4C8A-9CBB-E11380328733}" type="slidenum">
              <a:rPr lang="en-US" smtClean="0"/>
              <a:pPr>
                <a:defRPr/>
              </a:pPr>
              <a:t>47</a:t>
            </a:fld>
            <a:endParaRPr lang="en-US"/>
          </a:p>
        </p:txBody>
      </p:sp>
    </p:spTree>
    <p:extLst>
      <p:ext uri="{BB962C8B-B14F-4D97-AF65-F5344CB8AC3E}">
        <p14:creationId xmlns="" xmlns:p14="http://schemas.microsoft.com/office/powerpoint/2010/main" val="220278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0ECAB-A106-454B-BDD9-5FF88A251AB3}" type="slidenum">
              <a:rPr lang="en-US" smtClean="0"/>
              <a:pPr/>
              <a:t>4</a:t>
            </a:fld>
            <a:endParaRPr lang="en-US" dirty="0"/>
          </a:p>
        </p:txBody>
      </p:sp>
    </p:spTree>
    <p:extLst>
      <p:ext uri="{BB962C8B-B14F-4D97-AF65-F5344CB8AC3E}">
        <p14:creationId xmlns:p14="http://schemas.microsoft.com/office/powerpoint/2010/main" xmlns="" val="3854756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2A73C3-D8CE-4C8A-9CBB-E11380328733}" type="slidenum">
              <a:rPr lang="en-US" smtClean="0"/>
              <a:pPr>
                <a:defRPr/>
              </a:pPr>
              <a:t>48</a:t>
            </a:fld>
            <a:endParaRPr lang="en-US"/>
          </a:p>
        </p:txBody>
      </p:sp>
    </p:spTree>
    <p:extLst>
      <p:ext uri="{BB962C8B-B14F-4D97-AF65-F5344CB8AC3E}">
        <p14:creationId xmlns="" xmlns:p14="http://schemas.microsoft.com/office/powerpoint/2010/main" val="1117530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0ECAB-A106-454B-BDD9-5FF88A251AB3}" type="slidenum">
              <a:rPr lang="en-US" smtClean="0"/>
              <a:pPr/>
              <a:t>49</a:t>
            </a:fld>
            <a:endParaRPr lang="en-US" dirty="0"/>
          </a:p>
        </p:txBody>
      </p:sp>
    </p:spTree>
    <p:extLst>
      <p:ext uri="{BB962C8B-B14F-4D97-AF65-F5344CB8AC3E}">
        <p14:creationId xmlns:p14="http://schemas.microsoft.com/office/powerpoint/2010/main" xmlns="" val="2596288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US" altLang="en-US" dirty="0" smtClean="0">
                <a:solidFill>
                  <a:srgbClr val="FFFFFF"/>
                </a:solidFill>
              </a:rPr>
              <a:t>While moderate de-bulking did not significantly improve clinical outcomes (TVR and TLR), it did result in higher </a:t>
            </a:r>
            <a:r>
              <a:rPr lang="en-US" altLang="en-US" u="sng" dirty="0" smtClean="0">
                <a:solidFill>
                  <a:srgbClr val="FFFFFF"/>
                </a:solidFill>
              </a:rPr>
              <a:t>acute procedural success</a:t>
            </a:r>
            <a:r>
              <a:rPr lang="en-US" altLang="en-US" dirty="0" smtClean="0">
                <a:solidFill>
                  <a:srgbClr val="FFFFFF"/>
                </a:solidFill>
              </a:rPr>
              <a:t> and larger final lumen</a:t>
            </a:r>
            <a:endParaRPr lang="en-US" dirty="0"/>
          </a:p>
        </p:txBody>
      </p:sp>
      <p:sp>
        <p:nvSpPr>
          <p:cNvPr id="4" name="Slide Number Placeholder 3"/>
          <p:cNvSpPr>
            <a:spLocks noGrp="1"/>
          </p:cNvSpPr>
          <p:nvPr>
            <p:ph type="sldNum" sz="quarter" idx="10"/>
          </p:nvPr>
        </p:nvSpPr>
        <p:spPr/>
        <p:txBody>
          <a:bodyPr/>
          <a:lstStyle/>
          <a:p>
            <a:fld id="{3090ECAB-A106-454B-BDD9-5FF88A251AB3}" type="slidenum">
              <a:rPr lang="en-US" smtClean="0"/>
              <a:pPr/>
              <a:t>50</a:t>
            </a:fld>
            <a:endParaRPr lang="en-US" dirty="0"/>
          </a:p>
        </p:txBody>
      </p:sp>
    </p:spTree>
    <p:extLst>
      <p:ext uri="{BB962C8B-B14F-4D97-AF65-F5344CB8AC3E}">
        <p14:creationId xmlns:p14="http://schemas.microsoft.com/office/powerpoint/2010/main" xmlns="" val="2490350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p:cNvSpPr>
            <a:spLocks noGrp="1" noRot="1" noChangeAspect="1" noTextEdit="1"/>
          </p:cNvSpPr>
          <p:nvPr>
            <p:ph type="sldImg"/>
          </p:nvPr>
        </p:nvSpPr>
        <p:spPr>
          <a:xfrm>
            <a:off x="1143000" y="685800"/>
            <a:ext cx="4572000" cy="3429000"/>
          </a:xfrm>
          <a:ln/>
        </p:spPr>
      </p:sp>
      <p:sp>
        <p:nvSpPr>
          <p:cNvPr id="123907" name="2 Marcador de notas"/>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
        <p:nvSpPr>
          <p:cNvPr id="123908" name="3 Marcador de número de diapositiva"/>
          <p:cNvSpPr>
            <a:spLocks noGrp="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A4EC8ACE-C1E1-7143-B403-08728B3974FC}" type="slidenum">
              <a:rPr lang="en-US"/>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43000" y="685800"/>
            <a:ext cx="4572000" cy="3429000"/>
          </a:xfrm>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43000" y="685800"/>
            <a:ext cx="4572000" cy="3429000"/>
          </a:xfrm>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43000" y="685800"/>
            <a:ext cx="4572000" cy="3429000"/>
          </a:xfrm>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43000" y="685800"/>
            <a:ext cx="4572000" cy="3429000"/>
          </a:xfrm>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
        <p:nvSpPr>
          <p:cNvPr id="134147"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0ECAB-A106-454B-BDD9-5FF88A251AB3}" type="slidenum">
              <a:rPr lang="en-US" smtClean="0"/>
              <a:pPr/>
              <a:t>8</a:t>
            </a:fld>
            <a:endParaRPr lang="en-US" dirty="0"/>
          </a:p>
        </p:txBody>
      </p:sp>
    </p:spTree>
    <p:extLst>
      <p:ext uri="{BB962C8B-B14F-4D97-AF65-F5344CB8AC3E}">
        <p14:creationId xmlns:p14="http://schemas.microsoft.com/office/powerpoint/2010/main" xmlns="" val="557935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
        <p:nvSpPr>
          <p:cNvPr id="134147" name="Rectangle 3"/>
          <p:cNvSpPr>
            <a:spLocks noGrp="1" noRot="1" noChangeAspect="1" noChangeArrowheads="1" noTextEdit="1"/>
          </p:cNvSpPr>
          <p:nvPr>
            <p:ph type="sldImg"/>
          </p:nvPr>
        </p:nvSpPr>
        <p:spPr>
          <a:ln cap="flat"/>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
        <p:nvSpPr>
          <p:cNvPr id="136195" name="Rectangle 3"/>
          <p:cNvSpPr>
            <a:spLocks noGrp="1" noRot="1" noChangeAspect="1" noChangeArrowheads="1" noTextEdit="1"/>
          </p:cNvSpPr>
          <p:nvPr>
            <p:ph type="sldImg"/>
          </p:nvPr>
        </p:nvSpPr>
        <p:spPr>
          <a:ln cap="flat"/>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
        <p:nvSpPr>
          <p:cNvPr id="136195" name="Rectangle 3"/>
          <p:cNvSpPr>
            <a:spLocks noGrp="1" noRot="1" noChangeAspect="1" noChangeArrowheads="1" noTextEdit="1"/>
          </p:cNvSpPr>
          <p:nvPr>
            <p:ph type="sldImg"/>
          </p:nvPr>
        </p:nvSpPr>
        <p:spPr>
          <a:ln cap="flat"/>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402</a:t>
            </a:r>
          </a:p>
        </p:txBody>
      </p:sp>
      <p:sp>
        <p:nvSpPr>
          <p:cNvPr id="211971" name="Rectangle 3"/>
          <p:cNvSpPr>
            <a:spLocks noGrp="1" noRot="1" noChangeAspect="1" noChangeArrowheads="1" noTextEdit="1"/>
          </p:cNvSpPr>
          <p:nvPr>
            <p:ph type="sldImg"/>
          </p:nvPr>
        </p:nvSpPr>
        <p:spPr>
          <a:xfrm>
            <a:off x="1138238" y="692704"/>
            <a:ext cx="4583112" cy="3416179"/>
          </a:xfrm>
          <a:ln cap="flat"/>
        </p:spPr>
      </p:sp>
    </p:spTree>
    <p:extLst>
      <p:ext uri="{BB962C8B-B14F-4D97-AF65-F5344CB8AC3E}">
        <p14:creationId xmlns="" xmlns:p14="http://schemas.microsoft.com/office/powerpoint/2010/main" val="3131347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2A73C3-D8CE-4C8A-9CBB-E11380328733}" type="slidenum">
              <a:rPr lang="en-US" smtClean="0"/>
              <a:pPr>
                <a:defRPr/>
              </a:pPr>
              <a:t>68</a:t>
            </a:fld>
            <a:endParaRPr lang="en-US"/>
          </a:p>
        </p:txBody>
      </p:sp>
    </p:spTree>
    <p:extLst>
      <p:ext uri="{BB962C8B-B14F-4D97-AF65-F5344CB8AC3E}">
        <p14:creationId xmlns="" xmlns:p14="http://schemas.microsoft.com/office/powerpoint/2010/main" val="3699725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D71279E-1E62-4547-B1ED-C359DC658A24}" type="slidenum">
              <a:rPr lang="en-IN" smtClean="0"/>
              <a:pPr/>
              <a:t>72</a:t>
            </a:fld>
            <a:endParaRPr lang="en-I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High pressure POBA 12atm</a:t>
            </a:r>
            <a:endParaRPr lang="en-IN" dirty="0"/>
          </a:p>
        </p:txBody>
      </p:sp>
      <p:sp>
        <p:nvSpPr>
          <p:cNvPr id="4" name="Slide Number Placeholder 3"/>
          <p:cNvSpPr>
            <a:spLocks noGrp="1"/>
          </p:cNvSpPr>
          <p:nvPr>
            <p:ph type="sldNum" sz="quarter" idx="10"/>
          </p:nvPr>
        </p:nvSpPr>
        <p:spPr/>
        <p:txBody>
          <a:bodyPr/>
          <a:lstStyle/>
          <a:p>
            <a:fld id="{ED71279E-1E62-4547-B1ED-C359DC658A24}" type="slidenum">
              <a:rPr lang="en-IN" smtClean="0"/>
              <a:pPr/>
              <a:t>74</a:t>
            </a:fld>
            <a:endParaRPr lang="en-I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dirty="0" smtClean="0"/>
              <a:t>CTO </a:t>
            </a:r>
            <a:r>
              <a:rPr lang="en-IN" sz="1200" dirty="0" err="1" smtClean="0"/>
              <a:t>recanalization</a:t>
            </a:r>
            <a:r>
              <a:rPr lang="en-IN" sz="1200" dirty="0" smtClean="0"/>
              <a:t> has possible long term benefits in terms of survival, LV fn and symptoms (TOAST–GISE), though good RCTs are unavailable.</a:t>
            </a:r>
          </a:p>
          <a:p>
            <a:r>
              <a:rPr lang="en-IN" sz="1200" dirty="0" smtClean="0"/>
              <a:t>Failed PCI to CTO has higher mortality compared to successfully </a:t>
            </a:r>
            <a:r>
              <a:rPr lang="en-IN" sz="1200" dirty="0" err="1" smtClean="0"/>
              <a:t>recanalized</a:t>
            </a:r>
            <a:r>
              <a:rPr lang="en-IN" sz="1200" dirty="0" smtClean="0"/>
              <a:t> CTO-PCI.</a:t>
            </a:r>
          </a:p>
          <a:p>
            <a:endParaRPr lang="en-IN" dirty="0"/>
          </a:p>
        </p:txBody>
      </p:sp>
      <p:sp>
        <p:nvSpPr>
          <p:cNvPr id="4" name="Slide Number Placeholder 3"/>
          <p:cNvSpPr>
            <a:spLocks noGrp="1"/>
          </p:cNvSpPr>
          <p:nvPr>
            <p:ph type="sldNum" sz="quarter" idx="10"/>
          </p:nvPr>
        </p:nvSpPr>
        <p:spPr/>
        <p:txBody>
          <a:bodyPr/>
          <a:lstStyle/>
          <a:p>
            <a:fld id="{ED71279E-1E62-4547-B1ED-C359DC658A24}" type="slidenum">
              <a:rPr lang="en-IN" smtClean="0"/>
              <a:pPr/>
              <a:t>80</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The advent of these instruments in the</a:t>
            </a:r>
            <a:r>
              <a:rPr lang="en-IN" baseline="0" dirty="0" smtClean="0"/>
              <a:t> late 1980s came in the early PTCA era....Restenosis:1) acute gain, 2) vessel recoil, 3) </a:t>
            </a:r>
            <a:r>
              <a:rPr lang="en-IN" baseline="0" dirty="0" err="1" smtClean="0"/>
              <a:t>intimal</a:t>
            </a:r>
            <a:r>
              <a:rPr lang="en-IN" baseline="0" dirty="0" smtClean="0"/>
              <a:t> hyperplasia,4) vessel remodelling... </a:t>
            </a:r>
            <a:r>
              <a:rPr lang="en-IN" baseline="0" dirty="0" err="1" smtClean="0"/>
              <a:t>Restenosis</a:t>
            </a:r>
            <a:r>
              <a:rPr lang="en-IN" baseline="0" dirty="0" smtClean="0"/>
              <a:t> was proportionate to the vessel inflammation....which in turn was proportional to the initial vessel trauma inflicted during the PTCA procedure.</a:t>
            </a:r>
            <a:endParaRPr lang="en-IN" dirty="0"/>
          </a:p>
        </p:txBody>
      </p:sp>
      <p:sp>
        <p:nvSpPr>
          <p:cNvPr id="4" name="Slide Number Placeholder 3"/>
          <p:cNvSpPr>
            <a:spLocks noGrp="1"/>
          </p:cNvSpPr>
          <p:nvPr>
            <p:ph type="sldNum" sz="quarter" idx="10"/>
          </p:nvPr>
        </p:nvSpPr>
        <p:spPr/>
        <p:txBody>
          <a:bodyPr/>
          <a:lstStyle/>
          <a:p>
            <a:fld id="{ED71279E-1E62-4547-B1ED-C359DC658A24}" type="slidenum">
              <a:rPr lang="en-IN" smtClean="0"/>
              <a:pPr/>
              <a:t>9</a:t>
            </a:fld>
            <a:endParaRPr lang="en-I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2A73C3-D8CE-4C8A-9CBB-E11380328733}" type="slidenum">
              <a:rPr lang="en-US" smtClean="0"/>
              <a:pPr>
                <a:defRPr/>
              </a:pPr>
              <a:t>83</a:t>
            </a:fld>
            <a:endParaRPr lang="en-US"/>
          </a:p>
        </p:txBody>
      </p:sp>
    </p:spTree>
    <p:extLst>
      <p:ext uri="{BB962C8B-B14F-4D97-AF65-F5344CB8AC3E}">
        <p14:creationId xmlns="" xmlns:p14="http://schemas.microsoft.com/office/powerpoint/2010/main" val="48797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236 PTCAs done – 134 got DCAs.....BMS stents.....Angiographic</a:t>
            </a:r>
            <a:r>
              <a:rPr lang="en-IN" baseline="0" dirty="0" smtClean="0"/>
              <a:t> analysis immediately after and 6 months after......</a:t>
            </a:r>
            <a:r>
              <a:rPr lang="en-IN" baseline="0" dirty="0" err="1" smtClean="0"/>
              <a:t>restenosis</a:t>
            </a:r>
            <a:r>
              <a:rPr lang="en-IN" baseline="0" dirty="0" smtClean="0"/>
              <a:t> expressed as binary </a:t>
            </a:r>
            <a:r>
              <a:rPr lang="en-IN" baseline="0" dirty="0" err="1" smtClean="0"/>
              <a:t>restenosis</a:t>
            </a:r>
            <a:r>
              <a:rPr lang="en-IN" baseline="0" dirty="0" smtClean="0"/>
              <a:t> rates.</a:t>
            </a:r>
            <a:endParaRPr lang="en-IN" dirty="0"/>
          </a:p>
        </p:txBody>
      </p:sp>
      <p:sp>
        <p:nvSpPr>
          <p:cNvPr id="4" name="Slide Number Placeholder 3"/>
          <p:cNvSpPr>
            <a:spLocks noGrp="1"/>
          </p:cNvSpPr>
          <p:nvPr>
            <p:ph type="sldNum" sz="quarter" idx="10"/>
          </p:nvPr>
        </p:nvSpPr>
        <p:spPr/>
        <p:txBody>
          <a:bodyPr/>
          <a:lstStyle/>
          <a:p>
            <a:fld id="{ED71279E-1E62-4547-B1ED-C359DC658A24}" type="slidenum">
              <a:rPr lang="en-IN" smtClean="0"/>
              <a:pPr/>
              <a:t>10</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65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smtClean="0"/>
          </a:p>
        </p:txBody>
      </p:sp>
      <p:sp>
        <p:nvSpPr>
          <p:cNvPr id="6656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18C172-49D3-4009-BD4A-62C1831E04D7}" type="slidenum">
              <a:rPr lang="fr-CA" smtClean="0"/>
              <a:pPr/>
              <a:t>11</a:t>
            </a:fld>
            <a:endParaRPr lang="fr-C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0ECAB-A106-454B-BDD9-5FF88A251AB3}" type="slidenum">
              <a:rPr lang="en-US" smtClean="0"/>
              <a:pPr/>
              <a:t>19</a:t>
            </a:fld>
            <a:endParaRPr lang="en-US" dirty="0"/>
          </a:p>
        </p:txBody>
      </p:sp>
    </p:spTree>
    <p:extLst>
      <p:ext uri="{BB962C8B-B14F-4D97-AF65-F5344CB8AC3E}">
        <p14:creationId xmlns:p14="http://schemas.microsoft.com/office/powerpoint/2010/main" xmlns="" val="169595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5" tIns="45718" rIns="91435" bIns="45718" anchor="b"/>
          <a:lstStyle/>
          <a:p>
            <a:pPr algn="r" eaLnBrk="0" hangingPunct="0"/>
            <a:fld id="{80849787-5BC5-4D77-9FC6-42ED7EA9DA89}" type="slidenum">
              <a:rPr lang="en-US" sz="1200">
                <a:latin typeface="Times" pitchFamily="18" charset="0"/>
              </a:rPr>
              <a:pPr algn="r" eaLnBrk="0" hangingPunct="0"/>
              <a:t>20</a:t>
            </a:fld>
            <a:endParaRPr lang="en-US" sz="1200">
              <a:latin typeface="Times" pitchFamily="18" charset="0"/>
            </a:endParaRPr>
          </a:p>
        </p:txBody>
      </p:sp>
      <p:sp>
        <p:nvSpPr>
          <p:cNvPr id="46797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46797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xmlns="" val="374829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3192959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543072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8366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00200"/>
            <a:ext cx="7772400" cy="4495800"/>
          </a:xfrm>
        </p:spPr>
        <p:txBody>
          <a:bodyPr/>
          <a:lstStyle/>
          <a:p>
            <a:pPr lvl="0"/>
            <a:endParaRPr lang="en-US" noProof="0" smtClean="0"/>
          </a:p>
        </p:txBody>
      </p:sp>
    </p:spTree>
    <p:extLst>
      <p:ext uri="{BB962C8B-B14F-4D97-AF65-F5344CB8AC3E}">
        <p14:creationId xmlns="" xmlns:p14="http://schemas.microsoft.com/office/powerpoint/2010/main" val="2181808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5800" y="1981200"/>
            <a:ext cx="77724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Título"/>
          <p:cNvSpPr>
            <a:spLocks noGrp="1"/>
          </p:cNvSpPr>
          <p:nvPr>
            <p:ph type="title"/>
          </p:nvPr>
        </p:nvSpPr>
        <p:spPr>
          <a:xfrm>
            <a:off x="685800" y="609600"/>
            <a:ext cx="7772400" cy="1143000"/>
          </a:xfrm>
          <a:prstGeom prst="rect">
            <a:avLst/>
          </a:prstGeom>
        </p:spPr>
        <p:txBody>
          <a:bodyPr/>
          <a:lstStyle/>
          <a:p>
            <a:r>
              <a:rPr lang="es-ES" smtClean="0"/>
              <a:t>Haga clic para modificar el estilo de título del patrón</a:t>
            </a:r>
            <a:endParaRPr lang="en-GB"/>
          </a:p>
        </p:txBody>
      </p:sp>
      <p:sp>
        <p:nvSpPr>
          <p:cNvPr id="5" name="Slide Number Placeholder 4"/>
          <p:cNvSpPr>
            <a:spLocks noGrp="1" noChangeArrowheads="1"/>
          </p:cNvSpPr>
          <p:nvPr>
            <p:ph type="sldNum" sz="quarter" idx="10"/>
          </p:nvPr>
        </p:nvSpPr>
        <p:spPr>
          <a:xfrm>
            <a:off x="7692572" y="6286511"/>
            <a:ext cx="1233714" cy="419695"/>
          </a:xfrm>
          <a:prstGeom prst="rect">
            <a:avLst/>
          </a:prstGeom>
        </p:spPr>
        <p:txBody>
          <a:bodyPr lIns="86416" tIns="43208" rIns="86416" bIns="43208"/>
          <a:lstStyle>
            <a:lvl1pPr>
              <a:defRPr/>
            </a:lvl1pPr>
          </a:lstStyle>
          <a:p>
            <a:fld id="{6AC254F1-02CD-1444-B701-E5552ECFF807}" type="slidenum">
              <a:rPr lang="en-US"/>
              <a:pPr/>
              <a:t>‹#›</a:t>
            </a:fld>
            <a:endParaRPr lang="en-US"/>
          </a:p>
        </p:txBody>
      </p:sp>
    </p:spTree>
    <p:extLst>
      <p:ext uri="{BB962C8B-B14F-4D97-AF65-F5344CB8AC3E}">
        <p14:creationId xmlns:p14="http://schemas.microsoft.com/office/powerpoint/2010/main" xmlns="" val="532668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제목 슬라이드">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0595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50875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90304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237751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54461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a:p>
        </p:txBody>
      </p:sp>
    </p:spTree>
    <p:extLst>
      <p:ext uri="{BB962C8B-B14F-4D97-AF65-F5344CB8AC3E}">
        <p14:creationId xmlns="" xmlns:p14="http://schemas.microsoft.com/office/powerpoint/2010/main" val="352799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5540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418267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643757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600200"/>
            <a:ext cx="7772400" cy="44958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31" name="Rectangle 7"/>
          <p:cNvSpPr>
            <a:spLocks noGrp="1" noChangeArrowheads="1"/>
          </p:cNvSpPr>
          <p:nvPr>
            <p:ph type="title"/>
          </p:nvPr>
        </p:nvSpPr>
        <p:spPr bwMode="auto">
          <a:xfrm>
            <a:off x="0" y="228600"/>
            <a:ext cx="9144000" cy="11430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2" name="Text Box 8"/>
          <p:cNvSpPr txBox="1">
            <a:spLocks noChangeArrowheads="1"/>
          </p:cNvSpPr>
          <p:nvPr/>
        </p:nvSpPr>
        <p:spPr bwMode="auto">
          <a:xfrm>
            <a:off x="2460625" y="3508375"/>
            <a:ext cx="184150" cy="457200"/>
          </a:xfrm>
          <a:prstGeom prst="rect">
            <a:avLst/>
          </a:prstGeom>
          <a:noFill/>
          <a:ln w="9525">
            <a:noFill/>
            <a:miter lim="800000"/>
            <a:headEnd/>
            <a:tailEnd/>
          </a:ln>
          <a:effectLst/>
        </p:spPr>
        <p:txBody>
          <a:bodyPr wrap="none">
            <a:spAutoFit/>
          </a:bodyPr>
          <a:lstStyle/>
          <a:p>
            <a:pPr>
              <a:defRPr/>
            </a:pPr>
            <a:endParaRPr lang="en-US" b="0">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9" r:id="rId13"/>
    <p:sldLayoutId id="2147483677" r:id="rId14"/>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p:titleStyle>
    <p:bodyStyle>
      <a:lvl1pPr marL="342900" indent="-342900" algn="l" rtl="0" eaLnBrk="0" fontAlgn="base" hangingPunct="0">
        <a:spcBef>
          <a:spcPct val="20000"/>
        </a:spcBef>
        <a:spcAft>
          <a:spcPct val="20000"/>
        </a:spcAft>
        <a:buClr>
          <a:schemeClr val="tx1"/>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20000"/>
        </a:spcAft>
        <a:buClr>
          <a:schemeClr val="tx1"/>
        </a:buClr>
        <a:buChar char="•"/>
        <a:defRPr sz="2800" b="1">
          <a:solidFill>
            <a:schemeClr val="tx1"/>
          </a:solidFill>
          <a:latin typeface="+mn-lt"/>
        </a:defRPr>
      </a:lvl2pPr>
      <a:lvl3pPr marL="1143000" indent="-228600" algn="l" rtl="0" eaLnBrk="0" fontAlgn="base" hangingPunct="0">
        <a:spcBef>
          <a:spcPct val="20000"/>
        </a:spcBef>
        <a:spcAft>
          <a:spcPct val="20000"/>
        </a:spcAft>
        <a:buClr>
          <a:schemeClr val="tx1"/>
        </a:buClr>
        <a:buChar char="•"/>
        <a:defRPr sz="2400" b="1">
          <a:solidFill>
            <a:schemeClr val="tx1"/>
          </a:solidFill>
          <a:latin typeface="+mn-lt"/>
        </a:defRPr>
      </a:lvl3pPr>
      <a:lvl4pPr marL="1600200" indent="-228600" algn="l" rtl="0" eaLnBrk="0" fontAlgn="base" hangingPunct="0">
        <a:spcBef>
          <a:spcPct val="20000"/>
        </a:spcBef>
        <a:spcAft>
          <a:spcPct val="20000"/>
        </a:spcAft>
        <a:buClr>
          <a:srgbClr val="FFFF66"/>
        </a:buClr>
        <a:buChar char="–"/>
        <a:defRPr sz="2000" b="1">
          <a:solidFill>
            <a:schemeClr val="bg1"/>
          </a:solidFill>
          <a:latin typeface="Tahoma" pitchFamily="34" charset="0"/>
        </a:defRPr>
      </a:lvl4pPr>
      <a:lvl5pPr marL="2057400" indent="-228600" algn="l" rtl="0" eaLnBrk="0" fontAlgn="base" hangingPunct="0">
        <a:spcBef>
          <a:spcPct val="20000"/>
        </a:spcBef>
        <a:spcAft>
          <a:spcPct val="20000"/>
        </a:spcAft>
        <a:buClr>
          <a:srgbClr val="FFFF66"/>
        </a:buClr>
        <a:buChar char="»"/>
        <a:defRPr sz="2000" b="1">
          <a:solidFill>
            <a:schemeClr val="bg1"/>
          </a:solidFill>
          <a:latin typeface="Tahoma" pitchFamily="34" charset="0"/>
        </a:defRPr>
      </a:lvl5pPr>
      <a:lvl6pPr marL="2514600" indent="-228600" algn="l" rtl="0" fontAlgn="base">
        <a:spcBef>
          <a:spcPct val="20000"/>
        </a:spcBef>
        <a:spcAft>
          <a:spcPct val="20000"/>
        </a:spcAft>
        <a:buClr>
          <a:srgbClr val="FFFF66"/>
        </a:buClr>
        <a:buChar char="»"/>
        <a:defRPr sz="2000" b="1">
          <a:solidFill>
            <a:schemeClr val="bg1"/>
          </a:solidFill>
          <a:latin typeface="Tahoma" pitchFamily="34" charset="0"/>
        </a:defRPr>
      </a:lvl6pPr>
      <a:lvl7pPr marL="2971800" indent="-228600" algn="l" rtl="0" fontAlgn="base">
        <a:spcBef>
          <a:spcPct val="20000"/>
        </a:spcBef>
        <a:spcAft>
          <a:spcPct val="20000"/>
        </a:spcAft>
        <a:buClr>
          <a:srgbClr val="FFFF66"/>
        </a:buClr>
        <a:buChar char="»"/>
        <a:defRPr sz="2000" b="1">
          <a:solidFill>
            <a:schemeClr val="bg1"/>
          </a:solidFill>
          <a:latin typeface="Tahoma" pitchFamily="34" charset="0"/>
        </a:defRPr>
      </a:lvl7pPr>
      <a:lvl8pPr marL="3429000" indent="-228600" algn="l" rtl="0" fontAlgn="base">
        <a:spcBef>
          <a:spcPct val="20000"/>
        </a:spcBef>
        <a:spcAft>
          <a:spcPct val="20000"/>
        </a:spcAft>
        <a:buClr>
          <a:srgbClr val="FFFF66"/>
        </a:buClr>
        <a:buChar char="»"/>
        <a:defRPr sz="2000" b="1">
          <a:solidFill>
            <a:schemeClr val="bg1"/>
          </a:solidFill>
          <a:latin typeface="Tahoma" pitchFamily="34" charset="0"/>
        </a:defRPr>
      </a:lvl8pPr>
      <a:lvl9pPr marL="3886200" indent="-228600" algn="l" rtl="0" fontAlgn="base">
        <a:spcBef>
          <a:spcPct val="20000"/>
        </a:spcBef>
        <a:spcAft>
          <a:spcPct val="20000"/>
        </a:spcAft>
        <a:buClr>
          <a:srgbClr val="FFFF66"/>
        </a:buClr>
        <a:buChar char="»"/>
        <a:defRPr sz="2000" b="1">
          <a:solidFill>
            <a:schemeClr val="bg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8.wmf"/></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46.png"/><Relationship Id="rId4" Type="http://schemas.microsoft.com/office/2007/relationships/media" Target="../media/media1.wmv"/></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75846" y="1328738"/>
            <a:ext cx="8542704" cy="1143000"/>
          </a:xfrm>
        </p:spPr>
        <p:txBody>
          <a:bodyPr>
            <a:normAutofit fontScale="90000"/>
          </a:bodyPr>
          <a:lstStyle/>
          <a:p>
            <a:r>
              <a:rPr lang="en-US" dirty="0" smtClean="0">
                <a:latin typeface="+mn-lt"/>
              </a:rPr>
              <a:t>Basics of Rotational </a:t>
            </a:r>
            <a:r>
              <a:rPr lang="en-US" dirty="0" err="1">
                <a:latin typeface="+mn-lt"/>
              </a:rPr>
              <a:t>Atherectomy</a:t>
            </a:r>
            <a:endParaRPr lang="en-US" dirty="0">
              <a:latin typeface="+mn-lt"/>
            </a:endParaRPr>
          </a:p>
        </p:txBody>
      </p:sp>
      <p:sp>
        <p:nvSpPr>
          <p:cNvPr id="7" name="Subtitle 6"/>
          <p:cNvSpPr>
            <a:spLocks noGrp="1"/>
          </p:cNvSpPr>
          <p:nvPr>
            <p:ph type="subTitle" idx="1"/>
          </p:nvPr>
        </p:nvSpPr>
        <p:spPr/>
        <p:txBody>
          <a:bodyPr/>
          <a:lstStyle/>
          <a:p>
            <a:r>
              <a:rPr lang="en-US" dirty="0" smtClean="0"/>
              <a:t>Dr Cinos</a:t>
            </a:r>
            <a:r>
              <a:rPr lang="en-US" dirty="0" smtClean="0"/>
              <a:t>h Mathew</a:t>
            </a:r>
          </a:p>
          <a:p>
            <a:r>
              <a:rPr lang="en-US" dirty="0" smtClean="0"/>
              <a:t>Associate professor</a:t>
            </a:r>
          </a:p>
          <a:p>
            <a:r>
              <a:rPr lang="en-US" dirty="0" smtClean="0"/>
              <a:t>Dept of Cardiology</a:t>
            </a:r>
          </a:p>
          <a:p>
            <a:r>
              <a:rPr lang="en-US" dirty="0" smtClean="0"/>
              <a:t>SBKS MI &amp; RC</a:t>
            </a:r>
            <a:endParaRPr lang="en-US" dirty="0"/>
          </a:p>
        </p:txBody>
      </p:sp>
    </p:spTree>
    <p:extLst>
      <p:ext uri="{BB962C8B-B14F-4D97-AF65-F5344CB8AC3E}">
        <p14:creationId xmlns:p14="http://schemas.microsoft.com/office/powerpoint/2010/main" xmlns="" val="3564040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14"/>
            <a:ext cx="9144000" cy="1357322"/>
          </a:xfrm>
        </p:spPr>
        <p:txBody>
          <a:bodyPr/>
          <a:lstStyle/>
          <a:p>
            <a:r>
              <a:rPr lang="en-IN" sz="2800" dirty="0" smtClean="0">
                <a:solidFill>
                  <a:srgbClr val="FFFF00"/>
                </a:solidFill>
              </a:rPr>
              <a:t>Importance of acute lumen diameter in determining </a:t>
            </a:r>
            <a:r>
              <a:rPr lang="en-IN" sz="2800" dirty="0" err="1" smtClean="0">
                <a:solidFill>
                  <a:srgbClr val="FFFF00"/>
                </a:solidFill>
              </a:rPr>
              <a:t>restenosis</a:t>
            </a:r>
            <a:r>
              <a:rPr lang="en-IN" sz="2800" dirty="0" smtClean="0">
                <a:solidFill>
                  <a:srgbClr val="FFFF00"/>
                </a:solidFill>
              </a:rPr>
              <a:t> after coronary </a:t>
            </a:r>
            <a:r>
              <a:rPr lang="en-IN" sz="2800" dirty="0" err="1" smtClean="0">
                <a:solidFill>
                  <a:srgbClr val="FFFF00"/>
                </a:solidFill>
              </a:rPr>
              <a:t>atherectomy</a:t>
            </a:r>
            <a:r>
              <a:rPr lang="en-IN" sz="2800" dirty="0" smtClean="0">
                <a:solidFill>
                  <a:srgbClr val="FFFF00"/>
                </a:solidFill>
              </a:rPr>
              <a:t> or </a:t>
            </a:r>
            <a:r>
              <a:rPr lang="en-IN" sz="2800" dirty="0" err="1" smtClean="0">
                <a:solidFill>
                  <a:srgbClr val="FFFF00"/>
                </a:solidFill>
              </a:rPr>
              <a:t>stenting</a:t>
            </a:r>
            <a:r>
              <a:rPr lang="en-IN" sz="2800" dirty="0" smtClean="0">
                <a:solidFill>
                  <a:srgbClr val="FFFF00"/>
                </a:solidFill>
              </a:rPr>
              <a:t>.</a:t>
            </a:r>
            <a:br>
              <a:rPr lang="en-IN" sz="2800" dirty="0" smtClean="0">
                <a:solidFill>
                  <a:srgbClr val="FFFF00"/>
                </a:solidFill>
              </a:rPr>
            </a:br>
            <a:r>
              <a:rPr lang="en-IN" sz="2800" dirty="0" smtClean="0">
                <a:solidFill>
                  <a:srgbClr val="FFFF00"/>
                </a:solidFill>
              </a:rPr>
              <a:t>- Kuntz et al .  Circulation 1992</a:t>
            </a:r>
            <a:endParaRPr lang="en-IN" sz="2800" dirty="0">
              <a:solidFill>
                <a:srgbClr val="FFFF00"/>
              </a:solidFill>
            </a:endParaRPr>
          </a:p>
        </p:txBody>
      </p:sp>
      <p:pic>
        <p:nvPicPr>
          <p:cNvPr id="3074" name="Picture 2"/>
          <p:cNvPicPr>
            <a:picLocks noGrp="1" noChangeAspect="1" noChangeArrowheads="1"/>
          </p:cNvPicPr>
          <p:nvPr>
            <p:ph idx="1"/>
          </p:nvPr>
        </p:nvPicPr>
        <p:blipFill>
          <a:blip r:embed="rId3"/>
          <a:srcRect/>
          <a:stretch>
            <a:fillRect/>
          </a:stretch>
        </p:blipFill>
        <p:spPr bwMode="auto">
          <a:xfrm>
            <a:off x="928662" y="1500174"/>
            <a:ext cx="6286544" cy="4015255"/>
          </a:xfrm>
          <a:prstGeom prst="rect">
            <a:avLst/>
          </a:prstGeom>
          <a:noFill/>
          <a:ln w="22225">
            <a:solidFill>
              <a:srgbClr val="FFFF00"/>
            </a:solidFill>
            <a:miter lim="800000"/>
            <a:headEnd/>
            <a:tailEnd/>
          </a:ln>
          <a:effectLst/>
        </p:spPr>
      </p:pic>
      <p:sp>
        <p:nvSpPr>
          <p:cNvPr id="5" name="TextBox 4"/>
          <p:cNvSpPr txBox="1"/>
          <p:nvPr/>
        </p:nvSpPr>
        <p:spPr>
          <a:xfrm>
            <a:off x="285720" y="5534561"/>
            <a:ext cx="7572428" cy="1323439"/>
          </a:xfrm>
          <a:prstGeom prst="rect">
            <a:avLst/>
          </a:prstGeom>
          <a:noFill/>
        </p:spPr>
        <p:txBody>
          <a:bodyPr wrap="square" rtlCol="0">
            <a:spAutoFit/>
          </a:bodyPr>
          <a:lstStyle/>
          <a:p>
            <a:pPr>
              <a:buFontTx/>
              <a:buChar char="-"/>
            </a:pPr>
            <a:r>
              <a:rPr lang="en-IN" sz="2000" b="1" dirty="0" smtClean="0"/>
              <a:t> However no difference in </a:t>
            </a:r>
            <a:r>
              <a:rPr lang="en-IN" sz="2000" b="1" dirty="0" err="1" smtClean="0"/>
              <a:t>restenosis</a:t>
            </a:r>
            <a:r>
              <a:rPr lang="en-IN" sz="2000" b="1" dirty="0" smtClean="0"/>
              <a:t> rates post-DCA or routine PTCA.</a:t>
            </a:r>
          </a:p>
          <a:p>
            <a:pPr>
              <a:buFontTx/>
              <a:buChar char="-"/>
            </a:pPr>
            <a:r>
              <a:rPr lang="en-IN" sz="2000" b="1" dirty="0"/>
              <a:t> </a:t>
            </a:r>
            <a:r>
              <a:rPr lang="en-IN" sz="2000" b="1" dirty="0" smtClean="0"/>
              <a:t>The better the acute gain the lower the chance of </a:t>
            </a:r>
            <a:r>
              <a:rPr lang="en-IN" sz="2000" b="1" dirty="0" err="1" smtClean="0"/>
              <a:t>restenosis</a:t>
            </a:r>
            <a:endParaRPr lang="en-IN" sz="2000" b="1" dirty="0" smtClean="0"/>
          </a:p>
          <a:p>
            <a:pPr>
              <a:buFontTx/>
              <a:buChar char="-"/>
            </a:pPr>
            <a:endParaRPr lang="en-IN" sz="2000" b="1" dirty="0" smtClean="0"/>
          </a:p>
          <a:p>
            <a:pPr>
              <a:buFontTx/>
              <a:buChar char="-"/>
            </a:pPr>
            <a:endParaRPr lang="en-IN" sz="2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425450" y="1349375"/>
            <a:ext cx="5954713" cy="523875"/>
          </a:xfrm>
          <a:prstGeom prst="rect">
            <a:avLst/>
          </a:prstGeom>
          <a:noFill/>
          <a:ln w="9525">
            <a:noFill/>
            <a:miter lim="800000"/>
            <a:headEnd/>
            <a:tailEnd/>
          </a:ln>
        </p:spPr>
        <p:txBody>
          <a:bodyPr>
            <a:spAutoFit/>
          </a:bodyPr>
          <a:lstStyle/>
          <a:p>
            <a:r>
              <a:rPr lang="en-US" sz="2800" b="1">
                <a:solidFill>
                  <a:srgbClr val="C00000"/>
                </a:solidFill>
              </a:rPr>
              <a:t>Interventional Techniques</a:t>
            </a:r>
          </a:p>
        </p:txBody>
      </p:sp>
      <p:sp>
        <p:nvSpPr>
          <p:cNvPr id="5" name="Rectangle 3"/>
          <p:cNvSpPr txBox="1">
            <a:spLocks noChangeArrowheads="1"/>
          </p:cNvSpPr>
          <p:nvPr/>
        </p:nvSpPr>
        <p:spPr>
          <a:xfrm>
            <a:off x="395288" y="298450"/>
            <a:ext cx="7785100" cy="762000"/>
          </a:xfrm>
          <a:prstGeom prst="rect">
            <a:avLst/>
          </a:prstGeom>
          <a:noFill/>
        </p:spPr>
        <p:txBody>
          <a:bodyPr/>
          <a:lstStyle/>
          <a:p>
            <a:pPr eaLnBrk="0" hangingPunct="0">
              <a:lnSpc>
                <a:spcPct val="120000"/>
              </a:lnSpc>
              <a:defRPr/>
            </a:pPr>
            <a:r>
              <a:rPr lang="en-US" sz="3600" b="1" kern="0" dirty="0">
                <a:ea typeface="+mj-ea"/>
                <a:cs typeface="+mj-cs"/>
              </a:rPr>
              <a:t>Treatment of Calcified Lesions</a:t>
            </a:r>
          </a:p>
        </p:txBody>
      </p:sp>
      <p:sp>
        <p:nvSpPr>
          <p:cNvPr id="6" name="Rectangle 4"/>
          <p:cNvSpPr txBox="1">
            <a:spLocks noChangeArrowheads="1"/>
          </p:cNvSpPr>
          <p:nvPr/>
        </p:nvSpPr>
        <p:spPr>
          <a:xfrm>
            <a:off x="323850" y="1954213"/>
            <a:ext cx="8135938" cy="3581400"/>
          </a:xfrm>
          <a:prstGeom prst="rect">
            <a:avLst/>
          </a:prstGeom>
          <a:noFill/>
        </p:spPr>
        <p:txBody>
          <a:bodyPr/>
          <a:lstStyle/>
          <a:p>
            <a:pPr marL="538163" indent="-276225" eaLnBrk="0" hangingPunct="0">
              <a:lnSpc>
                <a:spcPct val="110000"/>
              </a:lnSpc>
              <a:spcBef>
                <a:spcPct val="20000"/>
              </a:spcBef>
              <a:buClr>
                <a:srgbClr val="C40F1F"/>
              </a:buClr>
              <a:buFontTx/>
              <a:buChar char="•"/>
              <a:defRPr/>
            </a:pPr>
            <a:r>
              <a:rPr lang="en-US" sz="2400" b="1" kern="0" dirty="0">
                <a:cs typeface="+mn-cs"/>
              </a:rPr>
              <a:t>Noncompliant (NC) balloon (high pressure inflation up to 20-24 </a:t>
            </a:r>
            <a:r>
              <a:rPr lang="en-US" sz="2400" b="1" kern="0" dirty="0" err="1">
                <a:cs typeface="+mn-cs"/>
              </a:rPr>
              <a:t>atm</a:t>
            </a:r>
            <a:r>
              <a:rPr lang="en-US" sz="2400" b="1" kern="0" dirty="0">
                <a:cs typeface="+mn-cs"/>
              </a:rPr>
              <a:t>)</a:t>
            </a:r>
          </a:p>
          <a:p>
            <a:pPr marL="538163" indent="-276225" eaLnBrk="0" hangingPunct="0">
              <a:lnSpc>
                <a:spcPct val="110000"/>
              </a:lnSpc>
              <a:spcBef>
                <a:spcPct val="20000"/>
              </a:spcBef>
              <a:buClr>
                <a:srgbClr val="C40F1F"/>
              </a:buClr>
              <a:buFontTx/>
              <a:buChar char="•"/>
              <a:defRPr/>
            </a:pPr>
            <a:r>
              <a:rPr lang="en-US" sz="2400" b="1" kern="0" dirty="0">
                <a:cs typeface="+mn-cs"/>
              </a:rPr>
              <a:t>NC balloon with another side-by-side wire in the vessel and high pressure inflation</a:t>
            </a:r>
          </a:p>
          <a:p>
            <a:pPr marL="538163" indent="-276225" eaLnBrk="0" hangingPunct="0">
              <a:lnSpc>
                <a:spcPct val="110000"/>
              </a:lnSpc>
              <a:spcBef>
                <a:spcPct val="20000"/>
              </a:spcBef>
              <a:buClr>
                <a:srgbClr val="C40F1F"/>
              </a:buClr>
              <a:buFontTx/>
              <a:buChar char="•"/>
              <a:defRPr/>
            </a:pPr>
            <a:r>
              <a:rPr lang="en-US" sz="2400" b="1" kern="0" dirty="0">
                <a:cs typeface="+mn-cs"/>
              </a:rPr>
              <a:t>Cutting balloon (up to 8-12 </a:t>
            </a:r>
            <a:r>
              <a:rPr lang="en-US" sz="2400" b="1" kern="0" dirty="0" err="1">
                <a:cs typeface="+mn-cs"/>
              </a:rPr>
              <a:t>atm</a:t>
            </a:r>
            <a:r>
              <a:rPr lang="en-US" sz="2400" b="1" kern="0" dirty="0">
                <a:cs typeface="+mn-cs"/>
              </a:rPr>
              <a:t>)</a:t>
            </a:r>
          </a:p>
          <a:p>
            <a:pPr marL="538163" indent="-276225" eaLnBrk="0" hangingPunct="0">
              <a:lnSpc>
                <a:spcPct val="110000"/>
              </a:lnSpc>
              <a:spcBef>
                <a:spcPct val="20000"/>
              </a:spcBef>
              <a:buClr>
                <a:srgbClr val="C40F1F"/>
              </a:buClr>
              <a:buFontTx/>
              <a:buChar char="•"/>
              <a:defRPr/>
            </a:pPr>
            <a:r>
              <a:rPr lang="en-US" sz="2400" b="1" kern="0" dirty="0" err="1">
                <a:cs typeface="+mn-cs"/>
              </a:rPr>
              <a:t>AngioSculpt</a:t>
            </a:r>
            <a:r>
              <a:rPr lang="en-US" sz="2400" b="1" kern="0" dirty="0">
                <a:cs typeface="+mn-cs"/>
              </a:rPr>
              <a:t>® balloon (up to 16-20 </a:t>
            </a:r>
            <a:r>
              <a:rPr lang="en-US" sz="2400" b="1" kern="0" dirty="0" err="1">
                <a:cs typeface="+mn-cs"/>
              </a:rPr>
              <a:t>atm</a:t>
            </a:r>
            <a:r>
              <a:rPr lang="en-US" sz="2400" b="1" kern="0" dirty="0" smtClean="0">
                <a:cs typeface="+mn-cs"/>
              </a:rPr>
              <a:t>)</a:t>
            </a:r>
          </a:p>
          <a:p>
            <a:pPr marL="538163" indent="-276225" eaLnBrk="0" hangingPunct="0">
              <a:lnSpc>
                <a:spcPct val="110000"/>
              </a:lnSpc>
              <a:spcBef>
                <a:spcPct val="20000"/>
              </a:spcBef>
              <a:buClr>
                <a:srgbClr val="C40F1F"/>
              </a:buClr>
              <a:buFontTx/>
              <a:buChar char="•"/>
              <a:defRPr/>
            </a:pPr>
            <a:r>
              <a:rPr lang="en-IN" sz="2400" b="1" dirty="0" smtClean="0"/>
              <a:t>Laser angioplasty</a:t>
            </a:r>
          </a:p>
          <a:p>
            <a:pPr marL="538163" indent="-276225" eaLnBrk="0" hangingPunct="0">
              <a:lnSpc>
                <a:spcPct val="110000"/>
              </a:lnSpc>
              <a:spcBef>
                <a:spcPct val="20000"/>
              </a:spcBef>
              <a:buClr>
                <a:srgbClr val="C40F1F"/>
              </a:buClr>
              <a:buFontTx/>
              <a:buChar char="•"/>
              <a:defRPr/>
            </a:pPr>
            <a:r>
              <a:rPr lang="en-US" sz="2400" b="1" kern="0" dirty="0" smtClean="0">
                <a:cs typeface="+mn-cs"/>
              </a:rPr>
              <a:t>Rotational </a:t>
            </a:r>
            <a:r>
              <a:rPr lang="en-US" sz="2400" b="1" kern="0" dirty="0" err="1">
                <a:cs typeface="+mn-cs"/>
              </a:rPr>
              <a:t>atherectomy</a:t>
            </a:r>
            <a:r>
              <a:rPr lang="en-US" sz="2400" b="1" kern="0" dirty="0">
                <a:cs typeface="+mn-cs"/>
              </a:rPr>
              <a:t> (heavily calcified)</a:t>
            </a:r>
          </a:p>
        </p:txBody>
      </p:sp>
      <p:sp>
        <p:nvSpPr>
          <p:cNvPr id="21509" name="TextBox 4"/>
          <p:cNvSpPr txBox="1">
            <a:spLocks noChangeArrowheads="1"/>
          </p:cNvSpPr>
          <p:nvPr/>
        </p:nvSpPr>
        <p:spPr bwMode="auto">
          <a:xfrm>
            <a:off x="23813" y="6508750"/>
            <a:ext cx="3179762" cy="307975"/>
          </a:xfrm>
          <a:prstGeom prst="rect">
            <a:avLst/>
          </a:prstGeom>
          <a:noFill/>
          <a:ln w="9525">
            <a:noFill/>
            <a:miter lim="800000"/>
            <a:headEnd/>
            <a:tailEnd/>
          </a:ln>
        </p:spPr>
        <p:txBody>
          <a:bodyPr>
            <a:spAutoFit/>
          </a:bodyPr>
          <a:lstStyle/>
          <a:p>
            <a:r>
              <a:rPr lang="en-US" sz="1400"/>
              <a:t>® AngioScore Inc., Fremont, Calif</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285728"/>
            <a:ext cx="7772400" cy="914400"/>
          </a:xfrm>
        </p:spPr>
        <p:txBody>
          <a:bodyPr/>
          <a:lstStyle/>
          <a:p>
            <a:r>
              <a:rPr lang="en-IN" sz="4400" b="1" dirty="0" smtClean="0">
                <a:solidFill>
                  <a:schemeClr val="tx1"/>
                </a:solidFill>
              </a:rPr>
              <a:t>CUTTING BALLOON ANGIOPLASTY</a:t>
            </a:r>
            <a:endParaRPr lang="en-IN" sz="4400" b="1" dirty="0">
              <a:solidFill>
                <a:schemeClr val="tx1"/>
              </a:solidFill>
            </a:endParaRPr>
          </a:p>
        </p:txBody>
      </p:sp>
      <p:sp>
        <p:nvSpPr>
          <p:cNvPr id="3" name="Content Placeholder 2"/>
          <p:cNvSpPr>
            <a:spLocks noGrp="1"/>
          </p:cNvSpPr>
          <p:nvPr>
            <p:ph idx="1"/>
          </p:nvPr>
        </p:nvSpPr>
        <p:spPr>
          <a:xfrm>
            <a:off x="214282" y="1571612"/>
            <a:ext cx="5214974" cy="5143536"/>
          </a:xfrm>
        </p:spPr>
        <p:txBody>
          <a:bodyPr/>
          <a:lstStyle/>
          <a:p>
            <a:r>
              <a:rPr lang="en-IN" dirty="0" smtClean="0"/>
              <a:t>Makes controlled </a:t>
            </a:r>
            <a:r>
              <a:rPr lang="en-IN" dirty="0" err="1" smtClean="0"/>
              <a:t>microincisions</a:t>
            </a:r>
            <a:r>
              <a:rPr lang="en-IN" dirty="0" smtClean="0"/>
              <a:t> into the </a:t>
            </a:r>
            <a:r>
              <a:rPr lang="en-IN" dirty="0" err="1" smtClean="0"/>
              <a:t>atheromatous</a:t>
            </a:r>
            <a:r>
              <a:rPr lang="en-IN" dirty="0" smtClean="0"/>
              <a:t> plaque</a:t>
            </a:r>
          </a:p>
          <a:p>
            <a:pPr>
              <a:buNone/>
            </a:pPr>
            <a:r>
              <a:rPr lang="en-IN" dirty="0" smtClean="0"/>
              <a:t>    (radial </a:t>
            </a:r>
            <a:r>
              <a:rPr lang="en-IN" dirty="0" err="1" smtClean="0"/>
              <a:t>atherectemy</a:t>
            </a:r>
            <a:r>
              <a:rPr lang="en-IN" dirty="0" smtClean="0"/>
              <a:t>)</a:t>
            </a:r>
          </a:p>
          <a:p>
            <a:endParaRPr lang="en-IN" dirty="0" smtClean="0"/>
          </a:p>
          <a:p>
            <a:endParaRPr lang="en-IN" dirty="0" smtClean="0"/>
          </a:p>
          <a:p>
            <a:r>
              <a:rPr lang="en-IN" dirty="0" smtClean="0">
                <a:solidFill>
                  <a:srgbClr val="FFFF00"/>
                </a:solidFill>
              </a:rPr>
              <a:t>Lesser </a:t>
            </a:r>
            <a:r>
              <a:rPr lang="en-IN" dirty="0" err="1" smtClean="0">
                <a:solidFill>
                  <a:srgbClr val="FFFF00"/>
                </a:solidFill>
              </a:rPr>
              <a:t>barotrauma</a:t>
            </a:r>
            <a:r>
              <a:rPr lang="en-IN" dirty="0" smtClean="0">
                <a:solidFill>
                  <a:srgbClr val="FFFF00"/>
                </a:solidFill>
              </a:rPr>
              <a:t> </a:t>
            </a:r>
            <a:r>
              <a:rPr lang="en-IN" dirty="0" smtClean="0"/>
              <a:t>to vessel</a:t>
            </a:r>
          </a:p>
          <a:p>
            <a:endParaRPr lang="en-IN" dirty="0"/>
          </a:p>
        </p:txBody>
      </p:sp>
      <p:pic>
        <p:nvPicPr>
          <p:cNvPr id="1026" name="Picture 2"/>
          <p:cNvPicPr>
            <a:picLocks noChangeAspect="1" noChangeArrowheads="1"/>
          </p:cNvPicPr>
          <p:nvPr/>
        </p:nvPicPr>
        <p:blipFill>
          <a:blip r:embed="rId2"/>
          <a:srcRect/>
          <a:stretch>
            <a:fillRect/>
          </a:stretch>
        </p:blipFill>
        <p:spPr bwMode="auto">
          <a:xfrm>
            <a:off x="5072066" y="1571612"/>
            <a:ext cx="4000496" cy="4857784"/>
          </a:xfrm>
          <a:prstGeom prst="rect">
            <a:avLst/>
          </a:prstGeom>
          <a:noFill/>
          <a:ln w="25400">
            <a:solidFill>
              <a:srgbClr val="FFFF00"/>
            </a:solid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85728"/>
            <a:ext cx="8543956" cy="914400"/>
          </a:xfrm>
        </p:spPr>
        <p:txBody>
          <a:bodyPr/>
          <a:lstStyle/>
          <a:p>
            <a:r>
              <a:rPr lang="en-IN" b="1" dirty="0" smtClean="0">
                <a:solidFill>
                  <a:schemeClr val="tx1"/>
                </a:solidFill>
              </a:rPr>
              <a:t>        GUIDELINES on CBA  (ACC/AHA 2011)</a:t>
            </a:r>
            <a:endParaRPr lang="en-IN" b="1" dirty="0">
              <a:solidFill>
                <a:schemeClr val="tx1"/>
              </a:solidFill>
            </a:endParaRPr>
          </a:p>
        </p:txBody>
      </p:sp>
      <p:sp>
        <p:nvSpPr>
          <p:cNvPr id="4" name="TextBox 3"/>
          <p:cNvSpPr txBox="1"/>
          <p:nvPr/>
        </p:nvSpPr>
        <p:spPr>
          <a:xfrm>
            <a:off x="0" y="4643445"/>
            <a:ext cx="9144000" cy="2308324"/>
          </a:xfrm>
          <a:prstGeom prst="rect">
            <a:avLst/>
          </a:prstGeom>
          <a:noFill/>
        </p:spPr>
        <p:txBody>
          <a:bodyPr wrap="square" rtlCol="0">
            <a:spAutoFit/>
          </a:bodyPr>
          <a:lstStyle/>
          <a:p>
            <a:r>
              <a:rPr lang="en-IN" sz="2400" b="1" dirty="0" smtClean="0">
                <a:solidFill>
                  <a:srgbClr val="FFFF00"/>
                </a:solidFill>
              </a:rPr>
              <a:t>*</a:t>
            </a:r>
            <a:r>
              <a:rPr lang="en-IN" sz="2400" b="1" dirty="0" err="1" smtClean="0">
                <a:solidFill>
                  <a:srgbClr val="FFFF00"/>
                </a:solidFill>
              </a:rPr>
              <a:t>Bittl</a:t>
            </a:r>
            <a:r>
              <a:rPr lang="en-IN" sz="2400" b="1" dirty="0" smtClean="0">
                <a:solidFill>
                  <a:srgbClr val="FFFF00"/>
                </a:solidFill>
              </a:rPr>
              <a:t> et al. </a:t>
            </a:r>
            <a:r>
              <a:rPr lang="en-IN" sz="2400" b="1" dirty="0">
                <a:solidFill>
                  <a:srgbClr val="FFFF00"/>
                </a:solidFill>
              </a:rPr>
              <a:t>Meta-Analysis of </a:t>
            </a:r>
            <a:r>
              <a:rPr lang="en-IN" sz="2400" b="1" dirty="0" smtClean="0">
                <a:solidFill>
                  <a:srgbClr val="FFFF00"/>
                </a:solidFill>
              </a:rPr>
              <a:t>RCTs </a:t>
            </a:r>
            <a:r>
              <a:rPr lang="en-IN" sz="2400" b="1" dirty="0">
                <a:solidFill>
                  <a:srgbClr val="FFFF00"/>
                </a:solidFill>
              </a:rPr>
              <a:t>of </a:t>
            </a:r>
            <a:r>
              <a:rPr lang="en-IN" sz="2400" b="1" dirty="0" err="1">
                <a:solidFill>
                  <a:srgbClr val="FFFF00"/>
                </a:solidFill>
              </a:rPr>
              <a:t>percutaneous</a:t>
            </a:r>
            <a:r>
              <a:rPr lang="en-IN" sz="2400" b="1" dirty="0">
                <a:solidFill>
                  <a:srgbClr val="FFFF00"/>
                </a:solidFill>
              </a:rPr>
              <a:t> </a:t>
            </a:r>
            <a:r>
              <a:rPr lang="en-IN" sz="2400" b="1" dirty="0" err="1">
                <a:solidFill>
                  <a:srgbClr val="FFFF00"/>
                </a:solidFill>
              </a:rPr>
              <a:t>transluminal</a:t>
            </a:r>
            <a:r>
              <a:rPr lang="en-IN" sz="2400" b="1" dirty="0">
                <a:solidFill>
                  <a:srgbClr val="FFFF00"/>
                </a:solidFill>
              </a:rPr>
              <a:t> coronary angioplasty versus </a:t>
            </a:r>
            <a:r>
              <a:rPr lang="en-IN" sz="2400" b="1" dirty="0" err="1">
                <a:solidFill>
                  <a:srgbClr val="FFFF00"/>
                </a:solidFill>
              </a:rPr>
              <a:t>atherectomy</a:t>
            </a:r>
            <a:r>
              <a:rPr lang="en-IN" sz="2400" b="1" dirty="0">
                <a:solidFill>
                  <a:srgbClr val="FFFF00"/>
                </a:solidFill>
              </a:rPr>
              <a:t>, cutting balloon </a:t>
            </a:r>
            <a:r>
              <a:rPr lang="en-IN" sz="2400" b="1" dirty="0" err="1">
                <a:solidFill>
                  <a:srgbClr val="FFFF00"/>
                </a:solidFill>
              </a:rPr>
              <a:t>atherotomy</a:t>
            </a:r>
            <a:r>
              <a:rPr lang="en-IN" sz="2400" b="1" dirty="0">
                <a:solidFill>
                  <a:srgbClr val="FFFF00"/>
                </a:solidFill>
              </a:rPr>
              <a:t>, or laser angioplasty. </a:t>
            </a:r>
            <a:r>
              <a:rPr lang="en-IN" sz="2400" b="1" i="1" dirty="0" smtClean="0">
                <a:solidFill>
                  <a:srgbClr val="FFFF00"/>
                </a:solidFill>
              </a:rPr>
              <a:t>JACC </a:t>
            </a:r>
            <a:r>
              <a:rPr lang="en-IN" sz="2400" b="1" dirty="0" smtClean="0">
                <a:solidFill>
                  <a:srgbClr val="FFFF00"/>
                </a:solidFill>
              </a:rPr>
              <a:t>2004;43(6</a:t>
            </a:r>
            <a:r>
              <a:rPr lang="en-IN" sz="2400" b="1" dirty="0">
                <a:solidFill>
                  <a:srgbClr val="FFFF00"/>
                </a:solidFill>
              </a:rPr>
              <a:t>):936-942</a:t>
            </a:r>
            <a:r>
              <a:rPr lang="en-IN" sz="2400" b="1" dirty="0" smtClean="0">
                <a:solidFill>
                  <a:srgbClr val="FFFF00"/>
                </a:solidFill>
              </a:rPr>
              <a:t>.</a:t>
            </a:r>
          </a:p>
          <a:p>
            <a:endParaRPr lang="en-IN" sz="2400" b="1" dirty="0" smtClean="0">
              <a:solidFill>
                <a:srgbClr val="FFFF00"/>
              </a:solidFill>
            </a:endParaRPr>
          </a:p>
          <a:p>
            <a:r>
              <a:rPr lang="en-IN" sz="2400" b="1" dirty="0" smtClean="0">
                <a:solidFill>
                  <a:srgbClr val="FFFF00"/>
                </a:solidFill>
              </a:rPr>
              <a:t>* RESCUT,   *REDUCE1,     *GRT </a:t>
            </a:r>
            <a:r>
              <a:rPr lang="en-IN" sz="2400" b="1" dirty="0">
                <a:solidFill>
                  <a:srgbClr val="FFFF00"/>
                </a:solidFill>
              </a:rPr>
              <a:t> </a:t>
            </a:r>
          </a:p>
        </p:txBody>
      </p:sp>
      <p:pic>
        <p:nvPicPr>
          <p:cNvPr id="4098" name="Picture 2"/>
          <p:cNvPicPr>
            <a:picLocks noGrp="1" noChangeAspect="1" noChangeArrowheads="1"/>
          </p:cNvPicPr>
          <p:nvPr>
            <p:ph idx="1"/>
          </p:nvPr>
        </p:nvPicPr>
        <p:blipFill>
          <a:blip r:embed="rId2"/>
          <a:srcRect/>
          <a:stretch>
            <a:fillRect/>
          </a:stretch>
        </p:blipFill>
        <p:spPr bwMode="auto">
          <a:xfrm>
            <a:off x="407859" y="1357298"/>
            <a:ext cx="7950355" cy="32861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4400" b="1" dirty="0" smtClean="0">
                <a:solidFill>
                  <a:schemeClr val="tx1"/>
                </a:solidFill>
              </a:rPr>
              <a:t>DIRECTIONAL ATHERECTOMY</a:t>
            </a:r>
            <a:endParaRPr lang="en-IN" sz="4400" b="1" dirty="0">
              <a:solidFill>
                <a:schemeClr val="tx1"/>
              </a:solidFill>
            </a:endParaRPr>
          </a:p>
        </p:txBody>
      </p:sp>
      <p:sp>
        <p:nvSpPr>
          <p:cNvPr id="3" name="Content Placeholder 2"/>
          <p:cNvSpPr>
            <a:spLocks noGrp="1"/>
          </p:cNvSpPr>
          <p:nvPr>
            <p:ph idx="1"/>
          </p:nvPr>
        </p:nvSpPr>
        <p:spPr>
          <a:xfrm>
            <a:off x="142844" y="1783560"/>
            <a:ext cx="4286280" cy="4572000"/>
          </a:xfrm>
        </p:spPr>
        <p:txBody>
          <a:bodyPr/>
          <a:lstStyle/>
          <a:p>
            <a:pPr>
              <a:buFontTx/>
              <a:buChar char="-"/>
            </a:pPr>
            <a:r>
              <a:rPr lang="en-IN" dirty="0" smtClean="0"/>
              <a:t>Apposes a cutting device to a section of the plaque.</a:t>
            </a:r>
          </a:p>
          <a:p>
            <a:pPr>
              <a:buFontTx/>
              <a:buChar char="-"/>
            </a:pPr>
            <a:endParaRPr lang="en-IN" dirty="0" smtClean="0"/>
          </a:p>
          <a:p>
            <a:pPr>
              <a:buFontTx/>
              <a:buChar char="-"/>
            </a:pPr>
            <a:r>
              <a:rPr lang="en-IN" dirty="0" smtClean="0"/>
              <a:t>Manually advances the cutting cup</a:t>
            </a:r>
          </a:p>
          <a:p>
            <a:pPr>
              <a:buNone/>
            </a:pPr>
            <a:r>
              <a:rPr lang="en-IN" dirty="0" err="1" smtClean="0"/>
              <a:t>Debulking</a:t>
            </a:r>
            <a:r>
              <a:rPr lang="en-IN" dirty="0" smtClean="0"/>
              <a:t> procedure</a:t>
            </a:r>
          </a:p>
          <a:p>
            <a:pPr>
              <a:buFontTx/>
              <a:buChar char="-"/>
            </a:pPr>
            <a:endParaRPr lang="en-IN" b="1" dirty="0" smtClean="0"/>
          </a:p>
          <a:p>
            <a:pPr>
              <a:buNone/>
            </a:pPr>
            <a:endParaRPr lang="en-IN" b="1" dirty="0"/>
          </a:p>
        </p:txBody>
      </p:sp>
      <p:pic>
        <p:nvPicPr>
          <p:cNvPr id="5122" name="Picture 2"/>
          <p:cNvPicPr>
            <a:picLocks noChangeAspect="1" noChangeArrowheads="1"/>
          </p:cNvPicPr>
          <p:nvPr/>
        </p:nvPicPr>
        <p:blipFill>
          <a:blip r:embed="rId2"/>
          <a:srcRect/>
          <a:stretch>
            <a:fillRect/>
          </a:stretch>
        </p:blipFill>
        <p:spPr bwMode="auto">
          <a:xfrm>
            <a:off x="4357686" y="1714488"/>
            <a:ext cx="4612105" cy="428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chemeClr val="tx1"/>
                </a:solidFill>
              </a:rPr>
              <a:t>EVIDENCE ON DCA</a:t>
            </a:r>
            <a:endParaRPr lang="en-IN" dirty="0">
              <a:solidFill>
                <a:schemeClr val="tx1"/>
              </a:solidFill>
            </a:endParaRPr>
          </a:p>
        </p:txBody>
      </p:sp>
      <p:sp>
        <p:nvSpPr>
          <p:cNvPr id="3" name="Content Placeholder 2"/>
          <p:cNvSpPr>
            <a:spLocks noGrp="1"/>
          </p:cNvSpPr>
          <p:nvPr>
            <p:ph idx="1"/>
          </p:nvPr>
        </p:nvSpPr>
        <p:spPr>
          <a:xfrm>
            <a:off x="214282" y="1783560"/>
            <a:ext cx="8472518" cy="4572000"/>
          </a:xfrm>
        </p:spPr>
        <p:txBody>
          <a:bodyPr>
            <a:normAutofit fontScale="85000" lnSpcReduction="20000"/>
          </a:bodyPr>
          <a:lstStyle/>
          <a:p>
            <a:r>
              <a:rPr lang="en-IN" b="1" dirty="0" smtClean="0">
                <a:solidFill>
                  <a:srgbClr val="FFFF00"/>
                </a:solidFill>
              </a:rPr>
              <a:t>CAVEAT 1 and 2 (NEJM 1993, Circulation 1995)</a:t>
            </a:r>
          </a:p>
          <a:p>
            <a:r>
              <a:rPr lang="en-IN" b="1" dirty="0" smtClean="0">
                <a:solidFill>
                  <a:srgbClr val="FFFF00"/>
                </a:solidFill>
              </a:rPr>
              <a:t>BOAT (Circulation 1993)</a:t>
            </a:r>
          </a:p>
          <a:p>
            <a:r>
              <a:rPr lang="en-IN" b="1" dirty="0" smtClean="0">
                <a:solidFill>
                  <a:srgbClr val="FFFF00"/>
                </a:solidFill>
              </a:rPr>
              <a:t>AMIGO (AJC 2004)</a:t>
            </a:r>
          </a:p>
          <a:p>
            <a:pPr>
              <a:buNone/>
            </a:pPr>
            <a:endParaRPr lang="en-IN" b="1" dirty="0" smtClean="0">
              <a:solidFill>
                <a:srgbClr val="FFFF00"/>
              </a:solidFill>
            </a:endParaRPr>
          </a:p>
          <a:p>
            <a:pPr>
              <a:buFontTx/>
              <a:buChar char="-"/>
            </a:pPr>
            <a:r>
              <a:rPr lang="en-IN" dirty="0" smtClean="0"/>
              <a:t>Similar TVR, MACE rates and </a:t>
            </a:r>
            <a:r>
              <a:rPr lang="en-IN" dirty="0" err="1" smtClean="0"/>
              <a:t>restenosis</a:t>
            </a:r>
            <a:r>
              <a:rPr lang="en-IN" dirty="0" smtClean="0"/>
              <a:t> rates</a:t>
            </a:r>
          </a:p>
          <a:p>
            <a:pPr>
              <a:buFontTx/>
              <a:buChar char="-"/>
            </a:pPr>
            <a:r>
              <a:rPr lang="en-IN" dirty="0" smtClean="0"/>
              <a:t>More </a:t>
            </a:r>
            <a:r>
              <a:rPr lang="en-IN" dirty="0" err="1" smtClean="0"/>
              <a:t>periprocedural</a:t>
            </a:r>
            <a:r>
              <a:rPr lang="en-IN" dirty="0" smtClean="0"/>
              <a:t> MI</a:t>
            </a:r>
          </a:p>
          <a:p>
            <a:pPr>
              <a:buFontTx/>
              <a:buChar char="-"/>
            </a:pPr>
            <a:r>
              <a:rPr lang="en-IN" dirty="0" smtClean="0"/>
              <a:t>All trials had similar non-encouraging results.</a:t>
            </a:r>
          </a:p>
          <a:p>
            <a:pPr>
              <a:buFontTx/>
              <a:buChar char="-"/>
            </a:pPr>
            <a:endParaRPr lang="en-IN" dirty="0" smtClean="0"/>
          </a:p>
          <a:p>
            <a:pPr>
              <a:buFontTx/>
              <a:buChar char="-"/>
            </a:pPr>
            <a:r>
              <a:rPr lang="en-IN" dirty="0" smtClean="0"/>
              <a:t>Currently not marketed</a:t>
            </a:r>
          </a:p>
          <a:p>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4290"/>
            <a:ext cx="7772400" cy="914400"/>
          </a:xfrm>
        </p:spPr>
        <p:txBody>
          <a:bodyPr/>
          <a:lstStyle/>
          <a:p>
            <a:r>
              <a:rPr lang="en-IN" sz="4400" b="1" dirty="0" smtClean="0">
                <a:solidFill>
                  <a:schemeClr val="tx1"/>
                </a:solidFill>
              </a:rPr>
              <a:t>LASER ANGIOPLASTY</a:t>
            </a:r>
            <a:endParaRPr lang="en-IN" sz="4400" b="1" dirty="0">
              <a:solidFill>
                <a:schemeClr val="tx1"/>
              </a:solidFill>
            </a:endParaRPr>
          </a:p>
        </p:txBody>
      </p:sp>
      <p:sp>
        <p:nvSpPr>
          <p:cNvPr id="3" name="Content Placeholder 2"/>
          <p:cNvSpPr>
            <a:spLocks noGrp="1"/>
          </p:cNvSpPr>
          <p:nvPr>
            <p:ph idx="1"/>
          </p:nvPr>
        </p:nvSpPr>
        <p:spPr>
          <a:xfrm>
            <a:off x="142844" y="1285860"/>
            <a:ext cx="5072098" cy="5357850"/>
          </a:xfrm>
        </p:spPr>
        <p:txBody>
          <a:bodyPr/>
          <a:lstStyle/>
          <a:p>
            <a:r>
              <a:rPr lang="en-IN" dirty="0" smtClean="0"/>
              <a:t>Laser beam is channelled in pulse/continuous from to help in </a:t>
            </a:r>
            <a:r>
              <a:rPr lang="en-IN" dirty="0" err="1" smtClean="0"/>
              <a:t>debulking</a:t>
            </a:r>
            <a:r>
              <a:rPr lang="en-IN" dirty="0" smtClean="0"/>
              <a:t>.</a:t>
            </a:r>
          </a:p>
          <a:p>
            <a:endParaRPr lang="en-IN" dirty="0" smtClean="0"/>
          </a:p>
          <a:p>
            <a:r>
              <a:rPr lang="en-IN" dirty="0" smtClean="0"/>
              <a:t>Photo-thermal effect, photo-acoustic effect, photo-chemical dissociation</a:t>
            </a:r>
          </a:p>
          <a:p>
            <a:endParaRPr lang="en-IN" dirty="0" smtClean="0"/>
          </a:p>
        </p:txBody>
      </p:sp>
      <p:pic>
        <p:nvPicPr>
          <p:cNvPr id="6146" name="Picture 2"/>
          <p:cNvPicPr>
            <a:picLocks noChangeAspect="1" noChangeArrowheads="1"/>
          </p:cNvPicPr>
          <p:nvPr/>
        </p:nvPicPr>
        <p:blipFill>
          <a:blip r:embed="rId2"/>
          <a:srcRect/>
          <a:stretch>
            <a:fillRect/>
          </a:stretch>
        </p:blipFill>
        <p:spPr bwMode="auto">
          <a:xfrm>
            <a:off x="5143504" y="1500174"/>
            <a:ext cx="3920663" cy="50006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14" y="285728"/>
            <a:ext cx="8472518" cy="1140736"/>
          </a:xfrm>
        </p:spPr>
        <p:txBody>
          <a:bodyPr/>
          <a:lstStyle/>
          <a:p>
            <a:r>
              <a:rPr lang="en-IN" b="1" dirty="0" smtClean="0">
                <a:solidFill>
                  <a:schemeClr val="tx1"/>
                </a:solidFill>
              </a:rPr>
              <a:t>EVIDENCE ON LASER ANGIOPLASTY</a:t>
            </a:r>
            <a:endParaRPr lang="en-IN" b="1" dirty="0">
              <a:solidFill>
                <a:schemeClr val="tx1"/>
              </a:solidFill>
            </a:endParaRPr>
          </a:p>
        </p:txBody>
      </p:sp>
      <p:sp>
        <p:nvSpPr>
          <p:cNvPr id="3" name="Content Placeholder 2"/>
          <p:cNvSpPr>
            <a:spLocks noGrp="1"/>
          </p:cNvSpPr>
          <p:nvPr>
            <p:ph idx="1"/>
          </p:nvPr>
        </p:nvSpPr>
        <p:spPr>
          <a:xfrm>
            <a:off x="0" y="1142984"/>
            <a:ext cx="9144000" cy="5143536"/>
          </a:xfrm>
        </p:spPr>
        <p:txBody>
          <a:bodyPr>
            <a:normAutofit fontScale="92500" lnSpcReduction="10000"/>
          </a:bodyPr>
          <a:lstStyle/>
          <a:p>
            <a:endParaRPr lang="en-IN" sz="2400" b="1" i="1" dirty="0" smtClean="0">
              <a:solidFill>
                <a:srgbClr val="FFFF00"/>
              </a:solidFill>
            </a:endParaRPr>
          </a:p>
          <a:p>
            <a:r>
              <a:rPr lang="en-IN" sz="2400" b="1" i="1" dirty="0" smtClean="0">
                <a:solidFill>
                  <a:srgbClr val="FFFF00"/>
                </a:solidFill>
              </a:rPr>
              <a:t>LAVA trial (AJC1997, N=256)</a:t>
            </a:r>
            <a:r>
              <a:rPr lang="en-IN" sz="2400" dirty="0" smtClean="0"/>
              <a:t>: </a:t>
            </a:r>
            <a:r>
              <a:rPr lang="en-IN" sz="2400" u="sng" dirty="0" smtClean="0"/>
              <a:t>No benefit </a:t>
            </a:r>
            <a:r>
              <a:rPr lang="en-IN" sz="2400" dirty="0" smtClean="0"/>
              <a:t>over routine PTCA</a:t>
            </a:r>
          </a:p>
          <a:p>
            <a:pPr>
              <a:buNone/>
            </a:pPr>
            <a:r>
              <a:rPr lang="en-IN" sz="2400" dirty="0" smtClean="0"/>
              <a:t>                                                        - more complicated hosp course</a:t>
            </a:r>
          </a:p>
          <a:p>
            <a:endParaRPr lang="en-IN" sz="2400" dirty="0" smtClean="0"/>
          </a:p>
          <a:p>
            <a:endParaRPr lang="en-IN" sz="2400" dirty="0" smtClean="0"/>
          </a:p>
          <a:p>
            <a:r>
              <a:rPr lang="en-IN" sz="2400" b="1" i="1" dirty="0" smtClean="0">
                <a:solidFill>
                  <a:srgbClr val="FFFF00"/>
                </a:solidFill>
              </a:rPr>
              <a:t>ERBAC trial (Circ1997, N=454): </a:t>
            </a:r>
            <a:r>
              <a:rPr lang="en-IN" sz="2400" u="sng" dirty="0" smtClean="0"/>
              <a:t>No benefit</a:t>
            </a:r>
            <a:r>
              <a:rPr lang="en-IN" sz="2400" dirty="0" smtClean="0"/>
              <a:t>, Higher TVR and  </a:t>
            </a:r>
          </a:p>
          <a:p>
            <a:pPr>
              <a:buNone/>
            </a:pPr>
            <a:r>
              <a:rPr lang="en-IN" sz="2400" dirty="0" smtClean="0"/>
              <a:t>                                                             </a:t>
            </a:r>
            <a:r>
              <a:rPr lang="en-IN" sz="2400" dirty="0" err="1" smtClean="0"/>
              <a:t>restenosis</a:t>
            </a:r>
            <a:endParaRPr lang="en-IN" sz="2400" dirty="0" smtClean="0"/>
          </a:p>
          <a:p>
            <a:pPr>
              <a:buNone/>
            </a:pPr>
            <a:endParaRPr lang="en-IN" sz="2400" dirty="0" smtClean="0"/>
          </a:p>
          <a:p>
            <a:endParaRPr lang="en-IN" sz="2400" dirty="0" smtClean="0"/>
          </a:p>
          <a:p>
            <a:r>
              <a:rPr lang="en-IN" sz="2400" b="1" dirty="0" smtClean="0">
                <a:solidFill>
                  <a:srgbClr val="FFFF00"/>
                </a:solidFill>
              </a:rPr>
              <a:t> </a:t>
            </a:r>
            <a:r>
              <a:rPr lang="en-IN" sz="2400" b="1" i="1" dirty="0" err="1" smtClean="0">
                <a:solidFill>
                  <a:srgbClr val="FFFF00"/>
                </a:solidFill>
              </a:rPr>
              <a:t>Metanalysis</a:t>
            </a:r>
            <a:r>
              <a:rPr lang="en-IN" sz="2400" b="1" i="1" dirty="0" smtClean="0">
                <a:solidFill>
                  <a:srgbClr val="FFFF00"/>
                </a:solidFill>
              </a:rPr>
              <a:t> (JACC 2004) </a:t>
            </a:r>
            <a:r>
              <a:rPr lang="en-IN" sz="2400" dirty="0" smtClean="0"/>
              <a:t>: Routine Laser-PTCA is </a:t>
            </a:r>
            <a:r>
              <a:rPr lang="en-IN" sz="2400" u="sng" dirty="0" smtClean="0"/>
              <a:t>inferior</a:t>
            </a:r>
            <a:r>
              <a:rPr lang="en-IN" sz="2400" dirty="0" smtClean="0"/>
              <a:t> to    </a:t>
            </a:r>
          </a:p>
          <a:p>
            <a:pPr>
              <a:buNone/>
            </a:pPr>
            <a:r>
              <a:rPr lang="en-IN" sz="2400" dirty="0" smtClean="0"/>
              <a:t>                                                     conventional PTCA</a:t>
            </a:r>
          </a:p>
          <a:p>
            <a:pPr>
              <a:buNone/>
            </a:pPr>
            <a:endParaRPr lang="en-IN" sz="2400" dirty="0"/>
          </a:p>
        </p:txBody>
      </p:sp>
      <p:sp>
        <p:nvSpPr>
          <p:cNvPr id="4" name="Rectangle 3"/>
          <p:cNvSpPr/>
          <p:nvPr/>
        </p:nvSpPr>
        <p:spPr>
          <a:xfrm>
            <a:off x="0" y="5902787"/>
            <a:ext cx="9144000" cy="1169551"/>
          </a:xfrm>
          <a:prstGeom prst="rect">
            <a:avLst/>
          </a:prstGeom>
        </p:spPr>
        <p:txBody>
          <a:bodyPr wrap="square">
            <a:spAutoFit/>
          </a:bodyPr>
          <a:lstStyle/>
          <a:p>
            <a:pPr marL="342900" indent="-342900">
              <a:buAutoNum type="arabicPeriod"/>
            </a:pPr>
            <a:r>
              <a:rPr lang="en-IN" sz="1400" b="1" i="1" dirty="0" smtClean="0"/>
              <a:t>Stone et al. Prospective, Randomized, Multicenter Comparison of Laser-Facilitated Balloon Angioplasty Vs Stand-Alone Balloon Angioplasty in Patients With  CAD. J Am </a:t>
            </a:r>
            <a:r>
              <a:rPr lang="en-IN" sz="1400" b="1" i="1" dirty="0" err="1" smtClean="0"/>
              <a:t>Coll</a:t>
            </a:r>
            <a:r>
              <a:rPr lang="en-IN" sz="1400" b="1" i="1" dirty="0" smtClean="0"/>
              <a:t> Cardiol.1997;30(7):1714-1721.</a:t>
            </a:r>
          </a:p>
          <a:p>
            <a:pPr marL="342900" indent="-342900">
              <a:buAutoNum type="arabicPeriod"/>
            </a:pPr>
            <a:r>
              <a:rPr lang="en-IN" sz="1400" b="1" i="1" dirty="0" smtClean="0"/>
              <a:t> </a:t>
            </a:r>
            <a:r>
              <a:rPr lang="en-IN" sz="1400" b="1" i="1" dirty="0" err="1" smtClean="0"/>
              <a:t>Reifart</a:t>
            </a:r>
            <a:r>
              <a:rPr lang="en-IN" sz="1400" b="1" i="1" dirty="0" smtClean="0"/>
              <a:t> et al. Randomized comparison of angioplasty of complex coronary lesions at a single </a:t>
            </a:r>
            <a:r>
              <a:rPr lang="en-IN" sz="1400" b="1" i="1" dirty="0" err="1" smtClean="0"/>
              <a:t>center</a:t>
            </a:r>
            <a:r>
              <a:rPr lang="en-IN" sz="1400" b="1" i="1" dirty="0" smtClean="0"/>
              <a:t>. </a:t>
            </a:r>
            <a:r>
              <a:rPr lang="en-IN" sz="1400" b="1" i="1" dirty="0" err="1" smtClean="0"/>
              <a:t>Excimer</a:t>
            </a:r>
            <a:r>
              <a:rPr lang="en-IN" sz="1400" b="1" i="1" dirty="0" smtClean="0"/>
              <a:t> Laser, Rotational </a:t>
            </a:r>
            <a:r>
              <a:rPr lang="en-IN" sz="1400" b="1" i="1" dirty="0" err="1" smtClean="0"/>
              <a:t>Atherectomy</a:t>
            </a:r>
            <a:r>
              <a:rPr lang="en-IN" sz="1400" b="1" i="1" dirty="0" smtClean="0"/>
              <a:t>, and Balloon Angioplasty Comparison (ERBAC) Study.Circulation.1997 </a:t>
            </a:r>
            <a:r>
              <a:rPr lang="en-IN" sz="1400" b="1" i="1" dirty="0"/>
              <a:t>Jul </a:t>
            </a:r>
            <a:r>
              <a:rPr lang="en-IN" sz="1400" b="1" i="1" dirty="0" smtClean="0"/>
              <a:t>1;96(1):91-8.</a:t>
            </a:r>
          </a:p>
          <a:p>
            <a:endParaRPr lang="en-IN" sz="1400" b="1"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470" y="371460"/>
            <a:ext cx="8929718" cy="914400"/>
          </a:xfrm>
        </p:spPr>
        <p:txBody>
          <a:bodyPr/>
          <a:lstStyle/>
          <a:p>
            <a:r>
              <a:rPr lang="en-IN" b="1" dirty="0" smtClean="0">
                <a:solidFill>
                  <a:schemeClr val="tx1"/>
                </a:solidFill>
              </a:rPr>
              <a:t>        GUIDELINES on LASER (ACC/AHA 2011)</a:t>
            </a:r>
            <a:endParaRPr lang="en-IN" b="1" dirty="0">
              <a:solidFill>
                <a:schemeClr val="tx1"/>
              </a:solidFill>
            </a:endParaRPr>
          </a:p>
        </p:txBody>
      </p:sp>
      <p:pic>
        <p:nvPicPr>
          <p:cNvPr id="7170" name="Picture 2"/>
          <p:cNvPicPr>
            <a:picLocks noGrp="1" noChangeAspect="1" noChangeArrowheads="1"/>
          </p:cNvPicPr>
          <p:nvPr>
            <p:ph idx="1"/>
          </p:nvPr>
        </p:nvPicPr>
        <p:blipFill>
          <a:blip r:embed="rId2"/>
          <a:srcRect/>
          <a:stretch>
            <a:fillRect/>
          </a:stretch>
        </p:blipFill>
        <p:spPr bwMode="auto">
          <a:xfrm>
            <a:off x="681675" y="1714488"/>
            <a:ext cx="7819415" cy="34585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79774" y="3124200"/>
            <a:ext cx="3012196" cy="3012196"/>
          </a:xfrm>
          <a:prstGeom prst="rect">
            <a:avLst/>
          </a:prstGeom>
        </p:spPr>
      </p:pic>
      <p:sp>
        <p:nvSpPr>
          <p:cNvPr id="10246" name="Text Box 20"/>
          <p:cNvSpPr txBox="1">
            <a:spLocks noChangeArrowheads="1"/>
          </p:cNvSpPr>
          <p:nvPr/>
        </p:nvSpPr>
        <p:spPr bwMode="auto">
          <a:xfrm>
            <a:off x="105705" y="5181660"/>
            <a:ext cx="268287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57" tIns="45678" rIns="91357" bIns="45678">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defRPr/>
            </a:pPr>
            <a:r>
              <a:rPr lang="en-US" sz="2000" b="0" dirty="0">
                <a:solidFill>
                  <a:srgbClr val="3C8C93"/>
                </a:solidFill>
                <a:latin typeface="+mn-lt"/>
                <a:cs typeface="Calibri" panose="020F0502020204030204" pitchFamily="34" charset="0"/>
              </a:rPr>
              <a:t>POBA</a:t>
            </a:r>
          </a:p>
        </p:txBody>
      </p:sp>
      <p:sp>
        <p:nvSpPr>
          <p:cNvPr id="10243" name="Rectangle 2"/>
          <p:cNvSpPr>
            <a:spLocks noGrp="1"/>
          </p:cNvSpPr>
          <p:nvPr>
            <p:ph type="title"/>
          </p:nvPr>
        </p:nvSpPr>
        <p:spPr>
          <a:xfrm>
            <a:off x="-16134" y="0"/>
            <a:ext cx="9137650" cy="990600"/>
          </a:xfrm>
        </p:spPr>
        <p:txBody>
          <a:bodyPr>
            <a:normAutofit fontScale="90000"/>
          </a:bodyPr>
          <a:lstStyle/>
          <a:p>
            <a:pPr eaLnBrk="1" hangingPunct="1"/>
            <a:r>
              <a:rPr lang="en-US" altLang="en-US" dirty="0" smtClean="0">
                <a:solidFill>
                  <a:srgbClr val="3C8C93"/>
                </a:solidFill>
                <a:effectLst/>
                <a:latin typeface="+mn-lt"/>
              </a:rPr>
              <a:t>Lesion Preparation by Plaque Type</a:t>
            </a:r>
            <a:r>
              <a:rPr lang="en-US" altLang="en-US" sz="3200" dirty="0">
                <a:solidFill>
                  <a:srgbClr val="3C8C93"/>
                </a:solidFill>
                <a:latin typeface="+mn-lt"/>
              </a:rPr>
              <a:t/>
            </a:r>
            <a:br>
              <a:rPr lang="en-US" altLang="en-US" sz="3200" dirty="0">
                <a:solidFill>
                  <a:srgbClr val="3C8C93"/>
                </a:solidFill>
                <a:latin typeface="+mn-lt"/>
              </a:rPr>
            </a:br>
            <a:r>
              <a:rPr lang="en-US" altLang="en-US" sz="3200" dirty="0">
                <a:solidFill>
                  <a:srgbClr val="3C8C93"/>
                </a:solidFill>
                <a:latin typeface="+mn-lt"/>
              </a:rPr>
              <a:t>Role of Rotational </a:t>
            </a:r>
            <a:r>
              <a:rPr lang="en-US" altLang="en-US" sz="3200" dirty="0" err="1">
                <a:solidFill>
                  <a:srgbClr val="3C8C93"/>
                </a:solidFill>
                <a:latin typeface="+mn-lt"/>
              </a:rPr>
              <a:t>Atherectomy</a:t>
            </a:r>
            <a:endParaRPr lang="en-US" altLang="en-US" sz="2700" dirty="0">
              <a:solidFill>
                <a:srgbClr val="3C8C93"/>
              </a:solidFill>
              <a:latin typeface="+mn-lt"/>
            </a:endParaRPr>
          </a:p>
        </p:txBody>
      </p:sp>
      <p:sp>
        <p:nvSpPr>
          <p:cNvPr id="10248" name="Text Box 6"/>
          <p:cNvSpPr txBox="1">
            <a:spLocks noChangeArrowheads="1"/>
          </p:cNvSpPr>
          <p:nvPr/>
        </p:nvSpPr>
        <p:spPr bwMode="auto">
          <a:xfrm>
            <a:off x="70414" y="2221707"/>
            <a:ext cx="2835275" cy="503237"/>
          </a:xfrm>
          <a:prstGeom prst="rect">
            <a:avLst/>
          </a:prstGeom>
          <a:noFill/>
          <a:ln w="38100">
            <a:noFill/>
            <a:miter lim="800000"/>
            <a:headEnd/>
            <a:tailEnd/>
          </a:ln>
          <a:effectLst/>
        </p:spPr>
        <p:txBody>
          <a:bodyPr lIns="91357" tIns="45678" rIns="91357" bIns="45678" anchor="ct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spcBef>
                <a:spcPct val="50000"/>
              </a:spcBef>
              <a:defRPr/>
            </a:pPr>
            <a:r>
              <a:rPr lang="en-US" altLang="ja-JP" sz="1600" b="0" dirty="0">
                <a:solidFill>
                  <a:srgbClr val="3C8C93"/>
                </a:solidFill>
                <a:latin typeface="+mn-lt"/>
                <a:ea typeface="MS PGothic" pitchFamily="34" charset="-128"/>
              </a:rPr>
              <a:t>Optimize stent placement</a:t>
            </a:r>
          </a:p>
        </p:txBody>
      </p:sp>
      <p:sp>
        <p:nvSpPr>
          <p:cNvPr id="10249" name="Text Box 7"/>
          <p:cNvSpPr txBox="1">
            <a:spLocks noChangeArrowheads="1"/>
          </p:cNvSpPr>
          <p:nvPr/>
        </p:nvSpPr>
        <p:spPr bwMode="auto">
          <a:xfrm>
            <a:off x="6096005" y="2221707"/>
            <a:ext cx="3041650" cy="503237"/>
          </a:xfrm>
          <a:prstGeom prst="rect">
            <a:avLst/>
          </a:prstGeom>
          <a:noFill/>
          <a:ln w="38100">
            <a:noFill/>
            <a:miter lim="800000"/>
            <a:headEnd/>
            <a:tailEnd/>
          </a:ln>
          <a:effectLst/>
        </p:spPr>
        <p:txBody>
          <a:bodyPr lIns="91357" tIns="45678" rIns="91357" bIns="45678" anchor="ct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spcBef>
                <a:spcPct val="50000"/>
              </a:spcBef>
              <a:defRPr/>
            </a:pPr>
            <a:r>
              <a:rPr lang="en-US" altLang="ja-JP" sz="1600" b="0" dirty="0">
                <a:solidFill>
                  <a:srgbClr val="3C8C93"/>
                </a:solidFill>
                <a:latin typeface="+mn-lt"/>
                <a:ea typeface="MS PGothic" pitchFamily="34" charset="-128"/>
              </a:rPr>
              <a:t>Change Lesion Compliance</a:t>
            </a:r>
          </a:p>
        </p:txBody>
      </p:sp>
      <p:sp>
        <p:nvSpPr>
          <p:cNvPr id="10252" name="Text Box 15"/>
          <p:cNvSpPr txBox="1">
            <a:spLocks noChangeArrowheads="1"/>
          </p:cNvSpPr>
          <p:nvPr/>
        </p:nvSpPr>
        <p:spPr bwMode="auto">
          <a:xfrm>
            <a:off x="3249623" y="2221709"/>
            <a:ext cx="1000125" cy="503238"/>
          </a:xfrm>
          <a:prstGeom prst="rect">
            <a:avLst/>
          </a:prstGeom>
          <a:noFill/>
          <a:ln w="38100">
            <a:noFill/>
            <a:miter lim="800000"/>
            <a:headEnd/>
            <a:tailEnd/>
          </a:ln>
          <a:effectLst/>
        </p:spPr>
        <p:txBody>
          <a:bodyPr lIns="91357" tIns="45678" rIns="91357" bIns="45678" anchor="ct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spcBef>
                <a:spcPct val="50000"/>
              </a:spcBef>
              <a:defRPr/>
            </a:pPr>
            <a:r>
              <a:rPr lang="en-US" altLang="ja-JP" sz="1600" b="0" dirty="0">
                <a:solidFill>
                  <a:srgbClr val="3C8C93"/>
                </a:solidFill>
                <a:latin typeface="+mn-lt"/>
                <a:ea typeface="MS PGothic" pitchFamily="34" charset="-128"/>
              </a:rPr>
              <a:t>Avoid Slippage</a:t>
            </a:r>
          </a:p>
        </p:txBody>
      </p:sp>
      <p:sp>
        <p:nvSpPr>
          <p:cNvPr id="10253" name="Text Box 16"/>
          <p:cNvSpPr txBox="1">
            <a:spLocks noChangeArrowheads="1"/>
          </p:cNvSpPr>
          <p:nvPr/>
        </p:nvSpPr>
        <p:spPr bwMode="auto">
          <a:xfrm>
            <a:off x="4371975" y="2221707"/>
            <a:ext cx="1241425" cy="503237"/>
          </a:xfrm>
          <a:prstGeom prst="rect">
            <a:avLst/>
          </a:prstGeom>
          <a:noFill/>
          <a:ln w="38100">
            <a:noFill/>
            <a:miter lim="800000"/>
            <a:headEnd/>
            <a:tailEnd/>
          </a:ln>
          <a:effectLst/>
        </p:spPr>
        <p:txBody>
          <a:bodyPr lIns="91357" tIns="45678" rIns="91357" bIns="45678" anchor="ct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spcBef>
                <a:spcPct val="50000"/>
              </a:spcBef>
              <a:defRPr/>
            </a:pPr>
            <a:r>
              <a:rPr lang="en-US" altLang="ja-JP" sz="1600" b="0" dirty="0">
                <a:solidFill>
                  <a:srgbClr val="3C8C93"/>
                </a:solidFill>
                <a:latin typeface="+mn-lt"/>
                <a:ea typeface="MS PGothic" pitchFamily="34" charset="-128"/>
              </a:rPr>
              <a:t>Avoid Plaque Shift</a:t>
            </a:r>
          </a:p>
        </p:txBody>
      </p:sp>
      <p:sp>
        <p:nvSpPr>
          <p:cNvPr id="10255" name="Text Box 21"/>
          <p:cNvSpPr txBox="1">
            <a:spLocks noChangeArrowheads="1"/>
          </p:cNvSpPr>
          <p:nvPr/>
        </p:nvSpPr>
        <p:spPr bwMode="auto">
          <a:xfrm>
            <a:off x="3193175" y="5181600"/>
            <a:ext cx="268287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57" tIns="45678" rIns="91357" bIns="45678">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defRPr/>
            </a:pPr>
            <a:r>
              <a:rPr lang="en-US" sz="2000" b="0" dirty="0">
                <a:solidFill>
                  <a:srgbClr val="3C8C93"/>
                </a:solidFill>
                <a:latin typeface="+mn-lt"/>
                <a:cs typeface="Calibri" panose="020F0502020204030204" pitchFamily="34" charset="0"/>
              </a:rPr>
              <a:t>Cutting Balloon</a:t>
            </a:r>
            <a:r>
              <a:rPr lang="en-US" sz="2000" b="0" baseline="30000" dirty="0">
                <a:solidFill>
                  <a:srgbClr val="3C8C93"/>
                </a:solidFill>
                <a:latin typeface="+mn-lt"/>
                <a:cs typeface="Calibri" panose="020F0502020204030204" pitchFamily="34" charset="0"/>
              </a:rPr>
              <a:t>®</a:t>
            </a:r>
            <a:r>
              <a:rPr lang="en-US" sz="2000" b="0" dirty="0">
                <a:solidFill>
                  <a:srgbClr val="3C8C93"/>
                </a:solidFill>
                <a:latin typeface="+mn-lt"/>
                <a:cs typeface="Calibri" panose="020F0502020204030204" pitchFamily="34" charset="0"/>
              </a:rPr>
              <a:t> Device</a:t>
            </a:r>
          </a:p>
        </p:txBody>
      </p:sp>
      <p:sp>
        <p:nvSpPr>
          <p:cNvPr id="10256" name="Text Box 22"/>
          <p:cNvSpPr txBox="1">
            <a:spLocks noChangeArrowheads="1"/>
          </p:cNvSpPr>
          <p:nvPr/>
        </p:nvSpPr>
        <p:spPr bwMode="auto">
          <a:xfrm>
            <a:off x="6221164" y="5181600"/>
            <a:ext cx="268287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57" tIns="45678" rIns="91357" bIns="45678">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defRPr/>
            </a:pPr>
            <a:r>
              <a:rPr lang="en-US" sz="2000" b="0" dirty="0">
                <a:solidFill>
                  <a:srgbClr val="3C8C93"/>
                </a:solidFill>
                <a:latin typeface="+mn-lt"/>
                <a:cs typeface="Calibri" panose="020F0502020204030204" pitchFamily="34" charset="0"/>
              </a:rPr>
              <a:t>Rotational </a:t>
            </a:r>
            <a:r>
              <a:rPr lang="en-US" sz="2000" b="0" dirty="0" err="1">
                <a:solidFill>
                  <a:srgbClr val="3C8C93"/>
                </a:solidFill>
                <a:latin typeface="+mn-lt"/>
                <a:cs typeface="Calibri" panose="020F0502020204030204" pitchFamily="34" charset="0"/>
              </a:rPr>
              <a:t>Atherectomy</a:t>
            </a:r>
            <a:endParaRPr lang="en-US" sz="2000" b="0" dirty="0">
              <a:solidFill>
                <a:srgbClr val="3C8C93"/>
              </a:solidFill>
              <a:latin typeface="+mn-lt"/>
              <a:cs typeface="Calibri" panose="020F0502020204030204" pitchFamily="34" charset="0"/>
            </a:endParaRPr>
          </a:p>
        </p:txBody>
      </p:sp>
      <p:sp>
        <p:nvSpPr>
          <p:cNvPr id="10254" name="Left-Right Arrow 2"/>
          <p:cNvSpPr>
            <a:spLocks noChangeArrowheads="1"/>
          </p:cNvSpPr>
          <p:nvPr/>
        </p:nvSpPr>
        <p:spPr bwMode="auto">
          <a:xfrm>
            <a:off x="533410" y="990600"/>
            <a:ext cx="8164513" cy="990600"/>
          </a:xfrm>
          <a:prstGeom prst="leftRightArrow">
            <a:avLst>
              <a:gd name="adj1" fmla="val 50000"/>
              <a:gd name="adj2" fmla="val 49986"/>
            </a:avLst>
          </a:prstGeom>
          <a:gradFill rotWithShape="1">
            <a:gsLst>
              <a:gs pos="100000">
                <a:schemeClr val="bg1">
                  <a:lumMod val="65000"/>
                  <a:lumOff val="35000"/>
                </a:schemeClr>
              </a:gs>
              <a:gs pos="23000">
                <a:srgbClr val="FFFFFF"/>
              </a:gs>
            </a:gsLst>
            <a:lin ang="10800000" scaled="1"/>
          </a:gra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357" tIns="45678" rIns="91357" bIns="45678"/>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endParaRPr lang="en-US" altLang="en-US">
              <a:solidFill>
                <a:srgbClr val="3C8C93"/>
              </a:solidFill>
              <a:latin typeface="+mn-lt"/>
            </a:endParaRPr>
          </a:p>
        </p:txBody>
      </p:sp>
      <p:sp>
        <p:nvSpPr>
          <p:cNvPr id="4" name="TextBox 3"/>
          <p:cNvSpPr txBox="1"/>
          <p:nvPr/>
        </p:nvSpPr>
        <p:spPr>
          <a:xfrm>
            <a:off x="1143000" y="1326697"/>
            <a:ext cx="1295400" cy="369887"/>
          </a:xfrm>
          <a:prstGeom prst="rect">
            <a:avLst/>
          </a:prstGeom>
          <a:noFill/>
        </p:spPr>
        <p:txBody>
          <a:bodyPr wrap="square" lIns="91357" tIns="45678" rIns="91357" bIns="45678">
            <a:spAutoFit/>
          </a:bodyPr>
          <a:lstStyle/>
          <a:p>
            <a:pPr algn="ctr">
              <a:defRPr/>
            </a:pPr>
            <a:r>
              <a:rPr lang="en-US" dirty="0" smtClean="0">
                <a:solidFill>
                  <a:srgbClr val="3C8C93"/>
                </a:solidFill>
                <a:cs typeface="Arial" charset="0"/>
              </a:rPr>
              <a:t>Soft/fatty</a:t>
            </a:r>
            <a:endParaRPr lang="en-US" dirty="0">
              <a:solidFill>
                <a:srgbClr val="3C8C93"/>
              </a:solidFill>
              <a:cs typeface="Arial" charset="0"/>
            </a:endParaRPr>
          </a:p>
        </p:txBody>
      </p:sp>
      <p:sp>
        <p:nvSpPr>
          <p:cNvPr id="25" name="TextBox 24"/>
          <p:cNvSpPr txBox="1"/>
          <p:nvPr/>
        </p:nvSpPr>
        <p:spPr>
          <a:xfrm>
            <a:off x="4090393" y="1326697"/>
            <a:ext cx="1039415" cy="369887"/>
          </a:xfrm>
          <a:prstGeom prst="rect">
            <a:avLst/>
          </a:prstGeom>
          <a:noFill/>
        </p:spPr>
        <p:txBody>
          <a:bodyPr wrap="square" lIns="91357" tIns="45678" rIns="91357" bIns="45678">
            <a:spAutoFit/>
          </a:bodyPr>
          <a:lstStyle/>
          <a:p>
            <a:pPr algn="ctr">
              <a:defRPr/>
            </a:pPr>
            <a:r>
              <a:rPr lang="en-US" dirty="0" smtClean="0">
                <a:solidFill>
                  <a:srgbClr val="3C8C93"/>
                </a:solidFill>
                <a:cs typeface="Arial" charset="0"/>
              </a:rPr>
              <a:t>Fibrotic</a:t>
            </a:r>
            <a:endParaRPr lang="en-US" dirty="0">
              <a:solidFill>
                <a:srgbClr val="3C8C93"/>
              </a:solidFill>
              <a:cs typeface="Arial" charset="0"/>
            </a:endParaRPr>
          </a:p>
        </p:txBody>
      </p:sp>
      <p:sp>
        <p:nvSpPr>
          <p:cNvPr id="26" name="TextBox 25"/>
          <p:cNvSpPr txBox="1"/>
          <p:nvPr/>
        </p:nvSpPr>
        <p:spPr>
          <a:xfrm>
            <a:off x="6781801" y="1326697"/>
            <a:ext cx="990600" cy="369887"/>
          </a:xfrm>
          <a:prstGeom prst="rect">
            <a:avLst/>
          </a:prstGeom>
          <a:noFill/>
        </p:spPr>
        <p:txBody>
          <a:bodyPr wrap="square" lIns="91357" tIns="45678" rIns="91357" bIns="45678">
            <a:spAutoFit/>
          </a:bodyPr>
          <a:lstStyle/>
          <a:p>
            <a:pPr algn="ctr">
              <a:defRPr/>
            </a:pPr>
            <a:r>
              <a:rPr lang="en-US" dirty="0" smtClean="0">
                <a:solidFill>
                  <a:srgbClr val="3C8C93"/>
                </a:solidFill>
                <a:cs typeface="Arial" charset="0"/>
              </a:rPr>
              <a:t>Calcific</a:t>
            </a:r>
            <a:endParaRPr lang="en-US" dirty="0">
              <a:solidFill>
                <a:srgbClr val="3C8C93"/>
              </a:solidFill>
              <a:cs typeface="Arial" charset="0"/>
            </a:endParaRPr>
          </a:p>
        </p:txBody>
      </p:sp>
      <p:pic>
        <p:nvPicPr>
          <p:cNvPr id="4710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8588" y="2787692"/>
            <a:ext cx="3184518" cy="20769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xmlns="" val="0"/>
              </a:ext>
            </a:extLst>
          </a:blip>
          <a:srcRect l="26937" t="28889" r="23624" b="24675"/>
          <a:stretch/>
        </p:blipFill>
        <p:spPr>
          <a:xfrm>
            <a:off x="6111108" y="2590800"/>
            <a:ext cx="2916545" cy="2709512"/>
          </a:xfrm>
          <a:prstGeom prst="rect">
            <a:avLst/>
          </a:prstGeom>
        </p:spPr>
      </p:pic>
      <p:sp>
        <p:nvSpPr>
          <p:cNvPr id="5" name="Oval 4"/>
          <p:cNvSpPr/>
          <p:nvPr/>
        </p:nvSpPr>
        <p:spPr>
          <a:xfrm>
            <a:off x="5929205" y="990610"/>
            <a:ext cx="3245476" cy="5569527"/>
          </a:xfrm>
          <a:prstGeom prst="ellipse">
            <a:avLst/>
          </a:prstGeom>
          <a:no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lIns="91357" tIns="45678" rIns="91357" bIns="45678" rtlCol="0" anchor="ctr"/>
          <a:lstStyle/>
          <a:p>
            <a:pPr algn="ctr"/>
            <a:endParaRPr lang="en-US">
              <a:solidFill>
                <a:srgbClr val="3C8C93"/>
              </a:solidFill>
            </a:endParaRPr>
          </a:p>
        </p:txBody>
      </p:sp>
    </p:spTree>
    <p:extLst>
      <p:ext uri="{BB962C8B-B14F-4D97-AF65-F5344CB8AC3E}">
        <p14:creationId xmlns:p14="http://schemas.microsoft.com/office/powerpoint/2010/main" xmlns="" val="31034572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l="7704" r="26868" b="19165"/>
          <a:stretch>
            <a:fillRect/>
          </a:stretch>
        </p:blipFill>
        <p:spPr bwMode="auto">
          <a:xfrm>
            <a:off x="1143010" y="1905011"/>
            <a:ext cx="2825363" cy="3488377"/>
          </a:xfrm>
          <a:prstGeom prst="rect">
            <a:avLst/>
          </a:prstGeom>
          <a:noFill/>
          <a:ln w="12700" algn="ctr">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l="9395" r="40396" b="34196"/>
          <a:stretch>
            <a:fillRect/>
          </a:stretch>
        </p:blipFill>
        <p:spPr bwMode="auto">
          <a:xfrm>
            <a:off x="4512882" y="1905010"/>
            <a:ext cx="2773744" cy="3488377"/>
          </a:xfrm>
          <a:prstGeom prst="rect">
            <a:avLst/>
          </a:prstGeom>
          <a:noFill/>
          <a:ln w="12700" algn="ctr">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677" name="Rectangle 5"/>
          <p:cNvSpPr>
            <a:spLocks noChangeArrowheads="1"/>
          </p:cNvSpPr>
          <p:nvPr/>
        </p:nvSpPr>
        <p:spPr bwMode="auto">
          <a:xfrm>
            <a:off x="4512883" y="5554678"/>
            <a:ext cx="2773744" cy="307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348" tIns="45674" rIns="91348" bIns="45674">
            <a:spAutoFit/>
          </a:bodyPr>
          <a:lstStyle>
            <a:lvl1pPr marL="228600" indent="-228600" defTabSz="915988"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defTabSz="915988"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defTabSz="915988"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defTabSz="915988"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defTabSz="915988"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marL="0" indent="0">
              <a:spcBef>
                <a:spcPct val="0"/>
              </a:spcBef>
              <a:buClrTx/>
              <a:buNone/>
            </a:pPr>
            <a:r>
              <a:rPr lang="en-US" altLang="en-US" sz="1400" dirty="0">
                <a:solidFill>
                  <a:schemeClr val="accent2">
                    <a:lumMod val="60000"/>
                    <a:lumOff val="40000"/>
                  </a:schemeClr>
                </a:solidFill>
                <a:latin typeface="Calibri" panose="020F0502020204030204" pitchFamily="34" charset="0"/>
                <a:cs typeface="Calibri" panose="020F0502020204030204" pitchFamily="34" charset="0"/>
              </a:rPr>
              <a:t>Results sub-optimal</a:t>
            </a:r>
          </a:p>
        </p:txBody>
      </p:sp>
      <p:sp>
        <p:nvSpPr>
          <p:cNvPr id="28680" name="Rectangle 10"/>
          <p:cNvSpPr>
            <a:spLocks noChangeArrowheads="1"/>
          </p:cNvSpPr>
          <p:nvPr/>
        </p:nvSpPr>
        <p:spPr bwMode="auto">
          <a:xfrm>
            <a:off x="-88075" y="6448807"/>
            <a:ext cx="8701088" cy="469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52250" tIns="76127" rIns="152250" bIns="76127">
            <a:spAutoFit/>
          </a:bodyPr>
          <a:lstStyle>
            <a:lvl1pPr defTabSz="915988"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defTabSz="915988"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defTabSz="915988"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defTabSz="915988"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defTabSz="915988"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a:spcBef>
                <a:spcPct val="0"/>
              </a:spcBef>
              <a:buClrTx/>
              <a:buFontTx/>
              <a:buNone/>
            </a:pPr>
            <a:r>
              <a:rPr lang="en-US" altLang="en-US" sz="1000" dirty="0">
                <a:solidFill>
                  <a:schemeClr val="tx2"/>
                </a:solidFill>
                <a:latin typeface="Calibri" panose="020F0502020204030204" pitchFamily="34" charset="0"/>
              </a:rPr>
              <a:t>Results from case studies are not predictive of results in other cases. Results in other cases may vary. </a:t>
            </a:r>
          </a:p>
          <a:p>
            <a:pPr>
              <a:spcBef>
                <a:spcPct val="0"/>
              </a:spcBef>
              <a:buClrTx/>
              <a:buFontTx/>
              <a:buNone/>
            </a:pPr>
            <a:r>
              <a:rPr lang="en-US" altLang="en-US" sz="1000" dirty="0">
                <a:solidFill>
                  <a:schemeClr val="tx2"/>
                </a:solidFill>
                <a:latin typeface="Calibri" panose="020F0502020204030204" pitchFamily="34" charset="0"/>
              </a:rPr>
              <a:t>Case images courtesy of  Dr. Arthur Lee, Santa Clara Valley Medical Center, Kaiser Permanente, San Jose, CA</a:t>
            </a:r>
          </a:p>
        </p:txBody>
      </p:sp>
      <p:sp>
        <p:nvSpPr>
          <p:cNvPr id="28681" name="Rectangle 11"/>
          <p:cNvSpPr>
            <a:spLocks noGrp="1" noChangeArrowheads="1"/>
          </p:cNvSpPr>
          <p:nvPr>
            <p:ph type="title"/>
          </p:nvPr>
        </p:nvSpPr>
        <p:spPr>
          <a:xfrm>
            <a:off x="0" y="0"/>
            <a:ext cx="8229600" cy="107791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rmAutofit fontScale="90000"/>
          </a:bodyPr>
          <a:lstStyle/>
          <a:p>
            <a:pPr eaLnBrk="1" hangingPunct="1"/>
            <a:r>
              <a:rPr lang="en-US" altLang="en-US" dirty="0" smtClean="0">
                <a:solidFill>
                  <a:srgbClr val="3C8C93"/>
                </a:solidFill>
              </a:rPr>
              <a:t>Clinical Application</a:t>
            </a:r>
            <a:br>
              <a:rPr lang="en-US" altLang="en-US" dirty="0" smtClean="0">
                <a:solidFill>
                  <a:srgbClr val="3C8C93"/>
                </a:solidFill>
              </a:rPr>
            </a:br>
            <a:r>
              <a:rPr lang="en-US" altLang="en-US" sz="2800" dirty="0">
                <a:solidFill>
                  <a:srgbClr val="3C8C93"/>
                </a:solidFill>
              </a:rPr>
              <a:t>Case Example – “Rota Regret”</a:t>
            </a:r>
            <a:endParaRPr lang="en-US" altLang="en-US" sz="3200" dirty="0">
              <a:solidFill>
                <a:srgbClr val="3C8C93"/>
              </a:solidFill>
            </a:endParaRPr>
          </a:p>
        </p:txBody>
      </p:sp>
      <p:sp>
        <p:nvSpPr>
          <p:cNvPr id="2" name="Rectangle 1"/>
          <p:cNvSpPr/>
          <p:nvPr/>
        </p:nvSpPr>
        <p:spPr>
          <a:xfrm>
            <a:off x="1126894" y="1339796"/>
            <a:ext cx="3097331" cy="369324"/>
          </a:xfrm>
          <a:prstGeom prst="rect">
            <a:avLst/>
          </a:prstGeom>
        </p:spPr>
        <p:txBody>
          <a:bodyPr wrap="none" lIns="91357" tIns="45678" rIns="91357" bIns="45678">
            <a:spAutoFit/>
          </a:bodyPr>
          <a:lstStyle/>
          <a:p>
            <a:pPr>
              <a:spcBef>
                <a:spcPct val="0"/>
              </a:spcBef>
              <a:buClrTx/>
            </a:pPr>
            <a:r>
              <a:rPr lang="en-US" altLang="en-US" dirty="0" smtClean="0">
                <a:solidFill>
                  <a:schemeClr val="accent2">
                    <a:lumMod val="60000"/>
                    <a:lumOff val="40000"/>
                  </a:schemeClr>
                </a:solidFill>
                <a:cs typeface="Calibri" panose="020F0502020204030204" pitchFamily="34" charset="0"/>
              </a:rPr>
              <a:t>Single </a:t>
            </a:r>
            <a:r>
              <a:rPr lang="en-US" altLang="en-US" dirty="0">
                <a:solidFill>
                  <a:schemeClr val="accent2">
                    <a:lumMod val="60000"/>
                    <a:lumOff val="40000"/>
                  </a:schemeClr>
                </a:solidFill>
                <a:cs typeface="Calibri" panose="020F0502020204030204" pitchFamily="34" charset="0"/>
              </a:rPr>
              <a:t>2.75 mm stent placed</a:t>
            </a:r>
          </a:p>
        </p:txBody>
      </p:sp>
      <p:sp>
        <p:nvSpPr>
          <p:cNvPr id="3" name="Rectangle 2"/>
          <p:cNvSpPr/>
          <p:nvPr/>
        </p:nvSpPr>
        <p:spPr>
          <a:xfrm>
            <a:off x="1143009" y="5495095"/>
            <a:ext cx="3453823" cy="738664"/>
          </a:xfrm>
          <a:prstGeom prst="rect">
            <a:avLst/>
          </a:prstGeom>
        </p:spPr>
        <p:txBody>
          <a:bodyPr wrap="square" lIns="91357" tIns="45678" rIns="91357" bIns="45678">
            <a:spAutoFit/>
          </a:bodyPr>
          <a:lstStyle/>
          <a:p>
            <a:pPr>
              <a:spcBef>
                <a:spcPct val="0"/>
              </a:spcBef>
              <a:buClrTx/>
            </a:pPr>
            <a:r>
              <a:rPr lang="en-US" altLang="en-US" sz="1400" dirty="0">
                <a:solidFill>
                  <a:srgbClr val="3C8C93"/>
                </a:solidFill>
                <a:latin typeface="Calibri" panose="020F0502020204030204" pitchFamily="34" charset="0"/>
                <a:cs typeface="Calibri" panose="020F0502020204030204" pitchFamily="34" charset="0"/>
              </a:rPr>
              <a:t>Post Dilatation: </a:t>
            </a:r>
          </a:p>
          <a:p>
            <a:pPr>
              <a:spcBef>
                <a:spcPct val="0"/>
              </a:spcBef>
              <a:buClrTx/>
              <a:buFontTx/>
              <a:buChar char="•"/>
            </a:pPr>
            <a:r>
              <a:rPr lang="en-US" altLang="en-US" sz="1400" dirty="0">
                <a:solidFill>
                  <a:srgbClr val="3C8C93"/>
                </a:solidFill>
                <a:latin typeface="Calibri" panose="020F0502020204030204" pitchFamily="34" charset="0"/>
                <a:cs typeface="Calibri" panose="020F0502020204030204" pitchFamily="34" charset="0"/>
              </a:rPr>
              <a:t> 3.5x9mm NC balloon x 30 sec @ 22 </a:t>
            </a:r>
            <a:r>
              <a:rPr lang="en-US" altLang="en-US" sz="1400" dirty="0" err="1">
                <a:solidFill>
                  <a:srgbClr val="3C8C93"/>
                </a:solidFill>
                <a:latin typeface="Calibri" panose="020F0502020204030204" pitchFamily="34" charset="0"/>
                <a:cs typeface="Calibri" panose="020F0502020204030204" pitchFamily="34" charset="0"/>
              </a:rPr>
              <a:t>atm</a:t>
            </a:r>
            <a:r>
              <a:rPr lang="en-US" altLang="en-US" sz="1400" dirty="0">
                <a:solidFill>
                  <a:srgbClr val="3C8C93"/>
                </a:solidFill>
                <a:latin typeface="Calibri" panose="020F0502020204030204" pitchFamily="34" charset="0"/>
                <a:cs typeface="Calibri" panose="020F0502020204030204" pitchFamily="34" charset="0"/>
              </a:rPr>
              <a:t> </a:t>
            </a:r>
          </a:p>
          <a:p>
            <a:pPr>
              <a:spcBef>
                <a:spcPct val="0"/>
              </a:spcBef>
              <a:buClrTx/>
              <a:buFontTx/>
              <a:buChar char="•"/>
            </a:pPr>
            <a:r>
              <a:rPr lang="en-US" altLang="en-US" sz="1400" dirty="0">
                <a:solidFill>
                  <a:srgbClr val="3C8C93"/>
                </a:solidFill>
                <a:latin typeface="Calibri" panose="020F0502020204030204" pitchFamily="34" charset="0"/>
                <a:cs typeface="Calibri" panose="020F0502020204030204" pitchFamily="34" charset="0"/>
              </a:rPr>
              <a:t> 4.0x9mm NC balloon x 30 sec @ 16 </a:t>
            </a:r>
            <a:r>
              <a:rPr lang="en-US" altLang="en-US" sz="1400" dirty="0" err="1">
                <a:solidFill>
                  <a:srgbClr val="3C8C93"/>
                </a:solidFill>
                <a:latin typeface="Calibri" panose="020F0502020204030204" pitchFamily="34" charset="0"/>
                <a:cs typeface="Calibri" panose="020F0502020204030204" pitchFamily="34" charset="0"/>
              </a:rPr>
              <a:t>atm</a:t>
            </a:r>
            <a:endParaRPr lang="en-US" altLang="en-US" sz="1400" dirty="0">
              <a:solidFill>
                <a:srgbClr val="3C8C9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9497789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14339" y="962377"/>
            <a:ext cx="5148262" cy="2827686"/>
          </a:xfrm>
          <a:prstGeom prst="roundRect">
            <a:avLst/>
          </a:prstGeom>
          <a:solidFill>
            <a:schemeClr val="tx1">
              <a:lumMod val="65000"/>
              <a:lumOff val="35000"/>
            </a:schemeClr>
          </a:solidFill>
          <a:ln>
            <a:noFill/>
          </a:ln>
          <a:effectLst>
            <a:glow rad="139700">
              <a:schemeClr val="tx2">
                <a:alpha val="52000"/>
              </a:schemeClr>
            </a:glow>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57" tIns="45678" rIns="91357" bIns="45678" rtlCol="0" anchor="ctr"/>
          <a:lstStyle/>
          <a:p>
            <a:pPr algn="ctr"/>
            <a:endParaRPr lang="en-US"/>
          </a:p>
        </p:txBody>
      </p:sp>
      <p:pic>
        <p:nvPicPr>
          <p:cNvPr id="3079" name="Picture 7" descr="C:\Users\gaalswyc\Documents\Presentations and Content\Complex PCI\Rota\PSD\Rota_Cover_1.5.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683" t="8928" r="13961" b="16596"/>
          <a:stretch/>
        </p:blipFill>
        <p:spPr bwMode="auto">
          <a:xfrm>
            <a:off x="1609735" y="1333500"/>
            <a:ext cx="7534275" cy="5524500"/>
          </a:xfrm>
          <a:prstGeom prst="rect">
            <a:avLst/>
          </a:prstGeom>
          <a:noFill/>
          <a:extLst>
            <a:ext uri="{909E8E84-426E-40dd-AFC4-6F175D3DCCD1}">
              <a14:hiddenFill xmlns:a14="http://schemas.microsoft.com/office/drawing/2010/main" xmlns="">
                <a:solidFill>
                  <a:srgbClr val="FFFFFF"/>
                </a:solidFill>
              </a14:hiddenFill>
            </a:ext>
          </a:extLst>
        </p:spPr>
      </p:pic>
      <p:sp>
        <p:nvSpPr>
          <p:cNvPr id="440324" name="Line 4"/>
          <p:cNvSpPr>
            <a:spLocks noChangeShapeType="1"/>
          </p:cNvSpPr>
          <p:nvPr/>
        </p:nvSpPr>
        <p:spPr bwMode="auto">
          <a:xfrm flipH="1" flipV="1">
            <a:off x="3997471" y="4724410"/>
            <a:ext cx="345939" cy="235835"/>
          </a:xfrm>
          <a:prstGeom prst="line">
            <a:avLst/>
          </a:prstGeom>
          <a:noFill/>
          <a:ln w="12700">
            <a:solidFill>
              <a:schemeClr val="tx2"/>
            </a:solidFill>
            <a:round/>
            <a:headEnd type="none" w="sm" len="sm"/>
            <a:tailEnd type="none" w="sm" len="sm"/>
          </a:ln>
          <a:effectLst>
            <a:outerShdw dist="28398" dir="1593903" algn="ctr" rotWithShape="0">
              <a:schemeClr val="bg1"/>
            </a:outerShdw>
          </a:effectLst>
          <a:extLst/>
        </p:spPr>
        <p:txBody>
          <a:bodyPr wrap="none" lIns="91357" tIns="45678" rIns="91357" bIns="45678" anchor="ctr"/>
          <a:lstStyle/>
          <a:p>
            <a:pPr eaLnBrk="0" hangingPunct="0">
              <a:defRPr/>
            </a:pPr>
            <a:endParaRPr lang="en-US" sz="2400">
              <a:solidFill>
                <a:schemeClr val="tx2"/>
              </a:solidFill>
            </a:endParaRPr>
          </a:p>
        </p:txBody>
      </p:sp>
      <p:sp>
        <p:nvSpPr>
          <p:cNvPr id="466949" name="Rectangle 5"/>
          <p:cNvSpPr>
            <a:spLocks noChangeArrowheads="1"/>
          </p:cNvSpPr>
          <p:nvPr/>
        </p:nvSpPr>
        <p:spPr bwMode="auto">
          <a:xfrm>
            <a:off x="3101327" y="4341045"/>
            <a:ext cx="1369147" cy="400744"/>
          </a:xfrm>
          <a:prstGeom prst="rect">
            <a:avLst/>
          </a:prstGeom>
          <a:noFill/>
          <a:ln w="9525">
            <a:noFill/>
            <a:miter lim="800000"/>
            <a:headEnd/>
            <a:tailEnd/>
          </a:ln>
        </p:spPr>
        <p:txBody>
          <a:bodyPr wrap="none" lIns="91994" tIns="45998" rIns="91994" bIns="45998">
            <a:spAutoFit/>
          </a:bodyPr>
          <a:lstStyle/>
          <a:p>
            <a:pPr eaLnBrk="0" hangingPunct="0"/>
            <a:r>
              <a:rPr lang="en-GB" sz="2000" dirty="0">
                <a:solidFill>
                  <a:schemeClr val="tx2"/>
                </a:solidFill>
              </a:rPr>
              <a:t>drive shaft</a:t>
            </a:r>
          </a:p>
        </p:txBody>
      </p:sp>
      <p:sp>
        <p:nvSpPr>
          <p:cNvPr id="466950" name="Rectangle 6"/>
          <p:cNvSpPr>
            <a:spLocks noChangeArrowheads="1"/>
          </p:cNvSpPr>
          <p:nvPr/>
        </p:nvSpPr>
        <p:spPr bwMode="auto">
          <a:xfrm>
            <a:off x="6479544" y="2000168"/>
            <a:ext cx="1354995" cy="400744"/>
          </a:xfrm>
          <a:prstGeom prst="rect">
            <a:avLst/>
          </a:prstGeom>
          <a:noFill/>
          <a:ln w="9525">
            <a:noFill/>
            <a:miter lim="800000"/>
            <a:headEnd/>
            <a:tailEnd/>
          </a:ln>
        </p:spPr>
        <p:txBody>
          <a:bodyPr wrap="none" lIns="91994" tIns="45998" rIns="91994" bIns="45998">
            <a:spAutoFit/>
          </a:bodyPr>
          <a:lstStyle/>
          <a:p>
            <a:pPr eaLnBrk="0" hangingPunct="0"/>
            <a:r>
              <a:rPr lang="en-GB" sz="2000" dirty="0">
                <a:solidFill>
                  <a:schemeClr val="tx2"/>
                </a:solidFill>
              </a:rPr>
              <a:t>guide wire</a:t>
            </a:r>
          </a:p>
        </p:txBody>
      </p:sp>
      <p:sp>
        <p:nvSpPr>
          <p:cNvPr id="466953" name="Rectangle 9"/>
          <p:cNvSpPr>
            <a:spLocks noChangeArrowheads="1"/>
          </p:cNvSpPr>
          <p:nvPr/>
        </p:nvSpPr>
        <p:spPr bwMode="auto">
          <a:xfrm>
            <a:off x="6183997" y="4191005"/>
            <a:ext cx="2545550" cy="954741"/>
          </a:xfrm>
          <a:prstGeom prst="rect">
            <a:avLst/>
          </a:prstGeom>
          <a:noFill/>
          <a:ln w="9525">
            <a:noFill/>
            <a:miter lim="800000"/>
            <a:headEnd/>
            <a:tailEnd/>
          </a:ln>
        </p:spPr>
        <p:txBody>
          <a:bodyPr wrap="none" lIns="91994" tIns="45998" rIns="91994" bIns="45998">
            <a:spAutoFit/>
          </a:bodyPr>
          <a:lstStyle/>
          <a:p>
            <a:pPr eaLnBrk="0" hangingPunct="0"/>
            <a:r>
              <a:rPr lang="en-GB" sz="2000" dirty="0">
                <a:solidFill>
                  <a:schemeClr val="tx2"/>
                </a:solidFill>
              </a:rPr>
              <a:t>diamond coated burr</a:t>
            </a:r>
          </a:p>
          <a:p>
            <a:pPr eaLnBrk="0" hangingPunct="0"/>
            <a:r>
              <a:rPr lang="en-GB" dirty="0">
                <a:solidFill>
                  <a:schemeClr val="tx2"/>
                </a:solidFill>
              </a:rPr>
              <a:t>1.25 mm - 2.5 mm</a:t>
            </a:r>
          </a:p>
          <a:p>
            <a:pPr eaLnBrk="0" hangingPunct="0"/>
            <a:r>
              <a:rPr lang="en-GB" dirty="0">
                <a:solidFill>
                  <a:schemeClr val="tx2"/>
                </a:solidFill>
              </a:rPr>
              <a:t>(0.25 mm increments)</a:t>
            </a:r>
          </a:p>
        </p:txBody>
      </p:sp>
      <p:sp>
        <p:nvSpPr>
          <p:cNvPr id="440330" name="Line 10"/>
          <p:cNvSpPr>
            <a:spLocks noChangeShapeType="1"/>
          </p:cNvSpPr>
          <p:nvPr/>
        </p:nvSpPr>
        <p:spPr bwMode="auto">
          <a:xfrm flipH="1" flipV="1">
            <a:off x="2120171" y="6172200"/>
            <a:ext cx="394439" cy="0"/>
          </a:xfrm>
          <a:prstGeom prst="line">
            <a:avLst/>
          </a:prstGeom>
          <a:noFill/>
          <a:ln w="12700">
            <a:solidFill>
              <a:schemeClr val="tx2"/>
            </a:solidFill>
            <a:round/>
            <a:headEnd type="none" w="sm" len="sm"/>
            <a:tailEnd type="none" w="sm" len="sm"/>
          </a:ln>
          <a:effectLst>
            <a:outerShdw dist="28398" dir="1593903" algn="ctr" rotWithShape="0">
              <a:schemeClr val="bg1"/>
            </a:outerShdw>
          </a:effectLst>
          <a:extLst/>
        </p:spPr>
        <p:txBody>
          <a:bodyPr wrap="none" lIns="91357" tIns="45678" rIns="91357" bIns="45678" anchor="ctr"/>
          <a:lstStyle/>
          <a:p>
            <a:pPr eaLnBrk="0" hangingPunct="0">
              <a:defRPr/>
            </a:pPr>
            <a:endParaRPr lang="en-US" sz="2400">
              <a:solidFill>
                <a:schemeClr val="tx2"/>
              </a:solidFill>
            </a:endParaRPr>
          </a:p>
        </p:txBody>
      </p:sp>
      <p:sp>
        <p:nvSpPr>
          <p:cNvPr id="466955" name="Rectangle 11"/>
          <p:cNvSpPr>
            <a:spLocks noChangeArrowheads="1"/>
          </p:cNvSpPr>
          <p:nvPr/>
        </p:nvSpPr>
        <p:spPr bwMode="auto">
          <a:xfrm>
            <a:off x="537015" y="5944121"/>
            <a:ext cx="1751150" cy="677743"/>
          </a:xfrm>
          <a:prstGeom prst="rect">
            <a:avLst/>
          </a:prstGeom>
          <a:noFill/>
          <a:ln w="9525">
            <a:noFill/>
            <a:miter lim="800000"/>
            <a:headEnd/>
            <a:tailEnd/>
          </a:ln>
        </p:spPr>
        <p:txBody>
          <a:bodyPr wrap="none" lIns="91994" tIns="45998" rIns="91994" bIns="45998">
            <a:spAutoFit/>
          </a:bodyPr>
          <a:lstStyle/>
          <a:p>
            <a:pPr algn="ctr" eaLnBrk="0" hangingPunct="0"/>
            <a:r>
              <a:rPr lang="en-GB" sz="2000" dirty="0">
                <a:solidFill>
                  <a:schemeClr val="tx2"/>
                </a:solidFill>
              </a:rPr>
              <a:t>sheath </a:t>
            </a:r>
          </a:p>
          <a:p>
            <a:pPr algn="ctr" eaLnBrk="0" hangingPunct="0"/>
            <a:r>
              <a:rPr lang="en-GB" dirty="0">
                <a:solidFill>
                  <a:schemeClr val="tx2"/>
                </a:solidFill>
              </a:rPr>
              <a:t>4.3 </a:t>
            </a:r>
            <a:r>
              <a:rPr lang="en-GB" dirty="0" err="1">
                <a:solidFill>
                  <a:schemeClr val="tx2"/>
                </a:solidFill>
              </a:rPr>
              <a:t>french</a:t>
            </a:r>
            <a:r>
              <a:rPr lang="en-GB" dirty="0">
                <a:solidFill>
                  <a:schemeClr val="tx2"/>
                </a:solidFill>
              </a:rPr>
              <a:t> O.D.</a:t>
            </a:r>
          </a:p>
        </p:txBody>
      </p:sp>
      <p:sp>
        <p:nvSpPr>
          <p:cNvPr id="13" name="Line 4"/>
          <p:cNvSpPr>
            <a:spLocks noChangeShapeType="1"/>
          </p:cNvSpPr>
          <p:nvPr/>
        </p:nvSpPr>
        <p:spPr bwMode="auto">
          <a:xfrm flipH="1" flipV="1">
            <a:off x="6858000" y="3802775"/>
            <a:ext cx="345939" cy="235835"/>
          </a:xfrm>
          <a:prstGeom prst="line">
            <a:avLst/>
          </a:prstGeom>
          <a:noFill/>
          <a:ln w="12700">
            <a:solidFill>
              <a:schemeClr val="tx2"/>
            </a:solidFill>
            <a:round/>
            <a:headEnd type="none" w="sm" len="sm"/>
            <a:tailEnd type="none" w="sm" len="sm"/>
          </a:ln>
          <a:effectLst>
            <a:outerShdw dist="28398" dir="1593903" algn="ctr" rotWithShape="0">
              <a:schemeClr val="bg1"/>
            </a:outerShdw>
          </a:effectLst>
          <a:extLst/>
        </p:spPr>
        <p:txBody>
          <a:bodyPr wrap="none" lIns="91357" tIns="45678" rIns="91357" bIns="45678" anchor="ctr"/>
          <a:lstStyle/>
          <a:p>
            <a:pPr eaLnBrk="0" hangingPunct="0">
              <a:defRPr/>
            </a:pPr>
            <a:endParaRPr lang="en-US" sz="2400">
              <a:solidFill>
                <a:schemeClr val="tx2"/>
              </a:solidFill>
            </a:endParaRPr>
          </a:p>
        </p:txBody>
      </p:sp>
      <p:sp>
        <p:nvSpPr>
          <p:cNvPr id="14" name="Line 4"/>
          <p:cNvSpPr>
            <a:spLocks noChangeShapeType="1"/>
          </p:cNvSpPr>
          <p:nvPr/>
        </p:nvSpPr>
        <p:spPr bwMode="auto">
          <a:xfrm flipH="1" flipV="1">
            <a:off x="7155571" y="2476510"/>
            <a:ext cx="345939" cy="235835"/>
          </a:xfrm>
          <a:prstGeom prst="line">
            <a:avLst/>
          </a:prstGeom>
          <a:noFill/>
          <a:ln w="12700">
            <a:solidFill>
              <a:schemeClr val="tx2"/>
            </a:solidFill>
            <a:round/>
            <a:headEnd type="none" w="sm" len="sm"/>
            <a:tailEnd type="none" w="sm" len="sm"/>
          </a:ln>
          <a:effectLst>
            <a:outerShdw dist="28398" dir="1593903" algn="ctr" rotWithShape="0">
              <a:schemeClr val="bg1"/>
            </a:outerShdw>
          </a:effectLst>
          <a:extLst/>
        </p:spPr>
        <p:txBody>
          <a:bodyPr wrap="none" lIns="91357" tIns="45678" rIns="91357" bIns="45678" anchor="ctr"/>
          <a:lstStyle/>
          <a:p>
            <a:pPr eaLnBrk="0" hangingPunct="0">
              <a:defRPr/>
            </a:pPr>
            <a:endParaRPr lang="en-US" sz="2400">
              <a:solidFill>
                <a:schemeClr val="tx2"/>
              </a:solidFill>
            </a:endParaRPr>
          </a:p>
        </p:txBody>
      </p:sp>
      <p:sp>
        <p:nvSpPr>
          <p:cNvPr id="15" name="Rectangle 5"/>
          <p:cNvSpPr txBox="1">
            <a:spLocks noChangeArrowheads="1"/>
          </p:cNvSpPr>
          <p:nvPr/>
        </p:nvSpPr>
        <p:spPr>
          <a:xfrm>
            <a:off x="361297" y="1205098"/>
            <a:ext cx="5135955" cy="2542823"/>
          </a:xfrm>
          <a:prstGeom prst="rect">
            <a:avLst/>
          </a:prstGeom>
          <a:ln w="12700">
            <a:noFill/>
            <a:miter lim="800000"/>
            <a:headEnd/>
            <a:tailEnd/>
          </a:ln>
        </p:spPr>
        <p:txBody>
          <a:bodyPr vert="horz" lIns="91357" tIns="45678" rIns="91357" bIns="45678"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Lucida Sans Unicode" panose="020B0602030504020204" pitchFamily="34" charset="0"/>
                <a:ea typeface="+mn-ea"/>
                <a:cs typeface="Lucida Sans Unicode" panose="020B0602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398" indent="-228398" algn="ctr">
              <a:buNone/>
            </a:pPr>
            <a:endParaRPr lang="en-US" altLang="en-US" sz="500" b="1" dirty="0">
              <a:latin typeface="+mn-lt"/>
              <a:cs typeface="Calibri" panose="020F0502020204030204" pitchFamily="34" charset="0"/>
            </a:endParaRPr>
          </a:p>
          <a:p>
            <a:pPr marL="228398" indent="-228398" algn="ctr">
              <a:buNone/>
            </a:pPr>
            <a:r>
              <a:rPr lang="en-US" altLang="en-US" sz="2000" dirty="0">
                <a:latin typeface="+mn-lt"/>
                <a:cs typeface="Calibri" panose="020F0502020204030204" pitchFamily="34" charset="0"/>
              </a:rPr>
              <a:t>What is </a:t>
            </a:r>
            <a:r>
              <a:rPr lang="en-US" altLang="en-US" sz="2000" dirty="0" err="1">
                <a:latin typeface="+mn-lt"/>
                <a:cs typeface="Calibri" panose="020F0502020204030204" pitchFamily="34" charset="0"/>
              </a:rPr>
              <a:t>Rotablator</a:t>
            </a:r>
            <a:r>
              <a:rPr lang="en-US" altLang="en-US" sz="2000" dirty="0">
                <a:latin typeface="+mn-lt"/>
                <a:cs typeface="Calibri" panose="020F0502020204030204" pitchFamily="34" charset="0"/>
              </a:rPr>
              <a:t>?</a:t>
            </a:r>
          </a:p>
          <a:p>
            <a:pPr marL="228398" indent="-228398" algn="ctr">
              <a:buNone/>
            </a:pPr>
            <a:r>
              <a:rPr lang="en-US" altLang="en-US" sz="1600" dirty="0">
                <a:latin typeface="+mn-lt"/>
                <a:cs typeface="Calibri" panose="020F0502020204030204" pitchFamily="34" charset="0"/>
              </a:rPr>
              <a:t>	</a:t>
            </a:r>
          </a:p>
          <a:p>
            <a:pPr marL="228398" indent="-228398" algn="ctr">
              <a:buNone/>
            </a:pPr>
            <a:r>
              <a:rPr lang="en-US" altLang="en-US" sz="1600" dirty="0">
                <a:latin typeface="+mn-lt"/>
                <a:cs typeface="Calibri" panose="020F0502020204030204" pitchFamily="34" charset="0"/>
              </a:rPr>
              <a:t>	</a:t>
            </a:r>
            <a:r>
              <a:rPr lang="en-US" altLang="en-US" sz="1600" dirty="0">
                <a:solidFill>
                  <a:schemeClr val="accent5"/>
                </a:solidFill>
                <a:latin typeface="+mn-lt"/>
                <a:cs typeface="Calibri" panose="020F0502020204030204" pitchFamily="34" charset="0"/>
              </a:rPr>
              <a:t>A catheter-based interventional cardiology procedure using a </a:t>
            </a:r>
            <a:r>
              <a:rPr lang="en-US" altLang="en-US" sz="1600" b="1" dirty="0">
                <a:solidFill>
                  <a:schemeClr val="bg1"/>
                </a:solidFill>
                <a:latin typeface="+mn-lt"/>
                <a:cs typeface="Calibri" panose="020F0502020204030204" pitchFamily="34" charset="0"/>
              </a:rPr>
              <a:t>high-speed rotational device </a:t>
            </a:r>
            <a:r>
              <a:rPr lang="en-US" altLang="en-US" sz="1600" dirty="0">
                <a:solidFill>
                  <a:schemeClr val="bg1"/>
                </a:solidFill>
                <a:latin typeface="+mn-lt"/>
                <a:cs typeface="Calibri" panose="020F0502020204030204" pitchFamily="34" charset="0"/>
              </a:rPr>
              <a:t>designed to </a:t>
            </a:r>
            <a:r>
              <a:rPr lang="en-US" altLang="en-US" sz="1600" b="1" dirty="0">
                <a:solidFill>
                  <a:schemeClr val="bg1"/>
                </a:solidFill>
                <a:latin typeface="+mn-lt"/>
                <a:cs typeface="Calibri" panose="020F0502020204030204" pitchFamily="34" charset="0"/>
              </a:rPr>
              <a:t>ablate atherosclerotic plaque </a:t>
            </a:r>
            <a:r>
              <a:rPr lang="en-US" altLang="en-US" sz="1600" dirty="0">
                <a:solidFill>
                  <a:schemeClr val="bg1"/>
                </a:solidFill>
                <a:latin typeface="+mn-lt"/>
                <a:cs typeface="Calibri" panose="020F0502020204030204" pitchFamily="34" charset="0"/>
              </a:rPr>
              <a:t>and </a:t>
            </a:r>
            <a:r>
              <a:rPr lang="en-US" altLang="en-US" sz="1600" b="1" dirty="0">
                <a:solidFill>
                  <a:schemeClr val="bg1"/>
                </a:solidFill>
                <a:latin typeface="+mn-lt"/>
                <a:cs typeface="Calibri" panose="020F0502020204030204" pitchFamily="34" charset="0"/>
              </a:rPr>
              <a:t>restore luminal patency</a:t>
            </a:r>
          </a:p>
          <a:p>
            <a:pPr marL="228398" indent="-228398" algn="ctr">
              <a:buNone/>
            </a:pPr>
            <a:endParaRPr lang="en-US" altLang="en-US" sz="1600" dirty="0">
              <a:latin typeface="+mn-lt"/>
              <a:cs typeface="Calibri" panose="020F0502020204030204" pitchFamily="34" charset="0"/>
            </a:endParaRPr>
          </a:p>
          <a:p>
            <a:pPr marL="228398" indent="-228398" algn="ctr">
              <a:buNone/>
            </a:pPr>
            <a:r>
              <a:rPr lang="en-US" altLang="en-US" sz="1600" dirty="0">
                <a:latin typeface="+mn-lt"/>
                <a:cs typeface="Calibri" panose="020F0502020204030204" pitchFamily="34" charset="0"/>
              </a:rPr>
              <a:t>FDA approved May 1993</a:t>
            </a:r>
            <a:endParaRPr lang="en-US" altLang="en-US" sz="400" dirty="0">
              <a:latin typeface="+mn-lt"/>
              <a:cs typeface="Calibri" panose="020F0502020204030204" pitchFamily="34" charset="0"/>
            </a:endParaRPr>
          </a:p>
          <a:p>
            <a:pPr marL="228398" indent="-228398" algn="ctr">
              <a:buNone/>
            </a:pPr>
            <a:endParaRPr lang="en-US" altLang="en-US" sz="400" dirty="0">
              <a:latin typeface="+mn-lt"/>
              <a:cs typeface="Calibri" panose="020F0502020204030204" pitchFamily="34" charset="0"/>
            </a:endParaRPr>
          </a:p>
        </p:txBody>
      </p:sp>
      <p:sp>
        <p:nvSpPr>
          <p:cNvPr id="16" name="Rectangle 2"/>
          <p:cNvSpPr txBox="1">
            <a:spLocks/>
          </p:cNvSpPr>
          <p:nvPr/>
        </p:nvSpPr>
        <p:spPr>
          <a:xfrm>
            <a:off x="0" y="0"/>
            <a:ext cx="9067800" cy="762000"/>
          </a:xfrm>
          <a:prstGeom prst="rect">
            <a:avLst/>
          </a:prstGeom>
          <a:noFill/>
        </p:spPr>
        <p:txBody>
          <a:bodyPr vert="horz" lIns="91357" tIns="45678" rIns="91357" bIns="45678" rtlCol="0" anchor="ctr">
            <a:normAutofit/>
          </a:bodyPr>
          <a:lstStyle>
            <a:lvl1pPr algn="l" defTabSz="914400" rtl="0" eaLnBrk="1" latinLnBrk="0" hangingPunct="1">
              <a:spcBef>
                <a:spcPct val="0"/>
              </a:spcBef>
              <a:buNone/>
              <a:defRPr sz="3600" kern="1200">
                <a:solidFill>
                  <a:srgbClr val="FFFF66"/>
                </a:solidFill>
                <a:effectLst>
                  <a:outerShdw blurRad="38100" dist="38100" dir="2700000" algn="tl">
                    <a:srgbClr val="000000">
                      <a:alpha val="43137"/>
                    </a:srgbClr>
                  </a:outerShdw>
                </a:effectLst>
                <a:latin typeface="Lucida Sans Unicode" panose="020B0602030504020204" pitchFamily="34" charset="0"/>
                <a:ea typeface="+mj-ea"/>
                <a:cs typeface="Lucida Sans Unicode" panose="020B0602030504020204" pitchFamily="34" charset="0"/>
              </a:defRPr>
            </a:lvl1pPr>
          </a:lstStyle>
          <a:p>
            <a:r>
              <a:rPr lang="en-US" sz="3200" dirty="0" err="1">
                <a:solidFill>
                  <a:schemeClr val="accent1">
                    <a:lumMod val="50000"/>
                  </a:schemeClr>
                </a:solidFill>
                <a:effectLst/>
                <a:latin typeface="+mn-lt"/>
                <a:cs typeface="Calibri" panose="020F0502020204030204" pitchFamily="34" charset="0"/>
              </a:rPr>
              <a:t>Rotablator</a:t>
            </a:r>
            <a:r>
              <a:rPr lang="en-US" sz="3200" baseline="30000" dirty="0">
                <a:solidFill>
                  <a:schemeClr val="accent1">
                    <a:lumMod val="50000"/>
                  </a:schemeClr>
                </a:solidFill>
                <a:effectLst/>
                <a:latin typeface="+mn-lt"/>
                <a:cs typeface="Calibri" panose="020F0502020204030204" pitchFamily="34" charset="0"/>
              </a:rPr>
              <a:t>®</a:t>
            </a:r>
            <a:r>
              <a:rPr lang="en-US" sz="3200" dirty="0">
                <a:solidFill>
                  <a:schemeClr val="accent1">
                    <a:lumMod val="50000"/>
                  </a:schemeClr>
                </a:solidFill>
                <a:effectLst/>
                <a:latin typeface="+mn-lt"/>
                <a:cs typeface="Calibri" panose="020F0502020204030204" pitchFamily="34" charset="0"/>
              </a:rPr>
              <a:t> Rotational </a:t>
            </a:r>
            <a:r>
              <a:rPr lang="en-US" sz="3200" dirty="0" err="1">
                <a:solidFill>
                  <a:schemeClr val="accent1">
                    <a:lumMod val="50000"/>
                  </a:schemeClr>
                </a:solidFill>
                <a:effectLst/>
                <a:latin typeface="+mn-lt"/>
                <a:cs typeface="Calibri" panose="020F0502020204030204" pitchFamily="34" charset="0"/>
              </a:rPr>
              <a:t>Atherectomy</a:t>
            </a:r>
            <a:r>
              <a:rPr lang="en-US" sz="3200" dirty="0">
                <a:solidFill>
                  <a:schemeClr val="accent1">
                    <a:lumMod val="50000"/>
                  </a:schemeClr>
                </a:solidFill>
                <a:effectLst/>
                <a:latin typeface="+mn-lt"/>
                <a:cs typeface="Calibri" panose="020F0502020204030204" pitchFamily="34" charset="0"/>
              </a:rPr>
              <a:t> System</a:t>
            </a:r>
            <a:endParaRPr lang="en-US" altLang="en-US" sz="3200" dirty="0">
              <a:solidFill>
                <a:schemeClr val="accent1">
                  <a:lumMod val="50000"/>
                </a:schemeClr>
              </a:solidFill>
              <a:effectLst/>
              <a:latin typeface="+mn-lt"/>
              <a:cs typeface="Calibri" panose="020F0502020204030204" pitchFamily="34" charset="0"/>
            </a:endParaRPr>
          </a:p>
        </p:txBody>
      </p:sp>
      <p:pic>
        <p:nvPicPr>
          <p:cNvPr id="17" name="Picture 4"/>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58663" y="5145751"/>
            <a:ext cx="3460786" cy="1810430"/>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473738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120590"/>
            <a:ext cx="9144000" cy="672352"/>
          </a:xfrm>
        </p:spPr>
        <p:txBody>
          <a:bodyPr lIns="90488" tIns="44450" rIns="90488" bIns="44450" anchor="ctr"/>
          <a:lstStyle/>
          <a:p>
            <a:pPr eaLnBrk="1" hangingPunct="1">
              <a:defRPr/>
            </a:pPr>
            <a:r>
              <a:rPr lang="en-US" sz="3200" dirty="0" smtClean="0">
                <a:solidFill>
                  <a:srgbClr val="FFC000"/>
                </a:solidFill>
              </a:rPr>
              <a:t>Diamond Coated Burr</a:t>
            </a:r>
          </a:p>
        </p:txBody>
      </p:sp>
      <p:pic>
        <p:nvPicPr>
          <p:cNvPr id="25603" name="Picture 5" descr="reisman sis rota"/>
          <p:cNvPicPr>
            <a:picLocks noChangeAspect="1" noChangeArrowheads="1"/>
          </p:cNvPicPr>
          <p:nvPr/>
        </p:nvPicPr>
        <p:blipFill>
          <a:blip r:embed="rId3" cstate="print">
            <a:extLst>
              <a:ext uri="{28A0092B-C50C-407E-A947-70E740481C1C}">
                <a14:useLocalDpi xmlns="" xmlns:a14="http://schemas.microsoft.com/office/drawing/2010/main" val="0"/>
              </a:ext>
            </a:extLst>
          </a:blip>
          <a:srcRect l="26640" t="33963" r="19284" b="25029"/>
          <a:stretch>
            <a:fillRect/>
          </a:stretch>
        </p:blipFill>
        <p:spPr bwMode="auto">
          <a:xfrm>
            <a:off x="1049867" y="1860180"/>
            <a:ext cx="6976533"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9"/>
          <p:cNvSpPr txBox="1">
            <a:spLocks noChangeArrowheads="1"/>
          </p:cNvSpPr>
          <p:nvPr/>
        </p:nvSpPr>
        <p:spPr bwMode="auto">
          <a:xfrm>
            <a:off x="1" y="205535"/>
            <a:ext cx="9143999" cy="915054"/>
          </a:xfrm>
          <a:prstGeom prst="rect">
            <a:avLst/>
          </a:prstGeom>
          <a:noFill/>
          <a:ln w="9525">
            <a:noFill/>
            <a:miter lim="800000"/>
            <a:headEnd/>
            <a:tailEnd/>
          </a:ln>
          <a:effectLst>
            <a:outerShdw dist="35921" dir="2700000" algn="ctr" rotWithShape="0">
              <a:schemeClr val="bg2"/>
            </a:outerShdw>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pPr>
              <a:defRPr/>
            </a:pPr>
            <a:r>
              <a:rPr lang="en-US" b="0" kern="0" dirty="0" smtClean="0">
                <a:solidFill>
                  <a:srgbClr val="FF9900"/>
                </a:solidFill>
              </a:rPr>
              <a:t>Rotational </a:t>
            </a:r>
            <a:r>
              <a:rPr lang="en-US" b="0" kern="0" dirty="0" err="1" smtClean="0">
                <a:solidFill>
                  <a:srgbClr val="FF9900"/>
                </a:solidFill>
              </a:rPr>
              <a:t>Atherectomy</a:t>
            </a:r>
            <a:endParaRPr lang="en-US" sz="3600" b="0" kern="0" dirty="0">
              <a:solidFill>
                <a:srgbClr val="FFC000"/>
              </a:solidFill>
            </a:endParaRPr>
          </a:p>
        </p:txBody>
      </p:sp>
    </p:spTree>
    <p:extLst>
      <p:ext uri="{BB962C8B-B14F-4D97-AF65-F5344CB8AC3E}">
        <p14:creationId xmlns="" xmlns:p14="http://schemas.microsoft.com/office/powerpoint/2010/main" val="309839867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NEW Cristina\Images\1a.jpg"/>
          <p:cNvPicPr>
            <a:picLocks noChangeAspect="1" noChangeArrowheads="1"/>
          </p:cNvPicPr>
          <p:nvPr/>
        </p:nvPicPr>
        <p:blipFill>
          <a:blip r:embed="rId3"/>
          <a:srcRect/>
          <a:stretch>
            <a:fillRect/>
          </a:stretch>
        </p:blipFill>
        <p:spPr bwMode="auto">
          <a:xfrm>
            <a:off x="1371600" y="304800"/>
            <a:ext cx="1524000" cy="6153150"/>
          </a:xfrm>
          <a:prstGeom prst="rect">
            <a:avLst/>
          </a:prstGeom>
          <a:noFill/>
          <a:ln w="9525">
            <a:noFill/>
            <a:miter lim="800000"/>
            <a:headEnd/>
            <a:tailEnd/>
          </a:ln>
        </p:spPr>
      </p:pic>
      <p:pic>
        <p:nvPicPr>
          <p:cNvPr id="22531" name="Picture 3" descr="E:\NEW Cristina\Images\1b.jpg"/>
          <p:cNvPicPr>
            <a:picLocks noChangeAspect="1" noChangeArrowheads="1"/>
          </p:cNvPicPr>
          <p:nvPr/>
        </p:nvPicPr>
        <p:blipFill>
          <a:blip r:embed="rId4"/>
          <a:srcRect/>
          <a:stretch>
            <a:fillRect/>
          </a:stretch>
        </p:blipFill>
        <p:spPr bwMode="auto">
          <a:xfrm>
            <a:off x="4038600" y="1600200"/>
            <a:ext cx="3733800" cy="2438400"/>
          </a:xfrm>
          <a:prstGeom prst="rect">
            <a:avLst/>
          </a:prstGeom>
          <a:noFill/>
          <a:ln w="9525">
            <a:noFill/>
            <a:miter lim="800000"/>
            <a:headEnd/>
            <a:tailEnd/>
          </a:ln>
        </p:spPr>
      </p:pic>
      <p:pic>
        <p:nvPicPr>
          <p:cNvPr id="22532" name="Picture 4" descr="E:\NEW Cristina\Images\2.jpg"/>
          <p:cNvPicPr>
            <a:picLocks noChangeAspect="1" noChangeArrowheads="1"/>
          </p:cNvPicPr>
          <p:nvPr/>
        </p:nvPicPr>
        <p:blipFill>
          <a:blip r:embed="rId5"/>
          <a:srcRect/>
          <a:stretch>
            <a:fillRect/>
          </a:stretch>
        </p:blipFill>
        <p:spPr bwMode="auto">
          <a:xfrm>
            <a:off x="4038600" y="4227513"/>
            <a:ext cx="3733800" cy="2249487"/>
          </a:xfrm>
          <a:prstGeom prst="rect">
            <a:avLst/>
          </a:prstGeom>
          <a:noFill/>
          <a:ln w="9525">
            <a:noFill/>
            <a:miter lim="800000"/>
            <a:headEnd/>
            <a:tailEnd/>
          </a:ln>
        </p:spPr>
      </p:pic>
      <p:sp>
        <p:nvSpPr>
          <p:cNvPr id="22533" name="Text Box 5"/>
          <p:cNvSpPr txBox="1">
            <a:spLocks noChangeArrowheads="1"/>
          </p:cNvSpPr>
          <p:nvPr/>
        </p:nvSpPr>
        <p:spPr bwMode="auto">
          <a:xfrm>
            <a:off x="3306763" y="406400"/>
            <a:ext cx="5167312" cy="646113"/>
          </a:xfrm>
          <a:prstGeom prst="rect">
            <a:avLst/>
          </a:prstGeom>
          <a:noFill/>
          <a:ln w="19050">
            <a:noFill/>
            <a:miter lim="800000"/>
            <a:headEnd/>
            <a:tailEnd/>
          </a:ln>
        </p:spPr>
        <p:txBody>
          <a:bodyPr wrap="none">
            <a:spAutoFit/>
          </a:bodyPr>
          <a:lstStyle/>
          <a:p>
            <a:r>
              <a:rPr lang="en-US" sz="3600" b="1"/>
              <a:t>Atherectomy: Rotablator®</a:t>
            </a:r>
          </a:p>
        </p:txBody>
      </p:sp>
      <p:sp>
        <p:nvSpPr>
          <p:cNvPr id="22534" name="Text Box 6"/>
          <p:cNvSpPr txBox="1">
            <a:spLocks noChangeArrowheads="1"/>
          </p:cNvSpPr>
          <p:nvPr/>
        </p:nvSpPr>
        <p:spPr bwMode="auto">
          <a:xfrm>
            <a:off x="4749800" y="3200400"/>
            <a:ext cx="2260600" cy="396875"/>
          </a:xfrm>
          <a:prstGeom prst="rect">
            <a:avLst/>
          </a:prstGeom>
          <a:noFill/>
          <a:ln w="19050">
            <a:noFill/>
            <a:miter lim="800000"/>
            <a:headEnd/>
            <a:tailEnd/>
          </a:ln>
        </p:spPr>
        <p:txBody>
          <a:bodyPr wrap="none">
            <a:spAutoFit/>
          </a:bodyPr>
          <a:lstStyle/>
          <a:p>
            <a:r>
              <a:rPr lang="en-US" sz="2000" b="1">
                <a:solidFill>
                  <a:schemeClr val="bg1"/>
                </a:solidFill>
              </a:rPr>
              <a:t>Differential cutting</a:t>
            </a:r>
          </a:p>
        </p:txBody>
      </p:sp>
      <p:sp>
        <p:nvSpPr>
          <p:cNvPr id="22535" name="Text Box 7"/>
          <p:cNvSpPr txBox="1">
            <a:spLocks noChangeArrowheads="1"/>
          </p:cNvSpPr>
          <p:nvPr/>
        </p:nvSpPr>
        <p:spPr bwMode="auto">
          <a:xfrm>
            <a:off x="3581400" y="6308725"/>
            <a:ext cx="4648200" cy="366713"/>
          </a:xfrm>
          <a:prstGeom prst="rect">
            <a:avLst/>
          </a:prstGeom>
          <a:noFill/>
          <a:ln w="19050">
            <a:noFill/>
            <a:miter lim="800000"/>
            <a:headEnd/>
            <a:tailEnd/>
          </a:ln>
        </p:spPr>
        <p:txBody>
          <a:bodyPr>
            <a:spAutoFit/>
          </a:bodyPr>
          <a:lstStyle/>
          <a:p>
            <a:pPr algn="ctr"/>
            <a:r>
              <a:rPr lang="en-US" b="1"/>
              <a:t>PTCA          PRCA</a:t>
            </a:r>
          </a:p>
        </p:txBody>
      </p:sp>
      <p:sp>
        <p:nvSpPr>
          <p:cNvPr id="22536" name="Text Box 8"/>
          <p:cNvSpPr txBox="1">
            <a:spLocks noChangeArrowheads="1"/>
          </p:cNvSpPr>
          <p:nvPr/>
        </p:nvSpPr>
        <p:spPr bwMode="auto">
          <a:xfrm>
            <a:off x="0" y="2986088"/>
            <a:ext cx="1381125" cy="701675"/>
          </a:xfrm>
          <a:prstGeom prst="rect">
            <a:avLst/>
          </a:prstGeom>
          <a:noFill/>
          <a:ln w="19050">
            <a:noFill/>
            <a:miter lim="800000"/>
            <a:headEnd/>
            <a:tailEnd/>
          </a:ln>
        </p:spPr>
        <p:txBody>
          <a:bodyPr wrap="none">
            <a:spAutoFit/>
          </a:bodyPr>
          <a:lstStyle/>
          <a:p>
            <a:r>
              <a:rPr lang="en-US" sz="2000" b="1"/>
              <a:t>Diamond</a:t>
            </a:r>
          </a:p>
          <a:p>
            <a:r>
              <a:rPr lang="en-US" sz="2000" b="1"/>
              <a:t>microchips</a:t>
            </a:r>
          </a:p>
        </p:txBody>
      </p:sp>
      <p:sp>
        <p:nvSpPr>
          <p:cNvPr id="22537" name="Line 9"/>
          <p:cNvSpPr>
            <a:spLocks noChangeShapeType="1"/>
          </p:cNvSpPr>
          <p:nvPr/>
        </p:nvSpPr>
        <p:spPr bwMode="auto">
          <a:xfrm flipV="1">
            <a:off x="1219200" y="3352800"/>
            <a:ext cx="381000" cy="0"/>
          </a:xfrm>
          <a:prstGeom prst="line">
            <a:avLst/>
          </a:prstGeom>
          <a:noFill/>
          <a:ln w="19050">
            <a:solidFill>
              <a:srgbClr val="FFFFFF"/>
            </a:solidFill>
            <a:round/>
            <a:headEnd/>
            <a:tailEnd type="triangle" w="med" len="med"/>
          </a:ln>
        </p:spPr>
        <p:txBody>
          <a:bodyPr wrap="none" anchor="ctr"/>
          <a:lstStyle/>
          <a:p>
            <a:endParaRPr lang="en-US"/>
          </a:p>
        </p:txBody>
      </p:sp>
      <p:sp>
        <p:nvSpPr>
          <p:cNvPr id="22538" name="TextBox 3"/>
          <p:cNvSpPr txBox="1">
            <a:spLocks noChangeArrowheads="1"/>
          </p:cNvSpPr>
          <p:nvPr/>
        </p:nvSpPr>
        <p:spPr bwMode="auto">
          <a:xfrm>
            <a:off x="0" y="6550025"/>
            <a:ext cx="5076825" cy="307975"/>
          </a:xfrm>
          <a:prstGeom prst="rect">
            <a:avLst/>
          </a:prstGeom>
          <a:noFill/>
          <a:ln w="9525">
            <a:noFill/>
            <a:miter lim="800000"/>
            <a:headEnd/>
            <a:tailEnd/>
          </a:ln>
        </p:spPr>
        <p:txBody>
          <a:bodyPr>
            <a:spAutoFit/>
          </a:bodyPr>
          <a:lstStyle/>
          <a:p>
            <a:r>
              <a:rPr lang="en-US" sz="1400"/>
              <a:t>Rotablator®; Boston Scientific, Inc., Natick, Mass.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0" y="0"/>
            <a:ext cx="8229600" cy="762000"/>
          </a:xfrm>
          <a:prstGeom prst="rect">
            <a:avLst/>
          </a:prstGeom>
        </p:spPr>
        <p:txBody>
          <a:bodyPr anchor="ctr">
            <a:normAutofit/>
          </a:bodyPr>
          <a:lstStyle/>
          <a:p>
            <a:pPr algn="l" eaLnBrk="1" hangingPunct="1"/>
            <a:r>
              <a:rPr lang="en-US" altLang="en-US" sz="3200" dirty="0">
                <a:solidFill>
                  <a:srgbClr val="3C8C93"/>
                </a:solidFill>
                <a:latin typeface="+mn-lt"/>
              </a:rPr>
              <a:t>Differential Cutting</a:t>
            </a:r>
          </a:p>
        </p:txBody>
      </p:sp>
      <p:sp>
        <p:nvSpPr>
          <p:cNvPr id="22531" name="Rectangle 3"/>
          <p:cNvSpPr>
            <a:spLocks noGrp="1" noChangeArrowheads="1"/>
          </p:cNvSpPr>
          <p:nvPr>
            <p:ph type="body" idx="4294967295"/>
          </p:nvPr>
        </p:nvSpPr>
        <p:spPr>
          <a:xfrm>
            <a:off x="5638800" y="768350"/>
            <a:ext cx="3505200" cy="5562600"/>
          </a:xfrm>
          <a:prstGeom prst="rect">
            <a:avLst/>
          </a:prstGeom>
        </p:spPr>
        <p:txBody>
          <a:bodyPr>
            <a:normAutofit fontScale="92500" lnSpcReduction="20000"/>
          </a:bodyPr>
          <a:lstStyle/>
          <a:p>
            <a:pPr marL="228398" indent="-228398" defTabSz="517063">
              <a:lnSpc>
                <a:spcPct val="80000"/>
              </a:lnSpc>
            </a:pPr>
            <a:endParaRPr lang="en-US" altLang="en-US" sz="1000" b="1" dirty="0">
              <a:solidFill>
                <a:srgbClr val="3C8C93"/>
              </a:solidFill>
            </a:endParaRPr>
          </a:p>
          <a:p>
            <a:pPr marL="228398" indent="-228398" defTabSz="517063">
              <a:lnSpc>
                <a:spcPct val="80000"/>
              </a:lnSpc>
              <a:buNone/>
            </a:pPr>
            <a:r>
              <a:rPr lang="en-US" altLang="en-US" sz="2100" b="1" dirty="0">
                <a:solidFill>
                  <a:srgbClr val="3C8C93"/>
                </a:solidFill>
              </a:rPr>
              <a:t>DIFFERENTIAL CUTTING</a:t>
            </a:r>
            <a:endParaRPr lang="en-US" altLang="en-US" sz="2100" dirty="0">
              <a:solidFill>
                <a:srgbClr val="3C8C93"/>
              </a:solidFill>
            </a:endParaRPr>
          </a:p>
          <a:p>
            <a:pPr marL="228398" indent="-228398" defTabSz="517063">
              <a:buNone/>
            </a:pPr>
            <a:r>
              <a:rPr lang="en-US" altLang="en-US" sz="1700" dirty="0">
                <a:solidFill>
                  <a:srgbClr val="3C8C93"/>
                </a:solidFill>
              </a:rPr>
              <a:t>	The ability to cut one material while sparing another based on differences in composition.</a:t>
            </a:r>
          </a:p>
          <a:p>
            <a:pPr marL="0" indent="0" defTabSz="517063">
              <a:lnSpc>
                <a:spcPct val="80000"/>
              </a:lnSpc>
              <a:buNone/>
            </a:pPr>
            <a:endParaRPr lang="en-US" altLang="en-US" sz="4000" b="1" dirty="0">
              <a:solidFill>
                <a:srgbClr val="3C8C93"/>
              </a:solidFill>
            </a:endParaRPr>
          </a:p>
          <a:p>
            <a:pPr marL="228398" indent="-228398" defTabSz="517063">
              <a:lnSpc>
                <a:spcPct val="80000"/>
              </a:lnSpc>
              <a:buNone/>
            </a:pPr>
            <a:r>
              <a:rPr lang="en-US" altLang="en-US" sz="2100" b="1" dirty="0">
                <a:solidFill>
                  <a:srgbClr val="3C8C93"/>
                </a:solidFill>
              </a:rPr>
              <a:t>ELASTIC TISSUE</a:t>
            </a:r>
          </a:p>
          <a:p>
            <a:pPr marL="228398" indent="-228398" defTabSz="517063">
              <a:buNone/>
            </a:pPr>
            <a:r>
              <a:rPr lang="en-US" altLang="en-US" sz="1700" dirty="0">
                <a:solidFill>
                  <a:srgbClr val="3C8C93"/>
                </a:solidFill>
              </a:rPr>
              <a:t>	Normal vascular tissue has elastic properties that allow it to deflect away from the advancing diamonds on the rotating burr.</a:t>
            </a:r>
          </a:p>
          <a:p>
            <a:pPr marL="228398" indent="-228398" defTabSz="517063">
              <a:lnSpc>
                <a:spcPct val="80000"/>
              </a:lnSpc>
            </a:pPr>
            <a:endParaRPr lang="en-US" altLang="en-US" sz="2600" dirty="0">
              <a:solidFill>
                <a:srgbClr val="3C8C93"/>
              </a:solidFill>
            </a:endParaRPr>
          </a:p>
          <a:p>
            <a:pPr marL="228398" indent="-228398" defTabSz="517063">
              <a:lnSpc>
                <a:spcPct val="80000"/>
              </a:lnSpc>
            </a:pPr>
            <a:endParaRPr lang="en-US" altLang="en-US" sz="2600" dirty="0">
              <a:solidFill>
                <a:srgbClr val="3C8C93"/>
              </a:solidFill>
            </a:endParaRPr>
          </a:p>
          <a:p>
            <a:pPr marL="228398" indent="-228398" defTabSz="517063">
              <a:lnSpc>
                <a:spcPct val="80000"/>
              </a:lnSpc>
              <a:buNone/>
            </a:pPr>
            <a:r>
              <a:rPr lang="en-US" altLang="en-US" sz="2100" b="1" dirty="0">
                <a:solidFill>
                  <a:srgbClr val="3C8C93"/>
                </a:solidFill>
              </a:rPr>
              <a:t>INELASTIC TISSUE</a:t>
            </a:r>
          </a:p>
          <a:p>
            <a:pPr marL="228398" indent="-228398" defTabSz="517063">
              <a:buNone/>
            </a:pPr>
            <a:r>
              <a:rPr lang="en-US" altLang="en-US" sz="2100" dirty="0">
                <a:solidFill>
                  <a:srgbClr val="3C8C93"/>
                </a:solidFill>
              </a:rPr>
              <a:t>	</a:t>
            </a:r>
            <a:r>
              <a:rPr lang="en-US" altLang="en-US" sz="1700" dirty="0">
                <a:solidFill>
                  <a:srgbClr val="3C8C93"/>
                </a:solidFill>
              </a:rPr>
              <a:t>Selectively ablates inelastic tissue (i.e. plaque) whether composed of calcium, fibrotic tissue, </a:t>
            </a:r>
            <a:r>
              <a:rPr lang="en-US" altLang="en-US" sz="1700" dirty="0" err="1">
                <a:solidFill>
                  <a:srgbClr val="3C8C93"/>
                </a:solidFill>
              </a:rPr>
              <a:t>neointima</a:t>
            </a:r>
            <a:r>
              <a:rPr lang="en-US" altLang="en-US" sz="1700" dirty="0">
                <a:solidFill>
                  <a:srgbClr val="3C8C93"/>
                </a:solidFill>
              </a:rPr>
              <a:t> or lipid-rich material. </a:t>
            </a:r>
          </a:p>
          <a:p>
            <a:pPr marL="228398" indent="-228398" defTabSz="517063">
              <a:lnSpc>
                <a:spcPct val="80000"/>
              </a:lnSpc>
            </a:pPr>
            <a:endParaRPr lang="en-US" altLang="en-US" dirty="0" smtClean="0">
              <a:solidFill>
                <a:srgbClr val="3C8C93"/>
              </a:solidFill>
              <a:latin typeface="+mn-lt"/>
            </a:endParaRP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10" y="2049467"/>
            <a:ext cx="2392363" cy="2068512"/>
          </a:xfrm>
          <a:prstGeom prst="rect">
            <a:avLst/>
          </a:prstGeom>
          <a:noFill/>
          <a:ln w="76200">
            <a:noFill/>
            <a:miter lim="800000"/>
            <a:headEnd/>
            <a:tailEnd/>
          </a:ln>
          <a:effectLst>
            <a:glow rad="139700">
              <a:schemeClr val="tx2">
                <a:alpha val="59000"/>
              </a:schemeClr>
            </a:glow>
          </a:effectLst>
          <a:extLst>
            <a:ext uri="{909E8E84-426E-40dd-AFC4-6F175D3DCCD1}">
              <a14:hiddenFill xmlns:a14="http://schemas.microsoft.com/office/drawing/2010/main" xmlns="">
                <a:solidFill>
                  <a:srgbClr val="FFFFFF"/>
                </a:solidFill>
              </a14:hiddenFill>
            </a:ext>
          </a:extLst>
        </p:spPr>
      </p:pic>
      <p:pic>
        <p:nvPicPr>
          <p:cNvPr id="22533" name="Picture 5"/>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192"/>
          <a:stretch/>
        </p:blipFill>
        <p:spPr bwMode="auto">
          <a:xfrm>
            <a:off x="2796700" y="2049463"/>
            <a:ext cx="2414588" cy="2053462"/>
          </a:xfrm>
          <a:prstGeom prst="rect">
            <a:avLst/>
          </a:prstGeom>
          <a:noFill/>
          <a:ln w="76200">
            <a:noFill/>
            <a:miter lim="800000"/>
            <a:headEnd/>
            <a:tailEnd/>
          </a:ln>
          <a:effectLst>
            <a:glow rad="139700">
              <a:schemeClr val="tx2">
                <a:alpha val="59000"/>
              </a:schemeClr>
            </a:glow>
          </a:effectLst>
          <a:extLst>
            <a:ext uri="{909E8E84-426E-40dd-AFC4-6F175D3DCCD1}">
              <a14:hiddenFill xmlns:a14="http://schemas.microsoft.com/office/drawing/2010/main" xmlns="">
                <a:solidFill>
                  <a:srgbClr val="FFFFFF"/>
                </a:solidFill>
              </a14:hiddenFill>
            </a:ext>
          </a:extLst>
        </p:spPr>
      </p:pic>
      <p:sp>
        <p:nvSpPr>
          <p:cNvPr id="22534" name="Text Box 6"/>
          <p:cNvSpPr txBox="1">
            <a:spLocks noChangeArrowheads="1"/>
          </p:cNvSpPr>
          <p:nvPr/>
        </p:nvSpPr>
        <p:spPr bwMode="auto">
          <a:xfrm>
            <a:off x="312740" y="3771910"/>
            <a:ext cx="22225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1357" tIns="45678" rIns="91357" bIns="45678">
            <a:spAutoFit/>
          </a:bodyPr>
          <a:lstStyle>
            <a:lvl1pPr marL="342900" indent="-342900"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algn="ctr" eaLnBrk="1" hangingPunct="1">
              <a:spcBef>
                <a:spcPct val="50000"/>
              </a:spcBef>
              <a:buClrTx/>
              <a:buFontTx/>
              <a:buNone/>
            </a:pPr>
            <a:r>
              <a:rPr lang="en-US" altLang="en-US" sz="2000" dirty="0">
                <a:solidFill>
                  <a:srgbClr val="3C8C93"/>
                </a:solidFill>
                <a:latin typeface="+mn-lt"/>
              </a:rPr>
              <a:t>Elastic Tissue</a:t>
            </a:r>
          </a:p>
        </p:txBody>
      </p:sp>
      <p:sp>
        <p:nvSpPr>
          <p:cNvPr id="22535" name="Text Box 7"/>
          <p:cNvSpPr txBox="1">
            <a:spLocks noChangeArrowheads="1"/>
          </p:cNvSpPr>
          <p:nvPr/>
        </p:nvSpPr>
        <p:spPr bwMode="auto">
          <a:xfrm>
            <a:off x="2765612" y="3771909"/>
            <a:ext cx="24209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1357" tIns="45678" rIns="91357" bIns="45678">
            <a:spAutoFit/>
          </a:bodyPr>
          <a:lstStyle>
            <a:lvl1pPr marL="342900" indent="-342900"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algn="ctr" eaLnBrk="1" hangingPunct="1">
              <a:spcBef>
                <a:spcPct val="50000"/>
              </a:spcBef>
              <a:buClrTx/>
              <a:buFontTx/>
              <a:buNone/>
            </a:pPr>
            <a:r>
              <a:rPr lang="en-US" altLang="en-US" sz="2000" dirty="0">
                <a:solidFill>
                  <a:srgbClr val="3C8C93"/>
                </a:solidFill>
                <a:latin typeface="+mn-lt"/>
              </a:rPr>
              <a:t>Inelastic Tissue</a:t>
            </a:r>
          </a:p>
        </p:txBody>
      </p:sp>
      <p:sp>
        <p:nvSpPr>
          <p:cNvPr id="22537" name="Text Box 12"/>
          <p:cNvSpPr txBox="1">
            <a:spLocks noChangeArrowheads="1"/>
          </p:cNvSpPr>
          <p:nvPr/>
        </p:nvSpPr>
        <p:spPr bwMode="auto">
          <a:xfrm>
            <a:off x="374405" y="4419609"/>
            <a:ext cx="4269278" cy="524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7" tIns="45678" rIns="91357" bIns="45678">
            <a:spAutoFit/>
          </a:bodyP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algn="ctr" eaLnBrk="1" hangingPunct="1">
              <a:spcBef>
                <a:spcPct val="0"/>
              </a:spcBef>
              <a:buClrTx/>
              <a:buFontTx/>
              <a:buNone/>
            </a:pPr>
            <a:r>
              <a:rPr lang="en-US" altLang="en-US" sz="1400" dirty="0">
                <a:solidFill>
                  <a:srgbClr val="3C8C93"/>
                </a:solidFill>
                <a:latin typeface="+mn-lt"/>
              </a:rPr>
              <a:t>Results in preferential cutting of inelastic substrate</a:t>
            </a:r>
          </a:p>
          <a:p>
            <a:pPr algn="ctr" eaLnBrk="1" hangingPunct="1">
              <a:spcBef>
                <a:spcPct val="0"/>
              </a:spcBef>
              <a:buClrTx/>
              <a:buFontTx/>
              <a:buNone/>
            </a:pPr>
            <a:r>
              <a:rPr lang="en-US" altLang="en-US" sz="1400" dirty="0">
                <a:solidFill>
                  <a:srgbClr val="3C8C93"/>
                </a:solidFill>
                <a:latin typeface="+mn-lt"/>
              </a:rPr>
              <a:t>are functional at low and high speeds</a:t>
            </a:r>
          </a:p>
        </p:txBody>
      </p:sp>
      <p:sp>
        <p:nvSpPr>
          <p:cNvPr id="22538" name="Rectangle 13"/>
          <p:cNvSpPr>
            <a:spLocks noChangeArrowheads="1"/>
          </p:cNvSpPr>
          <p:nvPr/>
        </p:nvSpPr>
        <p:spPr bwMode="auto">
          <a:xfrm>
            <a:off x="76200" y="1295400"/>
            <a:ext cx="5181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91357" tIns="45678" rIns="91357" bIns="45678" anchor="ct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spcBef>
                <a:spcPct val="0"/>
              </a:spcBef>
              <a:buClrTx/>
              <a:buFontTx/>
              <a:buNone/>
            </a:pPr>
            <a:endParaRPr lang="en-US" altLang="en-US" sz="1800">
              <a:solidFill>
                <a:srgbClr val="3C8C93"/>
              </a:solidFill>
              <a:latin typeface="+mn-lt"/>
            </a:endParaRPr>
          </a:p>
        </p:txBody>
      </p:sp>
      <p:sp>
        <p:nvSpPr>
          <p:cNvPr id="22539" name="Text Box 14"/>
          <p:cNvSpPr txBox="1">
            <a:spLocks noChangeArrowheads="1"/>
          </p:cNvSpPr>
          <p:nvPr/>
        </p:nvSpPr>
        <p:spPr bwMode="auto">
          <a:xfrm>
            <a:off x="2620965" y="6488678"/>
            <a:ext cx="5962650" cy="250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7" tIns="45678" rIns="91357" bIns="45678">
            <a:spAutoFit/>
          </a:bodyP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spcBef>
                <a:spcPct val="0"/>
              </a:spcBef>
              <a:buClrTx/>
              <a:buFontTx/>
              <a:buNone/>
            </a:pPr>
            <a:r>
              <a:rPr lang="en-US" altLang="en-US" sz="1000" dirty="0" err="1">
                <a:solidFill>
                  <a:srgbClr val="3C8C93"/>
                </a:solidFill>
                <a:latin typeface="+mn-lt"/>
              </a:rPr>
              <a:t>Reisman</a:t>
            </a:r>
            <a:r>
              <a:rPr lang="en-US" altLang="en-US" sz="1000" dirty="0">
                <a:solidFill>
                  <a:srgbClr val="3C8C93"/>
                </a:solidFill>
                <a:latin typeface="+mn-lt"/>
              </a:rPr>
              <a:t>, M.D, </a:t>
            </a:r>
            <a:r>
              <a:rPr lang="en-US" altLang="en-US" sz="1000" u="sng" dirty="0">
                <a:solidFill>
                  <a:srgbClr val="3C8C93"/>
                </a:solidFill>
                <a:latin typeface="+mn-lt"/>
              </a:rPr>
              <a:t>Guide to Rotational </a:t>
            </a:r>
            <a:r>
              <a:rPr lang="en-US" altLang="en-US" sz="1000" u="sng" dirty="0" err="1">
                <a:solidFill>
                  <a:srgbClr val="3C8C93"/>
                </a:solidFill>
                <a:latin typeface="+mn-lt"/>
              </a:rPr>
              <a:t>Atherectomy</a:t>
            </a:r>
            <a:r>
              <a:rPr lang="en-US" altLang="en-US" sz="1000" u="sng" dirty="0">
                <a:solidFill>
                  <a:srgbClr val="3C8C93"/>
                </a:solidFill>
                <a:latin typeface="+mn-lt"/>
              </a:rPr>
              <a:t>.</a:t>
            </a:r>
            <a:r>
              <a:rPr lang="en-US" altLang="en-US" sz="1000" dirty="0">
                <a:solidFill>
                  <a:srgbClr val="3C8C93"/>
                </a:solidFill>
                <a:latin typeface="+mn-lt"/>
              </a:rPr>
              <a:t> Physicians Press, Birmingham, MI 1997</a:t>
            </a:r>
          </a:p>
        </p:txBody>
      </p:sp>
    </p:spTree>
    <p:extLst>
      <p:ext uri="{BB962C8B-B14F-4D97-AF65-F5344CB8AC3E}">
        <p14:creationId xmlns:p14="http://schemas.microsoft.com/office/powerpoint/2010/main" xmlns="" val="2757429549"/>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64432"/>
            <a:ext cx="9144000" cy="1143000"/>
          </a:xfrm>
        </p:spPr>
        <p:txBody>
          <a:bodyPr lIns="91440" tIns="45720" rIns="91440" bIns="45720" anchor="ctr"/>
          <a:lstStyle/>
          <a:p>
            <a:pPr eaLnBrk="1" hangingPunct="1">
              <a:defRPr/>
            </a:pPr>
            <a:r>
              <a:rPr lang="en-US" sz="4000" b="0" dirty="0" smtClean="0">
                <a:solidFill>
                  <a:srgbClr val="FF9900"/>
                </a:solidFill>
              </a:rPr>
              <a:t>Principle of Operation</a:t>
            </a:r>
          </a:p>
        </p:txBody>
      </p:sp>
      <p:sp>
        <p:nvSpPr>
          <p:cNvPr id="15363" name="Rectangle 3"/>
          <p:cNvSpPr>
            <a:spLocks noGrp="1" noChangeArrowheads="1"/>
          </p:cNvSpPr>
          <p:nvPr>
            <p:ph type="body" idx="1"/>
          </p:nvPr>
        </p:nvSpPr>
        <p:spPr>
          <a:xfrm>
            <a:off x="956515" y="2055872"/>
            <a:ext cx="7471609" cy="4094740"/>
          </a:xfrm>
        </p:spPr>
        <p:txBody>
          <a:bodyPr lIns="90488" tIns="44450" rIns="90488" bIns="44450" anchorCtr="0"/>
          <a:lstStyle/>
          <a:p>
            <a:pPr lvl="1" indent="-342900" eaLnBrk="1" hangingPunct="1">
              <a:lnSpc>
                <a:spcPct val="150000"/>
              </a:lnSpc>
              <a:buClr>
                <a:schemeClr val="tx1"/>
              </a:buClr>
              <a:buFont typeface="Arial" pitchFamily="34" charset="0"/>
              <a:buChar char="•"/>
              <a:defRPr/>
            </a:pPr>
            <a:r>
              <a:rPr lang="en-US" sz="3000" b="0" dirty="0" smtClean="0">
                <a:solidFill>
                  <a:schemeClr val="tx1"/>
                </a:solidFill>
              </a:rPr>
              <a:t>All plaque is inelastic</a:t>
            </a:r>
          </a:p>
          <a:p>
            <a:pPr lvl="1" indent="-342900" eaLnBrk="1" hangingPunct="1">
              <a:lnSpc>
                <a:spcPct val="150000"/>
              </a:lnSpc>
              <a:buClr>
                <a:schemeClr val="tx1"/>
              </a:buClr>
              <a:buFont typeface="Arial" pitchFamily="34" charset="0"/>
              <a:buChar char="•"/>
              <a:defRPr/>
            </a:pPr>
            <a:r>
              <a:rPr lang="en-US" sz="3000" b="0" dirty="0" err="1" smtClean="0">
                <a:solidFill>
                  <a:schemeClr val="tx1"/>
                </a:solidFill>
              </a:rPr>
              <a:t>Rotablator</a:t>
            </a:r>
            <a:r>
              <a:rPr lang="en-US" sz="3000" b="0" dirty="0" smtClean="0">
                <a:solidFill>
                  <a:schemeClr val="tx1"/>
                </a:solidFill>
              </a:rPr>
              <a:t> differentiates tissue:</a:t>
            </a:r>
          </a:p>
          <a:p>
            <a:pPr lvl="2" indent="-342900" eaLnBrk="1" hangingPunct="1">
              <a:lnSpc>
                <a:spcPct val="150000"/>
              </a:lnSpc>
              <a:buFont typeface="Arial" pitchFamily="34" charset="0"/>
              <a:buChar char="•"/>
              <a:defRPr/>
            </a:pPr>
            <a:r>
              <a:rPr lang="en-US" sz="3000" b="0" dirty="0" smtClean="0">
                <a:solidFill>
                  <a:schemeClr val="tx1"/>
                </a:solidFill>
              </a:rPr>
              <a:t>healthy elastic vessel deflects</a:t>
            </a:r>
          </a:p>
          <a:p>
            <a:pPr lvl="2" indent="-342900" eaLnBrk="1" hangingPunct="1">
              <a:lnSpc>
                <a:spcPct val="150000"/>
              </a:lnSpc>
              <a:buFont typeface="Arial" pitchFamily="34" charset="0"/>
              <a:buChar char="•"/>
              <a:defRPr/>
            </a:pPr>
            <a:r>
              <a:rPr lang="en-US" sz="3000" b="0" dirty="0" smtClean="0"/>
              <a:t>Inelastic plaque is ablated</a:t>
            </a:r>
            <a:endParaRPr lang="en-US" sz="3000" b="0" dirty="0" smtClean="0">
              <a:solidFill>
                <a:schemeClr val="tx1"/>
              </a:solidFill>
            </a:endParaRPr>
          </a:p>
          <a:p>
            <a:pPr lvl="1" indent="-342900" eaLnBrk="1" hangingPunct="1">
              <a:lnSpc>
                <a:spcPct val="150000"/>
              </a:lnSpc>
              <a:buClr>
                <a:schemeClr val="tx1"/>
              </a:buClr>
              <a:buFont typeface="Arial" pitchFamily="34" charset="0"/>
              <a:buChar char="•"/>
              <a:defRPr/>
            </a:pPr>
            <a:r>
              <a:rPr lang="en-US" sz="3000" b="0" dirty="0" err="1" smtClean="0">
                <a:solidFill>
                  <a:schemeClr val="tx1"/>
                </a:solidFill>
              </a:rPr>
              <a:t>Rotablator</a:t>
            </a:r>
            <a:r>
              <a:rPr lang="en-US" sz="3000" b="0" dirty="0" smtClean="0">
                <a:solidFill>
                  <a:schemeClr val="tx1"/>
                </a:solidFill>
              </a:rPr>
              <a:t> preferentially cuts  plaque</a:t>
            </a:r>
          </a:p>
        </p:txBody>
      </p:sp>
      <p:sp>
        <p:nvSpPr>
          <p:cNvPr id="6" name="Rectangle 2"/>
          <p:cNvSpPr txBox="1">
            <a:spLocks noChangeArrowheads="1"/>
          </p:cNvSpPr>
          <p:nvPr/>
        </p:nvSpPr>
        <p:spPr bwMode="auto">
          <a:xfrm>
            <a:off x="0" y="1059895"/>
            <a:ext cx="9144000" cy="807894"/>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pPr eaLnBrk="1" hangingPunct="1">
              <a:defRPr/>
            </a:pPr>
            <a:r>
              <a:rPr lang="en-US" sz="3600" b="0" kern="0" dirty="0" smtClean="0">
                <a:solidFill>
                  <a:srgbClr val="FFC000"/>
                </a:solidFill>
              </a:rPr>
              <a:t>Differential Cutting</a:t>
            </a:r>
          </a:p>
        </p:txBody>
      </p:sp>
    </p:spTree>
    <p:extLst>
      <p:ext uri="{BB962C8B-B14F-4D97-AF65-F5344CB8AC3E}">
        <p14:creationId xmlns="" xmlns:p14="http://schemas.microsoft.com/office/powerpoint/2010/main" val="324577438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3050" y="1219200"/>
            <a:ext cx="5137150" cy="4668838"/>
          </a:xfrm>
          <a:prstGeom prst="rect">
            <a:avLst/>
          </a:prstGeom>
          <a:noFill/>
          <a:ln w="25400">
            <a:noFill/>
            <a:miter lim="800000"/>
            <a:headEnd/>
            <a:tailEnd/>
          </a:ln>
          <a:effectLst>
            <a:glow rad="139700">
              <a:schemeClr val="tx2">
                <a:alpha val="59000"/>
              </a:schemeClr>
            </a:glow>
          </a:effectLst>
          <a:extLst>
            <a:ext uri="{909E8E84-426E-40dd-AFC4-6F175D3DCCD1}">
              <a14:hiddenFill xmlns:a14="http://schemas.microsoft.com/office/drawing/2010/main" xmlns="">
                <a:solidFill>
                  <a:srgbClr val="FFFFFF"/>
                </a:solidFill>
              </a14:hiddenFill>
            </a:ext>
          </a:extLst>
        </p:spPr>
      </p:pic>
      <p:sp>
        <p:nvSpPr>
          <p:cNvPr id="24579" name="Rectangle 5"/>
          <p:cNvSpPr>
            <a:spLocks noChangeArrowheads="1"/>
          </p:cNvSpPr>
          <p:nvPr/>
        </p:nvSpPr>
        <p:spPr bwMode="auto">
          <a:xfrm>
            <a:off x="273053" y="2474013"/>
            <a:ext cx="1806575" cy="1009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0012" tIns="24005" rIns="60012" bIns="24005">
            <a:spAutoFit/>
          </a:bodyPr>
          <a:lstStyle>
            <a:lvl1pPr marL="327025" indent="-327025" defTabSz="698500"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defTabSz="69850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defTabSz="6985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defTabSz="6985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defTabSz="6985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algn="ctr">
              <a:lnSpc>
                <a:spcPct val="88000"/>
              </a:lnSpc>
              <a:spcBef>
                <a:spcPct val="42000"/>
              </a:spcBef>
              <a:buClrTx/>
              <a:buFontTx/>
              <a:buNone/>
            </a:pPr>
            <a:r>
              <a:rPr lang="en-US" altLang="en-US" sz="1700" dirty="0" err="1">
                <a:solidFill>
                  <a:srgbClr val="FFFF00"/>
                </a:solidFill>
                <a:latin typeface="+mn-lt"/>
                <a:cs typeface="Calibri" panose="020F0502020204030204" pitchFamily="34" charset="0"/>
              </a:rPr>
              <a:t>Rotablator</a:t>
            </a:r>
            <a:r>
              <a:rPr lang="en-US" altLang="en-US" sz="1700" baseline="30000" dirty="0">
                <a:solidFill>
                  <a:srgbClr val="FFFF00"/>
                </a:solidFill>
                <a:latin typeface="+mn-lt"/>
                <a:cs typeface="Calibri" panose="020F0502020204030204" pitchFamily="34" charset="0"/>
                <a:sym typeface="Symbol" pitchFamily="18" charset="2"/>
              </a:rPr>
              <a:t></a:t>
            </a:r>
          </a:p>
          <a:p>
            <a:pPr algn="ctr">
              <a:lnSpc>
                <a:spcPct val="40000"/>
              </a:lnSpc>
              <a:spcBef>
                <a:spcPct val="42000"/>
              </a:spcBef>
              <a:buClrTx/>
              <a:buFontTx/>
              <a:buNone/>
            </a:pPr>
            <a:r>
              <a:rPr lang="en-US" altLang="en-US" sz="1700" dirty="0">
                <a:solidFill>
                  <a:srgbClr val="FFFF00"/>
                </a:solidFill>
                <a:latin typeface="+mn-lt"/>
                <a:cs typeface="Calibri" panose="020F0502020204030204" pitchFamily="34" charset="0"/>
              </a:rPr>
              <a:t>System</a:t>
            </a:r>
          </a:p>
          <a:p>
            <a:pPr algn="ctr">
              <a:lnSpc>
                <a:spcPct val="50000"/>
              </a:lnSpc>
              <a:spcBef>
                <a:spcPct val="50000"/>
              </a:spcBef>
              <a:buClrTx/>
              <a:buFontTx/>
              <a:buNone/>
            </a:pPr>
            <a:r>
              <a:rPr lang="en-US" altLang="en-US" sz="1700" dirty="0">
                <a:solidFill>
                  <a:srgbClr val="FFFF00"/>
                </a:solidFill>
                <a:latin typeface="+mn-lt"/>
                <a:cs typeface="Calibri" panose="020F0502020204030204" pitchFamily="34" charset="0"/>
              </a:rPr>
              <a:t>Micro</a:t>
            </a:r>
          </a:p>
          <a:p>
            <a:pPr algn="ctr">
              <a:lnSpc>
                <a:spcPct val="50000"/>
              </a:lnSpc>
              <a:spcBef>
                <a:spcPct val="42000"/>
              </a:spcBef>
              <a:buClrTx/>
              <a:buFontTx/>
              <a:buNone/>
            </a:pPr>
            <a:r>
              <a:rPr lang="en-US" altLang="en-US" sz="1700" dirty="0">
                <a:solidFill>
                  <a:srgbClr val="FFFF00"/>
                </a:solidFill>
                <a:latin typeface="+mn-lt"/>
                <a:cs typeface="Calibri" panose="020F0502020204030204" pitchFamily="34" charset="0"/>
              </a:rPr>
              <a:t>Particles</a:t>
            </a:r>
          </a:p>
        </p:txBody>
      </p:sp>
      <p:sp>
        <p:nvSpPr>
          <p:cNvPr id="24580" name="Rectangle 6"/>
          <p:cNvSpPr>
            <a:spLocks noChangeArrowheads="1"/>
          </p:cNvSpPr>
          <p:nvPr/>
        </p:nvSpPr>
        <p:spPr bwMode="auto">
          <a:xfrm>
            <a:off x="1092200" y="4740969"/>
            <a:ext cx="2489200" cy="302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0012" tIns="24005" rIns="60012" bIns="24005">
            <a:spAutoFit/>
          </a:bodyPr>
          <a:lstStyle>
            <a:lvl1pPr marL="327025" indent="-327025" defTabSz="698500"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defTabSz="69850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defTabSz="6985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defTabSz="6985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defTabSz="6985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algn="r">
              <a:lnSpc>
                <a:spcPct val="97000"/>
              </a:lnSpc>
              <a:spcBef>
                <a:spcPct val="49000"/>
              </a:spcBef>
              <a:buClrTx/>
              <a:buFontTx/>
              <a:buNone/>
            </a:pPr>
            <a:r>
              <a:rPr lang="en-US" altLang="en-US" sz="1700" dirty="0">
                <a:solidFill>
                  <a:srgbClr val="FFFF00"/>
                </a:solidFill>
                <a:latin typeface="+mn-lt"/>
                <a:cs typeface="Calibri" panose="020F0502020204030204" pitchFamily="34" charset="0"/>
              </a:rPr>
              <a:t>Red Blood Cells</a:t>
            </a:r>
          </a:p>
        </p:txBody>
      </p:sp>
      <p:sp>
        <p:nvSpPr>
          <p:cNvPr id="24581" name="Rectangle 7"/>
          <p:cNvSpPr>
            <a:spLocks noChangeArrowheads="1"/>
          </p:cNvSpPr>
          <p:nvPr/>
        </p:nvSpPr>
        <p:spPr bwMode="auto">
          <a:xfrm>
            <a:off x="2630488" y="2868623"/>
            <a:ext cx="2489200" cy="302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0012" tIns="24005" rIns="60012" bIns="24005">
            <a:spAutoFit/>
          </a:bodyPr>
          <a:lstStyle>
            <a:lvl1pPr marL="327025" indent="-327025" defTabSz="698500"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defTabSz="69850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defTabSz="6985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defTabSz="6985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defTabSz="6985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defTabSz="6985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algn="r">
              <a:lnSpc>
                <a:spcPct val="97000"/>
              </a:lnSpc>
              <a:spcBef>
                <a:spcPct val="49000"/>
              </a:spcBef>
              <a:buClrTx/>
              <a:buFontTx/>
              <a:buNone/>
            </a:pPr>
            <a:r>
              <a:rPr lang="en-US" altLang="en-US" sz="1700" dirty="0">
                <a:solidFill>
                  <a:srgbClr val="FFFF00"/>
                </a:solidFill>
                <a:latin typeface="+mn-lt"/>
                <a:cs typeface="Calibri" panose="020F0502020204030204" pitchFamily="34" charset="0"/>
              </a:rPr>
              <a:t>5 Micron Bead</a:t>
            </a:r>
          </a:p>
        </p:txBody>
      </p:sp>
      <p:sp>
        <p:nvSpPr>
          <p:cNvPr id="24582" name="Oval 9"/>
          <p:cNvSpPr>
            <a:spLocks noChangeArrowheads="1"/>
          </p:cNvSpPr>
          <p:nvPr/>
        </p:nvSpPr>
        <p:spPr bwMode="auto">
          <a:xfrm>
            <a:off x="4672013" y="2316167"/>
            <a:ext cx="360362" cy="487362"/>
          </a:xfrm>
          <a:prstGeom prst="ellipse">
            <a:avLst/>
          </a:pr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lIns="91357" tIns="45678" rIns="91357" bIns="45678" anchor="ct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spcBef>
                <a:spcPct val="0"/>
              </a:spcBef>
              <a:buClrTx/>
              <a:buFontTx/>
              <a:buNone/>
            </a:pPr>
            <a:endParaRPr lang="en-US" altLang="en-US" sz="1800">
              <a:solidFill>
                <a:schemeClr val="tx1"/>
              </a:solidFill>
              <a:latin typeface="+mn-lt"/>
            </a:endParaRPr>
          </a:p>
        </p:txBody>
      </p:sp>
      <p:sp>
        <p:nvSpPr>
          <p:cNvPr id="24583" name="Rectangle 12"/>
          <p:cNvSpPr>
            <a:spLocks noGrp="1" noChangeArrowheads="1"/>
          </p:cNvSpPr>
          <p:nvPr>
            <p:ph type="body" sz="half" idx="4294967295"/>
          </p:nvPr>
        </p:nvSpPr>
        <p:spPr>
          <a:xfrm>
            <a:off x="5886450" y="1663700"/>
            <a:ext cx="3257550" cy="2603500"/>
          </a:xfrm>
          <a:prstGeom prst="rect">
            <a:avLst/>
          </a:prstGeom>
          <a:ln cap="flat">
            <a:noFill/>
            <a:miter lim="800000"/>
            <a:headEnd/>
            <a:tailEnd/>
          </a:ln>
        </p:spPr>
        <p:txBody>
          <a:bodyPr lIns="86416" tIns="43208" rIns="86416" bIns="43208">
            <a:normAutofit fontScale="85000" lnSpcReduction="10000"/>
          </a:bodyPr>
          <a:lstStyle/>
          <a:p>
            <a:pPr marL="0" indent="0">
              <a:buNone/>
            </a:pPr>
            <a:endParaRPr lang="en-US" altLang="en-US" sz="1000" dirty="0">
              <a:solidFill>
                <a:srgbClr val="3C8C93"/>
              </a:solidFill>
            </a:endParaRPr>
          </a:p>
          <a:p>
            <a:pPr marL="0" indent="0">
              <a:buNone/>
            </a:pPr>
            <a:r>
              <a:rPr lang="en-US" altLang="en-US" sz="2200" dirty="0">
                <a:solidFill>
                  <a:srgbClr val="3C8C93"/>
                </a:solidFill>
              </a:rPr>
              <a:t>THE ROTABLATOR</a:t>
            </a:r>
            <a:r>
              <a:rPr lang="en-US" altLang="en-US" sz="2200" baseline="30000" dirty="0">
                <a:solidFill>
                  <a:srgbClr val="3C8C93"/>
                </a:solidFill>
              </a:rPr>
              <a:t>®</a:t>
            </a:r>
            <a:r>
              <a:rPr lang="en-US" altLang="en-US" sz="2200" dirty="0">
                <a:solidFill>
                  <a:srgbClr val="3C8C93"/>
                </a:solidFill>
              </a:rPr>
              <a:t> SYSTEM </a:t>
            </a:r>
          </a:p>
          <a:p>
            <a:pPr marL="0" indent="0">
              <a:buNone/>
            </a:pPr>
            <a:r>
              <a:rPr lang="en-US" altLang="en-US" sz="1700" dirty="0">
                <a:solidFill>
                  <a:srgbClr val="3C8C93"/>
                </a:solidFill>
              </a:rPr>
              <a:t>is designed to ablate plaque into micro particles.  </a:t>
            </a:r>
          </a:p>
          <a:p>
            <a:pPr marL="0" indent="0">
              <a:buNone/>
            </a:pPr>
            <a:endParaRPr lang="en-US" altLang="en-US" sz="1700" dirty="0">
              <a:solidFill>
                <a:srgbClr val="3C8C93"/>
              </a:solidFill>
            </a:endParaRPr>
          </a:p>
          <a:p>
            <a:pPr marL="0" indent="0">
              <a:buNone/>
            </a:pPr>
            <a:r>
              <a:rPr lang="en-US" altLang="en-US" sz="1700" dirty="0">
                <a:solidFill>
                  <a:srgbClr val="3C8C93"/>
                </a:solidFill>
              </a:rPr>
              <a:t>The micro particles pass through the coronary circulation and are then removed by the </a:t>
            </a:r>
            <a:r>
              <a:rPr lang="en-US" altLang="en-US" sz="1700" dirty="0" err="1">
                <a:solidFill>
                  <a:srgbClr val="3C8C93"/>
                </a:solidFill>
              </a:rPr>
              <a:t>reticuloendothelial</a:t>
            </a:r>
            <a:r>
              <a:rPr lang="en-US" altLang="en-US" sz="1700" dirty="0">
                <a:solidFill>
                  <a:srgbClr val="3C8C93"/>
                </a:solidFill>
              </a:rPr>
              <a:t> system. </a:t>
            </a:r>
          </a:p>
          <a:p>
            <a:pPr marL="0" indent="0">
              <a:buNone/>
            </a:pPr>
            <a:endParaRPr lang="en-US" altLang="en-US" sz="1700" dirty="0">
              <a:solidFill>
                <a:srgbClr val="3C8C93"/>
              </a:solidFill>
            </a:endParaRPr>
          </a:p>
        </p:txBody>
      </p:sp>
      <p:sp>
        <p:nvSpPr>
          <p:cNvPr id="24584" name="Oval 16"/>
          <p:cNvSpPr>
            <a:spLocks noChangeArrowheads="1"/>
          </p:cNvSpPr>
          <p:nvPr/>
        </p:nvSpPr>
        <p:spPr bwMode="auto">
          <a:xfrm>
            <a:off x="1676400" y="2743200"/>
            <a:ext cx="304800" cy="457200"/>
          </a:xfrm>
          <a:prstGeom prst="ellipse">
            <a:avLst/>
          </a:pr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lIns="91357" tIns="45678" rIns="91357" bIns="45678" anchor="ct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spcBef>
                <a:spcPct val="0"/>
              </a:spcBef>
              <a:buClrTx/>
              <a:buFontTx/>
              <a:buNone/>
            </a:pPr>
            <a:endParaRPr lang="en-US" altLang="en-US" sz="1800">
              <a:solidFill>
                <a:srgbClr val="FFC000"/>
              </a:solidFill>
              <a:latin typeface="+mn-lt"/>
            </a:endParaRPr>
          </a:p>
        </p:txBody>
      </p:sp>
      <p:sp>
        <p:nvSpPr>
          <p:cNvPr id="24585" name="Oval 9"/>
          <p:cNvSpPr>
            <a:spLocks noChangeArrowheads="1"/>
          </p:cNvSpPr>
          <p:nvPr/>
        </p:nvSpPr>
        <p:spPr bwMode="auto">
          <a:xfrm>
            <a:off x="3581410" y="4724400"/>
            <a:ext cx="360363" cy="609600"/>
          </a:xfrm>
          <a:prstGeom prst="ellipse">
            <a:avLst/>
          </a:pr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lIns="91357" tIns="45678" rIns="91357" bIns="45678" anchor="ct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spcBef>
                <a:spcPct val="0"/>
              </a:spcBef>
              <a:buClrTx/>
              <a:buFontTx/>
              <a:buNone/>
            </a:pPr>
            <a:endParaRPr lang="en-US" altLang="en-US" sz="1800">
              <a:solidFill>
                <a:schemeClr val="tx1"/>
              </a:solidFill>
              <a:latin typeface="+mn-lt"/>
            </a:endParaRPr>
          </a:p>
        </p:txBody>
      </p:sp>
      <p:sp>
        <p:nvSpPr>
          <p:cNvPr id="24586" name="Title Placeholder 1"/>
          <p:cNvSpPr>
            <a:spLocks/>
          </p:cNvSpPr>
          <p:nvPr/>
        </p:nvSpPr>
        <p:spPr bwMode="auto">
          <a:xfrm>
            <a:off x="0" y="76208"/>
            <a:ext cx="8229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7" tIns="45678" rIns="91357" bIns="45678">
            <a:spAutoFit/>
          </a:bodyP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spcBef>
                <a:spcPct val="0"/>
              </a:spcBef>
              <a:buClrTx/>
              <a:buFontTx/>
              <a:buNone/>
            </a:pPr>
            <a:r>
              <a:rPr lang="en-US" altLang="en-US" sz="3200" dirty="0">
                <a:solidFill>
                  <a:srgbClr val="3C8C93"/>
                </a:solidFill>
                <a:latin typeface="+mn-lt"/>
              </a:rPr>
              <a:t>Particle Size</a:t>
            </a:r>
          </a:p>
        </p:txBody>
      </p:sp>
      <p:sp>
        <p:nvSpPr>
          <p:cNvPr id="24588" name="Text Box 14"/>
          <p:cNvSpPr txBox="1">
            <a:spLocks noChangeArrowheads="1"/>
          </p:cNvSpPr>
          <p:nvPr/>
        </p:nvSpPr>
        <p:spPr bwMode="auto">
          <a:xfrm>
            <a:off x="0" y="6611789"/>
            <a:ext cx="7315200" cy="250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7" tIns="45678" rIns="91357" bIns="45678">
            <a:spAutoFit/>
          </a:bodyP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spcBef>
                <a:spcPct val="0"/>
              </a:spcBef>
              <a:buClrTx/>
              <a:buNone/>
            </a:pPr>
            <a:r>
              <a:rPr lang="en-US" altLang="en-US" sz="1000" dirty="0" err="1">
                <a:solidFill>
                  <a:schemeClr val="tx2"/>
                </a:solidFill>
                <a:latin typeface="+mn-lt"/>
              </a:rPr>
              <a:t>Reisman</a:t>
            </a:r>
            <a:r>
              <a:rPr lang="en-US" altLang="en-US" sz="1000" dirty="0">
                <a:solidFill>
                  <a:schemeClr val="tx2"/>
                </a:solidFill>
                <a:latin typeface="+mn-lt"/>
              </a:rPr>
              <a:t>, M.D, </a:t>
            </a:r>
            <a:r>
              <a:rPr lang="en-US" altLang="en-US" sz="1000" u="sng" dirty="0">
                <a:solidFill>
                  <a:schemeClr val="tx2"/>
                </a:solidFill>
                <a:latin typeface="+mn-lt"/>
              </a:rPr>
              <a:t>Guide to Rotational </a:t>
            </a:r>
            <a:r>
              <a:rPr lang="en-US" altLang="en-US" sz="1000" u="sng" dirty="0" err="1">
                <a:solidFill>
                  <a:schemeClr val="tx2"/>
                </a:solidFill>
                <a:latin typeface="+mn-lt"/>
              </a:rPr>
              <a:t>Atherectomy</a:t>
            </a:r>
            <a:r>
              <a:rPr lang="en-US" altLang="en-US" sz="1000" u="sng" dirty="0">
                <a:solidFill>
                  <a:schemeClr val="tx2"/>
                </a:solidFill>
                <a:latin typeface="+mn-lt"/>
              </a:rPr>
              <a:t>.</a:t>
            </a:r>
            <a:r>
              <a:rPr lang="en-US" altLang="en-US" sz="1000" dirty="0">
                <a:solidFill>
                  <a:schemeClr val="tx2"/>
                </a:solidFill>
                <a:latin typeface="+mn-lt"/>
              </a:rPr>
              <a:t> Physicians Press, Birmingham, MI 1997. </a:t>
            </a:r>
            <a:r>
              <a:rPr lang="en-US" altLang="en-US" sz="1000" dirty="0">
                <a:solidFill>
                  <a:schemeClr val="tx2"/>
                </a:solidFill>
                <a:latin typeface="Calibri" panose="020F0502020204030204" pitchFamily="34" charset="0"/>
              </a:rPr>
              <a:t>Image Boston Scientific, Inc.</a:t>
            </a:r>
          </a:p>
        </p:txBody>
      </p:sp>
    </p:spTree>
    <p:extLst>
      <p:ext uri="{BB962C8B-B14F-4D97-AF65-F5344CB8AC3E}">
        <p14:creationId xmlns:p14="http://schemas.microsoft.com/office/powerpoint/2010/main" xmlns="" val="2156370082"/>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4313" y="214313"/>
            <a:ext cx="8712200" cy="1722437"/>
          </a:xfrm>
          <a:prstGeom prst="rect">
            <a:avLst/>
          </a:prstGeom>
          <a:noFill/>
          <a:ln w="15875">
            <a:noFill/>
            <a:miter lim="800000"/>
            <a:headEnd/>
            <a:tailEnd/>
          </a:ln>
          <a:effectLst/>
        </p:spPr>
        <p:txBody>
          <a:bodyPr>
            <a:spAutoFit/>
          </a:bodyPr>
          <a:lstStyle/>
          <a:p>
            <a:pPr marL="457200" indent="-457200">
              <a:spcBef>
                <a:spcPct val="50000"/>
              </a:spcBef>
              <a:defRPr/>
            </a:pPr>
            <a:r>
              <a:rPr lang="en-US" sz="3600" b="1" dirty="0">
                <a:cs typeface="+mn-cs"/>
              </a:rPr>
              <a:t>STEPS for Rotational </a:t>
            </a:r>
            <a:r>
              <a:rPr lang="en-US" sz="3600" b="1" dirty="0" err="1">
                <a:cs typeface="+mn-cs"/>
              </a:rPr>
              <a:t>Atherectomy</a:t>
            </a:r>
            <a:r>
              <a:rPr lang="en-US" sz="3600" b="1" dirty="0">
                <a:cs typeface="+mn-cs"/>
              </a:rPr>
              <a:t> </a:t>
            </a:r>
          </a:p>
          <a:p>
            <a:pPr>
              <a:spcBef>
                <a:spcPct val="50000"/>
              </a:spcBef>
              <a:defRPr/>
            </a:pPr>
            <a:r>
              <a:rPr lang="en-US" sz="2800" b="1" dirty="0">
                <a:cs typeface="+mn-cs"/>
              </a:rPr>
              <a:t>Mechanism of action: Plaque ablation and pulverization by the abrasive diamond-coated burr:</a:t>
            </a:r>
          </a:p>
        </p:txBody>
      </p:sp>
      <p:sp>
        <p:nvSpPr>
          <p:cNvPr id="31747" name="Rectangle 3"/>
          <p:cNvSpPr>
            <a:spLocks noChangeArrowheads="1"/>
          </p:cNvSpPr>
          <p:nvPr/>
        </p:nvSpPr>
        <p:spPr bwMode="auto">
          <a:xfrm>
            <a:off x="323850" y="2205038"/>
            <a:ext cx="8259763" cy="3538537"/>
          </a:xfrm>
          <a:prstGeom prst="rect">
            <a:avLst/>
          </a:prstGeom>
          <a:noFill/>
          <a:ln w="15875">
            <a:noFill/>
            <a:miter lim="800000"/>
            <a:headEnd/>
            <a:tailEnd/>
          </a:ln>
        </p:spPr>
        <p:txBody>
          <a:bodyPr>
            <a:spAutoFit/>
          </a:bodyPr>
          <a:lstStyle/>
          <a:p>
            <a:pPr>
              <a:spcBef>
                <a:spcPct val="50000"/>
              </a:spcBef>
            </a:pPr>
            <a:r>
              <a:rPr lang="en-US" sz="2800" b="1">
                <a:solidFill>
                  <a:srgbClr val="C00000"/>
                </a:solidFill>
              </a:rPr>
              <a:t>Physical principles: </a:t>
            </a:r>
            <a:r>
              <a:rPr lang="en-US" sz="2800" b="1"/>
              <a:t/>
            </a:r>
            <a:br>
              <a:rPr lang="en-US" sz="2800" b="1"/>
            </a:br>
            <a:r>
              <a:rPr lang="en-US" sz="2400" b="1">
                <a:solidFill>
                  <a:srgbClr val="C00000"/>
                </a:solidFill>
              </a:rPr>
              <a:t>1.</a:t>
            </a:r>
            <a:r>
              <a:rPr lang="en-US" sz="2400" b="1"/>
              <a:t> Differential cutting is defined as the ability to ablate one material selectively while sparing and maintaining the integrity of another, based on differences in substrate composition, resulting in a polished smooth lumen compared with multiple intimal tears/dissections with balloon angioplasty; ie, able to ablate inelastic tissue selectively (ie, plaque) while maintaining the integrity of elastic tissue (ie, the normal vessel wall) due to the principle of differential cutting.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14313" y="311150"/>
            <a:ext cx="8712200" cy="546100"/>
          </a:xfrm>
          <a:prstGeom prst="rect">
            <a:avLst/>
          </a:prstGeom>
          <a:noFill/>
          <a:ln w="15875">
            <a:noFill/>
            <a:miter lim="800000"/>
            <a:headEnd/>
            <a:tailEnd/>
          </a:ln>
        </p:spPr>
        <p:txBody>
          <a:bodyPr anchor="ctr">
            <a:spAutoFit/>
          </a:bodyPr>
          <a:lstStyle/>
          <a:p>
            <a:pPr marL="457200" indent="-457200">
              <a:lnSpc>
                <a:spcPct val="80000"/>
              </a:lnSpc>
              <a:spcBef>
                <a:spcPct val="50000"/>
              </a:spcBef>
            </a:pPr>
            <a:r>
              <a:rPr lang="en-US" sz="3600" b="1"/>
              <a:t>STEPS for Rotational Atherectomy (cont) </a:t>
            </a:r>
          </a:p>
        </p:txBody>
      </p:sp>
      <p:sp>
        <p:nvSpPr>
          <p:cNvPr id="32771" name="Rectangle 3"/>
          <p:cNvSpPr>
            <a:spLocks noChangeArrowheads="1"/>
          </p:cNvSpPr>
          <p:nvPr/>
        </p:nvSpPr>
        <p:spPr bwMode="auto">
          <a:xfrm>
            <a:off x="323850" y="1239838"/>
            <a:ext cx="8374063" cy="4357687"/>
          </a:xfrm>
          <a:prstGeom prst="rect">
            <a:avLst/>
          </a:prstGeom>
          <a:noFill/>
          <a:ln w="15875">
            <a:noFill/>
            <a:miter lim="800000"/>
            <a:headEnd/>
            <a:tailEnd/>
          </a:ln>
        </p:spPr>
        <p:txBody>
          <a:bodyPr>
            <a:spAutoFit/>
          </a:bodyPr>
          <a:lstStyle/>
          <a:p>
            <a:pPr>
              <a:lnSpc>
                <a:spcPct val="90000"/>
              </a:lnSpc>
              <a:spcBef>
                <a:spcPct val="50000"/>
              </a:spcBef>
            </a:pPr>
            <a:r>
              <a:rPr lang="en-US" sz="2800" b="1">
                <a:solidFill>
                  <a:srgbClr val="C00000"/>
                </a:solidFill>
              </a:rPr>
              <a:t>Physical principles: </a:t>
            </a:r>
          </a:p>
          <a:p>
            <a:r>
              <a:rPr lang="en-US" sz="2400" b="1">
                <a:solidFill>
                  <a:srgbClr val="C00000"/>
                </a:solidFill>
              </a:rPr>
              <a:t>2.</a:t>
            </a:r>
            <a:r>
              <a:rPr lang="en-US" sz="2400" b="1"/>
              <a:t> Orthogonal displacement of friction at rotational speeds  </a:t>
            </a:r>
          </a:p>
          <a:p>
            <a:r>
              <a:rPr lang="en-US" sz="2400" b="1"/>
              <a:t>&gt; 60,000 rpm; the friction, which occurs when sliding surfaces are in contact, is virtually eliminated. As a result, there is reduced surface drag and unimpeded advancement and withdrawal of the burr, allowing the rotating burr to pass through tortuous and diseased segments of the coronary tree. </a:t>
            </a:r>
          </a:p>
          <a:p>
            <a:pPr>
              <a:lnSpc>
                <a:spcPct val="90000"/>
              </a:lnSpc>
              <a:spcBef>
                <a:spcPct val="50000"/>
              </a:spcBef>
            </a:pPr>
            <a:r>
              <a:rPr lang="en-US" sz="2400" b="1"/>
              <a:t>The abraded plaque is pulverized into microparticles (size of RBCs), which are 5–10 μm in diameter. These particles are small enough to pass through the coronary microcirculation and ultimately undergo phagocytosis in the liver, spleen, and lung.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idx="1"/>
          </p:nvPr>
        </p:nvSpPr>
        <p:spPr>
          <a:xfrm>
            <a:off x="228308" y="1143010"/>
            <a:ext cx="8687405" cy="5485805"/>
          </a:xfrm>
          <a:noFill/>
        </p:spPr>
        <p:txBody>
          <a:bodyPr/>
          <a:lstStyle/>
          <a:p>
            <a:pPr marL="0" indent="0"/>
            <a:endParaRPr lang="en-US">
              <a:latin typeface="Arial" charset="0"/>
            </a:endParaRPr>
          </a:p>
          <a:p>
            <a:pPr marL="0" indent="0"/>
            <a:endParaRPr lang="en-US">
              <a:latin typeface="Arial" charset="0"/>
            </a:endParaRPr>
          </a:p>
          <a:p>
            <a:pPr marL="0" indent="0"/>
            <a:endParaRPr lang="en-US">
              <a:latin typeface="Arial" charset="0"/>
            </a:endParaRPr>
          </a:p>
        </p:txBody>
      </p:sp>
      <p:sp>
        <p:nvSpPr>
          <p:cNvPr id="21507" name="Text Box 3"/>
          <p:cNvSpPr>
            <a:spLocks noGrp="1" noChangeArrowheads="1"/>
          </p:cNvSpPr>
          <p:nvPr>
            <p:ph type="title"/>
          </p:nvPr>
        </p:nvSpPr>
        <p:spPr>
          <a:noFill/>
        </p:spPr>
        <p:txBody>
          <a:bodyPr/>
          <a:lstStyle/>
          <a:p>
            <a:pPr eaLnBrk="1" hangingPunct="1"/>
            <a:r>
              <a:rPr lang="en-GB">
                <a:latin typeface="Arial" charset="0"/>
              </a:rPr>
              <a:t>Rotalink</a:t>
            </a:r>
            <a:r>
              <a:rPr lang="en-GB" baseline="30000">
                <a:latin typeface="Arial" charset="0"/>
              </a:rPr>
              <a:t>TM</a:t>
            </a:r>
            <a:r>
              <a:rPr lang="en-GB">
                <a:latin typeface="Arial" charset="0"/>
              </a:rPr>
              <a:t> Advancer</a:t>
            </a:r>
            <a:endParaRPr lang="en-US">
              <a:latin typeface="Arial" charset="0"/>
            </a:endParaRPr>
          </a:p>
        </p:txBody>
      </p:sp>
      <p:grpSp>
        <p:nvGrpSpPr>
          <p:cNvPr id="21508" name="Group 4"/>
          <p:cNvGrpSpPr>
            <a:grpSpLocks/>
          </p:cNvGrpSpPr>
          <p:nvPr/>
        </p:nvGrpSpPr>
        <p:grpSpPr bwMode="auto">
          <a:xfrm>
            <a:off x="914703" y="1675804"/>
            <a:ext cx="7391702" cy="4228208"/>
            <a:chOff x="576" y="1056"/>
            <a:chExt cx="4656" cy="2663"/>
          </a:xfrm>
        </p:grpSpPr>
        <p:grpSp>
          <p:nvGrpSpPr>
            <p:cNvPr id="21511" name="Group 5"/>
            <p:cNvGrpSpPr>
              <a:grpSpLocks/>
            </p:cNvGrpSpPr>
            <p:nvPr/>
          </p:nvGrpSpPr>
          <p:grpSpPr bwMode="auto">
            <a:xfrm>
              <a:off x="576" y="1056"/>
              <a:ext cx="4656" cy="2663"/>
              <a:chOff x="384" y="1081"/>
              <a:chExt cx="5080" cy="3046"/>
            </a:xfrm>
          </p:grpSpPr>
          <p:pic>
            <p:nvPicPr>
              <p:cNvPr id="21513" name="Picture 6"/>
              <p:cNvPicPr>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4" y="1355"/>
                <a:ext cx="5080" cy="2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4" name="Picture 7"/>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4" y="1081"/>
                <a:ext cx="1824" cy="1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512" name="Text Box 8"/>
            <p:cNvSpPr txBox="1">
              <a:spLocks noChangeArrowheads="1"/>
            </p:cNvSpPr>
            <p:nvPr/>
          </p:nvSpPr>
          <p:spPr bwMode="auto">
            <a:xfrm>
              <a:off x="1248" y="2448"/>
              <a:ext cx="72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000">
                  <a:solidFill>
                    <a:srgbClr val="808080"/>
                  </a:solidFill>
                </a:rPr>
                <a:t>Brake Defeat</a:t>
              </a:r>
            </a:p>
          </p:txBody>
        </p:sp>
      </p:grpSp>
      <p:sp>
        <p:nvSpPr>
          <p:cNvPr id="21509" name="Line 9"/>
          <p:cNvSpPr>
            <a:spLocks noChangeShapeType="1"/>
          </p:cNvSpPr>
          <p:nvPr/>
        </p:nvSpPr>
        <p:spPr bwMode="auto">
          <a:xfrm>
            <a:off x="2210405" y="4115108"/>
            <a:ext cx="151190" cy="227707"/>
          </a:xfrm>
          <a:prstGeom prst="line">
            <a:avLst/>
          </a:prstGeom>
          <a:noFill/>
          <a:ln w="9525">
            <a:solidFill>
              <a:srgbClr val="646D76"/>
            </a:solidFill>
            <a:round/>
            <a:headEnd/>
            <a:tailEnd/>
          </a:ln>
          <a:extLst>
            <a:ext uri="{909E8E84-426E-40dd-AFC4-6F175D3DCCD1}">
              <a14:hiddenFill xmlns:a14="http://schemas.microsoft.com/office/drawing/2010/main" xmlns="">
                <a:noFill/>
              </a14:hiddenFill>
            </a:ext>
          </a:extLst>
        </p:spPr>
        <p:txBody>
          <a:bodyPr wrap="none" lIns="91348" tIns="45674" rIns="91348" bIns="45674" anchor="ctr"/>
          <a:lstStyle/>
          <a:p>
            <a:endParaRPr lang="en-US"/>
          </a:p>
        </p:txBody>
      </p:sp>
      <p:sp>
        <p:nvSpPr>
          <p:cNvPr id="21510" name="9 CuadroTexto"/>
          <p:cNvSpPr txBox="1">
            <a:spLocks noChangeArrowheads="1"/>
          </p:cNvSpPr>
          <p:nvPr/>
        </p:nvSpPr>
        <p:spPr bwMode="auto">
          <a:xfrm>
            <a:off x="6277433" y="5929321"/>
            <a:ext cx="1810409" cy="225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6416" tIns="43208" rIns="86416" bIns="43208">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solidFill>
                  <a:schemeClr val="bg1"/>
                </a:solidFill>
              </a:rPr>
              <a:t>Image Source: Boston Scientific</a:t>
            </a:r>
          </a:p>
        </p:txBody>
      </p:sp>
    </p:spTree>
    <p:extLst>
      <p:ext uri="{BB962C8B-B14F-4D97-AF65-F5344CB8AC3E}">
        <p14:creationId xmlns:p14="http://schemas.microsoft.com/office/powerpoint/2010/main" xmlns="" val="385437888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12800" y="71438"/>
            <a:ext cx="7772400" cy="1143000"/>
          </a:xfrm>
        </p:spPr>
        <p:txBody>
          <a:bodyPr/>
          <a:lstStyle/>
          <a:p>
            <a:pPr eaLnBrk="1" hangingPunct="1"/>
            <a:r>
              <a:rPr lang="en-GB" dirty="0">
                <a:solidFill>
                  <a:srgbClr val="000000"/>
                </a:solidFill>
                <a:latin typeface="Arial" charset="0"/>
              </a:rPr>
              <a:t>Console</a:t>
            </a:r>
            <a:endParaRPr lang="en-US" dirty="0">
              <a:solidFill>
                <a:srgbClr val="000000"/>
              </a:solidFill>
              <a:latin typeface="Arial" charset="0"/>
            </a:endParaRPr>
          </a:p>
        </p:txBody>
      </p:sp>
      <p:pic>
        <p:nvPicPr>
          <p:cNvPr id="24580" name="Picture 4"/>
          <p:cNvPicPr>
            <a:picLocks noChangeArrowheads="1"/>
          </p:cNvPicPr>
          <p:nvPr/>
        </p:nvPicPr>
        <p:blipFill>
          <a:blip r:embed="rId2"/>
          <a:srcRect l="10640" t="9709" r="15469" b="20129"/>
          <a:stretch>
            <a:fillRect/>
          </a:stretch>
        </p:blipFill>
        <p:spPr bwMode="auto">
          <a:xfrm>
            <a:off x="1676703" y="2210098"/>
            <a:ext cx="4343702" cy="3123902"/>
          </a:xfrm>
          <a:prstGeom prst="rect">
            <a:avLst/>
          </a:prstGeom>
          <a:ln/>
        </p:spPr>
        <p:style>
          <a:lnRef idx="2">
            <a:schemeClr val="accent1"/>
          </a:lnRef>
          <a:fillRef idx="1">
            <a:schemeClr val="lt1"/>
          </a:fillRef>
          <a:effectRef idx="0">
            <a:schemeClr val="accent1"/>
          </a:effectRef>
          <a:fontRef idx="minor">
            <a:schemeClr val="dk1"/>
          </a:fontRef>
        </p:style>
      </p:pic>
      <p:sp>
        <p:nvSpPr>
          <p:cNvPr id="9221" name="Rectangle 5"/>
          <p:cNvSpPr>
            <a:spLocks noChangeArrowheads="1"/>
          </p:cNvSpPr>
          <p:nvPr/>
        </p:nvSpPr>
        <p:spPr bwMode="auto">
          <a:xfrm>
            <a:off x="6248703" y="1067109"/>
            <a:ext cx="2667000" cy="55661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turbine pressure gauge</a:t>
            </a:r>
          </a:p>
          <a:p>
            <a:pPr marL="285470" indent="-285470" eaLnBrk="0" hangingPunct="0">
              <a:spcBef>
                <a:spcPct val="30000"/>
              </a:spcBef>
              <a:buClr>
                <a:schemeClr val="accent1"/>
              </a:buClr>
              <a:buSzPct val="80000"/>
              <a:defRPr/>
            </a:pPr>
            <a:r>
              <a:rPr lang="en-GB" sz="1300" dirty="0">
                <a:solidFill>
                  <a:srgbClr val="000000"/>
                </a:solidFill>
              </a:rPr>
              <a:t>(delivered to advancer)</a:t>
            </a:r>
          </a:p>
        </p:txBody>
      </p:sp>
      <p:sp>
        <p:nvSpPr>
          <p:cNvPr id="9222" name="Line 6"/>
          <p:cNvSpPr>
            <a:spLocks noChangeShapeType="1"/>
          </p:cNvSpPr>
          <p:nvPr/>
        </p:nvSpPr>
        <p:spPr bwMode="auto">
          <a:xfrm flipH="1">
            <a:off x="5152571" y="1643073"/>
            <a:ext cx="2286000" cy="2056805"/>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9223" name="Rectangle 7"/>
          <p:cNvSpPr>
            <a:spLocks noChangeArrowheads="1"/>
          </p:cNvSpPr>
          <p:nvPr/>
        </p:nvSpPr>
        <p:spPr bwMode="auto">
          <a:xfrm>
            <a:off x="6782415" y="2751843"/>
            <a:ext cx="2022929" cy="818555"/>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turbine pressure </a:t>
            </a:r>
          </a:p>
          <a:p>
            <a:pPr marL="285470" indent="-285470" eaLnBrk="0" hangingPunct="0">
              <a:spcBef>
                <a:spcPct val="30000"/>
              </a:spcBef>
              <a:buClr>
                <a:schemeClr val="accent1"/>
              </a:buClr>
              <a:buSzPct val="80000"/>
              <a:defRPr/>
            </a:pPr>
            <a:r>
              <a:rPr lang="en-GB" sz="1300" dirty="0">
                <a:solidFill>
                  <a:srgbClr val="000000"/>
                </a:solidFill>
              </a:rPr>
              <a:t>control knob</a:t>
            </a:r>
          </a:p>
          <a:p>
            <a:pPr marL="285470" indent="-285470" eaLnBrk="0" hangingPunct="0">
              <a:spcBef>
                <a:spcPct val="30000"/>
              </a:spcBef>
              <a:buClr>
                <a:schemeClr val="accent1"/>
              </a:buClr>
              <a:buSzPct val="80000"/>
              <a:defRPr/>
            </a:pPr>
            <a:r>
              <a:rPr lang="en-GB" sz="1300" dirty="0">
                <a:solidFill>
                  <a:srgbClr val="000000"/>
                </a:solidFill>
              </a:rPr>
              <a:t>(adjusts RPM)</a:t>
            </a:r>
          </a:p>
        </p:txBody>
      </p:sp>
      <p:sp>
        <p:nvSpPr>
          <p:cNvPr id="9224" name="Line 8"/>
          <p:cNvSpPr>
            <a:spLocks noChangeShapeType="1"/>
          </p:cNvSpPr>
          <p:nvPr/>
        </p:nvSpPr>
        <p:spPr bwMode="auto">
          <a:xfrm flipH="1">
            <a:off x="5152582" y="3143250"/>
            <a:ext cx="1599595" cy="1448098"/>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9225" name="Rectangle 9"/>
          <p:cNvSpPr>
            <a:spLocks noChangeArrowheads="1"/>
          </p:cNvSpPr>
          <p:nvPr/>
        </p:nvSpPr>
        <p:spPr bwMode="auto">
          <a:xfrm>
            <a:off x="7039429" y="4357693"/>
            <a:ext cx="1524000" cy="29468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power switch</a:t>
            </a:r>
          </a:p>
        </p:txBody>
      </p:sp>
      <p:sp>
        <p:nvSpPr>
          <p:cNvPr id="9226" name="Rectangle 10"/>
          <p:cNvSpPr>
            <a:spLocks noChangeArrowheads="1"/>
          </p:cNvSpPr>
          <p:nvPr/>
        </p:nvSpPr>
        <p:spPr bwMode="auto">
          <a:xfrm>
            <a:off x="6531429" y="5500693"/>
            <a:ext cx="1524000" cy="29468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power lamp</a:t>
            </a:r>
          </a:p>
        </p:txBody>
      </p:sp>
      <p:sp>
        <p:nvSpPr>
          <p:cNvPr id="9227" name="Rectangle 11"/>
          <p:cNvSpPr>
            <a:spLocks noChangeArrowheads="1"/>
          </p:cNvSpPr>
          <p:nvPr/>
        </p:nvSpPr>
        <p:spPr bwMode="auto">
          <a:xfrm>
            <a:off x="3846286" y="5857886"/>
            <a:ext cx="2456846" cy="55661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advancer turbine</a:t>
            </a:r>
          </a:p>
          <a:p>
            <a:pPr marL="285470" indent="-285470" eaLnBrk="0" hangingPunct="0">
              <a:spcBef>
                <a:spcPct val="30000"/>
              </a:spcBef>
              <a:buClr>
                <a:schemeClr val="accent1"/>
              </a:buClr>
              <a:buSzPct val="80000"/>
              <a:defRPr/>
            </a:pPr>
            <a:r>
              <a:rPr lang="en-GB" sz="1300" dirty="0">
                <a:solidFill>
                  <a:srgbClr val="000000"/>
                </a:solidFill>
              </a:rPr>
              <a:t>(pneumatic) connector</a:t>
            </a:r>
          </a:p>
        </p:txBody>
      </p:sp>
      <p:sp>
        <p:nvSpPr>
          <p:cNvPr id="9228" name="Rectangle 12"/>
          <p:cNvSpPr>
            <a:spLocks noChangeArrowheads="1"/>
          </p:cNvSpPr>
          <p:nvPr/>
        </p:nvSpPr>
        <p:spPr bwMode="auto">
          <a:xfrm>
            <a:off x="2057704" y="5866815"/>
            <a:ext cx="1446892" cy="55661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053" indent="-285053" eaLnBrk="0" hangingPunct="0">
              <a:spcBef>
                <a:spcPct val="30000"/>
              </a:spcBef>
              <a:buClr>
                <a:schemeClr val="accent1"/>
              </a:buClr>
              <a:buSzPct val="80000"/>
            </a:pPr>
            <a:r>
              <a:rPr lang="en-GB" sz="1300">
                <a:solidFill>
                  <a:srgbClr val="000000"/>
                </a:solidFill>
                <a:latin typeface="Arial" charset="0"/>
                <a:ea typeface="ＭＳ Ｐゴシック" charset="0"/>
              </a:rPr>
              <a:t>Dynaglide™ </a:t>
            </a:r>
          </a:p>
          <a:p>
            <a:pPr marL="285053" indent="-285053" eaLnBrk="0" hangingPunct="0">
              <a:spcBef>
                <a:spcPct val="30000"/>
              </a:spcBef>
              <a:buClr>
                <a:schemeClr val="accent1"/>
              </a:buClr>
              <a:buSzPct val="80000"/>
            </a:pPr>
            <a:r>
              <a:rPr lang="en-GB" sz="1300">
                <a:solidFill>
                  <a:srgbClr val="000000"/>
                </a:solidFill>
                <a:latin typeface="Arial" charset="0"/>
                <a:ea typeface="ＭＳ Ｐゴシック" charset="0"/>
              </a:rPr>
              <a:t>connector</a:t>
            </a:r>
          </a:p>
        </p:txBody>
      </p:sp>
      <p:sp>
        <p:nvSpPr>
          <p:cNvPr id="9229" name="Line 13"/>
          <p:cNvSpPr>
            <a:spLocks noChangeShapeType="1"/>
          </p:cNvSpPr>
          <p:nvPr/>
        </p:nvSpPr>
        <p:spPr bwMode="auto">
          <a:xfrm>
            <a:off x="4419309" y="5104805"/>
            <a:ext cx="2039559" cy="538758"/>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9230" name="Rectangle 14"/>
          <p:cNvSpPr>
            <a:spLocks noChangeArrowheads="1"/>
          </p:cNvSpPr>
          <p:nvPr/>
        </p:nvSpPr>
        <p:spPr bwMode="auto">
          <a:xfrm>
            <a:off x="93745" y="5409903"/>
            <a:ext cx="1753810" cy="108198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advancer </a:t>
            </a:r>
          </a:p>
          <a:p>
            <a:pPr marL="285470" indent="-285470" eaLnBrk="0" hangingPunct="0">
              <a:spcBef>
                <a:spcPct val="30000"/>
              </a:spcBef>
              <a:buClr>
                <a:schemeClr val="accent1"/>
              </a:buClr>
              <a:buSzPct val="80000"/>
              <a:defRPr/>
            </a:pPr>
            <a:r>
              <a:rPr lang="en-GB" sz="1300" dirty="0">
                <a:solidFill>
                  <a:srgbClr val="000000"/>
                </a:solidFill>
              </a:rPr>
              <a:t>fiber optic</a:t>
            </a:r>
          </a:p>
          <a:p>
            <a:pPr marL="285470" indent="-285470" eaLnBrk="0" hangingPunct="0">
              <a:spcBef>
                <a:spcPct val="30000"/>
              </a:spcBef>
              <a:buClr>
                <a:schemeClr val="accent1"/>
              </a:buClr>
              <a:buSzPct val="80000"/>
              <a:defRPr/>
            </a:pPr>
            <a:r>
              <a:rPr lang="en-GB" sz="1300" dirty="0">
                <a:solidFill>
                  <a:srgbClr val="000000"/>
                </a:solidFill>
              </a:rPr>
              <a:t>tachometer </a:t>
            </a:r>
          </a:p>
          <a:p>
            <a:pPr marL="285470" indent="-285470" eaLnBrk="0" hangingPunct="0">
              <a:spcBef>
                <a:spcPct val="30000"/>
              </a:spcBef>
              <a:buClr>
                <a:schemeClr val="accent1"/>
              </a:buClr>
              <a:buSzPct val="80000"/>
              <a:defRPr/>
            </a:pPr>
            <a:r>
              <a:rPr lang="en-GB" sz="1300" dirty="0">
                <a:solidFill>
                  <a:srgbClr val="000000"/>
                </a:solidFill>
              </a:rPr>
              <a:t>connector</a:t>
            </a:r>
          </a:p>
        </p:txBody>
      </p:sp>
      <p:sp>
        <p:nvSpPr>
          <p:cNvPr id="9231" name="Line 15"/>
          <p:cNvSpPr>
            <a:spLocks noChangeShapeType="1"/>
          </p:cNvSpPr>
          <p:nvPr/>
        </p:nvSpPr>
        <p:spPr bwMode="auto">
          <a:xfrm flipV="1">
            <a:off x="1741725" y="4877098"/>
            <a:ext cx="1611690" cy="837902"/>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9232" name="Line 16"/>
          <p:cNvSpPr>
            <a:spLocks noChangeShapeType="1"/>
          </p:cNvSpPr>
          <p:nvPr/>
        </p:nvSpPr>
        <p:spPr bwMode="auto">
          <a:xfrm flipV="1">
            <a:off x="2361595" y="4953010"/>
            <a:ext cx="1524000" cy="913805"/>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9233" name="Line 17"/>
          <p:cNvSpPr>
            <a:spLocks noChangeShapeType="1"/>
          </p:cNvSpPr>
          <p:nvPr/>
        </p:nvSpPr>
        <p:spPr bwMode="auto">
          <a:xfrm>
            <a:off x="4038298" y="5028903"/>
            <a:ext cx="442988" cy="794742"/>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9234" name="Rectangle 18"/>
          <p:cNvSpPr>
            <a:spLocks noChangeArrowheads="1"/>
          </p:cNvSpPr>
          <p:nvPr/>
        </p:nvSpPr>
        <p:spPr bwMode="auto">
          <a:xfrm>
            <a:off x="93745" y="3463231"/>
            <a:ext cx="1372810" cy="29468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event timer</a:t>
            </a:r>
          </a:p>
        </p:txBody>
      </p:sp>
      <p:sp>
        <p:nvSpPr>
          <p:cNvPr id="9235" name="Line 19"/>
          <p:cNvSpPr>
            <a:spLocks noChangeShapeType="1"/>
          </p:cNvSpPr>
          <p:nvPr/>
        </p:nvSpPr>
        <p:spPr bwMode="auto">
          <a:xfrm>
            <a:off x="725725" y="3786194"/>
            <a:ext cx="1865690" cy="634008"/>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24596" name="Line 20"/>
          <p:cNvSpPr>
            <a:spLocks noChangeShapeType="1"/>
          </p:cNvSpPr>
          <p:nvPr/>
        </p:nvSpPr>
        <p:spPr bwMode="auto">
          <a:xfrm flipV="1">
            <a:off x="4800305" y="4572010"/>
            <a:ext cx="2239130" cy="532805"/>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US" sz="1500">
              <a:solidFill>
                <a:srgbClr val="000000"/>
              </a:solidFill>
              <a:latin typeface="+mj-lt"/>
            </a:endParaRPr>
          </a:p>
        </p:txBody>
      </p:sp>
      <p:sp>
        <p:nvSpPr>
          <p:cNvPr id="9237" name="Rectangle 21"/>
          <p:cNvSpPr>
            <a:spLocks noChangeArrowheads="1"/>
          </p:cNvSpPr>
          <p:nvPr/>
        </p:nvSpPr>
        <p:spPr bwMode="auto">
          <a:xfrm>
            <a:off x="2032000" y="1586518"/>
            <a:ext cx="2667000" cy="55661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rotational speed display</a:t>
            </a:r>
          </a:p>
          <a:p>
            <a:pPr marL="285470" indent="-285470" eaLnBrk="0" hangingPunct="0">
              <a:spcBef>
                <a:spcPct val="30000"/>
              </a:spcBef>
              <a:buClr>
                <a:schemeClr val="accent1"/>
              </a:buClr>
              <a:buSzPct val="80000"/>
              <a:defRPr/>
            </a:pPr>
            <a:r>
              <a:rPr lang="en-GB" sz="1300" dirty="0">
                <a:solidFill>
                  <a:srgbClr val="000000"/>
                </a:solidFill>
              </a:rPr>
              <a:t>(tachometer)</a:t>
            </a:r>
          </a:p>
        </p:txBody>
      </p:sp>
      <p:sp>
        <p:nvSpPr>
          <p:cNvPr id="9238" name="Line 22"/>
          <p:cNvSpPr>
            <a:spLocks noChangeShapeType="1"/>
          </p:cNvSpPr>
          <p:nvPr/>
        </p:nvSpPr>
        <p:spPr bwMode="auto">
          <a:xfrm flipH="1">
            <a:off x="2612575" y="1928813"/>
            <a:ext cx="580571" cy="1857375"/>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9239" name="Rectangle 23"/>
          <p:cNvSpPr>
            <a:spLocks noChangeArrowheads="1"/>
          </p:cNvSpPr>
          <p:nvPr/>
        </p:nvSpPr>
        <p:spPr bwMode="auto">
          <a:xfrm>
            <a:off x="4862289" y="1214448"/>
            <a:ext cx="1295703" cy="55661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procedure </a:t>
            </a:r>
          </a:p>
          <a:p>
            <a:pPr marL="285470" indent="-285470" eaLnBrk="0" hangingPunct="0">
              <a:spcBef>
                <a:spcPct val="30000"/>
              </a:spcBef>
              <a:buClr>
                <a:schemeClr val="accent1"/>
              </a:buClr>
              <a:buSzPct val="80000"/>
              <a:defRPr/>
            </a:pPr>
            <a:r>
              <a:rPr lang="en-GB" sz="1300" dirty="0">
                <a:solidFill>
                  <a:srgbClr val="000000"/>
                </a:solidFill>
              </a:rPr>
              <a:t>timer</a:t>
            </a:r>
          </a:p>
        </p:txBody>
      </p:sp>
      <p:sp>
        <p:nvSpPr>
          <p:cNvPr id="9240" name="Rectangle 24"/>
          <p:cNvSpPr>
            <a:spLocks noChangeArrowheads="1"/>
          </p:cNvSpPr>
          <p:nvPr/>
        </p:nvSpPr>
        <p:spPr bwMode="auto">
          <a:xfrm>
            <a:off x="5370289" y="1785943"/>
            <a:ext cx="1161143" cy="29468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rgbClr val="000000"/>
                </a:solidFill>
              </a:rPr>
              <a:t>reset button</a:t>
            </a:r>
          </a:p>
        </p:txBody>
      </p:sp>
      <p:sp>
        <p:nvSpPr>
          <p:cNvPr id="9241" name="Line 25"/>
          <p:cNvSpPr>
            <a:spLocks noChangeShapeType="1"/>
          </p:cNvSpPr>
          <p:nvPr/>
        </p:nvSpPr>
        <p:spPr bwMode="auto">
          <a:xfrm flipH="1">
            <a:off x="3581703" y="1500194"/>
            <a:ext cx="1208011" cy="2920008"/>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9242" name="Line 26"/>
          <p:cNvSpPr>
            <a:spLocks noChangeShapeType="1"/>
          </p:cNvSpPr>
          <p:nvPr/>
        </p:nvSpPr>
        <p:spPr bwMode="auto">
          <a:xfrm flipH="1">
            <a:off x="3962703" y="2000250"/>
            <a:ext cx="1335011" cy="2412504"/>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GB" sz="1500">
              <a:solidFill>
                <a:srgbClr val="000000"/>
              </a:solidFill>
              <a:latin typeface="+mj-lt"/>
            </a:endParaRPr>
          </a:p>
        </p:txBody>
      </p:sp>
      <p:sp>
        <p:nvSpPr>
          <p:cNvPr id="22554" name="26 CuadroTexto"/>
          <p:cNvSpPr txBox="1">
            <a:spLocks noChangeArrowheads="1"/>
          </p:cNvSpPr>
          <p:nvPr/>
        </p:nvSpPr>
        <p:spPr bwMode="auto">
          <a:xfrm>
            <a:off x="7121076" y="6215071"/>
            <a:ext cx="1810409" cy="225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6416" tIns="43208" rIns="86416" bIns="43208">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solidFill>
                  <a:srgbClr val="000000"/>
                </a:solidFill>
              </a:rPr>
              <a:t>Image Source: Boston Scientific</a:t>
            </a:r>
          </a:p>
        </p:txBody>
      </p:sp>
    </p:spTree>
    <p:extLst>
      <p:ext uri="{BB962C8B-B14F-4D97-AF65-F5344CB8AC3E}">
        <p14:creationId xmlns:p14="http://schemas.microsoft.com/office/powerpoint/2010/main" xmlns="" val="399843266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762000"/>
          </a:xfrm>
        </p:spPr>
        <p:txBody>
          <a:bodyPr>
            <a:normAutofit fontScale="90000"/>
          </a:bodyPr>
          <a:lstStyle/>
          <a:p>
            <a:r>
              <a:rPr lang="en-US" sz="3200" dirty="0"/>
              <a:t>Increasing Complexity and Calcification of PCI Patients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676437091"/>
              </p:ext>
            </p:extLst>
          </p:nvPr>
        </p:nvGraphicFramePr>
        <p:xfrm>
          <a:off x="4800600" y="2057401"/>
          <a:ext cx="4191000"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938156" y="1524010"/>
            <a:ext cx="4205844" cy="646323"/>
          </a:xfrm>
          <a:prstGeom prst="rect">
            <a:avLst/>
          </a:prstGeom>
          <a:noFill/>
        </p:spPr>
        <p:txBody>
          <a:bodyPr wrap="square" lIns="91357" tIns="45678" rIns="91357" bIns="45678" rtlCol="0">
            <a:spAutoFit/>
          </a:bodyPr>
          <a:lstStyle/>
          <a:p>
            <a:r>
              <a:rPr lang="en-US" dirty="0" smtClean="0">
                <a:solidFill>
                  <a:schemeClr val="accent2">
                    <a:lumMod val="60000"/>
                    <a:lumOff val="40000"/>
                  </a:schemeClr>
                </a:solidFill>
              </a:rPr>
              <a:t>% OF PATIENTS WITH CALCIFIED LESIONS*</a:t>
            </a:r>
            <a:endParaRPr lang="en-US" dirty="0">
              <a:solidFill>
                <a:schemeClr val="accent2">
                  <a:lumMod val="60000"/>
                  <a:lumOff val="40000"/>
                </a:schemeClr>
              </a:solidFill>
            </a:endParaRPr>
          </a:p>
        </p:txBody>
      </p:sp>
      <p:sp>
        <p:nvSpPr>
          <p:cNvPr id="8" name="TextBox 7"/>
          <p:cNvSpPr txBox="1"/>
          <p:nvPr/>
        </p:nvSpPr>
        <p:spPr>
          <a:xfrm>
            <a:off x="0" y="6611785"/>
            <a:ext cx="4938156" cy="246136"/>
          </a:xfrm>
          <a:prstGeom prst="rect">
            <a:avLst/>
          </a:prstGeom>
          <a:noFill/>
        </p:spPr>
        <p:txBody>
          <a:bodyPr wrap="square" lIns="91357" tIns="45678" rIns="91357" bIns="45678" rtlCol="0">
            <a:spAutoFit/>
          </a:bodyPr>
          <a:lstStyle/>
          <a:p>
            <a:r>
              <a:rPr lang="en-US" sz="1000" dirty="0">
                <a:solidFill>
                  <a:schemeClr val="tx2"/>
                </a:solidFill>
                <a:latin typeface="Calibri" panose="020F0502020204030204" pitchFamily="34" charset="0"/>
                <a:cs typeface="Calibri" panose="020F0502020204030204" pitchFamily="34" charset="0"/>
              </a:rPr>
              <a:t>*as reported to NHLBI Dynamic Registry. </a:t>
            </a:r>
            <a:r>
              <a:rPr lang="en-US" sz="1000" dirty="0" err="1">
                <a:solidFill>
                  <a:schemeClr val="tx2"/>
                </a:solidFill>
                <a:latin typeface="Calibri" panose="020F0502020204030204" pitchFamily="34" charset="0"/>
                <a:cs typeface="Calibri" panose="020F0502020204030204" pitchFamily="34" charset="0"/>
              </a:rPr>
              <a:t>Bortnick</a:t>
            </a:r>
            <a:r>
              <a:rPr lang="en-US" sz="1000" dirty="0">
                <a:solidFill>
                  <a:schemeClr val="tx2"/>
                </a:solidFill>
                <a:latin typeface="Calibri" panose="020F0502020204030204" pitchFamily="34" charset="0"/>
                <a:cs typeface="Calibri" panose="020F0502020204030204" pitchFamily="34" charset="0"/>
              </a:rPr>
              <a:t>, et. al. Am J </a:t>
            </a:r>
            <a:r>
              <a:rPr lang="en-US" sz="1000" dirty="0" err="1">
                <a:solidFill>
                  <a:schemeClr val="tx2"/>
                </a:solidFill>
                <a:latin typeface="Calibri" panose="020F0502020204030204" pitchFamily="34" charset="0"/>
                <a:cs typeface="Calibri" panose="020F0502020204030204" pitchFamily="34" charset="0"/>
              </a:rPr>
              <a:t>Cardiol</a:t>
            </a:r>
            <a:r>
              <a:rPr lang="en-US" sz="1000" dirty="0">
                <a:solidFill>
                  <a:schemeClr val="tx2"/>
                </a:solidFill>
                <a:latin typeface="Calibri" panose="020F0502020204030204" pitchFamily="34" charset="0"/>
                <a:cs typeface="Calibri" panose="020F0502020204030204" pitchFamily="34" charset="0"/>
              </a:rPr>
              <a:t> 2014;113:573-579.</a:t>
            </a:r>
          </a:p>
        </p:txBody>
      </p:sp>
      <p:graphicFrame>
        <p:nvGraphicFramePr>
          <p:cNvPr id="9" name="Chart 8"/>
          <p:cNvGraphicFramePr/>
          <p:nvPr>
            <p:extLst>
              <p:ext uri="{D42A27DB-BD31-4B8C-83A1-F6EECF244321}">
                <p14:modId xmlns:p14="http://schemas.microsoft.com/office/powerpoint/2010/main" xmlns="" val="2969903206"/>
              </p:ext>
            </p:extLst>
          </p:nvPr>
        </p:nvGraphicFramePr>
        <p:xfrm>
          <a:off x="19792" y="2020603"/>
          <a:ext cx="4954979" cy="414764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678378" y="1524010"/>
            <a:ext cx="3581400" cy="646323"/>
          </a:xfrm>
          <a:prstGeom prst="rect">
            <a:avLst/>
          </a:prstGeom>
          <a:noFill/>
        </p:spPr>
        <p:txBody>
          <a:bodyPr wrap="square" lIns="91357" tIns="45678" rIns="91357" bIns="45678" rtlCol="0">
            <a:spAutoFit/>
          </a:bodyPr>
          <a:lstStyle/>
          <a:p>
            <a:r>
              <a:rPr lang="en-US" dirty="0" smtClean="0">
                <a:solidFill>
                  <a:schemeClr val="accent2">
                    <a:lumMod val="60000"/>
                    <a:lumOff val="40000"/>
                  </a:schemeClr>
                </a:solidFill>
              </a:rPr>
              <a:t>ACC/AHA LESION CLASSIFICATION</a:t>
            </a:r>
            <a:endParaRPr lang="en-US" dirty="0">
              <a:solidFill>
                <a:schemeClr val="accent2">
                  <a:lumMod val="60000"/>
                  <a:lumOff val="40000"/>
                </a:schemeClr>
              </a:solidFill>
            </a:endParaRPr>
          </a:p>
        </p:txBody>
      </p:sp>
    </p:spTree>
    <p:extLst>
      <p:ext uri="{BB962C8B-B14F-4D97-AF65-F5344CB8AC3E}">
        <p14:creationId xmlns:p14="http://schemas.microsoft.com/office/powerpoint/2010/main" xmlns="" val="8206464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Grp="1" noChangeArrowheads="1"/>
          </p:cNvPicPr>
          <p:nvPr>
            <p:ph idx="1"/>
          </p:nvPr>
        </p:nvPicPr>
        <p:blipFill>
          <a:blip r:embed="rId2"/>
          <a:srcRect/>
          <a:stretch>
            <a:fillRect/>
          </a:stretch>
        </p:blipFill>
        <p:spPr>
          <a:xfrm>
            <a:off x="1058222" y="2270775"/>
            <a:ext cx="6310851" cy="3749333"/>
          </a:xfrm>
        </p:spPr>
        <p:style>
          <a:lnRef idx="2">
            <a:schemeClr val="accent1"/>
          </a:lnRef>
          <a:fillRef idx="1">
            <a:schemeClr val="lt1"/>
          </a:fillRef>
          <a:effectRef idx="0">
            <a:schemeClr val="accent1"/>
          </a:effectRef>
          <a:fontRef idx="minor">
            <a:schemeClr val="dk1"/>
          </a:fontRef>
        </p:style>
      </p:pic>
      <p:sp>
        <p:nvSpPr>
          <p:cNvPr id="23554" name="Rectangle 2"/>
          <p:cNvSpPr>
            <a:spLocks noGrp="1" noChangeArrowheads="1"/>
          </p:cNvSpPr>
          <p:nvPr>
            <p:ph type="title"/>
          </p:nvPr>
        </p:nvSpPr>
        <p:spPr>
          <a:xfrm>
            <a:off x="584409" y="72028"/>
            <a:ext cx="7772400" cy="736211"/>
          </a:xfrm>
        </p:spPr>
        <p:txBody>
          <a:bodyPr/>
          <a:lstStyle/>
          <a:p>
            <a:pPr eaLnBrk="1" hangingPunct="1"/>
            <a:r>
              <a:rPr lang="en-GB" dirty="0">
                <a:latin typeface="Arial" charset="0"/>
              </a:rPr>
              <a:t>Air Supply Set Up</a:t>
            </a:r>
            <a:endParaRPr lang="en-US" dirty="0">
              <a:latin typeface="Arial" charset="0"/>
            </a:endParaRPr>
          </a:p>
        </p:txBody>
      </p:sp>
      <p:sp>
        <p:nvSpPr>
          <p:cNvPr id="10245" name="Rectangle 5"/>
          <p:cNvSpPr>
            <a:spLocks noChangeArrowheads="1"/>
          </p:cNvSpPr>
          <p:nvPr/>
        </p:nvSpPr>
        <p:spPr bwMode="auto">
          <a:xfrm rot="10844888" flipV="1">
            <a:off x="508006" y="6226969"/>
            <a:ext cx="1204989" cy="29468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470" indent="-285470" eaLnBrk="0" hangingPunct="0">
              <a:spcBef>
                <a:spcPct val="30000"/>
              </a:spcBef>
              <a:buClr>
                <a:schemeClr val="accent1"/>
              </a:buClr>
              <a:buSzPct val="80000"/>
              <a:defRPr/>
            </a:pPr>
            <a:r>
              <a:rPr lang="en-GB" sz="1300" dirty="0">
                <a:solidFill>
                  <a:schemeClr val="accent1"/>
                </a:solidFill>
              </a:rPr>
              <a:t>Power cord</a:t>
            </a:r>
          </a:p>
        </p:txBody>
      </p:sp>
      <p:sp>
        <p:nvSpPr>
          <p:cNvPr id="10246" name="Rectangle 6"/>
          <p:cNvSpPr>
            <a:spLocks noChangeArrowheads="1"/>
          </p:cNvSpPr>
          <p:nvPr/>
        </p:nvSpPr>
        <p:spPr bwMode="auto">
          <a:xfrm>
            <a:off x="1959429" y="6215068"/>
            <a:ext cx="2032000" cy="29468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spAutoFit/>
          </a:bodyPr>
          <a:lstStyle/>
          <a:p>
            <a:pPr marL="285053" indent="-285053" eaLnBrk="0" hangingPunct="0">
              <a:spcBef>
                <a:spcPct val="30000"/>
              </a:spcBef>
              <a:buClr>
                <a:schemeClr val="accent1"/>
              </a:buClr>
              <a:buSzPct val="80000"/>
            </a:pPr>
            <a:r>
              <a:rPr lang="en-GB" sz="1300">
                <a:solidFill>
                  <a:schemeClr val="accent1"/>
                </a:solidFill>
                <a:latin typeface="Arial" charset="0"/>
                <a:ea typeface="ＭＳ Ｐゴシック" charset="0"/>
              </a:rPr>
              <a:t>Dynaglide™ connectors</a:t>
            </a:r>
          </a:p>
        </p:txBody>
      </p:sp>
      <p:sp>
        <p:nvSpPr>
          <p:cNvPr id="25607" name="Rectangle 7"/>
          <p:cNvSpPr>
            <a:spLocks noChangeArrowheads="1"/>
          </p:cNvSpPr>
          <p:nvPr/>
        </p:nvSpPr>
        <p:spPr bwMode="auto">
          <a:xfrm>
            <a:off x="7112011" y="3658197"/>
            <a:ext cx="1980595" cy="77093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91986" tIns="45993" rIns="91986" bIns="45993"/>
          <a:lstStyle/>
          <a:p>
            <a:pPr marL="285470" indent="-285470" eaLnBrk="0" hangingPunct="0">
              <a:spcBef>
                <a:spcPct val="30000"/>
              </a:spcBef>
              <a:buClr>
                <a:schemeClr val="accent1"/>
              </a:buClr>
              <a:buSzPct val="80000"/>
              <a:defRPr/>
            </a:pPr>
            <a:r>
              <a:rPr lang="en-GB" sz="1300" dirty="0">
                <a:solidFill>
                  <a:srgbClr val="000000"/>
                </a:solidFill>
              </a:rPr>
              <a:t>      Cylinder Tank. Compressed Air or Nitrogen</a:t>
            </a:r>
          </a:p>
        </p:txBody>
      </p:sp>
      <p:sp>
        <p:nvSpPr>
          <p:cNvPr id="25608" name="Line 8"/>
          <p:cNvSpPr>
            <a:spLocks noChangeShapeType="1"/>
          </p:cNvSpPr>
          <p:nvPr/>
        </p:nvSpPr>
        <p:spPr bwMode="auto">
          <a:xfrm>
            <a:off x="2322286" y="5572129"/>
            <a:ext cx="798286" cy="642938"/>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US">
              <a:solidFill>
                <a:schemeClr val="accent1"/>
              </a:solidFill>
            </a:endParaRPr>
          </a:p>
        </p:txBody>
      </p:sp>
      <p:sp>
        <p:nvSpPr>
          <p:cNvPr id="25609" name="Line 9"/>
          <p:cNvSpPr>
            <a:spLocks noChangeShapeType="1"/>
          </p:cNvSpPr>
          <p:nvPr/>
        </p:nvSpPr>
        <p:spPr bwMode="auto">
          <a:xfrm flipV="1">
            <a:off x="1741725" y="6064755"/>
            <a:ext cx="238881" cy="150316"/>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US">
              <a:solidFill>
                <a:schemeClr val="accent1"/>
              </a:solidFill>
            </a:endParaRPr>
          </a:p>
        </p:txBody>
      </p:sp>
      <p:sp>
        <p:nvSpPr>
          <p:cNvPr id="25610" name="Line 10"/>
          <p:cNvSpPr>
            <a:spLocks noChangeShapeType="1"/>
          </p:cNvSpPr>
          <p:nvPr/>
        </p:nvSpPr>
        <p:spPr bwMode="auto">
          <a:xfrm flipV="1">
            <a:off x="6477010" y="4115098"/>
            <a:ext cx="686405" cy="38100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US">
              <a:solidFill>
                <a:schemeClr val="accent1"/>
              </a:solidFill>
            </a:endParaRPr>
          </a:p>
        </p:txBody>
      </p:sp>
      <p:sp>
        <p:nvSpPr>
          <p:cNvPr id="25611" name="Line 11"/>
          <p:cNvSpPr>
            <a:spLocks noChangeShapeType="1"/>
          </p:cNvSpPr>
          <p:nvPr/>
        </p:nvSpPr>
        <p:spPr bwMode="auto">
          <a:xfrm>
            <a:off x="1596572" y="1643073"/>
            <a:ext cx="1962452" cy="1157883"/>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US">
              <a:solidFill>
                <a:schemeClr val="accent1"/>
              </a:solidFill>
            </a:endParaRPr>
          </a:p>
        </p:txBody>
      </p:sp>
      <p:sp>
        <p:nvSpPr>
          <p:cNvPr id="25612" name="Line 12"/>
          <p:cNvSpPr>
            <a:spLocks noChangeShapeType="1"/>
          </p:cNvSpPr>
          <p:nvPr/>
        </p:nvSpPr>
        <p:spPr bwMode="auto">
          <a:xfrm flipH="1">
            <a:off x="5258413" y="1599913"/>
            <a:ext cx="1065893" cy="991195"/>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US">
              <a:solidFill>
                <a:schemeClr val="accent1"/>
              </a:solidFill>
            </a:endParaRPr>
          </a:p>
        </p:txBody>
      </p:sp>
      <p:sp>
        <p:nvSpPr>
          <p:cNvPr id="23564" name="13 Rectángulo"/>
          <p:cNvSpPr>
            <a:spLocks noChangeArrowheads="1"/>
          </p:cNvSpPr>
          <p:nvPr/>
        </p:nvSpPr>
        <p:spPr bwMode="auto">
          <a:xfrm>
            <a:off x="4281714" y="6215073"/>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16" tIns="43208" rIns="86416" bIns="43208">
            <a:spAutoFit/>
          </a:bodyPr>
          <a:lstStyle/>
          <a:p>
            <a:pPr eaLnBrk="0" hangingPunct="0"/>
            <a:r>
              <a:rPr lang="en-US" sz="1000">
                <a:solidFill>
                  <a:schemeClr val="accent1"/>
                </a:solidFill>
              </a:rPr>
              <a:t>From Pg 277-280, Guide to Rotational Atherectomy. Mark Reisman. Physicians Press, Birmingham, Michigan. ISBN 1-890114-02-02. 1997</a:t>
            </a:r>
          </a:p>
        </p:txBody>
      </p:sp>
      <p:sp>
        <p:nvSpPr>
          <p:cNvPr id="25603" name="Rectangle 3"/>
          <p:cNvSpPr>
            <a:spLocks noChangeArrowheads="1"/>
          </p:cNvSpPr>
          <p:nvPr/>
        </p:nvSpPr>
        <p:spPr bwMode="auto">
          <a:xfrm>
            <a:off x="173175" y="808239"/>
            <a:ext cx="8919431" cy="121235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986" tIns="45993" rIns="91986" bIns="45993"/>
          <a:lstStyle/>
          <a:p>
            <a:pPr marL="285053" indent="-285053" eaLnBrk="0" hangingPunct="0">
              <a:lnSpc>
                <a:spcPct val="90000"/>
              </a:lnSpc>
              <a:spcBef>
                <a:spcPct val="20000"/>
              </a:spcBef>
              <a:spcAft>
                <a:spcPct val="20000"/>
              </a:spcAft>
              <a:defRPr/>
            </a:pPr>
            <a:r>
              <a:rPr lang="en-GB" sz="1600" dirty="0">
                <a:solidFill>
                  <a:srgbClr val="000000"/>
                </a:solidFill>
              </a:rPr>
              <a:t>Dual Gauge Regulator</a:t>
            </a:r>
          </a:p>
          <a:p>
            <a:pPr marL="285053" indent="-285053" eaLnBrk="0" hangingPunct="0">
              <a:buFont typeface="Arial" pitchFamily="34" charset="0"/>
              <a:buChar char="•"/>
              <a:defRPr/>
            </a:pPr>
            <a:r>
              <a:rPr lang="en-GB" sz="1300" dirty="0">
                <a:solidFill>
                  <a:srgbClr val="000000"/>
                </a:solidFill>
              </a:rPr>
              <a:t>   </a:t>
            </a:r>
            <a:r>
              <a:rPr lang="en-US" sz="1300" dirty="0">
                <a:solidFill>
                  <a:srgbClr val="000000"/>
                </a:solidFill>
              </a:rPr>
              <a:t>Pressure regulator (relieving type is preferred) capable of delivering at least 5 </a:t>
            </a:r>
            <a:r>
              <a:rPr lang="en-US" sz="1300" dirty="0" err="1">
                <a:solidFill>
                  <a:srgbClr val="000000"/>
                </a:solidFill>
              </a:rPr>
              <a:t>scfm</a:t>
            </a:r>
            <a:r>
              <a:rPr lang="en-US" sz="1300" dirty="0">
                <a:solidFill>
                  <a:srgbClr val="000000"/>
                </a:solidFill>
              </a:rPr>
              <a:t> (140 </a:t>
            </a:r>
            <a:r>
              <a:rPr lang="en-US" sz="1300" dirty="0" err="1">
                <a:solidFill>
                  <a:srgbClr val="000000"/>
                </a:solidFill>
              </a:rPr>
              <a:t>litre</a:t>
            </a:r>
            <a:r>
              <a:rPr lang="en-US" sz="1300" dirty="0">
                <a:solidFill>
                  <a:srgbClr val="000000"/>
                </a:solidFill>
              </a:rPr>
              <a:t> / min or 0.1m</a:t>
            </a:r>
            <a:r>
              <a:rPr lang="en-US" sz="1300" baseline="30000" dirty="0">
                <a:solidFill>
                  <a:srgbClr val="000000"/>
                </a:solidFill>
              </a:rPr>
              <a:t>3</a:t>
            </a:r>
            <a:r>
              <a:rPr lang="en-US" sz="1300" dirty="0">
                <a:solidFill>
                  <a:srgbClr val="000000"/>
                </a:solidFill>
              </a:rPr>
              <a:t>/min) at 620kPa-758kPa (90-110 psi or 6.5-7.5 bar or 6.3-7.7atm).</a:t>
            </a:r>
            <a:r>
              <a:rPr lang="en-GB" sz="1300" dirty="0">
                <a:solidFill>
                  <a:srgbClr val="000000"/>
                </a:solidFill>
              </a:rPr>
              <a:t> Pressure of the gas supplied to the air or nitrogen connector does not exceed 758kPa (110 </a:t>
            </a:r>
            <a:r>
              <a:rPr lang="en-US" sz="1300" dirty="0">
                <a:solidFill>
                  <a:srgbClr val="000000"/>
                </a:solidFill>
              </a:rPr>
              <a:t>psi or 7.6 bar).</a:t>
            </a:r>
          </a:p>
          <a:p>
            <a:pPr marL="285053" indent="-285053" eaLnBrk="0" hangingPunct="0">
              <a:buFont typeface="Arial" pitchFamily="34" charset="0"/>
              <a:buChar char="•"/>
              <a:defRPr/>
            </a:pPr>
            <a:r>
              <a:rPr lang="en-US" sz="1300" dirty="0">
                <a:solidFill>
                  <a:srgbClr val="000000"/>
                </a:solidFill>
              </a:rPr>
              <a:t>   If the pressure in the tank is below 6,205kPa-6,894kPa (900-1000 psi or 63.3-70.3atm) consider changing tanks before the procedure begins.</a:t>
            </a:r>
          </a:p>
        </p:txBody>
      </p:sp>
    </p:spTree>
    <p:extLst>
      <p:ext uri="{BB962C8B-B14F-4D97-AF65-F5344CB8AC3E}">
        <p14:creationId xmlns:p14="http://schemas.microsoft.com/office/powerpoint/2010/main" xmlns="" val="335626090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Grp="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5181308" y="1524010"/>
            <a:ext cx="3353405" cy="2437805"/>
          </a:xfrm>
          <a:noFill/>
        </p:spPr>
      </p:pic>
      <p:sp>
        <p:nvSpPr>
          <p:cNvPr id="24578" name="Rectangle 2"/>
          <p:cNvSpPr>
            <a:spLocks noGrp="1" noChangeArrowheads="1"/>
          </p:cNvSpPr>
          <p:nvPr>
            <p:ph type="title"/>
          </p:nvPr>
        </p:nvSpPr>
        <p:spPr/>
        <p:txBody>
          <a:bodyPr/>
          <a:lstStyle/>
          <a:p>
            <a:pPr eaLnBrk="1" hangingPunct="1"/>
            <a:r>
              <a:rPr lang="en-US" b="1">
                <a:latin typeface="Arial" charset="0"/>
              </a:rPr>
              <a:t>Foot Pedal</a:t>
            </a:r>
            <a:endParaRPr lang="en-US" sz="4800" b="1">
              <a:latin typeface="Arial" charset="0"/>
            </a:endParaRPr>
          </a:p>
        </p:txBody>
      </p:sp>
      <p:pic>
        <p:nvPicPr>
          <p:cNvPr id="24580" name="Picture 4"/>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3199815"/>
            <a:ext cx="3810000" cy="268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Rectangle 5"/>
          <p:cNvSpPr>
            <a:spLocks noChangeArrowheads="1"/>
          </p:cNvSpPr>
          <p:nvPr/>
        </p:nvSpPr>
        <p:spPr bwMode="auto">
          <a:xfrm>
            <a:off x="4496405" y="4266914"/>
            <a:ext cx="4265084" cy="1521023"/>
          </a:xfrm>
          <a:prstGeom prst="rect">
            <a:avLst/>
          </a:prstGeom>
          <a:noFill/>
          <a:ln w="9525">
            <a:noFill/>
            <a:miter lim="800000"/>
            <a:headEnd/>
            <a:tailEnd/>
          </a:ln>
          <a:effectLst/>
        </p:spPr>
        <p:txBody>
          <a:bodyPr lIns="91986" tIns="45993" rIns="91986" bIns="45993">
            <a:spAutoFit/>
          </a:bodyPr>
          <a:lstStyle/>
          <a:p>
            <a:pPr marL="336062" indent="-336062" eaLnBrk="0" hangingPunct="0">
              <a:lnSpc>
                <a:spcPct val="110000"/>
              </a:lnSpc>
              <a:spcBef>
                <a:spcPct val="50000"/>
              </a:spcBef>
            </a:pPr>
            <a:r>
              <a:rPr lang="en-US" sz="2800" dirty="0">
                <a:solidFill>
                  <a:srgbClr val="000000"/>
                </a:solidFill>
              </a:rPr>
              <a:t>  </a:t>
            </a:r>
            <a:r>
              <a:rPr lang="en-US" sz="2800" dirty="0" err="1">
                <a:solidFill>
                  <a:srgbClr val="000000"/>
                </a:solidFill>
              </a:rPr>
              <a:t>Dynaglide</a:t>
            </a:r>
            <a:r>
              <a:rPr lang="en-US" sz="2800" dirty="0">
                <a:solidFill>
                  <a:srgbClr val="000000"/>
                </a:solidFill>
              </a:rPr>
              <a:t>™ indicator   illuminated on RPM display on console</a:t>
            </a:r>
            <a:endParaRPr lang="en-US" sz="3000" dirty="0">
              <a:solidFill>
                <a:srgbClr val="000000"/>
              </a:solidFill>
              <a:effectLst>
                <a:outerShdw blurRad="38100" dist="38100" dir="2700000" algn="tl">
                  <a:srgbClr val="000000"/>
                </a:outerShdw>
              </a:effectLst>
              <a:latin typeface="Times New Roman" charset="0"/>
            </a:endParaRPr>
          </a:p>
        </p:txBody>
      </p:sp>
      <p:sp>
        <p:nvSpPr>
          <p:cNvPr id="24582" name="Oval 6"/>
          <p:cNvSpPr>
            <a:spLocks noChangeArrowheads="1"/>
          </p:cNvSpPr>
          <p:nvPr/>
        </p:nvSpPr>
        <p:spPr bwMode="auto">
          <a:xfrm>
            <a:off x="1143000" y="4572011"/>
            <a:ext cx="381000" cy="229195"/>
          </a:xfrm>
          <a:prstGeom prst="ellipse">
            <a:avLst/>
          </a:pr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lIns="91348" tIns="45674" rIns="91348" bIns="45674" anchor="ctr"/>
          <a:lstStyle/>
          <a:p>
            <a:pPr eaLnBrk="0" hangingPunct="0"/>
            <a:endParaRPr lang="en-GB">
              <a:solidFill>
                <a:schemeClr val="accent1"/>
              </a:solidFill>
            </a:endParaRPr>
          </a:p>
        </p:txBody>
      </p:sp>
      <p:sp>
        <p:nvSpPr>
          <p:cNvPr id="26631" name="Line 7"/>
          <p:cNvSpPr>
            <a:spLocks noChangeShapeType="1"/>
          </p:cNvSpPr>
          <p:nvPr/>
        </p:nvSpPr>
        <p:spPr bwMode="auto">
          <a:xfrm flipH="1" flipV="1">
            <a:off x="1599595" y="4723805"/>
            <a:ext cx="2819703" cy="305098"/>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US" sz="1500">
              <a:solidFill>
                <a:schemeClr val="accent1"/>
              </a:solidFill>
              <a:latin typeface="+mj-lt"/>
            </a:endParaRPr>
          </a:p>
        </p:txBody>
      </p:sp>
      <p:sp>
        <p:nvSpPr>
          <p:cNvPr id="11272" name="Rectangle 8"/>
          <p:cNvSpPr>
            <a:spLocks noChangeArrowheads="1"/>
          </p:cNvSpPr>
          <p:nvPr/>
        </p:nvSpPr>
        <p:spPr bwMode="auto">
          <a:xfrm>
            <a:off x="762000" y="2286011"/>
            <a:ext cx="4265084" cy="568523"/>
          </a:xfrm>
          <a:prstGeom prst="rect">
            <a:avLst/>
          </a:prstGeom>
          <a:noFill/>
          <a:ln w="9525">
            <a:noFill/>
            <a:miter lim="800000"/>
            <a:headEnd/>
            <a:tailEnd/>
          </a:ln>
          <a:effectLst/>
        </p:spPr>
        <p:txBody>
          <a:bodyPr lIns="91986" tIns="45993" rIns="91986" bIns="45993">
            <a:spAutoFit/>
          </a:bodyPr>
          <a:lstStyle/>
          <a:p>
            <a:pPr marL="336062" indent="-336062" eaLnBrk="0" hangingPunct="0">
              <a:lnSpc>
                <a:spcPct val="110000"/>
              </a:lnSpc>
              <a:spcBef>
                <a:spcPct val="50000"/>
              </a:spcBef>
            </a:pPr>
            <a:r>
              <a:rPr lang="en-US" sz="2800" dirty="0" err="1">
                <a:solidFill>
                  <a:srgbClr val="000000"/>
                </a:solidFill>
              </a:rPr>
              <a:t>Dynaglide</a:t>
            </a:r>
            <a:r>
              <a:rPr lang="en-US" sz="2800" dirty="0">
                <a:solidFill>
                  <a:srgbClr val="000000"/>
                </a:solidFill>
              </a:rPr>
              <a:t>™ button</a:t>
            </a:r>
            <a:endParaRPr lang="en-US" sz="3000" dirty="0">
              <a:solidFill>
                <a:srgbClr val="000000"/>
              </a:solidFill>
              <a:effectLst>
                <a:outerShdw blurRad="38100" dist="38100" dir="2700000" algn="tl">
                  <a:srgbClr val="000000"/>
                </a:outerShdw>
              </a:effectLst>
              <a:latin typeface="Times New Roman" charset="0"/>
            </a:endParaRPr>
          </a:p>
        </p:txBody>
      </p:sp>
      <p:sp>
        <p:nvSpPr>
          <p:cNvPr id="26633" name="Line 9"/>
          <p:cNvSpPr>
            <a:spLocks noChangeShapeType="1"/>
          </p:cNvSpPr>
          <p:nvPr/>
        </p:nvSpPr>
        <p:spPr bwMode="auto">
          <a:xfrm>
            <a:off x="4191010" y="2742913"/>
            <a:ext cx="2591405" cy="229195"/>
          </a:xfrm>
          <a:prstGeom prst="lin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1348" tIns="45674" rIns="91348" bIns="45674" anchor="ctr"/>
          <a:lstStyle/>
          <a:p>
            <a:pPr eaLnBrk="0" hangingPunct="0">
              <a:defRPr/>
            </a:pPr>
            <a:endParaRPr lang="en-US" sz="1500">
              <a:solidFill>
                <a:schemeClr val="accent1"/>
              </a:solidFill>
              <a:latin typeface="+mj-lt"/>
            </a:endParaRPr>
          </a:p>
        </p:txBody>
      </p:sp>
    </p:spTree>
    <p:extLst>
      <p:ext uri="{BB962C8B-B14F-4D97-AF65-F5344CB8AC3E}">
        <p14:creationId xmlns:p14="http://schemas.microsoft.com/office/powerpoint/2010/main" xmlns="" val="400225393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2800">
                <a:solidFill>
                  <a:schemeClr val="tx1"/>
                </a:solidFill>
                <a:latin typeface="Arial" charset="0"/>
              </a:rPr>
              <a:t>RotaWire™ Floppy Guidewire</a:t>
            </a:r>
          </a:p>
        </p:txBody>
      </p:sp>
      <p:sp>
        <p:nvSpPr>
          <p:cNvPr id="25603" name="Rectangle 4"/>
          <p:cNvSpPr>
            <a:spLocks noChangeArrowheads="1"/>
          </p:cNvSpPr>
          <p:nvPr/>
        </p:nvSpPr>
        <p:spPr bwMode="auto">
          <a:xfrm>
            <a:off x="712108" y="3958828"/>
            <a:ext cx="7771190" cy="2541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399" tIns="44406" rIns="90399" bIns="44406"/>
          <a:lstStyle/>
          <a:p>
            <a:pPr eaLnBrk="0" hangingPunct="0">
              <a:spcBef>
                <a:spcPct val="20000"/>
              </a:spcBef>
              <a:buFontTx/>
              <a:buChar char="•"/>
            </a:pPr>
            <a:r>
              <a:rPr lang="en-US" sz="2000" dirty="0">
                <a:solidFill>
                  <a:srgbClr val="000000"/>
                </a:solidFill>
              </a:rPr>
              <a:t> Flexible and </a:t>
            </a:r>
            <a:r>
              <a:rPr lang="en-US" sz="2000" dirty="0" err="1">
                <a:solidFill>
                  <a:srgbClr val="000000"/>
                </a:solidFill>
              </a:rPr>
              <a:t>torqueable</a:t>
            </a:r>
            <a:endParaRPr lang="en-US" sz="2000" dirty="0">
              <a:solidFill>
                <a:srgbClr val="000000"/>
              </a:solidFill>
            </a:endParaRPr>
          </a:p>
          <a:p>
            <a:pPr eaLnBrk="0" hangingPunct="0">
              <a:spcBef>
                <a:spcPct val="20000"/>
              </a:spcBef>
            </a:pPr>
            <a:endParaRPr lang="en-US" sz="2000" dirty="0">
              <a:solidFill>
                <a:srgbClr val="000000"/>
              </a:solidFill>
            </a:endParaRPr>
          </a:p>
          <a:p>
            <a:pPr eaLnBrk="0" hangingPunct="0">
              <a:spcBef>
                <a:spcPct val="20000"/>
              </a:spcBef>
              <a:buFontTx/>
              <a:buChar char="•"/>
            </a:pPr>
            <a:r>
              <a:rPr lang="en-US" sz="2000" dirty="0">
                <a:solidFill>
                  <a:srgbClr val="000000"/>
                </a:solidFill>
              </a:rPr>
              <a:t> Short Soft Spring Tip (2.2cm)</a:t>
            </a:r>
          </a:p>
          <a:p>
            <a:pPr eaLnBrk="0" hangingPunct="0">
              <a:spcBef>
                <a:spcPct val="20000"/>
              </a:spcBef>
              <a:buFontTx/>
              <a:buChar char="•"/>
            </a:pPr>
            <a:endParaRPr lang="en-US" sz="2000" dirty="0">
              <a:solidFill>
                <a:srgbClr val="000000"/>
              </a:solidFill>
            </a:endParaRPr>
          </a:p>
          <a:p>
            <a:pPr eaLnBrk="0" hangingPunct="0">
              <a:spcBef>
                <a:spcPct val="20000"/>
              </a:spcBef>
              <a:buFontTx/>
              <a:buChar char="•"/>
            </a:pPr>
            <a:r>
              <a:rPr lang="en-US" sz="2000" dirty="0">
                <a:solidFill>
                  <a:srgbClr val="000000"/>
                </a:solidFill>
              </a:rPr>
              <a:t> More flexible and less rail support than the previous </a:t>
            </a:r>
            <a:r>
              <a:rPr lang="en-US" sz="2000" dirty="0" err="1">
                <a:solidFill>
                  <a:srgbClr val="000000"/>
                </a:solidFill>
              </a:rPr>
              <a:t>Rotablator</a:t>
            </a:r>
            <a:r>
              <a:rPr lang="en-US" sz="2000" dirty="0">
                <a:solidFill>
                  <a:srgbClr val="000000"/>
                </a:solidFill>
              </a:rPr>
              <a:t>™ C wire, significantly reduces </a:t>
            </a:r>
            <a:r>
              <a:rPr lang="en-US" sz="2000" dirty="0" err="1">
                <a:solidFill>
                  <a:srgbClr val="000000"/>
                </a:solidFill>
              </a:rPr>
              <a:t>guidewire</a:t>
            </a:r>
            <a:r>
              <a:rPr lang="en-US" sz="2000" dirty="0">
                <a:solidFill>
                  <a:srgbClr val="000000"/>
                </a:solidFill>
              </a:rPr>
              <a:t> bias</a:t>
            </a:r>
          </a:p>
          <a:p>
            <a:pPr eaLnBrk="0" hangingPunct="0">
              <a:spcBef>
                <a:spcPct val="20000"/>
              </a:spcBef>
            </a:pPr>
            <a:endParaRPr lang="en-US" sz="2000" dirty="0">
              <a:solidFill>
                <a:srgbClr val="000000"/>
              </a:solidFill>
            </a:endParaRPr>
          </a:p>
          <a:p>
            <a:pPr eaLnBrk="0" hangingPunct="0">
              <a:spcBef>
                <a:spcPct val="20000"/>
              </a:spcBef>
            </a:pPr>
            <a:endParaRPr lang="en-US" sz="2000" dirty="0">
              <a:solidFill>
                <a:srgbClr val="000000"/>
              </a:solidFill>
            </a:endParaRPr>
          </a:p>
        </p:txBody>
      </p:sp>
      <p:grpSp>
        <p:nvGrpSpPr>
          <p:cNvPr id="25604" name="10 Grupo"/>
          <p:cNvGrpSpPr>
            <a:grpSpLocks/>
          </p:cNvGrpSpPr>
          <p:nvPr/>
        </p:nvGrpSpPr>
        <p:grpSpPr bwMode="auto">
          <a:xfrm>
            <a:off x="798286" y="2129742"/>
            <a:ext cx="7467298" cy="1372195"/>
            <a:chOff x="838200" y="2272453"/>
            <a:chExt cx="7840980" cy="1463040"/>
          </a:xfrm>
        </p:grpSpPr>
        <p:graphicFrame>
          <p:nvGraphicFramePr>
            <p:cNvPr id="25606" name="Object 3"/>
            <p:cNvGraphicFramePr>
              <a:graphicFrameLocks/>
            </p:cNvGraphicFramePr>
            <p:nvPr/>
          </p:nvGraphicFramePr>
          <p:xfrm>
            <a:off x="838200" y="2272453"/>
            <a:ext cx="7840980" cy="1463040"/>
          </p:xfrm>
          <a:graphic>
            <a:graphicData uri="http://schemas.openxmlformats.org/presentationml/2006/ole">
              <p:oleObj spid="_x0000_s9222" name="Bitmap Image" r:id="rId3" imgW="7766050" imgH="1879600" progId="PBrush">
                <p:embed/>
              </p:oleObj>
            </a:graphicData>
          </a:graphic>
        </p:graphicFrame>
        <p:sp>
          <p:nvSpPr>
            <p:cNvPr id="25607" name="Text Box 5"/>
            <p:cNvSpPr txBox="1">
              <a:spLocks noChangeArrowheads="1"/>
            </p:cNvSpPr>
            <p:nvPr/>
          </p:nvSpPr>
          <p:spPr bwMode="auto">
            <a:xfrm>
              <a:off x="4191000" y="2272453"/>
              <a:ext cx="2560320" cy="891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61" tIns="48331" rIns="96661" bIns="48331">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900"/>
                <a:t>325cm</a:t>
              </a:r>
              <a:r>
                <a:rPr lang="en-US"/>
                <a:t> total length</a:t>
              </a:r>
            </a:p>
          </p:txBody>
        </p:sp>
        <p:pic>
          <p:nvPicPr>
            <p:cNvPr id="25608"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1200" y="3200400"/>
              <a:ext cx="78105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9"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391400" y="3200400"/>
              <a:ext cx="7810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43800" y="2590800"/>
              <a:ext cx="7810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1"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24150" y="2667000"/>
              <a:ext cx="7810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8200" y="2666999"/>
              <a:ext cx="1143000" cy="990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605" name="11 Rectángulo"/>
          <p:cNvSpPr>
            <a:spLocks noChangeArrowheads="1"/>
          </p:cNvSpPr>
          <p:nvPr/>
        </p:nvSpPr>
        <p:spPr bwMode="auto">
          <a:xfrm>
            <a:off x="2249714" y="6143635"/>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16" tIns="43208" rIns="86416" bIns="43208">
            <a:spAutoFit/>
          </a:bodyPr>
          <a:lstStyle/>
          <a:p>
            <a:pPr eaLnBrk="0" hangingPunct="0"/>
            <a:r>
              <a:rPr lang="en-US" sz="1000" dirty="0">
                <a:solidFill>
                  <a:srgbClr val="000000"/>
                </a:solidFill>
              </a:rPr>
              <a:t>From </a:t>
            </a:r>
            <a:r>
              <a:rPr lang="en-US" sz="1000" dirty="0" err="1">
                <a:solidFill>
                  <a:srgbClr val="000000"/>
                </a:solidFill>
              </a:rPr>
              <a:t>Pg</a:t>
            </a:r>
            <a:r>
              <a:rPr lang="en-US" sz="1000" dirty="0">
                <a:solidFill>
                  <a:srgbClr val="000000"/>
                </a:solidFill>
              </a:rPr>
              <a:t> 270-272, Guide to Rotational </a:t>
            </a:r>
            <a:r>
              <a:rPr lang="en-US" sz="1000" dirty="0" err="1">
                <a:solidFill>
                  <a:srgbClr val="000000"/>
                </a:solidFill>
              </a:rPr>
              <a:t>Atherectomy</a:t>
            </a:r>
            <a:r>
              <a:rPr lang="en-US" sz="1000" dirty="0">
                <a:solidFill>
                  <a:srgbClr val="000000"/>
                </a:solidFill>
              </a:rPr>
              <a:t>. Mark </a:t>
            </a:r>
            <a:r>
              <a:rPr lang="en-US" sz="1000" dirty="0" err="1">
                <a:solidFill>
                  <a:srgbClr val="000000"/>
                </a:solidFill>
              </a:rPr>
              <a:t>Reisman</a:t>
            </a:r>
            <a:r>
              <a:rPr lang="en-US" sz="1000" dirty="0">
                <a:solidFill>
                  <a:srgbClr val="000000"/>
                </a:solidFill>
              </a:rPr>
              <a:t>. Physicians Press, Birmingham, Michigan. ISBN 1-890114-02-02. 1997</a:t>
            </a:r>
          </a:p>
        </p:txBody>
      </p:sp>
    </p:spTree>
    <p:extLst>
      <p:ext uri="{BB962C8B-B14F-4D97-AF65-F5344CB8AC3E}">
        <p14:creationId xmlns:p14="http://schemas.microsoft.com/office/powerpoint/2010/main" xmlns="" val="160253305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2800">
                <a:solidFill>
                  <a:schemeClr val="tx1"/>
                </a:solidFill>
                <a:latin typeface="Arial" charset="0"/>
              </a:rPr>
              <a:t>RotaWire™ Extra Support Guidewire</a:t>
            </a:r>
          </a:p>
        </p:txBody>
      </p:sp>
      <p:sp>
        <p:nvSpPr>
          <p:cNvPr id="26627" name="Rectangle 4"/>
          <p:cNvSpPr>
            <a:spLocks noChangeArrowheads="1"/>
          </p:cNvSpPr>
          <p:nvPr/>
        </p:nvSpPr>
        <p:spPr bwMode="auto">
          <a:xfrm>
            <a:off x="381011" y="3643312"/>
            <a:ext cx="8457595" cy="2376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399" tIns="44406" rIns="90399" bIns="44406"/>
          <a:lstStyle/>
          <a:p>
            <a:pPr eaLnBrk="0" hangingPunct="0">
              <a:spcBef>
                <a:spcPct val="20000"/>
              </a:spcBef>
            </a:pPr>
            <a:endParaRPr lang="en-US" sz="2000" dirty="0"/>
          </a:p>
          <a:p>
            <a:pPr eaLnBrk="0" hangingPunct="0">
              <a:spcBef>
                <a:spcPct val="20000"/>
              </a:spcBef>
            </a:pPr>
            <a:endParaRPr lang="en-US" sz="2000" dirty="0">
              <a:solidFill>
                <a:srgbClr val="000000"/>
              </a:solidFill>
            </a:endParaRPr>
          </a:p>
          <a:p>
            <a:pPr eaLnBrk="0" hangingPunct="0">
              <a:spcBef>
                <a:spcPct val="20000"/>
              </a:spcBef>
              <a:buFontTx/>
              <a:buChar char="•"/>
            </a:pPr>
            <a:r>
              <a:rPr lang="en-US" sz="2000" dirty="0">
                <a:solidFill>
                  <a:srgbClr val="000000"/>
                </a:solidFill>
              </a:rPr>
              <a:t> Soft Spring Tip (2.8cm)</a:t>
            </a:r>
          </a:p>
          <a:p>
            <a:pPr eaLnBrk="0" hangingPunct="0">
              <a:spcBef>
                <a:spcPct val="20000"/>
              </a:spcBef>
            </a:pPr>
            <a:endParaRPr lang="en-US" sz="2000" dirty="0">
              <a:solidFill>
                <a:srgbClr val="000000"/>
              </a:solidFill>
            </a:endParaRPr>
          </a:p>
          <a:p>
            <a:pPr eaLnBrk="0" hangingPunct="0">
              <a:spcBef>
                <a:spcPct val="20000"/>
              </a:spcBef>
              <a:buFontTx/>
              <a:buChar char="•"/>
            </a:pPr>
            <a:r>
              <a:rPr lang="en-US" sz="2000" dirty="0">
                <a:solidFill>
                  <a:srgbClr val="000000"/>
                </a:solidFill>
              </a:rPr>
              <a:t> Lead wire for those cases requiring a </a:t>
            </a:r>
            <a:r>
              <a:rPr lang="ja-JP" altLang="en-US" sz="2000" dirty="0">
                <a:solidFill>
                  <a:srgbClr val="000000"/>
                </a:solidFill>
              </a:rPr>
              <a:t>“</a:t>
            </a:r>
            <a:r>
              <a:rPr lang="en-US" sz="2000" dirty="0">
                <a:solidFill>
                  <a:srgbClr val="000000"/>
                </a:solidFill>
              </a:rPr>
              <a:t>stiffer</a:t>
            </a:r>
            <a:r>
              <a:rPr lang="ja-JP" altLang="en-US" sz="2000" dirty="0">
                <a:solidFill>
                  <a:srgbClr val="000000"/>
                </a:solidFill>
              </a:rPr>
              <a:t>”</a:t>
            </a:r>
            <a:r>
              <a:rPr lang="en-US" sz="2000" dirty="0">
                <a:solidFill>
                  <a:srgbClr val="000000"/>
                </a:solidFill>
              </a:rPr>
              <a:t> wire</a:t>
            </a:r>
          </a:p>
        </p:txBody>
      </p:sp>
      <p:grpSp>
        <p:nvGrpSpPr>
          <p:cNvPr id="26628" name="9 Grupo"/>
          <p:cNvGrpSpPr>
            <a:grpSpLocks/>
          </p:cNvGrpSpPr>
          <p:nvPr/>
        </p:nvGrpSpPr>
        <p:grpSpPr bwMode="auto">
          <a:xfrm>
            <a:off x="1016010" y="2000260"/>
            <a:ext cx="7544405" cy="1675805"/>
            <a:chOff x="1066800" y="2133600"/>
            <a:chExt cx="7920990" cy="1788160"/>
          </a:xfrm>
        </p:grpSpPr>
        <p:graphicFrame>
          <p:nvGraphicFramePr>
            <p:cNvPr id="26631" name="Object 3"/>
            <p:cNvGraphicFramePr>
              <a:graphicFrameLocks/>
            </p:cNvGraphicFramePr>
            <p:nvPr/>
          </p:nvGraphicFramePr>
          <p:xfrm>
            <a:off x="1066800" y="2133600"/>
            <a:ext cx="7920990" cy="1788160"/>
          </p:xfrm>
          <a:graphic>
            <a:graphicData uri="http://schemas.openxmlformats.org/presentationml/2006/ole">
              <p:oleObj spid="_x0000_s10246" name="Bitmap Image" r:id="rId3" imgW="7766050" imgH="1663700" progId="PBrush">
                <p:embed/>
              </p:oleObj>
            </a:graphicData>
          </a:graphic>
        </p:graphicFrame>
        <p:pic>
          <p:nvPicPr>
            <p:cNvPr id="26632"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43650" y="3352800"/>
              <a:ext cx="241935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10000" y="2133601"/>
              <a:ext cx="510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4"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24200" y="2466975"/>
              <a:ext cx="241935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66800" y="2619375"/>
              <a:ext cx="114300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6629" name="Text Box 5"/>
          <p:cNvSpPr txBox="1">
            <a:spLocks noChangeArrowheads="1"/>
          </p:cNvSpPr>
          <p:nvPr/>
        </p:nvSpPr>
        <p:spPr bwMode="auto">
          <a:xfrm>
            <a:off x="4455584" y="2192249"/>
            <a:ext cx="2438702" cy="38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8" tIns="45674" rIns="91348" bIns="45674">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900"/>
              <a:t>325cm total length</a:t>
            </a:r>
          </a:p>
        </p:txBody>
      </p:sp>
      <p:sp>
        <p:nvSpPr>
          <p:cNvPr id="26630" name="10 Rectángulo"/>
          <p:cNvSpPr>
            <a:spLocks noChangeArrowheads="1"/>
          </p:cNvSpPr>
          <p:nvPr/>
        </p:nvSpPr>
        <p:spPr bwMode="auto">
          <a:xfrm>
            <a:off x="2506765" y="6395875"/>
            <a:ext cx="5951445" cy="403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416" tIns="43208" rIns="86416" bIns="43208">
            <a:spAutoFit/>
          </a:bodyPr>
          <a:lstStyle/>
          <a:p>
            <a:pPr eaLnBrk="0" hangingPunct="0"/>
            <a:r>
              <a:rPr lang="en-US" sz="1000" dirty="0">
                <a:solidFill>
                  <a:srgbClr val="000000"/>
                </a:solidFill>
              </a:rPr>
              <a:t>From </a:t>
            </a:r>
            <a:r>
              <a:rPr lang="en-US" sz="1000" dirty="0" err="1">
                <a:solidFill>
                  <a:srgbClr val="000000"/>
                </a:solidFill>
              </a:rPr>
              <a:t>Pg</a:t>
            </a:r>
            <a:r>
              <a:rPr lang="en-US" sz="1000" dirty="0">
                <a:solidFill>
                  <a:srgbClr val="000000"/>
                </a:solidFill>
              </a:rPr>
              <a:t> 270-271, Guide to Rotational </a:t>
            </a:r>
            <a:r>
              <a:rPr lang="en-US" sz="1000" dirty="0" err="1">
                <a:solidFill>
                  <a:srgbClr val="000000"/>
                </a:solidFill>
              </a:rPr>
              <a:t>Atherectomy</a:t>
            </a:r>
            <a:r>
              <a:rPr lang="en-US" sz="1000" dirty="0">
                <a:solidFill>
                  <a:srgbClr val="000000"/>
                </a:solidFill>
              </a:rPr>
              <a:t>. Mark </a:t>
            </a:r>
            <a:r>
              <a:rPr lang="en-US" sz="1000" dirty="0" err="1">
                <a:solidFill>
                  <a:srgbClr val="000000"/>
                </a:solidFill>
              </a:rPr>
              <a:t>Reisman</a:t>
            </a:r>
            <a:r>
              <a:rPr lang="en-US" sz="1000" dirty="0">
                <a:solidFill>
                  <a:srgbClr val="000000"/>
                </a:solidFill>
              </a:rPr>
              <a:t>. Physicians Press, Birmingham, Michigan. ISBN 1-890114-02-02. 1997</a:t>
            </a:r>
          </a:p>
        </p:txBody>
      </p:sp>
    </p:spTree>
    <p:extLst>
      <p:ext uri="{BB962C8B-B14F-4D97-AF65-F5344CB8AC3E}">
        <p14:creationId xmlns:p14="http://schemas.microsoft.com/office/powerpoint/2010/main" xmlns="" val="120125972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rrowheads="1"/>
          </p:cNvPicPr>
          <p:nvPr/>
        </p:nvPicPr>
        <p:blipFill>
          <a:blip r:embed="rId3">
            <a:extLst>
              <a:ext uri="{28A0092B-C50C-407E-A947-70E740481C1C}">
                <a14:useLocalDpi xmlns:a14="http://schemas.microsoft.com/office/drawing/2010/main" xmlns="" val="0"/>
              </a:ext>
            </a:extLst>
          </a:blip>
          <a:srcRect r="19872" b="2727"/>
          <a:stretch>
            <a:fillRect/>
          </a:stretch>
        </p:blipFill>
        <p:spPr bwMode="auto">
          <a:xfrm>
            <a:off x="1886865" y="1643070"/>
            <a:ext cx="2777370" cy="2844106"/>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28675" name="Picture 5"/>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10800000">
            <a:off x="4862286" y="1643063"/>
            <a:ext cx="2975429" cy="2857500"/>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8676" name="Rectangle 7"/>
          <p:cNvSpPr>
            <a:spLocks noChangeArrowheads="1"/>
          </p:cNvSpPr>
          <p:nvPr/>
        </p:nvSpPr>
        <p:spPr bwMode="auto">
          <a:xfrm>
            <a:off x="1886857" y="4786312"/>
            <a:ext cx="5733143" cy="315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5516" tIns="42008" rIns="85516" bIns="42008">
            <a:spAutoFit/>
          </a:bodyPr>
          <a:lstStyle/>
          <a:p>
            <a:pPr algn="ctr" eaLnBrk="0" hangingPunct="0"/>
            <a:r>
              <a:rPr lang="en-US" sz="1500" b="1">
                <a:solidFill>
                  <a:schemeClr val="bg1"/>
                </a:solidFill>
              </a:rPr>
              <a:t>Post-Rotablator</a:t>
            </a:r>
            <a:r>
              <a:rPr lang="en-US" sz="1500" b="1" baseline="30000">
                <a:solidFill>
                  <a:schemeClr val="bg1"/>
                </a:solidFill>
              </a:rPr>
              <a:t>®</a:t>
            </a:r>
            <a:r>
              <a:rPr lang="en-US" sz="1500" b="1">
                <a:solidFill>
                  <a:schemeClr val="bg1"/>
                </a:solidFill>
              </a:rPr>
              <a:t> System  Procedure</a:t>
            </a:r>
          </a:p>
        </p:txBody>
      </p:sp>
      <p:sp>
        <p:nvSpPr>
          <p:cNvPr id="28677" name="Rectangle 11"/>
          <p:cNvSpPr>
            <a:spLocks noGrp="1" noChangeArrowheads="1"/>
          </p:cNvSpPr>
          <p:nvPr>
            <p:ph type="title"/>
          </p:nvPr>
        </p:nvSpPr>
        <p:spPr>
          <a:xfrm>
            <a:off x="110370" y="-151805"/>
            <a:ext cx="7239000" cy="1065609"/>
          </a:xfrm>
        </p:spPr>
        <p:txBody>
          <a:bodyPr lIns="85516" tIns="42008" rIns="85516" bIns="42008" anchor="ctr"/>
          <a:lstStyle/>
          <a:p>
            <a:pPr eaLnBrk="1" hangingPunct="1"/>
            <a:r>
              <a:rPr lang="en-US">
                <a:latin typeface="Arial" charset="0"/>
              </a:rPr>
              <a:t>Porcine Model Histology</a:t>
            </a:r>
          </a:p>
        </p:txBody>
      </p:sp>
      <p:sp>
        <p:nvSpPr>
          <p:cNvPr id="28678" name="9 Rectángulo"/>
          <p:cNvSpPr>
            <a:spLocks noChangeArrowheads="1"/>
          </p:cNvSpPr>
          <p:nvPr/>
        </p:nvSpPr>
        <p:spPr bwMode="auto">
          <a:xfrm>
            <a:off x="2467429" y="5429260"/>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16" tIns="43208" rIns="86416" bIns="43208">
            <a:spAutoFit/>
          </a:bodyPr>
          <a:lstStyle/>
          <a:p>
            <a:pPr eaLnBrk="0" hangingPunct="0"/>
            <a:r>
              <a:rPr lang="en-US" sz="1000" dirty="0">
                <a:solidFill>
                  <a:srgbClr val="3C8C93"/>
                </a:solidFill>
              </a:rPr>
              <a:t>Picture from  </a:t>
            </a:r>
            <a:r>
              <a:rPr lang="en-US" sz="1000" dirty="0" err="1">
                <a:solidFill>
                  <a:srgbClr val="3C8C93"/>
                </a:solidFill>
              </a:rPr>
              <a:t>Pg</a:t>
            </a:r>
            <a:r>
              <a:rPr lang="en-US" sz="1000" dirty="0">
                <a:solidFill>
                  <a:srgbClr val="3C8C93"/>
                </a:solidFill>
              </a:rPr>
              <a:t> 8, Guide to Rotational </a:t>
            </a:r>
            <a:r>
              <a:rPr lang="en-US" sz="1000" dirty="0" err="1">
                <a:solidFill>
                  <a:srgbClr val="3C8C93"/>
                </a:solidFill>
              </a:rPr>
              <a:t>Atherectomy</a:t>
            </a:r>
            <a:r>
              <a:rPr lang="en-US" sz="1000" dirty="0">
                <a:solidFill>
                  <a:srgbClr val="3C8C93"/>
                </a:solidFill>
              </a:rPr>
              <a:t>. Mark </a:t>
            </a:r>
            <a:r>
              <a:rPr lang="en-US" sz="1000" dirty="0" err="1">
                <a:solidFill>
                  <a:srgbClr val="3C8C93"/>
                </a:solidFill>
              </a:rPr>
              <a:t>Reisman</a:t>
            </a:r>
            <a:r>
              <a:rPr lang="en-US" sz="1000" dirty="0">
                <a:solidFill>
                  <a:srgbClr val="3C8C93"/>
                </a:solidFill>
              </a:rPr>
              <a:t>. Physicians Press, Birmingham, Michigan. ISBN 1-890114-02-02. 1997</a:t>
            </a:r>
          </a:p>
        </p:txBody>
      </p:sp>
    </p:spTree>
    <p:extLst>
      <p:ext uri="{BB962C8B-B14F-4D97-AF65-F5344CB8AC3E}">
        <p14:creationId xmlns:p14="http://schemas.microsoft.com/office/powerpoint/2010/main" xmlns="" val="121199727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2"/>
          <p:cNvGrpSpPr>
            <a:grpSpLocks/>
          </p:cNvGrpSpPr>
          <p:nvPr/>
        </p:nvGrpSpPr>
        <p:grpSpPr bwMode="auto">
          <a:xfrm>
            <a:off x="2104572" y="1000134"/>
            <a:ext cx="2249714" cy="5008067"/>
            <a:chOff x="1488" y="795"/>
            <a:chExt cx="1488" cy="3365"/>
          </a:xfrm>
        </p:grpSpPr>
        <p:pic>
          <p:nvPicPr>
            <p:cNvPr id="29708" name="Picture 4"/>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88" y="795"/>
              <a:ext cx="1488" cy="1548"/>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29709" name="Picture 5"/>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88" y="2406"/>
              <a:ext cx="1488" cy="1530"/>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9710" name="Rectangle 6"/>
            <p:cNvSpPr>
              <a:spLocks noChangeArrowheads="1"/>
            </p:cNvSpPr>
            <p:nvPr/>
          </p:nvSpPr>
          <p:spPr bwMode="auto">
            <a:xfrm>
              <a:off x="1527" y="3945"/>
              <a:ext cx="1445"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sz="1500" b="1">
                  <a:solidFill>
                    <a:schemeClr val="bg1"/>
                  </a:solidFill>
                </a:rPr>
                <a:t>Post-PTCA Procedure</a:t>
              </a:r>
            </a:p>
          </p:txBody>
        </p:sp>
      </p:grpSp>
      <p:grpSp>
        <p:nvGrpSpPr>
          <p:cNvPr id="29699" name="Group 13"/>
          <p:cNvGrpSpPr>
            <a:grpSpLocks/>
          </p:cNvGrpSpPr>
          <p:nvPr/>
        </p:nvGrpSpPr>
        <p:grpSpPr bwMode="auto">
          <a:xfrm>
            <a:off x="4965096" y="1013522"/>
            <a:ext cx="2485571" cy="5220890"/>
            <a:chOff x="3284" y="804"/>
            <a:chExt cx="1644" cy="3508"/>
          </a:xfrm>
        </p:grpSpPr>
        <p:pic>
          <p:nvPicPr>
            <p:cNvPr id="29705" name="Picture 2"/>
            <p:cNvPicPr>
              <a:picLocks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60" y="2406"/>
              <a:ext cx="1488" cy="1530"/>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29706" name="Picture 3"/>
            <p:cNvPicPr>
              <a:picLocks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360" y="804"/>
              <a:ext cx="1484" cy="1539"/>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9707" name="Rectangle 7"/>
            <p:cNvSpPr>
              <a:spLocks noChangeArrowheads="1"/>
            </p:cNvSpPr>
            <p:nvPr/>
          </p:nvSpPr>
          <p:spPr bwMode="auto">
            <a:xfrm>
              <a:off x="3284" y="3945"/>
              <a:ext cx="1644"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eaLnBrk="0" hangingPunct="0"/>
              <a:r>
                <a:rPr lang="en-US" sz="1500" b="1">
                  <a:solidFill>
                    <a:schemeClr val="bg1"/>
                  </a:solidFill>
                </a:rPr>
                <a:t>Post-Rotablator</a:t>
              </a:r>
              <a:r>
                <a:rPr lang="en-US" sz="1500" b="1" baseline="30000">
                  <a:solidFill>
                    <a:schemeClr val="bg1"/>
                  </a:solidFill>
                </a:rPr>
                <a:t>®</a:t>
              </a:r>
              <a:r>
                <a:rPr lang="en-US" sz="1500" b="1">
                  <a:solidFill>
                    <a:schemeClr val="bg1"/>
                  </a:solidFill>
                </a:rPr>
                <a:t> System</a:t>
              </a:r>
            </a:p>
            <a:p>
              <a:pPr algn="ctr" eaLnBrk="0" hangingPunct="0"/>
              <a:r>
                <a:rPr lang="en-US" sz="1500" b="1">
                  <a:solidFill>
                    <a:schemeClr val="bg1"/>
                  </a:solidFill>
                </a:rPr>
                <a:t>Procedure</a:t>
              </a:r>
            </a:p>
          </p:txBody>
        </p:sp>
      </p:grpSp>
      <p:sp>
        <p:nvSpPr>
          <p:cNvPr id="29700" name="Line 8"/>
          <p:cNvSpPr>
            <a:spLocks noChangeShapeType="1"/>
          </p:cNvSpPr>
          <p:nvPr/>
        </p:nvSpPr>
        <p:spPr bwMode="auto">
          <a:xfrm>
            <a:off x="4877405" y="1372206"/>
            <a:ext cx="0" cy="4479727"/>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lIns="86416" tIns="43208" rIns="86416" bIns="43208" anchor="ctr"/>
          <a:lstStyle/>
          <a:p>
            <a:endParaRPr lang="en-US"/>
          </a:p>
        </p:txBody>
      </p:sp>
      <p:sp>
        <p:nvSpPr>
          <p:cNvPr id="29701" name="Rectangle 9"/>
          <p:cNvSpPr>
            <a:spLocks noGrp="1" noChangeArrowheads="1"/>
          </p:cNvSpPr>
          <p:nvPr>
            <p:ph type="title"/>
          </p:nvPr>
        </p:nvSpPr>
        <p:spPr>
          <a:xfrm>
            <a:off x="110370" y="-151805"/>
            <a:ext cx="7239000" cy="1065609"/>
          </a:xfrm>
        </p:spPr>
        <p:txBody>
          <a:bodyPr lIns="85516" tIns="42008" rIns="85516" bIns="42008" anchor="ctr"/>
          <a:lstStyle/>
          <a:p>
            <a:pPr eaLnBrk="1" hangingPunct="1"/>
            <a:r>
              <a:rPr lang="en-US">
                <a:latin typeface="Arial" charset="0"/>
              </a:rPr>
              <a:t>IVUS Image</a:t>
            </a:r>
          </a:p>
        </p:txBody>
      </p:sp>
      <p:sp>
        <p:nvSpPr>
          <p:cNvPr id="29702" name="Line 14"/>
          <p:cNvSpPr>
            <a:spLocks noChangeShapeType="1"/>
          </p:cNvSpPr>
          <p:nvPr/>
        </p:nvSpPr>
        <p:spPr bwMode="auto">
          <a:xfrm>
            <a:off x="4717143" y="1343918"/>
            <a:ext cx="0" cy="4286250"/>
          </a:xfrm>
          <a:prstGeom prst="line">
            <a:avLst/>
          </a:prstGeom>
          <a:noFill/>
          <a:ln w="28575">
            <a:solidFill>
              <a:srgbClr val="969696"/>
            </a:solidFill>
            <a:round/>
            <a:headEnd/>
            <a:tailEnd/>
          </a:ln>
          <a:extLst>
            <a:ext uri="{909E8E84-426E-40dd-AFC4-6F175D3DCCD1}">
              <a14:hiddenFill xmlns:a14="http://schemas.microsoft.com/office/drawing/2010/main" xmlns="">
                <a:noFill/>
              </a14:hiddenFill>
            </a:ext>
          </a:extLst>
        </p:spPr>
        <p:txBody>
          <a:bodyPr wrap="none" lIns="86416" tIns="43208" rIns="86416" bIns="43208" anchor="ctr"/>
          <a:lstStyle/>
          <a:p>
            <a:endParaRPr lang="en-US"/>
          </a:p>
        </p:txBody>
      </p:sp>
      <p:sp>
        <p:nvSpPr>
          <p:cNvPr id="29703" name="12 CuadroTexto"/>
          <p:cNvSpPr txBox="1">
            <a:spLocks noChangeArrowheads="1"/>
          </p:cNvSpPr>
          <p:nvPr/>
        </p:nvSpPr>
        <p:spPr bwMode="auto">
          <a:xfrm>
            <a:off x="870857" y="6401020"/>
            <a:ext cx="8418286"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16" tIns="43208" rIns="86416" bIns="43208">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err="1">
                <a:solidFill>
                  <a:srgbClr val="000000"/>
                </a:solidFill>
              </a:rPr>
              <a:t>Kocach</a:t>
            </a:r>
            <a:r>
              <a:rPr lang="en-US" sz="1000" dirty="0">
                <a:solidFill>
                  <a:srgbClr val="000000"/>
                </a:solidFill>
              </a:rPr>
              <a:t> JA </a:t>
            </a:r>
            <a:r>
              <a:rPr lang="en-US" sz="1000" dirty="0" err="1">
                <a:solidFill>
                  <a:srgbClr val="000000"/>
                </a:solidFill>
              </a:rPr>
              <a:t>Mintz</a:t>
            </a:r>
            <a:r>
              <a:rPr lang="en-US" sz="1000" dirty="0">
                <a:solidFill>
                  <a:srgbClr val="000000"/>
                </a:solidFill>
              </a:rPr>
              <a:t> GS, </a:t>
            </a:r>
            <a:r>
              <a:rPr lang="en-US" sz="1000" dirty="0" err="1">
                <a:solidFill>
                  <a:srgbClr val="000000"/>
                </a:solidFill>
              </a:rPr>
              <a:t>Pichard</a:t>
            </a:r>
            <a:r>
              <a:rPr lang="en-US" sz="1000" dirty="0">
                <a:solidFill>
                  <a:srgbClr val="000000"/>
                </a:solidFill>
              </a:rPr>
              <a:t> AD, et al. Sequential intravascular ultrasound characterization of the mechanisms of rotational </a:t>
            </a:r>
          </a:p>
          <a:p>
            <a:r>
              <a:rPr lang="en-US" sz="1000" dirty="0" err="1">
                <a:solidFill>
                  <a:srgbClr val="000000"/>
                </a:solidFill>
              </a:rPr>
              <a:t>atherectomy</a:t>
            </a:r>
            <a:r>
              <a:rPr lang="en-US" sz="1000" dirty="0">
                <a:solidFill>
                  <a:srgbClr val="000000"/>
                </a:solidFill>
              </a:rPr>
              <a:t> and adjunct balloon angioplasty. J Am </a:t>
            </a:r>
            <a:r>
              <a:rPr lang="en-US" sz="1000" dirty="0" err="1">
                <a:solidFill>
                  <a:srgbClr val="000000"/>
                </a:solidFill>
              </a:rPr>
              <a:t>Coll</a:t>
            </a:r>
            <a:r>
              <a:rPr lang="en-US" sz="1000" dirty="0">
                <a:solidFill>
                  <a:srgbClr val="000000"/>
                </a:solidFill>
              </a:rPr>
              <a:t> </a:t>
            </a:r>
            <a:r>
              <a:rPr lang="en-US" sz="1000" dirty="0" err="1">
                <a:solidFill>
                  <a:srgbClr val="000000"/>
                </a:solidFill>
              </a:rPr>
              <a:t>Cardiol</a:t>
            </a:r>
            <a:r>
              <a:rPr lang="en-US" sz="1000" dirty="0">
                <a:solidFill>
                  <a:srgbClr val="000000"/>
                </a:solidFill>
              </a:rPr>
              <a:t> 1993; 22 (4):1024-32. </a:t>
            </a:r>
          </a:p>
        </p:txBody>
      </p:sp>
    </p:spTree>
    <p:extLst>
      <p:ext uri="{BB962C8B-B14F-4D97-AF65-F5344CB8AC3E}">
        <p14:creationId xmlns:p14="http://schemas.microsoft.com/office/powerpoint/2010/main" xmlns="" val="158714684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0"/>
            <a:ext cx="9144000" cy="1143000"/>
          </a:xfrm>
          <a:prstGeom prst="rect">
            <a:avLst/>
          </a:prstGeom>
        </p:spPr>
        <p:txBody>
          <a:bodyPr anchor="ctr">
            <a:normAutofit/>
          </a:bodyPr>
          <a:lstStyle/>
          <a:p>
            <a:pPr algn="l" eaLnBrk="1" hangingPunct="1"/>
            <a:r>
              <a:rPr lang="de-DE" altLang="en-US" sz="3200" dirty="0">
                <a:solidFill>
                  <a:srgbClr val="3C8C93"/>
                </a:solidFill>
                <a:latin typeface="+mn-lt"/>
              </a:rPr>
              <a:t>A Closer Look – RCA Example </a:t>
            </a:r>
            <a:br>
              <a:rPr lang="de-DE" altLang="en-US" sz="3200" dirty="0">
                <a:solidFill>
                  <a:srgbClr val="3C8C93"/>
                </a:solidFill>
                <a:latin typeface="+mn-lt"/>
              </a:rPr>
            </a:br>
            <a:r>
              <a:rPr lang="de-DE" altLang="en-US" sz="2400" dirty="0">
                <a:solidFill>
                  <a:srgbClr val="3C8C93"/>
                </a:solidFill>
                <a:latin typeface="+mn-lt"/>
              </a:rPr>
              <a:t>Rotablator® Atherectomy System, POBA, and Stent</a:t>
            </a:r>
            <a:endParaRPr lang="de-DE" altLang="en-US" sz="3200" b="1" dirty="0">
              <a:solidFill>
                <a:srgbClr val="3C8C93"/>
              </a:solidFill>
              <a:latin typeface="+mn-lt"/>
            </a:endParaRPr>
          </a:p>
        </p:txBody>
      </p:sp>
      <p:sp>
        <p:nvSpPr>
          <p:cNvPr id="25604" name="Text Box 6"/>
          <p:cNvSpPr txBox="1">
            <a:spLocks noChangeArrowheads="1"/>
          </p:cNvSpPr>
          <p:nvPr/>
        </p:nvSpPr>
        <p:spPr bwMode="auto">
          <a:xfrm>
            <a:off x="1712396" y="6489701"/>
            <a:ext cx="5224463" cy="250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lgn="ctr">
                <a:solidFill>
                  <a:srgbClr val="000000"/>
                </a:solidFill>
                <a:miter lim="800000"/>
                <a:headEnd/>
                <a:tailEnd/>
              </a14:hiddenLine>
            </a:ext>
          </a:extLst>
        </p:spPr>
        <p:txBody>
          <a:bodyPr lIns="91994" tIns="45998" rIns="91994" bIns="45998">
            <a:spAutoFit/>
          </a:bodyP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buClrTx/>
              <a:buFontTx/>
              <a:buNone/>
            </a:pPr>
            <a:r>
              <a:rPr lang="en-US" altLang="en-US" sz="1000" dirty="0">
                <a:solidFill>
                  <a:schemeClr val="tx2"/>
                </a:solidFill>
                <a:latin typeface="+mn-lt"/>
              </a:rPr>
              <a:t>Images courtesy of </a:t>
            </a:r>
            <a:r>
              <a:rPr lang="de-DE" altLang="en-US" sz="1000" dirty="0">
                <a:solidFill>
                  <a:schemeClr val="tx2"/>
                </a:solidFill>
                <a:latin typeface="+mn-lt"/>
              </a:rPr>
              <a:t>Georg Gaul, MD, FESC, Vienna, Austria</a:t>
            </a:r>
          </a:p>
        </p:txBody>
      </p:sp>
      <p:grpSp>
        <p:nvGrpSpPr>
          <p:cNvPr id="460806" name="Group 6"/>
          <p:cNvGrpSpPr>
            <a:grpSpLocks/>
          </p:cNvGrpSpPr>
          <p:nvPr/>
        </p:nvGrpSpPr>
        <p:grpSpPr bwMode="auto">
          <a:xfrm>
            <a:off x="585788" y="1265243"/>
            <a:ext cx="3146425" cy="3362325"/>
            <a:chOff x="747" y="1046"/>
            <a:chExt cx="1614" cy="1869"/>
          </a:xfrm>
        </p:grpSpPr>
        <p:pic>
          <p:nvPicPr>
            <p:cNvPr id="25615" name="Picture 6" descr="RCA mid post Rota TCFA"/>
            <p:cNvPicPr>
              <a:picLocks noChangeAspect="1" noChangeArrowheads="1"/>
            </p:cNvPicPr>
            <p:nvPr/>
          </p:nvPicPr>
          <p:blipFill>
            <a:blip r:embed="rId3" cstate="print">
              <a:extLst>
                <a:ext uri="{28A0092B-C50C-407E-A947-70E740481C1C}">
                  <a14:useLocalDpi xmlns:a14="http://schemas.microsoft.com/office/drawing/2010/main" xmlns="" val="0"/>
                </a:ext>
              </a:extLst>
            </a:blip>
            <a:srcRect l="5885" r="9042"/>
            <a:stretch>
              <a:fillRect/>
            </a:stretch>
          </p:blipFill>
          <p:spPr bwMode="auto">
            <a:xfrm>
              <a:off x="771" y="1046"/>
              <a:ext cx="1590" cy="1869"/>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5616" name="Text Box 8"/>
            <p:cNvSpPr txBox="1">
              <a:spLocks noChangeArrowheads="1"/>
            </p:cNvSpPr>
            <p:nvPr/>
          </p:nvSpPr>
          <p:spPr bwMode="auto">
            <a:xfrm>
              <a:off x="747" y="1079"/>
              <a:ext cx="1018" cy="390"/>
            </a:xfrm>
            <a:prstGeom prst="rect">
              <a:avLst/>
            </a:prstGeom>
            <a:noFill/>
            <a:ln>
              <a:noFill/>
            </a:ln>
            <a:effectLst>
              <a:prstShdw prst="shdw17" dist="17961" dir="2700000">
                <a:srgbClr val="1F1F1F"/>
              </a:prstShdw>
            </a:effectLst>
            <a:extLst>
              <a:ext uri="{909E8E84-426E-40dd-AFC4-6F175D3DCCD1}">
                <a14:hiddenFill xmlns:a14="http://schemas.microsoft.com/office/drawing/2010/main" xmlns="">
                  <a:solidFill>
                    <a:srgbClr val="333333"/>
                  </a:solidFill>
                </a14:hiddenFill>
              </a:ext>
              <a:ext uri="{91240B29-F687-4f45-9708-019B960494DF}">
                <a14:hiddenLine xmlns:a14="http://schemas.microsoft.com/office/drawing/2010/main" xmlns="" w="38100" algn="ctr">
                  <a:solidFill>
                    <a:srgbClr val="969696"/>
                  </a:solidFill>
                  <a:miter lim="800000"/>
                  <a:headEnd/>
                  <a:tailEnd/>
                </a14:hiddenLine>
              </a:ext>
            </a:extLst>
          </p:spPr>
          <p:txBody>
            <a:bodyPr wrap="none" lIns="92075" tIns="46038" rIns="92075" bIns="46038">
              <a:spAutoFit/>
            </a:bodyP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buClrTx/>
                <a:buFontTx/>
                <a:buNone/>
              </a:pPr>
              <a:r>
                <a:rPr lang="en-US" altLang="en-US" sz="1800" dirty="0">
                  <a:latin typeface="+mn-lt"/>
                </a:rPr>
                <a:t>After </a:t>
              </a:r>
              <a:r>
                <a:rPr lang="en-US" altLang="en-US" sz="1800" dirty="0" err="1">
                  <a:latin typeface="+mn-lt"/>
                </a:rPr>
                <a:t>Rotablator</a:t>
              </a:r>
              <a:r>
                <a:rPr lang="en-US" altLang="en-US" sz="1800" dirty="0">
                  <a:latin typeface="+mn-lt"/>
                </a:rPr>
                <a:t>®</a:t>
              </a:r>
            </a:p>
            <a:p>
              <a:pPr eaLnBrk="1" hangingPunct="1">
                <a:buClrTx/>
                <a:buFontTx/>
                <a:buNone/>
              </a:pPr>
              <a:r>
                <a:rPr lang="en-US" altLang="en-US" sz="1800" dirty="0" err="1">
                  <a:latin typeface="+mn-lt"/>
                </a:rPr>
                <a:t>Atherectomy</a:t>
              </a:r>
              <a:endParaRPr lang="en-US" altLang="en-US" sz="1800" dirty="0">
                <a:latin typeface="+mn-lt"/>
              </a:endParaRPr>
            </a:p>
          </p:txBody>
        </p:sp>
      </p:grpSp>
      <p:grpSp>
        <p:nvGrpSpPr>
          <p:cNvPr id="460809" name="Group 9"/>
          <p:cNvGrpSpPr>
            <a:grpSpLocks/>
          </p:cNvGrpSpPr>
          <p:nvPr/>
        </p:nvGrpSpPr>
        <p:grpSpPr bwMode="auto">
          <a:xfrm>
            <a:off x="3197225" y="2433641"/>
            <a:ext cx="3149600" cy="3319462"/>
            <a:chOff x="2581" y="2020"/>
            <a:chExt cx="1676" cy="1882"/>
          </a:xfrm>
        </p:grpSpPr>
        <p:pic>
          <p:nvPicPr>
            <p:cNvPr id="25613" name="Picture 6" descr="RCA mid post Ballon"/>
            <p:cNvPicPr>
              <a:picLocks noChangeAspect="1" noChangeArrowheads="1"/>
            </p:cNvPicPr>
            <p:nvPr/>
          </p:nvPicPr>
          <p:blipFill>
            <a:blip r:embed="rId4" cstate="print">
              <a:extLst>
                <a:ext uri="{28A0092B-C50C-407E-A947-70E740481C1C}">
                  <a14:useLocalDpi xmlns:a14="http://schemas.microsoft.com/office/drawing/2010/main" xmlns="" val="0"/>
                </a:ext>
              </a:extLst>
            </a:blip>
            <a:srcRect l="6908" r="6323"/>
            <a:stretch>
              <a:fillRect/>
            </a:stretch>
          </p:blipFill>
          <p:spPr bwMode="auto">
            <a:xfrm>
              <a:off x="2624" y="2020"/>
              <a:ext cx="1633" cy="1882"/>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5614" name="Text Box 11"/>
            <p:cNvSpPr txBox="1">
              <a:spLocks noChangeArrowheads="1"/>
            </p:cNvSpPr>
            <p:nvPr/>
          </p:nvSpPr>
          <p:spPr bwMode="auto">
            <a:xfrm>
              <a:off x="2581" y="2048"/>
              <a:ext cx="1041" cy="210"/>
            </a:xfrm>
            <a:prstGeom prst="rect">
              <a:avLst/>
            </a:prstGeom>
            <a:noFill/>
            <a:ln>
              <a:noFill/>
            </a:ln>
            <a:effectLst>
              <a:prstShdw prst="shdw17" dist="17961" dir="2700000">
                <a:srgbClr val="1F1F1F"/>
              </a:prstShdw>
            </a:effectLst>
            <a:extLst>
              <a:ext uri="{909E8E84-426E-40dd-AFC4-6F175D3DCCD1}">
                <a14:hiddenFill xmlns:a14="http://schemas.microsoft.com/office/drawing/2010/main" xmlns="">
                  <a:solidFill>
                    <a:srgbClr val="333333"/>
                  </a:solidFill>
                </a14:hiddenFill>
              </a:ext>
              <a:ext uri="{91240B29-F687-4f45-9708-019B960494DF}">
                <a14:hiddenLine xmlns:a14="http://schemas.microsoft.com/office/drawing/2010/main" xmlns="" w="38100" algn="ctr">
                  <a:solidFill>
                    <a:srgbClr val="969696"/>
                  </a:solidFill>
                  <a:miter lim="800000"/>
                  <a:headEnd/>
                  <a:tailEnd/>
                </a14:hiddenLine>
              </a:ext>
            </a:extLst>
          </p:spPr>
          <p:txBody>
            <a:bodyPr wrap="none" lIns="92075" tIns="46038" rIns="92075" bIns="46038">
              <a:spAutoFit/>
            </a:bodyP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buClrTx/>
                <a:buFontTx/>
                <a:buNone/>
              </a:pPr>
              <a:r>
                <a:rPr lang="en-US" altLang="en-US" sz="1800" dirty="0">
                  <a:solidFill>
                    <a:schemeClr val="tx2"/>
                  </a:solidFill>
                  <a:latin typeface="+mn-lt"/>
                </a:rPr>
                <a:t>After Pre-Dilation</a:t>
              </a:r>
            </a:p>
          </p:txBody>
        </p:sp>
      </p:grpSp>
      <p:grpSp>
        <p:nvGrpSpPr>
          <p:cNvPr id="460812" name="Group 12"/>
          <p:cNvGrpSpPr>
            <a:grpSpLocks/>
          </p:cNvGrpSpPr>
          <p:nvPr/>
        </p:nvGrpSpPr>
        <p:grpSpPr bwMode="auto">
          <a:xfrm>
            <a:off x="5830888" y="3224213"/>
            <a:ext cx="3044825" cy="3265487"/>
            <a:chOff x="4021" y="2210"/>
            <a:chExt cx="1570" cy="1878"/>
          </a:xfrm>
        </p:grpSpPr>
        <p:pic>
          <p:nvPicPr>
            <p:cNvPr id="25610" name="Picture 7" descr="RCA post Stent Malappossition"/>
            <p:cNvPicPr>
              <a:picLocks noChangeAspect="1" noChangeArrowheads="1"/>
            </p:cNvPicPr>
            <p:nvPr/>
          </p:nvPicPr>
          <p:blipFill>
            <a:blip r:embed="rId5" cstate="print">
              <a:extLst>
                <a:ext uri="{28A0092B-C50C-407E-A947-70E740481C1C}">
                  <a14:useLocalDpi xmlns:a14="http://schemas.microsoft.com/office/drawing/2010/main" xmlns="" val="0"/>
                </a:ext>
              </a:extLst>
            </a:blip>
            <a:srcRect l="16400"/>
            <a:stretch>
              <a:fillRect/>
            </a:stretch>
          </p:blipFill>
          <p:spPr bwMode="auto">
            <a:xfrm>
              <a:off x="4021" y="2210"/>
              <a:ext cx="1570" cy="187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5611" name="Rectangle 14"/>
            <p:cNvSpPr>
              <a:spLocks noChangeArrowheads="1"/>
            </p:cNvSpPr>
            <p:nvPr/>
          </p:nvSpPr>
          <p:spPr bwMode="auto">
            <a:xfrm>
              <a:off x="4032" y="2253"/>
              <a:ext cx="96" cy="213"/>
            </a:xfrm>
            <a:prstGeom prst="rect">
              <a:avLst/>
            </a:prstGeom>
            <a:solidFill>
              <a:schemeClr val="tx1"/>
            </a:solidFill>
            <a:ln>
              <a:noFill/>
            </a:ln>
            <a:effectLst>
              <a:prstShdw prst="shdw17" dist="17961" dir="2700000">
                <a:srgbClr val="080808"/>
              </a:prstShdw>
            </a:effectLst>
            <a:extLst>
              <a:ext uri="{91240B29-F687-4f45-9708-019B960494DF}">
                <a14:hiddenLine xmlns:a14="http://schemas.microsoft.com/office/drawing/2010/main" xmlns="" w="38100" algn="ctr">
                  <a:solidFill>
                    <a:srgbClr val="969696"/>
                  </a:solidFill>
                  <a:miter lim="800000"/>
                  <a:headEnd/>
                  <a:tailEnd/>
                </a14:hiddenLine>
              </a:ext>
            </a:extLst>
          </p:spPr>
          <p:txBody>
            <a:bodyPr wrap="none" lIns="92075" tIns="46038" rIns="92075" bIns="46038" anchor="ctr">
              <a:spAutoFit/>
            </a:bodyP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spcBef>
                  <a:spcPct val="0"/>
                </a:spcBef>
                <a:buClrTx/>
                <a:buFontTx/>
                <a:buNone/>
              </a:pPr>
              <a:endParaRPr lang="en-US" altLang="en-US" sz="1800">
                <a:solidFill>
                  <a:schemeClr val="tx1"/>
                </a:solidFill>
                <a:latin typeface="+mn-lt"/>
              </a:endParaRPr>
            </a:p>
          </p:txBody>
        </p:sp>
        <p:sp>
          <p:nvSpPr>
            <p:cNvPr id="25612" name="Text Box 15"/>
            <p:cNvSpPr txBox="1">
              <a:spLocks noChangeArrowheads="1"/>
            </p:cNvSpPr>
            <p:nvPr/>
          </p:nvSpPr>
          <p:spPr bwMode="auto">
            <a:xfrm>
              <a:off x="4056" y="2243"/>
              <a:ext cx="824" cy="213"/>
            </a:xfrm>
            <a:prstGeom prst="rect">
              <a:avLst/>
            </a:prstGeom>
            <a:noFill/>
            <a:ln>
              <a:noFill/>
            </a:ln>
            <a:effectLst>
              <a:prstShdw prst="shdw17" dist="17961" dir="2700000">
                <a:srgbClr val="1F1F1F"/>
              </a:prstShdw>
            </a:effectLst>
            <a:extLst>
              <a:ext uri="{909E8E84-426E-40dd-AFC4-6F175D3DCCD1}">
                <a14:hiddenFill xmlns:a14="http://schemas.microsoft.com/office/drawing/2010/main" xmlns="">
                  <a:solidFill>
                    <a:srgbClr val="333333"/>
                  </a:solidFill>
                </a14:hiddenFill>
              </a:ext>
              <a:ext uri="{91240B29-F687-4f45-9708-019B960494DF}">
                <a14:hiddenLine xmlns:a14="http://schemas.microsoft.com/office/drawing/2010/main" xmlns="" w="38100" algn="ctr">
                  <a:solidFill>
                    <a:srgbClr val="969696"/>
                  </a:solidFill>
                  <a:miter lim="800000"/>
                  <a:headEnd/>
                  <a:tailEnd/>
                </a14:hiddenLine>
              </a:ext>
            </a:extLst>
          </p:spPr>
          <p:txBody>
            <a:bodyPr wrap="none" lIns="92075" tIns="46038" rIns="92075" bIns="46038">
              <a:spAutoFit/>
            </a:bodyPr>
            <a:lstStyle>
              <a:lvl1pPr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eaLnBrk="1" hangingPunct="1">
                <a:buClrTx/>
                <a:buFontTx/>
                <a:buNone/>
              </a:pPr>
              <a:r>
                <a:rPr lang="en-US" altLang="en-US" sz="1800" dirty="0">
                  <a:solidFill>
                    <a:schemeClr val="tx2"/>
                  </a:solidFill>
                  <a:latin typeface="+mn-lt"/>
                </a:rPr>
                <a:t>After Stenting</a:t>
              </a:r>
            </a:p>
          </p:txBody>
        </p:sp>
      </p:grpSp>
    </p:spTree>
    <p:extLst>
      <p:ext uri="{BB962C8B-B14F-4D97-AF65-F5344CB8AC3E}">
        <p14:creationId xmlns:p14="http://schemas.microsoft.com/office/powerpoint/2010/main" xmlns="" val="11328324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08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0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62000"/>
          </a:xfrm>
        </p:spPr>
        <p:txBody>
          <a:bodyPr/>
          <a:lstStyle/>
          <a:p>
            <a:r>
              <a:rPr lang="en-US" sz="3200" dirty="0">
                <a:solidFill>
                  <a:srgbClr val="3C8C93"/>
                </a:solidFill>
              </a:rPr>
              <a:t>Optimal Technique</a:t>
            </a:r>
          </a:p>
        </p:txBody>
      </p:sp>
      <p:sp>
        <p:nvSpPr>
          <p:cNvPr id="3" name="Content Placeholder 2"/>
          <p:cNvSpPr>
            <a:spLocks noGrp="1"/>
          </p:cNvSpPr>
          <p:nvPr>
            <p:ph idx="1"/>
          </p:nvPr>
        </p:nvSpPr>
        <p:spPr>
          <a:xfrm>
            <a:off x="355270" y="1219200"/>
            <a:ext cx="4038600" cy="4572000"/>
          </a:xfrm>
        </p:spPr>
        <p:txBody>
          <a:bodyPr>
            <a:noAutofit/>
          </a:bodyPr>
          <a:lstStyle/>
          <a:p>
            <a:pPr marL="0" indent="0">
              <a:spcBef>
                <a:spcPts val="1200"/>
              </a:spcBef>
              <a:buClr>
                <a:srgbClr val="FFFFFF"/>
              </a:buClr>
              <a:buNone/>
            </a:pPr>
            <a:r>
              <a:rPr lang="en-US" sz="1800" dirty="0">
                <a:solidFill>
                  <a:srgbClr val="3C8C93"/>
                </a:solidFill>
              </a:rPr>
              <a:t>TECHNICAL CONSIDERATIONS</a:t>
            </a:r>
          </a:p>
          <a:p>
            <a:pPr marL="347162" indent="-347162">
              <a:spcBef>
                <a:spcPts val="1200"/>
              </a:spcBef>
              <a:buClr>
                <a:srgbClr val="FFFFFF"/>
              </a:buClr>
            </a:pPr>
            <a:r>
              <a:rPr lang="en-US" sz="1400" dirty="0">
                <a:solidFill>
                  <a:srgbClr val="3C8C93"/>
                </a:solidFill>
              </a:rPr>
              <a:t>Single burr with burr-to-artery ratio of 0.5 to 0.6</a:t>
            </a:r>
          </a:p>
          <a:p>
            <a:pPr marL="347162" indent="-347162">
              <a:spcBef>
                <a:spcPts val="1200"/>
              </a:spcBef>
              <a:buClr>
                <a:srgbClr val="FFFFFF"/>
              </a:buClr>
            </a:pPr>
            <a:r>
              <a:rPr lang="en-US" sz="1400" dirty="0">
                <a:solidFill>
                  <a:srgbClr val="3C8C93"/>
                </a:solidFill>
              </a:rPr>
              <a:t>Rotational speed of 140,000 to 150,000 rpm</a:t>
            </a:r>
          </a:p>
          <a:p>
            <a:pPr marL="347162" indent="-347162">
              <a:spcBef>
                <a:spcPts val="1200"/>
              </a:spcBef>
              <a:buClr>
                <a:srgbClr val="FFFFFF"/>
              </a:buClr>
            </a:pPr>
            <a:endParaRPr lang="en-US" sz="1400" dirty="0">
              <a:solidFill>
                <a:srgbClr val="3C8C93"/>
              </a:solidFill>
            </a:endParaRPr>
          </a:p>
          <a:p>
            <a:pPr marL="347162" lvl="1" indent="-347162">
              <a:spcBef>
                <a:spcPts val="1200"/>
              </a:spcBef>
              <a:buClr>
                <a:srgbClr val="FFFFFF"/>
              </a:buClr>
              <a:buNone/>
            </a:pPr>
            <a:r>
              <a:rPr lang="en-US" sz="1800" dirty="0">
                <a:solidFill>
                  <a:srgbClr val="3C8C93"/>
                </a:solidFill>
              </a:rPr>
              <a:t>OPERATOR TECHNIQUE</a:t>
            </a:r>
          </a:p>
          <a:p>
            <a:pPr marL="347162" indent="-347162">
              <a:spcBef>
                <a:spcPts val="1200"/>
              </a:spcBef>
              <a:buClr>
                <a:srgbClr val="FFFFFF"/>
              </a:buClr>
            </a:pPr>
            <a:r>
              <a:rPr lang="en-US" sz="1400" dirty="0">
                <a:solidFill>
                  <a:srgbClr val="3C8C93"/>
                </a:solidFill>
              </a:rPr>
              <a:t>Gradual burr advancement using a pecking motion</a:t>
            </a:r>
          </a:p>
          <a:p>
            <a:pPr marL="347162" indent="-347162">
              <a:spcBef>
                <a:spcPts val="1200"/>
              </a:spcBef>
              <a:buClr>
                <a:srgbClr val="FFFFFF"/>
              </a:buClr>
            </a:pPr>
            <a:r>
              <a:rPr lang="en-US" sz="1400" dirty="0">
                <a:solidFill>
                  <a:srgbClr val="3C8C93"/>
                </a:solidFill>
              </a:rPr>
              <a:t>Short ablation runs of 15 – 20 sec</a:t>
            </a:r>
          </a:p>
          <a:p>
            <a:pPr marL="347162" indent="-347162">
              <a:spcBef>
                <a:spcPts val="1200"/>
              </a:spcBef>
              <a:buClr>
                <a:srgbClr val="FFFFFF"/>
              </a:buClr>
            </a:pPr>
            <a:r>
              <a:rPr lang="en-US" sz="1400" dirty="0">
                <a:solidFill>
                  <a:srgbClr val="3C8C93"/>
                </a:solidFill>
              </a:rPr>
              <a:t>Avoidance of decelerations &gt; 5,000 rpm</a:t>
            </a:r>
          </a:p>
          <a:p>
            <a:pPr marL="347162" indent="-347162">
              <a:spcBef>
                <a:spcPts val="1200"/>
              </a:spcBef>
              <a:buClr>
                <a:srgbClr val="FFFFFF"/>
              </a:buClr>
            </a:pPr>
            <a:r>
              <a:rPr lang="en-US" sz="1400" dirty="0">
                <a:solidFill>
                  <a:srgbClr val="3C8C93"/>
                </a:solidFill>
              </a:rPr>
              <a:t>Final polishing run</a:t>
            </a:r>
          </a:p>
        </p:txBody>
      </p:sp>
      <p:pic>
        <p:nvPicPr>
          <p:cNvPr id="4" name="BASIC.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4419600" y="1447800"/>
            <a:ext cx="4165600" cy="3124200"/>
          </a:xfrm>
          <a:prstGeom prst="rect">
            <a:avLst/>
          </a:prstGeom>
          <a:effectLst>
            <a:glow rad="139700">
              <a:schemeClr val="tx2">
                <a:alpha val="59000"/>
              </a:schemeClr>
            </a:glow>
          </a:effectLst>
        </p:spPr>
      </p:pic>
      <p:sp>
        <p:nvSpPr>
          <p:cNvPr id="5" name="TextBox 4"/>
          <p:cNvSpPr txBox="1"/>
          <p:nvPr/>
        </p:nvSpPr>
        <p:spPr>
          <a:xfrm>
            <a:off x="150379" y="6473288"/>
            <a:ext cx="9147544" cy="250203"/>
          </a:xfrm>
          <a:prstGeom prst="rect">
            <a:avLst/>
          </a:prstGeom>
          <a:noFill/>
        </p:spPr>
        <p:txBody>
          <a:bodyPr wrap="square" lIns="91357" tIns="45678" rIns="91357" bIns="45678" rtlCol="0">
            <a:spAutoFit/>
          </a:bodyPr>
          <a:lstStyle/>
          <a:p>
            <a:r>
              <a:rPr lang="en-US" sz="1000" dirty="0" err="1">
                <a:solidFill>
                  <a:srgbClr val="3C8C93"/>
                </a:solidFill>
                <a:latin typeface="Calibri" panose="020F0502020204030204" pitchFamily="34" charset="0"/>
                <a:cs typeface="Calibri" panose="020F0502020204030204" pitchFamily="34" charset="0"/>
              </a:rPr>
              <a:t>Tomey</a:t>
            </a:r>
            <a:r>
              <a:rPr lang="en-US" sz="1000" dirty="0">
                <a:solidFill>
                  <a:srgbClr val="3C8C93"/>
                </a:solidFill>
                <a:latin typeface="Calibri" panose="020F0502020204030204" pitchFamily="34" charset="0"/>
                <a:cs typeface="Calibri" panose="020F0502020204030204" pitchFamily="34" charset="0"/>
              </a:rPr>
              <a:t>, et al. Current Status of Rotational </a:t>
            </a:r>
            <a:r>
              <a:rPr lang="en-US" sz="1000" dirty="0" err="1">
                <a:solidFill>
                  <a:srgbClr val="3C8C93"/>
                </a:solidFill>
                <a:latin typeface="Calibri" panose="020F0502020204030204" pitchFamily="34" charset="0"/>
                <a:cs typeface="Calibri" panose="020F0502020204030204" pitchFamily="34" charset="0"/>
              </a:rPr>
              <a:t>Atherectomy</a:t>
            </a:r>
            <a:r>
              <a:rPr lang="en-US" sz="1000" dirty="0">
                <a:solidFill>
                  <a:srgbClr val="3C8C93"/>
                </a:solidFill>
                <a:latin typeface="Calibri" panose="020F0502020204030204" pitchFamily="34" charset="0"/>
                <a:cs typeface="Calibri" panose="020F0502020204030204" pitchFamily="34" charset="0"/>
              </a:rPr>
              <a:t>. 2014. JACC </a:t>
            </a:r>
            <a:r>
              <a:rPr lang="en-US" sz="1000" dirty="0" err="1">
                <a:solidFill>
                  <a:srgbClr val="3C8C93"/>
                </a:solidFill>
                <a:latin typeface="Calibri" panose="020F0502020204030204" pitchFamily="34" charset="0"/>
                <a:cs typeface="Calibri" panose="020F0502020204030204" pitchFamily="34" charset="0"/>
              </a:rPr>
              <a:t>Cardiovasc</a:t>
            </a:r>
            <a:r>
              <a:rPr lang="en-US" sz="1000" dirty="0">
                <a:solidFill>
                  <a:srgbClr val="3C8C93"/>
                </a:solidFill>
                <a:latin typeface="Calibri" panose="020F0502020204030204" pitchFamily="34" charset="0"/>
                <a:cs typeface="Calibri" panose="020F0502020204030204" pitchFamily="34" charset="0"/>
              </a:rPr>
              <a:t> Int. </a:t>
            </a:r>
            <a:r>
              <a:rPr lang="en-US" sz="1000" dirty="0" err="1">
                <a:solidFill>
                  <a:srgbClr val="3C8C93"/>
                </a:solidFill>
                <a:latin typeface="Calibri" panose="020F0502020204030204" pitchFamily="34" charset="0"/>
                <a:cs typeface="Calibri" panose="020F0502020204030204" pitchFamily="34" charset="0"/>
              </a:rPr>
              <a:t>epub</a:t>
            </a:r>
            <a:r>
              <a:rPr lang="en-US" sz="1000" dirty="0">
                <a:solidFill>
                  <a:srgbClr val="3C8C93"/>
                </a:solidFill>
                <a:latin typeface="Calibri" panose="020F0502020204030204" pitchFamily="34" charset="0"/>
                <a:cs typeface="Calibri" panose="020F0502020204030204" pitchFamily="34" charset="0"/>
              </a:rPr>
              <a:t> ahead of print.</a:t>
            </a:r>
          </a:p>
        </p:txBody>
      </p:sp>
    </p:spTree>
    <p:extLst>
      <p:ext uri="{BB962C8B-B14F-4D97-AF65-F5344CB8AC3E}">
        <p14:creationId xmlns:p14="http://schemas.microsoft.com/office/powerpoint/2010/main" xmlns="" val="31594328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Grp="1" noChangeArrowheads="1"/>
          </p:cNvSpPr>
          <p:nvPr>
            <p:ph type="title"/>
          </p:nvPr>
        </p:nvSpPr>
        <p:spPr>
          <a:xfrm>
            <a:off x="0" y="248494"/>
            <a:ext cx="9144000" cy="999839"/>
          </a:xfrm>
        </p:spPr>
        <p:txBody>
          <a:bodyPr/>
          <a:lstStyle/>
          <a:p>
            <a:r>
              <a:rPr lang="en-US" dirty="0" smtClean="0"/>
              <a:t>Rotational </a:t>
            </a:r>
            <a:r>
              <a:rPr lang="en-US" dirty="0" err="1" smtClean="0"/>
              <a:t>Atherectomy</a:t>
            </a:r>
            <a:endParaRPr lang="en-US" dirty="0"/>
          </a:p>
        </p:txBody>
      </p:sp>
      <p:sp>
        <p:nvSpPr>
          <p:cNvPr id="1395715" name="Rectangle 3"/>
          <p:cNvSpPr>
            <a:spLocks noGrp="1" noChangeArrowheads="1"/>
          </p:cNvSpPr>
          <p:nvPr>
            <p:ph type="body" idx="1"/>
          </p:nvPr>
        </p:nvSpPr>
        <p:spPr>
          <a:xfrm>
            <a:off x="1306878" y="2464076"/>
            <a:ext cx="6768790" cy="3467492"/>
          </a:xfrm>
        </p:spPr>
        <p:txBody>
          <a:bodyPr/>
          <a:lstStyle/>
          <a:p>
            <a:r>
              <a:rPr lang="en-US" b="1" dirty="0" smtClean="0"/>
              <a:t>Calcified </a:t>
            </a:r>
            <a:r>
              <a:rPr lang="en-US" dirty="0" smtClean="0"/>
              <a:t>Vessels</a:t>
            </a:r>
          </a:p>
          <a:p>
            <a:pPr lvl="1"/>
            <a:r>
              <a:rPr lang="en-US" sz="3000" dirty="0" smtClean="0"/>
              <a:t>Particularly Heavy </a:t>
            </a:r>
            <a:r>
              <a:rPr lang="en-US" sz="3000" dirty="0" err="1" smtClean="0"/>
              <a:t>Ca</a:t>
            </a:r>
            <a:r>
              <a:rPr lang="en-US" sz="3000" dirty="0" smtClean="0"/>
              <a:t>++</a:t>
            </a:r>
          </a:p>
          <a:p>
            <a:r>
              <a:rPr lang="en-US" b="1" dirty="0" smtClean="0"/>
              <a:t>Failure to Dilate</a:t>
            </a:r>
          </a:p>
          <a:p>
            <a:r>
              <a:rPr lang="en-US" dirty="0" smtClean="0"/>
              <a:t>In-stent Restenosis</a:t>
            </a:r>
          </a:p>
          <a:p>
            <a:pPr lvl="1"/>
            <a:r>
              <a:rPr lang="en-US" sz="3000" b="1" dirty="0" smtClean="0"/>
              <a:t>Multiple stent layers </a:t>
            </a:r>
          </a:p>
        </p:txBody>
      </p:sp>
      <p:sp>
        <p:nvSpPr>
          <p:cNvPr id="4" name="Rectangle 2"/>
          <p:cNvSpPr txBox="1">
            <a:spLocks noChangeArrowheads="1"/>
          </p:cNvSpPr>
          <p:nvPr/>
        </p:nvSpPr>
        <p:spPr bwMode="auto">
          <a:xfrm>
            <a:off x="0" y="972394"/>
            <a:ext cx="9144000" cy="999839"/>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r>
              <a:rPr lang="en-US" sz="4000" kern="0" dirty="0" smtClean="0">
                <a:solidFill>
                  <a:srgbClr val="FFC000"/>
                </a:solidFill>
              </a:rPr>
              <a:t>When to Use</a:t>
            </a:r>
            <a:endParaRPr lang="en-US" sz="4000" kern="0" dirty="0">
              <a:solidFill>
                <a:srgbClr val="FFC000"/>
              </a:solidFill>
            </a:endParaRPr>
          </a:p>
        </p:txBody>
      </p:sp>
    </p:spTree>
    <p:extLst>
      <p:ext uri="{BB962C8B-B14F-4D97-AF65-F5344CB8AC3E}">
        <p14:creationId xmlns="" xmlns:p14="http://schemas.microsoft.com/office/powerpoint/2010/main" val="92454681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084"/>
            <a:ext cx="9144000" cy="797312"/>
          </a:xfrm>
        </p:spPr>
        <p:txBody>
          <a:bodyPr/>
          <a:lstStyle/>
          <a:p>
            <a:r>
              <a:rPr lang="en-US" sz="4000" dirty="0" smtClean="0">
                <a:effectLst>
                  <a:outerShdw blurRad="38100" dist="38100" dir="2700000" algn="tl">
                    <a:srgbClr val="000000">
                      <a:alpha val="43137"/>
                    </a:srgbClr>
                  </a:outerShdw>
                </a:effectLst>
              </a:rPr>
              <a:t>Rotational </a:t>
            </a:r>
            <a:r>
              <a:rPr lang="en-US" sz="4000" dirty="0" err="1" smtClean="0">
                <a:effectLst>
                  <a:outerShdw blurRad="38100" dist="38100" dir="2700000" algn="tl">
                    <a:srgbClr val="000000">
                      <a:alpha val="43137"/>
                    </a:srgbClr>
                  </a:outerShdw>
                </a:effectLst>
              </a:rPr>
              <a:t>Atherectomy</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7796" y="1910147"/>
            <a:ext cx="8441473" cy="4695050"/>
          </a:xfrm>
        </p:spPr>
        <p:txBody>
          <a:bodyPr/>
          <a:lstStyle/>
          <a:p>
            <a:r>
              <a:rPr lang="en-US" b="0" dirty="0" smtClean="0"/>
              <a:t>Mild </a:t>
            </a:r>
            <a:r>
              <a:rPr lang="en-US" b="0" dirty="0" err="1"/>
              <a:t>Ca</a:t>
            </a:r>
            <a:r>
              <a:rPr lang="en-US" b="0" baseline="40000" dirty="0"/>
              <a:t>++</a:t>
            </a:r>
            <a:r>
              <a:rPr lang="en-US" b="0" dirty="0">
                <a:latin typeface="Century Gothic" pitchFamily="-111" charset="0"/>
                <a:sym typeface="Symbol" pitchFamily="-111" charset="2"/>
              </a:rPr>
              <a:t> </a:t>
            </a:r>
            <a:r>
              <a:rPr lang="en-US" b="0" dirty="0" smtClean="0"/>
              <a:t>( </a:t>
            </a:r>
            <a:r>
              <a:rPr lang="en-US" b="0" dirty="0"/>
              <a:t>&lt;90° </a:t>
            </a:r>
            <a:r>
              <a:rPr lang="en-US" b="0" dirty="0" smtClean="0"/>
              <a:t>arc): routine PCI </a:t>
            </a:r>
          </a:p>
          <a:p>
            <a:r>
              <a:rPr lang="en-US" b="0" dirty="0" smtClean="0"/>
              <a:t>Moderate </a:t>
            </a:r>
            <a:r>
              <a:rPr lang="en-US" b="0" dirty="0" err="1"/>
              <a:t>Ca</a:t>
            </a:r>
            <a:r>
              <a:rPr lang="en-US" b="0" baseline="40000" dirty="0"/>
              <a:t>++</a:t>
            </a:r>
            <a:r>
              <a:rPr lang="en-US" b="0" dirty="0">
                <a:latin typeface="Century Gothic" pitchFamily="-111" charset="0"/>
                <a:sym typeface="Symbol" pitchFamily="-111" charset="2"/>
              </a:rPr>
              <a:t> </a:t>
            </a:r>
            <a:r>
              <a:rPr lang="en-US" b="0" dirty="0" smtClean="0"/>
              <a:t>(90-180° arc):  </a:t>
            </a:r>
          </a:p>
          <a:p>
            <a:pPr lvl="1"/>
            <a:r>
              <a:rPr lang="en-US" b="0" dirty="0" smtClean="0"/>
              <a:t>Non-compliant balloon </a:t>
            </a:r>
          </a:p>
          <a:p>
            <a:pPr lvl="1"/>
            <a:r>
              <a:rPr lang="en-US" b="0" dirty="0" smtClean="0"/>
              <a:t>Plaque modification:</a:t>
            </a:r>
          </a:p>
          <a:p>
            <a:pPr lvl="2"/>
            <a:r>
              <a:rPr lang="en-US" sz="2800" b="0" dirty="0" smtClean="0"/>
              <a:t>Cutting balloon, Scoring balloon </a:t>
            </a:r>
          </a:p>
          <a:p>
            <a:pPr lvl="2"/>
            <a:r>
              <a:rPr lang="en-US" sz="2800" b="0" dirty="0" err="1" smtClean="0"/>
              <a:t>Rotablator</a:t>
            </a:r>
            <a:endParaRPr lang="en-US" sz="2800" b="0" dirty="0" smtClean="0"/>
          </a:p>
          <a:p>
            <a:r>
              <a:rPr lang="en-US" b="0" dirty="0" smtClean="0"/>
              <a:t>Heavy </a:t>
            </a:r>
            <a:r>
              <a:rPr lang="en-US" b="0" dirty="0" err="1"/>
              <a:t>Ca</a:t>
            </a:r>
            <a:r>
              <a:rPr lang="en-US" b="0" baseline="40000" dirty="0" smtClean="0"/>
              <a:t>++</a:t>
            </a:r>
            <a:r>
              <a:rPr lang="en-US" b="0" dirty="0" smtClean="0"/>
              <a:t>: </a:t>
            </a:r>
            <a:r>
              <a:rPr lang="en-US" b="0" dirty="0" err="1" smtClean="0"/>
              <a:t>Rotablator</a:t>
            </a:r>
            <a:endParaRPr lang="en-US" b="0" dirty="0" smtClean="0"/>
          </a:p>
        </p:txBody>
      </p:sp>
      <p:sp>
        <p:nvSpPr>
          <p:cNvPr id="4" name="Title 1"/>
          <p:cNvSpPr txBox="1">
            <a:spLocks/>
          </p:cNvSpPr>
          <p:nvPr/>
        </p:nvSpPr>
        <p:spPr bwMode="auto">
          <a:xfrm>
            <a:off x="7437" y="893946"/>
            <a:ext cx="9144000" cy="80104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r>
              <a:rPr lang="en-US" sz="3600" dirty="0" smtClean="0">
                <a:solidFill>
                  <a:srgbClr val="FFC000"/>
                </a:solidFill>
                <a:effectLst>
                  <a:outerShdw blurRad="38100" dist="38100" dir="2700000" algn="tl">
                    <a:srgbClr val="000000">
                      <a:alpha val="43137"/>
                    </a:srgbClr>
                  </a:outerShdw>
                </a:effectLst>
              </a:rPr>
              <a:t>Case Selection</a:t>
            </a:r>
            <a:endParaRPr lang="en-US" sz="36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286457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756"/>
            <a:ext cx="8839200" cy="738249"/>
          </a:xfrm>
        </p:spPr>
        <p:txBody>
          <a:bodyPr>
            <a:noAutofit/>
          </a:bodyPr>
          <a:lstStyle/>
          <a:p>
            <a:r>
              <a:rPr lang="en-US" sz="3200" dirty="0"/>
              <a:t>Presence of Calcium in ACS Patients</a:t>
            </a:r>
          </a:p>
        </p:txBody>
      </p:sp>
      <p:graphicFrame>
        <p:nvGraphicFramePr>
          <p:cNvPr id="10" name="Chart 9"/>
          <p:cNvGraphicFramePr/>
          <p:nvPr>
            <p:extLst>
              <p:ext uri="{D42A27DB-BD31-4B8C-83A1-F6EECF244321}">
                <p14:modId xmlns:p14="http://schemas.microsoft.com/office/powerpoint/2010/main" xmlns="" val="1801112100"/>
              </p:ext>
            </p:extLst>
          </p:nvPr>
        </p:nvGraphicFramePr>
        <p:xfrm>
          <a:off x="-238496" y="1286722"/>
          <a:ext cx="60960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33407" y="4806714"/>
            <a:ext cx="4809507" cy="584775"/>
          </a:xfrm>
          <a:prstGeom prst="rect">
            <a:avLst/>
          </a:prstGeom>
          <a:noFill/>
        </p:spPr>
        <p:txBody>
          <a:bodyPr wrap="square" lIns="91357" tIns="45678" rIns="91357" bIns="45678" rtlCol="0">
            <a:spAutoFit/>
          </a:bodyPr>
          <a:lstStyle/>
          <a:p>
            <a:pPr algn="ctr"/>
            <a:r>
              <a:rPr lang="en-GB" sz="1600" dirty="0">
                <a:solidFill>
                  <a:schemeClr val="tx2"/>
                </a:solidFill>
                <a:latin typeface="Calibri" panose="020F0502020204030204" pitchFamily="34" charset="0"/>
                <a:cs typeface="Calibri" panose="020F0502020204030204" pitchFamily="34" charset="0"/>
              </a:rPr>
              <a:t>6,855 ACS </a:t>
            </a:r>
            <a:r>
              <a:rPr lang="en-GB" sz="1600" dirty="0" err="1">
                <a:solidFill>
                  <a:schemeClr val="tx2"/>
                </a:solidFill>
                <a:latin typeface="Calibri" panose="020F0502020204030204" pitchFamily="34" charset="0"/>
                <a:cs typeface="Calibri" panose="020F0502020204030204" pitchFamily="34" charset="0"/>
              </a:rPr>
              <a:t>pts</a:t>
            </a:r>
            <a:r>
              <a:rPr lang="en-GB" sz="1600" dirty="0">
                <a:solidFill>
                  <a:schemeClr val="tx2"/>
                </a:solidFill>
                <a:latin typeface="Calibri" panose="020F0502020204030204" pitchFamily="34" charset="0"/>
                <a:cs typeface="Calibri" panose="020F0502020204030204" pitchFamily="34" charset="0"/>
              </a:rPr>
              <a:t> pooled from 2 pivotal randomized controlled trials</a:t>
            </a:r>
            <a:r>
              <a:rPr lang="en-GB" sz="1600" baseline="30000" dirty="0">
                <a:solidFill>
                  <a:schemeClr val="tx2"/>
                </a:solidFill>
                <a:latin typeface="Calibri" panose="020F0502020204030204" pitchFamily="34" charset="0"/>
                <a:cs typeface="Calibri" panose="020F0502020204030204" pitchFamily="34" charset="0"/>
              </a:rPr>
              <a:t>1</a:t>
            </a:r>
          </a:p>
        </p:txBody>
      </p:sp>
      <p:sp>
        <p:nvSpPr>
          <p:cNvPr id="3" name="Rectangle 2"/>
          <p:cNvSpPr/>
          <p:nvPr/>
        </p:nvSpPr>
        <p:spPr>
          <a:xfrm>
            <a:off x="0" y="6627178"/>
            <a:ext cx="8305800" cy="250203"/>
          </a:xfrm>
          <a:prstGeom prst="rect">
            <a:avLst/>
          </a:prstGeom>
        </p:spPr>
        <p:txBody>
          <a:bodyPr wrap="square" lIns="91357" tIns="45678" rIns="91357" bIns="45678">
            <a:spAutoFit/>
          </a:bodyPr>
          <a:lstStyle/>
          <a:p>
            <a:r>
              <a:rPr lang="en-US" sz="1000" baseline="30000" dirty="0">
                <a:solidFill>
                  <a:schemeClr val="tx2"/>
                </a:solidFill>
                <a:latin typeface="Calibri" panose="020F0502020204030204" pitchFamily="34" charset="0"/>
                <a:cs typeface="Calibri" panose="020F0502020204030204" pitchFamily="34" charset="0"/>
              </a:rPr>
              <a:t>1</a:t>
            </a:r>
            <a:r>
              <a:rPr lang="en-US" sz="1000" dirty="0">
                <a:solidFill>
                  <a:schemeClr val="tx2"/>
                </a:solidFill>
                <a:latin typeface="Calibri" panose="020F0502020204030204" pitchFamily="34" charset="0"/>
                <a:cs typeface="Calibri" panose="020F0502020204030204" pitchFamily="34" charset="0"/>
              </a:rPr>
              <a:t>Généreux P, et. al. J Am </a:t>
            </a:r>
            <a:r>
              <a:rPr lang="en-US" sz="1000" dirty="0" err="1">
                <a:solidFill>
                  <a:schemeClr val="tx2"/>
                </a:solidFill>
                <a:latin typeface="Calibri" panose="020F0502020204030204" pitchFamily="34" charset="0"/>
                <a:cs typeface="Calibri" panose="020F0502020204030204" pitchFamily="34" charset="0"/>
              </a:rPr>
              <a:t>Coll</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Cardiol</a:t>
            </a:r>
            <a:r>
              <a:rPr lang="en-US" sz="1000" dirty="0">
                <a:solidFill>
                  <a:schemeClr val="tx2"/>
                </a:solidFill>
                <a:latin typeface="Calibri" panose="020F0502020204030204" pitchFamily="34" charset="0"/>
                <a:cs typeface="Calibri" panose="020F0502020204030204" pitchFamily="34" charset="0"/>
              </a:rPr>
              <a:t> 2014;63:1845–54. </a:t>
            </a:r>
            <a:r>
              <a:rPr lang="en-US" sz="1000" baseline="30000" dirty="0">
                <a:solidFill>
                  <a:schemeClr val="tx2"/>
                </a:solidFill>
                <a:latin typeface="Calibri" panose="020F0502020204030204" pitchFamily="34" charset="0"/>
                <a:cs typeface="Calibri" panose="020F0502020204030204" pitchFamily="34" charset="0"/>
              </a:rPr>
              <a:t>2</a:t>
            </a:r>
            <a:r>
              <a:rPr lang="en-US" sz="1000" dirty="0">
                <a:solidFill>
                  <a:schemeClr val="tx2"/>
                </a:solidFill>
                <a:latin typeface="Calibri" panose="020F0502020204030204" pitchFamily="34" charset="0"/>
                <a:cs typeface="Calibri" panose="020F0502020204030204" pitchFamily="34" charset="0"/>
              </a:rPr>
              <a:t>Waters, et al.  JACC 2014;63:1855-1856.</a:t>
            </a:r>
          </a:p>
        </p:txBody>
      </p:sp>
      <p:sp>
        <p:nvSpPr>
          <p:cNvPr id="5" name="Rectangle 4"/>
          <p:cNvSpPr/>
          <p:nvPr/>
        </p:nvSpPr>
        <p:spPr>
          <a:xfrm>
            <a:off x="5888185" y="2362206"/>
            <a:ext cx="2811850" cy="1754318"/>
          </a:xfrm>
          <a:prstGeom prst="rect">
            <a:avLst/>
          </a:prstGeom>
        </p:spPr>
        <p:txBody>
          <a:bodyPr wrap="square" lIns="91357" tIns="45678" rIns="91357" bIns="45678">
            <a:spAutoFit/>
          </a:bodyPr>
          <a:lstStyle/>
          <a:p>
            <a:pPr algn="ctr"/>
            <a:r>
              <a:rPr lang="en-US" dirty="0" smtClean="0">
                <a:solidFill>
                  <a:schemeClr val="tx2"/>
                </a:solidFill>
              </a:rPr>
              <a:t>This </a:t>
            </a:r>
            <a:r>
              <a:rPr lang="en-US" dirty="0">
                <a:solidFill>
                  <a:schemeClr val="tx2"/>
                </a:solidFill>
              </a:rPr>
              <a:t>degree of calcification, because it is grossly visible by </a:t>
            </a:r>
            <a:r>
              <a:rPr lang="en-US" dirty="0" smtClean="0">
                <a:solidFill>
                  <a:schemeClr val="tx2"/>
                </a:solidFill>
              </a:rPr>
              <a:t>fluoroscopy, </a:t>
            </a:r>
            <a:r>
              <a:rPr lang="en-US" dirty="0">
                <a:solidFill>
                  <a:schemeClr val="tx2"/>
                </a:solidFill>
              </a:rPr>
              <a:t>is much more severe than other estimations (IVUS, etc</a:t>
            </a:r>
            <a:r>
              <a:rPr lang="en-US" dirty="0" smtClean="0">
                <a:solidFill>
                  <a:schemeClr val="tx2"/>
                </a:solidFill>
              </a:rPr>
              <a:t>.)</a:t>
            </a:r>
            <a:r>
              <a:rPr lang="en-US" baseline="30000" dirty="0" smtClean="0">
                <a:solidFill>
                  <a:schemeClr val="tx2"/>
                </a:solidFill>
              </a:rPr>
              <a:t>2</a:t>
            </a:r>
            <a:endParaRPr lang="en-US" baseline="30000" dirty="0">
              <a:solidFill>
                <a:schemeClr val="tx2"/>
              </a:solidFill>
            </a:endParaRPr>
          </a:p>
        </p:txBody>
      </p:sp>
      <p:sp>
        <p:nvSpPr>
          <p:cNvPr id="13" name="Rounded Rectangle 12"/>
          <p:cNvSpPr/>
          <p:nvPr/>
        </p:nvSpPr>
        <p:spPr>
          <a:xfrm>
            <a:off x="5867400" y="2010746"/>
            <a:ext cx="2834611" cy="2180259"/>
          </a:xfrm>
          <a:prstGeom prst="roundRect">
            <a:avLst/>
          </a:prstGeom>
          <a:noFill/>
          <a:ln w="3810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57" tIns="45678" rIns="91357" bIns="45678" rtlCol="0" anchor="ctr"/>
          <a:lstStyle/>
          <a:p>
            <a:pPr algn="ctr"/>
            <a:endParaRPr lang="en-US">
              <a:solidFill>
                <a:schemeClr val="tx2"/>
              </a:solidFill>
            </a:endParaRPr>
          </a:p>
        </p:txBody>
      </p:sp>
    </p:spTree>
    <p:extLst>
      <p:ext uri="{BB962C8B-B14F-4D97-AF65-F5344CB8AC3E}">
        <p14:creationId xmlns:p14="http://schemas.microsoft.com/office/powerpoint/2010/main" xmlns="" val="28636037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53788" y="998054"/>
            <a:ext cx="9144000" cy="998621"/>
          </a:xfrm>
        </p:spPr>
        <p:txBody>
          <a:bodyPr lIns="92075" tIns="46038" rIns="92075" bIns="46038" anchor="ctr"/>
          <a:lstStyle/>
          <a:p>
            <a:pPr eaLnBrk="1" hangingPunct="1">
              <a:defRPr/>
            </a:pPr>
            <a:r>
              <a:rPr lang="en-US" sz="3600" dirty="0" smtClean="0">
                <a:solidFill>
                  <a:srgbClr val="FFC000"/>
                </a:solidFill>
              </a:rPr>
              <a:t>Case Selection</a:t>
            </a:r>
            <a:endParaRPr lang="en-US" sz="4800" dirty="0" smtClean="0">
              <a:solidFill>
                <a:srgbClr val="FFC000"/>
              </a:solidFill>
            </a:endParaRPr>
          </a:p>
        </p:txBody>
      </p:sp>
      <p:sp>
        <p:nvSpPr>
          <p:cNvPr id="314371" name="Rectangle 3"/>
          <p:cNvSpPr>
            <a:spLocks noGrp="1" noChangeArrowheads="1"/>
          </p:cNvSpPr>
          <p:nvPr>
            <p:ph type="body" idx="1"/>
          </p:nvPr>
        </p:nvSpPr>
        <p:spPr>
          <a:xfrm>
            <a:off x="1299141" y="2217821"/>
            <a:ext cx="7360778" cy="3810000"/>
          </a:xfrm>
        </p:spPr>
        <p:txBody>
          <a:bodyPr lIns="92075" tIns="46038" rIns="92075" bIns="46038" anchorCtr="0"/>
          <a:lstStyle/>
          <a:p>
            <a:pPr eaLnBrk="1" hangingPunct="1">
              <a:buClr>
                <a:schemeClr val="tx1"/>
              </a:buClr>
              <a:defRPr/>
            </a:pPr>
            <a:r>
              <a:rPr lang="en-US" sz="3600" b="0" dirty="0" smtClean="0"/>
              <a:t>Avoid unfavorable anatomy</a:t>
            </a:r>
          </a:p>
          <a:p>
            <a:pPr lvl="1" eaLnBrk="1" hangingPunct="1">
              <a:defRPr/>
            </a:pPr>
            <a:r>
              <a:rPr lang="en-US" sz="3200" b="0" dirty="0" smtClean="0"/>
              <a:t>Severe tortuosity </a:t>
            </a:r>
          </a:p>
          <a:p>
            <a:pPr lvl="1" eaLnBrk="1" hangingPunct="1">
              <a:defRPr/>
            </a:pPr>
            <a:r>
              <a:rPr lang="en-US" sz="3200" b="0" dirty="0" smtClean="0"/>
              <a:t>Marked bend angles</a:t>
            </a:r>
          </a:p>
          <a:p>
            <a:pPr eaLnBrk="1" hangingPunct="1">
              <a:defRPr/>
            </a:pPr>
            <a:r>
              <a:rPr lang="en-US" sz="3600" b="0" dirty="0" err="1" smtClean="0"/>
              <a:t>Ca</a:t>
            </a:r>
            <a:r>
              <a:rPr lang="en-US" sz="3600" b="0" dirty="0" smtClean="0"/>
              <a:t>++ plus angulation: </a:t>
            </a:r>
            <a:r>
              <a:rPr lang="en-US" sz="3600" b="0" dirty="0" smtClean="0">
                <a:latin typeface="Wingdings 3" pitchFamily="18" charset="2"/>
              </a:rPr>
              <a:t>h</a:t>
            </a:r>
            <a:r>
              <a:rPr lang="en-US" sz="3600" b="0" dirty="0" smtClean="0">
                <a:latin typeface="Arial" pitchFamily="34" charset="0"/>
                <a:cs typeface="Arial" pitchFamily="34" charset="0"/>
              </a:rPr>
              <a:t> risk</a:t>
            </a:r>
          </a:p>
          <a:p>
            <a:pPr lvl="1" eaLnBrk="1" hangingPunct="1">
              <a:defRPr/>
            </a:pPr>
            <a:r>
              <a:rPr lang="en-US" sz="3200" b="0" dirty="0" smtClean="0">
                <a:latin typeface="Arial" pitchFamily="34" charset="0"/>
                <a:cs typeface="Arial" pitchFamily="34" charset="0"/>
              </a:rPr>
              <a:t>Guide wire bias</a:t>
            </a:r>
          </a:p>
          <a:p>
            <a:pPr lvl="1" eaLnBrk="1" hangingPunct="1">
              <a:defRPr/>
            </a:pPr>
            <a:r>
              <a:rPr lang="en-US" sz="3200" b="0" dirty="0" smtClean="0">
                <a:latin typeface="Arial" pitchFamily="34" charset="0"/>
                <a:cs typeface="Arial" pitchFamily="34" charset="0"/>
              </a:rPr>
              <a:t>Perforation</a:t>
            </a:r>
            <a:r>
              <a:rPr lang="en-US" sz="3200" b="0" dirty="0" smtClean="0"/>
              <a:t>  </a:t>
            </a:r>
          </a:p>
        </p:txBody>
      </p:sp>
      <p:sp>
        <p:nvSpPr>
          <p:cNvPr id="4" name="Rectangle 2"/>
          <p:cNvSpPr txBox="1">
            <a:spLocks noChangeArrowheads="1"/>
          </p:cNvSpPr>
          <p:nvPr/>
        </p:nvSpPr>
        <p:spPr bwMode="auto">
          <a:xfrm>
            <a:off x="0" y="320842"/>
            <a:ext cx="9144000" cy="862499"/>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pPr eaLnBrk="1" hangingPunct="1">
              <a:defRPr/>
            </a:pPr>
            <a:r>
              <a:rPr lang="en-US" sz="4000" kern="0" dirty="0" smtClean="0">
                <a:solidFill>
                  <a:srgbClr val="FF9900"/>
                </a:solidFill>
              </a:rPr>
              <a:t>Rotational </a:t>
            </a:r>
            <a:r>
              <a:rPr lang="en-US" sz="4000" kern="0" dirty="0" err="1" smtClean="0">
                <a:solidFill>
                  <a:srgbClr val="FF9900"/>
                </a:solidFill>
              </a:rPr>
              <a:t>Atherectomy</a:t>
            </a:r>
            <a:endParaRPr lang="en-US" sz="5400" kern="0" dirty="0" smtClean="0">
              <a:solidFill>
                <a:srgbClr val="FF9900"/>
              </a:solidFill>
            </a:endParaRPr>
          </a:p>
        </p:txBody>
      </p:sp>
    </p:spTree>
    <p:extLst>
      <p:ext uri="{BB962C8B-B14F-4D97-AF65-F5344CB8AC3E}">
        <p14:creationId xmlns="" xmlns:p14="http://schemas.microsoft.com/office/powerpoint/2010/main" val="108819236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z_737popma06"/>
          <p:cNvPicPr>
            <a:picLocks noChangeAspect="1" noChangeArrowheads="1"/>
          </p:cNvPicPr>
          <p:nvPr/>
        </p:nvPicPr>
        <p:blipFill>
          <a:blip r:embed="rId3">
            <a:extLst>
              <a:ext uri="{28A0092B-C50C-407E-A947-70E740481C1C}">
                <a14:useLocalDpi xmlns="" xmlns:a14="http://schemas.microsoft.com/office/drawing/2010/main" val="0"/>
              </a:ext>
            </a:extLst>
          </a:blip>
          <a:srcRect l="2727" t="22917" r="2727" b="3125"/>
          <a:stretch>
            <a:fillRect/>
          </a:stretch>
        </p:blipFill>
        <p:spPr bwMode="auto">
          <a:xfrm>
            <a:off x="3213554" y="1226370"/>
            <a:ext cx="6027265" cy="5217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0" y="0"/>
            <a:ext cx="9144000" cy="1143000"/>
          </a:xfrm>
        </p:spPr>
        <p:txBody>
          <a:bodyPr lIns="91440" tIns="45720" rIns="91440" bIns="45720" anchor="ctr"/>
          <a:lstStyle/>
          <a:p>
            <a:pPr eaLnBrk="1" hangingPunct="1">
              <a:defRPr/>
            </a:pPr>
            <a:r>
              <a:rPr lang="en-US" sz="4000" dirty="0" smtClean="0">
                <a:solidFill>
                  <a:srgbClr val="FF9900"/>
                </a:solidFill>
              </a:rPr>
              <a:t>Guide Catheter Selection</a:t>
            </a:r>
          </a:p>
        </p:txBody>
      </p:sp>
      <p:sp>
        <p:nvSpPr>
          <p:cNvPr id="61443" name="Rectangle 3"/>
          <p:cNvSpPr>
            <a:spLocks noGrp="1" noChangeArrowheads="1"/>
          </p:cNvSpPr>
          <p:nvPr>
            <p:ph type="body" idx="1"/>
          </p:nvPr>
        </p:nvSpPr>
        <p:spPr>
          <a:xfrm>
            <a:off x="32273" y="1706880"/>
            <a:ext cx="3353998" cy="3505200"/>
          </a:xfrm>
        </p:spPr>
        <p:txBody>
          <a:bodyPr lIns="90488" tIns="44450" rIns="90488" bIns="44450" anchorCtr="0"/>
          <a:lstStyle/>
          <a:p>
            <a:pPr eaLnBrk="1" hangingPunct="1">
              <a:defRPr/>
            </a:pPr>
            <a:r>
              <a:rPr lang="en-US" sz="2400" b="0" dirty="0" smtClean="0"/>
              <a:t>Coaxial Alignment</a:t>
            </a:r>
          </a:p>
          <a:p>
            <a:pPr eaLnBrk="1" hangingPunct="1">
              <a:defRPr/>
            </a:pPr>
            <a:r>
              <a:rPr lang="en-US" sz="2400" b="0" dirty="0" smtClean="0"/>
              <a:t>Relaxed Curve</a:t>
            </a:r>
          </a:p>
          <a:p>
            <a:pPr eaLnBrk="1" hangingPunct="1">
              <a:defRPr/>
            </a:pPr>
            <a:r>
              <a:rPr lang="en-US" sz="2400" b="0" dirty="0" smtClean="0"/>
              <a:t>GC lumen &gt; 0.004" larger than burr</a:t>
            </a:r>
          </a:p>
          <a:p>
            <a:pPr lvl="1" eaLnBrk="1" hangingPunct="1">
              <a:defRPr/>
            </a:pPr>
            <a:r>
              <a:rPr lang="en-US" sz="2400" b="0" dirty="0" smtClean="0"/>
              <a:t>6F: 1.5-1.75 burr</a:t>
            </a:r>
          </a:p>
          <a:p>
            <a:pPr lvl="1" eaLnBrk="1" hangingPunct="1">
              <a:defRPr/>
            </a:pPr>
            <a:r>
              <a:rPr lang="en-US" sz="2400" b="0" dirty="0" smtClean="0"/>
              <a:t>7F: 2.0 burr</a:t>
            </a:r>
          </a:p>
          <a:p>
            <a:pPr eaLnBrk="1" hangingPunct="1">
              <a:defRPr/>
            </a:pPr>
            <a:r>
              <a:rPr lang="en-US" sz="2400" b="0" dirty="0" smtClean="0"/>
              <a:t>Side holes optional </a:t>
            </a:r>
          </a:p>
        </p:txBody>
      </p:sp>
    </p:spTree>
    <p:extLst>
      <p:ext uri="{BB962C8B-B14F-4D97-AF65-F5344CB8AC3E}">
        <p14:creationId xmlns="" xmlns:p14="http://schemas.microsoft.com/office/powerpoint/2010/main" val="22695251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1284"/>
            <a:ext cx="9144000" cy="1080248"/>
          </a:xfrm>
        </p:spPr>
        <p:txBody>
          <a:bodyPr/>
          <a:lstStyle/>
          <a:p>
            <a:pPr>
              <a:defRPr/>
            </a:pPr>
            <a:r>
              <a:rPr lang="en-US" sz="4000" dirty="0" smtClean="0">
                <a:solidFill>
                  <a:srgbClr val="FF9900"/>
                </a:solidFill>
              </a:rPr>
              <a:t>Guide Wires</a:t>
            </a:r>
            <a:endParaRPr lang="en-US" sz="4000" dirty="0">
              <a:solidFill>
                <a:srgbClr val="FF9900"/>
              </a:solidFill>
            </a:endParaRPr>
          </a:p>
        </p:txBody>
      </p:sp>
      <p:sp>
        <p:nvSpPr>
          <p:cNvPr id="3" name="Content Placeholder 2"/>
          <p:cNvSpPr>
            <a:spLocks noGrp="1"/>
          </p:cNvSpPr>
          <p:nvPr>
            <p:ph idx="1"/>
          </p:nvPr>
        </p:nvSpPr>
        <p:spPr>
          <a:xfrm>
            <a:off x="994166" y="2534138"/>
            <a:ext cx="7203722" cy="3505200"/>
          </a:xfrm>
        </p:spPr>
        <p:txBody>
          <a:bodyPr/>
          <a:lstStyle/>
          <a:p>
            <a:pPr>
              <a:buClr>
                <a:schemeClr val="tx1"/>
              </a:buClr>
              <a:defRPr/>
            </a:pPr>
            <a:r>
              <a:rPr lang="en-US" sz="3600" dirty="0" smtClean="0"/>
              <a:t>Floppy</a:t>
            </a:r>
          </a:p>
          <a:p>
            <a:pPr>
              <a:buClr>
                <a:schemeClr val="tx1"/>
              </a:buClr>
              <a:defRPr/>
            </a:pPr>
            <a:r>
              <a:rPr lang="en-US" sz="3600" dirty="0" smtClean="0"/>
              <a:t>Extra Support</a:t>
            </a:r>
            <a:endParaRPr lang="en-US" sz="3600" dirty="0"/>
          </a:p>
        </p:txBody>
      </p:sp>
      <p:sp>
        <p:nvSpPr>
          <p:cNvPr id="4" name="Title 1"/>
          <p:cNvSpPr txBox="1">
            <a:spLocks/>
          </p:cNvSpPr>
          <p:nvPr/>
        </p:nvSpPr>
        <p:spPr bwMode="auto">
          <a:xfrm>
            <a:off x="0" y="314664"/>
            <a:ext cx="9144000" cy="797312"/>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r>
              <a:rPr lang="en-US" kern="0" dirty="0" smtClean="0"/>
              <a:t>Rotational </a:t>
            </a:r>
            <a:r>
              <a:rPr lang="en-US" kern="0" dirty="0" err="1" smtClean="0"/>
              <a:t>Atherectomy</a:t>
            </a:r>
            <a:endParaRPr lang="en-US" kern="0" dirty="0"/>
          </a:p>
        </p:txBody>
      </p:sp>
    </p:spTree>
    <p:extLst>
      <p:ext uri="{BB962C8B-B14F-4D97-AF65-F5344CB8AC3E}">
        <p14:creationId xmlns="" xmlns:p14="http://schemas.microsoft.com/office/powerpoint/2010/main" val="157064479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350" y="1925618"/>
            <a:ext cx="8023300" cy="4185436"/>
          </a:xfrm>
        </p:spPr>
        <p:txBody>
          <a:bodyPr/>
          <a:lstStyle/>
          <a:p>
            <a:r>
              <a:rPr lang="en-US" sz="2800" b="0" dirty="0" smtClean="0"/>
              <a:t>Burr sizes: 1.25, 1.5, 1.75, 2.0, 2.15, 2.25, 2.5 </a:t>
            </a:r>
          </a:p>
          <a:p>
            <a:r>
              <a:rPr lang="en-US" sz="2800" b="0" dirty="0" smtClean="0"/>
              <a:t>Usually start with 1.50 mm burr</a:t>
            </a:r>
          </a:p>
          <a:p>
            <a:pPr lvl="1"/>
            <a:r>
              <a:rPr lang="en-US" sz="2400" b="0" dirty="0" smtClean="0"/>
              <a:t>Smaller (1.25)  if very tight or long lesion</a:t>
            </a:r>
          </a:p>
          <a:p>
            <a:r>
              <a:rPr lang="en-US" sz="2800" b="0" dirty="0" smtClean="0"/>
              <a:t>Optimal technique </a:t>
            </a:r>
          </a:p>
          <a:p>
            <a:pPr lvl="1"/>
            <a:r>
              <a:rPr lang="en-US" b="0" dirty="0" smtClean="0"/>
              <a:t>slow burr advancement </a:t>
            </a:r>
          </a:p>
          <a:p>
            <a:pPr lvl="1"/>
            <a:r>
              <a:rPr lang="en-US" b="0" dirty="0" smtClean="0"/>
              <a:t>short ablation run times  </a:t>
            </a:r>
          </a:p>
          <a:p>
            <a:pPr lvl="1"/>
            <a:r>
              <a:rPr lang="en-US" b="0" dirty="0" smtClean="0"/>
              <a:t>avoid rpm drops </a:t>
            </a:r>
          </a:p>
          <a:p>
            <a:r>
              <a:rPr lang="en-US" sz="2800" b="0" dirty="0" smtClean="0"/>
              <a:t>May need larger burrs (stepped approach)</a:t>
            </a:r>
          </a:p>
        </p:txBody>
      </p:sp>
      <p:sp>
        <p:nvSpPr>
          <p:cNvPr id="6" name="Title 1"/>
          <p:cNvSpPr>
            <a:spLocks noGrp="1"/>
          </p:cNvSpPr>
          <p:nvPr>
            <p:ph type="title"/>
          </p:nvPr>
        </p:nvSpPr>
        <p:spPr>
          <a:xfrm>
            <a:off x="0" y="228600"/>
            <a:ext cx="9144000" cy="797312"/>
          </a:xfrm>
        </p:spPr>
        <p:txBody>
          <a:bodyPr/>
          <a:lstStyle/>
          <a:p>
            <a:r>
              <a:rPr lang="en-US" sz="4000" dirty="0" smtClean="0"/>
              <a:t>Rotational </a:t>
            </a:r>
            <a:r>
              <a:rPr lang="en-US" sz="4000" dirty="0" err="1" smtClean="0"/>
              <a:t>Atherectomy</a:t>
            </a:r>
            <a:endParaRPr lang="en-US" sz="4000" dirty="0"/>
          </a:p>
        </p:txBody>
      </p:sp>
      <p:sp>
        <p:nvSpPr>
          <p:cNvPr id="7" name="Title 1"/>
          <p:cNvSpPr txBox="1">
            <a:spLocks/>
          </p:cNvSpPr>
          <p:nvPr/>
        </p:nvSpPr>
        <p:spPr bwMode="auto">
          <a:xfrm>
            <a:off x="0" y="976200"/>
            <a:ext cx="9144000" cy="80104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r>
              <a:rPr lang="en-US" sz="3600" dirty="0" smtClean="0">
                <a:solidFill>
                  <a:srgbClr val="FFC000"/>
                </a:solidFill>
              </a:rPr>
              <a:t>Technique</a:t>
            </a:r>
            <a:endParaRPr lang="en-US" sz="3600" dirty="0">
              <a:solidFill>
                <a:srgbClr val="FFC000"/>
              </a:solidFill>
            </a:endParaRPr>
          </a:p>
        </p:txBody>
      </p:sp>
      <p:cxnSp>
        <p:nvCxnSpPr>
          <p:cNvPr id="4" name="Straight Connector 3"/>
          <p:cNvCxnSpPr/>
          <p:nvPr/>
        </p:nvCxnSpPr>
        <p:spPr bwMode="auto">
          <a:xfrm flipV="1">
            <a:off x="6045798" y="2043953"/>
            <a:ext cx="731520" cy="398033"/>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V="1">
            <a:off x="6929718" y="2043953"/>
            <a:ext cx="731520" cy="398033"/>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V="1">
            <a:off x="7729370" y="2043953"/>
            <a:ext cx="731520" cy="398033"/>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 xmlns:p14="http://schemas.microsoft.com/office/powerpoint/2010/main" val="6753073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0" y="473242"/>
            <a:ext cx="9144000" cy="802106"/>
          </a:xfrm>
        </p:spPr>
        <p:txBody>
          <a:bodyPr/>
          <a:lstStyle/>
          <a:p>
            <a:pPr eaLnBrk="1" hangingPunct="1">
              <a:defRPr/>
            </a:pPr>
            <a:r>
              <a:rPr lang="en-US" sz="3600" dirty="0" smtClean="0">
                <a:solidFill>
                  <a:srgbClr val="FF9900"/>
                </a:solidFill>
              </a:rPr>
              <a:t>Rotational </a:t>
            </a:r>
            <a:r>
              <a:rPr lang="en-US" sz="3600" dirty="0" err="1" smtClean="0">
                <a:solidFill>
                  <a:srgbClr val="FF9900"/>
                </a:solidFill>
              </a:rPr>
              <a:t>Atherectomy</a:t>
            </a:r>
            <a:endParaRPr lang="en-US" sz="3600" dirty="0" smtClean="0">
              <a:solidFill>
                <a:srgbClr val="FF9900"/>
              </a:solidFill>
            </a:endParaRPr>
          </a:p>
        </p:txBody>
      </p:sp>
      <p:sp>
        <p:nvSpPr>
          <p:cNvPr id="229379" name="Rectangle 3"/>
          <p:cNvSpPr>
            <a:spLocks noGrp="1" noChangeArrowheads="1"/>
          </p:cNvSpPr>
          <p:nvPr>
            <p:ph type="body" idx="1"/>
          </p:nvPr>
        </p:nvSpPr>
        <p:spPr>
          <a:xfrm>
            <a:off x="308589" y="2081016"/>
            <a:ext cx="8509890" cy="3633984"/>
          </a:xfrm>
        </p:spPr>
        <p:txBody>
          <a:bodyPr/>
          <a:lstStyle/>
          <a:p>
            <a:pPr eaLnBrk="1" hangingPunct="1">
              <a:buClr>
                <a:schemeClr val="tx1"/>
              </a:buClr>
              <a:defRPr/>
            </a:pPr>
            <a:r>
              <a:rPr lang="en-US" b="0" dirty="0" smtClean="0">
                <a:solidFill>
                  <a:srgbClr val="FFC000"/>
                </a:solidFill>
              </a:rPr>
              <a:t>Ablation Technique</a:t>
            </a:r>
            <a:endParaRPr lang="en-US" b="0" dirty="0">
              <a:solidFill>
                <a:srgbClr val="FFC000"/>
              </a:solidFill>
            </a:endParaRPr>
          </a:p>
          <a:p>
            <a:pPr lvl="1" eaLnBrk="1" hangingPunct="1">
              <a:buClr>
                <a:schemeClr val="tx1"/>
              </a:buClr>
              <a:defRPr/>
            </a:pPr>
            <a:r>
              <a:rPr lang="en-US" b="0" dirty="0" smtClean="0"/>
              <a:t>Slower burr speeds (140,000-150,000 rpm)</a:t>
            </a:r>
            <a:endParaRPr lang="en-US" b="0" dirty="0"/>
          </a:p>
          <a:p>
            <a:pPr lvl="1" eaLnBrk="1" hangingPunct="1">
              <a:buClr>
                <a:schemeClr val="tx1"/>
              </a:buClr>
              <a:defRPr/>
            </a:pPr>
            <a:r>
              <a:rPr lang="en-US" b="0" dirty="0"/>
              <a:t>Short </a:t>
            </a:r>
            <a:r>
              <a:rPr lang="en-US" b="0" dirty="0" smtClean="0"/>
              <a:t>ablation run </a:t>
            </a:r>
            <a:r>
              <a:rPr lang="en-US" b="0" dirty="0"/>
              <a:t>times </a:t>
            </a:r>
            <a:r>
              <a:rPr lang="en-US" b="0" dirty="0" smtClean="0"/>
              <a:t>(15-20 seconds)</a:t>
            </a:r>
            <a:endParaRPr lang="en-US" b="0" dirty="0"/>
          </a:p>
          <a:p>
            <a:pPr lvl="1" eaLnBrk="1" hangingPunct="1">
              <a:buClr>
                <a:schemeClr val="tx1"/>
              </a:buClr>
              <a:defRPr/>
            </a:pPr>
            <a:r>
              <a:rPr lang="en-US" b="0" dirty="0"/>
              <a:t>Avoid </a:t>
            </a:r>
            <a:r>
              <a:rPr lang="en-US" b="0" dirty="0" smtClean="0"/>
              <a:t>decelerations &gt;5,000 rpm</a:t>
            </a:r>
            <a:endParaRPr lang="en-US" b="0" dirty="0"/>
          </a:p>
        </p:txBody>
      </p:sp>
    </p:spTree>
    <p:extLst>
      <p:ext uri="{BB962C8B-B14F-4D97-AF65-F5344CB8AC3E}">
        <p14:creationId xmlns="" xmlns:p14="http://schemas.microsoft.com/office/powerpoint/2010/main" val="7327128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981635"/>
            <a:ext cx="9144000" cy="802341"/>
          </a:xfrm>
        </p:spPr>
        <p:txBody>
          <a:bodyPr lIns="91440" tIns="45720" rIns="91440" bIns="45720" anchor="ctr"/>
          <a:lstStyle/>
          <a:p>
            <a:pPr eaLnBrk="1" hangingPunct="1">
              <a:defRPr/>
            </a:pPr>
            <a:r>
              <a:rPr lang="en-US" sz="3600" b="0" dirty="0" smtClean="0">
                <a:solidFill>
                  <a:srgbClr val="FFC000"/>
                </a:solidFill>
              </a:rPr>
              <a:t>Intra-Procedure Patient Management</a:t>
            </a:r>
          </a:p>
        </p:txBody>
      </p:sp>
      <p:sp>
        <p:nvSpPr>
          <p:cNvPr id="82947" name="Rectangle 3"/>
          <p:cNvSpPr>
            <a:spLocks noGrp="1" noChangeArrowheads="1"/>
          </p:cNvSpPr>
          <p:nvPr>
            <p:ph type="body" idx="1"/>
          </p:nvPr>
        </p:nvSpPr>
        <p:spPr>
          <a:xfrm>
            <a:off x="516367" y="2052119"/>
            <a:ext cx="8304903" cy="4401671"/>
          </a:xfrm>
        </p:spPr>
        <p:txBody>
          <a:bodyPr lIns="90488" tIns="44450" rIns="90488" bIns="44450" anchorCtr="0"/>
          <a:lstStyle/>
          <a:p>
            <a:pPr eaLnBrk="1" hangingPunct="1">
              <a:buClr>
                <a:schemeClr val="tx1"/>
              </a:buClr>
              <a:defRPr/>
            </a:pPr>
            <a:r>
              <a:rPr lang="en-US" sz="2800" b="0" dirty="0" smtClean="0">
                <a:latin typeface="Arial" pitchFamily="34" charset="0"/>
                <a:cs typeface="Arial" pitchFamily="34" charset="0"/>
              </a:rPr>
              <a:t>Adequate blood pressure for use of vasodilators</a:t>
            </a:r>
          </a:p>
          <a:p>
            <a:pPr lvl="1" eaLnBrk="1" hangingPunct="1">
              <a:buClr>
                <a:schemeClr val="tx1"/>
              </a:buClr>
              <a:defRPr/>
            </a:pPr>
            <a:r>
              <a:rPr lang="en-US" b="0" dirty="0" smtClean="0">
                <a:solidFill>
                  <a:schemeClr val="tx1"/>
                </a:solidFill>
                <a:latin typeface="Arial" pitchFamily="34" charset="0"/>
                <a:cs typeface="Arial" pitchFamily="34" charset="0"/>
              </a:rPr>
              <a:t>phenylephrine </a:t>
            </a:r>
            <a:r>
              <a:rPr lang="en-US" b="0" dirty="0" err="1" smtClean="0">
                <a:solidFill>
                  <a:schemeClr val="tx1"/>
                </a:solidFill>
                <a:latin typeface="Arial" pitchFamily="34" charset="0"/>
                <a:cs typeface="Arial" pitchFamily="34" charset="0"/>
              </a:rPr>
              <a:t>intraprocedure</a:t>
            </a:r>
            <a:r>
              <a:rPr lang="en-US" b="0" dirty="0" smtClean="0">
                <a:solidFill>
                  <a:schemeClr val="tx1"/>
                </a:solidFill>
                <a:latin typeface="Arial" pitchFamily="34" charset="0"/>
                <a:cs typeface="Arial" pitchFamily="34" charset="0"/>
              </a:rPr>
              <a:t> (100-300 </a:t>
            </a:r>
            <a:r>
              <a:rPr lang="en-US" b="0" dirty="0" err="1" smtClean="0">
                <a:solidFill>
                  <a:schemeClr val="tx1"/>
                </a:solidFill>
                <a:latin typeface="Symbol" pitchFamily="18" charset="2"/>
                <a:cs typeface="Arial" pitchFamily="34" charset="0"/>
              </a:rPr>
              <a:t>m</a:t>
            </a:r>
            <a:r>
              <a:rPr lang="en-US" b="0" dirty="0" err="1" smtClean="0">
                <a:solidFill>
                  <a:schemeClr val="tx1"/>
                </a:solidFill>
                <a:latin typeface="Arial" pitchFamily="34" charset="0"/>
                <a:cs typeface="Arial" pitchFamily="34" charset="0"/>
              </a:rPr>
              <a:t>gm</a:t>
            </a:r>
            <a:r>
              <a:rPr lang="en-US" b="0" dirty="0" smtClean="0">
                <a:solidFill>
                  <a:schemeClr val="tx1"/>
                </a:solidFill>
                <a:latin typeface="Arial" pitchFamily="34" charset="0"/>
                <a:cs typeface="Arial" pitchFamily="34" charset="0"/>
              </a:rPr>
              <a:t>)</a:t>
            </a:r>
          </a:p>
          <a:p>
            <a:pPr eaLnBrk="1" hangingPunct="1">
              <a:buClr>
                <a:schemeClr val="tx1"/>
              </a:buClr>
              <a:defRPr/>
            </a:pPr>
            <a:r>
              <a:rPr lang="en-US" sz="2800" b="0" dirty="0" smtClean="0">
                <a:latin typeface="Arial" pitchFamily="34" charset="0"/>
                <a:cs typeface="Arial" pitchFamily="34" charset="0"/>
              </a:rPr>
              <a:t>ACT 350 seconds</a:t>
            </a:r>
          </a:p>
          <a:p>
            <a:pPr eaLnBrk="1" hangingPunct="1">
              <a:buClr>
                <a:schemeClr val="tx1"/>
              </a:buClr>
              <a:defRPr/>
            </a:pPr>
            <a:r>
              <a:rPr lang="en-US" sz="2800" b="0" dirty="0" smtClean="0">
                <a:latin typeface="Arial" pitchFamily="34" charset="0"/>
                <a:cs typeface="Arial" pitchFamily="34" charset="0"/>
              </a:rPr>
              <a:t>Prophylactic pacing</a:t>
            </a:r>
          </a:p>
          <a:p>
            <a:pPr lvl="1" eaLnBrk="1" hangingPunct="1">
              <a:buClr>
                <a:schemeClr val="tx1"/>
              </a:buClr>
              <a:defRPr/>
            </a:pPr>
            <a:r>
              <a:rPr lang="en-US" b="0" dirty="0">
                <a:latin typeface="Arial" pitchFamily="34" charset="0"/>
                <a:cs typeface="Arial" pitchFamily="34" charset="0"/>
              </a:rPr>
              <a:t>o</a:t>
            </a:r>
            <a:r>
              <a:rPr lang="en-US" b="0" dirty="0" smtClean="0">
                <a:solidFill>
                  <a:schemeClr val="tx1"/>
                </a:solidFill>
                <a:latin typeface="Arial" pitchFamily="34" charset="0"/>
                <a:cs typeface="Arial" pitchFamily="34" charset="0"/>
              </a:rPr>
              <a:t>ften needed for RCA and dominant </a:t>
            </a:r>
            <a:r>
              <a:rPr lang="en-US" b="0" dirty="0" err="1" smtClean="0">
                <a:solidFill>
                  <a:schemeClr val="tx1"/>
                </a:solidFill>
                <a:latin typeface="Arial" pitchFamily="34" charset="0"/>
                <a:cs typeface="Arial" pitchFamily="34" charset="0"/>
              </a:rPr>
              <a:t>LCx</a:t>
            </a:r>
            <a:endParaRPr lang="en-US" b="0" dirty="0" smtClean="0">
              <a:solidFill>
                <a:schemeClr val="tx1"/>
              </a:solidFill>
              <a:latin typeface="Arial" pitchFamily="34" charset="0"/>
              <a:cs typeface="Arial" pitchFamily="34" charset="0"/>
            </a:endParaRPr>
          </a:p>
          <a:p>
            <a:pPr lvl="1" eaLnBrk="1" hangingPunct="1">
              <a:buClr>
                <a:schemeClr val="tx1"/>
              </a:buClr>
              <a:defRPr/>
            </a:pPr>
            <a:r>
              <a:rPr lang="en-US" b="0" dirty="0">
                <a:latin typeface="Arial" pitchFamily="34" charset="0"/>
                <a:cs typeface="Arial" pitchFamily="34" charset="0"/>
              </a:rPr>
              <a:t>o</a:t>
            </a:r>
            <a:r>
              <a:rPr lang="en-US" b="0" dirty="0" smtClean="0">
                <a:solidFill>
                  <a:schemeClr val="tx1"/>
                </a:solidFill>
                <a:latin typeface="Arial" pitchFamily="34" charset="0"/>
                <a:cs typeface="Arial" pitchFamily="34" charset="0"/>
              </a:rPr>
              <a:t>ccasionally for proximal LAD</a:t>
            </a:r>
          </a:p>
          <a:p>
            <a:pPr eaLnBrk="1" hangingPunct="1">
              <a:buClr>
                <a:schemeClr val="tx1"/>
              </a:buClr>
              <a:defRPr/>
            </a:pPr>
            <a:r>
              <a:rPr lang="en-US" sz="2800" b="0" dirty="0" smtClean="0">
                <a:latin typeface="Arial" pitchFamily="34" charset="0"/>
                <a:cs typeface="Arial" pitchFamily="34" charset="0"/>
              </a:rPr>
              <a:t>PA pressure monitoring for high risk patients</a:t>
            </a:r>
          </a:p>
        </p:txBody>
      </p:sp>
      <p:sp>
        <p:nvSpPr>
          <p:cNvPr id="4" name="Rectangle 2"/>
          <p:cNvSpPr txBox="1">
            <a:spLocks noChangeArrowheads="1"/>
          </p:cNvSpPr>
          <p:nvPr/>
        </p:nvSpPr>
        <p:spPr bwMode="auto">
          <a:xfrm>
            <a:off x="0" y="71718"/>
            <a:ext cx="9144000" cy="12192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pPr eaLnBrk="1" hangingPunct="1">
              <a:defRPr/>
            </a:pPr>
            <a:r>
              <a:rPr lang="en-US" sz="4000" b="0" kern="0" dirty="0" smtClean="0"/>
              <a:t>Rotational </a:t>
            </a:r>
            <a:r>
              <a:rPr lang="en-US" sz="4000" b="0" kern="0" dirty="0" err="1" smtClean="0"/>
              <a:t>Atherectomy</a:t>
            </a:r>
            <a:endParaRPr lang="en-US" sz="4000" b="0" kern="0" dirty="0" smtClean="0"/>
          </a:p>
        </p:txBody>
      </p:sp>
    </p:spTree>
    <p:extLst>
      <p:ext uri="{BB962C8B-B14F-4D97-AF65-F5344CB8AC3E}">
        <p14:creationId xmlns="" xmlns:p14="http://schemas.microsoft.com/office/powerpoint/2010/main" val="109873150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t>Rotaglide</a:t>
            </a:r>
            <a:r>
              <a:rPr lang="en-US" sz="4000" dirty="0" smtClean="0"/>
              <a:t> Lubricant</a:t>
            </a:r>
            <a:endParaRPr lang="en-US" sz="4000" dirty="0"/>
          </a:p>
        </p:txBody>
      </p:sp>
      <p:sp>
        <p:nvSpPr>
          <p:cNvPr id="3" name="Content Placeholder 2"/>
          <p:cNvSpPr>
            <a:spLocks noGrp="1"/>
          </p:cNvSpPr>
          <p:nvPr>
            <p:ph idx="1"/>
          </p:nvPr>
        </p:nvSpPr>
        <p:spPr>
          <a:xfrm>
            <a:off x="137159" y="3945368"/>
            <a:ext cx="7694408" cy="2396691"/>
          </a:xfrm>
        </p:spPr>
        <p:txBody>
          <a:bodyPr/>
          <a:lstStyle/>
          <a:p>
            <a:r>
              <a:rPr lang="en-US" dirty="0" smtClean="0"/>
              <a:t>Decreases friction</a:t>
            </a:r>
          </a:p>
          <a:p>
            <a:r>
              <a:rPr lang="en-US" dirty="0" smtClean="0"/>
              <a:t>Increased tactile feel</a:t>
            </a:r>
          </a:p>
          <a:p>
            <a:r>
              <a:rPr lang="en-US" dirty="0" smtClean="0"/>
              <a:t>Decreased heat generatio</a:t>
            </a:r>
            <a:r>
              <a:rPr lang="en-US" dirty="0"/>
              <a:t>n</a:t>
            </a:r>
          </a:p>
        </p:txBody>
      </p:sp>
      <p:pic>
        <p:nvPicPr>
          <p:cNvPr id="4" name="Picture 3" descr="rotaglide.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577544" y="1617878"/>
            <a:ext cx="1964028" cy="3706035"/>
          </a:xfrm>
          <a:prstGeom prst="rect">
            <a:avLst/>
          </a:prstGeom>
        </p:spPr>
      </p:pic>
      <p:sp>
        <p:nvSpPr>
          <p:cNvPr id="5" name="TextBox 4"/>
          <p:cNvSpPr txBox="1"/>
          <p:nvPr/>
        </p:nvSpPr>
        <p:spPr>
          <a:xfrm>
            <a:off x="408790" y="1869653"/>
            <a:ext cx="5798371" cy="1815882"/>
          </a:xfrm>
          <a:prstGeom prst="rect">
            <a:avLst/>
          </a:prstGeom>
          <a:noFill/>
        </p:spPr>
        <p:txBody>
          <a:bodyPr wrap="square" rtlCol="0">
            <a:spAutoFit/>
          </a:bodyPr>
          <a:lstStyle/>
          <a:p>
            <a:r>
              <a:rPr lang="en-US" sz="2800" u="sng" dirty="0" smtClean="0"/>
              <a:t>Ingredients</a:t>
            </a:r>
            <a:r>
              <a:rPr lang="en-US" sz="2800" dirty="0" smtClean="0"/>
              <a:t>:  Emulsion of olive oil, phospholipids, </a:t>
            </a:r>
            <a:r>
              <a:rPr lang="en-US" sz="2800" dirty="0"/>
              <a:t>egg </a:t>
            </a:r>
            <a:r>
              <a:rPr lang="en-US" sz="2800" dirty="0" smtClean="0"/>
              <a:t>yolk, </a:t>
            </a:r>
            <a:r>
              <a:rPr lang="en-US" sz="2800" dirty="0"/>
              <a:t>Na </a:t>
            </a:r>
            <a:r>
              <a:rPr lang="en-US" sz="2800" dirty="0" smtClean="0"/>
              <a:t>de-</a:t>
            </a:r>
            <a:r>
              <a:rPr lang="en-US" sz="2800" dirty="0" err="1" smtClean="0"/>
              <a:t>oxycholate</a:t>
            </a:r>
            <a:r>
              <a:rPr lang="en-US" sz="2800" dirty="0" smtClean="0"/>
              <a:t>, L-</a:t>
            </a:r>
            <a:r>
              <a:rPr lang="en-US" sz="2800" dirty="0" err="1" smtClean="0"/>
              <a:t>histidine</a:t>
            </a:r>
            <a:r>
              <a:rPr lang="en-US" sz="2800" dirty="0" smtClean="0"/>
              <a:t>, disodium EDTA, </a:t>
            </a:r>
            <a:r>
              <a:rPr lang="en-US" sz="2800" dirty="0" err="1" smtClean="0"/>
              <a:t>NaOH</a:t>
            </a:r>
            <a:r>
              <a:rPr lang="en-US" sz="2800" dirty="0" smtClean="0"/>
              <a:t>, and H2O</a:t>
            </a:r>
            <a:endParaRPr lang="en-US" sz="2800" dirty="0"/>
          </a:p>
        </p:txBody>
      </p:sp>
    </p:spTree>
    <p:extLst>
      <p:ext uri="{BB962C8B-B14F-4D97-AF65-F5344CB8AC3E}">
        <p14:creationId xmlns="" xmlns:p14="http://schemas.microsoft.com/office/powerpoint/2010/main" val="8102458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199"/>
            <a:ext cx="9144000" cy="711201"/>
          </a:xfrm>
        </p:spPr>
        <p:txBody>
          <a:bodyPr/>
          <a:lstStyle/>
          <a:p>
            <a:r>
              <a:rPr lang="en-US" dirty="0" smtClean="0"/>
              <a:t>Rotational </a:t>
            </a:r>
            <a:r>
              <a:rPr lang="en-US" dirty="0" err="1" smtClean="0"/>
              <a:t>Atherectomy</a:t>
            </a:r>
            <a:endParaRPr lang="en-US" dirty="0"/>
          </a:p>
        </p:txBody>
      </p:sp>
      <p:sp>
        <p:nvSpPr>
          <p:cNvPr id="3" name="Rectangle 5"/>
          <p:cNvSpPr txBox="1">
            <a:spLocks noChangeArrowheads="1"/>
          </p:cNvSpPr>
          <p:nvPr/>
        </p:nvSpPr>
        <p:spPr>
          <a:xfrm>
            <a:off x="914400" y="4811868"/>
            <a:ext cx="7772400" cy="2040466"/>
          </a:xfrm>
          <a:prstGeom prst="rect">
            <a:avLst/>
          </a:prstGeom>
          <a:noFill/>
          <a:ln/>
        </p:spPr>
        <p:txBody>
          <a:bodyPr/>
          <a:lstStyle>
            <a:lvl1pPr marL="342900" indent="-342900" algn="l" rtl="0" eaLnBrk="0" fontAlgn="base" hangingPunct="0">
              <a:spcBef>
                <a:spcPct val="20000"/>
              </a:spcBef>
              <a:spcAft>
                <a:spcPct val="20000"/>
              </a:spcAft>
              <a:buClr>
                <a:schemeClr val="tx1"/>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20000"/>
              </a:spcAft>
              <a:buClr>
                <a:schemeClr val="tx1"/>
              </a:buClr>
              <a:buChar char="•"/>
              <a:defRPr sz="2800" b="1">
                <a:solidFill>
                  <a:schemeClr val="tx1"/>
                </a:solidFill>
                <a:latin typeface="+mn-lt"/>
              </a:defRPr>
            </a:lvl2pPr>
            <a:lvl3pPr marL="1143000" indent="-228600" algn="l" rtl="0" eaLnBrk="0" fontAlgn="base" hangingPunct="0">
              <a:spcBef>
                <a:spcPct val="20000"/>
              </a:spcBef>
              <a:spcAft>
                <a:spcPct val="20000"/>
              </a:spcAft>
              <a:buClr>
                <a:schemeClr val="tx1"/>
              </a:buClr>
              <a:buChar char="•"/>
              <a:defRPr sz="2400" b="1">
                <a:solidFill>
                  <a:schemeClr val="tx1"/>
                </a:solidFill>
                <a:latin typeface="+mn-lt"/>
              </a:defRPr>
            </a:lvl3pPr>
            <a:lvl4pPr marL="1600200" indent="-228600" algn="l" rtl="0" eaLnBrk="0" fontAlgn="base" hangingPunct="0">
              <a:spcBef>
                <a:spcPct val="20000"/>
              </a:spcBef>
              <a:spcAft>
                <a:spcPct val="20000"/>
              </a:spcAft>
              <a:buClr>
                <a:srgbClr val="FFFF66"/>
              </a:buClr>
              <a:buChar char="–"/>
              <a:defRPr sz="2000" b="1">
                <a:solidFill>
                  <a:schemeClr val="bg1"/>
                </a:solidFill>
                <a:latin typeface="Tahoma" pitchFamily="34" charset="0"/>
              </a:defRPr>
            </a:lvl4pPr>
            <a:lvl5pPr marL="2057400" indent="-228600" algn="l" rtl="0" eaLnBrk="0" fontAlgn="base" hangingPunct="0">
              <a:spcBef>
                <a:spcPct val="20000"/>
              </a:spcBef>
              <a:spcAft>
                <a:spcPct val="20000"/>
              </a:spcAft>
              <a:buClr>
                <a:srgbClr val="FFFF66"/>
              </a:buClr>
              <a:buChar char="»"/>
              <a:defRPr sz="2000" b="1">
                <a:solidFill>
                  <a:schemeClr val="bg1"/>
                </a:solidFill>
                <a:latin typeface="Tahoma" pitchFamily="34" charset="0"/>
              </a:defRPr>
            </a:lvl5pPr>
            <a:lvl6pPr marL="2514600" indent="-228600" algn="l" rtl="0" fontAlgn="base">
              <a:spcBef>
                <a:spcPct val="20000"/>
              </a:spcBef>
              <a:spcAft>
                <a:spcPct val="20000"/>
              </a:spcAft>
              <a:buClr>
                <a:srgbClr val="FFFF66"/>
              </a:buClr>
              <a:buChar char="»"/>
              <a:defRPr sz="2000" b="1">
                <a:solidFill>
                  <a:schemeClr val="bg1"/>
                </a:solidFill>
                <a:latin typeface="Tahoma" pitchFamily="34" charset="0"/>
              </a:defRPr>
            </a:lvl6pPr>
            <a:lvl7pPr marL="2971800" indent="-228600" algn="l" rtl="0" fontAlgn="base">
              <a:spcBef>
                <a:spcPct val="20000"/>
              </a:spcBef>
              <a:spcAft>
                <a:spcPct val="20000"/>
              </a:spcAft>
              <a:buClr>
                <a:srgbClr val="FFFF66"/>
              </a:buClr>
              <a:buChar char="»"/>
              <a:defRPr sz="2000" b="1">
                <a:solidFill>
                  <a:schemeClr val="bg1"/>
                </a:solidFill>
                <a:latin typeface="Tahoma" pitchFamily="34" charset="0"/>
              </a:defRPr>
            </a:lvl7pPr>
            <a:lvl8pPr marL="3429000" indent="-228600" algn="l" rtl="0" fontAlgn="base">
              <a:spcBef>
                <a:spcPct val="20000"/>
              </a:spcBef>
              <a:spcAft>
                <a:spcPct val="20000"/>
              </a:spcAft>
              <a:buClr>
                <a:srgbClr val="FFFF66"/>
              </a:buClr>
              <a:buChar char="»"/>
              <a:defRPr sz="2000" b="1">
                <a:solidFill>
                  <a:schemeClr val="bg1"/>
                </a:solidFill>
                <a:latin typeface="Tahoma" pitchFamily="34" charset="0"/>
              </a:defRPr>
            </a:lvl8pPr>
            <a:lvl9pPr marL="3886200" indent="-228600" algn="l" rtl="0" fontAlgn="base">
              <a:spcBef>
                <a:spcPct val="20000"/>
              </a:spcBef>
              <a:spcAft>
                <a:spcPct val="20000"/>
              </a:spcAft>
              <a:buClr>
                <a:srgbClr val="FFFF66"/>
              </a:buClr>
              <a:buChar char="»"/>
              <a:defRPr sz="2000" b="1">
                <a:solidFill>
                  <a:schemeClr val="bg1"/>
                </a:solidFill>
                <a:latin typeface="Tahoma" pitchFamily="34" charset="0"/>
              </a:defRPr>
            </a:lvl9pPr>
          </a:lstStyle>
          <a:p>
            <a:r>
              <a:rPr lang="en-US" sz="1800" b="0" kern="0" dirty="0" smtClean="0">
                <a:latin typeface="Arial" pitchFamily="34" charset="0"/>
                <a:cs typeface="Arial" pitchFamily="34" charset="0"/>
              </a:rPr>
              <a:t>Over time, effluent heat increases due to friction in the system</a:t>
            </a:r>
          </a:p>
          <a:p>
            <a:r>
              <a:rPr lang="en-US" sz="1800" b="0" kern="0" dirty="0" smtClean="0">
                <a:latin typeface="Arial" pitchFamily="34" charset="0"/>
                <a:cs typeface="Arial" pitchFamily="34" charset="0"/>
              </a:rPr>
              <a:t>Increased heat in artery is associated with </a:t>
            </a:r>
            <a:r>
              <a:rPr lang="en-US" sz="1800" b="0" kern="0" dirty="0" smtClean="0">
                <a:latin typeface="Wingdings 3" pitchFamily="18" charset="2"/>
                <a:cs typeface="Arial" pitchFamily="34" charset="0"/>
              </a:rPr>
              <a:t>h</a:t>
            </a:r>
            <a:r>
              <a:rPr lang="en-US" sz="1800" b="0" kern="0" dirty="0" smtClean="0">
                <a:latin typeface="Arial" pitchFamily="34" charset="0"/>
                <a:cs typeface="Arial" pitchFamily="34" charset="0"/>
              </a:rPr>
              <a:t> platelet aggregation</a:t>
            </a:r>
          </a:p>
          <a:p>
            <a:r>
              <a:rPr lang="en-US" sz="1800" b="0" kern="0" dirty="0" err="1" smtClean="0">
                <a:latin typeface="Arial" pitchFamily="34" charset="0"/>
                <a:cs typeface="Arial" pitchFamily="34" charset="0"/>
              </a:rPr>
              <a:t>Rotaglide</a:t>
            </a:r>
            <a:r>
              <a:rPr lang="en-US" sz="1800" b="0" kern="0" dirty="0" smtClean="0">
                <a:latin typeface="Arial" pitchFamily="34" charset="0"/>
                <a:cs typeface="Arial" pitchFamily="34" charset="0"/>
              </a:rPr>
              <a:t> emulsion minimizes heat buildup</a:t>
            </a:r>
          </a:p>
          <a:p>
            <a:pPr lvl="1"/>
            <a:r>
              <a:rPr lang="en-US" sz="1600" b="0" kern="0" dirty="0" smtClean="0">
                <a:latin typeface="Arial" pitchFamily="34" charset="0"/>
                <a:cs typeface="Arial" pitchFamily="34" charset="0"/>
              </a:rPr>
              <a:t>Baseline temperature is low compared to standard saline flush</a:t>
            </a:r>
          </a:p>
          <a:p>
            <a:pPr lvl="1"/>
            <a:r>
              <a:rPr lang="en-US" sz="1600" b="0" kern="0" dirty="0" smtClean="0">
                <a:latin typeface="Arial" pitchFamily="34" charset="0"/>
                <a:cs typeface="Arial" pitchFamily="34" charset="0"/>
              </a:rPr>
              <a:t>Baseline temperature remains stable</a:t>
            </a:r>
            <a:endParaRPr lang="en-US" sz="1600" b="0" kern="0" dirty="0">
              <a:latin typeface="Arial" pitchFamily="34" charset="0"/>
              <a:cs typeface="Arial" pitchFamily="34" charset="0"/>
            </a:endParaRPr>
          </a:p>
        </p:txBody>
      </p:sp>
      <p:graphicFrame>
        <p:nvGraphicFramePr>
          <p:cNvPr id="4" name="Object 1">
            <a:hlinkClick r:id="" action="ppaction://ole?verb=0"/>
          </p:cNvPr>
          <p:cNvGraphicFramePr>
            <a:graphicFrameLocks/>
          </p:cNvGraphicFramePr>
          <p:nvPr>
            <p:extLst>
              <p:ext uri="{D42A27DB-BD31-4B8C-83A1-F6EECF244321}">
                <p14:modId xmlns="" xmlns:p14="http://schemas.microsoft.com/office/powerpoint/2010/main" val="1417841406"/>
              </p:ext>
            </p:extLst>
          </p:nvPr>
        </p:nvGraphicFramePr>
        <p:xfrm>
          <a:off x="1355464" y="1769534"/>
          <a:ext cx="6250191" cy="317898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bwMode="auto">
          <a:xfrm>
            <a:off x="0" y="805924"/>
            <a:ext cx="9144000" cy="654576"/>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r>
              <a:rPr lang="en-US" sz="3200" kern="0" dirty="0" err="1" smtClean="0">
                <a:solidFill>
                  <a:srgbClr val="FFC000"/>
                </a:solidFill>
              </a:rPr>
              <a:t>Rotaglide</a:t>
            </a:r>
            <a:r>
              <a:rPr lang="en-US" sz="3200" kern="0" dirty="0" smtClean="0">
                <a:solidFill>
                  <a:srgbClr val="FFC000"/>
                </a:solidFill>
              </a:rPr>
              <a:t> Lubricant</a:t>
            </a:r>
            <a:endParaRPr lang="en-US" sz="3200" kern="0" dirty="0">
              <a:solidFill>
                <a:srgbClr val="FFC000"/>
              </a:solidFill>
            </a:endParaRPr>
          </a:p>
        </p:txBody>
      </p:sp>
      <p:sp>
        <p:nvSpPr>
          <p:cNvPr id="8" name="Rectangle 4"/>
          <p:cNvSpPr txBox="1">
            <a:spLocks noChangeArrowheads="1"/>
          </p:cNvSpPr>
          <p:nvPr/>
        </p:nvSpPr>
        <p:spPr>
          <a:xfrm>
            <a:off x="75304" y="1449742"/>
            <a:ext cx="9144000" cy="499534"/>
          </a:xfrm>
          <a:prstGeom prst="rect">
            <a:avLst/>
          </a:prstGeom>
          <a:noFill/>
          <a:ln/>
        </p:spPr>
        <p:txBody>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r>
              <a:rPr lang="en-US" sz="2800" kern="0" dirty="0" smtClean="0">
                <a:latin typeface="Arial" pitchFamily="34" charset="0"/>
                <a:cs typeface="Arial" pitchFamily="34" charset="0"/>
              </a:rPr>
              <a:t>Heat Generation</a:t>
            </a:r>
            <a:endParaRPr lang="en-US" sz="2800" kern="0" dirty="0">
              <a:latin typeface="Arial" pitchFamily="34" charset="0"/>
              <a:cs typeface="Arial" pitchFamily="34" charset="0"/>
            </a:endParaRPr>
          </a:p>
        </p:txBody>
      </p:sp>
    </p:spTree>
    <p:extLst>
      <p:ext uri="{BB962C8B-B14F-4D97-AF65-F5344CB8AC3E}">
        <p14:creationId xmlns="" xmlns:p14="http://schemas.microsoft.com/office/powerpoint/2010/main" val="245833274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97312"/>
          </a:xfrm>
        </p:spPr>
        <p:txBody>
          <a:bodyPr/>
          <a:lstStyle/>
          <a:p>
            <a:r>
              <a:rPr lang="en-US" dirty="0" smtClean="0"/>
              <a:t>Calcified Lesions</a:t>
            </a:r>
            <a:endParaRPr lang="en-US" dirty="0"/>
          </a:p>
        </p:txBody>
      </p:sp>
      <p:sp>
        <p:nvSpPr>
          <p:cNvPr id="3" name="Content Placeholder 2"/>
          <p:cNvSpPr>
            <a:spLocks noGrp="1"/>
          </p:cNvSpPr>
          <p:nvPr>
            <p:ph idx="1"/>
          </p:nvPr>
        </p:nvSpPr>
        <p:spPr>
          <a:xfrm>
            <a:off x="358700" y="2505296"/>
            <a:ext cx="8441473" cy="3337942"/>
          </a:xfrm>
        </p:spPr>
        <p:txBody>
          <a:bodyPr/>
          <a:lstStyle/>
          <a:p>
            <a:pPr marL="0" indent="0">
              <a:buNone/>
            </a:pPr>
            <a:r>
              <a:rPr lang="en-US" dirty="0" err="1" smtClean="0">
                <a:solidFill>
                  <a:srgbClr val="FFC000"/>
                </a:solidFill>
              </a:rPr>
              <a:t>Rotablator</a:t>
            </a:r>
            <a:r>
              <a:rPr lang="en-US" dirty="0" smtClean="0">
                <a:solidFill>
                  <a:srgbClr val="FFC000"/>
                </a:solidFill>
              </a:rPr>
              <a:t> </a:t>
            </a:r>
          </a:p>
          <a:p>
            <a:r>
              <a:rPr lang="en-US" sz="2800" dirty="0" smtClean="0"/>
              <a:t>Only device which removes plaque</a:t>
            </a:r>
          </a:p>
          <a:p>
            <a:r>
              <a:rPr lang="en-US" sz="2800" dirty="0" smtClean="0"/>
              <a:t>Only effective device for heavy </a:t>
            </a:r>
            <a:r>
              <a:rPr lang="en-US" sz="2800" dirty="0" err="1"/>
              <a:t>Ca</a:t>
            </a:r>
            <a:r>
              <a:rPr lang="en-US" sz="2800" baseline="40000" dirty="0"/>
              <a:t>++ </a:t>
            </a:r>
            <a:endParaRPr lang="en-US" sz="2800" dirty="0" smtClean="0"/>
          </a:p>
        </p:txBody>
      </p:sp>
      <p:sp>
        <p:nvSpPr>
          <p:cNvPr id="4" name="Title 1"/>
          <p:cNvSpPr txBox="1">
            <a:spLocks/>
          </p:cNvSpPr>
          <p:nvPr/>
        </p:nvSpPr>
        <p:spPr bwMode="auto">
          <a:xfrm>
            <a:off x="7437" y="938550"/>
            <a:ext cx="9144000" cy="80104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r>
              <a:rPr lang="en-US" sz="3600" dirty="0" smtClean="0">
                <a:solidFill>
                  <a:srgbClr val="FFC000"/>
                </a:solidFill>
              </a:rPr>
              <a:t>Plaque Modification</a:t>
            </a:r>
            <a:endParaRPr lang="en-US" sz="3600" dirty="0">
              <a:solidFill>
                <a:srgbClr val="FFC000"/>
              </a:solidFill>
            </a:endParaRPr>
          </a:p>
        </p:txBody>
      </p:sp>
    </p:spTree>
    <p:extLst>
      <p:ext uri="{BB962C8B-B14F-4D97-AF65-F5344CB8AC3E}">
        <p14:creationId xmlns="" xmlns:p14="http://schemas.microsoft.com/office/powerpoint/2010/main" val="39392590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04184" cy="914400"/>
          </a:xfrm>
        </p:spPr>
        <p:txBody>
          <a:bodyPr>
            <a:normAutofit fontScale="90000"/>
          </a:bodyPr>
          <a:lstStyle/>
          <a:p>
            <a:pPr>
              <a:defRPr/>
            </a:pPr>
            <a:r>
              <a:rPr lang="en-US" sz="3200" dirty="0"/>
              <a:t>Impact of Rotational </a:t>
            </a:r>
            <a:r>
              <a:rPr lang="en-US" sz="3200" dirty="0" err="1"/>
              <a:t>Atherectomy</a:t>
            </a:r>
            <a:r>
              <a:rPr lang="en-US" sz="3200" dirty="0"/>
              <a:t> on Stent Expansion in Heavily Calcified Lesions</a:t>
            </a:r>
            <a:endParaRPr lang="en-US" sz="2400" dirty="0"/>
          </a:p>
        </p:txBody>
      </p:sp>
      <p:sp>
        <p:nvSpPr>
          <p:cNvPr id="4" name="TextBox 3"/>
          <p:cNvSpPr txBox="1"/>
          <p:nvPr/>
        </p:nvSpPr>
        <p:spPr>
          <a:xfrm>
            <a:off x="2618159" y="6473287"/>
            <a:ext cx="2153938" cy="246136"/>
          </a:xfrm>
          <a:prstGeom prst="rect">
            <a:avLst/>
          </a:prstGeom>
          <a:noFill/>
        </p:spPr>
        <p:txBody>
          <a:bodyPr wrap="none" lIns="91357" tIns="45678" rIns="91357" bIns="45678">
            <a:spAutoFit/>
          </a:bodyPr>
          <a:lstStyle/>
          <a:p>
            <a:pPr>
              <a:defRPr/>
            </a:pPr>
            <a:r>
              <a:rPr lang="en-US" sz="1000" dirty="0">
                <a:solidFill>
                  <a:schemeClr val="tx2"/>
                </a:solidFill>
                <a:latin typeface="Calibri" panose="020F0502020204030204" pitchFamily="34" charset="0"/>
              </a:rPr>
              <a:t>Hoffman R et al. EHJ 1998;19:1224-31</a:t>
            </a:r>
          </a:p>
        </p:txBody>
      </p:sp>
      <p:graphicFrame>
        <p:nvGraphicFramePr>
          <p:cNvPr id="10" name="Group 85"/>
          <p:cNvGraphicFramePr>
            <a:graphicFrameLocks noGrp="1"/>
          </p:cNvGraphicFramePr>
          <p:nvPr>
            <p:extLst>
              <p:ext uri="{D42A27DB-BD31-4B8C-83A1-F6EECF244321}">
                <p14:modId xmlns:p14="http://schemas.microsoft.com/office/powerpoint/2010/main" xmlns="" val="978007931"/>
              </p:ext>
            </p:extLst>
          </p:nvPr>
        </p:nvGraphicFramePr>
        <p:xfrm>
          <a:off x="279070" y="1471550"/>
          <a:ext cx="8534400" cy="4398074"/>
        </p:xfrm>
        <a:graphic>
          <a:graphicData uri="http://schemas.openxmlformats.org/drawingml/2006/table">
            <a:tbl>
              <a:tblPr/>
              <a:tblGrid>
                <a:gridCol w="2895600"/>
                <a:gridCol w="1600200"/>
                <a:gridCol w="1600200"/>
                <a:gridCol w="914400"/>
                <a:gridCol w="1524000"/>
              </a:tblGrid>
              <a:tr h="673100">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endParaRPr kumimoji="0" lang="en-US" sz="2000" b="1" i="0" u="none" strike="noStrike" cap="none" normalizeH="0" baseline="0" dirty="0" smtClean="0">
                        <a:ln>
                          <a:noFill/>
                        </a:ln>
                        <a:solidFill>
                          <a:schemeClr val="hlink"/>
                        </a:solidFill>
                        <a:effectLst/>
                        <a:latin typeface="Calibri" panose="020F0502020204030204" pitchFamily="34" charset="0"/>
                        <a:ea typeface="ヒラギノ角ゴ Pro W3" pitchFamily="-111" charset="-128"/>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6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STENT ALONE</a:t>
                      </a:r>
                      <a:endParaRPr kumimoji="0" lang="en-US" sz="16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sym typeface="Symbol"/>
                      </a:endParaRP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400" b="0" i="0" u="none" strike="noStrike" cap="none" normalizeH="0" baseline="0" dirty="0" smtClean="0">
                          <a:ln>
                            <a:noFill/>
                          </a:ln>
                          <a:solidFill>
                            <a:schemeClr val="tx2"/>
                          </a:solidFill>
                          <a:effectLst/>
                          <a:latin typeface="Calibri" panose="020F0502020204030204" pitchFamily="34" charset="0"/>
                          <a:ea typeface="ヒラギノ角ゴ Pro W3" pitchFamily="-111" charset="-128"/>
                          <a:cs typeface="Calibri" panose="020F0502020204030204" pitchFamily="34" charset="0"/>
                        </a:rPr>
                        <a:t>n = 40</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96172">
                        <a:alpha val="38824"/>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6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ROTA + STENT</a:t>
                      </a:r>
                      <a:endPar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sym typeface="Symbol"/>
                      </a:endParaRP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400" b="0" i="0" u="none" strike="noStrike" cap="none" normalizeH="0" baseline="0" dirty="0" smtClean="0">
                          <a:ln>
                            <a:noFill/>
                          </a:ln>
                          <a:solidFill>
                            <a:schemeClr val="tx2"/>
                          </a:solidFill>
                          <a:effectLst/>
                          <a:latin typeface="Calibri" panose="020F0502020204030204" pitchFamily="34" charset="0"/>
                          <a:ea typeface="ヒラギノ角ゴ Pro W3" pitchFamily="-111" charset="-128"/>
                          <a:cs typeface="Calibri" panose="020F0502020204030204" pitchFamily="34" charset="0"/>
                        </a:rPr>
                        <a:t>n = 105</a:t>
                      </a:r>
                    </a:p>
                  </a:txBody>
                  <a:tcPr anchor="ctr" horzOverflow="overflow">
                    <a:lnL w="28575"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8824"/>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6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p</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8824"/>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6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FAVORS ROTA + STENT</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8824"/>
                      </a:srgbClr>
                    </a:solidFill>
                  </a:tcPr>
                </a:tc>
              </a:tr>
              <a:tr h="338634">
                <a:tc>
                  <a:txBody>
                    <a:bodyPr/>
                    <a:lstStyle/>
                    <a:p>
                      <a:r>
                        <a:rPr lang="en-US" sz="1600" b="0" i="0" u="none" strike="noStrike" kern="1200" baseline="0" dirty="0" smtClean="0">
                          <a:solidFill>
                            <a:schemeClr val="accent2">
                              <a:lumMod val="60000"/>
                              <a:lumOff val="40000"/>
                            </a:schemeClr>
                          </a:solidFill>
                          <a:latin typeface="Calibri" panose="020F0502020204030204" pitchFamily="34" charset="0"/>
                          <a:ea typeface="+mn-ea"/>
                          <a:cs typeface="Calibri" panose="020F0502020204030204" pitchFamily="34" charset="0"/>
                        </a:rPr>
                        <a:t>IVUS PRE</a:t>
                      </a:r>
                      <a:endParaRPr lang="en-US" sz="1600" dirty="0">
                        <a:solidFill>
                          <a:schemeClr val="accent2">
                            <a:lumMod val="60000"/>
                            <a:lumOff val="40000"/>
                          </a:schemeClr>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600" dirty="0">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600" dirty="0">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600" dirty="0">
                        <a:latin typeface="Calibri" panose="020F0502020204030204" pitchFamily="34" charset="0"/>
                        <a:cs typeface="Calibri" panose="020F0502020204030204"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600" dirty="0">
                        <a:latin typeface="Calibri" panose="020F0502020204030204" pitchFamily="34" charset="0"/>
                        <a:cs typeface="Calibri" panose="020F0502020204030204"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38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lumMod val="50000"/>
                            </a:schemeClr>
                          </a:solidFill>
                          <a:latin typeface="Calibri" panose="020F0502020204030204" pitchFamily="34" charset="0"/>
                          <a:cs typeface="Calibri" panose="020F0502020204030204" pitchFamily="34" charset="0"/>
                        </a:rPr>
                        <a:t>Arc of</a:t>
                      </a:r>
                      <a:r>
                        <a:rPr lang="en-US" sz="1600" baseline="0" dirty="0" smtClean="0">
                          <a:solidFill>
                            <a:schemeClr val="tx2">
                              <a:lumMod val="50000"/>
                            </a:schemeClr>
                          </a:solidFill>
                          <a:latin typeface="Calibri" panose="020F0502020204030204" pitchFamily="34" charset="0"/>
                          <a:cs typeface="Calibri" panose="020F0502020204030204" pitchFamily="34" charset="0"/>
                        </a:rPr>
                        <a:t> superficial Ca</a:t>
                      </a:r>
                      <a:r>
                        <a:rPr lang="en-US" sz="1600" baseline="30000" dirty="0" smtClean="0">
                          <a:solidFill>
                            <a:schemeClr val="tx2">
                              <a:lumMod val="50000"/>
                            </a:schemeClr>
                          </a:solidFill>
                          <a:latin typeface="Calibri" panose="020F0502020204030204" pitchFamily="34" charset="0"/>
                          <a:cs typeface="Calibri" panose="020F0502020204030204" pitchFamily="34" charset="0"/>
                        </a:rPr>
                        <a:t>+2 </a:t>
                      </a:r>
                      <a:r>
                        <a:rPr lang="en-US" sz="1600" baseline="0" dirty="0" smtClean="0">
                          <a:solidFill>
                            <a:schemeClr val="tx2">
                              <a:lumMod val="50000"/>
                            </a:schemeClr>
                          </a:solidFill>
                          <a:latin typeface="Calibri" panose="020F0502020204030204" pitchFamily="34" charset="0"/>
                          <a:cs typeface="Calibri" panose="020F0502020204030204" pitchFamily="34" charset="0"/>
                          <a:sym typeface="Symbol"/>
                        </a:rPr>
                        <a:t></a:t>
                      </a:r>
                      <a:endParaRPr lang="en-US" sz="1600" baseline="0" dirty="0" smtClean="0">
                        <a:solidFill>
                          <a:schemeClr val="tx2">
                            <a:lumMod val="50000"/>
                          </a:schemeClr>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lumMod val="50000"/>
                            </a:schemeClr>
                          </a:solidFill>
                          <a:latin typeface="Calibri" panose="020F0502020204030204" pitchFamily="34" charset="0"/>
                          <a:cs typeface="Calibri" panose="020F0502020204030204" pitchFamily="34" charset="0"/>
                        </a:rPr>
                        <a:t>225 </a:t>
                      </a:r>
                      <a:r>
                        <a:rPr lang="en-US" sz="1600" kern="1200" dirty="0" smtClean="0">
                          <a:solidFill>
                            <a:schemeClr val="tx2">
                              <a:lumMod val="50000"/>
                            </a:schemeClr>
                          </a:solidFill>
                          <a:latin typeface="Calibri" panose="020F0502020204030204" pitchFamily="34" charset="0"/>
                          <a:ea typeface="+mn-ea"/>
                          <a:cs typeface="Calibri" panose="020F0502020204030204" pitchFamily="34" charset="0"/>
                        </a:rPr>
                        <a:t>± 82</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lumMod val="50000"/>
                            </a:schemeClr>
                          </a:solidFill>
                          <a:latin typeface="Calibri" panose="020F0502020204030204" pitchFamily="34" charset="0"/>
                          <a:cs typeface="Calibri" panose="020F0502020204030204" pitchFamily="34" charset="0"/>
                        </a:rPr>
                        <a:t>269 </a:t>
                      </a:r>
                      <a:r>
                        <a:rPr lang="en-US" sz="1600" kern="1200" dirty="0" smtClean="0">
                          <a:solidFill>
                            <a:schemeClr val="tx2">
                              <a:lumMod val="50000"/>
                            </a:schemeClr>
                          </a:solidFill>
                          <a:latin typeface="Calibri" panose="020F0502020204030204" pitchFamily="34" charset="0"/>
                          <a:ea typeface="+mn-ea"/>
                          <a:cs typeface="Calibri" panose="020F0502020204030204" pitchFamily="34" charset="0"/>
                        </a:rPr>
                        <a:t>± 77</a:t>
                      </a:r>
                    </a:p>
                  </a:txBody>
                  <a:tcPr anchor="ctr" horzOverflow="overflow">
                    <a:lnL w="2857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chemeClr val="tx2">
                              <a:lumMod val="50000"/>
                            </a:schemeClr>
                          </a:solidFill>
                          <a:effectLst/>
                          <a:latin typeface="Calibri" panose="020F0502020204030204" pitchFamily="34" charset="0"/>
                          <a:cs typeface="Calibri" panose="020F0502020204030204" pitchFamily="34" charset="0"/>
                        </a:rPr>
                        <a:t>0.003</a:t>
                      </a:r>
                    </a:p>
                  </a:txBody>
                  <a:tcPr anchor="ct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chemeClr val="tx2">
                            <a:lumMod val="50000"/>
                          </a:schemeClr>
                        </a:solidFill>
                        <a:effectLst/>
                        <a:latin typeface="Calibri" panose="020F0502020204030204" pitchFamily="34" charset="0"/>
                        <a:cs typeface="Calibri" panose="020F0502020204030204" pitchFamily="34" charset="0"/>
                      </a:endParaRPr>
                    </a:p>
                  </a:txBody>
                  <a:tcPr anchor="ct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r>
              <a:tr h="338634">
                <a:tc>
                  <a:txBody>
                    <a:bodyPr/>
                    <a:lstStyle/>
                    <a:p>
                      <a:r>
                        <a:rPr lang="en-US" sz="1600" dirty="0" smtClean="0">
                          <a:solidFill>
                            <a:schemeClr val="tx2">
                              <a:lumMod val="50000"/>
                            </a:schemeClr>
                          </a:solidFill>
                          <a:latin typeface="Calibri" panose="020F0502020204030204" pitchFamily="34" charset="0"/>
                          <a:cs typeface="Calibri" panose="020F0502020204030204" pitchFamily="34" charset="0"/>
                        </a:rPr>
                        <a:t>Length of </a:t>
                      </a:r>
                      <a:r>
                        <a:rPr lang="en-US" sz="1600" baseline="0" dirty="0" smtClean="0">
                          <a:solidFill>
                            <a:schemeClr val="tx2">
                              <a:lumMod val="50000"/>
                            </a:schemeClr>
                          </a:solidFill>
                          <a:latin typeface="Calibri" panose="020F0502020204030204" pitchFamily="34" charset="0"/>
                          <a:cs typeface="Calibri" panose="020F0502020204030204" pitchFamily="34" charset="0"/>
                        </a:rPr>
                        <a:t>Ca</a:t>
                      </a:r>
                      <a:r>
                        <a:rPr lang="en-US" sz="1600" baseline="30000" dirty="0" smtClean="0">
                          <a:solidFill>
                            <a:schemeClr val="tx2">
                              <a:lumMod val="50000"/>
                            </a:schemeClr>
                          </a:solidFill>
                          <a:latin typeface="Calibri" panose="020F0502020204030204" pitchFamily="34" charset="0"/>
                          <a:cs typeface="Calibri" panose="020F0502020204030204" pitchFamily="34" charset="0"/>
                        </a:rPr>
                        <a:t>+2</a:t>
                      </a:r>
                      <a:r>
                        <a:rPr lang="en-US" sz="1600" baseline="0" dirty="0" smtClean="0">
                          <a:solidFill>
                            <a:schemeClr val="tx2">
                              <a:lumMod val="50000"/>
                            </a:schemeClr>
                          </a:solidFill>
                          <a:latin typeface="Calibri" panose="020F0502020204030204" pitchFamily="34" charset="0"/>
                          <a:cs typeface="Calibri" panose="020F0502020204030204" pitchFamily="34" charset="0"/>
                        </a:rPr>
                        <a:t> (mm)</a:t>
                      </a:r>
                      <a:endParaRPr lang="en-US" sz="1600" baseline="30000" dirty="0">
                        <a:solidFill>
                          <a:schemeClr val="tx2">
                            <a:lumMod val="50000"/>
                          </a:schemeClr>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lumMod val="50000"/>
                            </a:schemeClr>
                          </a:solidFill>
                          <a:latin typeface="Calibri" panose="020F0502020204030204" pitchFamily="34" charset="0"/>
                          <a:cs typeface="Calibri" panose="020F0502020204030204" pitchFamily="34" charset="0"/>
                        </a:rPr>
                        <a:t>10.0 </a:t>
                      </a:r>
                      <a:r>
                        <a:rPr lang="en-US" sz="1600" kern="1200" dirty="0" smtClean="0">
                          <a:solidFill>
                            <a:schemeClr val="tx2">
                              <a:lumMod val="50000"/>
                            </a:schemeClr>
                          </a:solidFill>
                          <a:latin typeface="Calibri" panose="020F0502020204030204" pitchFamily="34" charset="0"/>
                          <a:ea typeface="+mn-ea"/>
                          <a:cs typeface="Calibri" panose="020F0502020204030204" pitchFamily="34" charset="0"/>
                        </a:rPr>
                        <a:t>± 4.7</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lumMod val="50000"/>
                            </a:schemeClr>
                          </a:solidFill>
                          <a:latin typeface="Calibri" panose="020F0502020204030204" pitchFamily="34" charset="0"/>
                          <a:cs typeface="Calibri" panose="020F0502020204030204" pitchFamily="34" charset="0"/>
                          <a:sym typeface="Symbol"/>
                        </a:rPr>
                        <a:t>11.6 </a:t>
                      </a:r>
                      <a:r>
                        <a:rPr lang="en-US" sz="1600" kern="1200" dirty="0" smtClean="0">
                          <a:solidFill>
                            <a:schemeClr val="tx2">
                              <a:lumMod val="50000"/>
                            </a:schemeClr>
                          </a:solidFill>
                          <a:latin typeface="Calibri" panose="020F0502020204030204" pitchFamily="34" charset="0"/>
                          <a:ea typeface="+mn-ea"/>
                          <a:cs typeface="Calibri" panose="020F0502020204030204" pitchFamily="34" charset="0"/>
                        </a:rPr>
                        <a:t>± 6.5</a:t>
                      </a:r>
                    </a:p>
                  </a:txBody>
                  <a:tcPr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chemeClr val="tx2">
                              <a:lumMod val="50000"/>
                            </a:schemeClr>
                          </a:solidFill>
                          <a:effectLst/>
                          <a:latin typeface="Calibri" panose="020F0502020204030204" pitchFamily="34" charset="0"/>
                          <a:cs typeface="Calibri" panose="020F0502020204030204" pitchFamily="34" charset="0"/>
                        </a:rPr>
                        <a:t>0.18</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chemeClr val="tx2">
                            <a:lumMod val="50000"/>
                          </a:schemeClr>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r>
              <a:tr h="338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lumMod val="50000"/>
                            </a:schemeClr>
                          </a:solidFill>
                          <a:latin typeface="Calibri" panose="020F0502020204030204" pitchFamily="34" charset="0"/>
                          <a:cs typeface="Calibri" panose="020F0502020204030204" pitchFamily="34" charset="0"/>
                        </a:rPr>
                        <a:t>Reference CSA (mm</a:t>
                      </a:r>
                      <a:r>
                        <a:rPr lang="en-US" sz="1600" baseline="30000" dirty="0" smtClean="0">
                          <a:solidFill>
                            <a:schemeClr val="tx2">
                              <a:lumMod val="50000"/>
                            </a:schemeClr>
                          </a:solidFill>
                          <a:latin typeface="Calibri" panose="020F0502020204030204" pitchFamily="34" charset="0"/>
                          <a:cs typeface="Calibri" panose="020F0502020204030204" pitchFamily="34" charset="0"/>
                        </a:rPr>
                        <a:t>2</a:t>
                      </a:r>
                      <a:r>
                        <a:rPr lang="en-US" sz="1600" dirty="0" smtClean="0">
                          <a:solidFill>
                            <a:schemeClr val="tx2">
                              <a:lumMod val="50000"/>
                            </a:schemeClr>
                          </a:solidFill>
                          <a:latin typeface="Calibri" panose="020F0502020204030204" pitchFamily="34" charset="0"/>
                          <a:cs typeface="Calibri" panose="020F0502020204030204" pitchFamily="34" charset="0"/>
                        </a:rPr>
                        <a:t>)</a:t>
                      </a:r>
                      <a:endParaRPr lang="en-US" sz="1600" baseline="30000" dirty="0" smtClean="0">
                        <a:solidFill>
                          <a:schemeClr val="tx2">
                            <a:lumMod val="50000"/>
                          </a:schemeClr>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dirty="0" smtClean="0">
                          <a:solidFill>
                            <a:schemeClr val="tx2">
                              <a:lumMod val="50000"/>
                            </a:schemeClr>
                          </a:solidFill>
                          <a:latin typeface="Calibri" panose="020F0502020204030204" pitchFamily="34" charset="0"/>
                          <a:cs typeface="Calibri" panose="020F0502020204030204" pitchFamily="34" charset="0"/>
                          <a:sym typeface="Symbol"/>
                        </a:rPr>
                        <a:t>9.89 </a:t>
                      </a:r>
                      <a:r>
                        <a:rPr lang="en-US" sz="1600" kern="1200" dirty="0" smtClean="0">
                          <a:solidFill>
                            <a:schemeClr val="tx2">
                              <a:lumMod val="50000"/>
                            </a:schemeClr>
                          </a:solidFill>
                          <a:latin typeface="Calibri" panose="020F0502020204030204" pitchFamily="34" charset="0"/>
                          <a:ea typeface="+mn-ea"/>
                          <a:cs typeface="Calibri" panose="020F0502020204030204" pitchFamily="34" charset="0"/>
                        </a:rPr>
                        <a:t>± 3.24</a:t>
                      </a:r>
                      <a:endParaRPr lang="en-US" sz="1600" dirty="0">
                        <a:solidFill>
                          <a:schemeClr val="tx2">
                            <a:lumMod val="50000"/>
                          </a:schemeClr>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dirty="0" smtClean="0">
                          <a:solidFill>
                            <a:schemeClr val="tx2">
                              <a:lumMod val="50000"/>
                            </a:schemeClr>
                          </a:solidFill>
                          <a:latin typeface="Calibri" panose="020F0502020204030204" pitchFamily="34" charset="0"/>
                          <a:cs typeface="Calibri" panose="020F0502020204030204" pitchFamily="34" charset="0"/>
                          <a:sym typeface="Symbol"/>
                        </a:rPr>
                        <a:t>9.03 </a:t>
                      </a:r>
                      <a:r>
                        <a:rPr lang="en-US" sz="1600" kern="1200" dirty="0" smtClean="0">
                          <a:solidFill>
                            <a:schemeClr val="tx2">
                              <a:lumMod val="50000"/>
                            </a:schemeClr>
                          </a:solidFill>
                          <a:latin typeface="Calibri" panose="020F0502020204030204" pitchFamily="34" charset="0"/>
                          <a:ea typeface="+mn-ea"/>
                          <a:cs typeface="Calibri" panose="020F0502020204030204" pitchFamily="34" charset="0"/>
                        </a:rPr>
                        <a:t>± 3.44</a:t>
                      </a:r>
                      <a:endParaRPr lang="en-US" sz="1600" dirty="0">
                        <a:solidFill>
                          <a:schemeClr val="tx2">
                            <a:lumMod val="50000"/>
                          </a:schemeClr>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chemeClr val="tx2">
                              <a:lumMod val="50000"/>
                            </a:schemeClr>
                          </a:solidFill>
                          <a:effectLst/>
                          <a:latin typeface="Calibri" panose="020F0502020204030204" pitchFamily="34" charset="0"/>
                          <a:cs typeface="Calibri" panose="020F0502020204030204" pitchFamily="34" charset="0"/>
                        </a:rPr>
                        <a:t>0.17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chemeClr val="tx2">
                            <a:lumMod val="50000"/>
                          </a:schemeClr>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r>
              <a:tr h="338634">
                <a:tc>
                  <a:txBody>
                    <a:bodyPr/>
                    <a:lstStyle/>
                    <a:p>
                      <a:r>
                        <a:rPr lang="en-US" sz="1600" b="0" i="0" u="none" strike="noStrike" kern="1200" baseline="0" dirty="0" smtClean="0">
                          <a:solidFill>
                            <a:schemeClr val="tx2">
                              <a:lumMod val="50000"/>
                            </a:schemeClr>
                          </a:solidFill>
                          <a:latin typeface="Calibri" panose="020F0502020204030204" pitchFamily="34" charset="0"/>
                          <a:ea typeface="+mn-ea"/>
                          <a:cs typeface="Calibri" panose="020F0502020204030204" pitchFamily="34" charset="0"/>
                        </a:rPr>
                        <a:t>Max balloon pressure (</a:t>
                      </a:r>
                      <a:r>
                        <a:rPr lang="en-US" sz="1600" b="0" i="0" u="none" strike="noStrike" kern="1200" baseline="0" dirty="0" err="1" smtClean="0">
                          <a:solidFill>
                            <a:schemeClr val="tx2">
                              <a:lumMod val="50000"/>
                            </a:schemeClr>
                          </a:solidFill>
                          <a:latin typeface="Calibri" panose="020F0502020204030204" pitchFamily="34" charset="0"/>
                          <a:ea typeface="+mn-ea"/>
                          <a:cs typeface="Calibri" panose="020F0502020204030204" pitchFamily="34" charset="0"/>
                        </a:rPr>
                        <a:t>atm</a:t>
                      </a:r>
                      <a:r>
                        <a:rPr lang="en-US" sz="1600" b="0" i="0" u="none" strike="noStrike" kern="1200" baseline="0" dirty="0" smtClean="0">
                          <a:solidFill>
                            <a:schemeClr val="tx2">
                              <a:lumMod val="50000"/>
                            </a:schemeClr>
                          </a:solidFill>
                          <a:latin typeface="Calibri" panose="020F0502020204030204" pitchFamily="34" charset="0"/>
                          <a:ea typeface="+mn-ea"/>
                          <a:cs typeface="Calibri" panose="020F0502020204030204" pitchFamily="34" charset="0"/>
                        </a:rPr>
                        <a:t>)</a:t>
                      </a:r>
                      <a:endParaRPr lang="en-US" sz="1600" dirty="0">
                        <a:solidFill>
                          <a:schemeClr val="tx2">
                            <a:lumMod val="50000"/>
                          </a:schemeClr>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dirty="0" smtClean="0">
                          <a:solidFill>
                            <a:schemeClr val="tx2">
                              <a:lumMod val="50000"/>
                            </a:schemeClr>
                          </a:solidFill>
                          <a:latin typeface="Calibri" panose="020F0502020204030204" pitchFamily="34" charset="0"/>
                          <a:cs typeface="Calibri" panose="020F0502020204030204" pitchFamily="34" charset="0"/>
                        </a:rPr>
                        <a:t>16.0 ± 4.2</a:t>
                      </a:r>
                      <a:endParaRPr lang="en-US" sz="1600" dirty="0">
                        <a:solidFill>
                          <a:schemeClr val="tx2">
                            <a:lumMod val="50000"/>
                          </a:schemeClr>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lumMod val="50000"/>
                            </a:schemeClr>
                          </a:solidFill>
                          <a:latin typeface="Calibri" panose="020F0502020204030204" pitchFamily="34" charset="0"/>
                          <a:ea typeface="+mn-ea"/>
                          <a:cs typeface="Calibri" panose="020F0502020204030204" pitchFamily="34" charset="0"/>
                        </a:rPr>
                        <a:t>16.6 ± 2.5</a:t>
                      </a:r>
                    </a:p>
                  </a:txBody>
                  <a:tcPr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chemeClr val="tx2">
                              <a:lumMod val="50000"/>
                            </a:schemeClr>
                          </a:solidFill>
                          <a:effectLst/>
                          <a:latin typeface="Calibri" panose="020F0502020204030204" pitchFamily="34" charset="0"/>
                          <a:cs typeface="Calibri" panose="020F0502020204030204" pitchFamily="34" charset="0"/>
                        </a:rPr>
                        <a:t>0.33</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chemeClr val="tx2">
                            <a:lumMod val="50000"/>
                          </a:schemeClr>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r>
              <a:tr h="338634">
                <a:tc>
                  <a:txBody>
                    <a:bodyPr/>
                    <a:lstStyle/>
                    <a:p>
                      <a:r>
                        <a:rPr lang="en-US" sz="1600" b="0" i="0" u="none" strike="noStrike" kern="1200" baseline="0" dirty="0" smtClean="0">
                          <a:solidFill>
                            <a:schemeClr val="accent2">
                              <a:lumMod val="60000"/>
                              <a:lumOff val="40000"/>
                            </a:schemeClr>
                          </a:solidFill>
                          <a:latin typeface="Calibri" panose="020F0502020204030204" pitchFamily="34" charset="0"/>
                          <a:ea typeface="+mn-ea"/>
                          <a:cs typeface="Calibri" panose="020F0502020204030204" pitchFamily="34" charset="0"/>
                        </a:rPr>
                        <a:t>IVUS POST</a:t>
                      </a:r>
                      <a:endParaRPr lang="en-US" sz="1600" dirty="0">
                        <a:solidFill>
                          <a:schemeClr val="accent2">
                            <a:lumMod val="60000"/>
                            <a:lumOff val="40000"/>
                          </a:schemeClr>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endParaRPr lang="en-US" sz="1600" dirty="0">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endParaRPr lang="en-US" sz="1600" dirty="0">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r>
              <a:tr h="338634">
                <a:tc>
                  <a:txBody>
                    <a:bodyPr/>
                    <a:lstStyle/>
                    <a:p>
                      <a:r>
                        <a:rPr lang="en-US" sz="1600" dirty="0" smtClean="0">
                          <a:solidFill>
                            <a:schemeClr val="tx2"/>
                          </a:solidFill>
                          <a:latin typeface="Calibri" panose="020F0502020204030204" pitchFamily="34" charset="0"/>
                          <a:cs typeface="Calibri" panose="020F0502020204030204" pitchFamily="34" charset="0"/>
                        </a:rPr>
                        <a:t>Acute CSA gain</a:t>
                      </a:r>
                      <a:r>
                        <a:rPr lang="en-US" sz="1600" baseline="0" dirty="0" smtClean="0">
                          <a:solidFill>
                            <a:schemeClr val="tx2"/>
                          </a:solidFill>
                          <a:latin typeface="Calibri" panose="020F0502020204030204" pitchFamily="34" charset="0"/>
                          <a:cs typeface="Calibri" panose="020F0502020204030204" pitchFamily="34" charset="0"/>
                        </a:rPr>
                        <a:t> (mm</a:t>
                      </a:r>
                      <a:r>
                        <a:rPr lang="en-US" sz="1600" baseline="30000" dirty="0" smtClean="0">
                          <a:solidFill>
                            <a:schemeClr val="tx2"/>
                          </a:solidFill>
                          <a:latin typeface="Calibri" panose="020F0502020204030204" pitchFamily="34" charset="0"/>
                          <a:cs typeface="Calibri" panose="020F0502020204030204" pitchFamily="34" charset="0"/>
                        </a:rPr>
                        <a:t>2</a:t>
                      </a:r>
                      <a:r>
                        <a:rPr lang="en-US" sz="1600" baseline="0" dirty="0" smtClean="0">
                          <a:solidFill>
                            <a:schemeClr val="tx2"/>
                          </a:solidFill>
                          <a:latin typeface="Calibri" panose="020F0502020204030204" pitchFamily="34" charset="0"/>
                          <a:cs typeface="Calibri" panose="020F0502020204030204" pitchFamily="34" charset="0"/>
                        </a:rPr>
                        <a:t>)</a:t>
                      </a: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Calibri" panose="020F0502020204030204" pitchFamily="34" charset="0"/>
                          <a:cs typeface="Calibri" panose="020F0502020204030204" pitchFamily="34" charset="0"/>
                        </a:rPr>
                        <a:t>4.57 </a:t>
                      </a:r>
                      <a:r>
                        <a:rPr lang="en-US" sz="1600" kern="1200" dirty="0" smtClean="0">
                          <a:solidFill>
                            <a:schemeClr val="tx2"/>
                          </a:solidFill>
                          <a:latin typeface="Calibri" panose="020F0502020204030204" pitchFamily="34" charset="0"/>
                          <a:ea typeface="+mn-ea"/>
                          <a:cs typeface="Calibri" panose="020F0502020204030204" pitchFamily="34" charset="0"/>
                        </a:rPr>
                        <a:t>± 1.97</a:t>
                      </a:r>
                      <a:endParaRPr lang="en-US" sz="1600" dirty="0" smtClean="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Calibri" panose="020F0502020204030204" pitchFamily="34" charset="0"/>
                          <a:cs typeface="Calibri" panose="020F0502020204030204" pitchFamily="34" charset="0"/>
                        </a:rPr>
                        <a:t>5.41 </a:t>
                      </a:r>
                      <a:r>
                        <a:rPr lang="en-US" sz="1600" kern="1200" dirty="0" smtClean="0">
                          <a:solidFill>
                            <a:schemeClr val="tx2"/>
                          </a:solidFill>
                          <a:latin typeface="Calibri" panose="020F0502020204030204" pitchFamily="34" charset="0"/>
                          <a:ea typeface="+mn-ea"/>
                          <a:cs typeface="Calibri" panose="020F0502020204030204" pitchFamily="34" charset="0"/>
                        </a:rPr>
                        <a:t>± 1.99</a:t>
                      </a:r>
                      <a:endParaRPr lang="en-US" sz="1600" dirty="0" smtClean="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0.02</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rgbClr val="FFFF00"/>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r>
              <a:tr h="338634">
                <a:tc>
                  <a:txBody>
                    <a:bodyPr/>
                    <a:lstStyle/>
                    <a:p>
                      <a:r>
                        <a:rPr lang="en-US" sz="1600" dirty="0" smtClean="0">
                          <a:solidFill>
                            <a:schemeClr val="tx2"/>
                          </a:solidFill>
                          <a:latin typeface="Calibri" panose="020F0502020204030204" pitchFamily="34" charset="0"/>
                          <a:cs typeface="Calibri" panose="020F0502020204030204" pitchFamily="34" charset="0"/>
                        </a:rPr>
                        <a:t>CSA stenosis (%)</a:t>
                      </a: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dirty="0" smtClean="0">
                          <a:solidFill>
                            <a:schemeClr val="tx2"/>
                          </a:solidFill>
                          <a:latin typeface="Calibri" panose="020F0502020204030204" pitchFamily="34" charset="0"/>
                          <a:cs typeface="Calibri" panose="020F0502020204030204" pitchFamily="34" charset="0"/>
                        </a:rPr>
                        <a:t>23 </a:t>
                      </a:r>
                      <a:r>
                        <a:rPr lang="en-US" sz="1600" kern="1200" dirty="0" smtClean="0">
                          <a:solidFill>
                            <a:schemeClr val="tx2"/>
                          </a:solidFill>
                          <a:latin typeface="Calibri" panose="020F0502020204030204" pitchFamily="34" charset="0"/>
                          <a:ea typeface="+mn-ea"/>
                          <a:cs typeface="Calibri" panose="020F0502020204030204" pitchFamily="34" charset="0"/>
                        </a:rPr>
                        <a:t>± 15</a:t>
                      </a: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dirty="0" smtClean="0">
                          <a:solidFill>
                            <a:schemeClr val="tx2"/>
                          </a:solidFill>
                          <a:latin typeface="Calibri" panose="020F0502020204030204" pitchFamily="34" charset="0"/>
                          <a:cs typeface="Calibri" panose="020F0502020204030204" pitchFamily="34" charset="0"/>
                        </a:rPr>
                        <a:t>16 </a:t>
                      </a:r>
                      <a:r>
                        <a:rPr lang="en-US" sz="1600" kern="1200" dirty="0" smtClean="0">
                          <a:solidFill>
                            <a:schemeClr val="tx2"/>
                          </a:solidFill>
                          <a:latin typeface="Calibri" panose="020F0502020204030204" pitchFamily="34" charset="0"/>
                          <a:ea typeface="+mn-ea"/>
                          <a:cs typeface="Calibri" panose="020F0502020204030204" pitchFamily="34" charset="0"/>
                        </a:rPr>
                        <a:t>± 24</a:t>
                      </a: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0.08</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rgbClr val="FFFF00"/>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r>
              <a:tr h="338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accent2">
                              <a:lumMod val="60000"/>
                              <a:lumOff val="40000"/>
                            </a:schemeClr>
                          </a:solidFill>
                          <a:latin typeface="Calibri" panose="020F0502020204030204" pitchFamily="34" charset="0"/>
                          <a:ea typeface="+mn-ea"/>
                          <a:cs typeface="Calibri" panose="020F0502020204030204" pitchFamily="34" charset="0"/>
                        </a:rPr>
                        <a:t>QCA FINAL</a:t>
                      </a:r>
                      <a:endParaRPr lang="en-US" sz="1600" dirty="0" smtClean="0">
                        <a:solidFill>
                          <a:schemeClr val="accent2">
                            <a:lumMod val="60000"/>
                            <a:lumOff val="40000"/>
                          </a:schemeClr>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rgbClr val="FFFF00"/>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r>
              <a:tr h="338634">
                <a:tc>
                  <a:txBody>
                    <a:bodyPr/>
                    <a:lstStyle/>
                    <a:p>
                      <a:r>
                        <a:rPr lang="en-US" sz="1600" dirty="0" smtClean="0">
                          <a:solidFill>
                            <a:schemeClr val="tx2"/>
                          </a:solidFill>
                          <a:latin typeface="Calibri" panose="020F0502020204030204" pitchFamily="34" charset="0"/>
                          <a:cs typeface="Calibri" panose="020F0502020204030204" pitchFamily="34" charset="0"/>
                        </a:rPr>
                        <a:t>Acute gain</a:t>
                      </a:r>
                      <a:r>
                        <a:rPr lang="en-US" sz="1600" baseline="0" dirty="0" smtClean="0">
                          <a:solidFill>
                            <a:schemeClr val="tx2"/>
                          </a:solidFill>
                          <a:latin typeface="Calibri" panose="020F0502020204030204" pitchFamily="34" charset="0"/>
                          <a:cs typeface="Calibri" panose="020F0502020204030204" pitchFamily="34" charset="0"/>
                        </a:rPr>
                        <a:t> (mm)</a:t>
                      </a: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Calibri" panose="020F0502020204030204" pitchFamily="34" charset="0"/>
                          <a:cs typeface="Calibri" panose="020F0502020204030204" pitchFamily="34" charset="0"/>
                        </a:rPr>
                        <a:t>1.72 </a:t>
                      </a:r>
                      <a:r>
                        <a:rPr lang="en-US" sz="1600" kern="1200" dirty="0" smtClean="0">
                          <a:solidFill>
                            <a:schemeClr val="tx2"/>
                          </a:solidFill>
                          <a:latin typeface="Calibri" panose="020F0502020204030204" pitchFamily="34" charset="0"/>
                          <a:ea typeface="+mn-ea"/>
                          <a:cs typeface="Calibri" panose="020F0502020204030204" pitchFamily="34" charset="0"/>
                        </a:rPr>
                        <a:t>± 0.57</a:t>
                      </a:r>
                      <a:endParaRPr lang="en-US" sz="1600" dirty="0" smtClean="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Calibri" panose="020F0502020204030204" pitchFamily="34" charset="0"/>
                          <a:cs typeface="Calibri" panose="020F0502020204030204" pitchFamily="34" charset="0"/>
                        </a:rPr>
                        <a:t>1.94 </a:t>
                      </a:r>
                      <a:r>
                        <a:rPr lang="en-US" sz="1600" kern="1200" dirty="0" smtClean="0">
                          <a:solidFill>
                            <a:schemeClr val="tx2"/>
                          </a:solidFill>
                          <a:latin typeface="Calibri" panose="020F0502020204030204" pitchFamily="34" charset="0"/>
                          <a:ea typeface="+mn-ea"/>
                          <a:cs typeface="Calibri" panose="020F0502020204030204" pitchFamily="34" charset="0"/>
                        </a:rPr>
                        <a:t>± 0.48</a:t>
                      </a:r>
                      <a:endParaRPr lang="en-US" sz="1600" dirty="0" smtClean="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0.02</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rgbClr val="FFFF00"/>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r>
              <a:tr h="338634">
                <a:tc>
                  <a:txBody>
                    <a:bodyPr/>
                    <a:lstStyle/>
                    <a:p>
                      <a:r>
                        <a:rPr lang="en-US" sz="1600" dirty="0" smtClean="0">
                          <a:solidFill>
                            <a:schemeClr val="tx2"/>
                          </a:solidFill>
                          <a:latin typeface="Calibri" panose="020F0502020204030204" pitchFamily="34" charset="0"/>
                          <a:cs typeface="Calibri" panose="020F0502020204030204" pitchFamily="34" charset="0"/>
                        </a:rPr>
                        <a:t>Diameter stenosis (%)</a:t>
                      </a: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dirty="0" smtClean="0">
                          <a:solidFill>
                            <a:schemeClr val="tx2"/>
                          </a:solidFill>
                          <a:latin typeface="Calibri" panose="020F0502020204030204" pitchFamily="34" charset="0"/>
                          <a:cs typeface="Calibri" panose="020F0502020204030204" pitchFamily="34" charset="0"/>
                        </a:rPr>
                        <a:t>9 </a:t>
                      </a:r>
                      <a:r>
                        <a:rPr lang="en-US" sz="1600" kern="1200" dirty="0" smtClean="0">
                          <a:solidFill>
                            <a:schemeClr val="tx2"/>
                          </a:solidFill>
                          <a:latin typeface="Calibri" panose="020F0502020204030204" pitchFamily="34" charset="0"/>
                          <a:ea typeface="+mn-ea"/>
                          <a:cs typeface="Calibri" panose="020F0502020204030204" pitchFamily="34" charset="0"/>
                        </a:rPr>
                        <a:t>± 11</a:t>
                      </a: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dirty="0" smtClean="0">
                          <a:solidFill>
                            <a:schemeClr val="tx2"/>
                          </a:solidFill>
                          <a:latin typeface="Calibri" panose="020F0502020204030204" pitchFamily="34" charset="0"/>
                          <a:cs typeface="Calibri" panose="020F0502020204030204" pitchFamily="34" charset="0"/>
                        </a:rPr>
                        <a:t>4 </a:t>
                      </a:r>
                      <a:r>
                        <a:rPr lang="en-US" sz="1600" kern="1200" dirty="0" smtClean="0">
                          <a:solidFill>
                            <a:schemeClr val="tx2"/>
                          </a:solidFill>
                          <a:latin typeface="Calibri" panose="020F0502020204030204" pitchFamily="34" charset="0"/>
                          <a:ea typeface="+mn-ea"/>
                          <a:cs typeface="Calibri" panose="020F0502020204030204" pitchFamily="34" charset="0"/>
                        </a:rPr>
                        <a:t>± 12</a:t>
                      </a:r>
                      <a:endParaRPr lang="en-US" sz="1600" dirty="0">
                        <a:solidFill>
                          <a:schemeClr val="tx2"/>
                        </a:solidFill>
                        <a:latin typeface="Calibri" panose="020F0502020204030204" pitchFamily="34" charset="0"/>
                        <a:cs typeface="Calibri" panose="020F0502020204030204" pitchFamily="34" charset="0"/>
                      </a:endParaRPr>
                    </a:p>
                  </a:txBody>
                  <a:tcPr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0.03</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rgbClr val="FFFF00"/>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r>
            </a:tbl>
          </a:graphicData>
        </a:graphic>
      </p:graphicFrame>
      <p:sp>
        <p:nvSpPr>
          <p:cNvPr id="3" name="Rectangle 2"/>
          <p:cNvSpPr/>
          <p:nvPr/>
        </p:nvSpPr>
        <p:spPr>
          <a:xfrm>
            <a:off x="304800" y="3810000"/>
            <a:ext cx="8534400" cy="21336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57" tIns="45678" rIns="91357" bIns="45678" rtlCol="0" anchor="ctr"/>
          <a:lstStyle/>
          <a:p>
            <a:pPr algn="ctr"/>
            <a:endParaRPr lang="en-US"/>
          </a:p>
        </p:txBody>
      </p:sp>
      <p:sp>
        <p:nvSpPr>
          <p:cNvPr id="7" name="Rectangle 6"/>
          <p:cNvSpPr/>
          <p:nvPr/>
        </p:nvSpPr>
        <p:spPr>
          <a:xfrm>
            <a:off x="8023285" y="4027304"/>
            <a:ext cx="434925" cy="584775"/>
          </a:xfrm>
          <a:prstGeom prst="rect">
            <a:avLst/>
          </a:prstGeom>
        </p:spPr>
        <p:txBody>
          <a:bodyPr wrap="square" lIns="91357" tIns="45678" rIns="91357" bIns="45678">
            <a:spAutoFit/>
          </a:bodyPr>
          <a:lstStyle/>
          <a:p>
            <a:pPr>
              <a:defRPr/>
            </a:pPr>
            <a:r>
              <a:rPr lang="en-US" sz="3200" b="1" dirty="0">
                <a:solidFill>
                  <a:schemeClr val="accent3">
                    <a:lumMod val="75000"/>
                  </a:schemeClr>
                </a:solidFill>
                <a:sym typeface="Wingdings"/>
              </a:rPr>
              <a:t></a:t>
            </a:r>
            <a:endParaRPr lang="en-US" sz="3200" b="1" dirty="0">
              <a:solidFill>
                <a:schemeClr val="accent3">
                  <a:lumMod val="75000"/>
                </a:schemeClr>
              </a:solidFill>
            </a:endParaRPr>
          </a:p>
        </p:txBody>
      </p:sp>
      <p:sp>
        <p:nvSpPr>
          <p:cNvPr id="8" name="Rectangle 7"/>
          <p:cNvSpPr/>
          <p:nvPr/>
        </p:nvSpPr>
        <p:spPr>
          <a:xfrm>
            <a:off x="8023285" y="4444433"/>
            <a:ext cx="434925" cy="584775"/>
          </a:xfrm>
          <a:prstGeom prst="rect">
            <a:avLst/>
          </a:prstGeom>
        </p:spPr>
        <p:txBody>
          <a:bodyPr wrap="square" lIns="91357" tIns="45678" rIns="91357" bIns="45678">
            <a:spAutoFit/>
          </a:bodyPr>
          <a:lstStyle/>
          <a:p>
            <a:pPr>
              <a:defRPr/>
            </a:pPr>
            <a:r>
              <a:rPr lang="en-US" sz="3200" b="1" dirty="0">
                <a:solidFill>
                  <a:schemeClr val="accent3">
                    <a:lumMod val="75000"/>
                  </a:schemeClr>
                </a:solidFill>
                <a:sym typeface="Wingdings"/>
              </a:rPr>
              <a:t></a:t>
            </a:r>
            <a:endParaRPr lang="en-US" sz="3200" b="1" dirty="0">
              <a:solidFill>
                <a:schemeClr val="accent3">
                  <a:lumMod val="75000"/>
                </a:schemeClr>
              </a:solidFill>
            </a:endParaRPr>
          </a:p>
        </p:txBody>
      </p:sp>
      <p:sp>
        <p:nvSpPr>
          <p:cNvPr id="11" name="Rectangle 10"/>
          <p:cNvSpPr/>
          <p:nvPr/>
        </p:nvSpPr>
        <p:spPr>
          <a:xfrm>
            <a:off x="8023285" y="5061368"/>
            <a:ext cx="434925" cy="584775"/>
          </a:xfrm>
          <a:prstGeom prst="rect">
            <a:avLst/>
          </a:prstGeom>
        </p:spPr>
        <p:txBody>
          <a:bodyPr wrap="square" lIns="91357" tIns="45678" rIns="91357" bIns="45678">
            <a:spAutoFit/>
          </a:bodyPr>
          <a:lstStyle/>
          <a:p>
            <a:pPr>
              <a:defRPr/>
            </a:pPr>
            <a:r>
              <a:rPr lang="en-US" sz="3200" b="1" dirty="0">
                <a:solidFill>
                  <a:schemeClr val="accent3">
                    <a:lumMod val="75000"/>
                  </a:schemeClr>
                </a:solidFill>
                <a:sym typeface="Wingdings"/>
              </a:rPr>
              <a:t></a:t>
            </a:r>
            <a:endParaRPr lang="en-US" sz="3200" b="1" dirty="0">
              <a:solidFill>
                <a:schemeClr val="accent3">
                  <a:lumMod val="75000"/>
                </a:schemeClr>
              </a:solidFill>
            </a:endParaRPr>
          </a:p>
        </p:txBody>
      </p:sp>
      <p:sp>
        <p:nvSpPr>
          <p:cNvPr id="12" name="Rectangle 11"/>
          <p:cNvSpPr/>
          <p:nvPr/>
        </p:nvSpPr>
        <p:spPr>
          <a:xfrm>
            <a:off x="8023285" y="5478488"/>
            <a:ext cx="434925" cy="584775"/>
          </a:xfrm>
          <a:prstGeom prst="rect">
            <a:avLst/>
          </a:prstGeom>
        </p:spPr>
        <p:txBody>
          <a:bodyPr wrap="square" lIns="91357" tIns="45678" rIns="91357" bIns="45678">
            <a:spAutoFit/>
          </a:bodyPr>
          <a:lstStyle/>
          <a:p>
            <a:pPr>
              <a:defRPr/>
            </a:pPr>
            <a:r>
              <a:rPr lang="en-US" sz="3200" b="1" dirty="0">
                <a:solidFill>
                  <a:schemeClr val="accent3">
                    <a:lumMod val="75000"/>
                  </a:schemeClr>
                </a:solidFill>
                <a:sym typeface="Wingdings"/>
              </a:rPr>
              <a:t></a:t>
            </a:r>
            <a:endParaRPr lang="en-US" sz="3200" b="1" dirty="0">
              <a:solidFill>
                <a:schemeClr val="accent3">
                  <a:lumMod val="75000"/>
                </a:schemeClr>
              </a:solidFill>
            </a:endParaRPr>
          </a:p>
        </p:txBody>
      </p:sp>
    </p:spTree>
    <p:extLst>
      <p:ext uri="{BB962C8B-B14F-4D97-AF65-F5344CB8AC3E}">
        <p14:creationId xmlns:p14="http://schemas.microsoft.com/office/powerpoint/2010/main" xmlns="" val="10270541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lassification-of-coronary-artery-calcification-on-coronary-angiography-CAG-A-Left.png"/>
          <p:cNvPicPr>
            <a:picLocks noChangeAspect="1"/>
          </p:cNvPicPr>
          <p:nvPr/>
        </p:nvPicPr>
        <p:blipFill>
          <a:blip r:embed="rId2"/>
          <a:stretch>
            <a:fillRect/>
          </a:stretch>
        </p:blipFill>
        <p:spPr>
          <a:xfrm>
            <a:off x="2111581" y="0"/>
            <a:ext cx="4920838" cy="6858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6"/>
          <p:cNvSpPr>
            <a:spLocks noGrp="1"/>
          </p:cNvSpPr>
          <p:nvPr>
            <p:ph type="title"/>
          </p:nvPr>
        </p:nvSpPr>
        <p:spPr>
          <a:xfrm>
            <a:off x="-6350" y="1"/>
            <a:ext cx="9144000" cy="914400"/>
          </a:xfrm>
        </p:spPr>
        <p:txBody>
          <a:bodyPr>
            <a:noAutofit/>
          </a:bodyPr>
          <a:lstStyle/>
          <a:p>
            <a:r>
              <a:rPr lang="en-US" altLang="en-US" sz="3200" dirty="0"/>
              <a:t>Historical Data: SPORT Trial</a:t>
            </a:r>
            <a:r>
              <a:rPr lang="en-US" altLang="en-US" sz="2800" dirty="0"/>
              <a:t/>
            </a:r>
            <a:br>
              <a:rPr lang="en-US" altLang="en-US" sz="2800" dirty="0"/>
            </a:br>
            <a:r>
              <a:rPr lang="en-US" altLang="ja-JP" sz="2400" dirty="0">
                <a:ea typeface="MS PGothic" pitchFamily="34" charset="-128"/>
              </a:rPr>
              <a:t>(</a:t>
            </a:r>
            <a:r>
              <a:rPr lang="en-US" altLang="ja-JP" sz="2400" u="sng" dirty="0">
                <a:ea typeface="MS PGothic" pitchFamily="34" charset="-128"/>
              </a:rPr>
              <a:t>S</a:t>
            </a:r>
            <a:r>
              <a:rPr lang="en-US" altLang="ja-JP" sz="2400" dirty="0">
                <a:ea typeface="MS PGothic" pitchFamily="34" charset="-128"/>
              </a:rPr>
              <a:t>tent Implantation </a:t>
            </a:r>
            <a:r>
              <a:rPr lang="en-US" altLang="ja-JP" sz="2400" u="sng" dirty="0">
                <a:ea typeface="MS PGothic" pitchFamily="34" charset="-128"/>
              </a:rPr>
              <a:t>Po</a:t>
            </a:r>
            <a:r>
              <a:rPr lang="en-US" altLang="ja-JP" sz="2400" dirty="0">
                <a:ea typeface="MS PGothic" pitchFamily="34" charset="-128"/>
              </a:rPr>
              <a:t>st </a:t>
            </a:r>
            <a:r>
              <a:rPr lang="en-US" altLang="ja-JP" sz="2400" u="sng" dirty="0">
                <a:ea typeface="MS PGothic" pitchFamily="34" charset="-128"/>
              </a:rPr>
              <a:t>R</a:t>
            </a:r>
            <a:r>
              <a:rPr lang="en-US" altLang="ja-JP" sz="2400" dirty="0">
                <a:ea typeface="MS PGothic" pitchFamily="34" charset="-128"/>
              </a:rPr>
              <a:t>otational </a:t>
            </a:r>
            <a:r>
              <a:rPr lang="en-US" altLang="ja-JP" sz="2400" dirty="0" err="1">
                <a:ea typeface="MS PGothic" pitchFamily="34" charset="-128"/>
              </a:rPr>
              <a:t>Atherectomy</a:t>
            </a:r>
            <a:r>
              <a:rPr lang="en-US" altLang="ja-JP" sz="2400" dirty="0">
                <a:ea typeface="MS PGothic" pitchFamily="34" charset="-128"/>
              </a:rPr>
              <a:t> </a:t>
            </a:r>
            <a:r>
              <a:rPr lang="en-US" altLang="ja-JP" sz="2400" u="sng" dirty="0">
                <a:ea typeface="MS PGothic" pitchFamily="34" charset="-128"/>
              </a:rPr>
              <a:t>T</a:t>
            </a:r>
            <a:r>
              <a:rPr lang="en-US" altLang="ja-JP" sz="2400" dirty="0">
                <a:ea typeface="MS PGothic" pitchFamily="34" charset="-128"/>
              </a:rPr>
              <a:t>rial)</a:t>
            </a:r>
            <a:endParaRPr lang="en-US" altLang="en-US" sz="2800" dirty="0"/>
          </a:p>
        </p:txBody>
      </p:sp>
      <p:sp>
        <p:nvSpPr>
          <p:cNvPr id="29699" name="Text Box 4"/>
          <p:cNvSpPr txBox="1">
            <a:spLocks noChangeArrowheads="1"/>
          </p:cNvSpPr>
          <p:nvPr/>
        </p:nvSpPr>
        <p:spPr bwMode="auto">
          <a:xfrm>
            <a:off x="6" y="6596398"/>
            <a:ext cx="3337342" cy="246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8" rIns="91357" bIns="45678">
            <a:spAutoFit/>
          </a:bodyPr>
          <a:lstStyle>
            <a:lvl1pPr defTabSz="915988" eaLnBrk="0" hangingPunct="0">
              <a:spcBef>
                <a:spcPct val="20000"/>
              </a:spcBef>
              <a:buClr>
                <a:schemeClr val="bg1"/>
              </a:buClr>
              <a:buFont typeface="Wingdings" pitchFamily="2" charset="2"/>
              <a:buChar char="§"/>
              <a:defRPr sz="1600">
                <a:solidFill>
                  <a:schemeClr val="bg1"/>
                </a:solidFill>
                <a:latin typeface="Lucida Sans Unicode" pitchFamily="34" charset="0"/>
                <a:cs typeface="Arial" pitchFamily="34" charset="0"/>
              </a:defRPr>
            </a:lvl1pPr>
            <a:lvl2pPr marL="742950" indent="-285750" defTabSz="915988" eaLnBrk="0" hangingPunct="0">
              <a:spcBef>
                <a:spcPct val="20000"/>
              </a:spcBef>
              <a:buFont typeface="Wingdings" pitchFamily="2" charset="2"/>
              <a:buChar char="§"/>
              <a:defRPr sz="1600">
                <a:solidFill>
                  <a:schemeClr val="bg1"/>
                </a:solidFill>
                <a:latin typeface="Lucida Sans Unicode" pitchFamily="34" charset="0"/>
                <a:cs typeface="Arial" pitchFamily="34" charset="0"/>
              </a:defRPr>
            </a:lvl2pPr>
            <a:lvl3pPr marL="1143000" indent="-228600" defTabSz="915988" eaLnBrk="0" hangingPunct="0">
              <a:spcBef>
                <a:spcPct val="20000"/>
              </a:spcBef>
              <a:buFont typeface="Calibri" pitchFamily="34" charset="0"/>
              <a:buAutoNum type="arabicPeriod"/>
              <a:defRPr sz="1600">
                <a:solidFill>
                  <a:schemeClr val="bg1"/>
                </a:solidFill>
                <a:latin typeface="Lucida Sans Unicode" pitchFamily="34" charset="0"/>
                <a:cs typeface="Arial" pitchFamily="34" charset="0"/>
              </a:defRPr>
            </a:lvl3pPr>
            <a:lvl4pPr marL="1600200" indent="-228600" defTabSz="915988" eaLnBrk="0" hangingPunct="0">
              <a:spcBef>
                <a:spcPct val="20000"/>
              </a:spcBef>
              <a:buFont typeface="Calibri" pitchFamily="34" charset="0"/>
              <a:buAutoNum type="alphaLcParenR"/>
              <a:defRPr sz="1600">
                <a:solidFill>
                  <a:schemeClr val="bg1"/>
                </a:solidFill>
                <a:latin typeface="Lucida Sans Unicode" pitchFamily="34" charset="0"/>
                <a:cs typeface="Arial" pitchFamily="34" charset="0"/>
              </a:defRPr>
            </a:lvl4pPr>
            <a:lvl5pPr marL="2057400" indent="-228600" defTabSz="915988" eaLnBrk="0" hangingPunct="0">
              <a:spcBef>
                <a:spcPct val="20000"/>
              </a:spcBef>
              <a:buFont typeface="Arial" pitchFamily="34" charset="0"/>
              <a:buChar char="»"/>
              <a:defRPr sz="1600">
                <a:solidFill>
                  <a:schemeClr val="bg1"/>
                </a:solidFill>
                <a:latin typeface="Lucida Sans Unicode" pitchFamily="34" charset="0"/>
                <a:cs typeface="Arial" pitchFamily="34" charset="0"/>
              </a:defRPr>
            </a:lvl5pPr>
            <a:lvl6pPr marL="25146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6pPr>
            <a:lvl7pPr marL="29718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7pPr>
            <a:lvl8pPr marL="34290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8pPr>
            <a:lvl9pPr marL="3886200" indent="-228600" defTabSz="915988" eaLnBrk="0" fontAlgn="base" hangingPunct="0">
              <a:spcBef>
                <a:spcPct val="20000"/>
              </a:spcBef>
              <a:spcAft>
                <a:spcPct val="0"/>
              </a:spcAft>
              <a:buFont typeface="Arial" pitchFamily="34" charset="0"/>
              <a:buChar char="»"/>
              <a:defRPr sz="1600">
                <a:solidFill>
                  <a:schemeClr val="bg1"/>
                </a:solidFill>
                <a:latin typeface="Lucida Sans Unicode" pitchFamily="34" charset="0"/>
                <a:cs typeface="Arial" pitchFamily="34" charset="0"/>
              </a:defRPr>
            </a:lvl9pPr>
          </a:lstStyle>
          <a:p>
            <a:pPr>
              <a:spcBef>
                <a:spcPct val="0"/>
              </a:spcBef>
              <a:buClrTx/>
              <a:buFontTx/>
              <a:buNone/>
            </a:pPr>
            <a:r>
              <a:rPr lang="en-US" altLang="en-US" sz="1000" dirty="0" err="1">
                <a:solidFill>
                  <a:schemeClr val="tx2"/>
                </a:solidFill>
                <a:latin typeface="Calibri" panose="020F0502020204030204" pitchFamily="34" charset="0"/>
              </a:rPr>
              <a:t>Buchbinder</a:t>
            </a:r>
            <a:r>
              <a:rPr lang="en-US" altLang="en-US" sz="1000" dirty="0">
                <a:solidFill>
                  <a:schemeClr val="tx2"/>
                </a:solidFill>
                <a:latin typeface="Calibri" panose="020F0502020204030204" pitchFamily="34" charset="0"/>
              </a:rPr>
              <a:t>, M., et al, presentations at TCT 2001 &amp; ACT 2001 </a:t>
            </a:r>
          </a:p>
        </p:txBody>
      </p:sp>
      <p:sp>
        <p:nvSpPr>
          <p:cNvPr id="2" name="Rectangle 1"/>
          <p:cNvSpPr/>
          <p:nvPr/>
        </p:nvSpPr>
        <p:spPr>
          <a:xfrm>
            <a:off x="973282" y="5310788"/>
            <a:ext cx="7239000" cy="584775"/>
          </a:xfrm>
          <a:prstGeom prst="rect">
            <a:avLst/>
          </a:prstGeom>
        </p:spPr>
        <p:txBody>
          <a:bodyPr wrap="square" lIns="91357" tIns="45678" rIns="91357" bIns="45678">
            <a:spAutoFit/>
          </a:bodyPr>
          <a:lstStyle/>
          <a:p>
            <a:r>
              <a:rPr lang="en-US" altLang="en-US" sz="1600" dirty="0">
                <a:solidFill>
                  <a:srgbClr val="FFFFFF"/>
                </a:solidFill>
                <a:latin typeface="Calibri" panose="020F0502020204030204" pitchFamily="34" charset="0"/>
                <a:cs typeface="Calibri" panose="020F0502020204030204" pitchFamily="34" charset="0"/>
              </a:rPr>
              <a:t>Study limitations: included a lesion subset of mostly lesions with minimal calcification where de-bulking with RA is known to be of limited value</a:t>
            </a:r>
          </a:p>
        </p:txBody>
      </p:sp>
      <p:graphicFrame>
        <p:nvGraphicFramePr>
          <p:cNvPr id="7" name="Group 85"/>
          <p:cNvGraphicFramePr>
            <a:graphicFrameLocks noGrp="1"/>
          </p:cNvGraphicFramePr>
          <p:nvPr>
            <p:extLst>
              <p:ext uri="{D42A27DB-BD31-4B8C-83A1-F6EECF244321}">
                <p14:modId xmlns:p14="http://schemas.microsoft.com/office/powerpoint/2010/main" xmlns="" val="2578062891"/>
              </p:ext>
            </p:extLst>
          </p:nvPr>
        </p:nvGraphicFramePr>
        <p:xfrm>
          <a:off x="465292" y="1738316"/>
          <a:ext cx="8254999" cy="3199026"/>
        </p:xfrm>
        <a:graphic>
          <a:graphicData uri="http://schemas.openxmlformats.org/drawingml/2006/table">
            <a:tbl>
              <a:tblPr/>
              <a:tblGrid>
                <a:gridCol w="2070100"/>
                <a:gridCol w="1676400"/>
                <a:gridCol w="1828800"/>
                <a:gridCol w="1143000"/>
                <a:gridCol w="1536699"/>
              </a:tblGrid>
              <a:tr h="1066801">
                <a:tc>
                  <a:txBody>
                    <a:bodyPr/>
                    <a:lstStyle/>
                    <a:p>
                      <a:pPr marL="342900" indent="-342900" algn="l">
                        <a:spcBef>
                          <a:spcPct val="20000"/>
                        </a:spcBef>
                        <a:buClr>
                          <a:schemeClr val="bg1"/>
                        </a:buClr>
                        <a:buFont typeface="Wingdings" pitchFamily="2" charset="2"/>
                        <a:buNone/>
                      </a:pPr>
                      <a:endParaRPr lang="en-US" sz="2400" dirty="0">
                        <a:solidFill>
                          <a:schemeClr val="tx2"/>
                        </a:solidFill>
                        <a:latin typeface="Calibri" panose="020F0502020204030204" pitchFamily="34" charset="0"/>
                        <a:cs typeface="Calibri" panose="020F0502020204030204" pitchFamily="34" charset="0"/>
                      </a:endParaRPr>
                    </a:p>
                  </a:txBody>
                  <a:tcPr marL="91455" marR="91455" marT="45709" marB="45709" anchor="ctr">
                    <a:lnL>
                      <a:noFill/>
                    </a:lnL>
                    <a:lnR w="28575"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indent="-342900" algn="ctr" defTabSz="914400" rtl="0" eaLnBrk="1" fontAlgn="auto" latinLnBrk="0" hangingPunct="1">
                        <a:lnSpc>
                          <a:spcPct val="100000"/>
                        </a:lnSpc>
                        <a:spcBef>
                          <a:spcPct val="20000"/>
                        </a:spcBef>
                        <a:spcAft>
                          <a:spcPts val="0"/>
                        </a:spcAft>
                        <a:buClr>
                          <a:schemeClr val="bg1"/>
                        </a:buClr>
                        <a:buSzTx/>
                        <a:buFont typeface="Wingdings" pitchFamily="2" charset="2"/>
                        <a:buNone/>
                        <a:tabLst/>
                        <a:defRPr/>
                      </a:pPr>
                      <a:r>
                        <a:rPr lang="en-US" sz="1600" dirty="0" smtClean="0">
                          <a:solidFill>
                            <a:schemeClr val="accent2">
                              <a:lumMod val="60000"/>
                              <a:lumOff val="40000"/>
                            </a:schemeClr>
                          </a:solidFill>
                          <a:latin typeface="Calibri" panose="020F0502020204030204" pitchFamily="34" charset="0"/>
                          <a:cs typeface="Calibri" panose="020F0502020204030204" pitchFamily="34" charset="0"/>
                        </a:rPr>
                        <a:t>ROTA + STENT</a:t>
                      </a:r>
                    </a:p>
                    <a:p>
                      <a:pPr marL="342900" marR="0" indent="-342900" algn="ctr" defTabSz="914400" rtl="0" eaLnBrk="1" fontAlgn="auto" latinLnBrk="0" hangingPunct="1">
                        <a:lnSpc>
                          <a:spcPct val="100000"/>
                        </a:lnSpc>
                        <a:spcBef>
                          <a:spcPct val="20000"/>
                        </a:spcBef>
                        <a:spcAft>
                          <a:spcPts val="0"/>
                        </a:spcAft>
                        <a:buClr>
                          <a:schemeClr val="bg1"/>
                        </a:buClr>
                        <a:buSzTx/>
                        <a:buFont typeface="Wingdings" pitchFamily="2" charset="2"/>
                        <a:buNone/>
                        <a:tabLst/>
                        <a:defRPr/>
                      </a:pPr>
                      <a:r>
                        <a:rPr lang="en-US" sz="1400" dirty="0" smtClean="0">
                          <a:solidFill>
                            <a:schemeClr val="tx2"/>
                          </a:solidFill>
                          <a:latin typeface="Calibri" panose="020F0502020204030204" pitchFamily="34" charset="0"/>
                          <a:cs typeface="Calibri" panose="020F0502020204030204" pitchFamily="34" charset="0"/>
                        </a:rPr>
                        <a:t>(N=360)</a:t>
                      </a:r>
                    </a:p>
                  </a:txBody>
                  <a:tcPr marL="91455" marR="91455" marT="45709" marB="4570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96172">
                        <a:alpha val="38824"/>
                      </a:srgbClr>
                    </a:solidFill>
                  </a:tcPr>
                </a:tc>
                <a:tc>
                  <a:txBody>
                    <a:bodyPr/>
                    <a:lstStyle/>
                    <a:p>
                      <a:pPr marL="342900" marR="0" indent="-342900" algn="ctr" defTabSz="914400" rtl="0" eaLnBrk="1" fontAlgn="auto" latinLnBrk="0" hangingPunct="1">
                        <a:lnSpc>
                          <a:spcPct val="100000"/>
                        </a:lnSpc>
                        <a:spcBef>
                          <a:spcPct val="20000"/>
                        </a:spcBef>
                        <a:spcAft>
                          <a:spcPts val="0"/>
                        </a:spcAft>
                        <a:buClr>
                          <a:schemeClr val="bg1"/>
                        </a:buClr>
                        <a:buSzTx/>
                        <a:buFont typeface="Wingdings" pitchFamily="2" charset="2"/>
                        <a:buNone/>
                        <a:tabLst/>
                        <a:defRPr/>
                      </a:pPr>
                      <a:r>
                        <a:rPr lang="en-US" sz="1600" dirty="0" smtClean="0">
                          <a:solidFill>
                            <a:schemeClr val="accent2">
                              <a:lumMod val="60000"/>
                              <a:lumOff val="40000"/>
                            </a:schemeClr>
                          </a:solidFill>
                          <a:latin typeface="Calibri" panose="020F0502020204030204" pitchFamily="34" charset="0"/>
                          <a:cs typeface="Calibri" panose="020F0502020204030204" pitchFamily="34" charset="0"/>
                        </a:rPr>
                        <a:t>PTCA + STENT</a:t>
                      </a:r>
                    </a:p>
                    <a:p>
                      <a:pPr marL="342900" marR="0" indent="-342900" algn="ctr" defTabSz="914400" rtl="0" eaLnBrk="1" fontAlgn="auto" latinLnBrk="0" hangingPunct="1">
                        <a:lnSpc>
                          <a:spcPct val="100000"/>
                        </a:lnSpc>
                        <a:spcBef>
                          <a:spcPct val="20000"/>
                        </a:spcBef>
                        <a:spcAft>
                          <a:spcPts val="0"/>
                        </a:spcAft>
                        <a:buClr>
                          <a:schemeClr val="bg1"/>
                        </a:buClr>
                        <a:buSzTx/>
                        <a:buFont typeface="Wingdings" pitchFamily="2" charset="2"/>
                        <a:buNone/>
                        <a:tabLst/>
                        <a:defRPr/>
                      </a:pPr>
                      <a:r>
                        <a:rPr lang="en-US" sz="1400" dirty="0" smtClean="0">
                          <a:solidFill>
                            <a:schemeClr val="tx2"/>
                          </a:solidFill>
                          <a:latin typeface="Calibri" panose="020F0502020204030204" pitchFamily="34" charset="0"/>
                          <a:cs typeface="Calibri" panose="020F0502020204030204" pitchFamily="34" charset="0"/>
                        </a:rPr>
                        <a:t>(N=375)</a:t>
                      </a:r>
                    </a:p>
                  </a:txBody>
                  <a:tcPr marL="91455" marR="91455" marT="45709" marB="45709" anchor="ctr">
                    <a:lnL w="28575"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8824"/>
                      </a:srgbClr>
                    </a:solidFill>
                  </a:tcPr>
                </a:tc>
                <a:tc>
                  <a:txBody>
                    <a:bodyPr/>
                    <a:lstStyle/>
                    <a:p>
                      <a:pPr marL="342900" indent="-342900" algn="ctr">
                        <a:spcBef>
                          <a:spcPct val="20000"/>
                        </a:spcBef>
                        <a:buClr>
                          <a:schemeClr val="bg1"/>
                        </a:buClr>
                        <a:buFont typeface="Wingdings" pitchFamily="2" charset="2"/>
                        <a:buNone/>
                      </a:pPr>
                      <a:r>
                        <a:rPr lang="en-US" sz="1600" dirty="0" smtClean="0">
                          <a:solidFill>
                            <a:schemeClr val="accent2">
                              <a:lumMod val="60000"/>
                              <a:lumOff val="40000"/>
                            </a:schemeClr>
                          </a:solidFill>
                          <a:latin typeface="Calibri" panose="020F0502020204030204" pitchFamily="34" charset="0"/>
                          <a:cs typeface="Calibri" panose="020F0502020204030204" pitchFamily="34" charset="0"/>
                        </a:rPr>
                        <a:t>P-VALUE</a:t>
                      </a:r>
                      <a:endParaRPr lang="en-US" sz="1600" dirty="0">
                        <a:solidFill>
                          <a:schemeClr val="accent2">
                            <a:lumMod val="60000"/>
                            <a:lumOff val="40000"/>
                          </a:schemeClr>
                        </a:solidFill>
                        <a:latin typeface="Calibri" panose="020F0502020204030204" pitchFamily="34" charset="0"/>
                        <a:cs typeface="Calibri" panose="020F0502020204030204" pitchFamily="34" charset="0"/>
                      </a:endParaRPr>
                    </a:p>
                  </a:txBody>
                  <a:tcPr marL="91455" marR="91455" marT="45709" marB="45709" anchor="ctr">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8824"/>
                      </a:srgbClr>
                    </a:solidFill>
                  </a:tcPr>
                </a:tc>
                <a:tc>
                  <a:txBody>
                    <a:bodyPr/>
                    <a:lstStyle/>
                    <a:p>
                      <a:pPr marL="0" indent="-342900" algn="ctr">
                        <a:spcBef>
                          <a:spcPct val="20000"/>
                        </a:spcBef>
                        <a:buClr>
                          <a:schemeClr val="bg1"/>
                        </a:buClr>
                        <a:buFont typeface="Wingdings" pitchFamily="2" charset="2"/>
                        <a:buNone/>
                      </a:pPr>
                      <a:r>
                        <a:rPr lang="en-US" sz="1600" dirty="0" smtClean="0">
                          <a:solidFill>
                            <a:schemeClr val="accent2">
                              <a:lumMod val="60000"/>
                              <a:lumOff val="40000"/>
                            </a:schemeClr>
                          </a:solidFill>
                          <a:latin typeface="Calibri" panose="020F0502020204030204" pitchFamily="34" charset="0"/>
                          <a:cs typeface="Calibri" panose="020F0502020204030204" pitchFamily="34" charset="0"/>
                        </a:rPr>
                        <a:t>FAVORS ROTA + STENT</a:t>
                      </a:r>
                      <a:endParaRPr lang="en-US" sz="1600" dirty="0">
                        <a:solidFill>
                          <a:schemeClr val="accent2">
                            <a:lumMod val="60000"/>
                            <a:lumOff val="40000"/>
                          </a:schemeClr>
                        </a:solidFill>
                        <a:latin typeface="Calibri" panose="020F0502020204030204" pitchFamily="34" charset="0"/>
                        <a:cs typeface="Calibri" panose="020F0502020204030204" pitchFamily="34" charset="0"/>
                      </a:endParaRPr>
                    </a:p>
                  </a:txBody>
                  <a:tcPr marL="91455" marR="91455" marT="45709" marB="45709" anchor="ctr">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8824"/>
                      </a:srgbClr>
                    </a:solidFill>
                  </a:tcPr>
                </a:tc>
              </a:tr>
              <a:tr h="426445">
                <a:tc>
                  <a:txBody>
                    <a:bodyPr/>
                    <a:lstStyle/>
                    <a:p>
                      <a:pPr marL="0" lvl="1" indent="0" algn="l">
                        <a:spcBef>
                          <a:spcPct val="20000"/>
                        </a:spcBef>
                        <a:buFont typeface="Wingdings" pitchFamily="2" charset="2"/>
                        <a:buNone/>
                      </a:pPr>
                      <a:r>
                        <a:rPr lang="en-US" sz="1600" dirty="0" smtClean="0">
                          <a:solidFill>
                            <a:schemeClr val="tx2"/>
                          </a:solidFill>
                          <a:latin typeface="Calibri" panose="020F0502020204030204" pitchFamily="34" charset="0"/>
                          <a:cs typeface="Calibri" panose="020F0502020204030204" pitchFamily="34" charset="0"/>
                        </a:rPr>
                        <a:t>Post Procedure MLD</a:t>
                      </a:r>
                      <a:endParaRPr lang="en-US" sz="1600" b="0" dirty="0">
                        <a:solidFill>
                          <a:schemeClr val="tx2"/>
                        </a:solidFill>
                        <a:latin typeface="Calibri" panose="020F0502020204030204" pitchFamily="34" charset="0"/>
                        <a:cs typeface="Calibri" panose="020F0502020204030204" pitchFamily="34" charset="0"/>
                      </a:endParaRPr>
                    </a:p>
                  </a:txBody>
                  <a:tcPr marL="91455" marR="91455" marT="45709" marB="45709" anchor="ctr">
                    <a:lnL>
                      <a:noFill/>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latin typeface="Calibri" panose="020F0502020204030204" pitchFamily="34" charset="0"/>
                          <a:cs typeface="Calibri" panose="020F0502020204030204" pitchFamily="34" charset="0"/>
                        </a:rPr>
                        <a:t>2.81 ± 0.44</a:t>
                      </a:r>
                      <a:endParaRPr lang="en-US" sz="1600" b="0" kern="1200" dirty="0" smtClean="0">
                        <a:solidFill>
                          <a:schemeClr val="tx2"/>
                        </a:solidFill>
                        <a:latin typeface="Calibri" panose="020F0502020204030204" pitchFamily="34" charset="0"/>
                        <a:ea typeface="+mn-ea"/>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lvl="1" indent="0" algn="ctr">
                        <a:spcBef>
                          <a:spcPct val="20000"/>
                        </a:spcBef>
                        <a:buFont typeface="Wingdings" pitchFamily="2" charset="2"/>
                        <a:buNone/>
                      </a:pPr>
                      <a:r>
                        <a:rPr lang="en-US" sz="1600" dirty="0" smtClean="0">
                          <a:solidFill>
                            <a:schemeClr val="tx2"/>
                          </a:solidFill>
                          <a:latin typeface="Calibri" panose="020F0502020204030204" pitchFamily="34" charset="0"/>
                          <a:cs typeface="Calibri" panose="020F0502020204030204" pitchFamily="34" charset="0"/>
                        </a:rPr>
                        <a:t>2.74 ± 0.40</a:t>
                      </a:r>
                      <a:endParaRPr lang="en-US" sz="1600" b="0" dirty="0">
                        <a:solidFill>
                          <a:schemeClr val="tx2"/>
                        </a:solidFill>
                        <a:latin typeface="Calibri" panose="020F0502020204030204" pitchFamily="34" charset="0"/>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lvl="1" indent="0" algn="ctr">
                        <a:spcBef>
                          <a:spcPct val="20000"/>
                        </a:spcBef>
                        <a:buFont typeface="Wingdings" pitchFamily="2" charset="2"/>
                        <a:buNone/>
                      </a:pPr>
                      <a:r>
                        <a:rPr lang="en-US" sz="1600" dirty="0" smtClean="0">
                          <a:solidFill>
                            <a:srgbClr val="3C8C93"/>
                          </a:solidFill>
                          <a:latin typeface="Calibri" panose="020F0502020204030204" pitchFamily="34" charset="0"/>
                          <a:cs typeface="Calibri" panose="020F0502020204030204" pitchFamily="34" charset="0"/>
                        </a:rPr>
                        <a:t>0.032</a:t>
                      </a:r>
                      <a:endParaRPr lang="en-US" sz="1600" b="0" dirty="0">
                        <a:solidFill>
                          <a:srgbClr val="3C8C93"/>
                        </a:solidFill>
                        <a:latin typeface="Calibri" panose="020F0502020204030204" pitchFamily="34" charset="0"/>
                        <a:cs typeface="Calibri" panose="020F0502020204030204" pitchFamily="34" charset="0"/>
                      </a:endParaRPr>
                    </a:p>
                  </a:txBody>
                  <a:tcPr marL="91455" marR="91455" marT="45709" marB="45709"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lvl="1" indent="0" algn="ctr">
                        <a:spcBef>
                          <a:spcPct val="20000"/>
                        </a:spcBef>
                        <a:buFont typeface="Wingdings" pitchFamily="2" charset="2"/>
                        <a:buNone/>
                      </a:pPr>
                      <a:endParaRPr lang="en-US" sz="1600" b="0" dirty="0">
                        <a:solidFill>
                          <a:srgbClr val="FFFF00"/>
                        </a:solidFill>
                        <a:latin typeface="Calibri" panose="020F0502020204030204" pitchFamily="34" charset="0"/>
                        <a:cs typeface="Calibri" panose="020F0502020204030204" pitchFamily="34" charset="0"/>
                      </a:endParaRPr>
                    </a:p>
                  </a:txBody>
                  <a:tcPr marL="91455" marR="91455" marT="45709" marB="45709"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426445">
                <a:tc>
                  <a:txBody>
                    <a:bodyPr/>
                    <a:lstStyle/>
                    <a:p>
                      <a:pPr marL="0" lvl="1" indent="0" algn="l">
                        <a:spcBef>
                          <a:spcPct val="20000"/>
                        </a:spcBef>
                        <a:buFont typeface="Wingdings" pitchFamily="2" charset="2"/>
                        <a:buNone/>
                      </a:pPr>
                      <a:r>
                        <a:rPr lang="en-US" sz="1600" dirty="0" smtClean="0">
                          <a:solidFill>
                            <a:schemeClr val="tx2"/>
                          </a:solidFill>
                          <a:latin typeface="Calibri" panose="020F0502020204030204" pitchFamily="34" charset="0"/>
                          <a:cs typeface="Calibri" panose="020F0502020204030204" pitchFamily="34" charset="0"/>
                        </a:rPr>
                        <a:t>Acute Gain</a:t>
                      </a:r>
                      <a:endParaRPr lang="en-US" sz="1600" b="0" dirty="0">
                        <a:solidFill>
                          <a:schemeClr val="tx2"/>
                        </a:solidFill>
                        <a:latin typeface="Calibri" panose="020F0502020204030204" pitchFamily="34" charset="0"/>
                        <a:cs typeface="Calibri" panose="020F0502020204030204" pitchFamily="34" charset="0"/>
                      </a:endParaRPr>
                    </a:p>
                  </a:txBody>
                  <a:tcPr marL="91455" marR="91455" marT="45709" marB="45709" anchor="ctr">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latin typeface="Calibri" panose="020F0502020204030204" pitchFamily="34" charset="0"/>
                          <a:cs typeface="Calibri" panose="020F0502020204030204" pitchFamily="34" charset="0"/>
                        </a:rPr>
                        <a:t>1.94 ± 0.50</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latin typeface="Calibri" panose="020F0502020204030204" pitchFamily="34" charset="0"/>
                          <a:cs typeface="Calibri" panose="020F0502020204030204" pitchFamily="34" charset="0"/>
                        </a:rPr>
                        <a:t>1.86 ± 0.48</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lvl="1" indent="0" algn="ctr">
                        <a:spcBef>
                          <a:spcPct val="20000"/>
                        </a:spcBef>
                        <a:buFont typeface="Wingdings" pitchFamily="2" charset="2"/>
                        <a:buNone/>
                      </a:pPr>
                      <a:r>
                        <a:rPr lang="en-US" sz="1600" dirty="0" smtClean="0">
                          <a:solidFill>
                            <a:srgbClr val="3C8C93"/>
                          </a:solidFill>
                          <a:latin typeface="Calibri" panose="020F0502020204030204" pitchFamily="34" charset="0"/>
                          <a:cs typeface="Calibri" panose="020F0502020204030204" pitchFamily="34" charset="0"/>
                        </a:rPr>
                        <a:t>0.041</a:t>
                      </a:r>
                      <a:endParaRPr lang="en-US" sz="1600" b="0" dirty="0">
                        <a:solidFill>
                          <a:srgbClr val="3C8C93"/>
                        </a:solidFill>
                        <a:latin typeface="Calibri" panose="020F0502020204030204" pitchFamily="34" charset="0"/>
                        <a:cs typeface="Calibri" panose="020F0502020204030204" pitchFamily="34" charset="0"/>
                      </a:endParaRPr>
                    </a:p>
                  </a:txBody>
                  <a:tcPr marL="91455" marR="91455" marT="45709" marB="45709" anchor="ctr">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lvl="1" indent="0" algn="ctr">
                        <a:spcBef>
                          <a:spcPct val="20000"/>
                        </a:spcBef>
                        <a:buFont typeface="Wingdings" pitchFamily="2" charset="2"/>
                        <a:buNone/>
                      </a:pPr>
                      <a:endParaRPr lang="en-US" sz="1600" b="0" dirty="0">
                        <a:solidFill>
                          <a:srgbClr val="FFFF00"/>
                        </a:solidFill>
                        <a:latin typeface="Calibri" panose="020F0502020204030204" pitchFamily="34" charset="0"/>
                        <a:cs typeface="Calibri" panose="020F0502020204030204" pitchFamily="34" charset="0"/>
                      </a:endParaRPr>
                    </a:p>
                  </a:txBody>
                  <a:tcPr marL="91455" marR="91455" marT="45709" marB="45709" anchor="ctr">
                    <a:lnL>
                      <a:noFill/>
                    </a:lnL>
                    <a:lnR>
                      <a:noFill/>
                    </a:lnR>
                    <a:lnT w="12700" cap="flat" cmpd="sng" algn="ctr">
                      <a:noFill/>
                      <a:prstDash val="solid"/>
                      <a:round/>
                      <a:headEnd type="none" w="med" len="med"/>
                      <a:tailEnd type="none" w="med" len="med"/>
                    </a:lnT>
                    <a:lnB>
                      <a:noFill/>
                    </a:lnB>
                    <a:lnTlToBr>
                      <a:noFill/>
                    </a:lnTlToBr>
                    <a:lnBlToTr>
                      <a:noFill/>
                    </a:lnBlToTr>
                    <a:noFill/>
                  </a:tcPr>
                </a:tc>
              </a:tr>
              <a:tr h="426445">
                <a:tc>
                  <a:txBody>
                    <a:bodyPr/>
                    <a:lstStyle/>
                    <a:p>
                      <a:pPr marL="0" marR="0" lvl="1" indent="0" algn="l" defTabSz="914400" rtl="0" eaLnBrk="1" fontAlgn="auto" latinLnBrk="0" hangingPunct="1">
                        <a:lnSpc>
                          <a:spcPct val="100000"/>
                        </a:lnSpc>
                        <a:spcBef>
                          <a:spcPct val="20000"/>
                        </a:spcBef>
                        <a:spcAft>
                          <a:spcPts val="0"/>
                        </a:spcAft>
                        <a:buClrTx/>
                        <a:buSzTx/>
                        <a:buFont typeface="Wingdings" pitchFamily="2" charset="2"/>
                        <a:buNone/>
                        <a:tabLst/>
                        <a:defRPr/>
                      </a:pPr>
                      <a:r>
                        <a:rPr lang="en-US" sz="1600" dirty="0" smtClean="0">
                          <a:solidFill>
                            <a:schemeClr val="tx2"/>
                          </a:solidFill>
                          <a:latin typeface="Calibri" panose="020F0502020204030204" pitchFamily="34" charset="0"/>
                          <a:cs typeface="Calibri" panose="020F0502020204030204" pitchFamily="34" charset="0"/>
                        </a:rPr>
                        <a:t>Technical Success</a:t>
                      </a:r>
                      <a:endParaRPr lang="en-US" sz="1600" b="0" dirty="0" smtClean="0">
                        <a:solidFill>
                          <a:schemeClr val="tx2"/>
                        </a:solidFill>
                        <a:latin typeface="Calibri" panose="020F0502020204030204" pitchFamily="34" charset="0"/>
                        <a:cs typeface="Calibri" panose="020F0502020204030204" pitchFamily="34" charset="0"/>
                      </a:endParaRPr>
                    </a:p>
                  </a:txBody>
                  <a:tcPr marL="91455" marR="91455" marT="45709" marB="45709" anchor="ctr">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marR="0" lvl="1" indent="0" algn="ctr" defTabSz="914400" rtl="0" eaLnBrk="1" fontAlgn="auto" latinLnBrk="0" hangingPunct="1">
                        <a:lnSpc>
                          <a:spcPct val="100000"/>
                        </a:lnSpc>
                        <a:spcBef>
                          <a:spcPct val="20000"/>
                        </a:spcBef>
                        <a:spcAft>
                          <a:spcPts val="0"/>
                        </a:spcAft>
                        <a:buClrTx/>
                        <a:buSzTx/>
                        <a:buFont typeface="Wingdings" pitchFamily="2" charset="2"/>
                        <a:buNone/>
                        <a:tabLst/>
                        <a:defRPr/>
                      </a:pPr>
                      <a:r>
                        <a:rPr lang="en-US" sz="1600" kern="1200" dirty="0" smtClean="0">
                          <a:solidFill>
                            <a:schemeClr val="tx2"/>
                          </a:solidFill>
                          <a:latin typeface="Calibri" panose="020F0502020204030204" pitchFamily="34" charset="0"/>
                          <a:cs typeface="Calibri" panose="020F0502020204030204" pitchFamily="34" charset="0"/>
                        </a:rPr>
                        <a:t>93.1%</a:t>
                      </a:r>
                      <a:endParaRPr lang="en-US" sz="1600" b="0" kern="1200" dirty="0" smtClean="0">
                        <a:solidFill>
                          <a:schemeClr val="tx2"/>
                        </a:solidFill>
                        <a:latin typeface="Calibri" panose="020F0502020204030204" pitchFamily="34" charset="0"/>
                        <a:ea typeface="+mn-ea"/>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marR="0" lvl="1" indent="0" algn="ctr" defTabSz="914400" rtl="0" eaLnBrk="1" fontAlgn="auto" latinLnBrk="0" hangingPunct="1">
                        <a:lnSpc>
                          <a:spcPct val="100000"/>
                        </a:lnSpc>
                        <a:spcBef>
                          <a:spcPct val="20000"/>
                        </a:spcBef>
                        <a:spcAft>
                          <a:spcPts val="0"/>
                        </a:spcAft>
                        <a:buClrTx/>
                        <a:buSzTx/>
                        <a:buFont typeface="Wingdings" pitchFamily="2" charset="2"/>
                        <a:buNone/>
                        <a:tabLst/>
                        <a:defRPr/>
                      </a:pPr>
                      <a:r>
                        <a:rPr lang="en-US" sz="1600" dirty="0" smtClean="0">
                          <a:solidFill>
                            <a:schemeClr val="tx2"/>
                          </a:solidFill>
                          <a:latin typeface="Calibri" panose="020F0502020204030204" pitchFamily="34" charset="0"/>
                          <a:cs typeface="Calibri" panose="020F0502020204030204" pitchFamily="34" charset="0"/>
                        </a:rPr>
                        <a:t>87.7%</a:t>
                      </a:r>
                      <a:endParaRPr lang="en-US" sz="1600" b="0" dirty="0" smtClean="0">
                        <a:solidFill>
                          <a:schemeClr val="tx2"/>
                        </a:solidFill>
                        <a:latin typeface="Calibri" panose="020F0502020204030204" pitchFamily="34" charset="0"/>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marR="0" lvl="1" indent="0" algn="ctr" defTabSz="914400" rtl="0" eaLnBrk="1" fontAlgn="auto" latinLnBrk="0" hangingPunct="1">
                        <a:lnSpc>
                          <a:spcPct val="100000"/>
                        </a:lnSpc>
                        <a:spcBef>
                          <a:spcPct val="20000"/>
                        </a:spcBef>
                        <a:spcAft>
                          <a:spcPts val="0"/>
                        </a:spcAft>
                        <a:buClrTx/>
                        <a:buSzTx/>
                        <a:buFont typeface="Wingdings" pitchFamily="2" charset="2"/>
                        <a:buNone/>
                        <a:tabLst/>
                        <a:defRPr/>
                      </a:pPr>
                      <a:r>
                        <a:rPr lang="en-US" sz="1600" dirty="0" smtClean="0">
                          <a:solidFill>
                            <a:srgbClr val="3C8C93"/>
                          </a:solidFill>
                          <a:latin typeface="Calibri" panose="020F0502020204030204" pitchFamily="34" charset="0"/>
                          <a:cs typeface="Calibri" panose="020F0502020204030204" pitchFamily="34" charset="0"/>
                        </a:rPr>
                        <a:t>0.0146</a:t>
                      </a:r>
                      <a:endParaRPr lang="en-US" sz="1600" b="0" dirty="0" smtClean="0">
                        <a:solidFill>
                          <a:srgbClr val="3C8C93"/>
                        </a:solidFill>
                        <a:latin typeface="Calibri" panose="020F0502020204030204" pitchFamily="34" charset="0"/>
                        <a:cs typeface="Calibri" panose="020F0502020204030204" pitchFamily="34" charset="0"/>
                      </a:endParaRPr>
                    </a:p>
                  </a:txBody>
                  <a:tcPr marL="91455" marR="91455" marT="45709" marB="45709" anchor="ctr">
                    <a:lnL>
                      <a:noFill/>
                    </a:lnL>
                    <a:lnR>
                      <a:noFill/>
                    </a:lnR>
                    <a:lnT>
                      <a:noFill/>
                    </a:lnT>
                    <a:lnB>
                      <a:noFill/>
                    </a:lnB>
                    <a:lnTlToBr>
                      <a:noFill/>
                    </a:lnTlToBr>
                    <a:lnBlToTr>
                      <a:noFill/>
                    </a:lnBlToTr>
                    <a:noFill/>
                  </a:tcPr>
                </a:tc>
                <a:tc>
                  <a:txBody>
                    <a:bodyPr/>
                    <a:lstStyle/>
                    <a:p>
                      <a:pPr marL="0" marR="0" lvl="1" indent="0" algn="ctr" defTabSz="914400" rtl="0" eaLnBrk="1" fontAlgn="auto" latinLnBrk="0" hangingPunct="1">
                        <a:lnSpc>
                          <a:spcPct val="100000"/>
                        </a:lnSpc>
                        <a:spcBef>
                          <a:spcPct val="20000"/>
                        </a:spcBef>
                        <a:spcAft>
                          <a:spcPts val="0"/>
                        </a:spcAft>
                        <a:buClrTx/>
                        <a:buSzTx/>
                        <a:buFont typeface="Wingdings" pitchFamily="2" charset="2"/>
                        <a:buNone/>
                        <a:tabLst/>
                        <a:defRPr/>
                      </a:pPr>
                      <a:endParaRPr lang="en-US" sz="1600" b="0" dirty="0" smtClean="0">
                        <a:solidFill>
                          <a:srgbClr val="FFFF00"/>
                        </a:solidFill>
                        <a:latin typeface="Calibri" panose="020F0502020204030204" pitchFamily="34" charset="0"/>
                        <a:cs typeface="Calibri" panose="020F0502020204030204" pitchFamily="34" charset="0"/>
                      </a:endParaRPr>
                    </a:p>
                  </a:txBody>
                  <a:tcPr marL="91455" marR="91455" marT="45709" marB="45709" anchor="ctr">
                    <a:lnL>
                      <a:noFill/>
                    </a:lnL>
                    <a:lnR>
                      <a:noFill/>
                    </a:lnR>
                    <a:lnT>
                      <a:noFill/>
                    </a:lnT>
                    <a:lnB>
                      <a:noFill/>
                    </a:lnB>
                    <a:lnTlToBr>
                      <a:noFill/>
                    </a:lnTlToBr>
                    <a:lnBlToTr>
                      <a:noFill/>
                    </a:lnBlToTr>
                    <a:noFill/>
                  </a:tcPr>
                </a:tc>
              </a:tr>
              <a:tr h="426445">
                <a:tc>
                  <a:txBody>
                    <a:bodyPr/>
                    <a:lstStyle/>
                    <a:p>
                      <a:pPr marL="0" lvl="1" indent="0" algn="l">
                        <a:spcBef>
                          <a:spcPct val="20000"/>
                        </a:spcBef>
                        <a:buFont typeface="Wingdings" pitchFamily="2" charset="2"/>
                        <a:buNone/>
                      </a:pPr>
                      <a:r>
                        <a:rPr lang="en-US" sz="1600" dirty="0" smtClean="0">
                          <a:solidFill>
                            <a:schemeClr val="tx2"/>
                          </a:solidFill>
                          <a:latin typeface="Calibri" panose="020F0502020204030204" pitchFamily="34" charset="0"/>
                          <a:cs typeface="Calibri" panose="020F0502020204030204" pitchFamily="34" charset="0"/>
                        </a:rPr>
                        <a:t>Procedural Success</a:t>
                      </a:r>
                      <a:endParaRPr lang="en-US" sz="1600" b="0" dirty="0">
                        <a:solidFill>
                          <a:schemeClr val="tx2"/>
                        </a:solidFill>
                        <a:latin typeface="Calibri" panose="020F0502020204030204" pitchFamily="34" charset="0"/>
                        <a:cs typeface="Calibri" panose="020F0502020204030204" pitchFamily="34" charset="0"/>
                      </a:endParaRPr>
                    </a:p>
                  </a:txBody>
                  <a:tcPr marL="91455" marR="91455" marT="45709" marB="45709" anchor="ctr">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lvl="1" indent="0" algn="ctr">
                        <a:spcBef>
                          <a:spcPct val="20000"/>
                        </a:spcBef>
                        <a:buFont typeface="Wingdings" pitchFamily="2" charset="2"/>
                        <a:buNone/>
                      </a:pPr>
                      <a:r>
                        <a:rPr lang="en-US" sz="1600" kern="1200" dirty="0" smtClean="0">
                          <a:solidFill>
                            <a:schemeClr val="tx2"/>
                          </a:solidFill>
                          <a:latin typeface="Calibri" panose="020F0502020204030204" pitchFamily="34" charset="0"/>
                          <a:cs typeface="Calibri" panose="020F0502020204030204" pitchFamily="34" charset="0"/>
                        </a:rPr>
                        <a:t>93.6%</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lvl="1" indent="0" algn="ctr">
                        <a:spcBef>
                          <a:spcPct val="20000"/>
                        </a:spcBef>
                        <a:buFont typeface="Wingdings" pitchFamily="2" charset="2"/>
                        <a:buNone/>
                      </a:pPr>
                      <a:r>
                        <a:rPr lang="en-US" sz="1600" dirty="0" smtClean="0">
                          <a:solidFill>
                            <a:schemeClr val="tx2"/>
                          </a:solidFill>
                          <a:latin typeface="Calibri" panose="020F0502020204030204" pitchFamily="34" charset="0"/>
                          <a:cs typeface="Calibri" panose="020F0502020204030204" pitchFamily="34" charset="0"/>
                        </a:rPr>
                        <a:t>88.1%</a:t>
                      </a:r>
                      <a:endParaRPr lang="en-US" sz="1600" b="0" dirty="0">
                        <a:solidFill>
                          <a:schemeClr val="tx2"/>
                        </a:solidFill>
                        <a:latin typeface="Calibri" panose="020F0502020204030204" pitchFamily="34" charset="0"/>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lvl="1" indent="0" algn="ctr">
                        <a:spcBef>
                          <a:spcPct val="20000"/>
                        </a:spcBef>
                        <a:buFont typeface="Wingdings" pitchFamily="2" charset="2"/>
                        <a:buNone/>
                      </a:pPr>
                      <a:r>
                        <a:rPr lang="en-US" sz="1600" dirty="0" smtClean="0">
                          <a:solidFill>
                            <a:srgbClr val="3C8C93"/>
                          </a:solidFill>
                          <a:latin typeface="Calibri" panose="020F0502020204030204" pitchFamily="34" charset="0"/>
                          <a:cs typeface="Calibri" panose="020F0502020204030204" pitchFamily="34" charset="0"/>
                        </a:rPr>
                        <a:t>0.0114</a:t>
                      </a:r>
                      <a:endParaRPr lang="en-US" sz="1600" b="0" dirty="0">
                        <a:solidFill>
                          <a:srgbClr val="3C8C93"/>
                        </a:solidFill>
                        <a:latin typeface="Calibri" panose="020F0502020204030204" pitchFamily="34" charset="0"/>
                        <a:cs typeface="Calibri" panose="020F0502020204030204" pitchFamily="34" charset="0"/>
                      </a:endParaRPr>
                    </a:p>
                  </a:txBody>
                  <a:tcPr marL="91455" marR="91455" marT="45709" marB="45709" anchor="ctr">
                    <a:lnL>
                      <a:noFill/>
                    </a:lnL>
                    <a:lnR>
                      <a:noFill/>
                    </a:lnR>
                    <a:lnT>
                      <a:noFill/>
                    </a:lnT>
                    <a:lnB>
                      <a:noFill/>
                    </a:lnB>
                    <a:lnTlToBr>
                      <a:noFill/>
                    </a:lnTlToBr>
                    <a:lnBlToTr>
                      <a:noFill/>
                    </a:lnBlToTr>
                    <a:noFill/>
                  </a:tcPr>
                </a:tc>
                <a:tc>
                  <a:txBody>
                    <a:bodyPr/>
                    <a:lstStyle/>
                    <a:p>
                      <a:pPr marL="0" lvl="1" indent="0" algn="ctr">
                        <a:spcBef>
                          <a:spcPct val="20000"/>
                        </a:spcBef>
                        <a:buFont typeface="Wingdings" pitchFamily="2" charset="2"/>
                        <a:buNone/>
                      </a:pPr>
                      <a:endParaRPr lang="en-US" sz="1600" b="0" dirty="0">
                        <a:solidFill>
                          <a:srgbClr val="FFFF00"/>
                        </a:solidFill>
                        <a:latin typeface="Calibri" panose="020F0502020204030204" pitchFamily="34" charset="0"/>
                        <a:cs typeface="Calibri" panose="020F0502020204030204" pitchFamily="34" charset="0"/>
                      </a:endParaRPr>
                    </a:p>
                  </a:txBody>
                  <a:tcPr marL="91455" marR="91455" marT="45709" marB="45709" anchor="ctr">
                    <a:lnL>
                      <a:noFill/>
                    </a:lnL>
                    <a:lnR>
                      <a:noFill/>
                    </a:lnR>
                    <a:lnT>
                      <a:noFill/>
                    </a:lnT>
                    <a:lnB>
                      <a:noFill/>
                    </a:lnB>
                    <a:lnTlToBr>
                      <a:noFill/>
                    </a:lnTlToBr>
                    <a:lnBlToTr>
                      <a:noFill/>
                    </a:lnBlToTr>
                    <a:noFill/>
                  </a:tcPr>
                </a:tc>
              </a:tr>
              <a:tr h="426445">
                <a:tc>
                  <a:txBody>
                    <a:bodyPr/>
                    <a:lstStyle/>
                    <a:p>
                      <a:pPr marL="0" lvl="1" indent="0" algn="l">
                        <a:spcBef>
                          <a:spcPct val="20000"/>
                        </a:spcBef>
                        <a:buFont typeface="Wingdings" pitchFamily="2" charset="2"/>
                        <a:buNone/>
                      </a:pPr>
                      <a:r>
                        <a:rPr lang="en-US" sz="1600" dirty="0" smtClean="0">
                          <a:solidFill>
                            <a:schemeClr val="tx2"/>
                          </a:solidFill>
                          <a:latin typeface="Calibri" panose="020F0502020204030204" pitchFamily="34" charset="0"/>
                          <a:cs typeface="Calibri" panose="020F0502020204030204" pitchFamily="34" charset="0"/>
                        </a:rPr>
                        <a:t>Clinical Success</a:t>
                      </a:r>
                      <a:endParaRPr lang="en-US" sz="1600" b="0" dirty="0">
                        <a:solidFill>
                          <a:schemeClr val="tx2"/>
                        </a:solidFill>
                        <a:latin typeface="Calibri" panose="020F0502020204030204" pitchFamily="34" charset="0"/>
                        <a:cs typeface="Calibri" panose="020F0502020204030204" pitchFamily="34" charset="0"/>
                      </a:endParaRPr>
                    </a:p>
                  </a:txBody>
                  <a:tcPr marL="91455" marR="91455" marT="45709" marB="45709" anchor="ctr">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lvl="1" indent="0" algn="ctr">
                        <a:spcBef>
                          <a:spcPct val="20000"/>
                        </a:spcBef>
                        <a:buFont typeface="Wingdings" pitchFamily="2" charset="2"/>
                        <a:buNone/>
                      </a:pPr>
                      <a:r>
                        <a:rPr lang="en-US" sz="1600" kern="1200" dirty="0" smtClean="0">
                          <a:solidFill>
                            <a:schemeClr val="tx2"/>
                          </a:solidFill>
                          <a:latin typeface="Calibri" panose="020F0502020204030204" pitchFamily="34" charset="0"/>
                          <a:cs typeface="Calibri" panose="020F0502020204030204" pitchFamily="34" charset="0"/>
                        </a:rPr>
                        <a:t>91.6%</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marL="0" lvl="1" indent="0" algn="ctr">
                        <a:spcBef>
                          <a:spcPct val="20000"/>
                        </a:spcBef>
                        <a:buFont typeface="Wingdings" pitchFamily="2" charset="2"/>
                        <a:buNone/>
                      </a:pPr>
                      <a:r>
                        <a:rPr lang="en-US" sz="1600" dirty="0" smtClean="0">
                          <a:solidFill>
                            <a:schemeClr val="tx2"/>
                          </a:solidFill>
                          <a:latin typeface="Calibri" panose="020F0502020204030204" pitchFamily="34" charset="0"/>
                          <a:cs typeface="Calibri" panose="020F0502020204030204" pitchFamily="34" charset="0"/>
                        </a:rPr>
                        <a:t>87.0%</a:t>
                      </a:r>
                      <a:endParaRPr lang="en-US" sz="1600" b="0" dirty="0">
                        <a:solidFill>
                          <a:schemeClr val="tx2"/>
                        </a:solidFill>
                        <a:latin typeface="Calibri" panose="020F0502020204030204" pitchFamily="34" charset="0"/>
                        <a:cs typeface="Calibri" panose="020F0502020204030204" pitchFamily="34" charset="0"/>
                      </a:endParaRPr>
                    </a:p>
                  </a:txBody>
                  <a:tcPr marL="91455" marR="91455" marT="45709" marB="45709" anchor="ctr">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marL="0" lvl="1" indent="0" algn="ctr">
                        <a:spcBef>
                          <a:spcPct val="20000"/>
                        </a:spcBef>
                        <a:buFont typeface="Wingdings" pitchFamily="2" charset="2"/>
                        <a:buNone/>
                      </a:pPr>
                      <a:r>
                        <a:rPr lang="en-US" sz="1600" dirty="0" smtClean="0">
                          <a:solidFill>
                            <a:srgbClr val="3C8C93"/>
                          </a:solidFill>
                          <a:latin typeface="Calibri" panose="020F0502020204030204" pitchFamily="34" charset="0"/>
                          <a:cs typeface="Calibri" panose="020F0502020204030204" pitchFamily="34" charset="0"/>
                        </a:rPr>
                        <a:t>0.0495</a:t>
                      </a:r>
                      <a:endParaRPr lang="en-US" sz="1600" b="0" dirty="0">
                        <a:solidFill>
                          <a:srgbClr val="3C8C93"/>
                        </a:solidFill>
                        <a:latin typeface="Calibri" panose="020F0502020204030204" pitchFamily="34" charset="0"/>
                        <a:cs typeface="Calibri" panose="020F0502020204030204" pitchFamily="34" charset="0"/>
                      </a:endParaRPr>
                    </a:p>
                  </a:txBody>
                  <a:tcPr marL="91455" marR="91455" marT="45709" marB="45709" anchor="ctr">
                    <a:lnL>
                      <a:noFill/>
                    </a:lnL>
                    <a:lnR>
                      <a:noFill/>
                    </a:lnR>
                    <a:lnT>
                      <a:noFill/>
                    </a:lnT>
                    <a:lnB>
                      <a:noFill/>
                    </a:lnB>
                    <a:lnTlToBr>
                      <a:noFill/>
                    </a:lnTlToBr>
                    <a:lnBlToTr>
                      <a:noFill/>
                    </a:lnBlToTr>
                    <a:noFill/>
                  </a:tcPr>
                </a:tc>
                <a:tc>
                  <a:txBody>
                    <a:bodyPr/>
                    <a:lstStyle/>
                    <a:p>
                      <a:pPr marL="0" lvl="1" indent="0" algn="ctr">
                        <a:spcBef>
                          <a:spcPct val="20000"/>
                        </a:spcBef>
                        <a:buFont typeface="Wingdings" pitchFamily="2" charset="2"/>
                        <a:buNone/>
                      </a:pPr>
                      <a:endParaRPr lang="en-US" sz="1600" b="0" dirty="0">
                        <a:solidFill>
                          <a:srgbClr val="FFFF00"/>
                        </a:solidFill>
                        <a:latin typeface="Calibri" panose="020F0502020204030204" pitchFamily="34" charset="0"/>
                        <a:cs typeface="Calibri" panose="020F0502020204030204" pitchFamily="34" charset="0"/>
                      </a:endParaRPr>
                    </a:p>
                  </a:txBody>
                  <a:tcPr marL="91455" marR="91455" marT="45709" marB="45709" anchor="ctr">
                    <a:lnL>
                      <a:noFill/>
                    </a:lnL>
                    <a:lnR>
                      <a:noFill/>
                    </a:lnR>
                    <a:lnT>
                      <a:noFill/>
                    </a:lnT>
                    <a:lnB>
                      <a:noFill/>
                    </a:lnB>
                    <a:lnTlToBr>
                      <a:noFill/>
                    </a:lnTlToBr>
                    <a:lnBlToTr>
                      <a:noFill/>
                    </a:lnBlToTr>
                    <a:noFill/>
                  </a:tcPr>
                </a:tc>
              </a:tr>
            </a:tbl>
          </a:graphicData>
        </a:graphic>
      </p:graphicFrame>
      <p:sp>
        <p:nvSpPr>
          <p:cNvPr id="9" name="Rectangle 8"/>
          <p:cNvSpPr/>
          <p:nvPr/>
        </p:nvSpPr>
        <p:spPr>
          <a:xfrm>
            <a:off x="7729767" y="2829383"/>
            <a:ext cx="434925" cy="584775"/>
          </a:xfrm>
          <a:prstGeom prst="rect">
            <a:avLst/>
          </a:prstGeom>
        </p:spPr>
        <p:txBody>
          <a:bodyPr wrap="square" lIns="91357" tIns="45678" rIns="91357" bIns="45678">
            <a:spAutoFit/>
          </a:bodyPr>
          <a:lstStyle/>
          <a:p>
            <a:pPr>
              <a:defRPr/>
            </a:pPr>
            <a:r>
              <a:rPr lang="en-US" sz="3200" b="1" dirty="0">
                <a:solidFill>
                  <a:schemeClr val="accent3">
                    <a:lumMod val="75000"/>
                  </a:schemeClr>
                </a:solidFill>
                <a:sym typeface="Wingdings"/>
              </a:rPr>
              <a:t></a:t>
            </a:r>
            <a:endParaRPr lang="en-US" sz="3200" b="1" dirty="0">
              <a:solidFill>
                <a:schemeClr val="accent3">
                  <a:lumMod val="75000"/>
                </a:schemeClr>
              </a:solidFill>
            </a:endParaRPr>
          </a:p>
        </p:txBody>
      </p:sp>
      <p:sp>
        <p:nvSpPr>
          <p:cNvPr id="10" name="Rectangle 9"/>
          <p:cNvSpPr/>
          <p:nvPr/>
        </p:nvSpPr>
        <p:spPr>
          <a:xfrm>
            <a:off x="7729767" y="3246502"/>
            <a:ext cx="434925" cy="584775"/>
          </a:xfrm>
          <a:prstGeom prst="rect">
            <a:avLst/>
          </a:prstGeom>
        </p:spPr>
        <p:txBody>
          <a:bodyPr wrap="square" lIns="91357" tIns="45678" rIns="91357" bIns="45678">
            <a:spAutoFit/>
          </a:bodyPr>
          <a:lstStyle/>
          <a:p>
            <a:pPr>
              <a:defRPr/>
            </a:pPr>
            <a:r>
              <a:rPr lang="en-US" sz="3200" b="1" dirty="0">
                <a:solidFill>
                  <a:schemeClr val="accent3">
                    <a:lumMod val="75000"/>
                  </a:schemeClr>
                </a:solidFill>
                <a:sym typeface="Wingdings"/>
              </a:rPr>
              <a:t></a:t>
            </a:r>
            <a:endParaRPr lang="en-US" sz="3200" b="1" dirty="0">
              <a:solidFill>
                <a:schemeClr val="accent3">
                  <a:lumMod val="75000"/>
                </a:schemeClr>
              </a:solidFill>
            </a:endParaRPr>
          </a:p>
        </p:txBody>
      </p:sp>
      <p:sp>
        <p:nvSpPr>
          <p:cNvPr id="11" name="Rectangle 10"/>
          <p:cNvSpPr/>
          <p:nvPr/>
        </p:nvSpPr>
        <p:spPr>
          <a:xfrm>
            <a:off x="7729767" y="3663623"/>
            <a:ext cx="434925" cy="584775"/>
          </a:xfrm>
          <a:prstGeom prst="rect">
            <a:avLst/>
          </a:prstGeom>
        </p:spPr>
        <p:txBody>
          <a:bodyPr wrap="square" lIns="91357" tIns="45678" rIns="91357" bIns="45678">
            <a:spAutoFit/>
          </a:bodyPr>
          <a:lstStyle/>
          <a:p>
            <a:pPr>
              <a:defRPr/>
            </a:pPr>
            <a:r>
              <a:rPr lang="en-US" sz="3200" b="1" dirty="0">
                <a:solidFill>
                  <a:schemeClr val="accent3">
                    <a:lumMod val="75000"/>
                  </a:schemeClr>
                </a:solidFill>
                <a:sym typeface="Wingdings"/>
              </a:rPr>
              <a:t></a:t>
            </a:r>
            <a:endParaRPr lang="en-US" sz="3200" b="1" dirty="0">
              <a:solidFill>
                <a:schemeClr val="accent3">
                  <a:lumMod val="75000"/>
                </a:schemeClr>
              </a:solidFill>
            </a:endParaRPr>
          </a:p>
        </p:txBody>
      </p:sp>
      <p:sp>
        <p:nvSpPr>
          <p:cNvPr id="12" name="Rectangle 11"/>
          <p:cNvSpPr/>
          <p:nvPr/>
        </p:nvSpPr>
        <p:spPr>
          <a:xfrm>
            <a:off x="7729767" y="4080744"/>
            <a:ext cx="434925" cy="584775"/>
          </a:xfrm>
          <a:prstGeom prst="rect">
            <a:avLst/>
          </a:prstGeom>
        </p:spPr>
        <p:txBody>
          <a:bodyPr wrap="square" lIns="91357" tIns="45678" rIns="91357" bIns="45678">
            <a:spAutoFit/>
          </a:bodyPr>
          <a:lstStyle/>
          <a:p>
            <a:pPr>
              <a:defRPr/>
            </a:pPr>
            <a:r>
              <a:rPr lang="en-US" sz="3200" b="1" dirty="0">
                <a:solidFill>
                  <a:schemeClr val="accent3">
                    <a:lumMod val="75000"/>
                  </a:schemeClr>
                </a:solidFill>
                <a:sym typeface="Wingdings"/>
              </a:rPr>
              <a:t></a:t>
            </a:r>
            <a:endParaRPr lang="en-US" sz="3200" b="1" dirty="0">
              <a:solidFill>
                <a:schemeClr val="accent3">
                  <a:lumMod val="75000"/>
                </a:schemeClr>
              </a:solidFill>
            </a:endParaRPr>
          </a:p>
        </p:txBody>
      </p:sp>
      <p:sp>
        <p:nvSpPr>
          <p:cNvPr id="13" name="Rectangle 12"/>
          <p:cNvSpPr/>
          <p:nvPr/>
        </p:nvSpPr>
        <p:spPr>
          <a:xfrm>
            <a:off x="7729767" y="4497865"/>
            <a:ext cx="434925" cy="584775"/>
          </a:xfrm>
          <a:prstGeom prst="rect">
            <a:avLst/>
          </a:prstGeom>
        </p:spPr>
        <p:txBody>
          <a:bodyPr wrap="square" lIns="91357" tIns="45678" rIns="91357" bIns="45678">
            <a:spAutoFit/>
          </a:bodyPr>
          <a:lstStyle/>
          <a:p>
            <a:pPr>
              <a:defRPr/>
            </a:pPr>
            <a:r>
              <a:rPr lang="en-US" sz="3200" b="1" dirty="0">
                <a:solidFill>
                  <a:schemeClr val="accent3">
                    <a:lumMod val="75000"/>
                  </a:schemeClr>
                </a:solidFill>
                <a:sym typeface="Wingdings"/>
              </a:rPr>
              <a:t></a:t>
            </a:r>
            <a:endParaRPr lang="en-US" sz="3200" b="1" dirty="0">
              <a:solidFill>
                <a:schemeClr val="accent3">
                  <a:lumMod val="75000"/>
                </a:schemeClr>
              </a:solidFill>
            </a:endParaRPr>
          </a:p>
        </p:txBody>
      </p:sp>
    </p:spTree>
    <p:extLst>
      <p:ext uri="{BB962C8B-B14F-4D97-AF65-F5344CB8AC3E}">
        <p14:creationId xmlns:p14="http://schemas.microsoft.com/office/powerpoint/2010/main" xmlns="" val="13026890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725714" y="1143000"/>
            <a:ext cx="7609417" cy="4286250"/>
          </a:xfrm>
          <a:noFill/>
        </p:spPr>
        <p:txBody>
          <a:bodyPr/>
          <a:lstStyle/>
          <a:p>
            <a:pPr lvl="1" eaLnBrk="1" hangingPunct="1">
              <a:lnSpc>
                <a:spcPct val="150000"/>
              </a:lnSpc>
              <a:buFontTx/>
              <a:buNone/>
            </a:pPr>
            <a:r>
              <a:rPr lang="en-US" sz="2600" b="1" dirty="0">
                <a:latin typeface="Arial" charset="0"/>
              </a:rPr>
              <a:t>D</a:t>
            </a:r>
            <a:r>
              <a:rPr lang="en-US" sz="2600" dirty="0">
                <a:latin typeface="Arial" charset="0"/>
              </a:rPr>
              <a:t>rip – Saline drip from bottom of advancer and catheter</a:t>
            </a:r>
          </a:p>
          <a:p>
            <a:pPr lvl="1" eaLnBrk="1" hangingPunct="1">
              <a:lnSpc>
                <a:spcPct val="150000"/>
              </a:lnSpc>
              <a:buFontTx/>
              <a:buNone/>
            </a:pPr>
            <a:r>
              <a:rPr lang="en-US" sz="2600" b="1" dirty="0">
                <a:latin typeface="Arial" charset="0"/>
              </a:rPr>
              <a:t>R</a:t>
            </a:r>
            <a:r>
              <a:rPr lang="en-US" sz="2600" dirty="0">
                <a:latin typeface="Arial" charset="0"/>
              </a:rPr>
              <a:t>otate – Burr is rotating and RPMs are stabile</a:t>
            </a:r>
          </a:p>
          <a:p>
            <a:pPr lvl="1" eaLnBrk="1" hangingPunct="1">
              <a:lnSpc>
                <a:spcPct val="150000"/>
              </a:lnSpc>
              <a:buFontTx/>
              <a:buNone/>
            </a:pPr>
            <a:r>
              <a:rPr lang="en-US" sz="2600" b="1" dirty="0">
                <a:latin typeface="Arial" charset="0"/>
              </a:rPr>
              <a:t>A</a:t>
            </a:r>
            <a:r>
              <a:rPr lang="en-US" sz="2600" dirty="0">
                <a:latin typeface="Arial" charset="0"/>
              </a:rPr>
              <a:t>dvancer – Free movement of advancer knob</a:t>
            </a:r>
          </a:p>
          <a:p>
            <a:pPr lvl="1" eaLnBrk="1" hangingPunct="1">
              <a:lnSpc>
                <a:spcPct val="150000"/>
              </a:lnSpc>
              <a:buFontTx/>
              <a:buNone/>
            </a:pPr>
            <a:r>
              <a:rPr lang="en-US" sz="2600" b="1" dirty="0">
                <a:latin typeface="Arial" charset="0"/>
              </a:rPr>
              <a:t>W</a:t>
            </a:r>
            <a:r>
              <a:rPr lang="en-US" sz="2600" dirty="0">
                <a:latin typeface="Arial" charset="0"/>
              </a:rPr>
              <a:t>ire – Wire is visible and brake is functioning</a:t>
            </a:r>
          </a:p>
        </p:txBody>
      </p:sp>
      <p:sp>
        <p:nvSpPr>
          <p:cNvPr id="63490" name="Rectangle 2"/>
          <p:cNvSpPr>
            <a:spLocks noGrp="1" noChangeArrowheads="1"/>
          </p:cNvSpPr>
          <p:nvPr>
            <p:ph type="title"/>
          </p:nvPr>
        </p:nvSpPr>
        <p:spPr>
          <a:xfrm>
            <a:off x="943429" y="285750"/>
            <a:ext cx="7239000" cy="638473"/>
          </a:xfrm>
        </p:spPr>
        <p:txBody>
          <a:bodyPr/>
          <a:lstStyle/>
          <a:p>
            <a:pPr eaLnBrk="1" hangingPunct="1"/>
            <a:r>
              <a:rPr lang="en-US" sz="2300" dirty="0">
                <a:solidFill>
                  <a:schemeClr val="accent2"/>
                </a:solidFill>
                <a:latin typeface="Arial" charset="0"/>
              </a:rPr>
              <a:t>Pre procedure test memory rule: </a:t>
            </a:r>
            <a:r>
              <a:rPr lang="en-US" sz="2300" b="1" dirty="0">
                <a:solidFill>
                  <a:schemeClr val="accent2"/>
                </a:solidFill>
                <a:latin typeface="Verdana" charset="0"/>
              </a:rPr>
              <a:t>D.R.A.W.</a:t>
            </a:r>
            <a:r>
              <a:rPr lang="en-US" sz="3400" dirty="0">
                <a:solidFill>
                  <a:schemeClr val="accent2"/>
                </a:solidFill>
                <a:latin typeface="Arial" charset="0"/>
              </a:rPr>
              <a:t> </a:t>
            </a:r>
            <a:r>
              <a:rPr lang="en-US" sz="2600" dirty="0">
                <a:solidFill>
                  <a:schemeClr val="accent2"/>
                </a:solidFill>
                <a:latin typeface="Arial" charset="0"/>
              </a:rPr>
              <a:t> </a:t>
            </a:r>
          </a:p>
        </p:txBody>
      </p:sp>
      <p:sp>
        <p:nvSpPr>
          <p:cNvPr id="4" name="Rectangle 2"/>
          <p:cNvSpPr txBox="1">
            <a:spLocks noChangeArrowheads="1"/>
          </p:cNvSpPr>
          <p:nvPr/>
        </p:nvSpPr>
        <p:spPr bwMode="auto">
          <a:xfrm>
            <a:off x="99786" y="-160734"/>
            <a:ext cx="7239000" cy="1067098"/>
          </a:xfrm>
          <a:prstGeom prst="rect">
            <a:avLst/>
          </a:prstGeom>
          <a:noFill/>
          <a:ln w="9525">
            <a:noFill/>
            <a:miter lim="800000"/>
            <a:headEnd/>
            <a:tailEnd/>
          </a:ln>
        </p:spPr>
        <p:txBody>
          <a:bodyPr lIns="86454" tIns="43227" rIns="86454" bIns="43227" anchor="ctr"/>
          <a:lstStyle/>
          <a:p>
            <a:pPr>
              <a:lnSpc>
                <a:spcPct val="90000"/>
              </a:lnSpc>
              <a:defRPr/>
            </a:pPr>
            <a:r>
              <a:rPr lang="en-US" sz="3000" kern="0">
                <a:solidFill>
                  <a:srgbClr val="FFFFFF"/>
                </a:solidFill>
                <a:latin typeface="+mj-lt"/>
                <a:ea typeface="+mj-ea"/>
                <a:cs typeface="+mj-cs"/>
              </a:rPr>
              <a:t>System Test (Outside Body)</a:t>
            </a:r>
            <a:endParaRPr lang="en-US" sz="3000" kern="0" dirty="0">
              <a:solidFill>
                <a:srgbClr val="FFFFFF"/>
              </a:solidFill>
              <a:latin typeface="+mj-lt"/>
              <a:ea typeface="+mj-ea"/>
              <a:cs typeface="+mj-cs"/>
            </a:endParaRPr>
          </a:p>
        </p:txBody>
      </p:sp>
    </p:spTree>
    <p:extLst>
      <p:ext uri="{BB962C8B-B14F-4D97-AF65-F5344CB8AC3E}">
        <p14:creationId xmlns:p14="http://schemas.microsoft.com/office/powerpoint/2010/main" xmlns="" val="250535183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1016004" y="1571630"/>
            <a:ext cx="7223881" cy="4115097"/>
          </a:xfrm>
        </p:spPr>
        <p:txBody>
          <a:bodyPr lIns="85561" tIns="42030" rIns="85561" bIns="42030"/>
          <a:lstStyle/>
          <a:p>
            <a:pPr marL="432311" indent="-432311">
              <a:buFont typeface="Arial" pitchFamily="34" charset="0"/>
              <a:buChar char="•"/>
              <a:tabLst>
                <a:tab pos="3458490" algn="l"/>
              </a:tabLst>
              <a:defRPr/>
            </a:pPr>
            <a:r>
              <a:rPr lang="en-US" sz="2300" dirty="0">
                <a:ea typeface="+mn-ea"/>
              </a:rPr>
              <a:t>Set baseline RPM proximal to lesion</a:t>
            </a:r>
          </a:p>
          <a:p>
            <a:pPr marL="432311" indent="-432311">
              <a:buFont typeface="Arial" pitchFamily="34" charset="0"/>
              <a:buChar char="•"/>
              <a:tabLst>
                <a:tab pos="3458490" algn="l"/>
              </a:tabLst>
              <a:defRPr/>
            </a:pPr>
            <a:r>
              <a:rPr lang="en-US" sz="2300" dirty="0">
                <a:ea typeface="+mn-ea"/>
              </a:rPr>
              <a:t>Slowly advance burr</a:t>
            </a:r>
          </a:p>
          <a:p>
            <a:pPr marL="432311" indent="-432311">
              <a:buFont typeface="Arial" pitchFamily="34" charset="0"/>
              <a:buChar char="•"/>
              <a:tabLst>
                <a:tab pos="3458490" algn="l"/>
              </a:tabLst>
              <a:defRPr/>
            </a:pPr>
            <a:r>
              <a:rPr lang="en-US" sz="2300" dirty="0">
                <a:ea typeface="+mn-ea"/>
              </a:rPr>
              <a:t>Adjust burr RPM	</a:t>
            </a:r>
          </a:p>
          <a:p>
            <a:pPr marL="154612" lvl="1" indent="-100573">
              <a:buNone/>
              <a:tabLst>
                <a:tab pos="3458490" algn="l"/>
              </a:tabLst>
              <a:defRPr/>
            </a:pPr>
            <a:r>
              <a:rPr lang="en-US" sz="2300" dirty="0">
                <a:solidFill>
                  <a:schemeClr val="accent2"/>
                </a:solidFill>
              </a:rPr>
              <a:t>SARS Study, and STRATAS Trial: 	</a:t>
            </a:r>
          </a:p>
          <a:p>
            <a:pPr marL="154612" lvl="1" indent="-100573">
              <a:buNone/>
              <a:tabLst>
                <a:tab pos="3458490" algn="l"/>
              </a:tabLst>
              <a:defRPr/>
            </a:pPr>
            <a:r>
              <a:rPr lang="en-US" sz="2300" b="1" dirty="0">
                <a:solidFill>
                  <a:schemeClr val="accent2"/>
                </a:solidFill>
                <a:latin typeface="Verdana" pitchFamily="34" charset="0"/>
              </a:rPr>
              <a:t>Low speed RA (140,000-160,000 rpm) </a:t>
            </a:r>
          </a:p>
          <a:p>
            <a:pPr marL="154612" lvl="1" indent="-100573">
              <a:buNone/>
              <a:tabLst>
                <a:tab pos="3458490" algn="l"/>
              </a:tabLst>
              <a:defRPr/>
            </a:pPr>
            <a:r>
              <a:rPr lang="en-US" sz="2300" b="1" dirty="0">
                <a:solidFill>
                  <a:schemeClr val="accent2"/>
                </a:solidFill>
                <a:latin typeface="Verdana" pitchFamily="34" charset="0"/>
              </a:rPr>
              <a:t>Avoid decelerations &gt; 3000 rpm </a:t>
            </a:r>
          </a:p>
          <a:p>
            <a:pPr marL="486352" lvl="1" indent="-432311">
              <a:tabLst>
                <a:tab pos="3458490" algn="l"/>
              </a:tabLst>
              <a:defRPr/>
            </a:pPr>
            <a:r>
              <a:rPr lang="en-US" sz="2300" dirty="0">
                <a:ea typeface="+mn-ea"/>
                <a:cs typeface="+mn-cs"/>
              </a:rPr>
              <a:t>Intermittent pull back for coronary perfusion and/or contrast injection</a:t>
            </a:r>
          </a:p>
        </p:txBody>
      </p:sp>
      <p:sp>
        <p:nvSpPr>
          <p:cNvPr id="65538" name="Rectangle 2"/>
          <p:cNvSpPr>
            <a:spLocks noGrp="1" noChangeArrowheads="1"/>
          </p:cNvSpPr>
          <p:nvPr>
            <p:ph type="title"/>
          </p:nvPr>
        </p:nvSpPr>
        <p:spPr>
          <a:xfrm>
            <a:off x="101298" y="-151805"/>
            <a:ext cx="7239000" cy="1065609"/>
          </a:xfrm>
        </p:spPr>
        <p:txBody>
          <a:bodyPr anchor="ctr"/>
          <a:lstStyle/>
          <a:p>
            <a:pPr eaLnBrk="1" hangingPunct="1"/>
            <a:r>
              <a:rPr lang="en-US">
                <a:latin typeface="Arial" charset="0"/>
              </a:rPr>
              <a:t>Ablating Technique </a:t>
            </a:r>
          </a:p>
        </p:txBody>
      </p:sp>
      <p:sp>
        <p:nvSpPr>
          <p:cNvPr id="65540" name="3 Rectángulo"/>
          <p:cNvSpPr>
            <a:spLocks noChangeArrowheads="1"/>
          </p:cNvSpPr>
          <p:nvPr/>
        </p:nvSpPr>
        <p:spPr bwMode="auto">
          <a:xfrm>
            <a:off x="1016004" y="5796856"/>
            <a:ext cx="7257143" cy="779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62" tIns="43231" rIns="86462" bIns="43231">
            <a:spAutoFit/>
          </a:bodyPr>
          <a:lstStyle/>
          <a:p>
            <a:pPr eaLnBrk="0" hangingPunct="0"/>
            <a:r>
              <a:rPr lang="en-GB" sz="1500" i="1" dirty="0"/>
              <a:t>Independent Studies:</a:t>
            </a:r>
          </a:p>
          <a:p>
            <a:pPr eaLnBrk="0" hangingPunct="0"/>
            <a:r>
              <a:rPr lang="en-GB" sz="1500" i="1" dirty="0"/>
              <a:t>SARS: Catheter </a:t>
            </a:r>
            <a:r>
              <a:rPr lang="en-GB" sz="1500" i="1" dirty="0" err="1"/>
              <a:t>Cardiovasc</a:t>
            </a:r>
            <a:r>
              <a:rPr lang="en-GB" sz="1500" i="1" dirty="0"/>
              <a:t> </a:t>
            </a:r>
            <a:r>
              <a:rPr lang="en-GB" sz="1500" i="1" dirty="0" err="1"/>
              <a:t>Interv</a:t>
            </a:r>
            <a:r>
              <a:rPr lang="en-GB" sz="1500" dirty="0"/>
              <a:t>, September 1999</a:t>
            </a:r>
          </a:p>
          <a:p>
            <a:pPr eaLnBrk="0" hangingPunct="0"/>
            <a:r>
              <a:rPr lang="de-DE" sz="1500" i="1" dirty="0"/>
              <a:t>STRATAS: </a:t>
            </a:r>
            <a:r>
              <a:rPr lang="de-DE" sz="1500" i="1" dirty="0" err="1"/>
              <a:t>Whitlow</a:t>
            </a:r>
            <a:r>
              <a:rPr lang="de-DE" sz="1500" i="1" dirty="0"/>
              <a:t> </a:t>
            </a:r>
            <a:r>
              <a:rPr lang="de-DE" sz="1500" i="1" dirty="0" err="1"/>
              <a:t>et.al</a:t>
            </a:r>
            <a:r>
              <a:rPr lang="de-DE" sz="1500" i="1" dirty="0"/>
              <a:t>., Am J </a:t>
            </a:r>
            <a:r>
              <a:rPr lang="de-DE" sz="1500" i="1" dirty="0" err="1"/>
              <a:t>Cardiol</a:t>
            </a:r>
            <a:r>
              <a:rPr lang="de-DE" sz="1500" i="1" dirty="0"/>
              <a:t> 2001;87:699-705</a:t>
            </a:r>
            <a:endParaRPr lang="en-GB" sz="1500" i="1" dirty="0"/>
          </a:p>
        </p:txBody>
      </p:sp>
    </p:spTree>
    <p:extLst>
      <p:ext uri="{BB962C8B-B14F-4D97-AF65-F5344CB8AC3E}">
        <p14:creationId xmlns:p14="http://schemas.microsoft.com/office/powerpoint/2010/main" xmlns="" val="4061177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725718" y="1214438"/>
            <a:ext cx="7901214" cy="4223742"/>
          </a:xfrm>
        </p:spPr>
        <p:txBody>
          <a:bodyPr lIns="85569" tIns="42034" rIns="85569" bIns="42034"/>
          <a:lstStyle/>
          <a:p>
            <a:pPr marL="220678" indent="-220678"/>
            <a:r>
              <a:rPr lang="en-US" dirty="0">
                <a:latin typeface="Arial" charset="0"/>
              </a:rPr>
              <a:t>Before advancing burr over wire, position advancer knob 2-3 cm forward and lock</a:t>
            </a:r>
          </a:p>
          <a:p>
            <a:pPr marL="220678" indent="-220678"/>
            <a:r>
              <a:rPr lang="en-US" dirty="0">
                <a:latin typeface="Arial" charset="0"/>
              </a:rPr>
              <a:t>Evenly advance burr while pulling back on wire</a:t>
            </a:r>
          </a:p>
          <a:p>
            <a:pPr marL="220678" indent="-220678"/>
            <a:r>
              <a:rPr lang="en-US" dirty="0">
                <a:latin typeface="Arial" charset="0"/>
              </a:rPr>
              <a:t>With burr proximal to lesion, relieve tension on drive shaft</a:t>
            </a:r>
          </a:p>
          <a:p>
            <a:pPr marL="699566" lvl="1" indent="-256708">
              <a:buFont typeface="Arial" charset="0"/>
              <a:buChar char="–"/>
            </a:pPr>
            <a:r>
              <a:rPr lang="en-US" sz="2100" dirty="0">
                <a:solidFill>
                  <a:schemeClr val="bg1"/>
                </a:solidFill>
                <a:latin typeface="Arial" charset="0"/>
              </a:rPr>
              <a:t>Confirm by freely moving advancer knob</a:t>
            </a:r>
          </a:p>
          <a:p>
            <a:pPr marL="220678" indent="-220678"/>
            <a:r>
              <a:rPr lang="en-US" dirty="0">
                <a:latin typeface="Arial" charset="0"/>
              </a:rPr>
              <a:t>Confirm proximal positioning and burr/artery ratio with contrast injection</a:t>
            </a:r>
          </a:p>
        </p:txBody>
      </p:sp>
      <p:sp>
        <p:nvSpPr>
          <p:cNvPr id="68610" name="Rectangle 2"/>
          <p:cNvSpPr>
            <a:spLocks noGrp="1" noChangeArrowheads="1"/>
          </p:cNvSpPr>
          <p:nvPr>
            <p:ph type="title"/>
          </p:nvPr>
        </p:nvSpPr>
        <p:spPr>
          <a:xfrm>
            <a:off x="89203" y="-229195"/>
            <a:ext cx="6366630" cy="1143000"/>
          </a:xfrm>
        </p:spPr>
        <p:txBody>
          <a:bodyPr anchor="ctr"/>
          <a:lstStyle/>
          <a:p>
            <a:pPr eaLnBrk="1" hangingPunct="1"/>
            <a:r>
              <a:rPr lang="en-US">
                <a:latin typeface="Arial" charset="0"/>
              </a:rPr>
              <a:t>Burr Positioning</a:t>
            </a:r>
          </a:p>
        </p:txBody>
      </p:sp>
      <p:sp>
        <p:nvSpPr>
          <p:cNvPr id="68613" name="4 Rectángulo"/>
          <p:cNvSpPr>
            <a:spLocks noChangeArrowheads="1"/>
          </p:cNvSpPr>
          <p:nvPr/>
        </p:nvSpPr>
        <p:spPr bwMode="auto">
          <a:xfrm>
            <a:off x="2249714" y="6143628"/>
            <a:ext cx="4572000" cy="24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70" tIns="43235" rIns="86470" bIns="43235">
            <a:spAutoFit/>
          </a:bodyPr>
          <a:lstStyle/>
          <a:p>
            <a:pPr eaLnBrk="0" hangingPunct="0"/>
            <a:r>
              <a:rPr lang="en-US" sz="1000">
                <a:solidFill>
                  <a:schemeClr val="accent1"/>
                </a:solidFill>
              </a:rPr>
              <a:t>Rotalink™ Instructions for use.</a:t>
            </a:r>
          </a:p>
        </p:txBody>
      </p:sp>
    </p:spTree>
    <p:extLst>
      <p:ext uri="{BB962C8B-B14F-4D97-AF65-F5344CB8AC3E}">
        <p14:creationId xmlns:p14="http://schemas.microsoft.com/office/powerpoint/2010/main" xmlns="" val="79079407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954264" y="5842995"/>
            <a:ext cx="185965" cy="581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p>
            <a:pPr eaLnBrk="0" hangingPunct="0"/>
            <a:endParaRPr lang="es-ES_tradnl" sz="3200">
              <a:solidFill>
                <a:schemeClr val="accent2"/>
              </a:solidFill>
              <a:latin typeface="Times New Roman" charset="0"/>
            </a:endParaRPr>
          </a:p>
        </p:txBody>
      </p:sp>
      <p:sp>
        <p:nvSpPr>
          <p:cNvPr id="69635" name="Rectangle 6"/>
          <p:cNvSpPr>
            <a:spLocks noChangeArrowheads="1"/>
          </p:cNvSpPr>
          <p:nvPr/>
        </p:nvSpPr>
        <p:spPr bwMode="auto">
          <a:xfrm>
            <a:off x="3265715" y="4400848"/>
            <a:ext cx="2413926" cy="461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p>
            <a:pPr eaLnBrk="0" hangingPunct="0">
              <a:spcBef>
                <a:spcPct val="20000"/>
              </a:spcBef>
            </a:pPr>
            <a:r>
              <a:rPr lang="en-GB" sz="2400">
                <a:solidFill>
                  <a:schemeClr val="accent2"/>
                </a:solidFill>
              </a:rPr>
              <a:t>Time of runs 15“</a:t>
            </a:r>
          </a:p>
        </p:txBody>
      </p:sp>
      <p:graphicFrame>
        <p:nvGraphicFramePr>
          <p:cNvPr id="69636" name="Object 2">
            <a:hlinkClick r:id="" action="ppaction://ole?verb=0"/>
          </p:cNvPr>
          <p:cNvGraphicFramePr>
            <a:graphicFrameLocks noChangeAspect="1"/>
          </p:cNvGraphicFramePr>
          <p:nvPr/>
        </p:nvGraphicFramePr>
        <p:xfrm>
          <a:off x="3001131" y="1629671"/>
          <a:ext cx="3048000" cy="2543472"/>
        </p:xfrm>
        <a:graphic>
          <a:graphicData uri="http://schemas.openxmlformats.org/presentationml/2006/ole">
            <p:oleObj spid="_x0000_s37891" name="Video Clip" r:id="rId3" imgW="1552792" imgH="1295238" progId="Package">
              <p:embed/>
            </p:oleObj>
          </a:graphicData>
        </a:graphic>
      </p:graphicFrame>
      <p:sp>
        <p:nvSpPr>
          <p:cNvPr id="69639" name="10 Título"/>
          <p:cNvSpPr>
            <a:spLocks noGrp="1"/>
          </p:cNvSpPr>
          <p:nvPr>
            <p:ph type="title"/>
          </p:nvPr>
        </p:nvSpPr>
        <p:spPr>
          <a:xfrm>
            <a:off x="0" y="0"/>
            <a:ext cx="7239000" cy="1067098"/>
          </a:xfrm>
        </p:spPr>
        <p:txBody>
          <a:bodyPr/>
          <a:lstStyle/>
          <a:p>
            <a:r>
              <a:rPr lang="de-DE">
                <a:solidFill>
                  <a:schemeClr val="tx1"/>
                </a:solidFill>
                <a:latin typeface="Times New Roman" charset="0"/>
              </a:rPr>
              <a:t>Pecking technique</a:t>
            </a:r>
            <a:endParaRPr lang="en-US">
              <a:solidFill>
                <a:schemeClr val="tx1"/>
              </a:solidFill>
              <a:latin typeface="Arial" charset="0"/>
            </a:endParaRPr>
          </a:p>
        </p:txBody>
      </p:sp>
      <p:sp>
        <p:nvSpPr>
          <p:cNvPr id="69638" name="8 Rectángulo"/>
          <p:cNvSpPr>
            <a:spLocks noChangeArrowheads="1"/>
          </p:cNvSpPr>
          <p:nvPr/>
        </p:nvSpPr>
        <p:spPr bwMode="auto">
          <a:xfrm>
            <a:off x="1233714" y="5143502"/>
            <a:ext cx="7257143"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78" tIns="43239" rIns="86478" bIns="43239">
            <a:spAutoFit/>
          </a:bodyPr>
          <a:lstStyle/>
          <a:p>
            <a:pPr eaLnBrk="0" hangingPunct="0"/>
            <a:r>
              <a:rPr lang="en-GB" sz="1500" i="1" dirty="0">
                <a:solidFill>
                  <a:schemeClr val="accent1"/>
                </a:solidFill>
              </a:rPr>
              <a:t>Independent Studies:</a:t>
            </a:r>
          </a:p>
          <a:p>
            <a:pPr eaLnBrk="0" hangingPunct="0"/>
            <a:r>
              <a:rPr lang="de-DE" sz="1500" i="1" dirty="0">
                <a:solidFill>
                  <a:schemeClr val="accent1"/>
                </a:solidFill>
              </a:rPr>
              <a:t>STRATAS: </a:t>
            </a:r>
            <a:r>
              <a:rPr lang="de-DE" sz="1500" i="1" dirty="0" err="1">
                <a:solidFill>
                  <a:schemeClr val="accent1"/>
                </a:solidFill>
              </a:rPr>
              <a:t>Whitlow</a:t>
            </a:r>
            <a:r>
              <a:rPr lang="de-DE" sz="1500" i="1" dirty="0">
                <a:solidFill>
                  <a:schemeClr val="accent1"/>
                </a:solidFill>
              </a:rPr>
              <a:t> </a:t>
            </a:r>
            <a:r>
              <a:rPr lang="de-DE" sz="1500" i="1" dirty="0" err="1">
                <a:solidFill>
                  <a:schemeClr val="accent1"/>
                </a:solidFill>
              </a:rPr>
              <a:t>et.al</a:t>
            </a:r>
            <a:r>
              <a:rPr lang="de-DE" sz="1500" i="1" dirty="0">
                <a:solidFill>
                  <a:schemeClr val="accent1"/>
                </a:solidFill>
              </a:rPr>
              <a:t>., Am J </a:t>
            </a:r>
            <a:r>
              <a:rPr lang="de-DE" sz="1500" i="1" dirty="0" err="1">
                <a:solidFill>
                  <a:schemeClr val="accent1"/>
                </a:solidFill>
              </a:rPr>
              <a:t>Cardiol</a:t>
            </a:r>
            <a:r>
              <a:rPr lang="de-DE" sz="1500" i="1" dirty="0">
                <a:solidFill>
                  <a:schemeClr val="accent1"/>
                </a:solidFill>
              </a:rPr>
              <a:t> 2001;87:699-705</a:t>
            </a:r>
            <a:endParaRPr lang="en-GB" sz="1500" i="1" dirty="0">
              <a:solidFill>
                <a:schemeClr val="accent1"/>
              </a:solidFill>
            </a:endParaRPr>
          </a:p>
        </p:txBody>
      </p:sp>
      <p:sp>
        <p:nvSpPr>
          <p:cNvPr id="69640" name="11 Rectángulo"/>
          <p:cNvSpPr>
            <a:spLocks noChangeArrowheads="1"/>
          </p:cNvSpPr>
          <p:nvPr/>
        </p:nvSpPr>
        <p:spPr bwMode="auto">
          <a:xfrm>
            <a:off x="2249714" y="6143627"/>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78" tIns="43239" rIns="86478" bIns="43239">
            <a:spAutoFit/>
          </a:bodyPr>
          <a:lstStyle/>
          <a:p>
            <a:pPr eaLnBrk="0" hangingPunct="0"/>
            <a:r>
              <a:rPr lang="en-US" sz="1000" dirty="0">
                <a:solidFill>
                  <a:srgbClr val="000000"/>
                </a:solidFill>
              </a:rPr>
              <a:t>From </a:t>
            </a:r>
            <a:r>
              <a:rPr lang="en-US" sz="1000" dirty="0" err="1">
                <a:solidFill>
                  <a:srgbClr val="000000"/>
                </a:solidFill>
              </a:rPr>
              <a:t>Pg</a:t>
            </a:r>
            <a:r>
              <a:rPr lang="en-US" sz="1000" dirty="0">
                <a:solidFill>
                  <a:srgbClr val="000000"/>
                </a:solidFill>
              </a:rPr>
              <a:t> 89, Guide to Rotational </a:t>
            </a:r>
            <a:r>
              <a:rPr lang="en-US" sz="1000" dirty="0" err="1">
                <a:solidFill>
                  <a:srgbClr val="000000"/>
                </a:solidFill>
              </a:rPr>
              <a:t>Atherectomy</a:t>
            </a:r>
            <a:r>
              <a:rPr lang="en-US" sz="1000" dirty="0">
                <a:solidFill>
                  <a:srgbClr val="000000"/>
                </a:solidFill>
              </a:rPr>
              <a:t>. Mark </a:t>
            </a:r>
            <a:r>
              <a:rPr lang="en-US" sz="1000" dirty="0" err="1">
                <a:solidFill>
                  <a:srgbClr val="000000"/>
                </a:solidFill>
              </a:rPr>
              <a:t>Reisman</a:t>
            </a:r>
            <a:r>
              <a:rPr lang="en-US" sz="1000" dirty="0">
                <a:solidFill>
                  <a:srgbClr val="000000"/>
                </a:solidFill>
              </a:rPr>
              <a:t>. Physicians Press, Birmingham, Michigan. ISBN 1-890114-02-02. 1997</a:t>
            </a:r>
          </a:p>
        </p:txBody>
      </p:sp>
    </p:spTree>
    <p:extLst>
      <p:ext uri="{BB962C8B-B14F-4D97-AF65-F5344CB8AC3E}">
        <p14:creationId xmlns:p14="http://schemas.microsoft.com/office/powerpoint/2010/main" xmlns="" val="2432655983"/>
      </p:ext>
    </p:extLst>
  </p:cSld>
  <p:clrMapOvr>
    <a:masterClrMapping/>
  </p:clrMapOvr>
  <p:transition>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01301" y="75903"/>
            <a:ext cx="5554738" cy="522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5524" tIns="42012" rIns="85524" bIns="42012" anchor="ctr"/>
          <a:lstStyle/>
          <a:p>
            <a:pPr>
              <a:lnSpc>
                <a:spcPct val="94000"/>
              </a:lnSpc>
            </a:pPr>
            <a:r>
              <a:rPr lang="en-US" sz="3000">
                <a:solidFill>
                  <a:srgbClr val="FFFFFF"/>
                </a:solidFill>
              </a:rPr>
              <a:t>Angiographic Complications</a:t>
            </a:r>
          </a:p>
        </p:txBody>
      </p:sp>
      <p:sp>
        <p:nvSpPr>
          <p:cNvPr id="43011" name="Rectangle 3"/>
          <p:cNvSpPr>
            <a:spLocks noGrp="1" noChangeArrowheads="1"/>
          </p:cNvSpPr>
          <p:nvPr>
            <p:ph idx="1"/>
          </p:nvPr>
        </p:nvSpPr>
        <p:spPr>
          <a:xfrm>
            <a:off x="0" y="571509"/>
            <a:ext cx="8853714" cy="3357563"/>
          </a:xfrm>
        </p:spPr>
        <p:txBody>
          <a:bodyPr lIns="85524" tIns="42012" rIns="85524" bIns="42012"/>
          <a:lstStyle/>
          <a:p>
            <a:pPr marL="0" indent="0">
              <a:tabLst>
                <a:tab pos="5285948" algn="dec"/>
              </a:tabLst>
            </a:pPr>
            <a:r>
              <a:rPr lang="en-US" b="1" dirty="0">
                <a:solidFill>
                  <a:srgbClr val="FF9900"/>
                </a:solidFill>
                <a:latin typeface="Arial" charset="0"/>
              </a:rPr>
              <a:t>Complication                            	         </a:t>
            </a:r>
            <a:r>
              <a:rPr lang="en-US" b="1" dirty="0" smtClean="0">
                <a:solidFill>
                  <a:srgbClr val="FF9900"/>
                </a:solidFill>
                <a:latin typeface="Arial" charset="0"/>
              </a:rPr>
              <a:t>Rate</a:t>
            </a:r>
            <a:endParaRPr lang="en-US" dirty="0">
              <a:latin typeface="Arial" charset="0"/>
            </a:endParaRPr>
          </a:p>
          <a:p>
            <a:pPr marL="0" indent="0">
              <a:tabLst>
                <a:tab pos="5285948" algn="dec"/>
              </a:tabLst>
            </a:pPr>
            <a:r>
              <a:rPr lang="en-US" dirty="0">
                <a:latin typeface="Arial" charset="0"/>
              </a:rPr>
              <a:t>Perforation	</a:t>
            </a:r>
            <a:r>
              <a:rPr lang="en-US" dirty="0" smtClean="0">
                <a:latin typeface="Arial" charset="0"/>
              </a:rPr>
              <a:t>		0.7</a:t>
            </a:r>
            <a:r>
              <a:rPr lang="en-US" dirty="0">
                <a:latin typeface="Arial" charset="0"/>
              </a:rPr>
              <a:t>%</a:t>
            </a:r>
          </a:p>
          <a:p>
            <a:pPr marL="0" indent="0">
              <a:tabLst>
                <a:tab pos="5285948" algn="dec"/>
              </a:tabLst>
            </a:pPr>
            <a:r>
              <a:rPr lang="en-US" dirty="0">
                <a:latin typeface="Arial" charset="0"/>
              </a:rPr>
              <a:t>Abrupt closure post procedure	</a:t>
            </a:r>
            <a:r>
              <a:rPr lang="en-US" dirty="0" smtClean="0">
                <a:latin typeface="Arial" charset="0"/>
              </a:rPr>
              <a:t>1.1</a:t>
            </a:r>
            <a:r>
              <a:rPr lang="en-US" dirty="0">
                <a:latin typeface="Arial" charset="0"/>
              </a:rPr>
              <a:t>%</a:t>
            </a:r>
          </a:p>
          <a:p>
            <a:pPr marL="0" indent="0">
              <a:tabLst>
                <a:tab pos="5285948" algn="dec"/>
              </a:tabLst>
            </a:pPr>
            <a:r>
              <a:rPr lang="en-US" dirty="0">
                <a:latin typeface="Arial" charset="0"/>
              </a:rPr>
              <a:t>No flow	</a:t>
            </a:r>
            <a:r>
              <a:rPr lang="en-US" dirty="0" smtClean="0">
                <a:latin typeface="Arial" charset="0"/>
              </a:rPr>
              <a:t>		0.5</a:t>
            </a:r>
            <a:r>
              <a:rPr lang="en-US" dirty="0">
                <a:latin typeface="Arial" charset="0"/>
              </a:rPr>
              <a:t>%</a:t>
            </a:r>
          </a:p>
          <a:p>
            <a:pPr marL="0" indent="0">
              <a:tabLst>
                <a:tab pos="5285948" algn="dec"/>
              </a:tabLst>
            </a:pPr>
            <a:r>
              <a:rPr lang="en-US" dirty="0">
                <a:latin typeface="Arial" charset="0"/>
              </a:rPr>
              <a:t>Flap/dissection	</a:t>
            </a:r>
            <a:r>
              <a:rPr lang="en-US" dirty="0" smtClean="0">
                <a:latin typeface="Arial" charset="0"/>
              </a:rPr>
              <a:t>	      13.7</a:t>
            </a:r>
            <a:r>
              <a:rPr lang="en-US" dirty="0">
                <a:latin typeface="Arial" charset="0"/>
              </a:rPr>
              <a:t>%</a:t>
            </a:r>
          </a:p>
        </p:txBody>
      </p:sp>
      <p:sp>
        <p:nvSpPr>
          <p:cNvPr id="43012" name="Rectangle 4"/>
          <p:cNvSpPr>
            <a:spLocks noChangeArrowheads="1"/>
          </p:cNvSpPr>
          <p:nvPr/>
        </p:nvSpPr>
        <p:spPr bwMode="auto">
          <a:xfrm>
            <a:off x="1471084" y="4786322"/>
            <a:ext cx="6366630" cy="319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75020" tIns="30009" rIns="75020" bIns="30009">
            <a:spAutoFit/>
          </a:bodyPr>
          <a:lstStyle/>
          <a:p>
            <a:pPr defTabSz="1089300" eaLnBrk="0" hangingPunct="0">
              <a:spcBef>
                <a:spcPct val="25000"/>
              </a:spcBef>
              <a:tabLst>
                <a:tab pos="318088" algn="l"/>
                <a:tab pos="2450173" algn="l"/>
                <a:tab pos="5444997" algn="l"/>
              </a:tabLst>
            </a:pPr>
            <a:r>
              <a:rPr lang="en-US" sz="1700">
                <a:solidFill>
                  <a:schemeClr val="bg1"/>
                </a:solidFill>
              </a:rPr>
              <a:t>N = 2,953 Procedures</a:t>
            </a:r>
          </a:p>
        </p:txBody>
      </p:sp>
      <p:sp>
        <p:nvSpPr>
          <p:cNvPr id="43014" name="7 Rectángulo"/>
          <p:cNvSpPr>
            <a:spLocks noChangeArrowheads="1"/>
          </p:cNvSpPr>
          <p:nvPr/>
        </p:nvSpPr>
        <p:spPr bwMode="auto">
          <a:xfrm>
            <a:off x="1378857" y="5335489"/>
            <a:ext cx="7184571" cy="1196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24" tIns="43212" rIns="86424" bIns="43212">
            <a:spAutoFit/>
          </a:bodyPr>
          <a:lstStyle/>
          <a:p>
            <a:pPr eaLnBrk="0" hangingPunct="0"/>
            <a:endParaRPr lang="en-US" sz="1000">
              <a:solidFill>
                <a:schemeClr val="accent1"/>
              </a:solidFill>
            </a:endParaRPr>
          </a:p>
          <a:p>
            <a:pPr eaLnBrk="0" hangingPunct="0"/>
            <a:endParaRPr lang="en-US" sz="1000">
              <a:solidFill>
                <a:schemeClr val="accent1"/>
              </a:solidFill>
            </a:endParaRPr>
          </a:p>
          <a:p>
            <a:pPr eaLnBrk="0" hangingPunct="0"/>
            <a:r>
              <a:rPr lang="en-US" sz="1000">
                <a:solidFill>
                  <a:schemeClr val="accent1"/>
                </a:solidFill>
              </a:rPr>
              <a:t>Wart DC, Leon MB. O</a:t>
            </a:r>
            <a:r>
              <a:rPr lang="ja-JP" altLang="en-US" sz="1000">
                <a:solidFill>
                  <a:schemeClr val="accent1"/>
                </a:solidFill>
              </a:rPr>
              <a:t>’</a:t>
            </a:r>
            <a:r>
              <a:rPr lang="en-US" sz="1000">
                <a:solidFill>
                  <a:schemeClr val="accent1"/>
                </a:solidFill>
              </a:rPr>
              <a:t>Neill W, et al. Rotational Atherectomy Multicenter Registry. Acute results, complications and 6 month follow-up in 709 patients. J Amer Coll Cardiol 1994; 24(3): 641-8 (unfinished report). Industry-sponsored</a:t>
            </a:r>
          </a:p>
          <a:p>
            <a:pPr eaLnBrk="0" hangingPunct="0"/>
            <a:r>
              <a:rPr lang="en-US" sz="1000">
                <a:solidFill>
                  <a:schemeClr val="accent1"/>
                </a:solidFill>
              </a:rPr>
              <a:t>Reisman M, Harms V, Feldman T, Fortuna R, Buchbinder et al. Comparison of Early and Recent Results With Rotational Atherectomy. J Am Coll Cardiol 1997; 29:353-7. Industry-sponsored.</a:t>
            </a:r>
          </a:p>
          <a:p>
            <a:pPr eaLnBrk="0" hangingPunct="0"/>
            <a:endParaRPr lang="en-US" sz="1000">
              <a:solidFill>
                <a:schemeClr val="accent1"/>
              </a:solidFill>
            </a:endParaRPr>
          </a:p>
        </p:txBody>
      </p:sp>
    </p:spTree>
    <p:extLst>
      <p:ext uri="{BB962C8B-B14F-4D97-AF65-F5344CB8AC3E}">
        <p14:creationId xmlns:p14="http://schemas.microsoft.com/office/powerpoint/2010/main" xmlns="" val="147431047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8" y="2515196"/>
            <a:ext cx="9143999" cy="4113609"/>
          </a:xfrm>
        </p:spPr>
        <p:txBody>
          <a:bodyPr lIns="85531" tIns="42016" rIns="85531" bIns="42016"/>
          <a:lstStyle/>
          <a:p>
            <a:pPr marL="0" indent="0">
              <a:tabLst>
                <a:tab pos="5401967" algn="l"/>
                <a:tab pos="5618045" algn="dec"/>
              </a:tabLst>
            </a:pPr>
            <a:r>
              <a:rPr lang="en-US" b="1" dirty="0">
                <a:solidFill>
                  <a:srgbClr val="FF9900"/>
                </a:solidFill>
                <a:latin typeface="Arial" charset="0"/>
              </a:rPr>
              <a:t>Complication	  </a:t>
            </a:r>
            <a:r>
              <a:rPr lang="en-US" b="1" dirty="0" smtClean="0">
                <a:solidFill>
                  <a:srgbClr val="FF9900"/>
                </a:solidFill>
                <a:latin typeface="Arial" charset="0"/>
              </a:rPr>
              <a:t>		 </a:t>
            </a:r>
            <a:r>
              <a:rPr lang="en-US" b="1" dirty="0">
                <a:solidFill>
                  <a:srgbClr val="FF9900"/>
                </a:solidFill>
                <a:latin typeface="Arial" charset="0"/>
              </a:rPr>
              <a:t>Rate</a:t>
            </a:r>
          </a:p>
          <a:p>
            <a:pPr marL="0" indent="0">
              <a:tabLst>
                <a:tab pos="5401967" algn="l"/>
                <a:tab pos="5618045" algn="dec"/>
              </a:tabLst>
            </a:pPr>
            <a:endParaRPr lang="en-US" sz="800" u="sng" dirty="0">
              <a:latin typeface="Arial" charset="0"/>
            </a:endParaRPr>
          </a:p>
          <a:p>
            <a:pPr marL="0" indent="0">
              <a:tabLst>
                <a:tab pos="5401967" algn="l"/>
                <a:tab pos="5618045" algn="dec"/>
              </a:tabLst>
            </a:pPr>
            <a:r>
              <a:rPr lang="en-US" dirty="0">
                <a:latin typeface="Arial" charset="0"/>
              </a:rPr>
              <a:t>Death	   </a:t>
            </a:r>
            <a:r>
              <a:rPr lang="en-US" dirty="0" smtClean="0">
                <a:latin typeface="Arial" charset="0"/>
              </a:rPr>
              <a:t>		1.0</a:t>
            </a:r>
            <a:r>
              <a:rPr lang="en-US" dirty="0">
                <a:latin typeface="Arial" charset="0"/>
              </a:rPr>
              <a:t>%</a:t>
            </a:r>
          </a:p>
          <a:p>
            <a:pPr marL="0" indent="0">
              <a:tabLst>
                <a:tab pos="5401967" algn="l"/>
                <a:tab pos="5618045" algn="dec"/>
              </a:tabLst>
            </a:pPr>
            <a:r>
              <a:rPr lang="en-US" dirty="0">
                <a:latin typeface="Arial" charset="0"/>
              </a:rPr>
              <a:t>Q-Wave myocardial infarction (MI)	   </a:t>
            </a:r>
            <a:r>
              <a:rPr lang="en-US" dirty="0" smtClean="0">
                <a:latin typeface="Arial" charset="0"/>
              </a:rPr>
              <a:t>     </a:t>
            </a:r>
            <a:r>
              <a:rPr lang="en-US" dirty="0">
                <a:latin typeface="Arial" charset="0"/>
              </a:rPr>
              <a:t>1.2%</a:t>
            </a:r>
          </a:p>
          <a:p>
            <a:pPr marL="0" indent="0">
              <a:tabLst>
                <a:tab pos="5401967" algn="l"/>
                <a:tab pos="5618045" algn="dec"/>
              </a:tabLst>
            </a:pPr>
            <a:r>
              <a:rPr lang="en-US" sz="2800" dirty="0">
                <a:latin typeface="Arial" charset="0"/>
              </a:rPr>
              <a:t>Coronary Artery Bypass Graft (CABG)            2.5%</a:t>
            </a:r>
          </a:p>
        </p:txBody>
      </p:sp>
      <p:sp>
        <p:nvSpPr>
          <p:cNvPr id="44034" name="Rectangle 2"/>
          <p:cNvSpPr>
            <a:spLocks noGrp="1" noChangeArrowheads="1"/>
          </p:cNvSpPr>
          <p:nvPr>
            <p:ph type="title"/>
          </p:nvPr>
        </p:nvSpPr>
        <p:spPr>
          <a:xfrm>
            <a:off x="435429" y="214318"/>
            <a:ext cx="8335130" cy="1308200"/>
          </a:xfrm>
        </p:spPr>
        <p:txBody>
          <a:bodyPr anchor="ctr"/>
          <a:lstStyle/>
          <a:p>
            <a:pPr eaLnBrk="1" hangingPunct="1"/>
            <a:r>
              <a:rPr lang="en-US" dirty="0">
                <a:latin typeface="Arial" charset="0"/>
              </a:rPr>
              <a:t>Overall Major Complications</a:t>
            </a:r>
          </a:p>
        </p:txBody>
      </p:sp>
      <p:sp>
        <p:nvSpPr>
          <p:cNvPr id="44036" name="Rectangle 4"/>
          <p:cNvSpPr>
            <a:spLocks noChangeArrowheads="1"/>
          </p:cNvSpPr>
          <p:nvPr/>
        </p:nvSpPr>
        <p:spPr bwMode="auto">
          <a:xfrm>
            <a:off x="1354675" y="4680645"/>
            <a:ext cx="6366631" cy="31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75027" tIns="30011" rIns="75027" bIns="30011">
            <a:spAutoFit/>
          </a:bodyPr>
          <a:lstStyle/>
          <a:p>
            <a:pPr defTabSz="1089397" eaLnBrk="0" hangingPunct="0">
              <a:spcBef>
                <a:spcPct val="25000"/>
              </a:spcBef>
              <a:tabLst>
                <a:tab pos="318117" algn="l"/>
                <a:tab pos="2450392" algn="l"/>
                <a:tab pos="5445482" algn="l"/>
              </a:tabLst>
            </a:pPr>
            <a:r>
              <a:rPr lang="en-US" sz="1700">
                <a:solidFill>
                  <a:schemeClr val="bg1"/>
                </a:solidFill>
              </a:rPr>
              <a:t>N = 2,953 Procedures</a:t>
            </a:r>
          </a:p>
        </p:txBody>
      </p:sp>
      <p:sp>
        <p:nvSpPr>
          <p:cNvPr id="44038" name="6 Rectángulo"/>
          <p:cNvSpPr>
            <a:spLocks noChangeArrowheads="1"/>
          </p:cNvSpPr>
          <p:nvPr/>
        </p:nvSpPr>
        <p:spPr bwMode="auto">
          <a:xfrm>
            <a:off x="1378857" y="5335489"/>
            <a:ext cx="7184571" cy="1196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32" tIns="43215" rIns="86432" bIns="43215">
            <a:spAutoFit/>
          </a:bodyPr>
          <a:lstStyle/>
          <a:p>
            <a:pPr eaLnBrk="0" hangingPunct="0"/>
            <a:endParaRPr lang="en-US" sz="1000">
              <a:solidFill>
                <a:schemeClr val="accent1"/>
              </a:solidFill>
            </a:endParaRPr>
          </a:p>
          <a:p>
            <a:pPr eaLnBrk="0" hangingPunct="0"/>
            <a:endParaRPr lang="en-US" sz="1000">
              <a:solidFill>
                <a:schemeClr val="accent1"/>
              </a:solidFill>
            </a:endParaRPr>
          </a:p>
          <a:p>
            <a:pPr eaLnBrk="0" hangingPunct="0"/>
            <a:r>
              <a:rPr lang="en-US" sz="1000">
                <a:solidFill>
                  <a:schemeClr val="accent1"/>
                </a:solidFill>
              </a:rPr>
              <a:t>Wart DC, Leon MB. O</a:t>
            </a:r>
            <a:r>
              <a:rPr lang="ja-JP" altLang="en-US" sz="1000">
                <a:solidFill>
                  <a:schemeClr val="accent1"/>
                </a:solidFill>
              </a:rPr>
              <a:t>’</a:t>
            </a:r>
            <a:r>
              <a:rPr lang="en-US" sz="1000">
                <a:solidFill>
                  <a:schemeClr val="accent1"/>
                </a:solidFill>
              </a:rPr>
              <a:t>Neill W, et al. Rotational Atherectomy Multicenter Registry. Acute results, complications and 6 month follow-up in 709 patients. J Amer Coll Cardiol 1994; 24(3): 641-8 (unfinished report). Industry-sponsored</a:t>
            </a:r>
          </a:p>
          <a:p>
            <a:pPr eaLnBrk="0" hangingPunct="0"/>
            <a:r>
              <a:rPr lang="en-US" sz="1000">
                <a:solidFill>
                  <a:schemeClr val="accent1"/>
                </a:solidFill>
              </a:rPr>
              <a:t>Reisman M, Harms V, Feldman T, Fortuna R, Buchbinder et al. Comparison of Early and Recent Results With Rotational Atherectomy. J Am Coll Cardiol 1997; 29:353-7. Industry-sponsored.</a:t>
            </a:r>
          </a:p>
          <a:p>
            <a:pPr eaLnBrk="0" hangingPunct="0"/>
            <a:endParaRPr lang="en-US" sz="1000">
              <a:solidFill>
                <a:schemeClr val="accent1"/>
              </a:solidFill>
            </a:endParaRPr>
          </a:p>
        </p:txBody>
      </p:sp>
    </p:spTree>
    <p:extLst>
      <p:ext uri="{BB962C8B-B14F-4D97-AF65-F5344CB8AC3E}">
        <p14:creationId xmlns:p14="http://schemas.microsoft.com/office/powerpoint/2010/main" xmlns="" val="324781530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a:xfrm>
            <a:off x="1152072" y="2210099"/>
            <a:ext cx="7771190" cy="4115097"/>
          </a:xfrm>
        </p:spPr>
        <p:txBody>
          <a:bodyPr lIns="85593" tIns="42045" rIns="85593" bIns="42045"/>
          <a:lstStyle/>
          <a:p>
            <a:pPr marL="220738" indent="-220738"/>
            <a:r>
              <a:rPr lang="en-US">
                <a:latin typeface="Arial" charset="0"/>
              </a:rPr>
              <a:t>Bradicardia and AV Block</a:t>
            </a:r>
          </a:p>
          <a:p>
            <a:pPr marL="220738" indent="-220738"/>
            <a:r>
              <a:rPr lang="en-US">
                <a:latin typeface="Arial" charset="0"/>
              </a:rPr>
              <a:t>Vasospasm</a:t>
            </a:r>
          </a:p>
          <a:p>
            <a:pPr marL="220738" indent="-220738"/>
            <a:r>
              <a:rPr lang="en-US">
                <a:latin typeface="Arial" charset="0"/>
              </a:rPr>
              <a:t>Slow flow or no flow</a:t>
            </a:r>
          </a:p>
          <a:p>
            <a:pPr marL="220738" indent="-220738"/>
            <a:r>
              <a:rPr lang="en-US">
                <a:latin typeface="Arial" charset="0"/>
              </a:rPr>
              <a:t>Abrupt closure</a:t>
            </a:r>
          </a:p>
          <a:p>
            <a:pPr marL="220738" indent="-220738"/>
            <a:r>
              <a:rPr lang="en-US">
                <a:latin typeface="Arial" charset="0"/>
              </a:rPr>
              <a:t>Dissection</a:t>
            </a:r>
          </a:p>
          <a:p>
            <a:pPr marL="220738" indent="-220738"/>
            <a:r>
              <a:rPr lang="en-US">
                <a:latin typeface="Arial" charset="0"/>
              </a:rPr>
              <a:t>Perforation</a:t>
            </a:r>
          </a:p>
          <a:p>
            <a:pPr marL="220738" indent="-220738"/>
            <a:endParaRPr lang="en-US">
              <a:latin typeface="Arial" charset="0"/>
            </a:endParaRPr>
          </a:p>
          <a:p>
            <a:pPr marL="220738" indent="-220738"/>
            <a:endParaRPr lang="en-US">
              <a:latin typeface="Arial" charset="0"/>
            </a:endParaRPr>
          </a:p>
        </p:txBody>
      </p:sp>
      <p:sp>
        <p:nvSpPr>
          <p:cNvPr id="76802" name="Rectangle 2"/>
          <p:cNvSpPr>
            <a:spLocks noGrp="1" noChangeArrowheads="1"/>
          </p:cNvSpPr>
          <p:nvPr>
            <p:ph type="title"/>
          </p:nvPr>
        </p:nvSpPr>
        <p:spPr>
          <a:xfrm>
            <a:off x="101298" y="-151805"/>
            <a:ext cx="7239000" cy="1065609"/>
          </a:xfrm>
        </p:spPr>
        <p:txBody>
          <a:bodyPr anchor="ctr"/>
          <a:lstStyle/>
          <a:p>
            <a:pPr eaLnBrk="1" hangingPunct="1"/>
            <a:r>
              <a:rPr lang="en-US">
                <a:latin typeface="Arial" charset="0"/>
              </a:rPr>
              <a:t>Angiographic Complications</a:t>
            </a:r>
          </a:p>
        </p:txBody>
      </p:sp>
      <p:sp>
        <p:nvSpPr>
          <p:cNvPr id="76805" name="4 Rectángulo"/>
          <p:cNvSpPr>
            <a:spLocks noChangeArrowheads="1"/>
          </p:cNvSpPr>
          <p:nvPr/>
        </p:nvSpPr>
        <p:spPr bwMode="auto">
          <a:xfrm>
            <a:off x="2249714" y="6143625"/>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spAutoFit/>
          </a:bodyPr>
          <a:lstStyle/>
          <a:p>
            <a:pPr eaLnBrk="0" hangingPunct="0"/>
            <a:r>
              <a:rPr lang="en-US" sz="1000">
                <a:solidFill>
                  <a:schemeClr val="accent1"/>
                </a:solidFill>
              </a:rPr>
              <a:t>From Pg 241, Guide to Rotational Atherectomy. Mark Reisman. Physicians Press, Birmingham, Michigan. ISBN 1-890114-02-02. 1997</a:t>
            </a:r>
          </a:p>
        </p:txBody>
      </p:sp>
    </p:spTree>
    <p:extLst>
      <p:ext uri="{BB962C8B-B14F-4D97-AF65-F5344CB8AC3E}">
        <p14:creationId xmlns:p14="http://schemas.microsoft.com/office/powerpoint/2010/main" xmlns="" val="63142253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566058" y="2000250"/>
            <a:ext cx="7924800" cy="4546700"/>
          </a:xfrm>
        </p:spPr>
        <p:txBody>
          <a:bodyPr lIns="85593" tIns="42045" rIns="85593" bIns="42045"/>
          <a:lstStyle/>
          <a:p>
            <a:pPr marL="220738" indent="-220738"/>
            <a:r>
              <a:rPr lang="en-US" sz="2000" b="1" dirty="0" err="1">
                <a:solidFill>
                  <a:srgbClr val="FF9900"/>
                </a:solidFill>
                <a:latin typeface="Arial" charset="0"/>
              </a:rPr>
              <a:t>Bradicardia</a:t>
            </a:r>
            <a:r>
              <a:rPr lang="en-US" sz="2000" b="1" dirty="0">
                <a:solidFill>
                  <a:srgbClr val="FF9900"/>
                </a:solidFill>
                <a:latin typeface="Arial" charset="0"/>
              </a:rPr>
              <a:t> and AV Block</a:t>
            </a:r>
          </a:p>
          <a:p>
            <a:pPr>
              <a:buNone/>
            </a:pPr>
            <a:r>
              <a:rPr lang="en-US" sz="2200" dirty="0" smtClean="0"/>
              <a:t>Mechanism of bradycardia or AVB.</a:t>
            </a:r>
          </a:p>
          <a:p>
            <a:pPr>
              <a:buFont typeface="Wingdings" pitchFamily="2" charset="2"/>
              <a:buChar char="Ø"/>
            </a:pPr>
            <a:r>
              <a:rPr lang="en-US" sz="2200" dirty="0" smtClean="0"/>
              <a:t>- Unclear</a:t>
            </a:r>
          </a:p>
          <a:p>
            <a:pPr>
              <a:buFont typeface="Wingdings" pitchFamily="2" charset="2"/>
              <a:buChar char="Ø"/>
            </a:pPr>
            <a:r>
              <a:rPr lang="en-US" sz="2200" dirty="0" smtClean="0"/>
              <a:t>- Various Theories</a:t>
            </a:r>
          </a:p>
          <a:p>
            <a:pPr>
              <a:buFont typeface="Wingdings" pitchFamily="2" charset="2"/>
              <a:buChar char="Ø"/>
            </a:pPr>
            <a:r>
              <a:rPr lang="en-US" sz="2200" dirty="0" smtClean="0"/>
              <a:t> micro particles interfering with vessels per fusing </a:t>
            </a:r>
            <a:r>
              <a:rPr lang="en-US" sz="2200" dirty="0" err="1" smtClean="0"/>
              <a:t>AVnode</a:t>
            </a:r>
            <a:endParaRPr lang="en-US" sz="2200" dirty="0" smtClean="0"/>
          </a:p>
          <a:p>
            <a:pPr>
              <a:buFont typeface="Wingdings" pitchFamily="2" charset="2"/>
              <a:buChar char="Ø"/>
            </a:pPr>
            <a:r>
              <a:rPr lang="en-US" sz="2200" dirty="0" smtClean="0"/>
              <a:t>vibrations and heat of burr causing reflex bradycardia.</a:t>
            </a:r>
          </a:p>
          <a:p>
            <a:pPr marL="220738" indent="-220738">
              <a:buFont typeface="Wingdings" pitchFamily="2" charset="2"/>
              <a:buChar char="ü"/>
            </a:pPr>
            <a:r>
              <a:rPr lang="en-US" sz="2200" dirty="0" smtClean="0">
                <a:latin typeface="+mj-lt"/>
              </a:rPr>
              <a:t>Ask </a:t>
            </a:r>
            <a:r>
              <a:rPr lang="en-US" sz="2200" dirty="0">
                <a:latin typeface="+mj-lt"/>
              </a:rPr>
              <a:t>the patient to cough</a:t>
            </a:r>
          </a:p>
          <a:p>
            <a:pPr marL="220738" indent="-220738">
              <a:buFont typeface="Wingdings" pitchFamily="2" charset="2"/>
              <a:buChar char="ü"/>
            </a:pPr>
            <a:r>
              <a:rPr lang="en-US" sz="2200" dirty="0">
                <a:latin typeface="+mj-lt"/>
              </a:rPr>
              <a:t>Atropine</a:t>
            </a:r>
          </a:p>
          <a:p>
            <a:pPr>
              <a:buFont typeface="Wingdings" pitchFamily="2" charset="2"/>
              <a:buChar char="ü"/>
            </a:pPr>
            <a:r>
              <a:rPr lang="en-US" sz="2200" dirty="0" smtClean="0">
                <a:latin typeface="+mj-lt"/>
              </a:rPr>
              <a:t>Pacemaker</a:t>
            </a:r>
            <a:r>
              <a:rPr lang="en-US" sz="2200" dirty="0" smtClean="0"/>
              <a:t> Limiting ablation times (&lt;15- 20sec)</a:t>
            </a:r>
          </a:p>
          <a:p>
            <a:pPr>
              <a:buFont typeface="Wingdings" pitchFamily="2" charset="2"/>
              <a:buChar char="ü"/>
            </a:pPr>
            <a:r>
              <a:rPr lang="en-US" sz="2200" dirty="0" smtClean="0"/>
              <a:t>Deactivate the burr when slowing of heart rate is noted</a:t>
            </a:r>
          </a:p>
          <a:p>
            <a:pPr marL="220738" indent="-220738">
              <a:buNone/>
            </a:pPr>
            <a:endParaRPr lang="en-US" sz="2000" dirty="0">
              <a:latin typeface="+mj-lt"/>
            </a:endParaRPr>
          </a:p>
          <a:p>
            <a:pPr marL="220738" indent="-220738"/>
            <a:endParaRPr lang="en-US" sz="2000" dirty="0">
              <a:latin typeface="+mj-lt"/>
            </a:endParaRPr>
          </a:p>
        </p:txBody>
      </p:sp>
      <p:sp>
        <p:nvSpPr>
          <p:cNvPr id="77826" name="Rectangle 2"/>
          <p:cNvSpPr>
            <a:spLocks noGrp="1" noChangeArrowheads="1"/>
          </p:cNvSpPr>
          <p:nvPr>
            <p:ph type="title"/>
          </p:nvPr>
        </p:nvSpPr>
        <p:spPr>
          <a:xfrm>
            <a:off x="145143" y="428625"/>
            <a:ext cx="8805333" cy="1067098"/>
          </a:xfrm>
        </p:spPr>
        <p:txBody>
          <a:bodyPr anchor="ctr"/>
          <a:lstStyle/>
          <a:p>
            <a:pPr eaLnBrk="1" hangingPunct="1"/>
            <a:r>
              <a:rPr lang="en-US" dirty="0">
                <a:latin typeface="Arial" charset="0"/>
              </a:rPr>
              <a:t>Management of Angiographic</a:t>
            </a:r>
            <a:br>
              <a:rPr lang="en-US" dirty="0">
                <a:latin typeface="Arial" charset="0"/>
              </a:rPr>
            </a:br>
            <a:r>
              <a:rPr lang="en-US" dirty="0">
                <a:latin typeface="Arial" charset="0"/>
              </a:rPr>
              <a:t> Complications</a:t>
            </a:r>
          </a:p>
        </p:txBody>
      </p:sp>
    </p:spTree>
    <p:extLst>
      <p:ext uri="{BB962C8B-B14F-4D97-AF65-F5344CB8AC3E}">
        <p14:creationId xmlns:p14="http://schemas.microsoft.com/office/powerpoint/2010/main" xmlns="" val="127576212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566058" y="2000250"/>
            <a:ext cx="7924800" cy="3214688"/>
          </a:xfrm>
        </p:spPr>
        <p:txBody>
          <a:bodyPr lIns="85593" tIns="42045" rIns="85593" bIns="42045"/>
          <a:lstStyle/>
          <a:p>
            <a:pPr marL="220738" indent="-220738"/>
            <a:endParaRPr lang="en-US" sz="2000" dirty="0">
              <a:latin typeface="+mj-lt"/>
            </a:endParaRPr>
          </a:p>
          <a:p>
            <a:r>
              <a:rPr lang="en-US" sz="2000" dirty="0" smtClean="0"/>
              <a:t>Some operators advances pacemaker only into the IVC and place it into the RV when needed.</a:t>
            </a:r>
          </a:p>
          <a:p>
            <a:r>
              <a:rPr lang="en-US" sz="2000" dirty="0" smtClean="0"/>
              <a:t>Present recommendations are the placement of temp pacemaker in pts under going treatment of RCA ,Dominant LCX, proximal LAD giving collaterals to RCA .</a:t>
            </a:r>
          </a:p>
          <a:p>
            <a:pPr marL="220738" indent="-220738"/>
            <a:r>
              <a:rPr lang="en-US" sz="2000" b="1" dirty="0" smtClean="0">
                <a:solidFill>
                  <a:srgbClr val="FF9900"/>
                </a:solidFill>
                <a:latin typeface="+mj-lt"/>
              </a:rPr>
              <a:t>Vasospasm</a:t>
            </a:r>
            <a:endParaRPr lang="en-US" sz="2000" b="1" dirty="0">
              <a:latin typeface="+mj-lt"/>
            </a:endParaRPr>
          </a:p>
          <a:p>
            <a:pPr marL="220738" indent="-220738"/>
            <a:r>
              <a:rPr lang="en-US" sz="2000" dirty="0">
                <a:latin typeface="+mj-lt"/>
              </a:rPr>
              <a:t>IC nitroglycerin </a:t>
            </a:r>
          </a:p>
          <a:p>
            <a:pPr marL="220738" indent="-220738"/>
            <a:r>
              <a:rPr lang="en-US" sz="2000" dirty="0">
                <a:latin typeface="+mj-lt"/>
              </a:rPr>
              <a:t>Verapamil</a:t>
            </a:r>
          </a:p>
          <a:p>
            <a:pPr marL="220738" indent="-220738"/>
            <a:r>
              <a:rPr lang="en-US" sz="2000" dirty="0">
                <a:latin typeface="+mj-lt"/>
              </a:rPr>
              <a:t>Low pressure balloon inflations if persistent</a:t>
            </a:r>
          </a:p>
        </p:txBody>
      </p:sp>
      <p:sp>
        <p:nvSpPr>
          <p:cNvPr id="77826" name="Rectangle 2"/>
          <p:cNvSpPr>
            <a:spLocks noGrp="1" noChangeArrowheads="1"/>
          </p:cNvSpPr>
          <p:nvPr>
            <p:ph type="title"/>
          </p:nvPr>
        </p:nvSpPr>
        <p:spPr>
          <a:xfrm>
            <a:off x="145143" y="428625"/>
            <a:ext cx="8805333" cy="1067098"/>
          </a:xfrm>
        </p:spPr>
        <p:txBody>
          <a:bodyPr anchor="ctr"/>
          <a:lstStyle/>
          <a:p>
            <a:pPr eaLnBrk="1" hangingPunct="1"/>
            <a:r>
              <a:rPr lang="en-US" dirty="0">
                <a:latin typeface="Arial" charset="0"/>
              </a:rPr>
              <a:t>Management of Angiographic</a:t>
            </a:r>
            <a:br>
              <a:rPr lang="en-US" dirty="0">
                <a:latin typeface="Arial" charset="0"/>
              </a:rPr>
            </a:br>
            <a:r>
              <a:rPr lang="en-US" dirty="0">
                <a:latin typeface="Arial" charset="0"/>
              </a:rPr>
              <a:t> Complications</a:t>
            </a:r>
          </a:p>
        </p:txBody>
      </p:sp>
      <p:sp>
        <p:nvSpPr>
          <p:cNvPr id="77829" name="4 Rectángulo"/>
          <p:cNvSpPr>
            <a:spLocks noChangeArrowheads="1"/>
          </p:cNvSpPr>
          <p:nvPr/>
        </p:nvSpPr>
        <p:spPr bwMode="auto">
          <a:xfrm>
            <a:off x="2249714" y="6143625"/>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spAutoFit/>
          </a:bodyPr>
          <a:lstStyle/>
          <a:p>
            <a:pPr eaLnBrk="0" hangingPunct="0"/>
            <a:r>
              <a:rPr lang="en-US" sz="1000">
                <a:solidFill>
                  <a:schemeClr val="accent1"/>
                </a:solidFill>
              </a:rPr>
              <a:t>From Pg 242-243, Guide to Rotational Atherectomy. Mark Reisman. Physicians Press, Birmingham, Michigan. ISBN 1-890114-02-02. 1997</a:t>
            </a:r>
          </a:p>
        </p:txBody>
      </p:sp>
    </p:spTree>
    <p:extLst>
      <p:ext uri="{BB962C8B-B14F-4D97-AF65-F5344CB8AC3E}">
        <p14:creationId xmlns:p14="http://schemas.microsoft.com/office/powerpoint/2010/main" xmlns="" val="127576212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Classification-of-coronary-calcium-score.png"/>
          <p:cNvPicPr>
            <a:picLocks noChangeAspect="1"/>
          </p:cNvPicPr>
          <p:nvPr/>
        </p:nvPicPr>
        <p:blipFill>
          <a:blip r:embed="rId2"/>
          <a:stretch>
            <a:fillRect/>
          </a:stretch>
        </p:blipFill>
        <p:spPr>
          <a:xfrm>
            <a:off x="482600" y="1016000"/>
            <a:ext cx="8307843" cy="425268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idx="1"/>
          </p:nvPr>
        </p:nvSpPr>
        <p:spPr>
          <a:xfrm>
            <a:off x="1378857" y="1500187"/>
            <a:ext cx="7107465" cy="4173141"/>
          </a:xfrm>
        </p:spPr>
        <p:txBody>
          <a:bodyPr lIns="85593" tIns="42045" rIns="85593" bIns="42045"/>
          <a:lstStyle/>
          <a:p>
            <a:pPr marL="220738" indent="-220738"/>
            <a:r>
              <a:rPr lang="en-US" sz="2300" b="1" dirty="0">
                <a:solidFill>
                  <a:srgbClr val="FF9900"/>
                </a:solidFill>
                <a:latin typeface="Arial" charset="0"/>
              </a:rPr>
              <a:t>Slow flow/no flow</a:t>
            </a:r>
            <a:endParaRPr lang="en-US" sz="2300" b="1" dirty="0">
              <a:latin typeface="Arial" charset="0"/>
            </a:endParaRPr>
          </a:p>
          <a:p>
            <a:pPr marL="220738" indent="-220738"/>
            <a:r>
              <a:rPr lang="en-US" sz="2300" dirty="0">
                <a:latin typeface="Arial" charset="0"/>
              </a:rPr>
              <a:t>IC Nitroglycerin</a:t>
            </a:r>
          </a:p>
          <a:p>
            <a:pPr marL="220738" indent="-220738"/>
            <a:r>
              <a:rPr lang="en-US" sz="2300" dirty="0">
                <a:latin typeface="Arial" charset="0"/>
              </a:rPr>
              <a:t>Maintain adequate perfusion pressure and </a:t>
            </a:r>
            <a:r>
              <a:rPr lang="en-US" sz="2300" dirty="0" err="1">
                <a:latin typeface="Arial" charset="0"/>
              </a:rPr>
              <a:t>vasopressure</a:t>
            </a:r>
            <a:r>
              <a:rPr lang="en-US" sz="2300" dirty="0">
                <a:latin typeface="Arial" charset="0"/>
              </a:rPr>
              <a:t> drugs if needed.</a:t>
            </a:r>
          </a:p>
          <a:p>
            <a:pPr marL="220738" indent="-220738"/>
            <a:r>
              <a:rPr lang="en-US" sz="2300" dirty="0">
                <a:latin typeface="Arial" charset="0"/>
              </a:rPr>
              <a:t>Short balloon inflations at low pressure — distal to proximal</a:t>
            </a:r>
          </a:p>
          <a:p>
            <a:pPr marL="220738" indent="-220738"/>
            <a:r>
              <a:rPr lang="en-US" sz="2300" dirty="0" err="1">
                <a:latin typeface="Arial" charset="0"/>
              </a:rPr>
              <a:t>Intraortic</a:t>
            </a:r>
            <a:r>
              <a:rPr lang="en-US" sz="2300" dirty="0">
                <a:latin typeface="Arial" charset="0"/>
              </a:rPr>
              <a:t> balloon pump</a:t>
            </a:r>
          </a:p>
          <a:p>
            <a:pPr marL="220738" indent="-220738"/>
            <a:endParaRPr lang="en-US" sz="2300" dirty="0">
              <a:latin typeface="Arial" charset="0"/>
            </a:endParaRPr>
          </a:p>
          <a:p>
            <a:pPr marL="220738" indent="-220738"/>
            <a:endParaRPr lang="en-US" sz="2300" dirty="0" smtClean="0">
              <a:latin typeface="Arial" charset="0"/>
            </a:endParaRPr>
          </a:p>
          <a:p>
            <a:pPr marL="220738" indent="-220738"/>
            <a:endParaRPr lang="en-US" sz="2300" dirty="0">
              <a:latin typeface="Arial" charset="0"/>
            </a:endParaRPr>
          </a:p>
          <a:p>
            <a:pPr marL="220738" indent="-220738"/>
            <a:endParaRPr lang="en-US" sz="2300" dirty="0">
              <a:latin typeface="Arial" charset="0"/>
            </a:endParaRPr>
          </a:p>
        </p:txBody>
      </p:sp>
      <p:sp>
        <p:nvSpPr>
          <p:cNvPr id="78851" name="Rectangle 3"/>
          <p:cNvSpPr>
            <a:spLocks noGrp="1" noChangeArrowheads="1"/>
          </p:cNvSpPr>
          <p:nvPr>
            <p:ph type="title"/>
          </p:nvPr>
        </p:nvSpPr>
        <p:spPr>
          <a:xfrm>
            <a:off x="145143" y="357188"/>
            <a:ext cx="8534702" cy="1143001"/>
          </a:xfrm>
        </p:spPr>
        <p:txBody>
          <a:bodyPr anchor="ctr"/>
          <a:lstStyle/>
          <a:p>
            <a:pPr eaLnBrk="1" hangingPunct="1"/>
            <a:r>
              <a:rPr lang="en-US" sz="3000" dirty="0">
                <a:latin typeface="Arial" charset="0"/>
              </a:rPr>
              <a:t>Management of Angiographic</a:t>
            </a:r>
            <a:br>
              <a:rPr lang="en-US" sz="3000" dirty="0">
                <a:latin typeface="Arial" charset="0"/>
              </a:rPr>
            </a:br>
            <a:r>
              <a:rPr lang="en-US" sz="3000" dirty="0">
                <a:latin typeface="Arial" charset="0"/>
              </a:rPr>
              <a:t> Complications</a:t>
            </a:r>
          </a:p>
        </p:txBody>
      </p:sp>
      <p:sp>
        <p:nvSpPr>
          <p:cNvPr id="78853" name="4 Rectángulo"/>
          <p:cNvSpPr>
            <a:spLocks noChangeArrowheads="1"/>
          </p:cNvSpPr>
          <p:nvPr/>
        </p:nvSpPr>
        <p:spPr bwMode="auto">
          <a:xfrm>
            <a:off x="2249714" y="6143625"/>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spAutoFit/>
          </a:bodyPr>
          <a:lstStyle/>
          <a:p>
            <a:pPr eaLnBrk="0" hangingPunct="0"/>
            <a:r>
              <a:rPr lang="en-US" sz="1000" dirty="0">
                <a:solidFill>
                  <a:schemeClr val="accent1"/>
                </a:solidFill>
              </a:rPr>
              <a:t>From Pg 247-248, Guide to Rotational </a:t>
            </a:r>
            <a:r>
              <a:rPr lang="en-US" sz="1000" dirty="0" err="1">
                <a:solidFill>
                  <a:schemeClr val="accent1"/>
                </a:solidFill>
              </a:rPr>
              <a:t>Atherectomy</a:t>
            </a:r>
            <a:r>
              <a:rPr lang="en-US" sz="1000" dirty="0">
                <a:solidFill>
                  <a:schemeClr val="accent1"/>
                </a:solidFill>
              </a:rPr>
              <a:t>. Mark </a:t>
            </a:r>
            <a:r>
              <a:rPr lang="en-US" sz="1000" dirty="0" err="1" smtClean="0">
                <a:solidFill>
                  <a:schemeClr val="accent1"/>
                </a:solidFill>
              </a:rPr>
              <a:t>Reisan</a:t>
            </a:r>
            <a:r>
              <a:rPr lang="en-US" sz="1000" dirty="0">
                <a:solidFill>
                  <a:schemeClr val="accent1"/>
                </a:solidFill>
              </a:rPr>
              <a:t>. Physicians Press, Birmingham, Michigan. ISBN 1-890114-02-02. 1997</a:t>
            </a:r>
          </a:p>
        </p:txBody>
      </p:sp>
    </p:spTree>
    <p:extLst>
      <p:ext uri="{BB962C8B-B14F-4D97-AF65-F5344CB8AC3E}">
        <p14:creationId xmlns:p14="http://schemas.microsoft.com/office/powerpoint/2010/main" xmlns="" val="398083554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idx="1"/>
          </p:nvPr>
        </p:nvSpPr>
        <p:spPr>
          <a:xfrm>
            <a:off x="1378857" y="1500187"/>
            <a:ext cx="7107465" cy="4173141"/>
          </a:xfrm>
        </p:spPr>
        <p:txBody>
          <a:bodyPr lIns="85593" tIns="42045" rIns="85593" bIns="42045"/>
          <a:lstStyle/>
          <a:p>
            <a:pPr marL="220738" indent="-220738"/>
            <a:endParaRPr lang="en-US" sz="2300" dirty="0">
              <a:latin typeface="Arial" charset="0"/>
            </a:endParaRPr>
          </a:p>
          <a:p>
            <a:pPr marL="220738" indent="-220738"/>
            <a:endParaRPr lang="en-US" sz="2300" dirty="0">
              <a:latin typeface="Arial" charset="0"/>
            </a:endParaRPr>
          </a:p>
          <a:p>
            <a:pPr marL="220738" indent="-220738"/>
            <a:r>
              <a:rPr lang="en-US" sz="2300" b="1" dirty="0">
                <a:solidFill>
                  <a:srgbClr val="FF9900"/>
                </a:solidFill>
                <a:latin typeface="Arial" charset="0"/>
              </a:rPr>
              <a:t>Abrupt Closure</a:t>
            </a:r>
            <a:r>
              <a:rPr lang="en-US" sz="2300" dirty="0">
                <a:solidFill>
                  <a:srgbClr val="FF9900"/>
                </a:solidFill>
                <a:latin typeface="Arial" charset="0"/>
              </a:rPr>
              <a:t> </a:t>
            </a:r>
          </a:p>
          <a:p>
            <a:pPr marL="220738" indent="-220738"/>
            <a:r>
              <a:rPr lang="en-US" sz="2300" dirty="0">
                <a:latin typeface="Arial" charset="0"/>
              </a:rPr>
              <a:t>Must be distinguished from spasm and slow/no flow</a:t>
            </a:r>
          </a:p>
          <a:p>
            <a:r>
              <a:rPr lang="en-US" sz="2300" dirty="0" smtClean="0">
                <a:latin typeface="Arial" charset="0"/>
              </a:rPr>
              <a:t>Management similar to conventional PTCA</a:t>
            </a:r>
            <a:r>
              <a:rPr lang="en-US" sz="2400" dirty="0" smtClean="0"/>
              <a:t>.</a:t>
            </a:r>
          </a:p>
          <a:p>
            <a:r>
              <a:rPr lang="en-US" sz="2400" dirty="0" smtClean="0"/>
              <a:t>• Abrupt closure from severe dissection or flap should be treated with prolonged balloon inflations or stenting.</a:t>
            </a:r>
          </a:p>
          <a:p>
            <a:r>
              <a:rPr lang="en-US" sz="2400" dirty="0" smtClean="0"/>
              <a:t>And prolonged balloon inflations will not improve situation incase of slow or no flow</a:t>
            </a:r>
          </a:p>
          <a:p>
            <a:pPr marL="220738" indent="-220738"/>
            <a:endParaRPr lang="en-US" sz="2300" dirty="0" smtClean="0">
              <a:latin typeface="Arial" charset="0"/>
            </a:endParaRPr>
          </a:p>
          <a:p>
            <a:pPr marL="220738" indent="-220738"/>
            <a:endParaRPr lang="en-US" sz="2300" dirty="0">
              <a:latin typeface="Arial" charset="0"/>
            </a:endParaRPr>
          </a:p>
          <a:p>
            <a:pPr marL="220738" indent="-220738"/>
            <a:endParaRPr lang="en-US" sz="2300" dirty="0">
              <a:latin typeface="Arial" charset="0"/>
            </a:endParaRPr>
          </a:p>
        </p:txBody>
      </p:sp>
      <p:sp>
        <p:nvSpPr>
          <p:cNvPr id="78851" name="Rectangle 3"/>
          <p:cNvSpPr>
            <a:spLocks noGrp="1" noChangeArrowheads="1"/>
          </p:cNvSpPr>
          <p:nvPr>
            <p:ph type="title"/>
          </p:nvPr>
        </p:nvSpPr>
        <p:spPr>
          <a:xfrm>
            <a:off x="145143" y="357188"/>
            <a:ext cx="8534702" cy="1143001"/>
          </a:xfrm>
        </p:spPr>
        <p:txBody>
          <a:bodyPr anchor="ctr"/>
          <a:lstStyle/>
          <a:p>
            <a:pPr eaLnBrk="1" hangingPunct="1"/>
            <a:r>
              <a:rPr lang="en-US" sz="3000" dirty="0">
                <a:latin typeface="Arial" charset="0"/>
              </a:rPr>
              <a:t>Management of Angiographic</a:t>
            </a:r>
            <a:br>
              <a:rPr lang="en-US" sz="3000" dirty="0">
                <a:latin typeface="Arial" charset="0"/>
              </a:rPr>
            </a:br>
            <a:r>
              <a:rPr lang="en-US" sz="3000" dirty="0">
                <a:latin typeface="Arial" charset="0"/>
              </a:rPr>
              <a:t> Complications</a:t>
            </a:r>
          </a:p>
        </p:txBody>
      </p:sp>
      <p:sp>
        <p:nvSpPr>
          <p:cNvPr id="78853" name="4 Rectángulo"/>
          <p:cNvSpPr>
            <a:spLocks noChangeArrowheads="1"/>
          </p:cNvSpPr>
          <p:nvPr/>
        </p:nvSpPr>
        <p:spPr bwMode="auto">
          <a:xfrm>
            <a:off x="2249714" y="6143625"/>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spAutoFit/>
          </a:bodyPr>
          <a:lstStyle/>
          <a:p>
            <a:pPr eaLnBrk="0" hangingPunct="0"/>
            <a:r>
              <a:rPr lang="en-US" sz="1000" dirty="0">
                <a:solidFill>
                  <a:schemeClr val="accent1"/>
                </a:solidFill>
              </a:rPr>
              <a:t>From Pg 247-248, Guide to Rotational </a:t>
            </a:r>
            <a:r>
              <a:rPr lang="en-US" sz="1000" dirty="0" err="1">
                <a:solidFill>
                  <a:schemeClr val="accent1"/>
                </a:solidFill>
              </a:rPr>
              <a:t>Atherectomy</a:t>
            </a:r>
            <a:r>
              <a:rPr lang="en-US" sz="1000" dirty="0">
                <a:solidFill>
                  <a:schemeClr val="accent1"/>
                </a:solidFill>
              </a:rPr>
              <a:t>. Mark </a:t>
            </a:r>
            <a:r>
              <a:rPr lang="en-US" sz="1000" dirty="0" err="1" smtClean="0">
                <a:solidFill>
                  <a:schemeClr val="accent1"/>
                </a:solidFill>
              </a:rPr>
              <a:t>Reisan</a:t>
            </a:r>
            <a:r>
              <a:rPr lang="en-US" sz="1000" dirty="0">
                <a:solidFill>
                  <a:schemeClr val="accent1"/>
                </a:solidFill>
              </a:rPr>
              <a:t>. Physicians Press, Birmingham, Michigan. ISBN 1-890114-02-02. 1997</a:t>
            </a:r>
          </a:p>
        </p:txBody>
      </p:sp>
    </p:spTree>
    <p:extLst>
      <p:ext uri="{BB962C8B-B14F-4D97-AF65-F5344CB8AC3E}">
        <p14:creationId xmlns:p14="http://schemas.microsoft.com/office/powerpoint/2010/main" xmlns="" val="398083554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94210" name="Picture 2"/>
          <p:cNvPicPr>
            <a:picLocks noChangeAspect="1" noChangeArrowheads="1"/>
          </p:cNvPicPr>
          <p:nvPr/>
        </p:nvPicPr>
        <p:blipFill>
          <a:blip r:embed="rId2"/>
          <a:srcRect/>
          <a:stretch>
            <a:fillRect/>
          </a:stretch>
        </p:blipFill>
        <p:spPr bwMode="auto">
          <a:xfrm>
            <a:off x="0" y="0"/>
            <a:ext cx="9686925" cy="7648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1220108" y="1928813"/>
            <a:ext cx="7279821" cy="4223742"/>
          </a:xfrm>
        </p:spPr>
        <p:txBody>
          <a:bodyPr lIns="85593" tIns="42045" rIns="85593" bIns="42045"/>
          <a:lstStyle/>
          <a:p>
            <a:pPr marL="220738" indent="-220738"/>
            <a:r>
              <a:rPr lang="en-US" sz="2300" b="1" dirty="0">
                <a:solidFill>
                  <a:srgbClr val="FF9900"/>
                </a:solidFill>
                <a:latin typeface="Arial" charset="0"/>
              </a:rPr>
              <a:t>Dissection</a:t>
            </a:r>
            <a:r>
              <a:rPr lang="en-US" sz="2300" dirty="0">
                <a:solidFill>
                  <a:srgbClr val="FF9900"/>
                </a:solidFill>
                <a:latin typeface="Arial" charset="0"/>
              </a:rPr>
              <a:t> </a:t>
            </a:r>
          </a:p>
          <a:p>
            <a:pPr marL="220738" indent="-220738"/>
            <a:r>
              <a:rPr lang="en-US" sz="2300" dirty="0">
                <a:latin typeface="Arial" charset="0"/>
              </a:rPr>
              <a:t>Once identified, do not go to a larger burr size</a:t>
            </a:r>
          </a:p>
          <a:p>
            <a:pPr marL="220738" indent="-220738"/>
            <a:r>
              <a:rPr lang="en-US" sz="2300" dirty="0">
                <a:latin typeface="Arial" charset="0"/>
              </a:rPr>
              <a:t>Management similar to those after PTCA</a:t>
            </a:r>
          </a:p>
          <a:p>
            <a:pPr marL="220738" indent="-220738"/>
            <a:r>
              <a:rPr lang="en-US" sz="2300" dirty="0">
                <a:latin typeface="Arial" charset="0"/>
              </a:rPr>
              <a:t>Stent</a:t>
            </a:r>
            <a:br>
              <a:rPr lang="en-US" sz="2300" dirty="0">
                <a:latin typeface="Arial" charset="0"/>
              </a:rPr>
            </a:br>
            <a:endParaRPr lang="en-US" sz="2300" dirty="0">
              <a:latin typeface="Arial" charset="0"/>
            </a:endParaRPr>
          </a:p>
          <a:p>
            <a:pPr marL="220738" indent="-220738"/>
            <a:r>
              <a:rPr lang="en-US" sz="2300" b="1" dirty="0">
                <a:solidFill>
                  <a:srgbClr val="FF9900"/>
                </a:solidFill>
                <a:latin typeface="Arial" charset="0"/>
              </a:rPr>
              <a:t>Perforation </a:t>
            </a:r>
            <a:endParaRPr lang="en-US" sz="2300" b="1" dirty="0">
              <a:latin typeface="Arial" charset="0"/>
            </a:endParaRPr>
          </a:p>
          <a:p>
            <a:pPr marL="220738" indent="-220738"/>
            <a:r>
              <a:rPr lang="en-US" sz="2300" dirty="0">
                <a:latin typeface="Arial" charset="0"/>
              </a:rPr>
              <a:t>Management similar to conventional PTCA</a:t>
            </a:r>
          </a:p>
          <a:p>
            <a:pPr marL="220738" indent="-220738"/>
            <a:endParaRPr lang="en-US" sz="2300" dirty="0">
              <a:latin typeface="Arial" charset="0"/>
            </a:endParaRPr>
          </a:p>
        </p:txBody>
      </p:sp>
      <p:sp>
        <p:nvSpPr>
          <p:cNvPr id="79874" name="Rectangle 2"/>
          <p:cNvSpPr>
            <a:spLocks noGrp="1" noChangeArrowheads="1"/>
          </p:cNvSpPr>
          <p:nvPr>
            <p:ph type="title"/>
          </p:nvPr>
        </p:nvSpPr>
        <p:spPr>
          <a:xfrm>
            <a:off x="798286" y="642938"/>
            <a:ext cx="7384143" cy="1067098"/>
          </a:xfrm>
        </p:spPr>
        <p:txBody>
          <a:bodyPr anchor="ctr"/>
          <a:lstStyle/>
          <a:p>
            <a:pPr eaLnBrk="1" hangingPunct="1"/>
            <a:r>
              <a:rPr lang="en-US" sz="3000" dirty="0">
                <a:latin typeface="Arial" charset="0"/>
              </a:rPr>
              <a:t>Management of Angiographic</a:t>
            </a:r>
            <a:br>
              <a:rPr lang="en-US" sz="3000" dirty="0">
                <a:latin typeface="Arial" charset="0"/>
              </a:rPr>
            </a:br>
            <a:r>
              <a:rPr lang="en-US" sz="3000" dirty="0">
                <a:latin typeface="Arial" charset="0"/>
              </a:rPr>
              <a:t> Complications</a:t>
            </a:r>
          </a:p>
        </p:txBody>
      </p:sp>
      <p:sp>
        <p:nvSpPr>
          <p:cNvPr id="79877" name="4 Rectángulo"/>
          <p:cNvSpPr>
            <a:spLocks noChangeArrowheads="1"/>
          </p:cNvSpPr>
          <p:nvPr/>
        </p:nvSpPr>
        <p:spPr bwMode="auto">
          <a:xfrm>
            <a:off x="2249714" y="6143625"/>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spAutoFit/>
          </a:bodyPr>
          <a:lstStyle/>
          <a:p>
            <a:pPr eaLnBrk="0" hangingPunct="0"/>
            <a:r>
              <a:rPr lang="en-US" sz="1000">
                <a:solidFill>
                  <a:schemeClr val="accent1"/>
                </a:solidFill>
              </a:rPr>
              <a:t>From Pg 249-254, Guide to Rotational Atherectomy. Mark Reisman. Physicians Press, Birmingham, Michigan. ISBN 1-890114-02-02. 1997</a:t>
            </a:r>
          </a:p>
        </p:txBody>
      </p:sp>
    </p:spTree>
    <p:extLst>
      <p:ext uri="{BB962C8B-B14F-4D97-AF65-F5344CB8AC3E}">
        <p14:creationId xmlns:p14="http://schemas.microsoft.com/office/powerpoint/2010/main" xmlns="" val="102216509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1220108" y="1928813"/>
            <a:ext cx="7279821" cy="4223742"/>
          </a:xfrm>
        </p:spPr>
        <p:txBody>
          <a:bodyPr lIns="85593" tIns="42045" rIns="85593" bIns="42045"/>
          <a:lstStyle/>
          <a:p>
            <a:r>
              <a:rPr lang="en-US" sz="2400" dirty="0" smtClean="0"/>
              <a:t>PERFORATIONS</a:t>
            </a:r>
          </a:p>
          <a:p>
            <a:r>
              <a:rPr lang="en-US" sz="2400" dirty="0" smtClean="0"/>
              <a:t>Incidence 0.7% reported from multicentre registry.</a:t>
            </a:r>
          </a:p>
          <a:p>
            <a:r>
              <a:rPr lang="en-US" sz="2400" dirty="0" smtClean="0"/>
              <a:t>Mechanism:- Oversize burr OR Tangentially oriented burr due to trajectory of guide wire .</a:t>
            </a:r>
          </a:p>
          <a:p>
            <a:r>
              <a:rPr lang="en-US" sz="2400" dirty="0" smtClean="0"/>
              <a:t> More common in severely angulated lesions,</a:t>
            </a:r>
          </a:p>
          <a:p>
            <a:r>
              <a:rPr lang="en-US" sz="2400" dirty="0" smtClean="0"/>
              <a:t>Undersize the burrs in severely angulated lesions especially those are straightened with guide wire or showing </a:t>
            </a:r>
            <a:r>
              <a:rPr lang="en-US" sz="2400" dirty="0" err="1" smtClean="0"/>
              <a:t>psudolesions</a:t>
            </a:r>
            <a:r>
              <a:rPr lang="en-US" sz="2400" dirty="0" smtClean="0"/>
              <a:t>.</a:t>
            </a:r>
          </a:p>
          <a:p>
            <a:r>
              <a:rPr lang="en-US" sz="2400" dirty="0" smtClean="0"/>
              <a:t> “pecking” technique should be used to avoid excessive cutting .</a:t>
            </a:r>
          </a:p>
          <a:p>
            <a:pPr marL="220738" indent="-220738"/>
            <a:endParaRPr lang="en-US" sz="2300" dirty="0">
              <a:latin typeface="Arial" charset="0"/>
            </a:endParaRPr>
          </a:p>
        </p:txBody>
      </p:sp>
      <p:sp>
        <p:nvSpPr>
          <p:cNvPr id="79874" name="Rectangle 2"/>
          <p:cNvSpPr>
            <a:spLocks noGrp="1" noChangeArrowheads="1"/>
          </p:cNvSpPr>
          <p:nvPr>
            <p:ph type="title"/>
          </p:nvPr>
        </p:nvSpPr>
        <p:spPr>
          <a:xfrm>
            <a:off x="798286" y="642938"/>
            <a:ext cx="7384143" cy="1067098"/>
          </a:xfrm>
        </p:spPr>
        <p:txBody>
          <a:bodyPr anchor="ctr"/>
          <a:lstStyle/>
          <a:p>
            <a:pPr eaLnBrk="1" hangingPunct="1"/>
            <a:r>
              <a:rPr lang="en-US" sz="3000" dirty="0">
                <a:latin typeface="Arial" charset="0"/>
              </a:rPr>
              <a:t>Management of Angiographic</a:t>
            </a:r>
            <a:br>
              <a:rPr lang="en-US" sz="3000" dirty="0">
                <a:latin typeface="Arial" charset="0"/>
              </a:rPr>
            </a:br>
            <a:r>
              <a:rPr lang="en-US" sz="3000" dirty="0">
                <a:latin typeface="Arial" charset="0"/>
              </a:rPr>
              <a:t> Complications</a:t>
            </a:r>
          </a:p>
        </p:txBody>
      </p:sp>
      <p:sp>
        <p:nvSpPr>
          <p:cNvPr id="79877" name="4 Rectángulo"/>
          <p:cNvSpPr>
            <a:spLocks noChangeArrowheads="1"/>
          </p:cNvSpPr>
          <p:nvPr/>
        </p:nvSpPr>
        <p:spPr bwMode="auto">
          <a:xfrm>
            <a:off x="2249714" y="6143625"/>
            <a:ext cx="4572000" cy="4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spAutoFit/>
          </a:bodyPr>
          <a:lstStyle/>
          <a:p>
            <a:pPr eaLnBrk="0" hangingPunct="0"/>
            <a:r>
              <a:rPr lang="en-US" sz="1000">
                <a:solidFill>
                  <a:schemeClr val="accent1"/>
                </a:solidFill>
              </a:rPr>
              <a:t>From Pg 249-254, Guide to Rotational Atherectomy. Mark Reisman. Physicians Press, Birmingham, Michigan. ISBN 1-890114-02-02. 1997</a:t>
            </a:r>
          </a:p>
        </p:txBody>
      </p:sp>
    </p:spTree>
    <p:extLst>
      <p:ext uri="{BB962C8B-B14F-4D97-AF65-F5344CB8AC3E}">
        <p14:creationId xmlns:p14="http://schemas.microsoft.com/office/powerpoint/2010/main" xmlns="" val="102216509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Grp="1" noChangeAspect="1" noChangeArrowheads="1"/>
          </p:cNvPicPr>
          <p:nvPr>
            <p:ph idx="1"/>
          </p:nvPr>
        </p:nvPicPr>
        <p:blipFill>
          <a:blip r:embed="rId2"/>
          <a:srcRect/>
          <a:stretch>
            <a:fillRect/>
          </a:stretch>
        </p:blipFill>
        <p:spPr bwMode="auto">
          <a:xfrm>
            <a:off x="1923180" y="399143"/>
            <a:ext cx="4695334" cy="5864130"/>
          </a:xfrm>
          <a:prstGeom prst="rect">
            <a:avLst/>
          </a:prstGeom>
          <a:noFill/>
          <a:ln w="9525">
            <a:noFill/>
            <a:miter lim="800000"/>
            <a:headEnd/>
            <a:tailEnd/>
          </a:ln>
          <a:effectLst/>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Can occur if a </a:t>
            </a:r>
            <a:r>
              <a:rPr lang="en-US" b="1" dirty="0" smtClean="0"/>
              <a:t>burr slips across the lesion without the burring </a:t>
            </a:r>
            <a:r>
              <a:rPr lang="en-US" dirty="0" smtClean="0"/>
              <a:t>(coefficient of friction is less at the high speed than at the rest ).</a:t>
            </a:r>
          </a:p>
          <a:p>
            <a:r>
              <a:rPr lang="en-US" dirty="0" smtClean="0"/>
              <a:t>Ledge of the calcium behind the elliptical burr causes “</a:t>
            </a:r>
            <a:r>
              <a:rPr lang="en-US" dirty="0" err="1" smtClean="0"/>
              <a:t>Kokesi</a:t>
            </a:r>
            <a:r>
              <a:rPr lang="en-US" dirty="0" smtClean="0"/>
              <a:t>” effect.</a:t>
            </a:r>
          </a:p>
          <a:p>
            <a:r>
              <a:rPr lang="en-US" dirty="0" smtClean="0"/>
              <a:t>It may get entrapped in the tortuous segment of the lesion</a:t>
            </a:r>
          </a:p>
          <a:p>
            <a:endParaRPr lang="en-US" dirty="0"/>
          </a:p>
        </p:txBody>
      </p:sp>
      <p:sp>
        <p:nvSpPr>
          <p:cNvPr id="3" name="Title 2"/>
          <p:cNvSpPr>
            <a:spLocks noGrp="1"/>
          </p:cNvSpPr>
          <p:nvPr>
            <p:ph type="title"/>
          </p:nvPr>
        </p:nvSpPr>
        <p:spPr/>
        <p:txBody>
          <a:bodyPr/>
          <a:lstStyle/>
          <a:p>
            <a:r>
              <a:rPr lang="en-US" dirty="0" smtClean="0"/>
              <a:t>Burr Entrapment</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9607" y="100264"/>
            <a:ext cx="9144000" cy="1102895"/>
          </a:xfrm>
        </p:spPr>
        <p:txBody>
          <a:bodyPr lIns="91440" tIns="45720" rIns="91440" bIns="45720" anchor="ctr"/>
          <a:lstStyle/>
          <a:p>
            <a:pPr eaLnBrk="1" hangingPunct="1">
              <a:defRPr/>
            </a:pPr>
            <a:r>
              <a:rPr lang="en-US" sz="4000" dirty="0" smtClean="0">
                <a:solidFill>
                  <a:srgbClr val="FF9900"/>
                </a:solidFill>
              </a:rPr>
              <a:t>Rotational </a:t>
            </a:r>
            <a:r>
              <a:rPr lang="en-US" sz="4000" dirty="0" err="1" smtClean="0">
                <a:solidFill>
                  <a:srgbClr val="FF9900"/>
                </a:solidFill>
              </a:rPr>
              <a:t>Athectomy</a:t>
            </a:r>
            <a:endParaRPr lang="en-US" sz="4000" dirty="0" smtClean="0">
              <a:solidFill>
                <a:srgbClr val="FF9900"/>
              </a:solidFill>
            </a:endParaRPr>
          </a:p>
        </p:txBody>
      </p:sp>
      <p:sp>
        <p:nvSpPr>
          <p:cNvPr id="41987" name="Rectangle 3"/>
          <p:cNvSpPr>
            <a:spLocks noGrp="1" noChangeArrowheads="1"/>
          </p:cNvSpPr>
          <p:nvPr>
            <p:ph type="body" idx="1"/>
          </p:nvPr>
        </p:nvSpPr>
        <p:spPr>
          <a:xfrm>
            <a:off x="1075718" y="1788440"/>
            <a:ext cx="7688178" cy="4604084"/>
          </a:xfrm>
        </p:spPr>
        <p:txBody>
          <a:bodyPr lIns="90488" tIns="44450" rIns="90488" bIns="44450" anchorCtr="0"/>
          <a:lstStyle/>
          <a:p>
            <a:pPr marL="222250" indent="-222250" eaLnBrk="1" hangingPunct="1">
              <a:lnSpc>
                <a:spcPct val="140000"/>
              </a:lnSpc>
              <a:defRPr/>
            </a:pPr>
            <a:r>
              <a:rPr lang="en-US" sz="2800" b="0" dirty="0"/>
              <a:t>Occlusions not passable with guide wire	</a:t>
            </a:r>
          </a:p>
          <a:p>
            <a:pPr marL="222250" indent="-222250" eaLnBrk="1" hangingPunct="1">
              <a:lnSpc>
                <a:spcPct val="140000"/>
              </a:lnSpc>
              <a:buClr>
                <a:schemeClr val="tx1"/>
              </a:buClr>
              <a:defRPr/>
            </a:pPr>
            <a:r>
              <a:rPr lang="en-US" sz="2800" b="0" dirty="0" smtClean="0"/>
              <a:t>Last remaining vessel </a:t>
            </a:r>
          </a:p>
          <a:p>
            <a:pPr marL="222250" indent="-222250" eaLnBrk="1" hangingPunct="1">
              <a:lnSpc>
                <a:spcPct val="140000"/>
              </a:lnSpc>
              <a:buClr>
                <a:schemeClr val="tx1"/>
              </a:buClr>
              <a:defRPr/>
            </a:pPr>
            <a:r>
              <a:rPr lang="en-US" sz="2800" b="0" dirty="0" smtClean="0"/>
              <a:t>Severe LV dysfunction</a:t>
            </a:r>
          </a:p>
          <a:p>
            <a:pPr marL="222250" indent="-222250" eaLnBrk="1" hangingPunct="1">
              <a:lnSpc>
                <a:spcPct val="140000"/>
              </a:lnSpc>
              <a:buClr>
                <a:schemeClr val="tx1"/>
              </a:buClr>
              <a:defRPr/>
            </a:pPr>
            <a:r>
              <a:rPr lang="en-US" sz="2800" b="0" dirty="0" smtClean="0"/>
              <a:t>Saphenous vein grafts</a:t>
            </a:r>
          </a:p>
          <a:p>
            <a:pPr marL="222250" indent="-222250" eaLnBrk="1" hangingPunct="1">
              <a:lnSpc>
                <a:spcPct val="140000"/>
              </a:lnSpc>
              <a:buClr>
                <a:schemeClr val="tx1"/>
              </a:buClr>
              <a:defRPr/>
            </a:pPr>
            <a:r>
              <a:rPr lang="en-US" sz="2800" b="0" dirty="0" smtClean="0"/>
              <a:t>Angiographic thrombus pre-treatment</a:t>
            </a:r>
          </a:p>
          <a:p>
            <a:pPr marL="222250" indent="-222250" eaLnBrk="1" hangingPunct="1">
              <a:lnSpc>
                <a:spcPct val="140000"/>
              </a:lnSpc>
              <a:buClr>
                <a:schemeClr val="tx1"/>
              </a:buClr>
              <a:defRPr/>
            </a:pPr>
            <a:r>
              <a:rPr lang="en-US" sz="2800" b="0" dirty="0" smtClean="0"/>
              <a:t>Significant dissection at treatment site</a:t>
            </a:r>
          </a:p>
        </p:txBody>
      </p:sp>
      <p:sp>
        <p:nvSpPr>
          <p:cNvPr id="4" name="Rectangle 2"/>
          <p:cNvSpPr txBox="1">
            <a:spLocks noChangeArrowheads="1"/>
          </p:cNvSpPr>
          <p:nvPr/>
        </p:nvSpPr>
        <p:spPr bwMode="auto">
          <a:xfrm>
            <a:off x="0" y="998621"/>
            <a:ext cx="9144000" cy="65238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pPr eaLnBrk="1" hangingPunct="1">
              <a:defRPr/>
            </a:pPr>
            <a:r>
              <a:rPr lang="en-US" sz="3600" kern="0" dirty="0" smtClean="0">
                <a:solidFill>
                  <a:srgbClr val="FFC000"/>
                </a:solidFill>
              </a:rPr>
              <a:t>Contraindications</a:t>
            </a:r>
          </a:p>
        </p:txBody>
      </p:sp>
    </p:spTree>
    <p:extLst>
      <p:ext uri="{BB962C8B-B14F-4D97-AF65-F5344CB8AC3E}">
        <p14:creationId xmlns="" xmlns:p14="http://schemas.microsoft.com/office/powerpoint/2010/main" val="35557721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977152"/>
            <a:ext cx="9144000" cy="762002"/>
          </a:xfrm>
        </p:spPr>
        <p:txBody>
          <a:bodyPr lIns="92075" tIns="46038" rIns="92075" bIns="46038" anchor="b"/>
          <a:lstStyle/>
          <a:p>
            <a:pPr eaLnBrk="1" hangingPunct="1">
              <a:defRPr/>
            </a:pPr>
            <a:r>
              <a:rPr lang="en-US" sz="3600" b="0" dirty="0" smtClean="0">
                <a:solidFill>
                  <a:srgbClr val="FFC000"/>
                </a:solidFill>
              </a:rPr>
              <a:t>Indications for Use</a:t>
            </a:r>
          </a:p>
        </p:txBody>
      </p:sp>
      <p:sp>
        <p:nvSpPr>
          <p:cNvPr id="235523" name="Rectangle 3"/>
          <p:cNvSpPr>
            <a:spLocks noGrp="1" noChangeArrowheads="1"/>
          </p:cNvSpPr>
          <p:nvPr>
            <p:ph type="body" idx="1"/>
          </p:nvPr>
        </p:nvSpPr>
        <p:spPr>
          <a:xfrm>
            <a:off x="2038014" y="2166339"/>
            <a:ext cx="6427694" cy="4132731"/>
          </a:xfrm>
        </p:spPr>
        <p:txBody>
          <a:bodyPr lIns="92075" tIns="46038" rIns="92075" bIns="46038" anchorCtr="0"/>
          <a:lstStyle/>
          <a:p>
            <a:pPr eaLnBrk="1" hangingPunct="1">
              <a:lnSpc>
                <a:spcPct val="140000"/>
              </a:lnSpc>
              <a:buClr>
                <a:schemeClr val="tx1"/>
              </a:buClr>
              <a:defRPr/>
            </a:pPr>
            <a:r>
              <a:rPr lang="en-US" sz="3000" dirty="0" smtClean="0">
                <a:latin typeface="Arial" pitchFamily="34" charset="0"/>
                <a:cs typeface="Arial" pitchFamily="34" charset="0"/>
              </a:rPr>
              <a:t>Calcified Vessels</a:t>
            </a:r>
          </a:p>
          <a:p>
            <a:pPr eaLnBrk="1" hangingPunct="1">
              <a:lnSpc>
                <a:spcPct val="140000"/>
              </a:lnSpc>
              <a:buClr>
                <a:schemeClr val="tx1"/>
              </a:buClr>
              <a:defRPr/>
            </a:pPr>
            <a:r>
              <a:rPr lang="en-US" sz="3000" dirty="0" smtClean="0">
                <a:latin typeface="Arial" pitchFamily="34" charset="0"/>
                <a:cs typeface="Arial" pitchFamily="34" charset="0"/>
              </a:rPr>
              <a:t>Failure to Dilate</a:t>
            </a:r>
          </a:p>
          <a:p>
            <a:pPr eaLnBrk="1" hangingPunct="1">
              <a:lnSpc>
                <a:spcPct val="140000"/>
              </a:lnSpc>
              <a:buClr>
                <a:schemeClr val="tx1"/>
              </a:buClr>
              <a:defRPr/>
            </a:pPr>
            <a:r>
              <a:rPr lang="en-US" sz="3000" dirty="0" smtClean="0">
                <a:latin typeface="Arial" pitchFamily="34" charset="0"/>
                <a:cs typeface="Arial" pitchFamily="34" charset="0"/>
              </a:rPr>
              <a:t>In-stent restenosis</a:t>
            </a:r>
          </a:p>
          <a:p>
            <a:pPr lvl="1" eaLnBrk="1" hangingPunct="1">
              <a:lnSpc>
                <a:spcPct val="140000"/>
              </a:lnSpc>
              <a:defRPr/>
            </a:pPr>
            <a:r>
              <a:rPr lang="en-US" sz="3000" dirty="0" smtClean="0">
                <a:latin typeface="Arial" pitchFamily="34" charset="0"/>
                <a:cs typeface="Arial" pitchFamily="34" charset="0"/>
              </a:rPr>
              <a:t>Multiple stent layers</a:t>
            </a:r>
          </a:p>
          <a:p>
            <a:pPr lvl="1" eaLnBrk="1" hangingPunct="1">
              <a:lnSpc>
                <a:spcPct val="140000"/>
              </a:lnSpc>
              <a:defRPr/>
            </a:pPr>
            <a:r>
              <a:rPr lang="en-US" sz="3000" dirty="0" smtClean="0">
                <a:latin typeface="Arial" pitchFamily="34" charset="0"/>
                <a:cs typeface="Arial" pitchFamily="34" charset="0"/>
              </a:rPr>
              <a:t>Jailed branches</a:t>
            </a:r>
          </a:p>
        </p:txBody>
      </p:sp>
      <p:sp>
        <p:nvSpPr>
          <p:cNvPr id="4" name="Rectangle 2"/>
          <p:cNvSpPr txBox="1">
            <a:spLocks noChangeArrowheads="1"/>
          </p:cNvSpPr>
          <p:nvPr/>
        </p:nvSpPr>
        <p:spPr bwMode="auto">
          <a:xfrm>
            <a:off x="0" y="385482"/>
            <a:ext cx="9144000" cy="663386"/>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pPr eaLnBrk="1" hangingPunct="1">
              <a:defRPr/>
            </a:pPr>
            <a:r>
              <a:rPr lang="en-US" sz="4000" b="0" kern="0" dirty="0" smtClean="0">
                <a:solidFill>
                  <a:srgbClr val="FF9900"/>
                </a:solidFill>
              </a:rPr>
              <a:t>Rotational </a:t>
            </a:r>
            <a:r>
              <a:rPr lang="en-US" sz="4000" b="0" kern="0" dirty="0" err="1" smtClean="0">
                <a:solidFill>
                  <a:srgbClr val="FF9900"/>
                </a:solidFill>
              </a:rPr>
              <a:t>Atherectomy</a:t>
            </a:r>
            <a:endParaRPr lang="en-US" sz="4000" b="0" kern="0" dirty="0" smtClean="0">
              <a:solidFill>
                <a:srgbClr val="FF9900"/>
              </a:solidFill>
            </a:endParaRPr>
          </a:p>
        </p:txBody>
      </p:sp>
    </p:spTree>
    <p:extLst>
      <p:ext uri="{BB962C8B-B14F-4D97-AF65-F5344CB8AC3E}">
        <p14:creationId xmlns="" xmlns:p14="http://schemas.microsoft.com/office/powerpoint/2010/main" val="1063904219"/>
      </p:ext>
    </p:extLst>
  </p:cSld>
  <p:clrMapOvr>
    <a:masterClrMapping/>
  </p:clrMapOvr>
  <p:transition>
    <p:cover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TRIALS</a:t>
            </a:r>
            <a:br>
              <a:rPr lang="en-US" dirty="0" smtClean="0"/>
            </a:br>
            <a:endParaRPr lang="en-US" dirty="0"/>
          </a:p>
        </p:txBody>
      </p:sp>
      <p:sp>
        <p:nvSpPr>
          <p:cNvPr id="3" name="Content Placeholder 2"/>
          <p:cNvSpPr>
            <a:spLocks noGrp="1"/>
          </p:cNvSpPr>
          <p:nvPr>
            <p:ph idx="1"/>
          </p:nvPr>
        </p:nvSpPr>
        <p:spPr/>
        <p:txBody>
          <a:bodyPr/>
          <a:lstStyle/>
          <a:p>
            <a:r>
              <a:rPr lang="en-US" dirty="0" smtClean="0">
                <a:latin typeface="Aparajita" pitchFamily="34" charset="0"/>
                <a:cs typeface="Aparajita" pitchFamily="34" charset="0"/>
              </a:rPr>
              <a:t>ARTIST(INSTENT RESTENOSIS)</a:t>
            </a:r>
          </a:p>
          <a:p>
            <a:r>
              <a:rPr lang="en-US" dirty="0" smtClean="0">
                <a:latin typeface="Aparajita" pitchFamily="34" charset="0"/>
                <a:cs typeface="Aparajita" pitchFamily="34" charset="0"/>
              </a:rPr>
              <a:t>ROSTER(IN STENT RESTENOSIS)</a:t>
            </a:r>
          </a:p>
          <a:p>
            <a:r>
              <a:rPr lang="en-US" dirty="0" smtClean="0">
                <a:latin typeface="Aparajita" pitchFamily="34" charset="0"/>
                <a:cs typeface="Aparajita" pitchFamily="34" charset="0"/>
              </a:rPr>
              <a:t> STRATAS(AGGRESSIVE STRATEGY)</a:t>
            </a:r>
          </a:p>
          <a:p>
            <a:r>
              <a:rPr lang="en-US" dirty="0" smtClean="0">
                <a:latin typeface="Aparajita" pitchFamily="34" charset="0"/>
                <a:cs typeface="Aparajita" pitchFamily="34" charset="0"/>
              </a:rPr>
              <a:t>DART( ROTA IN SMALL CALCIFIED CORONARIES)</a:t>
            </a:r>
          </a:p>
          <a:p>
            <a:r>
              <a:rPr lang="en-US" dirty="0" smtClean="0">
                <a:latin typeface="Aparajita" pitchFamily="34" charset="0"/>
                <a:cs typeface="Aparajita" pitchFamily="34" charset="0"/>
              </a:rPr>
              <a:t> SPORT(ROTA + STENT V/S STENT)</a:t>
            </a:r>
          </a:p>
          <a:p>
            <a:r>
              <a:rPr lang="en-US" dirty="0" smtClean="0">
                <a:latin typeface="Aparajita" pitchFamily="34" charset="0"/>
                <a:cs typeface="Aparajita" pitchFamily="34" charset="0"/>
              </a:rPr>
              <a:t>ROTATAXUS (ROTA + STENT V/S STENT)</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0114" name="Picture 2"/>
          <p:cNvPicPr>
            <a:picLocks noGrp="1" noChangeAspect="1" noChangeArrowheads="1"/>
          </p:cNvPicPr>
          <p:nvPr>
            <p:ph idx="1"/>
          </p:nvPr>
        </p:nvPicPr>
        <p:blipFill>
          <a:blip r:embed="rId2"/>
          <a:srcRect l="22612" t="17108" r="25324" b="12698"/>
          <a:stretch>
            <a:fillRect/>
          </a:stretch>
        </p:blipFill>
        <p:spPr bwMode="auto">
          <a:xfrm>
            <a:off x="1015999" y="-31903"/>
            <a:ext cx="6647544" cy="68899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57364"/>
            <a:ext cx="9144000" cy="3658065"/>
          </a:xfrm>
        </p:spPr>
        <p:txBody>
          <a:bodyPr>
            <a:noAutofit/>
          </a:bodyPr>
          <a:lstStyle/>
          <a:p>
            <a:r>
              <a:rPr lang="en-IN" sz="1800" dirty="0" smtClean="0"/>
              <a:t>N=685, Elective PCI for symptomatic CAD</a:t>
            </a:r>
          </a:p>
          <a:p>
            <a:r>
              <a:rPr lang="en-IN" sz="1800" dirty="0" smtClean="0"/>
              <a:t>POBA </a:t>
            </a:r>
            <a:r>
              <a:rPr lang="en-IN" sz="1800" dirty="0" err="1" smtClean="0"/>
              <a:t>vs</a:t>
            </a:r>
            <a:r>
              <a:rPr lang="en-IN" sz="1800" dirty="0" smtClean="0"/>
              <a:t> ELCA </a:t>
            </a:r>
            <a:r>
              <a:rPr lang="en-IN" sz="1800" dirty="0" err="1" smtClean="0"/>
              <a:t>vs</a:t>
            </a:r>
            <a:r>
              <a:rPr lang="en-IN" sz="1800" dirty="0" smtClean="0"/>
              <a:t> PTRA</a:t>
            </a:r>
          </a:p>
          <a:p>
            <a:r>
              <a:rPr lang="en-IN" sz="1800" dirty="0" smtClean="0"/>
              <a:t>Procedural success (diameter </a:t>
            </a:r>
            <a:r>
              <a:rPr lang="en-IN" sz="1800" dirty="0" err="1" smtClean="0"/>
              <a:t>stenosis</a:t>
            </a:r>
            <a:r>
              <a:rPr lang="en-IN" sz="1800" dirty="0" smtClean="0"/>
              <a:t> &lt; 50%, absence of death, QWMI/CABG) </a:t>
            </a:r>
          </a:p>
          <a:p>
            <a:r>
              <a:rPr lang="en-IN" sz="1800" dirty="0" smtClean="0"/>
              <a:t>PTRA had a higher rate of procedural success than ELCA or POBA (89% versus 77% and 80%, P = .0019)</a:t>
            </a:r>
          </a:p>
          <a:p>
            <a:r>
              <a:rPr lang="en-IN" sz="1800" dirty="0" smtClean="0"/>
              <a:t>No difference in major in-hospital complications (3.2% versus 4.3% versus 3.1%, P = .71). </a:t>
            </a:r>
          </a:p>
          <a:p>
            <a:r>
              <a:rPr lang="en-IN" sz="1800" dirty="0" smtClean="0"/>
              <a:t>At 6-months follow-up, TVR more in PTRA (42.4%) and the ELCA (46.0%) than in POBA(31.9%, P = .013</a:t>
            </a:r>
            <a:r>
              <a:rPr lang="en-IN" sz="2400" dirty="0" smtClean="0"/>
              <a:t>).</a:t>
            </a:r>
          </a:p>
          <a:p>
            <a:pPr>
              <a:buNone/>
            </a:pPr>
            <a:r>
              <a:rPr lang="en-IN" sz="2400" dirty="0" smtClean="0">
                <a:sym typeface="Wingdings" pitchFamily="2" charset="2"/>
              </a:rPr>
              <a:t> </a:t>
            </a:r>
            <a:r>
              <a:rPr lang="en-IN" sz="2400" dirty="0" smtClean="0">
                <a:solidFill>
                  <a:srgbClr val="FF0000"/>
                </a:solidFill>
              </a:rPr>
              <a:t>Procedural success of PTRA though superior to laser angioplasty and balloon angioplasty; does not result in better late outcomes. </a:t>
            </a:r>
            <a:endParaRPr lang="en-IN" sz="2400" dirty="0">
              <a:solidFill>
                <a:srgbClr val="FF0000"/>
              </a:solidFill>
            </a:endParaRPr>
          </a:p>
        </p:txBody>
      </p:sp>
      <p:sp>
        <p:nvSpPr>
          <p:cNvPr id="6" name="Rectangle 5"/>
          <p:cNvSpPr/>
          <p:nvPr/>
        </p:nvSpPr>
        <p:spPr>
          <a:xfrm>
            <a:off x="0" y="719720"/>
            <a:ext cx="9144000" cy="1138773"/>
          </a:xfrm>
          <a:prstGeom prst="rect">
            <a:avLst/>
          </a:prstGeom>
        </p:spPr>
        <p:txBody>
          <a:bodyPr wrap="square">
            <a:spAutoFit/>
          </a:bodyPr>
          <a:lstStyle/>
          <a:p>
            <a:r>
              <a:rPr lang="en-IN" sz="2000" b="1" i="1" dirty="0" smtClean="0">
                <a:solidFill>
                  <a:srgbClr val="FFFF00"/>
                </a:solidFill>
              </a:rPr>
              <a:t>Randomized comparison of angioplasty of complex coronary lesions at a single </a:t>
            </a:r>
            <a:r>
              <a:rPr lang="en-IN" sz="2000" b="1" i="1" dirty="0" err="1" smtClean="0">
                <a:solidFill>
                  <a:srgbClr val="FFFF00"/>
                </a:solidFill>
              </a:rPr>
              <a:t>center</a:t>
            </a:r>
            <a:r>
              <a:rPr lang="en-IN" sz="2000" b="1" i="1" dirty="0" smtClean="0">
                <a:solidFill>
                  <a:srgbClr val="FFFF00"/>
                </a:solidFill>
              </a:rPr>
              <a:t>. </a:t>
            </a:r>
            <a:r>
              <a:rPr lang="en-IN" sz="2000" b="1" i="1" dirty="0" err="1" smtClean="0">
                <a:solidFill>
                  <a:srgbClr val="FFFF00"/>
                </a:solidFill>
              </a:rPr>
              <a:t>Excimer</a:t>
            </a:r>
            <a:r>
              <a:rPr lang="en-IN" sz="2000" b="1" i="1" dirty="0" smtClean="0">
                <a:solidFill>
                  <a:srgbClr val="FFFF00"/>
                </a:solidFill>
              </a:rPr>
              <a:t> Laser, Rotational </a:t>
            </a:r>
            <a:r>
              <a:rPr lang="en-IN" sz="2000" b="1" i="1" dirty="0" err="1" smtClean="0">
                <a:solidFill>
                  <a:srgbClr val="FFFF00"/>
                </a:solidFill>
              </a:rPr>
              <a:t>Atherectomy</a:t>
            </a:r>
            <a:r>
              <a:rPr lang="en-IN" sz="2000" b="1" i="1" dirty="0" smtClean="0">
                <a:solidFill>
                  <a:srgbClr val="FFFF00"/>
                </a:solidFill>
              </a:rPr>
              <a:t>, and Balloon Angioplasty Comparison.</a:t>
            </a:r>
          </a:p>
          <a:p>
            <a:r>
              <a:rPr lang="en-IN" sz="2000" b="1" i="1" dirty="0" smtClean="0">
                <a:solidFill>
                  <a:srgbClr val="FFFF00"/>
                </a:solidFill>
              </a:rPr>
              <a:t>Circulation</a:t>
            </a:r>
            <a:r>
              <a:rPr lang="en-IN" sz="2000" b="1" i="1" dirty="0">
                <a:solidFill>
                  <a:srgbClr val="FFFF00"/>
                </a:solidFill>
              </a:rPr>
              <a:t>. 1997 Jul 1;96(1):91-8</a:t>
            </a:r>
            <a:r>
              <a:rPr lang="en-IN" sz="2000" b="1" i="1" dirty="0" smtClean="0">
                <a:solidFill>
                  <a:srgbClr val="FFFF00"/>
                </a:solidFill>
              </a:rPr>
              <a:t>. :</a:t>
            </a:r>
            <a:r>
              <a:rPr lang="en-IN" sz="2800" b="1" i="1" dirty="0" smtClean="0">
                <a:solidFill>
                  <a:srgbClr val="FFFF00"/>
                </a:solidFill>
              </a:rPr>
              <a:t>ERBAC study </a:t>
            </a:r>
            <a:endParaRPr lang="en-IN" sz="2000" b="1" i="1" dirty="0">
              <a:solidFill>
                <a:srgbClr val="FFFF00"/>
              </a:solidFill>
            </a:endParaRPr>
          </a:p>
        </p:txBody>
      </p:sp>
      <p:sp>
        <p:nvSpPr>
          <p:cNvPr id="5" name="Title 1"/>
          <p:cNvSpPr>
            <a:spLocks noGrp="1"/>
          </p:cNvSpPr>
          <p:nvPr>
            <p:ph type="title"/>
          </p:nvPr>
        </p:nvSpPr>
        <p:spPr>
          <a:xfrm>
            <a:off x="914400" y="85708"/>
            <a:ext cx="7772400" cy="914400"/>
          </a:xfrm>
        </p:spPr>
        <p:txBody>
          <a:bodyPr/>
          <a:lstStyle/>
          <a:p>
            <a:r>
              <a:rPr lang="en-IN" sz="3600" b="1" dirty="0" smtClean="0">
                <a:solidFill>
                  <a:schemeClr val="tx1"/>
                </a:solidFill>
              </a:rPr>
              <a:t>ROTABLATION for complex lesions</a:t>
            </a:r>
            <a:endParaRPr lang="en-IN" sz="3600" b="1" dirty="0">
              <a:solidFill>
                <a:schemeClr val="tx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
            <a:ext cx="7772400" cy="914400"/>
          </a:xfrm>
        </p:spPr>
        <p:txBody>
          <a:bodyPr/>
          <a:lstStyle/>
          <a:p>
            <a:r>
              <a:rPr lang="en-IN" sz="3600" b="1" dirty="0" smtClean="0">
                <a:solidFill>
                  <a:schemeClr val="tx1"/>
                </a:solidFill>
              </a:rPr>
              <a:t>ROTABLATION for complex lesions</a:t>
            </a:r>
            <a:endParaRPr lang="en-IN" sz="3600" b="1" dirty="0">
              <a:solidFill>
                <a:schemeClr val="tx1"/>
              </a:solidFill>
            </a:endParaRPr>
          </a:p>
        </p:txBody>
      </p:sp>
      <p:sp>
        <p:nvSpPr>
          <p:cNvPr id="3" name="Content Placeholder 2"/>
          <p:cNvSpPr>
            <a:spLocks noGrp="1"/>
          </p:cNvSpPr>
          <p:nvPr>
            <p:ph idx="1"/>
          </p:nvPr>
        </p:nvSpPr>
        <p:spPr>
          <a:xfrm>
            <a:off x="242918" y="1571612"/>
            <a:ext cx="8901082" cy="5286388"/>
          </a:xfrm>
        </p:spPr>
        <p:txBody>
          <a:bodyPr>
            <a:normAutofit fontScale="92500" lnSpcReduction="10000"/>
          </a:bodyPr>
          <a:lstStyle/>
          <a:p>
            <a:r>
              <a:rPr lang="en-IN" sz="2200" dirty="0" smtClean="0"/>
              <a:t>RCT , N=502</a:t>
            </a:r>
          </a:p>
          <a:p>
            <a:r>
              <a:rPr lang="en-IN" sz="2200" dirty="0" smtClean="0"/>
              <a:t>70-99% </a:t>
            </a:r>
            <a:r>
              <a:rPr lang="en-IN" sz="2200" dirty="0" err="1" smtClean="0"/>
              <a:t>stenosis</a:t>
            </a:r>
            <a:r>
              <a:rPr lang="en-IN" sz="2200" dirty="0" smtClean="0"/>
              <a:t>, absolute criteria-  1mm and &gt; 5mm length</a:t>
            </a:r>
          </a:p>
          <a:p>
            <a:r>
              <a:rPr lang="en-IN" sz="2200" dirty="0" smtClean="0"/>
              <a:t>Secondary criterion– heavy calcification, </a:t>
            </a:r>
            <a:r>
              <a:rPr lang="en-IN" sz="2200" dirty="0" err="1" smtClean="0"/>
              <a:t>ostial</a:t>
            </a:r>
            <a:r>
              <a:rPr lang="en-IN" sz="2200" dirty="0" smtClean="0"/>
              <a:t>, bifurcation, diffuse, eccentric, &gt;45deg </a:t>
            </a:r>
            <a:r>
              <a:rPr lang="en-IN" sz="2200" dirty="0" err="1" smtClean="0"/>
              <a:t>angulation</a:t>
            </a:r>
            <a:endParaRPr lang="en-IN" sz="2200" dirty="0" smtClean="0"/>
          </a:p>
          <a:p>
            <a:r>
              <a:rPr lang="en-IN" sz="2200" dirty="0" smtClean="0">
                <a:solidFill>
                  <a:srgbClr val="FF0000"/>
                </a:solidFill>
              </a:rPr>
              <a:t> Procedural success 78% (PTCA) </a:t>
            </a:r>
            <a:r>
              <a:rPr lang="en-IN" sz="2200" dirty="0" err="1" smtClean="0">
                <a:solidFill>
                  <a:srgbClr val="FF0000"/>
                </a:solidFill>
              </a:rPr>
              <a:t>vs</a:t>
            </a:r>
            <a:r>
              <a:rPr lang="en-IN" sz="2200" dirty="0" smtClean="0">
                <a:solidFill>
                  <a:srgbClr val="FF0000"/>
                </a:solidFill>
              </a:rPr>
              <a:t> 85% (</a:t>
            </a:r>
            <a:r>
              <a:rPr lang="en-IN" sz="2200" dirty="0" err="1" smtClean="0">
                <a:solidFill>
                  <a:srgbClr val="FF0000"/>
                </a:solidFill>
              </a:rPr>
              <a:t>rotablation</a:t>
            </a:r>
            <a:r>
              <a:rPr lang="en-IN" sz="2200" dirty="0" smtClean="0">
                <a:solidFill>
                  <a:srgbClr val="FF0000"/>
                </a:solidFill>
              </a:rPr>
              <a:t>) (P=0·038)</a:t>
            </a:r>
          </a:p>
          <a:p>
            <a:r>
              <a:rPr lang="en-IN" sz="2200" dirty="0" smtClean="0"/>
              <a:t>Crossover from PTCA to </a:t>
            </a:r>
            <a:r>
              <a:rPr lang="en-IN" sz="2200" dirty="0" err="1" smtClean="0"/>
              <a:t>rotablation</a:t>
            </a:r>
            <a:r>
              <a:rPr lang="en-IN" sz="2200" dirty="0" smtClean="0"/>
              <a:t> was 4% and 10% vice versa (P=0·019). </a:t>
            </a:r>
          </a:p>
          <a:p>
            <a:r>
              <a:rPr lang="en-IN" sz="2200" dirty="0" smtClean="0"/>
              <a:t>No difference in MACE at 6months </a:t>
            </a:r>
          </a:p>
          <a:p>
            <a:r>
              <a:rPr lang="en-IN" sz="2200" dirty="0" smtClean="0">
                <a:solidFill>
                  <a:srgbClr val="FF0000"/>
                </a:solidFill>
              </a:rPr>
              <a:t>However, more stents were required after PTCA (14·9% versus 6·4%, P&lt;0·002), predominantly for bailout or unsatisfactory results. </a:t>
            </a:r>
          </a:p>
          <a:p>
            <a:r>
              <a:rPr lang="en-IN" sz="2200" dirty="0" smtClean="0"/>
              <a:t>At 6 months symptomatic outcome, TVR and </a:t>
            </a:r>
            <a:r>
              <a:rPr lang="en-IN" sz="2200" dirty="0" err="1" smtClean="0"/>
              <a:t>restenosis</a:t>
            </a:r>
            <a:r>
              <a:rPr lang="en-IN" sz="2200" dirty="0" smtClean="0"/>
              <a:t> rates (PTCA 51% versus </a:t>
            </a:r>
            <a:r>
              <a:rPr lang="en-IN" sz="2200" dirty="0" err="1" smtClean="0"/>
              <a:t>rotablation</a:t>
            </a:r>
            <a:r>
              <a:rPr lang="en-IN" sz="2200" dirty="0" smtClean="0"/>
              <a:t> 49%,P=0·33) were not different</a:t>
            </a:r>
          </a:p>
          <a:p>
            <a:pPr>
              <a:buNone/>
            </a:pPr>
            <a:r>
              <a:rPr lang="en-IN" sz="2200" dirty="0" smtClean="0">
                <a:solidFill>
                  <a:srgbClr val="FF0000"/>
                </a:solidFill>
                <a:sym typeface="Wingdings" pitchFamily="2" charset="2"/>
              </a:rPr>
              <a:t> </a:t>
            </a:r>
            <a:r>
              <a:rPr lang="en-IN" sz="2200" dirty="0" smtClean="0">
                <a:solidFill>
                  <a:srgbClr val="FF0000"/>
                </a:solidFill>
              </a:rPr>
              <a:t>PTRA has higher procedural success with comparable long-term efficacy</a:t>
            </a:r>
          </a:p>
          <a:p>
            <a:endParaRPr lang="en-IN" sz="2200" dirty="0" smtClean="0"/>
          </a:p>
          <a:p>
            <a:endParaRPr lang="en-IN" sz="2200" dirty="0"/>
          </a:p>
        </p:txBody>
      </p:sp>
      <p:sp>
        <p:nvSpPr>
          <p:cNvPr id="4" name="Rectangle 3"/>
          <p:cNvSpPr/>
          <p:nvPr/>
        </p:nvSpPr>
        <p:spPr>
          <a:xfrm>
            <a:off x="285752" y="714356"/>
            <a:ext cx="8715404" cy="830997"/>
          </a:xfrm>
          <a:prstGeom prst="rect">
            <a:avLst/>
          </a:prstGeom>
        </p:spPr>
        <p:txBody>
          <a:bodyPr wrap="square">
            <a:spAutoFit/>
          </a:bodyPr>
          <a:lstStyle/>
          <a:p>
            <a:r>
              <a:rPr lang="en-IN" sz="2000" b="1" dirty="0" smtClean="0">
                <a:solidFill>
                  <a:srgbClr val="FFFF00"/>
                </a:solidFill>
              </a:rPr>
              <a:t>A randomized comparison of balloon angioplasty versus rotational </a:t>
            </a:r>
            <a:r>
              <a:rPr lang="en-IN" sz="2000" b="1" dirty="0" err="1" smtClean="0">
                <a:solidFill>
                  <a:srgbClr val="FFFF00"/>
                </a:solidFill>
              </a:rPr>
              <a:t>atherectomy</a:t>
            </a:r>
            <a:r>
              <a:rPr lang="en-IN" sz="2000" b="1" dirty="0" smtClean="0">
                <a:solidFill>
                  <a:srgbClr val="FFFF00"/>
                </a:solidFill>
              </a:rPr>
              <a:t> in complex coronary lesions.EHJ 2000:  </a:t>
            </a:r>
            <a:r>
              <a:rPr lang="en-IN" sz="2800" b="1" dirty="0" smtClean="0">
                <a:solidFill>
                  <a:srgbClr val="FFFF00"/>
                </a:solidFill>
              </a:rPr>
              <a:t>COBRA study</a:t>
            </a:r>
            <a:endParaRPr lang="en-IN" sz="2000" b="1" dirty="0">
              <a:solidFill>
                <a:srgbClr val="FFFF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32" y="-71462"/>
            <a:ext cx="8472518" cy="642942"/>
          </a:xfrm>
        </p:spPr>
        <p:txBody>
          <a:bodyPr/>
          <a:lstStyle/>
          <a:p>
            <a:r>
              <a:rPr lang="en-IN" b="1" dirty="0" smtClean="0">
                <a:solidFill>
                  <a:schemeClr val="tx1"/>
                </a:solidFill>
              </a:rPr>
              <a:t>ROTABLATION in routine PCI</a:t>
            </a:r>
            <a:endParaRPr lang="en-IN" b="1" dirty="0">
              <a:solidFill>
                <a:schemeClr val="tx1"/>
              </a:solidFill>
            </a:endParaRPr>
          </a:p>
        </p:txBody>
      </p:sp>
      <p:sp>
        <p:nvSpPr>
          <p:cNvPr id="3" name="Content Placeholder 2"/>
          <p:cNvSpPr>
            <a:spLocks noGrp="1"/>
          </p:cNvSpPr>
          <p:nvPr>
            <p:ph idx="1"/>
          </p:nvPr>
        </p:nvSpPr>
        <p:spPr>
          <a:xfrm>
            <a:off x="0" y="2214554"/>
            <a:ext cx="9144000" cy="4643446"/>
          </a:xfrm>
        </p:spPr>
        <p:txBody>
          <a:bodyPr>
            <a:normAutofit fontScale="92500" lnSpcReduction="20000"/>
          </a:bodyPr>
          <a:lstStyle/>
          <a:p>
            <a:r>
              <a:rPr lang="en-IN" sz="2400" dirty="0" smtClean="0"/>
              <a:t>N=446, Coronary </a:t>
            </a:r>
            <a:r>
              <a:rPr lang="en-IN" sz="2400" dirty="0" err="1" smtClean="0"/>
              <a:t>diam</a:t>
            </a:r>
            <a:r>
              <a:rPr lang="en-IN" sz="2400" dirty="0" smtClean="0"/>
              <a:t> 2-3mm, &lt;20mm lesion</a:t>
            </a:r>
          </a:p>
          <a:p>
            <a:r>
              <a:rPr lang="en-IN" sz="2400" dirty="0" smtClean="0"/>
              <a:t>Primary endpoint-- TV failure(death, QWMI, TVR) at 12 months</a:t>
            </a:r>
          </a:p>
          <a:p>
            <a:r>
              <a:rPr lang="en-IN" sz="2400" dirty="0" smtClean="0"/>
              <a:t>Acute procedural success (91.6% for PTRA, 94.1% for POBA, P =.36)</a:t>
            </a:r>
          </a:p>
          <a:p>
            <a:r>
              <a:rPr lang="en-IN" sz="2400" dirty="0" smtClean="0"/>
              <a:t>TVF at 12 months -- (30.5% </a:t>
            </a:r>
            <a:r>
              <a:rPr lang="en-IN" sz="2400" dirty="0" err="1" smtClean="0"/>
              <a:t>vs</a:t>
            </a:r>
            <a:r>
              <a:rPr lang="en-IN" sz="2400" dirty="0" smtClean="0"/>
              <a:t> 31.2%, P =.98). </a:t>
            </a:r>
          </a:p>
          <a:p>
            <a:r>
              <a:rPr lang="en-IN" sz="2400" dirty="0" smtClean="0"/>
              <a:t>Similar MLD(1.28 +/- 0.63 mm </a:t>
            </a:r>
            <a:r>
              <a:rPr lang="en-IN" sz="2400" dirty="0" err="1" smtClean="0"/>
              <a:t>vs</a:t>
            </a:r>
            <a:r>
              <a:rPr lang="en-IN" sz="2400" dirty="0" smtClean="0"/>
              <a:t> 1.19 +/- 0.54 mm, P =.26), </a:t>
            </a:r>
            <a:r>
              <a:rPr lang="en-IN" sz="2400" dirty="0" err="1" smtClean="0"/>
              <a:t>restenosis</a:t>
            </a:r>
            <a:r>
              <a:rPr lang="en-IN" sz="2400" dirty="0" smtClean="0"/>
              <a:t>  rates (50.5% </a:t>
            </a:r>
            <a:r>
              <a:rPr lang="en-IN" sz="2400" dirty="0" err="1" smtClean="0"/>
              <a:t>vs</a:t>
            </a:r>
            <a:r>
              <a:rPr lang="en-IN" sz="2400" dirty="0" smtClean="0"/>
              <a:t> 50.5%, P = 1.0), MACE and no mortality.   </a:t>
            </a:r>
          </a:p>
          <a:p>
            <a:pPr>
              <a:buNone/>
            </a:pPr>
            <a:endParaRPr lang="en-IN" sz="2400" dirty="0" smtClean="0"/>
          </a:p>
          <a:p>
            <a:pPr>
              <a:buNone/>
            </a:pPr>
            <a:endParaRPr lang="en-IN" sz="2400" dirty="0" smtClean="0"/>
          </a:p>
          <a:p>
            <a:pPr>
              <a:buNone/>
            </a:pPr>
            <a:r>
              <a:rPr lang="en-IN" sz="2400" dirty="0" smtClean="0">
                <a:solidFill>
                  <a:srgbClr val="FF0000"/>
                </a:solidFill>
                <a:sym typeface="Wingdings" pitchFamily="2" charset="2"/>
              </a:rPr>
              <a:t> Though PTRA appeared safe, no definite advantage over POBA in PCI to small vessels.</a:t>
            </a:r>
            <a:endParaRPr lang="en-IN" sz="2400" dirty="0" smtClean="0">
              <a:solidFill>
                <a:srgbClr val="FF0000"/>
              </a:solidFill>
            </a:endParaRPr>
          </a:p>
          <a:p>
            <a:endParaRPr lang="en-IN" sz="2400" dirty="0"/>
          </a:p>
        </p:txBody>
      </p:sp>
      <p:sp>
        <p:nvSpPr>
          <p:cNvPr id="4" name="Rectangle 3"/>
          <p:cNvSpPr/>
          <p:nvPr/>
        </p:nvSpPr>
        <p:spPr>
          <a:xfrm>
            <a:off x="71470" y="575715"/>
            <a:ext cx="9144000" cy="1138773"/>
          </a:xfrm>
          <a:prstGeom prst="rect">
            <a:avLst/>
          </a:prstGeom>
        </p:spPr>
        <p:txBody>
          <a:bodyPr wrap="square">
            <a:spAutoFit/>
          </a:bodyPr>
          <a:lstStyle/>
          <a:p>
            <a:r>
              <a:rPr lang="en-IN" sz="2000" b="1" i="1" dirty="0" smtClean="0">
                <a:solidFill>
                  <a:srgbClr val="FFFF00"/>
                </a:solidFill>
              </a:rPr>
              <a:t>Comparison of PTRA with conventional POBA in the prevention of </a:t>
            </a:r>
            <a:r>
              <a:rPr lang="en-IN" sz="2000" b="1" i="1" dirty="0" err="1" smtClean="0">
                <a:solidFill>
                  <a:srgbClr val="FFFF00"/>
                </a:solidFill>
              </a:rPr>
              <a:t>restenosis</a:t>
            </a:r>
            <a:r>
              <a:rPr lang="en-IN" sz="2000" b="1" i="1" dirty="0" smtClean="0">
                <a:solidFill>
                  <a:srgbClr val="FFFF00"/>
                </a:solidFill>
              </a:rPr>
              <a:t> of small coronary arteries: results of the Dilatation </a:t>
            </a:r>
            <a:r>
              <a:rPr lang="en-IN" sz="2000" b="1" i="1" dirty="0" err="1" smtClean="0">
                <a:solidFill>
                  <a:srgbClr val="FFFF00"/>
                </a:solidFill>
              </a:rPr>
              <a:t>vs</a:t>
            </a:r>
            <a:r>
              <a:rPr lang="en-IN" sz="2000" b="1" i="1" dirty="0" smtClean="0">
                <a:solidFill>
                  <a:srgbClr val="FFFF00"/>
                </a:solidFill>
              </a:rPr>
              <a:t> Ablation Revascularization Trial.</a:t>
            </a:r>
          </a:p>
          <a:p>
            <a:r>
              <a:rPr lang="en-IN" sz="2000" b="1" i="1" dirty="0" smtClean="0">
                <a:solidFill>
                  <a:srgbClr val="FFFF00"/>
                </a:solidFill>
              </a:rPr>
              <a:t>Am </a:t>
            </a:r>
            <a:r>
              <a:rPr lang="en-IN" sz="2000" b="1" i="1" dirty="0">
                <a:solidFill>
                  <a:srgbClr val="FFFF00"/>
                </a:solidFill>
              </a:rPr>
              <a:t>Heart J. 2003 May;145(5):847-54</a:t>
            </a:r>
            <a:r>
              <a:rPr lang="en-IN" sz="2000" b="1" i="1" dirty="0" smtClean="0">
                <a:solidFill>
                  <a:srgbClr val="FFFF00"/>
                </a:solidFill>
              </a:rPr>
              <a:t>. </a:t>
            </a:r>
            <a:r>
              <a:rPr lang="en-IN" sz="2800" b="1" i="1" dirty="0" smtClean="0">
                <a:solidFill>
                  <a:srgbClr val="FFFF00"/>
                </a:solidFill>
              </a:rPr>
              <a:t>:DART trial </a:t>
            </a:r>
            <a:endParaRPr lang="en-IN" sz="2000" b="1" i="1" dirty="0">
              <a:solidFill>
                <a:srgbClr val="FFFF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00306"/>
            <a:ext cx="8929718" cy="3944037"/>
          </a:xfrm>
        </p:spPr>
        <p:txBody>
          <a:bodyPr>
            <a:normAutofit fontScale="92500" lnSpcReduction="10000"/>
          </a:bodyPr>
          <a:lstStyle/>
          <a:p>
            <a:r>
              <a:rPr lang="en-IN" sz="2400" dirty="0" smtClean="0"/>
              <a:t>Large burr(Burr: artery&gt;0.7 -Lesion </a:t>
            </a:r>
            <a:r>
              <a:rPr lang="en-IN" sz="2400" dirty="0" err="1" smtClean="0"/>
              <a:t>debulking</a:t>
            </a:r>
            <a:r>
              <a:rPr lang="en-IN" sz="2400" dirty="0" smtClean="0"/>
              <a:t>) </a:t>
            </a:r>
            <a:r>
              <a:rPr lang="en-IN" sz="2400" dirty="0" err="1" smtClean="0"/>
              <a:t>vs</a:t>
            </a:r>
            <a:r>
              <a:rPr lang="en-IN" sz="2400" dirty="0" smtClean="0"/>
              <a:t> small burr (Burr:artery≤0.7 – lesion modification)</a:t>
            </a:r>
          </a:p>
          <a:p>
            <a:r>
              <a:rPr lang="en-IN" sz="2400" dirty="0" smtClean="0"/>
              <a:t>N=222, </a:t>
            </a:r>
          </a:p>
          <a:p>
            <a:r>
              <a:rPr lang="en-IN" sz="2400" dirty="0" smtClean="0"/>
              <a:t>No differences in procedural success, the extent of immediate lumen enlargement, in hospital complications, or late TVR. </a:t>
            </a:r>
          </a:p>
          <a:p>
            <a:r>
              <a:rPr lang="en-IN" sz="2400" dirty="0" smtClean="0"/>
              <a:t>Large burrs were more likely to experience serious angiographic complications (5.1% vs. 12.7%, P &lt; 0.05) immediately after </a:t>
            </a:r>
            <a:r>
              <a:rPr lang="en-IN" sz="2400" dirty="0" err="1" smtClean="0"/>
              <a:t>atherectomy</a:t>
            </a:r>
            <a:r>
              <a:rPr lang="en-IN" sz="2400" dirty="0" smtClean="0"/>
              <a:t>. </a:t>
            </a:r>
          </a:p>
          <a:p>
            <a:pPr>
              <a:buNone/>
            </a:pPr>
            <a:r>
              <a:rPr lang="en-IN" sz="2400" dirty="0" smtClean="0">
                <a:sym typeface="Wingdings" pitchFamily="2" charset="2"/>
              </a:rPr>
              <a:t></a:t>
            </a:r>
            <a:r>
              <a:rPr lang="en-IN" sz="2400" dirty="0" smtClean="0">
                <a:solidFill>
                  <a:srgbClr val="FF0000"/>
                </a:solidFill>
              </a:rPr>
              <a:t>Small burrs have similar early and late efficacy with fewer  angiographic complications</a:t>
            </a:r>
            <a:endParaRPr lang="en-IN" sz="2400" dirty="0">
              <a:solidFill>
                <a:srgbClr val="FF0000"/>
              </a:solidFill>
            </a:endParaRPr>
          </a:p>
        </p:txBody>
      </p:sp>
      <p:sp>
        <p:nvSpPr>
          <p:cNvPr id="4" name="Rectangle 3"/>
          <p:cNvSpPr/>
          <p:nvPr/>
        </p:nvSpPr>
        <p:spPr>
          <a:xfrm>
            <a:off x="214282" y="1218657"/>
            <a:ext cx="8715436" cy="1138773"/>
          </a:xfrm>
          <a:prstGeom prst="rect">
            <a:avLst/>
          </a:prstGeom>
        </p:spPr>
        <p:txBody>
          <a:bodyPr wrap="square">
            <a:spAutoFit/>
          </a:bodyPr>
          <a:lstStyle/>
          <a:p>
            <a:r>
              <a:rPr lang="en-IN" sz="2000" b="1" i="1" dirty="0" smtClean="0">
                <a:solidFill>
                  <a:srgbClr val="FFFF00"/>
                </a:solidFill>
              </a:rPr>
              <a:t>Coronary angioplasty and </a:t>
            </a:r>
            <a:r>
              <a:rPr lang="en-IN" sz="2000" b="1" i="1" dirty="0" err="1" smtClean="0">
                <a:solidFill>
                  <a:srgbClr val="FFFF00"/>
                </a:solidFill>
              </a:rPr>
              <a:t>Rotablator</a:t>
            </a:r>
            <a:r>
              <a:rPr lang="en-IN" sz="2000" b="1" i="1" dirty="0" smtClean="0">
                <a:solidFill>
                  <a:srgbClr val="FFFF00"/>
                </a:solidFill>
              </a:rPr>
              <a:t> </a:t>
            </a:r>
            <a:r>
              <a:rPr lang="en-IN" sz="2000" b="1" i="1" dirty="0" err="1" smtClean="0">
                <a:solidFill>
                  <a:srgbClr val="FFFF00"/>
                </a:solidFill>
              </a:rPr>
              <a:t>atherectomy</a:t>
            </a:r>
            <a:r>
              <a:rPr lang="en-IN" sz="2000" b="1" i="1" dirty="0" smtClean="0">
                <a:solidFill>
                  <a:srgbClr val="FFFF00"/>
                </a:solidFill>
              </a:rPr>
              <a:t> trial: immediate and late results of a prospective multicenter randomized trial.</a:t>
            </a:r>
          </a:p>
          <a:p>
            <a:r>
              <a:rPr lang="en-IN" sz="2000" b="1" i="1" dirty="0" smtClean="0">
                <a:solidFill>
                  <a:srgbClr val="FFFF00"/>
                </a:solidFill>
              </a:rPr>
              <a:t>Catheter </a:t>
            </a:r>
            <a:r>
              <a:rPr lang="en-IN" sz="2000" b="1" i="1" dirty="0" err="1">
                <a:solidFill>
                  <a:srgbClr val="FFFF00"/>
                </a:solidFill>
              </a:rPr>
              <a:t>Cardiovasc</a:t>
            </a:r>
            <a:r>
              <a:rPr lang="en-IN" sz="2000" b="1" i="1" dirty="0">
                <a:solidFill>
                  <a:srgbClr val="FFFF00"/>
                </a:solidFill>
              </a:rPr>
              <a:t> </a:t>
            </a:r>
            <a:r>
              <a:rPr lang="en-IN" sz="2000" b="1" i="1" dirty="0" err="1" smtClean="0">
                <a:solidFill>
                  <a:srgbClr val="FFFF00"/>
                </a:solidFill>
              </a:rPr>
              <a:t>Interv</a:t>
            </a:r>
            <a:r>
              <a:rPr lang="en-IN" sz="2000" b="1" i="1" dirty="0" smtClean="0">
                <a:solidFill>
                  <a:srgbClr val="FFFF00"/>
                </a:solidFill>
              </a:rPr>
              <a:t>. 2001 Jun :</a:t>
            </a:r>
            <a:r>
              <a:rPr lang="en-IN" sz="2800" b="1" i="1" dirty="0" smtClean="0">
                <a:solidFill>
                  <a:srgbClr val="FFFF00"/>
                </a:solidFill>
              </a:rPr>
              <a:t>CARAT trial</a:t>
            </a:r>
            <a:endParaRPr lang="en-IN" sz="2000" b="1" i="1" dirty="0">
              <a:solidFill>
                <a:srgbClr val="FFFF00"/>
              </a:solidFill>
            </a:endParaRPr>
          </a:p>
        </p:txBody>
      </p:sp>
      <p:sp>
        <p:nvSpPr>
          <p:cNvPr id="5" name="Title 1"/>
          <p:cNvSpPr>
            <a:spLocks noGrp="1"/>
          </p:cNvSpPr>
          <p:nvPr>
            <p:ph type="title"/>
          </p:nvPr>
        </p:nvSpPr>
        <p:spPr>
          <a:xfrm>
            <a:off x="671482" y="285728"/>
            <a:ext cx="8472518" cy="642942"/>
          </a:xfrm>
        </p:spPr>
        <p:txBody>
          <a:bodyPr/>
          <a:lstStyle/>
          <a:p>
            <a:r>
              <a:rPr lang="en-IN" sz="3600" b="1" dirty="0" smtClean="0">
                <a:solidFill>
                  <a:schemeClr val="tx1"/>
                </a:solidFill>
              </a:rPr>
              <a:t>ROTABLATION in routine PCI – Burr size</a:t>
            </a:r>
            <a:endParaRPr lang="en-IN" sz="3600" b="1" dirty="0">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12" y="142852"/>
            <a:ext cx="5400684" cy="642942"/>
          </a:xfrm>
        </p:spPr>
        <p:txBody>
          <a:bodyPr/>
          <a:lstStyle/>
          <a:p>
            <a:r>
              <a:rPr lang="en-IN" b="1" dirty="0" smtClean="0">
                <a:solidFill>
                  <a:schemeClr val="tx1"/>
                </a:solidFill>
              </a:rPr>
              <a:t>ROTABLATION for ISR</a:t>
            </a:r>
            <a:endParaRPr lang="en-IN" b="1" dirty="0">
              <a:solidFill>
                <a:schemeClr val="tx1"/>
              </a:solidFill>
            </a:endParaRPr>
          </a:p>
        </p:txBody>
      </p:sp>
      <p:sp>
        <p:nvSpPr>
          <p:cNvPr id="3" name="Content Placeholder 2"/>
          <p:cNvSpPr>
            <a:spLocks noGrp="1"/>
          </p:cNvSpPr>
          <p:nvPr>
            <p:ph idx="1"/>
          </p:nvPr>
        </p:nvSpPr>
        <p:spPr>
          <a:xfrm>
            <a:off x="214282" y="2162629"/>
            <a:ext cx="8929718" cy="3643550"/>
          </a:xfrm>
        </p:spPr>
        <p:txBody>
          <a:bodyPr>
            <a:normAutofit fontScale="77500" lnSpcReduction="20000"/>
          </a:bodyPr>
          <a:lstStyle/>
          <a:p>
            <a:r>
              <a:rPr lang="en-IN" sz="2400" dirty="0" smtClean="0"/>
              <a:t>N=200, Diffuse ISR, Single centre </a:t>
            </a:r>
          </a:p>
          <a:p>
            <a:r>
              <a:rPr lang="en-IN" sz="2400" dirty="0" smtClean="0"/>
              <a:t>PTCA(high pressure POBA) </a:t>
            </a:r>
            <a:r>
              <a:rPr lang="en-IN" sz="2400" dirty="0" err="1" smtClean="0"/>
              <a:t>vs</a:t>
            </a:r>
            <a:r>
              <a:rPr lang="en-IN" sz="2400" dirty="0" smtClean="0"/>
              <a:t> PRCA </a:t>
            </a:r>
          </a:p>
          <a:p>
            <a:r>
              <a:rPr lang="en-IN" sz="2400" dirty="0" smtClean="0"/>
              <a:t>A higher rate of repeat </a:t>
            </a:r>
            <a:r>
              <a:rPr lang="en-IN" sz="2400" dirty="0" err="1" smtClean="0"/>
              <a:t>stenting</a:t>
            </a:r>
            <a:r>
              <a:rPr lang="en-IN" sz="2400" dirty="0" smtClean="0"/>
              <a:t> occurred in the PTCA group (31% </a:t>
            </a:r>
            <a:r>
              <a:rPr lang="en-IN" sz="2400" dirty="0" err="1" smtClean="0"/>
              <a:t>vs</a:t>
            </a:r>
            <a:r>
              <a:rPr lang="en-IN" sz="2400" dirty="0" smtClean="0"/>
              <a:t> 10%; P &lt;.001). </a:t>
            </a:r>
          </a:p>
          <a:p>
            <a:r>
              <a:rPr lang="en-IN" sz="2400" dirty="0" smtClean="0"/>
              <a:t>IVUS analysis--- lower residual </a:t>
            </a:r>
            <a:r>
              <a:rPr lang="en-IN" sz="2400" dirty="0" err="1" smtClean="0"/>
              <a:t>intimal</a:t>
            </a:r>
            <a:r>
              <a:rPr lang="en-IN" sz="2400" dirty="0" smtClean="0"/>
              <a:t> hyperplasia area after PRCA versus PTCA (2.1 +/- 0.9 mm2 vs. 3.3 +/- 1.8 mm2; P =.005). </a:t>
            </a:r>
          </a:p>
          <a:p>
            <a:endParaRPr lang="en-IN" sz="2400" dirty="0" smtClean="0"/>
          </a:p>
          <a:p>
            <a:r>
              <a:rPr lang="en-IN" sz="2400" dirty="0" smtClean="0"/>
              <a:t>1 yr f/u – Similar mortality and MACE.</a:t>
            </a:r>
          </a:p>
          <a:p>
            <a:r>
              <a:rPr lang="en-IN" sz="2400" dirty="0" smtClean="0"/>
              <a:t> </a:t>
            </a:r>
            <a:r>
              <a:rPr lang="en-IN" sz="2400" dirty="0" smtClean="0">
                <a:solidFill>
                  <a:srgbClr val="FF0000"/>
                </a:solidFill>
              </a:rPr>
              <a:t>TLR -- 32% in the PRCA </a:t>
            </a:r>
            <a:r>
              <a:rPr lang="en-IN" sz="2400" dirty="0" err="1" smtClean="0">
                <a:solidFill>
                  <a:srgbClr val="FF0000"/>
                </a:solidFill>
              </a:rPr>
              <a:t>vs</a:t>
            </a:r>
            <a:r>
              <a:rPr lang="en-IN" sz="2400" dirty="0" smtClean="0">
                <a:solidFill>
                  <a:srgbClr val="FF0000"/>
                </a:solidFill>
              </a:rPr>
              <a:t> 45% in the PTCA </a:t>
            </a:r>
            <a:r>
              <a:rPr lang="en-IN" sz="2400" dirty="0" smtClean="0"/>
              <a:t>group (P =.042)</a:t>
            </a:r>
          </a:p>
          <a:p>
            <a:endParaRPr lang="en-IN" sz="2400" dirty="0" smtClean="0"/>
          </a:p>
          <a:p>
            <a:pPr>
              <a:buNone/>
            </a:pPr>
            <a:r>
              <a:rPr lang="en-IN" sz="2400" dirty="0" smtClean="0">
                <a:solidFill>
                  <a:srgbClr val="FF0000"/>
                </a:solidFill>
                <a:sym typeface="Wingdings" pitchFamily="2" charset="2"/>
              </a:rPr>
              <a:t> In diffuse ISR, PRCA is safe, effective and lesser TLR </a:t>
            </a:r>
            <a:endParaRPr lang="en-IN" sz="2400" dirty="0">
              <a:solidFill>
                <a:srgbClr val="FF0000"/>
              </a:solidFill>
            </a:endParaRPr>
          </a:p>
        </p:txBody>
      </p:sp>
      <p:sp>
        <p:nvSpPr>
          <p:cNvPr id="4" name="Rectangle 3"/>
          <p:cNvSpPr/>
          <p:nvPr/>
        </p:nvSpPr>
        <p:spPr>
          <a:xfrm>
            <a:off x="0" y="883491"/>
            <a:ext cx="9144000" cy="830997"/>
          </a:xfrm>
          <a:prstGeom prst="rect">
            <a:avLst/>
          </a:prstGeom>
        </p:spPr>
        <p:txBody>
          <a:bodyPr wrap="square">
            <a:spAutoFit/>
          </a:bodyPr>
          <a:lstStyle/>
          <a:p>
            <a:r>
              <a:rPr lang="en-IN" sz="2000" b="1" i="1" dirty="0" smtClean="0">
                <a:solidFill>
                  <a:srgbClr val="FFFF00"/>
                </a:solidFill>
              </a:rPr>
              <a:t>Randomized trial of Rotational </a:t>
            </a:r>
            <a:r>
              <a:rPr lang="en-IN" sz="2000" b="1" i="1" dirty="0" err="1" smtClean="0">
                <a:solidFill>
                  <a:srgbClr val="FFFF00"/>
                </a:solidFill>
              </a:rPr>
              <a:t>Atherectomy</a:t>
            </a:r>
            <a:r>
              <a:rPr lang="en-IN" sz="2000" b="1" i="1" dirty="0" smtClean="0">
                <a:solidFill>
                  <a:srgbClr val="FFFF00"/>
                </a:solidFill>
              </a:rPr>
              <a:t> Versus Balloon Angioplasty for Diffuse In-stent </a:t>
            </a:r>
            <a:r>
              <a:rPr lang="en-IN" sz="2000" b="1" i="1" dirty="0" err="1" smtClean="0">
                <a:solidFill>
                  <a:srgbClr val="FFFF00"/>
                </a:solidFill>
              </a:rPr>
              <a:t>Restenosis</a:t>
            </a:r>
            <a:r>
              <a:rPr lang="en-IN" sz="2000" b="1" i="1" dirty="0" smtClean="0">
                <a:solidFill>
                  <a:srgbClr val="FFFF00"/>
                </a:solidFill>
              </a:rPr>
              <a:t>. Am </a:t>
            </a:r>
            <a:r>
              <a:rPr lang="en-IN" sz="2000" b="1" i="1" dirty="0">
                <a:solidFill>
                  <a:srgbClr val="FFFF00"/>
                </a:solidFill>
              </a:rPr>
              <a:t>Heart J. 2004 Jan;147(1):16-22</a:t>
            </a:r>
            <a:r>
              <a:rPr lang="en-IN" sz="2000" b="1" i="1" dirty="0" smtClean="0">
                <a:solidFill>
                  <a:srgbClr val="FFFF00"/>
                </a:solidFill>
              </a:rPr>
              <a:t>.    :</a:t>
            </a:r>
            <a:r>
              <a:rPr lang="en-IN" sz="2800" b="1" i="1" dirty="0" smtClean="0">
                <a:solidFill>
                  <a:srgbClr val="FFFF00"/>
                </a:solidFill>
              </a:rPr>
              <a:t>ROSTER  trial.</a:t>
            </a:r>
            <a:endParaRPr lang="en-IN" sz="2000" b="1" i="1" dirty="0">
              <a:solidFill>
                <a:srgbClr val="FFFF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71414"/>
            <a:ext cx="8415342" cy="914400"/>
          </a:xfrm>
        </p:spPr>
        <p:txBody>
          <a:bodyPr/>
          <a:lstStyle/>
          <a:p>
            <a:r>
              <a:rPr lang="en-IN" sz="3200" b="1" dirty="0" smtClean="0">
                <a:solidFill>
                  <a:schemeClr val="tx1"/>
                </a:solidFill>
              </a:rPr>
              <a:t>Effectiveness of  </a:t>
            </a:r>
            <a:r>
              <a:rPr lang="en-IN" sz="3200" b="1" dirty="0" err="1" smtClean="0">
                <a:solidFill>
                  <a:schemeClr val="tx1"/>
                </a:solidFill>
              </a:rPr>
              <a:t>Rotablation</a:t>
            </a:r>
            <a:r>
              <a:rPr lang="en-IN" sz="3200" b="1" dirty="0" smtClean="0">
                <a:solidFill>
                  <a:schemeClr val="tx1"/>
                </a:solidFill>
              </a:rPr>
              <a:t> in 90’s and early 2000s </a:t>
            </a:r>
            <a:endParaRPr lang="en-IN" sz="3200" b="1" dirty="0">
              <a:solidFill>
                <a:schemeClr val="tx1"/>
              </a:solidFill>
            </a:endParaRPr>
          </a:p>
        </p:txBody>
      </p:sp>
      <p:pic>
        <p:nvPicPr>
          <p:cNvPr id="11266" name="Picture 2"/>
          <p:cNvPicPr>
            <a:picLocks noGrp="1" noChangeAspect="1" noChangeArrowheads="1"/>
          </p:cNvPicPr>
          <p:nvPr>
            <p:ph idx="1"/>
          </p:nvPr>
        </p:nvPicPr>
        <p:blipFill>
          <a:blip r:embed="rId2"/>
          <a:srcRect/>
          <a:stretch>
            <a:fillRect/>
          </a:stretch>
        </p:blipFill>
        <p:spPr bwMode="auto">
          <a:xfrm>
            <a:off x="409418" y="785794"/>
            <a:ext cx="8234548" cy="5481789"/>
          </a:xfrm>
          <a:prstGeom prst="rect">
            <a:avLst/>
          </a:prstGeom>
          <a:noFill/>
          <a:ln w="9525">
            <a:noFill/>
            <a:miter lim="800000"/>
            <a:headEnd/>
            <a:tailEnd/>
          </a:ln>
          <a:effectLst/>
        </p:spPr>
      </p:pic>
      <p:sp>
        <p:nvSpPr>
          <p:cNvPr id="5" name="Rectangle 4"/>
          <p:cNvSpPr/>
          <p:nvPr/>
        </p:nvSpPr>
        <p:spPr>
          <a:xfrm>
            <a:off x="214282" y="6357958"/>
            <a:ext cx="8572560" cy="338554"/>
          </a:xfrm>
          <a:prstGeom prst="rect">
            <a:avLst/>
          </a:prstGeom>
        </p:spPr>
        <p:txBody>
          <a:bodyPr wrap="square">
            <a:spAutoFit/>
          </a:bodyPr>
          <a:lstStyle/>
          <a:p>
            <a:r>
              <a:rPr lang="en-IN" sz="1600" b="1" i="1" dirty="0" smtClean="0"/>
              <a:t>Current Overview of Rotational </a:t>
            </a:r>
            <a:r>
              <a:rPr lang="en-IN" sz="1600" b="1" i="1" dirty="0" err="1" smtClean="0"/>
              <a:t>Atherectomy</a:t>
            </a:r>
            <a:r>
              <a:rPr lang="en-IN" sz="1600" b="1" i="1" dirty="0" smtClean="0"/>
              <a:t>. Does </a:t>
            </a:r>
            <a:r>
              <a:rPr lang="en-IN" sz="1600" b="1" i="1" dirty="0" err="1" smtClean="0"/>
              <a:t>Rotablator</a:t>
            </a:r>
            <a:r>
              <a:rPr lang="en-IN" sz="1600" b="1" i="1" dirty="0" smtClean="0"/>
              <a:t> Make Sense? </a:t>
            </a:r>
            <a:r>
              <a:rPr lang="en-IN" sz="1600" b="1" i="1" dirty="0" err="1" smtClean="0"/>
              <a:t>Emodynamica</a:t>
            </a:r>
            <a:r>
              <a:rPr lang="en-IN" sz="1600" b="1" i="1" dirty="0" smtClean="0"/>
              <a:t> 2000.</a:t>
            </a:r>
            <a:endParaRPr lang="en-IN" sz="1600" b="1" i="1" dirty="0"/>
          </a:p>
        </p:txBody>
      </p:sp>
      <p:sp>
        <p:nvSpPr>
          <p:cNvPr id="6" name="TextBox 5"/>
          <p:cNvSpPr txBox="1"/>
          <p:nvPr/>
        </p:nvSpPr>
        <p:spPr>
          <a:xfrm>
            <a:off x="4572000" y="1428736"/>
            <a:ext cx="785818" cy="4801314"/>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~95%</a:t>
            </a: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
        <p:nvSpPr>
          <p:cNvPr id="7" name="TextBox 6"/>
          <p:cNvSpPr txBox="1"/>
          <p:nvPr/>
        </p:nvSpPr>
        <p:spPr>
          <a:xfrm>
            <a:off x="6215074" y="1413768"/>
            <a:ext cx="785818" cy="4801314"/>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&lt;30%</a:t>
            </a: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
        <p:nvSpPr>
          <p:cNvPr id="8" name="TextBox 7"/>
          <p:cNvSpPr txBox="1"/>
          <p:nvPr/>
        </p:nvSpPr>
        <p:spPr>
          <a:xfrm>
            <a:off x="7143768" y="1413768"/>
            <a:ext cx="1071570" cy="4801314"/>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~28-57%</a:t>
            </a: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57166"/>
            <a:ext cx="7772400" cy="914400"/>
          </a:xfrm>
        </p:spPr>
        <p:txBody>
          <a:bodyPr/>
          <a:lstStyle/>
          <a:p>
            <a:r>
              <a:rPr lang="en-IN" b="1" dirty="0" smtClean="0">
                <a:solidFill>
                  <a:schemeClr val="tx1"/>
                </a:solidFill>
              </a:rPr>
              <a:t>In-hospital complications</a:t>
            </a:r>
            <a:endParaRPr lang="en-IN" b="1" dirty="0">
              <a:solidFill>
                <a:schemeClr val="tx1"/>
              </a:solidFill>
            </a:endParaRPr>
          </a:p>
        </p:txBody>
      </p:sp>
      <p:pic>
        <p:nvPicPr>
          <p:cNvPr id="12290" name="Picture 2"/>
          <p:cNvPicPr>
            <a:picLocks noGrp="1" noChangeAspect="1" noChangeArrowheads="1"/>
          </p:cNvPicPr>
          <p:nvPr>
            <p:ph idx="1"/>
          </p:nvPr>
        </p:nvPicPr>
        <p:blipFill>
          <a:blip r:embed="rId2"/>
          <a:srcRect/>
          <a:stretch>
            <a:fillRect/>
          </a:stretch>
        </p:blipFill>
        <p:spPr bwMode="auto">
          <a:xfrm>
            <a:off x="472235" y="1358906"/>
            <a:ext cx="8314607" cy="5141928"/>
          </a:xfrm>
          <a:prstGeom prst="rect">
            <a:avLst/>
          </a:prstGeom>
          <a:noFill/>
          <a:ln w="9525">
            <a:noFill/>
            <a:miter lim="800000"/>
            <a:headEnd/>
            <a:tailEnd/>
          </a:ln>
          <a:effectLst/>
        </p:spPr>
      </p:pic>
      <p:sp>
        <p:nvSpPr>
          <p:cNvPr id="5" name="TextBox 4"/>
          <p:cNvSpPr txBox="1"/>
          <p:nvPr/>
        </p:nvSpPr>
        <p:spPr>
          <a:xfrm>
            <a:off x="3643306" y="1699520"/>
            <a:ext cx="785818" cy="4801314"/>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~0.2-1.8%</a:t>
            </a:r>
          </a:p>
          <a:p>
            <a:endParaRPr lang="en-IN" b="1" dirty="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
        <p:nvSpPr>
          <p:cNvPr id="6" name="TextBox 5"/>
          <p:cNvSpPr txBox="1"/>
          <p:nvPr/>
        </p:nvSpPr>
        <p:spPr>
          <a:xfrm>
            <a:off x="6072198" y="1699520"/>
            <a:ext cx="785818" cy="4801314"/>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~0.5-4.8%</a:t>
            </a: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
        <p:nvSpPr>
          <p:cNvPr id="7" name="TextBox 6"/>
          <p:cNvSpPr txBox="1"/>
          <p:nvPr/>
        </p:nvSpPr>
        <p:spPr>
          <a:xfrm>
            <a:off x="7572396" y="1699520"/>
            <a:ext cx="785818" cy="4801314"/>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~0.6-8.8%</a:t>
            </a: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512064"/>
            <a:ext cx="8929718" cy="914400"/>
          </a:xfrm>
        </p:spPr>
        <p:txBody>
          <a:bodyPr/>
          <a:lstStyle/>
          <a:p>
            <a:r>
              <a:rPr lang="en-IN" sz="3600" b="1" dirty="0" smtClean="0">
                <a:solidFill>
                  <a:schemeClr val="tx1"/>
                </a:solidFill>
              </a:rPr>
              <a:t>Angiographic complications after </a:t>
            </a:r>
            <a:r>
              <a:rPr lang="en-IN" sz="3600" b="1" dirty="0" err="1" smtClean="0">
                <a:solidFill>
                  <a:schemeClr val="tx1"/>
                </a:solidFill>
              </a:rPr>
              <a:t>Rotablation</a:t>
            </a:r>
            <a:endParaRPr lang="en-IN" sz="3600" b="1" dirty="0">
              <a:solidFill>
                <a:schemeClr val="tx1"/>
              </a:solidFill>
            </a:endParaRPr>
          </a:p>
        </p:txBody>
      </p:sp>
      <p:pic>
        <p:nvPicPr>
          <p:cNvPr id="13314" name="Picture 2"/>
          <p:cNvPicPr>
            <a:picLocks noGrp="1" noChangeAspect="1" noChangeArrowheads="1"/>
          </p:cNvPicPr>
          <p:nvPr>
            <p:ph idx="1"/>
          </p:nvPr>
        </p:nvPicPr>
        <p:blipFill>
          <a:blip r:embed="rId2"/>
          <a:srcRect/>
          <a:stretch>
            <a:fillRect/>
          </a:stretch>
        </p:blipFill>
        <p:spPr bwMode="auto">
          <a:xfrm>
            <a:off x="136678" y="1500174"/>
            <a:ext cx="8935916" cy="5072098"/>
          </a:xfrm>
          <a:prstGeom prst="rect">
            <a:avLst/>
          </a:prstGeom>
          <a:noFill/>
          <a:ln w="9525">
            <a:noFill/>
            <a:miter lim="800000"/>
            <a:headEnd/>
            <a:tailEnd/>
          </a:ln>
          <a:effectLst/>
        </p:spPr>
      </p:pic>
      <p:sp>
        <p:nvSpPr>
          <p:cNvPr id="5" name="TextBox 4"/>
          <p:cNvSpPr txBox="1"/>
          <p:nvPr/>
        </p:nvSpPr>
        <p:spPr>
          <a:xfrm>
            <a:off x="2500298" y="2253517"/>
            <a:ext cx="785818" cy="4247317"/>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~1.1-11%</a:t>
            </a:r>
          </a:p>
          <a:p>
            <a:endParaRPr lang="en-IN" b="1" dirty="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
        <p:nvSpPr>
          <p:cNvPr id="6" name="TextBox 5"/>
          <p:cNvSpPr txBox="1"/>
          <p:nvPr/>
        </p:nvSpPr>
        <p:spPr>
          <a:xfrm>
            <a:off x="3643306" y="2253517"/>
            <a:ext cx="785818" cy="4247317"/>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~1-9%</a:t>
            </a:r>
          </a:p>
          <a:p>
            <a:endParaRPr lang="en-IN" b="1" dirty="0" smtClean="0">
              <a:solidFill>
                <a:schemeClr val="bg1"/>
              </a:solidFill>
            </a:endParaRPr>
          </a:p>
          <a:p>
            <a:endParaRPr lang="en-IN" b="1" dirty="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
        <p:nvSpPr>
          <p:cNvPr id="7" name="TextBox 6"/>
          <p:cNvSpPr txBox="1"/>
          <p:nvPr/>
        </p:nvSpPr>
        <p:spPr>
          <a:xfrm>
            <a:off x="4786314" y="2253517"/>
            <a:ext cx="785818" cy="4247317"/>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~0-1.7%</a:t>
            </a:r>
          </a:p>
          <a:p>
            <a:endParaRPr lang="en-IN" b="1" dirty="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
        <p:nvSpPr>
          <p:cNvPr id="8" name="TextBox 7"/>
          <p:cNvSpPr txBox="1"/>
          <p:nvPr/>
        </p:nvSpPr>
        <p:spPr>
          <a:xfrm>
            <a:off x="6072198" y="2285992"/>
            <a:ext cx="785818" cy="4247317"/>
          </a:xfrm>
          <a:prstGeom prst="rect">
            <a:avLst/>
          </a:prstGeom>
          <a:solidFill>
            <a:srgbClr val="FFFF00"/>
          </a:solidFill>
        </p:spPr>
        <p:txBody>
          <a:bodyPr wrap="square" rtlCol="0">
            <a:spAutoFit/>
          </a:bodyPr>
          <a:lstStyle/>
          <a:p>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a:solidFill>
                  <a:schemeClr val="bg1"/>
                </a:solidFill>
              </a:rPr>
              <a:t> </a:t>
            </a:r>
            <a:r>
              <a:rPr lang="en-IN" b="1" dirty="0" smtClean="0">
                <a:solidFill>
                  <a:schemeClr val="bg1"/>
                </a:solidFill>
              </a:rPr>
              <a:t> </a:t>
            </a:r>
          </a:p>
          <a:p>
            <a:endParaRPr lang="en-IN" b="1" dirty="0">
              <a:solidFill>
                <a:schemeClr val="bg1"/>
              </a:solidFill>
            </a:endParaRPr>
          </a:p>
          <a:p>
            <a:endParaRPr lang="en-IN" b="1" dirty="0" smtClean="0">
              <a:solidFill>
                <a:schemeClr val="bg1"/>
              </a:solidFill>
            </a:endParaRPr>
          </a:p>
          <a:p>
            <a:r>
              <a:rPr lang="en-IN" b="1" dirty="0" smtClean="0">
                <a:solidFill>
                  <a:schemeClr val="bg1"/>
                </a:solidFill>
              </a:rPr>
              <a:t>~4-15%</a:t>
            </a:r>
          </a:p>
          <a:p>
            <a:endParaRPr lang="en-IN" b="1" dirty="0">
              <a:solidFill>
                <a:schemeClr val="bg1"/>
              </a:solidFill>
            </a:endParaRPr>
          </a:p>
          <a:p>
            <a:endParaRPr lang="en-IN" b="1" dirty="0">
              <a:solidFill>
                <a:schemeClr val="bg1"/>
              </a:solidFill>
            </a:endParaRPr>
          </a:p>
          <a:p>
            <a:endParaRPr lang="en-IN" b="1" dirty="0" smtClean="0">
              <a:solidFill>
                <a:schemeClr val="bg1"/>
              </a:solidFill>
            </a:endParaRPr>
          </a:p>
          <a:p>
            <a:endParaRPr lang="en-IN" b="1" dirty="0">
              <a:solidFill>
                <a:schemeClr val="bg1"/>
              </a:solidFill>
            </a:endParaRPr>
          </a:p>
          <a:p>
            <a:endParaRPr lang="en-IN" b="1" dirty="0" smtClean="0">
              <a:solidFill>
                <a:schemeClr val="bg1"/>
              </a:solidFill>
            </a:endParaRPr>
          </a:p>
          <a:p>
            <a:endParaRPr lang="en-IN" b="1" dirty="0" smtClean="0">
              <a:solidFill>
                <a:schemeClr val="bg1"/>
              </a:solidFill>
            </a:endParaRPr>
          </a:p>
          <a:p>
            <a:endParaRPr lang="en-IN"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1143008"/>
          </a:xfrm>
        </p:spPr>
        <p:txBody>
          <a:bodyPr/>
          <a:lstStyle/>
          <a:p>
            <a:r>
              <a:rPr lang="en-IN" b="1" dirty="0" smtClean="0">
                <a:solidFill>
                  <a:schemeClr val="tx1"/>
                </a:solidFill>
              </a:rPr>
              <a:t>                  ROTASTENTING strategy</a:t>
            </a:r>
            <a:endParaRPr lang="en-IN" b="1" dirty="0">
              <a:solidFill>
                <a:schemeClr val="tx1"/>
              </a:solidFill>
            </a:endParaRPr>
          </a:p>
        </p:txBody>
      </p:sp>
      <p:sp>
        <p:nvSpPr>
          <p:cNvPr id="3" name="Content Placeholder 2"/>
          <p:cNvSpPr>
            <a:spLocks noGrp="1"/>
          </p:cNvSpPr>
          <p:nvPr>
            <p:ph idx="1"/>
          </p:nvPr>
        </p:nvSpPr>
        <p:spPr>
          <a:xfrm>
            <a:off x="285720" y="1857364"/>
            <a:ext cx="8858280" cy="3991893"/>
          </a:xfrm>
        </p:spPr>
        <p:txBody>
          <a:bodyPr>
            <a:noAutofit/>
          </a:bodyPr>
          <a:lstStyle/>
          <a:p>
            <a:r>
              <a:rPr lang="en-IN" sz="1800" dirty="0" smtClean="0"/>
              <a:t>Background– poor results in the POBA era</a:t>
            </a:r>
          </a:p>
          <a:p>
            <a:r>
              <a:rPr lang="en-IN" sz="1800" dirty="0" smtClean="0"/>
              <a:t>N=75 (106 lesions), rota-</a:t>
            </a:r>
            <a:r>
              <a:rPr lang="en-IN" sz="1800" dirty="0" err="1" smtClean="0"/>
              <a:t>stenting</a:t>
            </a:r>
            <a:r>
              <a:rPr lang="en-IN" sz="1800" dirty="0" smtClean="0"/>
              <a:t> (BMS) (IVUS-guided)</a:t>
            </a:r>
          </a:p>
          <a:p>
            <a:r>
              <a:rPr lang="en-IN" sz="1800" dirty="0" smtClean="0"/>
              <a:t>Indications –calcified(70%), long lesions(10%), Inability to pass balloon(20%)</a:t>
            </a:r>
          </a:p>
          <a:p>
            <a:r>
              <a:rPr lang="en-IN" sz="1800" dirty="0" smtClean="0"/>
              <a:t>Majority (&gt;90%) B to C lesions</a:t>
            </a:r>
          </a:p>
          <a:p>
            <a:r>
              <a:rPr lang="en-IN" sz="1800" dirty="0" smtClean="0"/>
              <a:t>Procedural success was achieved in 93.4% of lesions. </a:t>
            </a:r>
          </a:p>
          <a:p>
            <a:r>
              <a:rPr lang="en-IN" sz="1800" dirty="0" smtClean="0"/>
              <a:t>Acute stent thrombosis -2 lesions (1.9%), and </a:t>
            </a:r>
            <a:r>
              <a:rPr lang="en-IN" sz="1800" dirty="0" err="1" smtClean="0"/>
              <a:t>subacute</a:t>
            </a:r>
            <a:r>
              <a:rPr lang="en-IN" sz="1800" dirty="0" smtClean="0"/>
              <a:t> ST in 1lesion (0.9%). </a:t>
            </a:r>
          </a:p>
          <a:p>
            <a:r>
              <a:rPr lang="en-IN" sz="1800" dirty="0" smtClean="0"/>
              <a:t>Angiographic follow-up at 6m --   </a:t>
            </a:r>
            <a:r>
              <a:rPr lang="en-IN" sz="1800" dirty="0" err="1" smtClean="0"/>
              <a:t>restenosis</a:t>
            </a:r>
            <a:r>
              <a:rPr lang="en-IN" sz="1800" dirty="0" smtClean="0"/>
              <a:t> rate of 22.5%.</a:t>
            </a:r>
          </a:p>
          <a:p>
            <a:r>
              <a:rPr lang="en-IN" sz="1800" dirty="0" smtClean="0"/>
              <a:t>6m TVR of 18%, QWMI in 1.3%, CABG in 4% and mortality in 1.3%</a:t>
            </a:r>
            <a:endParaRPr lang="en-IN" sz="1800" b="1" cap="all" dirty="0" smtClean="0"/>
          </a:p>
          <a:p>
            <a:pPr>
              <a:buNone/>
            </a:pPr>
            <a:r>
              <a:rPr lang="en-IN" sz="1800" dirty="0" smtClean="0">
                <a:sym typeface="Wingdings" pitchFamily="2" charset="2"/>
              </a:rPr>
              <a:t></a:t>
            </a:r>
            <a:r>
              <a:rPr lang="en-IN" sz="2200" b="1" dirty="0" err="1" smtClean="0">
                <a:solidFill>
                  <a:srgbClr val="FF0000"/>
                </a:solidFill>
                <a:sym typeface="Wingdings" pitchFamily="2" charset="2"/>
              </a:rPr>
              <a:t>Rotastenting</a:t>
            </a:r>
            <a:r>
              <a:rPr lang="en-IN" sz="2200" b="1" dirty="0" smtClean="0">
                <a:solidFill>
                  <a:srgbClr val="FF0000"/>
                </a:solidFill>
              </a:rPr>
              <a:t> in calcified/complex lesions had high success rate, with acceptable complication and relatively low </a:t>
            </a:r>
            <a:r>
              <a:rPr lang="en-IN" sz="2200" b="1" dirty="0" err="1" smtClean="0">
                <a:solidFill>
                  <a:srgbClr val="FF0000"/>
                </a:solidFill>
              </a:rPr>
              <a:t>restenosis</a:t>
            </a:r>
            <a:r>
              <a:rPr lang="en-IN" sz="2200" b="1" dirty="0" smtClean="0">
                <a:solidFill>
                  <a:srgbClr val="FF0000"/>
                </a:solidFill>
              </a:rPr>
              <a:t> rates</a:t>
            </a:r>
            <a:r>
              <a:rPr lang="en-IN" sz="2300" b="1" dirty="0" smtClean="0">
                <a:solidFill>
                  <a:srgbClr val="FF0000"/>
                </a:solidFill>
              </a:rPr>
              <a:t>.</a:t>
            </a:r>
            <a:endParaRPr lang="en-IN" sz="2300" b="1" dirty="0">
              <a:solidFill>
                <a:srgbClr val="FF0000"/>
              </a:solidFill>
            </a:endParaRPr>
          </a:p>
        </p:txBody>
      </p:sp>
      <p:sp>
        <p:nvSpPr>
          <p:cNvPr id="4" name="Rectangle 3"/>
          <p:cNvSpPr/>
          <p:nvPr/>
        </p:nvSpPr>
        <p:spPr>
          <a:xfrm>
            <a:off x="285720" y="571480"/>
            <a:ext cx="8643998" cy="1200329"/>
          </a:xfrm>
          <a:prstGeom prst="rect">
            <a:avLst/>
          </a:prstGeom>
        </p:spPr>
        <p:txBody>
          <a:bodyPr wrap="square">
            <a:spAutoFit/>
          </a:bodyPr>
          <a:lstStyle/>
          <a:p>
            <a:r>
              <a:rPr lang="en-IN" sz="2400" b="1" i="1" dirty="0" smtClean="0">
                <a:solidFill>
                  <a:srgbClr val="FFFF00"/>
                </a:solidFill>
              </a:rPr>
              <a:t>Mousse et al .Coronary </a:t>
            </a:r>
            <a:r>
              <a:rPr lang="en-IN" sz="2400" b="1" i="1" dirty="0" err="1" smtClean="0">
                <a:solidFill>
                  <a:srgbClr val="FFFF00"/>
                </a:solidFill>
              </a:rPr>
              <a:t>stenting</a:t>
            </a:r>
            <a:r>
              <a:rPr lang="en-IN" sz="2400" b="1" i="1" dirty="0" smtClean="0">
                <a:solidFill>
                  <a:srgbClr val="FFFF00"/>
                </a:solidFill>
              </a:rPr>
              <a:t> after rotational </a:t>
            </a:r>
            <a:r>
              <a:rPr lang="en-IN" sz="2400" b="1" i="1" dirty="0" err="1" smtClean="0">
                <a:solidFill>
                  <a:srgbClr val="FFFF00"/>
                </a:solidFill>
              </a:rPr>
              <a:t>atherectomy</a:t>
            </a:r>
            <a:r>
              <a:rPr lang="en-IN" sz="2400" b="1" i="1" dirty="0" smtClean="0">
                <a:solidFill>
                  <a:srgbClr val="FFFF00"/>
                </a:solidFill>
              </a:rPr>
              <a:t> in calcified and complex lesions. Angiographic and clinical follow-up results. : Circulation. 1997 Jul 1;96(1):128-36.</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8686800" cy="1212174"/>
          </a:xfrm>
        </p:spPr>
        <p:txBody>
          <a:bodyPr/>
          <a:lstStyle/>
          <a:p>
            <a:r>
              <a:rPr lang="en-IN" sz="2400" b="1" i="1" dirty="0" smtClean="0">
                <a:solidFill>
                  <a:srgbClr val="FFFF00"/>
                </a:solidFill>
              </a:rPr>
              <a:t>Meta-Analysis of Randomized Trials of </a:t>
            </a:r>
            <a:r>
              <a:rPr lang="en-IN" sz="2400" b="1" i="1" dirty="0" err="1" smtClean="0">
                <a:solidFill>
                  <a:srgbClr val="FFFF00"/>
                </a:solidFill>
              </a:rPr>
              <a:t>Percutaneous</a:t>
            </a:r>
            <a:r>
              <a:rPr lang="en-IN" sz="2400" b="1" i="1" dirty="0" smtClean="0">
                <a:solidFill>
                  <a:srgbClr val="FFFF00"/>
                </a:solidFill>
              </a:rPr>
              <a:t> </a:t>
            </a:r>
            <a:r>
              <a:rPr lang="en-IN" sz="2400" b="1" i="1" dirty="0" err="1" smtClean="0">
                <a:solidFill>
                  <a:srgbClr val="FFFF00"/>
                </a:solidFill>
              </a:rPr>
              <a:t>Transluminal</a:t>
            </a:r>
            <a:r>
              <a:rPr lang="en-IN" sz="2400" b="1" i="1" dirty="0" smtClean="0">
                <a:solidFill>
                  <a:srgbClr val="FFFF00"/>
                </a:solidFill>
              </a:rPr>
              <a:t> Coronary Angioplasty Versus </a:t>
            </a:r>
            <a:r>
              <a:rPr lang="en-IN" sz="2400" b="1" i="1" dirty="0" err="1" smtClean="0">
                <a:solidFill>
                  <a:srgbClr val="FFFF00"/>
                </a:solidFill>
              </a:rPr>
              <a:t>Atherectomy,Cutting</a:t>
            </a:r>
            <a:r>
              <a:rPr lang="en-IN" sz="2400" b="1" i="1" dirty="0" smtClean="0">
                <a:solidFill>
                  <a:srgbClr val="FFFF00"/>
                </a:solidFill>
              </a:rPr>
              <a:t> Balloon </a:t>
            </a:r>
            <a:r>
              <a:rPr lang="en-IN" sz="2400" b="1" i="1" dirty="0" err="1" smtClean="0">
                <a:solidFill>
                  <a:srgbClr val="FFFF00"/>
                </a:solidFill>
              </a:rPr>
              <a:t>Atherotomy</a:t>
            </a:r>
            <a:r>
              <a:rPr lang="en-IN" sz="2400" b="1" i="1" dirty="0" smtClean="0">
                <a:solidFill>
                  <a:srgbClr val="FFFF00"/>
                </a:solidFill>
              </a:rPr>
              <a:t>, or Laser Angioplasty. JACC 2004</a:t>
            </a:r>
            <a:endParaRPr lang="en-IN" sz="2400" b="1" i="1" dirty="0">
              <a:solidFill>
                <a:srgbClr val="FFFF00"/>
              </a:solidFill>
            </a:endParaRPr>
          </a:p>
        </p:txBody>
      </p:sp>
      <p:sp>
        <p:nvSpPr>
          <p:cNvPr id="14" name="Content Placeholder 13"/>
          <p:cNvSpPr>
            <a:spLocks noGrp="1"/>
          </p:cNvSpPr>
          <p:nvPr>
            <p:ph idx="1"/>
          </p:nvPr>
        </p:nvSpPr>
        <p:spPr>
          <a:xfrm>
            <a:off x="285720" y="1428736"/>
            <a:ext cx="8401080" cy="4926824"/>
          </a:xfrm>
        </p:spPr>
        <p:txBody>
          <a:bodyPr>
            <a:normAutofit lnSpcReduction="10000"/>
          </a:bodyPr>
          <a:lstStyle/>
          <a:p>
            <a:endParaRPr lang="en-IN" dirty="0" smtClean="0"/>
          </a:p>
          <a:p>
            <a:r>
              <a:rPr lang="en-IN" dirty="0" smtClean="0"/>
              <a:t>N=2434, PTRA </a:t>
            </a:r>
            <a:r>
              <a:rPr lang="en-IN" dirty="0" err="1" smtClean="0"/>
              <a:t>vs</a:t>
            </a:r>
            <a:r>
              <a:rPr lang="en-IN" dirty="0" smtClean="0"/>
              <a:t> routine PTCA</a:t>
            </a:r>
          </a:p>
          <a:p>
            <a:pPr>
              <a:buNone/>
            </a:pPr>
            <a:endParaRPr lang="en-IN" dirty="0" smtClean="0"/>
          </a:p>
          <a:p>
            <a:r>
              <a:rPr lang="en-IN" dirty="0" smtClean="0"/>
              <a:t>Pre-DES era data</a:t>
            </a:r>
          </a:p>
          <a:p>
            <a:endParaRPr lang="en-IN" dirty="0" smtClean="0"/>
          </a:p>
          <a:p>
            <a:r>
              <a:rPr lang="en-IN" dirty="0" smtClean="0">
                <a:solidFill>
                  <a:srgbClr val="FF0000"/>
                </a:solidFill>
                <a:sym typeface="Wingdings" pitchFamily="2" charset="2"/>
              </a:rPr>
              <a:t> Mechanical plaque modification by itself has no beneficial effect in terms of MACE, mortality or </a:t>
            </a:r>
            <a:r>
              <a:rPr lang="en-IN" dirty="0" err="1" smtClean="0">
                <a:solidFill>
                  <a:srgbClr val="FF0000"/>
                </a:solidFill>
                <a:sym typeface="Wingdings" pitchFamily="2" charset="2"/>
              </a:rPr>
              <a:t>restenosis</a:t>
            </a:r>
            <a:r>
              <a:rPr lang="en-IN" dirty="0" smtClean="0">
                <a:solidFill>
                  <a:srgbClr val="FF0000"/>
                </a:solidFill>
                <a:sym typeface="Wingdings" pitchFamily="2" charset="2"/>
              </a:rPr>
              <a:t>.</a:t>
            </a:r>
            <a:endParaRPr lang="en-IN" dirty="0" smtClean="0">
              <a:solidFill>
                <a:srgbClr val="FF0000"/>
              </a:solidFill>
            </a:endParaRPr>
          </a:p>
          <a:p>
            <a:endParaRPr lang="en-IN" dirty="0"/>
          </a:p>
        </p:txBody>
      </p:sp>
      <p:pic>
        <p:nvPicPr>
          <p:cNvPr id="14338" name="Picture 2"/>
          <p:cNvPicPr>
            <a:picLocks noChangeAspect="1" noChangeArrowheads="1"/>
          </p:cNvPicPr>
          <p:nvPr/>
        </p:nvPicPr>
        <p:blipFill>
          <a:blip r:embed="rId2"/>
          <a:srcRect/>
          <a:stretch>
            <a:fillRect/>
          </a:stretch>
        </p:blipFill>
        <p:spPr bwMode="auto">
          <a:xfrm>
            <a:off x="214283" y="2226696"/>
            <a:ext cx="3929090" cy="928694"/>
          </a:xfrm>
          <a:prstGeom prst="rect">
            <a:avLst/>
          </a:prstGeom>
          <a:noFill/>
          <a:ln w="9525">
            <a:noFill/>
            <a:miter lim="800000"/>
            <a:headEnd/>
            <a:tailEnd/>
          </a:ln>
          <a:effectLst/>
        </p:spPr>
      </p:pic>
      <p:sp>
        <p:nvSpPr>
          <p:cNvPr id="5" name="TextBox 4"/>
          <p:cNvSpPr txBox="1"/>
          <p:nvPr/>
        </p:nvSpPr>
        <p:spPr>
          <a:xfrm>
            <a:off x="214282" y="1857364"/>
            <a:ext cx="3929090" cy="369332"/>
          </a:xfrm>
          <a:prstGeom prst="rect">
            <a:avLst/>
          </a:prstGeom>
          <a:solidFill>
            <a:srgbClr val="002060"/>
          </a:solidFill>
        </p:spPr>
        <p:txBody>
          <a:bodyPr wrap="square" rtlCol="0">
            <a:spAutoFit/>
          </a:bodyPr>
          <a:lstStyle/>
          <a:p>
            <a:r>
              <a:rPr lang="en-IN" dirty="0" smtClean="0"/>
              <a:t>       </a:t>
            </a:r>
            <a:r>
              <a:rPr lang="en-IN" b="1" dirty="0" smtClean="0"/>
              <a:t>          30 day mortality                                                           </a:t>
            </a:r>
            <a:endParaRPr lang="en-IN" b="1" dirty="0"/>
          </a:p>
        </p:txBody>
      </p:sp>
      <p:pic>
        <p:nvPicPr>
          <p:cNvPr id="14339" name="Picture 3"/>
          <p:cNvPicPr>
            <a:picLocks noChangeAspect="1" noChangeArrowheads="1"/>
          </p:cNvPicPr>
          <p:nvPr/>
        </p:nvPicPr>
        <p:blipFill>
          <a:blip r:embed="rId3"/>
          <a:srcRect/>
          <a:stretch>
            <a:fillRect/>
          </a:stretch>
        </p:blipFill>
        <p:spPr bwMode="auto">
          <a:xfrm>
            <a:off x="4786314" y="2298134"/>
            <a:ext cx="4243402" cy="862016"/>
          </a:xfrm>
          <a:prstGeom prst="rect">
            <a:avLst/>
          </a:prstGeom>
          <a:noFill/>
          <a:ln w="9525">
            <a:noFill/>
            <a:miter lim="800000"/>
            <a:headEnd/>
            <a:tailEnd/>
          </a:ln>
          <a:effectLst/>
        </p:spPr>
      </p:pic>
      <p:sp>
        <p:nvSpPr>
          <p:cNvPr id="7" name="TextBox 6"/>
          <p:cNvSpPr txBox="1"/>
          <p:nvPr/>
        </p:nvSpPr>
        <p:spPr>
          <a:xfrm>
            <a:off x="4786314" y="1928802"/>
            <a:ext cx="4214842" cy="369332"/>
          </a:xfrm>
          <a:prstGeom prst="rect">
            <a:avLst/>
          </a:prstGeom>
          <a:solidFill>
            <a:srgbClr val="002060"/>
          </a:solidFill>
        </p:spPr>
        <p:txBody>
          <a:bodyPr wrap="square" rtlCol="0">
            <a:spAutoFit/>
          </a:bodyPr>
          <a:lstStyle/>
          <a:p>
            <a:r>
              <a:rPr lang="en-IN" dirty="0" smtClean="0"/>
              <a:t>       </a:t>
            </a:r>
            <a:r>
              <a:rPr lang="en-IN" b="1" dirty="0" smtClean="0"/>
              <a:t>          30 day MACE                                                                         </a:t>
            </a:r>
            <a:endParaRPr lang="en-IN" b="1" dirty="0"/>
          </a:p>
        </p:txBody>
      </p:sp>
      <p:pic>
        <p:nvPicPr>
          <p:cNvPr id="14340" name="Picture 4"/>
          <p:cNvPicPr>
            <a:picLocks noChangeAspect="1" noChangeArrowheads="1"/>
          </p:cNvPicPr>
          <p:nvPr/>
        </p:nvPicPr>
        <p:blipFill>
          <a:blip r:embed="rId4"/>
          <a:srcRect/>
          <a:stretch>
            <a:fillRect/>
          </a:stretch>
        </p:blipFill>
        <p:spPr bwMode="auto">
          <a:xfrm>
            <a:off x="233362" y="4096226"/>
            <a:ext cx="3981448" cy="928694"/>
          </a:xfrm>
          <a:prstGeom prst="rect">
            <a:avLst/>
          </a:prstGeom>
          <a:noFill/>
          <a:ln w="9525">
            <a:noFill/>
            <a:miter lim="800000"/>
            <a:headEnd/>
            <a:tailEnd/>
          </a:ln>
          <a:effectLst/>
        </p:spPr>
      </p:pic>
      <p:sp>
        <p:nvSpPr>
          <p:cNvPr id="9" name="TextBox 8"/>
          <p:cNvSpPr txBox="1"/>
          <p:nvPr/>
        </p:nvSpPr>
        <p:spPr>
          <a:xfrm>
            <a:off x="214282" y="3726894"/>
            <a:ext cx="4000528" cy="369332"/>
          </a:xfrm>
          <a:prstGeom prst="rect">
            <a:avLst/>
          </a:prstGeom>
          <a:solidFill>
            <a:srgbClr val="002060"/>
          </a:solidFill>
        </p:spPr>
        <p:txBody>
          <a:bodyPr wrap="square" rtlCol="0">
            <a:spAutoFit/>
          </a:bodyPr>
          <a:lstStyle/>
          <a:p>
            <a:r>
              <a:rPr lang="en-IN" dirty="0" smtClean="0"/>
              <a:t>       </a:t>
            </a:r>
            <a:r>
              <a:rPr lang="en-IN" b="1" dirty="0" smtClean="0"/>
              <a:t>          Angiographic </a:t>
            </a:r>
            <a:r>
              <a:rPr lang="en-IN" b="1" dirty="0" err="1" smtClean="0"/>
              <a:t>restenosis</a:t>
            </a:r>
            <a:r>
              <a:rPr lang="en-IN" b="1" dirty="0" smtClean="0"/>
              <a:t>                                                           </a:t>
            </a:r>
            <a:endParaRPr lang="en-IN" b="1" dirty="0"/>
          </a:p>
        </p:txBody>
      </p:sp>
      <p:pic>
        <p:nvPicPr>
          <p:cNvPr id="14341" name="Picture 5"/>
          <p:cNvPicPr>
            <a:picLocks noChangeAspect="1" noChangeArrowheads="1"/>
          </p:cNvPicPr>
          <p:nvPr/>
        </p:nvPicPr>
        <p:blipFill>
          <a:blip r:embed="rId5"/>
          <a:srcRect/>
          <a:stretch>
            <a:fillRect/>
          </a:stretch>
        </p:blipFill>
        <p:spPr bwMode="auto">
          <a:xfrm>
            <a:off x="4762530" y="4096226"/>
            <a:ext cx="4095750" cy="904876"/>
          </a:xfrm>
          <a:prstGeom prst="rect">
            <a:avLst/>
          </a:prstGeom>
          <a:noFill/>
          <a:ln w="9525">
            <a:noFill/>
            <a:miter lim="800000"/>
            <a:headEnd/>
            <a:tailEnd/>
          </a:ln>
          <a:effectLst/>
        </p:spPr>
      </p:pic>
      <p:sp>
        <p:nvSpPr>
          <p:cNvPr id="11" name="TextBox 10"/>
          <p:cNvSpPr txBox="1"/>
          <p:nvPr/>
        </p:nvSpPr>
        <p:spPr>
          <a:xfrm>
            <a:off x="4786314" y="3726894"/>
            <a:ext cx="4071966" cy="369332"/>
          </a:xfrm>
          <a:prstGeom prst="rect">
            <a:avLst/>
          </a:prstGeom>
          <a:solidFill>
            <a:srgbClr val="002060"/>
          </a:solidFill>
        </p:spPr>
        <p:txBody>
          <a:bodyPr wrap="square" rtlCol="0">
            <a:spAutoFit/>
          </a:bodyPr>
          <a:lstStyle/>
          <a:p>
            <a:r>
              <a:rPr lang="en-IN" dirty="0" smtClean="0"/>
              <a:t>       </a:t>
            </a:r>
            <a:r>
              <a:rPr lang="en-IN" b="1" dirty="0" smtClean="0"/>
              <a:t>          1 year TVR                                                           </a:t>
            </a:r>
            <a:endParaRPr lang="en-IN" b="1" dirty="0"/>
          </a:p>
        </p:txBody>
      </p:sp>
      <p:pic>
        <p:nvPicPr>
          <p:cNvPr id="14342" name="Picture 6"/>
          <p:cNvPicPr>
            <a:picLocks noChangeAspect="1" noChangeArrowheads="1"/>
          </p:cNvPicPr>
          <p:nvPr/>
        </p:nvPicPr>
        <p:blipFill>
          <a:blip r:embed="rId6"/>
          <a:srcRect/>
          <a:stretch>
            <a:fillRect/>
          </a:stretch>
        </p:blipFill>
        <p:spPr bwMode="auto">
          <a:xfrm>
            <a:off x="1671466" y="5786454"/>
            <a:ext cx="5829492" cy="957264"/>
          </a:xfrm>
          <a:prstGeom prst="rect">
            <a:avLst/>
          </a:prstGeom>
          <a:noFill/>
          <a:ln w="9525">
            <a:noFill/>
            <a:miter lim="800000"/>
            <a:headEnd/>
            <a:tailEnd/>
          </a:ln>
          <a:effectLst/>
        </p:spPr>
      </p:pic>
      <p:sp>
        <p:nvSpPr>
          <p:cNvPr id="13" name="TextBox 12"/>
          <p:cNvSpPr txBox="1"/>
          <p:nvPr/>
        </p:nvSpPr>
        <p:spPr>
          <a:xfrm>
            <a:off x="1643042" y="5417122"/>
            <a:ext cx="5857916" cy="369332"/>
          </a:xfrm>
          <a:prstGeom prst="rect">
            <a:avLst/>
          </a:prstGeom>
          <a:solidFill>
            <a:srgbClr val="002060"/>
          </a:solidFill>
        </p:spPr>
        <p:txBody>
          <a:bodyPr wrap="square" rtlCol="0">
            <a:spAutoFit/>
          </a:bodyPr>
          <a:lstStyle/>
          <a:p>
            <a:r>
              <a:rPr lang="en-IN" dirty="0" smtClean="0"/>
              <a:t>       </a:t>
            </a:r>
            <a:r>
              <a:rPr lang="en-IN" b="1" dirty="0" smtClean="0"/>
              <a:t>          Cumulative MACE at 1y                                                           </a:t>
            </a:r>
            <a:endParaRPr lang="en-IN"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339"/>
                                        </p:tgtEl>
                                        <p:attrNameLst>
                                          <p:attrName>style.visibility</p:attrName>
                                        </p:attrNameLst>
                                      </p:cBhvr>
                                      <p:to>
                                        <p:strVal val="visible"/>
                                      </p:to>
                                    </p:set>
                                    <p:anim calcmode="lin" valueType="num">
                                      <p:cBhvr additive="base">
                                        <p:cTn id="27" dur="500" fill="hold"/>
                                        <p:tgtEl>
                                          <p:spTgt spid="14339"/>
                                        </p:tgtEl>
                                        <p:attrNameLst>
                                          <p:attrName>ppt_x</p:attrName>
                                        </p:attrNameLst>
                                      </p:cBhvr>
                                      <p:tavLst>
                                        <p:tav tm="0">
                                          <p:val>
                                            <p:strVal val="#ppt_x"/>
                                          </p:val>
                                        </p:tav>
                                        <p:tav tm="100000">
                                          <p:val>
                                            <p:strVal val="#ppt_x"/>
                                          </p:val>
                                        </p:tav>
                                      </p:tavLst>
                                    </p:anim>
                                    <p:anim calcmode="lin" valueType="num">
                                      <p:cBhvr additive="base">
                                        <p:cTn id="28" dur="500" fill="hold"/>
                                        <p:tgtEl>
                                          <p:spTgt spid="1433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340"/>
                                        </p:tgtEl>
                                        <p:attrNameLst>
                                          <p:attrName>style.visibility</p:attrName>
                                        </p:attrNameLst>
                                      </p:cBhvr>
                                      <p:to>
                                        <p:strVal val="visible"/>
                                      </p:to>
                                    </p:set>
                                    <p:anim calcmode="lin" valueType="num">
                                      <p:cBhvr additive="base">
                                        <p:cTn id="31" dur="500" fill="hold"/>
                                        <p:tgtEl>
                                          <p:spTgt spid="14340"/>
                                        </p:tgtEl>
                                        <p:attrNameLst>
                                          <p:attrName>ppt_x</p:attrName>
                                        </p:attrNameLst>
                                      </p:cBhvr>
                                      <p:tavLst>
                                        <p:tav tm="0">
                                          <p:val>
                                            <p:strVal val="#ppt_x"/>
                                          </p:val>
                                        </p:tav>
                                        <p:tav tm="100000">
                                          <p:val>
                                            <p:strVal val="#ppt_x"/>
                                          </p:val>
                                        </p:tav>
                                      </p:tavLst>
                                    </p:anim>
                                    <p:anim calcmode="lin" valueType="num">
                                      <p:cBhvr additive="base">
                                        <p:cTn id="32" dur="500" fill="hold"/>
                                        <p:tgtEl>
                                          <p:spTgt spid="1434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341"/>
                                        </p:tgtEl>
                                        <p:attrNameLst>
                                          <p:attrName>style.visibility</p:attrName>
                                        </p:attrNameLst>
                                      </p:cBhvr>
                                      <p:to>
                                        <p:strVal val="visible"/>
                                      </p:to>
                                    </p:set>
                                    <p:anim calcmode="lin" valueType="num">
                                      <p:cBhvr additive="base">
                                        <p:cTn id="35" dur="500" fill="hold"/>
                                        <p:tgtEl>
                                          <p:spTgt spid="14341"/>
                                        </p:tgtEl>
                                        <p:attrNameLst>
                                          <p:attrName>ppt_x</p:attrName>
                                        </p:attrNameLst>
                                      </p:cBhvr>
                                      <p:tavLst>
                                        <p:tav tm="0">
                                          <p:val>
                                            <p:strVal val="#ppt_x"/>
                                          </p:val>
                                        </p:tav>
                                        <p:tav tm="100000">
                                          <p:val>
                                            <p:strVal val="#ppt_x"/>
                                          </p:val>
                                        </p:tav>
                                      </p:tavLst>
                                    </p:anim>
                                    <p:anim calcmode="lin" valueType="num">
                                      <p:cBhvr additive="base">
                                        <p:cTn id="36" dur="500" fill="hold"/>
                                        <p:tgtEl>
                                          <p:spTgt spid="1434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342"/>
                                        </p:tgtEl>
                                        <p:attrNameLst>
                                          <p:attrName>style.visibility</p:attrName>
                                        </p:attrNameLst>
                                      </p:cBhvr>
                                      <p:to>
                                        <p:strVal val="visible"/>
                                      </p:to>
                                    </p:set>
                                    <p:anim calcmode="lin" valueType="num">
                                      <p:cBhvr additive="base">
                                        <p:cTn id="39" dur="500" fill="hold"/>
                                        <p:tgtEl>
                                          <p:spTgt spid="14342"/>
                                        </p:tgtEl>
                                        <p:attrNameLst>
                                          <p:attrName>ppt_x</p:attrName>
                                        </p:attrNameLst>
                                      </p:cBhvr>
                                      <p:tavLst>
                                        <p:tav tm="0">
                                          <p:val>
                                            <p:strVal val="#ppt_x"/>
                                          </p:val>
                                        </p:tav>
                                        <p:tav tm="100000">
                                          <p:val>
                                            <p:strVal val="#ppt_x"/>
                                          </p:val>
                                        </p:tav>
                                      </p:tavLst>
                                    </p:anim>
                                    <p:anim calcmode="lin" valueType="num">
                                      <p:cBhvr additive="base">
                                        <p:cTn id="40" dur="500" fill="hold"/>
                                        <p:tgtEl>
                                          <p:spTgt spid="1434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3" presetClass="exit" presetSubtype="10" fill="hold" nodeType="withEffect">
                                  <p:stCondLst>
                                    <p:cond delay="0"/>
                                  </p:stCondLst>
                                  <p:childTnLst>
                                    <p:animEffect transition="out" filter="blinds(horizontal)">
                                      <p:cBhvr>
                                        <p:cTn id="46" dur="500"/>
                                        <p:tgtEl>
                                          <p:spTgt spid="14">
                                            <p:txEl>
                                              <p:pRg st="1" end="1"/>
                                            </p:txEl>
                                          </p:spTgt>
                                        </p:tgtEl>
                                      </p:cBhvr>
                                    </p:animEffect>
                                    <p:set>
                                      <p:cBhvr>
                                        <p:cTn id="47" dur="1" fill="hold">
                                          <p:stCondLst>
                                            <p:cond delay="499"/>
                                          </p:stCondLst>
                                        </p:cTn>
                                        <p:tgtEl>
                                          <p:spTgt spid="14">
                                            <p:txEl>
                                              <p:pRg st="1" end="1"/>
                                            </p:txEl>
                                          </p:spTgt>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14">
                                            <p:txEl>
                                              <p:pRg st="3" end="3"/>
                                            </p:txEl>
                                          </p:spTgt>
                                        </p:tgtEl>
                                      </p:cBhvr>
                                    </p:animEffect>
                                    <p:set>
                                      <p:cBhvr>
                                        <p:cTn id="50" dur="1" fill="hold">
                                          <p:stCondLst>
                                            <p:cond delay="499"/>
                                          </p:stCondLst>
                                        </p:cTn>
                                        <p:tgtEl>
                                          <p:spTgt spid="14">
                                            <p:txEl>
                                              <p:pRg st="3" end="3"/>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xEl>
                                              <p:pRg st="5" end="5"/>
                                            </p:txEl>
                                          </p:spTgt>
                                        </p:tgtEl>
                                        <p:attrNameLst>
                                          <p:attrName>style.visibility</p:attrName>
                                        </p:attrNameLst>
                                      </p:cBhvr>
                                      <p:to>
                                        <p:strVal val="visible"/>
                                      </p:to>
                                    </p:set>
                                    <p:anim calcmode="lin" valueType="num">
                                      <p:cBhvr additive="base">
                                        <p:cTn id="55"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57" presetID="2" presetClass="exit" presetSubtype="4" fill="hold" nodeType="withEffect">
                                  <p:stCondLst>
                                    <p:cond delay="0"/>
                                  </p:stCondLst>
                                  <p:childTnLst>
                                    <p:anim calcmode="lin" valueType="num">
                                      <p:cBhvr additive="base">
                                        <p:cTn id="58" dur="500"/>
                                        <p:tgtEl>
                                          <p:spTgt spid="14338"/>
                                        </p:tgtEl>
                                        <p:attrNameLst>
                                          <p:attrName>ppt_x</p:attrName>
                                        </p:attrNameLst>
                                      </p:cBhvr>
                                      <p:tavLst>
                                        <p:tav tm="0">
                                          <p:val>
                                            <p:strVal val="ppt_x"/>
                                          </p:val>
                                        </p:tav>
                                        <p:tav tm="100000">
                                          <p:val>
                                            <p:strVal val="ppt_x"/>
                                          </p:val>
                                        </p:tav>
                                      </p:tavLst>
                                    </p:anim>
                                    <p:anim calcmode="lin" valueType="num">
                                      <p:cBhvr additive="base">
                                        <p:cTn id="59" dur="500"/>
                                        <p:tgtEl>
                                          <p:spTgt spid="14338"/>
                                        </p:tgtEl>
                                        <p:attrNameLst>
                                          <p:attrName>ppt_y</p:attrName>
                                        </p:attrNameLst>
                                      </p:cBhvr>
                                      <p:tavLst>
                                        <p:tav tm="0">
                                          <p:val>
                                            <p:strVal val="ppt_y"/>
                                          </p:val>
                                        </p:tav>
                                        <p:tav tm="100000">
                                          <p:val>
                                            <p:strVal val="1+ppt_h/2"/>
                                          </p:val>
                                        </p:tav>
                                      </p:tavLst>
                                    </p:anim>
                                    <p:set>
                                      <p:cBhvr>
                                        <p:cTn id="60" dur="1" fill="hold">
                                          <p:stCondLst>
                                            <p:cond delay="499"/>
                                          </p:stCondLst>
                                        </p:cTn>
                                        <p:tgtEl>
                                          <p:spTgt spid="14338"/>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5"/>
                                        </p:tgtEl>
                                        <p:attrNameLst>
                                          <p:attrName>ppt_x</p:attrName>
                                        </p:attrNameLst>
                                      </p:cBhvr>
                                      <p:tavLst>
                                        <p:tav tm="0">
                                          <p:val>
                                            <p:strVal val="ppt_x"/>
                                          </p:val>
                                        </p:tav>
                                        <p:tav tm="100000">
                                          <p:val>
                                            <p:strVal val="ppt_x"/>
                                          </p:val>
                                        </p:tav>
                                      </p:tavLst>
                                    </p:anim>
                                    <p:anim calcmode="lin" valueType="num">
                                      <p:cBhvr additive="base">
                                        <p:cTn id="63" dur="500"/>
                                        <p:tgtEl>
                                          <p:spTgt spid="5"/>
                                        </p:tgtEl>
                                        <p:attrNameLst>
                                          <p:attrName>ppt_y</p:attrName>
                                        </p:attrNameLst>
                                      </p:cBhvr>
                                      <p:tavLst>
                                        <p:tav tm="0">
                                          <p:val>
                                            <p:strVal val="ppt_y"/>
                                          </p:val>
                                        </p:tav>
                                        <p:tav tm="100000">
                                          <p:val>
                                            <p:strVal val="1+ppt_h/2"/>
                                          </p:val>
                                        </p:tav>
                                      </p:tavLst>
                                    </p:anim>
                                    <p:set>
                                      <p:cBhvr>
                                        <p:cTn id="64" dur="1" fill="hold">
                                          <p:stCondLst>
                                            <p:cond delay="499"/>
                                          </p:stCondLst>
                                        </p:cTn>
                                        <p:tgtEl>
                                          <p:spTgt spid="5"/>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7"/>
                                        </p:tgtEl>
                                        <p:attrNameLst>
                                          <p:attrName>ppt_x</p:attrName>
                                        </p:attrNameLst>
                                      </p:cBhvr>
                                      <p:tavLst>
                                        <p:tav tm="0">
                                          <p:val>
                                            <p:strVal val="ppt_x"/>
                                          </p:val>
                                        </p:tav>
                                        <p:tav tm="100000">
                                          <p:val>
                                            <p:strVal val="ppt_x"/>
                                          </p:val>
                                        </p:tav>
                                      </p:tavLst>
                                    </p:anim>
                                    <p:anim calcmode="lin" valueType="num">
                                      <p:cBhvr additive="base">
                                        <p:cTn id="67" dur="500"/>
                                        <p:tgtEl>
                                          <p:spTgt spid="7"/>
                                        </p:tgtEl>
                                        <p:attrNameLst>
                                          <p:attrName>ppt_y</p:attrName>
                                        </p:attrNameLst>
                                      </p:cBhvr>
                                      <p:tavLst>
                                        <p:tav tm="0">
                                          <p:val>
                                            <p:strVal val="ppt_y"/>
                                          </p:val>
                                        </p:tav>
                                        <p:tav tm="100000">
                                          <p:val>
                                            <p:strVal val="1+ppt_h/2"/>
                                          </p:val>
                                        </p:tav>
                                      </p:tavLst>
                                    </p:anim>
                                    <p:set>
                                      <p:cBhvr>
                                        <p:cTn id="68" dur="1" fill="hold">
                                          <p:stCondLst>
                                            <p:cond delay="499"/>
                                          </p:stCondLst>
                                        </p:cTn>
                                        <p:tgtEl>
                                          <p:spTgt spid="7"/>
                                        </p:tgtEl>
                                        <p:attrNameLst>
                                          <p:attrName>style.visibility</p:attrName>
                                        </p:attrNameLst>
                                      </p:cBhvr>
                                      <p:to>
                                        <p:strVal val="hidden"/>
                                      </p:to>
                                    </p:set>
                                  </p:childTnLst>
                                </p:cTn>
                              </p:par>
                              <p:par>
                                <p:cTn id="69" presetID="2" presetClass="exit" presetSubtype="4" fill="hold" nodeType="withEffect">
                                  <p:stCondLst>
                                    <p:cond delay="0"/>
                                  </p:stCondLst>
                                  <p:childTnLst>
                                    <p:anim calcmode="lin" valueType="num">
                                      <p:cBhvr additive="base">
                                        <p:cTn id="70" dur="500"/>
                                        <p:tgtEl>
                                          <p:spTgt spid="14339"/>
                                        </p:tgtEl>
                                        <p:attrNameLst>
                                          <p:attrName>ppt_x</p:attrName>
                                        </p:attrNameLst>
                                      </p:cBhvr>
                                      <p:tavLst>
                                        <p:tav tm="0">
                                          <p:val>
                                            <p:strVal val="ppt_x"/>
                                          </p:val>
                                        </p:tav>
                                        <p:tav tm="100000">
                                          <p:val>
                                            <p:strVal val="ppt_x"/>
                                          </p:val>
                                        </p:tav>
                                      </p:tavLst>
                                    </p:anim>
                                    <p:anim calcmode="lin" valueType="num">
                                      <p:cBhvr additive="base">
                                        <p:cTn id="71" dur="500"/>
                                        <p:tgtEl>
                                          <p:spTgt spid="14339"/>
                                        </p:tgtEl>
                                        <p:attrNameLst>
                                          <p:attrName>ppt_y</p:attrName>
                                        </p:attrNameLst>
                                      </p:cBhvr>
                                      <p:tavLst>
                                        <p:tav tm="0">
                                          <p:val>
                                            <p:strVal val="ppt_y"/>
                                          </p:val>
                                        </p:tav>
                                        <p:tav tm="100000">
                                          <p:val>
                                            <p:strVal val="1+ppt_h/2"/>
                                          </p:val>
                                        </p:tav>
                                      </p:tavLst>
                                    </p:anim>
                                    <p:set>
                                      <p:cBhvr>
                                        <p:cTn id="72" dur="1" fill="hold">
                                          <p:stCondLst>
                                            <p:cond delay="499"/>
                                          </p:stCondLst>
                                        </p:cTn>
                                        <p:tgtEl>
                                          <p:spTgt spid="14339"/>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9"/>
                                        </p:tgtEl>
                                        <p:attrNameLst>
                                          <p:attrName>ppt_x</p:attrName>
                                        </p:attrNameLst>
                                      </p:cBhvr>
                                      <p:tavLst>
                                        <p:tav tm="0">
                                          <p:val>
                                            <p:strVal val="ppt_x"/>
                                          </p:val>
                                        </p:tav>
                                        <p:tav tm="100000">
                                          <p:val>
                                            <p:strVal val="ppt_x"/>
                                          </p:val>
                                        </p:tav>
                                      </p:tavLst>
                                    </p:anim>
                                    <p:anim calcmode="lin" valueType="num">
                                      <p:cBhvr additive="base">
                                        <p:cTn id="75" dur="500"/>
                                        <p:tgtEl>
                                          <p:spTgt spid="9"/>
                                        </p:tgtEl>
                                        <p:attrNameLst>
                                          <p:attrName>ppt_y</p:attrName>
                                        </p:attrNameLst>
                                      </p:cBhvr>
                                      <p:tavLst>
                                        <p:tav tm="0">
                                          <p:val>
                                            <p:strVal val="ppt_y"/>
                                          </p:val>
                                        </p:tav>
                                        <p:tav tm="100000">
                                          <p:val>
                                            <p:strVal val="1+ppt_h/2"/>
                                          </p:val>
                                        </p:tav>
                                      </p:tavLst>
                                    </p:anim>
                                    <p:set>
                                      <p:cBhvr>
                                        <p:cTn id="76" dur="1" fill="hold">
                                          <p:stCondLst>
                                            <p:cond delay="499"/>
                                          </p:stCondLst>
                                        </p:cTn>
                                        <p:tgtEl>
                                          <p:spTgt spid="9"/>
                                        </p:tgtEl>
                                        <p:attrNameLst>
                                          <p:attrName>style.visibility</p:attrName>
                                        </p:attrNameLst>
                                      </p:cBhvr>
                                      <p:to>
                                        <p:strVal val="hidden"/>
                                      </p:to>
                                    </p:set>
                                  </p:childTnLst>
                                </p:cTn>
                              </p:par>
                              <p:par>
                                <p:cTn id="77" presetID="2" presetClass="exit" presetSubtype="4" fill="hold" nodeType="withEffect">
                                  <p:stCondLst>
                                    <p:cond delay="0"/>
                                  </p:stCondLst>
                                  <p:childTnLst>
                                    <p:anim calcmode="lin" valueType="num">
                                      <p:cBhvr additive="base">
                                        <p:cTn id="78" dur="500"/>
                                        <p:tgtEl>
                                          <p:spTgt spid="14340"/>
                                        </p:tgtEl>
                                        <p:attrNameLst>
                                          <p:attrName>ppt_x</p:attrName>
                                        </p:attrNameLst>
                                      </p:cBhvr>
                                      <p:tavLst>
                                        <p:tav tm="0">
                                          <p:val>
                                            <p:strVal val="ppt_x"/>
                                          </p:val>
                                        </p:tav>
                                        <p:tav tm="100000">
                                          <p:val>
                                            <p:strVal val="ppt_x"/>
                                          </p:val>
                                        </p:tav>
                                      </p:tavLst>
                                    </p:anim>
                                    <p:anim calcmode="lin" valueType="num">
                                      <p:cBhvr additive="base">
                                        <p:cTn id="79" dur="500"/>
                                        <p:tgtEl>
                                          <p:spTgt spid="14340"/>
                                        </p:tgtEl>
                                        <p:attrNameLst>
                                          <p:attrName>ppt_y</p:attrName>
                                        </p:attrNameLst>
                                      </p:cBhvr>
                                      <p:tavLst>
                                        <p:tav tm="0">
                                          <p:val>
                                            <p:strVal val="ppt_y"/>
                                          </p:val>
                                        </p:tav>
                                        <p:tav tm="100000">
                                          <p:val>
                                            <p:strVal val="1+ppt_h/2"/>
                                          </p:val>
                                        </p:tav>
                                      </p:tavLst>
                                    </p:anim>
                                    <p:set>
                                      <p:cBhvr>
                                        <p:cTn id="80" dur="1" fill="hold">
                                          <p:stCondLst>
                                            <p:cond delay="499"/>
                                          </p:stCondLst>
                                        </p:cTn>
                                        <p:tgtEl>
                                          <p:spTgt spid="14340"/>
                                        </p:tgtEl>
                                        <p:attrNameLst>
                                          <p:attrName>style.visibility</p:attrName>
                                        </p:attrNameLst>
                                      </p:cBhvr>
                                      <p:to>
                                        <p:strVal val="hidden"/>
                                      </p:to>
                                    </p:set>
                                  </p:childTnLst>
                                </p:cTn>
                              </p:par>
                              <p:par>
                                <p:cTn id="81" presetID="2" presetClass="exit" presetSubtype="4" fill="hold" nodeType="withEffect">
                                  <p:stCondLst>
                                    <p:cond delay="0"/>
                                  </p:stCondLst>
                                  <p:childTnLst>
                                    <p:anim calcmode="lin" valueType="num">
                                      <p:cBhvr additive="base">
                                        <p:cTn id="82" dur="500"/>
                                        <p:tgtEl>
                                          <p:spTgt spid="14341"/>
                                        </p:tgtEl>
                                        <p:attrNameLst>
                                          <p:attrName>ppt_x</p:attrName>
                                        </p:attrNameLst>
                                      </p:cBhvr>
                                      <p:tavLst>
                                        <p:tav tm="0">
                                          <p:val>
                                            <p:strVal val="ppt_x"/>
                                          </p:val>
                                        </p:tav>
                                        <p:tav tm="100000">
                                          <p:val>
                                            <p:strVal val="ppt_x"/>
                                          </p:val>
                                        </p:tav>
                                      </p:tavLst>
                                    </p:anim>
                                    <p:anim calcmode="lin" valueType="num">
                                      <p:cBhvr additive="base">
                                        <p:cTn id="83" dur="500"/>
                                        <p:tgtEl>
                                          <p:spTgt spid="14341"/>
                                        </p:tgtEl>
                                        <p:attrNameLst>
                                          <p:attrName>ppt_y</p:attrName>
                                        </p:attrNameLst>
                                      </p:cBhvr>
                                      <p:tavLst>
                                        <p:tav tm="0">
                                          <p:val>
                                            <p:strVal val="ppt_y"/>
                                          </p:val>
                                        </p:tav>
                                        <p:tav tm="100000">
                                          <p:val>
                                            <p:strVal val="1+ppt_h/2"/>
                                          </p:val>
                                        </p:tav>
                                      </p:tavLst>
                                    </p:anim>
                                    <p:set>
                                      <p:cBhvr>
                                        <p:cTn id="84" dur="1" fill="hold">
                                          <p:stCondLst>
                                            <p:cond delay="499"/>
                                          </p:stCondLst>
                                        </p:cTn>
                                        <p:tgtEl>
                                          <p:spTgt spid="14341"/>
                                        </p:tgtEl>
                                        <p:attrNameLst>
                                          <p:attrName>style.visibility</p:attrName>
                                        </p:attrNameLst>
                                      </p:cBhvr>
                                      <p:to>
                                        <p:strVal val="hidden"/>
                                      </p:to>
                                    </p:set>
                                  </p:childTnLst>
                                </p:cTn>
                              </p:par>
                              <p:par>
                                <p:cTn id="85" presetID="2" presetClass="exit" presetSubtype="4" fill="hold" grpId="1" nodeType="withEffect">
                                  <p:stCondLst>
                                    <p:cond delay="0"/>
                                  </p:stCondLst>
                                  <p:childTnLst>
                                    <p:anim calcmode="lin" valueType="num">
                                      <p:cBhvr additive="base">
                                        <p:cTn id="86" dur="500"/>
                                        <p:tgtEl>
                                          <p:spTgt spid="11"/>
                                        </p:tgtEl>
                                        <p:attrNameLst>
                                          <p:attrName>ppt_x</p:attrName>
                                        </p:attrNameLst>
                                      </p:cBhvr>
                                      <p:tavLst>
                                        <p:tav tm="0">
                                          <p:val>
                                            <p:strVal val="ppt_x"/>
                                          </p:val>
                                        </p:tav>
                                        <p:tav tm="100000">
                                          <p:val>
                                            <p:strVal val="ppt_x"/>
                                          </p:val>
                                        </p:tav>
                                      </p:tavLst>
                                    </p:anim>
                                    <p:anim calcmode="lin" valueType="num">
                                      <p:cBhvr additive="base">
                                        <p:cTn id="87" dur="500"/>
                                        <p:tgtEl>
                                          <p:spTgt spid="11"/>
                                        </p:tgtEl>
                                        <p:attrNameLst>
                                          <p:attrName>ppt_y</p:attrName>
                                        </p:attrNameLst>
                                      </p:cBhvr>
                                      <p:tavLst>
                                        <p:tav tm="0">
                                          <p:val>
                                            <p:strVal val="ppt_y"/>
                                          </p:val>
                                        </p:tav>
                                        <p:tav tm="100000">
                                          <p:val>
                                            <p:strVal val="1+ppt_h/2"/>
                                          </p:val>
                                        </p:tav>
                                      </p:tavLst>
                                    </p:anim>
                                    <p:set>
                                      <p:cBhvr>
                                        <p:cTn id="88" dur="1" fill="hold">
                                          <p:stCondLst>
                                            <p:cond delay="499"/>
                                          </p:stCondLst>
                                        </p:cTn>
                                        <p:tgtEl>
                                          <p:spTgt spid="11"/>
                                        </p:tgtEl>
                                        <p:attrNameLst>
                                          <p:attrName>style.visibility</p:attrName>
                                        </p:attrNameLst>
                                      </p:cBhvr>
                                      <p:to>
                                        <p:strVal val="hidden"/>
                                      </p:to>
                                    </p:set>
                                  </p:childTnLst>
                                </p:cTn>
                              </p:par>
                              <p:par>
                                <p:cTn id="89" presetID="2" presetClass="exit" presetSubtype="4" fill="hold" grpId="1" nodeType="withEffect">
                                  <p:stCondLst>
                                    <p:cond delay="0"/>
                                  </p:stCondLst>
                                  <p:childTnLst>
                                    <p:anim calcmode="lin" valueType="num">
                                      <p:cBhvr additive="base">
                                        <p:cTn id="90" dur="500"/>
                                        <p:tgtEl>
                                          <p:spTgt spid="13"/>
                                        </p:tgtEl>
                                        <p:attrNameLst>
                                          <p:attrName>ppt_x</p:attrName>
                                        </p:attrNameLst>
                                      </p:cBhvr>
                                      <p:tavLst>
                                        <p:tav tm="0">
                                          <p:val>
                                            <p:strVal val="ppt_x"/>
                                          </p:val>
                                        </p:tav>
                                        <p:tav tm="100000">
                                          <p:val>
                                            <p:strVal val="ppt_x"/>
                                          </p:val>
                                        </p:tav>
                                      </p:tavLst>
                                    </p:anim>
                                    <p:anim calcmode="lin" valueType="num">
                                      <p:cBhvr additive="base">
                                        <p:cTn id="91" dur="500"/>
                                        <p:tgtEl>
                                          <p:spTgt spid="13"/>
                                        </p:tgtEl>
                                        <p:attrNameLst>
                                          <p:attrName>ppt_y</p:attrName>
                                        </p:attrNameLst>
                                      </p:cBhvr>
                                      <p:tavLst>
                                        <p:tav tm="0">
                                          <p:val>
                                            <p:strVal val="ppt_y"/>
                                          </p:val>
                                        </p:tav>
                                        <p:tav tm="100000">
                                          <p:val>
                                            <p:strVal val="1+ppt_h/2"/>
                                          </p:val>
                                        </p:tav>
                                      </p:tavLst>
                                    </p:anim>
                                    <p:set>
                                      <p:cBhvr>
                                        <p:cTn id="92" dur="1" fill="hold">
                                          <p:stCondLst>
                                            <p:cond delay="499"/>
                                          </p:stCondLst>
                                        </p:cTn>
                                        <p:tgtEl>
                                          <p:spTgt spid="13"/>
                                        </p:tgtEl>
                                        <p:attrNameLst>
                                          <p:attrName>style.visibility</p:attrName>
                                        </p:attrNameLst>
                                      </p:cBhvr>
                                      <p:to>
                                        <p:strVal val="hidden"/>
                                      </p:to>
                                    </p:set>
                                  </p:childTnLst>
                                </p:cTn>
                              </p:par>
                              <p:par>
                                <p:cTn id="93" presetID="2" presetClass="exit" presetSubtype="4" fill="hold" nodeType="withEffect">
                                  <p:stCondLst>
                                    <p:cond delay="0"/>
                                  </p:stCondLst>
                                  <p:childTnLst>
                                    <p:anim calcmode="lin" valueType="num">
                                      <p:cBhvr additive="base">
                                        <p:cTn id="94" dur="500"/>
                                        <p:tgtEl>
                                          <p:spTgt spid="14342"/>
                                        </p:tgtEl>
                                        <p:attrNameLst>
                                          <p:attrName>ppt_x</p:attrName>
                                        </p:attrNameLst>
                                      </p:cBhvr>
                                      <p:tavLst>
                                        <p:tav tm="0">
                                          <p:val>
                                            <p:strVal val="ppt_x"/>
                                          </p:val>
                                        </p:tav>
                                        <p:tav tm="100000">
                                          <p:val>
                                            <p:strVal val="ppt_x"/>
                                          </p:val>
                                        </p:tav>
                                      </p:tavLst>
                                    </p:anim>
                                    <p:anim calcmode="lin" valueType="num">
                                      <p:cBhvr additive="base">
                                        <p:cTn id="95" dur="500"/>
                                        <p:tgtEl>
                                          <p:spTgt spid="14342"/>
                                        </p:tgtEl>
                                        <p:attrNameLst>
                                          <p:attrName>ppt_y</p:attrName>
                                        </p:attrNameLst>
                                      </p:cBhvr>
                                      <p:tavLst>
                                        <p:tav tm="0">
                                          <p:val>
                                            <p:strVal val="ppt_y"/>
                                          </p:val>
                                        </p:tav>
                                        <p:tav tm="100000">
                                          <p:val>
                                            <p:strVal val="1+ppt_h/2"/>
                                          </p:val>
                                        </p:tav>
                                      </p:tavLst>
                                    </p:anim>
                                    <p:set>
                                      <p:cBhvr>
                                        <p:cTn id="96" dur="1" fill="hold">
                                          <p:stCondLst>
                                            <p:cond delay="499"/>
                                          </p:stCondLst>
                                        </p:cTn>
                                        <p:tgtEl>
                                          <p:spTgt spid="14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P spid="11" grpId="0" animBg="1"/>
      <p:bldP spid="11" grpId="1"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 y="11"/>
            <a:ext cx="7067323" cy="761999"/>
          </a:xfrm>
        </p:spPr>
        <p:txBody>
          <a:bodyPr>
            <a:normAutofit/>
          </a:bodyPr>
          <a:lstStyle/>
          <a:p>
            <a:pPr>
              <a:defRPr/>
            </a:pPr>
            <a:r>
              <a:rPr lang="en-US" sz="3200" dirty="0"/>
              <a:t>Calcium Inhibits Stent Expansion</a:t>
            </a:r>
          </a:p>
        </p:txBody>
      </p:sp>
      <p:sp>
        <p:nvSpPr>
          <p:cNvPr id="4" name="TextBox 3"/>
          <p:cNvSpPr txBox="1"/>
          <p:nvPr/>
        </p:nvSpPr>
        <p:spPr>
          <a:xfrm>
            <a:off x="10" y="6620887"/>
            <a:ext cx="3920837" cy="250203"/>
          </a:xfrm>
          <a:prstGeom prst="rect">
            <a:avLst/>
          </a:prstGeom>
          <a:noFill/>
        </p:spPr>
        <p:txBody>
          <a:bodyPr wrap="square" lIns="91357" tIns="45678" rIns="91357" bIns="45678">
            <a:spAutoFit/>
          </a:bodyPr>
          <a:lstStyle/>
          <a:p>
            <a:pPr>
              <a:defRPr/>
            </a:pPr>
            <a:r>
              <a:rPr lang="en-US" sz="1000" dirty="0">
                <a:solidFill>
                  <a:schemeClr val="tx2"/>
                </a:solidFill>
                <a:latin typeface="Calibri" panose="020F0502020204030204" pitchFamily="34" charset="0"/>
              </a:rPr>
              <a:t>Hoffman R et al. EHJ 1998;19:1224-31. </a:t>
            </a:r>
            <a:r>
              <a:rPr lang="en-US" sz="1000" dirty="0">
                <a:solidFill>
                  <a:schemeClr val="tx2"/>
                </a:solidFill>
                <a:latin typeface="Calibri" panose="020F0502020204030204" pitchFamily="34" charset="0"/>
                <a:cs typeface="Calibri" panose="020F0502020204030204" pitchFamily="34" charset="0"/>
              </a:rPr>
              <a:t>PSS= </a:t>
            </a:r>
            <a:r>
              <a:rPr lang="en-US" sz="1000" dirty="0" err="1">
                <a:solidFill>
                  <a:schemeClr val="tx2"/>
                </a:solidFill>
                <a:latin typeface="Calibri" panose="020F0502020204030204" pitchFamily="34" charset="0"/>
                <a:cs typeface="Calibri" panose="020F0502020204030204" pitchFamily="34" charset="0"/>
              </a:rPr>
              <a:t>Palmaz</a:t>
            </a:r>
            <a:r>
              <a:rPr lang="en-US" sz="1000" dirty="0">
                <a:solidFill>
                  <a:schemeClr val="tx2"/>
                </a:solidFill>
                <a:latin typeface="Calibri" panose="020F0502020204030204" pitchFamily="34" charset="0"/>
                <a:cs typeface="Calibri" panose="020F0502020204030204" pitchFamily="34" charset="0"/>
              </a:rPr>
              <a:t>-Schatz stent</a:t>
            </a:r>
          </a:p>
        </p:txBody>
      </p:sp>
      <p:sp>
        <p:nvSpPr>
          <p:cNvPr id="5" name="TextBox 4"/>
          <p:cNvSpPr txBox="1"/>
          <p:nvPr/>
        </p:nvSpPr>
        <p:spPr>
          <a:xfrm>
            <a:off x="2045505" y="5943600"/>
            <a:ext cx="5473614" cy="400110"/>
          </a:xfrm>
          <a:prstGeom prst="rect">
            <a:avLst/>
          </a:prstGeom>
          <a:noFill/>
        </p:spPr>
        <p:txBody>
          <a:bodyPr wrap="none" lIns="91357" tIns="45678" rIns="91357" bIns="45678">
            <a:spAutoFit/>
          </a:bodyPr>
          <a:lstStyle/>
          <a:p>
            <a:pPr algn="ctr">
              <a:defRPr/>
            </a:pPr>
            <a:r>
              <a:rPr lang="en-US" sz="2000" dirty="0">
                <a:solidFill>
                  <a:schemeClr val="tx2"/>
                </a:solidFill>
                <a:latin typeface="Calibri" panose="020F0502020204030204" pitchFamily="34" charset="0"/>
              </a:rPr>
              <a:t>PSS with IVUS in 323 consecutive lesions in 303 pts</a:t>
            </a:r>
          </a:p>
        </p:txBody>
      </p:sp>
      <p:sp>
        <p:nvSpPr>
          <p:cNvPr id="6" name="Rectangle 5"/>
          <p:cNvSpPr/>
          <p:nvPr/>
        </p:nvSpPr>
        <p:spPr>
          <a:xfrm>
            <a:off x="152400" y="4494693"/>
            <a:ext cx="8864600" cy="11938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57" tIns="45678" rIns="91357" bIns="45678" rtlCol="0" anchor="ctr"/>
          <a:lstStyle/>
          <a:p>
            <a:pPr algn="ctr"/>
            <a:endParaRPr lang="en-US" dirty="0">
              <a:latin typeface="Calibri" panose="020F0502020204030204" pitchFamily="34" charset="0"/>
            </a:endParaRPr>
          </a:p>
        </p:txBody>
      </p:sp>
      <p:sp>
        <p:nvSpPr>
          <p:cNvPr id="11" name="Flowchart: Extract 10"/>
          <p:cNvSpPr/>
          <p:nvPr/>
        </p:nvSpPr>
        <p:spPr>
          <a:xfrm rot="5400000">
            <a:off x="5238952" y="3235862"/>
            <a:ext cx="543446" cy="4010950"/>
          </a:xfrm>
          <a:prstGeom prst="flowChartExtract">
            <a:avLst/>
          </a:prstGeom>
          <a:solidFill>
            <a:srgbClr val="1B5F7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7" tIns="45678" rIns="91357" bIns="45678" rtlCol="0" anchor="ctr"/>
          <a:lstStyle/>
          <a:p>
            <a:pPr algn="ctr"/>
            <a:endParaRPr lang="en-US"/>
          </a:p>
        </p:txBody>
      </p:sp>
      <p:graphicFrame>
        <p:nvGraphicFramePr>
          <p:cNvPr id="7" name="Group 85"/>
          <p:cNvGraphicFramePr>
            <a:graphicFrameLocks noGrp="1"/>
          </p:cNvGraphicFramePr>
          <p:nvPr>
            <p:extLst>
              <p:ext uri="{D42A27DB-BD31-4B8C-83A1-F6EECF244321}">
                <p14:modId xmlns:p14="http://schemas.microsoft.com/office/powerpoint/2010/main" xmlns="" val="312878309"/>
              </p:ext>
            </p:extLst>
          </p:nvPr>
        </p:nvGraphicFramePr>
        <p:xfrm>
          <a:off x="152410" y="1199451"/>
          <a:ext cx="8750301" cy="4403724"/>
        </p:xfrm>
        <a:graphic>
          <a:graphicData uri="http://schemas.openxmlformats.org/drawingml/2006/table">
            <a:tbl>
              <a:tblPr/>
              <a:tblGrid>
                <a:gridCol w="2774952"/>
                <a:gridCol w="1219200"/>
                <a:gridCol w="1219200"/>
                <a:gridCol w="1295400"/>
                <a:gridCol w="1295400"/>
                <a:gridCol w="946149"/>
              </a:tblGrid>
              <a:tr h="1112352">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endParaRPr kumimoji="0" lang="en-US" sz="2000" b="0" i="0" u="none" strike="noStrike" cap="none" normalizeH="0" baseline="0" dirty="0" smtClean="0">
                        <a:ln>
                          <a:noFill/>
                        </a:ln>
                        <a:solidFill>
                          <a:schemeClr val="tx2"/>
                        </a:solidFill>
                        <a:effectLst/>
                        <a:latin typeface="Calibri" panose="020F0502020204030204" pitchFamily="34" charset="0"/>
                        <a:ea typeface="ヒラギノ角ゴ Pro W3" pitchFamily="-111" charset="-128"/>
                        <a:cs typeface="Calibri" panose="020F0502020204030204" pitchFamily="34" charset="0"/>
                      </a:endParaRPr>
                    </a:p>
                  </a:txBody>
                  <a:tcPr marT="45714" marB="45714" anchor="ctr" horzOverflow="overflow">
                    <a:lnL>
                      <a:noFill/>
                    </a:lnL>
                    <a:lnR w="28575"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Ca</a:t>
                      </a:r>
                      <a:r>
                        <a:rPr kumimoji="0" lang="en-US" sz="1800" b="0" i="0" u="none" strike="noStrike" cap="none" normalizeH="0" baseline="3000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+2</a:t>
                      </a: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 arc</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0-90</a:t>
                      </a: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sym typeface="Symbol"/>
                        </a:rPr>
                        <a:t></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400" b="0" i="0" u="none" strike="noStrike" cap="none" normalizeH="0" baseline="0" dirty="0" smtClean="0">
                          <a:ln>
                            <a:noFill/>
                          </a:ln>
                          <a:solidFill>
                            <a:schemeClr val="tx2"/>
                          </a:solidFill>
                          <a:effectLst/>
                          <a:latin typeface="Calibri" panose="020F0502020204030204" pitchFamily="34" charset="0"/>
                          <a:ea typeface="ヒラギノ角ゴ Pro W3" pitchFamily="-111" charset="-128"/>
                          <a:cs typeface="Calibri" panose="020F0502020204030204" pitchFamily="34" charset="0"/>
                        </a:rPr>
                        <a:t>n = 120</a:t>
                      </a:r>
                    </a:p>
                  </a:txBody>
                  <a:tcPr marT="45714" marB="45714"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96172">
                        <a:alpha val="39000"/>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Ca</a:t>
                      </a:r>
                      <a:r>
                        <a:rPr kumimoji="0" lang="en-US" sz="1800" b="0" i="0" u="none" strike="noStrike" cap="none" normalizeH="0" baseline="3000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+2</a:t>
                      </a: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 arc</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91-180</a:t>
                      </a: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sym typeface="Symbol"/>
                        </a:rPr>
                        <a:t></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400" b="0" i="0" u="none" strike="noStrike" cap="none" normalizeH="0" baseline="0" dirty="0" smtClean="0">
                          <a:ln>
                            <a:noFill/>
                          </a:ln>
                          <a:solidFill>
                            <a:schemeClr val="tx2"/>
                          </a:solidFill>
                          <a:effectLst/>
                          <a:latin typeface="Calibri" panose="020F0502020204030204" pitchFamily="34" charset="0"/>
                          <a:ea typeface="ヒラギノ角ゴ Pro W3" pitchFamily="-111" charset="-128"/>
                          <a:cs typeface="Calibri" panose="020F0502020204030204" pitchFamily="34" charset="0"/>
                        </a:rPr>
                        <a:t>n = 58</a:t>
                      </a:r>
                    </a:p>
                  </a:txBody>
                  <a:tcPr marT="45714" marB="45714" anchor="ctr" horzOverflow="overflow">
                    <a:lnL w="28575"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9000"/>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Ca</a:t>
                      </a:r>
                      <a:r>
                        <a:rPr kumimoji="0" lang="en-US" sz="1800" b="0" i="0" u="none" strike="noStrike" cap="none" normalizeH="0" baseline="3000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+2</a:t>
                      </a: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 arc</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181-270</a:t>
                      </a: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sym typeface="Symbol"/>
                        </a:rPr>
                        <a:t></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400" b="0" i="0" u="none" strike="noStrike" cap="none" normalizeH="0" baseline="0" dirty="0" smtClean="0">
                          <a:ln>
                            <a:noFill/>
                          </a:ln>
                          <a:solidFill>
                            <a:schemeClr val="tx2"/>
                          </a:solidFill>
                          <a:effectLst/>
                          <a:latin typeface="Calibri" panose="020F0502020204030204" pitchFamily="34" charset="0"/>
                          <a:ea typeface="ヒラギノ角ゴ Pro W3" pitchFamily="-111" charset="-128"/>
                          <a:cs typeface="Calibri" panose="020F0502020204030204" pitchFamily="34" charset="0"/>
                        </a:rPr>
                        <a:t>n = 71</a:t>
                      </a:r>
                    </a:p>
                  </a:txBody>
                  <a:tcPr marT="45714" marB="45714"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9000"/>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Ca</a:t>
                      </a:r>
                      <a:r>
                        <a:rPr kumimoji="0" lang="en-US" sz="1800" b="0" i="0" u="none" strike="noStrike" cap="none" normalizeH="0" baseline="3000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+2</a:t>
                      </a: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 arc</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271-360</a:t>
                      </a:r>
                      <a:r>
                        <a:rPr kumimoji="0" lang="en-US" sz="18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sym typeface="Symbol"/>
                        </a:rPr>
                        <a:t></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400" b="0" i="0" u="none" strike="noStrike" cap="none" normalizeH="0" baseline="0" dirty="0" smtClean="0">
                          <a:ln>
                            <a:noFill/>
                          </a:ln>
                          <a:solidFill>
                            <a:schemeClr val="tx2"/>
                          </a:solidFill>
                          <a:effectLst/>
                          <a:latin typeface="Calibri" panose="020F0502020204030204" pitchFamily="34" charset="0"/>
                          <a:ea typeface="ヒラギノ角ゴ Pro W3" pitchFamily="-111" charset="-128"/>
                          <a:cs typeface="Calibri" panose="020F0502020204030204" pitchFamily="34" charset="0"/>
                        </a:rPr>
                        <a:t>n = 74</a:t>
                      </a:r>
                    </a:p>
                  </a:txBody>
                  <a:tcPr marT="45714" marB="45714"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9000"/>
                      </a:srgbClr>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2000" b="0" i="0" u="none" strike="noStrike" cap="none" normalizeH="0" baseline="0" dirty="0" smtClean="0">
                          <a:ln>
                            <a:noFill/>
                          </a:ln>
                          <a:solidFill>
                            <a:schemeClr val="accent2">
                              <a:lumMod val="60000"/>
                              <a:lumOff val="40000"/>
                            </a:schemeClr>
                          </a:solidFill>
                          <a:effectLst/>
                          <a:latin typeface="Calibri" panose="020F0502020204030204" pitchFamily="34" charset="0"/>
                          <a:ea typeface="ヒラギノ角ゴ Pro W3" pitchFamily="-111" charset="-128"/>
                          <a:cs typeface="Calibri" panose="020F0502020204030204" pitchFamily="34" charset="0"/>
                        </a:rPr>
                        <a:t>p</a:t>
                      </a:r>
                    </a:p>
                  </a:txBody>
                  <a:tcPr marT="45714" marB="45714"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196172">
                        <a:alpha val="39000"/>
                      </a:srgbClr>
                    </a:solidFill>
                  </a:tcPr>
                </a:tc>
              </a:tr>
              <a:tr h="365708">
                <a:tc>
                  <a:txBody>
                    <a:bodyPr/>
                    <a:lstStyle/>
                    <a:p>
                      <a:r>
                        <a:rPr lang="en-US" sz="1600" b="0" baseline="0" dirty="0" smtClean="0">
                          <a:solidFill>
                            <a:schemeClr val="tx2"/>
                          </a:solidFill>
                          <a:latin typeface="Calibri" panose="020F0502020204030204" pitchFamily="34" charset="0"/>
                          <a:cs typeface="Calibri" panose="020F0502020204030204" pitchFamily="34" charset="0"/>
                        </a:rPr>
                        <a:t>Ca</a:t>
                      </a:r>
                      <a:r>
                        <a:rPr lang="en-US" sz="1600" b="0" baseline="30000" dirty="0" smtClean="0">
                          <a:solidFill>
                            <a:schemeClr val="tx2"/>
                          </a:solidFill>
                          <a:latin typeface="Calibri" panose="020F0502020204030204" pitchFamily="34" charset="0"/>
                          <a:cs typeface="Calibri" panose="020F0502020204030204" pitchFamily="34" charset="0"/>
                        </a:rPr>
                        <a:t>+2</a:t>
                      </a:r>
                      <a:r>
                        <a:rPr lang="en-US" sz="1600" b="0" baseline="0" dirty="0" smtClean="0">
                          <a:solidFill>
                            <a:schemeClr val="tx2"/>
                          </a:solidFill>
                          <a:latin typeface="Calibri" panose="020F0502020204030204" pitchFamily="34" charset="0"/>
                          <a:cs typeface="Calibri" panose="020F0502020204030204" pitchFamily="34" charset="0"/>
                        </a:rPr>
                        <a:t> by angiography</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21%</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r>
                        <a:rPr lang="en-US" sz="1600" b="0" kern="1200" dirty="0" smtClean="0">
                          <a:solidFill>
                            <a:schemeClr val="tx2"/>
                          </a:solidFill>
                          <a:latin typeface="Calibri" panose="020F0502020204030204" pitchFamily="34" charset="0"/>
                          <a:ea typeface="+mn-ea"/>
                          <a:cs typeface="Calibri" panose="020F0502020204030204" pitchFamily="34" charset="0"/>
                        </a:rPr>
                        <a:t>40%</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r>
                        <a:rPr lang="en-US" sz="1600" b="0" kern="1200" dirty="0" smtClean="0">
                          <a:solidFill>
                            <a:schemeClr val="tx2"/>
                          </a:solidFill>
                          <a:latin typeface="Calibri" panose="020F0502020204030204" pitchFamily="34" charset="0"/>
                          <a:ea typeface="+mn-ea"/>
                          <a:cs typeface="Calibri" panose="020F0502020204030204" pitchFamily="34" charset="0"/>
                        </a:rPr>
                        <a:t>71%</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T="45714" marB="45714" anchor="ctr" horzOverflow="overflow">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r>
                        <a:rPr lang="en-US" sz="1600" b="0" kern="1200" dirty="0" smtClean="0">
                          <a:solidFill>
                            <a:schemeClr val="tx2"/>
                          </a:solidFill>
                          <a:latin typeface="Calibri" panose="020F0502020204030204" pitchFamily="34" charset="0"/>
                          <a:ea typeface="+mn-ea"/>
                          <a:cs typeface="Calibri" panose="020F0502020204030204" pitchFamily="34" charset="0"/>
                        </a:rPr>
                        <a:t>78%</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T="45714" marB="45714" anchor="ctr" horzOverflow="overflow">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&lt;0.001</a:t>
                      </a:r>
                    </a:p>
                  </a:txBody>
                  <a:tcPr marT="45714" marB="45714" anchor="ctr" horzOverflow="overflow">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65708">
                <a:tc>
                  <a:txBody>
                    <a:bodyPr/>
                    <a:lstStyle/>
                    <a:p>
                      <a:r>
                        <a:rPr lang="en-US" sz="1600" b="0" dirty="0" smtClean="0">
                          <a:solidFill>
                            <a:schemeClr val="tx2"/>
                          </a:solidFill>
                          <a:latin typeface="Calibri" panose="020F0502020204030204" pitchFamily="34" charset="0"/>
                          <a:cs typeface="Calibri" panose="020F0502020204030204" pitchFamily="34" charset="0"/>
                        </a:rPr>
                        <a:t>Age (mean, </a:t>
                      </a:r>
                      <a:r>
                        <a:rPr lang="en-US" sz="1600" b="0" dirty="0" err="1" smtClean="0">
                          <a:solidFill>
                            <a:schemeClr val="tx2"/>
                          </a:solidFill>
                          <a:latin typeface="Calibri" panose="020F0502020204030204" pitchFamily="34" charset="0"/>
                          <a:cs typeface="Calibri" panose="020F0502020204030204" pitchFamily="34" charset="0"/>
                        </a:rPr>
                        <a:t>yrs</a:t>
                      </a:r>
                      <a:r>
                        <a:rPr lang="en-US" sz="1600" b="0" dirty="0" smtClean="0">
                          <a:solidFill>
                            <a:schemeClr val="tx2"/>
                          </a:solidFill>
                          <a:latin typeface="Calibri" panose="020F0502020204030204" pitchFamily="34" charset="0"/>
                          <a:cs typeface="Calibri" panose="020F0502020204030204" pitchFamily="34" charset="0"/>
                        </a:rPr>
                        <a:t>)</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61.2</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63.4</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65.7</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T="45714" marB="45714" anchor="ct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66.9</a:t>
                      </a:r>
                      <a:endParaRPr lang="en-US" sz="1600" b="0" kern="1200" dirty="0">
                        <a:solidFill>
                          <a:schemeClr val="tx2"/>
                        </a:solidFill>
                        <a:latin typeface="Calibri" panose="020F0502020204030204" pitchFamily="34" charset="0"/>
                        <a:ea typeface="+mn-ea"/>
                        <a:cs typeface="Calibri" panose="020F0502020204030204" pitchFamily="34" charset="0"/>
                      </a:endParaRPr>
                    </a:p>
                  </a:txBody>
                  <a:tcPr marT="45714" marB="45714" anchor="ct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0.005</a:t>
                      </a:r>
                    </a:p>
                  </a:txBody>
                  <a:tcPr marT="45714" marB="45714" anchor="ct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r>
              <a:tr h="365708">
                <a:tc>
                  <a:txBody>
                    <a:bodyPr/>
                    <a:lstStyle/>
                    <a:p>
                      <a:r>
                        <a:rPr lang="en-US" sz="1600" b="0" dirty="0" smtClean="0">
                          <a:solidFill>
                            <a:schemeClr val="tx2"/>
                          </a:solidFill>
                          <a:latin typeface="Calibri" panose="020F0502020204030204" pitchFamily="34" charset="0"/>
                          <a:cs typeface="Calibri" panose="020F0502020204030204" pitchFamily="34" charset="0"/>
                        </a:rPr>
                        <a:t>Arc of</a:t>
                      </a:r>
                      <a:r>
                        <a:rPr lang="en-US" sz="1600" b="0" baseline="0" dirty="0" smtClean="0">
                          <a:solidFill>
                            <a:schemeClr val="tx2"/>
                          </a:solidFill>
                          <a:latin typeface="Calibri" panose="020F0502020204030204" pitchFamily="34" charset="0"/>
                          <a:cs typeface="Calibri" panose="020F0502020204030204" pitchFamily="34" charset="0"/>
                        </a:rPr>
                        <a:t> Ca</a:t>
                      </a:r>
                      <a:r>
                        <a:rPr lang="en-US" sz="1600" b="0" baseline="30000" dirty="0" smtClean="0">
                          <a:solidFill>
                            <a:schemeClr val="tx2"/>
                          </a:solidFill>
                          <a:latin typeface="Calibri" panose="020F0502020204030204" pitchFamily="34" charset="0"/>
                          <a:cs typeface="Calibri" panose="020F0502020204030204" pitchFamily="34" charset="0"/>
                        </a:rPr>
                        <a:t>+2</a:t>
                      </a:r>
                      <a:r>
                        <a:rPr lang="en-US" sz="1600" b="0" baseline="0" dirty="0" smtClean="0">
                          <a:solidFill>
                            <a:schemeClr val="tx2"/>
                          </a:solidFill>
                          <a:latin typeface="Calibri" panose="020F0502020204030204" pitchFamily="34" charset="0"/>
                          <a:cs typeface="Calibri" panose="020F0502020204030204" pitchFamily="34" charset="0"/>
                        </a:rPr>
                        <a:t> (mean)</a:t>
                      </a:r>
                      <a:endParaRPr lang="en-US" sz="1600" b="0" baseline="3000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20</a:t>
                      </a:r>
                      <a:r>
                        <a:rPr lang="en-US" sz="1600" b="0" dirty="0" smtClean="0">
                          <a:solidFill>
                            <a:schemeClr val="tx2"/>
                          </a:solidFill>
                          <a:latin typeface="Calibri" panose="020F0502020204030204" pitchFamily="34" charset="0"/>
                          <a:cs typeface="Calibri" panose="020F0502020204030204" pitchFamily="34" charset="0"/>
                          <a:sym typeface="Symbol"/>
                        </a:rPr>
                        <a:t></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sym typeface="Symbol"/>
                        </a:rPr>
                        <a:t>127</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217</a:t>
                      </a:r>
                      <a:r>
                        <a:rPr lang="en-US" sz="1600" b="0" dirty="0" smtClean="0">
                          <a:solidFill>
                            <a:schemeClr val="tx2"/>
                          </a:solidFill>
                          <a:latin typeface="Calibri" panose="020F0502020204030204" pitchFamily="34" charset="0"/>
                          <a:cs typeface="Calibri" panose="020F0502020204030204" pitchFamily="34" charset="0"/>
                          <a:sym typeface="Symbol"/>
                        </a:rPr>
                        <a:t></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sym typeface="Symbol"/>
                        </a:rPr>
                        <a:t>322</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&lt;0.001</a:t>
                      </a:r>
                    </a:p>
                  </a:txBody>
                  <a:tcPr marT="45714" marB="45714" anchor="ctr" horzOverflow="overflow">
                    <a:lnL>
                      <a:noFill/>
                    </a:lnL>
                    <a:lnR>
                      <a:noFill/>
                    </a:lnR>
                    <a:lnT>
                      <a:noFill/>
                    </a:lnT>
                    <a:lnB>
                      <a:noFill/>
                    </a:lnB>
                    <a:lnTlToBr>
                      <a:noFill/>
                    </a:lnTlToBr>
                    <a:lnBlToTr>
                      <a:noFill/>
                    </a:lnBlToTr>
                    <a:noFill/>
                  </a:tcPr>
                </a:tc>
              </a:tr>
              <a:tr h="3657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2"/>
                          </a:solidFill>
                          <a:latin typeface="Calibri" panose="020F0502020204030204" pitchFamily="34" charset="0"/>
                          <a:cs typeface="Calibri" panose="020F0502020204030204" pitchFamily="34" charset="0"/>
                        </a:rPr>
                        <a:t>Arc of</a:t>
                      </a:r>
                      <a:r>
                        <a:rPr lang="en-US" sz="1600" b="0" baseline="0" dirty="0" smtClean="0">
                          <a:solidFill>
                            <a:schemeClr val="tx2"/>
                          </a:solidFill>
                          <a:latin typeface="Calibri" panose="020F0502020204030204" pitchFamily="34" charset="0"/>
                          <a:cs typeface="Calibri" panose="020F0502020204030204" pitchFamily="34" charset="0"/>
                        </a:rPr>
                        <a:t> superficial Ca</a:t>
                      </a:r>
                      <a:r>
                        <a:rPr lang="en-US" sz="1600" b="0" baseline="30000" dirty="0" smtClean="0">
                          <a:solidFill>
                            <a:schemeClr val="tx2"/>
                          </a:solidFill>
                          <a:latin typeface="Calibri" panose="020F0502020204030204" pitchFamily="34" charset="0"/>
                          <a:cs typeface="Calibri" panose="020F0502020204030204" pitchFamily="34" charset="0"/>
                        </a:rPr>
                        <a:t>+2</a:t>
                      </a:r>
                    </a:p>
                  </a:txBody>
                  <a:tcPr marT="45714" marB="45714"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sym typeface="Symbol"/>
                        </a:rPr>
                        <a:t>8</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sym typeface="Symbol"/>
                        </a:rPr>
                        <a:t>84</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200</a:t>
                      </a:r>
                      <a:r>
                        <a:rPr lang="en-US" sz="1600" b="0" dirty="0" smtClean="0">
                          <a:solidFill>
                            <a:schemeClr val="tx2"/>
                          </a:solidFill>
                          <a:latin typeface="Calibri" panose="020F0502020204030204" pitchFamily="34" charset="0"/>
                          <a:cs typeface="Calibri" panose="020F0502020204030204" pitchFamily="34" charset="0"/>
                          <a:sym typeface="Symbol"/>
                        </a:rPr>
                        <a:t></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sym typeface="Symbol"/>
                        </a:rPr>
                        <a:t>311</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&lt;0.001</a:t>
                      </a:r>
                    </a:p>
                  </a:txBody>
                  <a:tcPr marT="45714" marB="45714" anchor="ctr" horzOverflow="overflow">
                    <a:lnL>
                      <a:noFill/>
                    </a:lnL>
                    <a:lnR>
                      <a:noFill/>
                    </a:lnR>
                    <a:lnT>
                      <a:noFill/>
                    </a:lnT>
                    <a:lnB>
                      <a:noFill/>
                    </a:lnB>
                    <a:lnTlToBr>
                      <a:noFill/>
                    </a:lnTlToBr>
                    <a:lnBlToTr>
                      <a:noFill/>
                    </a:lnBlToTr>
                    <a:noFill/>
                  </a:tcPr>
                </a:tc>
              </a:tr>
              <a:tr h="365708">
                <a:tc>
                  <a:txBody>
                    <a:bodyPr/>
                    <a:lstStyle/>
                    <a:p>
                      <a:r>
                        <a:rPr lang="en-US" sz="1600" b="0" dirty="0" smtClean="0">
                          <a:solidFill>
                            <a:schemeClr val="tx2"/>
                          </a:solidFill>
                          <a:latin typeface="Calibri" panose="020F0502020204030204" pitchFamily="34" charset="0"/>
                          <a:cs typeface="Calibri" panose="020F0502020204030204" pitchFamily="34" charset="0"/>
                        </a:rPr>
                        <a:t>Max press. (mean atm.)</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14.2</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14.8</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16.7</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chemeClr val="tx2"/>
                          </a:solidFill>
                          <a:effectLst/>
                          <a:latin typeface="Calibri" panose="020F0502020204030204" pitchFamily="34" charset="0"/>
                          <a:cs typeface="Calibri" panose="020F0502020204030204" pitchFamily="34" charset="0"/>
                        </a:rPr>
                        <a:t>16.3</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&lt;0.001</a:t>
                      </a:r>
                    </a:p>
                  </a:txBody>
                  <a:tcPr marT="45714" marB="45714" anchor="ctr" horzOverflow="overflow">
                    <a:lnL>
                      <a:noFill/>
                    </a:lnL>
                    <a:lnR>
                      <a:noFill/>
                    </a:lnR>
                    <a:lnT>
                      <a:noFill/>
                    </a:lnT>
                    <a:lnB>
                      <a:noFill/>
                    </a:lnB>
                    <a:lnTlToBr>
                      <a:noFill/>
                    </a:lnTlToBr>
                    <a:lnBlToTr>
                      <a:noFill/>
                    </a:lnBlToTr>
                    <a:noFill/>
                  </a:tcPr>
                </a:tc>
              </a:tr>
              <a:tr h="365708">
                <a:tc>
                  <a:txBody>
                    <a:bodyPr/>
                    <a:lstStyle/>
                    <a:p>
                      <a:r>
                        <a:rPr lang="en-US" sz="1600" b="0" dirty="0" smtClean="0">
                          <a:solidFill>
                            <a:schemeClr val="tx2"/>
                          </a:solidFill>
                          <a:latin typeface="Calibri" panose="020F0502020204030204" pitchFamily="34" charset="0"/>
                          <a:cs typeface="Calibri" panose="020F0502020204030204" pitchFamily="34" charset="0"/>
                        </a:rPr>
                        <a:t>HSRA used</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0%</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21%</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69%</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chemeClr val="tx2"/>
                          </a:solidFill>
                          <a:effectLst/>
                          <a:latin typeface="Calibri" panose="020F0502020204030204" pitchFamily="34" charset="0"/>
                          <a:cs typeface="Calibri" panose="020F0502020204030204" pitchFamily="34" charset="0"/>
                        </a:rPr>
                        <a:t>76%</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&lt;0.001</a:t>
                      </a:r>
                    </a:p>
                  </a:txBody>
                  <a:tcPr marT="45714" marB="45714" anchor="ctr" horzOverflow="overflow">
                    <a:lnL>
                      <a:noFill/>
                    </a:lnL>
                    <a:lnR>
                      <a:noFill/>
                    </a:lnR>
                    <a:lnT>
                      <a:noFill/>
                    </a:lnT>
                    <a:lnB>
                      <a:noFill/>
                    </a:lnB>
                    <a:lnTlToBr>
                      <a:noFill/>
                    </a:lnTlToBr>
                    <a:lnBlToTr>
                      <a:noFill/>
                    </a:lnBlToTr>
                    <a:noFill/>
                  </a:tcPr>
                </a:tc>
              </a:tr>
              <a:tr h="365708">
                <a:tc gridSpan="2">
                  <a:txBody>
                    <a:bodyPr/>
                    <a:lstStyle/>
                    <a:p>
                      <a:r>
                        <a:rPr lang="en-US" sz="1600" b="0" dirty="0" smtClean="0">
                          <a:solidFill>
                            <a:schemeClr val="tx2"/>
                          </a:solidFill>
                          <a:latin typeface="Calibri" panose="020F0502020204030204" pitchFamily="34" charset="0"/>
                          <a:cs typeface="Calibri" panose="020F0502020204030204" pitchFamily="34" charset="0"/>
                        </a:rPr>
                        <a:t>Acute angiographic measures</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a:txBody>
                    <a:bodyPr/>
                    <a:lstStyle/>
                    <a:p>
                      <a:pPr algn="ct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algn="ct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chemeClr val="tx2"/>
                        </a:solidFill>
                        <a:effectLst/>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endPar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r>
              <a:tr h="365708">
                <a:tc>
                  <a:txBody>
                    <a:bodyPr/>
                    <a:lstStyle/>
                    <a:p>
                      <a:r>
                        <a:rPr lang="en-US" sz="1600" b="0" dirty="0" smtClean="0">
                          <a:solidFill>
                            <a:schemeClr val="tx2"/>
                          </a:solidFill>
                          <a:latin typeface="Calibri" panose="020F0502020204030204" pitchFamily="34" charset="0"/>
                          <a:cs typeface="Calibri" panose="020F0502020204030204" pitchFamily="34" charset="0"/>
                        </a:rPr>
                        <a:t>-Acute gain</a:t>
                      </a:r>
                      <a:r>
                        <a:rPr lang="en-US" sz="1600" b="0" baseline="0" dirty="0" smtClean="0">
                          <a:solidFill>
                            <a:schemeClr val="tx2"/>
                          </a:solidFill>
                          <a:latin typeface="Calibri" panose="020F0502020204030204" pitchFamily="34" charset="0"/>
                          <a:cs typeface="Calibri" panose="020F0502020204030204" pitchFamily="34" charset="0"/>
                        </a:rPr>
                        <a:t> (mean, mm)</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2.06</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1.91</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1.81</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chemeClr val="tx2"/>
                          </a:solidFill>
                          <a:effectLst/>
                          <a:latin typeface="Calibri" panose="020F0502020204030204" pitchFamily="34" charset="0"/>
                          <a:cs typeface="Calibri" panose="020F0502020204030204" pitchFamily="34" charset="0"/>
                        </a:rPr>
                        <a:t>1.78</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0.007</a:t>
                      </a:r>
                    </a:p>
                  </a:txBody>
                  <a:tcPr marT="45714" marB="45714" anchor="ctr" horzOverflow="overflow">
                    <a:lnL>
                      <a:noFill/>
                    </a:lnL>
                    <a:lnR>
                      <a:noFill/>
                    </a:lnR>
                    <a:lnT>
                      <a:noFill/>
                    </a:lnT>
                    <a:lnB>
                      <a:noFill/>
                    </a:lnB>
                    <a:lnTlToBr>
                      <a:noFill/>
                    </a:lnTlToBr>
                    <a:lnBlToTr>
                      <a:noFill/>
                    </a:lnBlToTr>
                    <a:noFill/>
                  </a:tcPr>
                </a:tc>
              </a:tr>
              <a:tr h="3657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2"/>
                          </a:solidFill>
                          <a:latin typeface="Calibri" panose="020F0502020204030204" pitchFamily="34" charset="0"/>
                          <a:cs typeface="Calibri" panose="020F0502020204030204" pitchFamily="34" charset="0"/>
                        </a:rPr>
                        <a:t>-Final MLD </a:t>
                      </a:r>
                      <a:r>
                        <a:rPr lang="en-US" sz="1600" b="0" baseline="0" dirty="0" smtClean="0">
                          <a:solidFill>
                            <a:schemeClr val="tx2"/>
                          </a:solidFill>
                          <a:latin typeface="Calibri" panose="020F0502020204030204" pitchFamily="34" charset="0"/>
                          <a:cs typeface="Calibri" panose="020F0502020204030204" pitchFamily="34" charset="0"/>
                        </a:rPr>
                        <a:t>(mean, mm)</a:t>
                      </a:r>
                      <a:endParaRPr lang="en-US" sz="1600" b="0" dirty="0" smtClean="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3.01</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3.04</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w="28575" cap="flat" cmpd="sng" algn="ctr">
                      <a:noFill/>
                      <a:prstDash val="solid"/>
                      <a:round/>
                      <a:headEnd type="none" w="med" len="med"/>
                      <a:tailEnd type="none" w="med" len="med"/>
                    </a:lnL>
                    <a:lnR>
                      <a:noFill/>
                    </a:lnR>
                    <a:lnT>
                      <a:noFill/>
                    </a:lnT>
                    <a:lnB>
                      <a:noFill/>
                    </a:lnB>
                    <a:lnTlToBr>
                      <a:noFill/>
                    </a:lnTlToBr>
                    <a:lnBlToTr>
                      <a:noFill/>
                    </a:lnBlToTr>
                    <a:noFill/>
                  </a:tcPr>
                </a:tc>
                <a:tc>
                  <a:txBody>
                    <a:bodyPr/>
                    <a:lstStyle/>
                    <a:p>
                      <a:pPr algn="ctr"/>
                      <a:r>
                        <a:rPr lang="en-US" sz="1600" b="0" dirty="0" smtClean="0">
                          <a:solidFill>
                            <a:schemeClr val="tx2"/>
                          </a:solidFill>
                          <a:latin typeface="Calibri" panose="020F0502020204030204" pitchFamily="34" charset="0"/>
                          <a:cs typeface="Calibri" panose="020F0502020204030204" pitchFamily="34" charset="0"/>
                        </a:rPr>
                        <a:t>2.85</a:t>
                      </a:r>
                      <a:endParaRPr lang="en-US" sz="1600" b="0" dirty="0">
                        <a:solidFill>
                          <a:schemeClr val="tx2"/>
                        </a:solidFill>
                        <a:latin typeface="Calibri" panose="020F0502020204030204" pitchFamily="34" charset="0"/>
                        <a:cs typeface="Calibri" panose="020F050202020403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chemeClr val="tx2"/>
                          </a:solidFill>
                          <a:effectLst/>
                          <a:latin typeface="Calibri" panose="020F0502020204030204" pitchFamily="34" charset="0"/>
                          <a:cs typeface="Calibri" panose="020F0502020204030204" pitchFamily="34" charset="0"/>
                        </a:rPr>
                        <a:t>2.83</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de-DE" sz="1600" b="0" i="0" u="none" strike="noStrike" cap="none" normalizeH="0" baseline="0" dirty="0" smtClean="0">
                          <a:ln>
                            <a:noFill/>
                          </a:ln>
                          <a:solidFill>
                            <a:srgbClr val="3C8C93"/>
                          </a:solidFill>
                          <a:effectLst/>
                          <a:latin typeface="Calibri" panose="020F0502020204030204" pitchFamily="34" charset="0"/>
                          <a:cs typeface="Calibri" panose="020F0502020204030204" pitchFamily="34" charset="0"/>
                        </a:rPr>
                        <a:t>0.03</a:t>
                      </a:r>
                    </a:p>
                  </a:txBody>
                  <a:tcPr marT="45714" marB="45714" anchor="ctr"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xmlns="" val="19422929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1414"/>
            <a:ext cx="7772400" cy="914400"/>
          </a:xfrm>
        </p:spPr>
        <p:txBody>
          <a:bodyPr/>
          <a:lstStyle/>
          <a:p>
            <a:r>
              <a:rPr lang="en-IN" b="1" dirty="0" smtClean="0">
                <a:solidFill>
                  <a:schemeClr val="tx1"/>
                </a:solidFill>
              </a:rPr>
              <a:t>Facts from trials in pre-DES era</a:t>
            </a:r>
            <a:endParaRPr lang="en-IN" b="1" dirty="0">
              <a:solidFill>
                <a:schemeClr val="tx1"/>
              </a:solidFill>
            </a:endParaRPr>
          </a:p>
        </p:txBody>
      </p:sp>
      <p:sp>
        <p:nvSpPr>
          <p:cNvPr id="3" name="Content Placeholder 2"/>
          <p:cNvSpPr>
            <a:spLocks noGrp="1"/>
          </p:cNvSpPr>
          <p:nvPr>
            <p:ph idx="1"/>
          </p:nvPr>
        </p:nvSpPr>
        <p:spPr>
          <a:xfrm>
            <a:off x="0" y="1071546"/>
            <a:ext cx="9144000" cy="5572164"/>
          </a:xfrm>
        </p:spPr>
        <p:txBody>
          <a:bodyPr>
            <a:noAutofit/>
          </a:bodyPr>
          <a:lstStyle/>
          <a:p>
            <a:r>
              <a:rPr lang="en-IN" sz="2800" dirty="0" smtClean="0"/>
              <a:t>ROTA helps in lesion preparation and improves procedural success in ‘difficult’ lesions in complex/calcified coronary lesions</a:t>
            </a:r>
          </a:p>
          <a:p>
            <a:endParaRPr lang="en-IN" sz="2800" dirty="0" smtClean="0"/>
          </a:p>
          <a:p>
            <a:r>
              <a:rPr lang="en-IN" sz="2800" dirty="0" smtClean="0"/>
              <a:t>ROTA improves the acute gain in lumen diameter</a:t>
            </a:r>
          </a:p>
          <a:p>
            <a:endParaRPr lang="en-IN" sz="2800" dirty="0" smtClean="0"/>
          </a:p>
          <a:p>
            <a:r>
              <a:rPr lang="en-IN" sz="2800" dirty="0" smtClean="0">
                <a:solidFill>
                  <a:srgbClr val="FFFF00"/>
                </a:solidFill>
              </a:rPr>
              <a:t>ROTA has no effect/worsens </a:t>
            </a:r>
            <a:r>
              <a:rPr lang="en-IN" sz="2800" dirty="0" err="1" smtClean="0">
                <a:solidFill>
                  <a:srgbClr val="FFFF00"/>
                </a:solidFill>
              </a:rPr>
              <a:t>restenosis</a:t>
            </a:r>
            <a:r>
              <a:rPr lang="en-IN" sz="2800" dirty="0" smtClean="0">
                <a:solidFill>
                  <a:srgbClr val="FFFF00"/>
                </a:solidFill>
              </a:rPr>
              <a:t> rates compared to routine PTCA ( 20-58%)</a:t>
            </a:r>
          </a:p>
          <a:p>
            <a:endParaRPr lang="en-IN" sz="2800" dirty="0" smtClean="0"/>
          </a:p>
          <a:p>
            <a:r>
              <a:rPr lang="en-IN" sz="2800" dirty="0" smtClean="0"/>
              <a:t>No definite mortality benefit documented.</a:t>
            </a:r>
          </a:p>
          <a:p>
            <a:endParaRPr lang="en-IN" sz="2800" dirty="0" smtClean="0"/>
          </a:p>
          <a:p>
            <a:endParaRPr lang="en-IN" sz="2800" dirty="0" smtClean="0"/>
          </a:p>
          <a:p>
            <a:endParaRPr lang="en-IN" sz="2800" dirty="0" smtClean="0"/>
          </a:p>
          <a:p>
            <a:pPr>
              <a:buNone/>
            </a:pPr>
            <a:r>
              <a:rPr lang="en-IN" sz="2800" dirty="0" smtClean="0"/>
              <a:t> </a:t>
            </a:r>
            <a:endParaRPr lang="en-IN" sz="28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71414"/>
            <a:ext cx="8329642" cy="714380"/>
          </a:xfrm>
        </p:spPr>
        <p:txBody>
          <a:bodyPr/>
          <a:lstStyle/>
          <a:p>
            <a:pPr algn="l"/>
            <a:r>
              <a:rPr lang="en-IN" b="1" dirty="0" smtClean="0">
                <a:solidFill>
                  <a:schemeClr val="tx1"/>
                </a:solidFill>
              </a:rPr>
              <a:t>ROTABLATION in the DES era</a:t>
            </a:r>
            <a:endParaRPr lang="en-IN" b="1" dirty="0">
              <a:solidFill>
                <a:schemeClr val="tx1"/>
              </a:solidFill>
            </a:endParaRPr>
          </a:p>
        </p:txBody>
      </p:sp>
      <p:sp>
        <p:nvSpPr>
          <p:cNvPr id="3" name="Content Placeholder 2"/>
          <p:cNvSpPr>
            <a:spLocks noGrp="1"/>
          </p:cNvSpPr>
          <p:nvPr>
            <p:ph idx="1"/>
          </p:nvPr>
        </p:nvSpPr>
        <p:spPr>
          <a:xfrm>
            <a:off x="0" y="1000108"/>
            <a:ext cx="9144000" cy="5857892"/>
          </a:xfrm>
        </p:spPr>
        <p:txBody>
          <a:bodyPr>
            <a:normAutofit fontScale="85000" lnSpcReduction="20000"/>
          </a:bodyPr>
          <a:lstStyle/>
          <a:p>
            <a:r>
              <a:rPr lang="en-IN" sz="2800" dirty="0" smtClean="0"/>
              <a:t>DES-era has significantly decreased the </a:t>
            </a:r>
            <a:r>
              <a:rPr lang="en-IN" sz="2800" dirty="0" err="1" smtClean="0"/>
              <a:t>restenosis</a:t>
            </a:r>
            <a:r>
              <a:rPr lang="en-IN" sz="2800" dirty="0" smtClean="0"/>
              <a:t> rates and 1-yr TVR rates.</a:t>
            </a:r>
          </a:p>
          <a:p>
            <a:r>
              <a:rPr lang="en-IN" sz="2800" dirty="0" smtClean="0"/>
              <a:t>However for best results, the lesion needs to be completely tackled and stents optimally deployed.</a:t>
            </a:r>
          </a:p>
          <a:p>
            <a:r>
              <a:rPr lang="en-IN" sz="2800" dirty="0" smtClean="0"/>
              <a:t>Optimal stent deployment is affected in calcified coronary plaques– disruption of stent polymer during dilatation, poor drug elution, </a:t>
            </a:r>
            <a:r>
              <a:rPr lang="en-IN" sz="2800" dirty="0" err="1" smtClean="0"/>
              <a:t>underexpansion</a:t>
            </a:r>
            <a:r>
              <a:rPr lang="en-IN" sz="2800" dirty="0" smtClean="0"/>
              <a:t>.</a:t>
            </a:r>
          </a:p>
          <a:p>
            <a:pPr>
              <a:buNone/>
            </a:pPr>
            <a:endParaRPr lang="en-IN" sz="2800" dirty="0" smtClean="0"/>
          </a:p>
          <a:p>
            <a:r>
              <a:rPr lang="en-IN" sz="2800" u="sng" dirty="0" smtClean="0"/>
              <a:t>Questions that need to be addressed:</a:t>
            </a:r>
          </a:p>
          <a:p>
            <a:endParaRPr lang="en-IN" sz="2800" dirty="0" smtClean="0"/>
          </a:p>
          <a:p>
            <a:pPr>
              <a:buFontTx/>
              <a:buChar char="-"/>
            </a:pPr>
            <a:r>
              <a:rPr lang="en-IN" sz="2800" i="1" dirty="0" smtClean="0">
                <a:solidFill>
                  <a:srgbClr val="FFFF00"/>
                </a:solidFill>
              </a:rPr>
              <a:t>Effect of ROTA for routine ‘difficult’ lesions in DES-era?</a:t>
            </a:r>
          </a:p>
          <a:p>
            <a:pPr>
              <a:buFontTx/>
              <a:buChar char="-"/>
            </a:pPr>
            <a:r>
              <a:rPr lang="en-IN" sz="2800" i="1" dirty="0" smtClean="0">
                <a:solidFill>
                  <a:srgbClr val="FFFF00"/>
                </a:solidFill>
              </a:rPr>
              <a:t>Effect of ROTA for complex/calcified lesions compared to routine PCI?</a:t>
            </a:r>
          </a:p>
          <a:p>
            <a:pPr>
              <a:buFontTx/>
              <a:buChar char="-"/>
            </a:pPr>
            <a:r>
              <a:rPr lang="en-IN" sz="2800" i="1" dirty="0" smtClean="0">
                <a:solidFill>
                  <a:srgbClr val="FFFF00"/>
                </a:solidFill>
              </a:rPr>
              <a:t>Effect of ROTA for PTCA-failed patients </a:t>
            </a:r>
            <a:r>
              <a:rPr lang="en-IN" sz="2800" i="1" dirty="0" err="1" smtClean="0">
                <a:solidFill>
                  <a:srgbClr val="FFFF00"/>
                </a:solidFill>
              </a:rPr>
              <a:t>vs</a:t>
            </a:r>
            <a:r>
              <a:rPr lang="en-IN" sz="2800" i="1" dirty="0" smtClean="0">
                <a:solidFill>
                  <a:srgbClr val="FFFF00"/>
                </a:solidFill>
              </a:rPr>
              <a:t> GDMT/CABG?</a:t>
            </a:r>
          </a:p>
          <a:p>
            <a:endParaRPr lang="en-IN" sz="28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00174"/>
            <a:ext cx="9144000" cy="5357826"/>
          </a:xfrm>
        </p:spPr>
        <p:txBody>
          <a:bodyPr>
            <a:normAutofit/>
          </a:bodyPr>
          <a:lstStyle/>
          <a:p>
            <a:r>
              <a:rPr lang="en-IN" sz="1800" dirty="0" smtClean="0"/>
              <a:t>Prospective study of Heavily calcified coronary lesions</a:t>
            </a:r>
          </a:p>
          <a:p>
            <a:r>
              <a:rPr lang="en-IN" sz="1800" dirty="0" smtClean="0"/>
              <a:t>Depending on clinician decision and procedural difficulty</a:t>
            </a:r>
          </a:p>
          <a:p>
            <a:r>
              <a:rPr lang="en-IN" sz="1800" dirty="0" smtClean="0"/>
              <a:t>N=150--- 69 PTCA with SES, 81 with ROTA-SES</a:t>
            </a:r>
          </a:p>
          <a:p>
            <a:endParaRPr lang="en-IN" sz="1800" dirty="0" smtClean="0"/>
          </a:p>
          <a:p>
            <a:r>
              <a:rPr lang="en-IN" sz="1800" dirty="0" smtClean="0">
                <a:solidFill>
                  <a:srgbClr val="FF0000"/>
                </a:solidFill>
              </a:rPr>
              <a:t>Clinical success &gt;98% in both groups</a:t>
            </a:r>
          </a:p>
          <a:p>
            <a:r>
              <a:rPr lang="en-IN" sz="1800" dirty="0" smtClean="0"/>
              <a:t> No in-hospital outcome differences. </a:t>
            </a:r>
          </a:p>
          <a:p>
            <a:r>
              <a:rPr lang="en-IN" sz="1800" dirty="0" smtClean="0"/>
              <a:t>6m TLR -- 4.9% in SES vs. 4.2% in ROTA-SES ( </a:t>
            </a:r>
            <a:r>
              <a:rPr lang="en-IN" sz="1800" i="1" dirty="0" smtClean="0"/>
              <a:t>P</a:t>
            </a:r>
            <a:r>
              <a:rPr lang="en-IN" sz="1800" dirty="0" smtClean="0"/>
              <a:t> = NS). </a:t>
            </a:r>
          </a:p>
          <a:p>
            <a:r>
              <a:rPr lang="en-IN" sz="1800" dirty="0" smtClean="0"/>
              <a:t>6m mortality 7.9% in SES </a:t>
            </a:r>
            <a:r>
              <a:rPr lang="en-IN" sz="1800" dirty="0" err="1" smtClean="0"/>
              <a:t>vs</a:t>
            </a:r>
            <a:r>
              <a:rPr lang="en-IN" sz="1800" dirty="0" smtClean="0"/>
              <a:t> 6.8% in ROTA-SES (NS)</a:t>
            </a:r>
          </a:p>
          <a:p>
            <a:pPr>
              <a:buNone/>
            </a:pPr>
            <a:endParaRPr lang="en-IN" sz="1800" dirty="0" smtClean="0">
              <a:sym typeface="Wingdings" pitchFamily="2" charset="2"/>
            </a:endParaRPr>
          </a:p>
          <a:p>
            <a:pPr>
              <a:buNone/>
            </a:pPr>
            <a:r>
              <a:rPr lang="en-IN" sz="1800" dirty="0" smtClean="0">
                <a:sym typeface="Wingdings" pitchFamily="2" charset="2"/>
              </a:rPr>
              <a:t></a:t>
            </a:r>
            <a:r>
              <a:rPr lang="en-IN" sz="1800" b="1" dirty="0" smtClean="0">
                <a:solidFill>
                  <a:srgbClr val="FF0000"/>
                </a:solidFill>
              </a:rPr>
              <a:t>Lesions requiring ROTA to facilitate dilation and </a:t>
            </a:r>
            <a:r>
              <a:rPr lang="en-IN" sz="1800" b="1" dirty="0" err="1" smtClean="0">
                <a:solidFill>
                  <a:srgbClr val="FF0000"/>
                </a:solidFill>
              </a:rPr>
              <a:t>stenting</a:t>
            </a:r>
            <a:r>
              <a:rPr lang="en-IN" sz="1800" b="1" dirty="0" smtClean="0">
                <a:solidFill>
                  <a:srgbClr val="FF0000"/>
                </a:solidFill>
              </a:rPr>
              <a:t> had similar outcomes after SES implantation to those that did not require ROTA</a:t>
            </a:r>
            <a:endParaRPr lang="en-IN" sz="1800" b="1" dirty="0">
              <a:solidFill>
                <a:srgbClr val="FF0000"/>
              </a:solidFill>
            </a:endParaRPr>
          </a:p>
        </p:txBody>
      </p:sp>
      <p:sp>
        <p:nvSpPr>
          <p:cNvPr id="4" name="Rectangle 3"/>
          <p:cNvSpPr/>
          <p:nvPr/>
        </p:nvSpPr>
        <p:spPr>
          <a:xfrm>
            <a:off x="0" y="0"/>
            <a:ext cx="9144000" cy="1261884"/>
          </a:xfrm>
          <a:prstGeom prst="rect">
            <a:avLst/>
          </a:prstGeom>
        </p:spPr>
        <p:txBody>
          <a:bodyPr wrap="square">
            <a:spAutoFit/>
          </a:bodyPr>
          <a:lstStyle/>
          <a:p>
            <a:r>
              <a:rPr lang="en-IN" sz="2400" b="1" i="1" dirty="0" err="1" smtClean="0">
                <a:solidFill>
                  <a:srgbClr val="FFFF00"/>
                </a:solidFill>
              </a:rPr>
              <a:t>Clavijo</a:t>
            </a:r>
            <a:r>
              <a:rPr lang="en-IN" sz="2400" b="1" i="1" dirty="0" smtClean="0">
                <a:solidFill>
                  <a:srgbClr val="FFFF00"/>
                </a:solidFill>
              </a:rPr>
              <a:t> et al. SES and calcified coronary lesions: Clinical outcomes of patients treated with and without rotational </a:t>
            </a:r>
            <a:r>
              <a:rPr lang="en-IN" sz="2400" b="1" i="1" dirty="0" err="1" smtClean="0">
                <a:solidFill>
                  <a:srgbClr val="FFFF00"/>
                </a:solidFill>
              </a:rPr>
              <a:t>atherectomy</a:t>
            </a:r>
            <a:r>
              <a:rPr lang="en-IN" sz="2400" b="1" i="1" dirty="0" smtClean="0">
                <a:solidFill>
                  <a:srgbClr val="FFFF00"/>
                </a:solidFill>
              </a:rPr>
              <a:t>.</a:t>
            </a:r>
          </a:p>
          <a:p>
            <a:r>
              <a:rPr lang="en-IN" sz="2800" b="1" i="1" dirty="0" smtClean="0">
                <a:solidFill>
                  <a:srgbClr val="FFFF00"/>
                </a:solidFill>
              </a:rPr>
              <a:t>:  </a:t>
            </a:r>
            <a:r>
              <a:rPr lang="en-IN" sz="2800" b="1" i="1" dirty="0" err="1" smtClean="0">
                <a:solidFill>
                  <a:srgbClr val="FFFF00"/>
                </a:solidFill>
              </a:rPr>
              <a:t>Cathet</a:t>
            </a:r>
            <a:r>
              <a:rPr lang="en-IN" sz="2800" b="1" i="1" dirty="0" smtClean="0">
                <a:solidFill>
                  <a:srgbClr val="FFFF00"/>
                </a:solidFill>
              </a:rPr>
              <a:t>. </a:t>
            </a:r>
            <a:r>
              <a:rPr lang="en-IN" sz="2800" b="1" i="1" dirty="0" err="1" smtClean="0">
                <a:solidFill>
                  <a:srgbClr val="FFFF00"/>
                </a:solidFill>
              </a:rPr>
              <a:t>Cardiovasc</a:t>
            </a:r>
            <a:r>
              <a:rPr lang="en-IN" sz="2800" b="1" i="1" dirty="0" smtClean="0">
                <a:solidFill>
                  <a:srgbClr val="FFFF00"/>
                </a:solidFill>
              </a:rPr>
              <a:t>. </a:t>
            </a:r>
            <a:r>
              <a:rPr lang="en-IN" sz="2800" b="1" i="1" dirty="0" err="1" smtClean="0">
                <a:solidFill>
                  <a:srgbClr val="FFFF00"/>
                </a:solidFill>
              </a:rPr>
              <a:t>Intervent</a:t>
            </a:r>
            <a:r>
              <a:rPr lang="en-IN" sz="2800" b="1" i="1" dirty="0" smtClean="0">
                <a:solidFill>
                  <a:srgbClr val="FFFF00"/>
                </a:solidFill>
              </a:rPr>
              <a:t>. 2006, 68: 873–878. </a:t>
            </a:r>
            <a:endParaRPr lang="en-IN" sz="2800" b="1" i="1" dirty="0">
              <a:solidFill>
                <a:srgbClr val="FFFF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444" y="1905397"/>
            <a:ext cx="8243893" cy="4438996"/>
          </a:xfrm>
        </p:spPr>
        <p:txBody>
          <a:bodyPr/>
          <a:lstStyle/>
          <a:p>
            <a:r>
              <a:rPr lang="en-US" sz="2800" b="0" dirty="0" smtClean="0"/>
              <a:t>Case selection is key</a:t>
            </a:r>
          </a:p>
          <a:p>
            <a:pPr lvl="1"/>
            <a:r>
              <a:rPr lang="en-US" sz="2600" b="0" dirty="0" err="1"/>
              <a:t>Ca</a:t>
            </a:r>
            <a:r>
              <a:rPr lang="en-US" sz="2600" b="0" baseline="40000" dirty="0"/>
              <a:t>++ </a:t>
            </a:r>
            <a:r>
              <a:rPr lang="en-US" sz="2600" b="0" dirty="0" smtClean="0"/>
              <a:t>in major bend angles or severe tortuosity is high risk for complications (perforation)</a:t>
            </a:r>
          </a:p>
          <a:p>
            <a:pPr lvl="1"/>
            <a:r>
              <a:rPr lang="en-US" sz="2600" b="0" dirty="0" smtClean="0"/>
              <a:t>Avoid lesions where stenting may not be feasible</a:t>
            </a:r>
          </a:p>
          <a:p>
            <a:r>
              <a:rPr lang="en-US" sz="2800" b="0" dirty="0" smtClean="0"/>
              <a:t>Start with </a:t>
            </a:r>
            <a:r>
              <a:rPr lang="en-US" sz="2800" b="0" dirty="0" err="1" smtClean="0"/>
              <a:t>Rotablator</a:t>
            </a:r>
            <a:r>
              <a:rPr lang="en-US" sz="2800" b="0" dirty="0" smtClean="0"/>
              <a:t> for heavy </a:t>
            </a:r>
            <a:r>
              <a:rPr lang="en-US" sz="2800" b="0" dirty="0" err="1" smtClean="0"/>
              <a:t>Ca</a:t>
            </a:r>
            <a:r>
              <a:rPr lang="en-US" sz="2800" b="0" baseline="40000" dirty="0"/>
              <a:t>++ </a:t>
            </a:r>
            <a:endParaRPr lang="en-US" sz="2800" b="0" baseline="40000" dirty="0" smtClean="0"/>
          </a:p>
          <a:p>
            <a:pPr lvl="1"/>
            <a:r>
              <a:rPr lang="en-US" sz="2600" b="0" dirty="0" smtClean="0"/>
              <a:t>saves time and reduces complications </a:t>
            </a:r>
          </a:p>
          <a:p>
            <a:r>
              <a:rPr lang="en-US" sz="2800" b="0" dirty="0" smtClean="0"/>
              <a:t>Optimal technique assures best results</a:t>
            </a:r>
          </a:p>
          <a:p>
            <a:r>
              <a:rPr lang="en-US" sz="2800" b="0" dirty="0" smtClean="0"/>
              <a:t>RA </a:t>
            </a:r>
            <a:r>
              <a:rPr lang="en-US" sz="2800" b="0" dirty="0"/>
              <a:t>is an </a:t>
            </a:r>
            <a:r>
              <a:rPr lang="en-US" sz="2800" b="0" dirty="0" smtClean="0"/>
              <a:t>essential </a:t>
            </a:r>
            <a:r>
              <a:rPr lang="en-US" sz="2800" b="0" dirty="0"/>
              <a:t>tool for complex </a:t>
            </a:r>
            <a:r>
              <a:rPr lang="en-US" sz="2800" b="0" dirty="0" smtClean="0"/>
              <a:t>PCI</a:t>
            </a:r>
            <a:endParaRPr lang="en-US" sz="2800" b="0" dirty="0"/>
          </a:p>
        </p:txBody>
      </p:sp>
      <p:sp>
        <p:nvSpPr>
          <p:cNvPr id="4" name="Title 1"/>
          <p:cNvSpPr txBox="1">
            <a:spLocks/>
          </p:cNvSpPr>
          <p:nvPr/>
        </p:nvSpPr>
        <p:spPr bwMode="auto">
          <a:xfrm>
            <a:off x="-58189" y="829277"/>
            <a:ext cx="9144000" cy="901239"/>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Arial" pitchFamily="34" charset="0"/>
              </a:defRPr>
            </a:lvl2pPr>
            <a:lvl3pPr algn="ctr" rtl="0" eaLnBrk="0" fontAlgn="base" hangingPunct="0">
              <a:spcBef>
                <a:spcPct val="0"/>
              </a:spcBef>
              <a:spcAft>
                <a:spcPct val="0"/>
              </a:spcAft>
              <a:defRPr sz="4400" b="1">
                <a:solidFill>
                  <a:schemeClr val="accent1"/>
                </a:solidFill>
                <a:latin typeface="Arial" pitchFamily="34" charset="0"/>
              </a:defRPr>
            </a:lvl3pPr>
            <a:lvl4pPr algn="ctr" rtl="0" eaLnBrk="0" fontAlgn="base" hangingPunct="0">
              <a:spcBef>
                <a:spcPct val="0"/>
              </a:spcBef>
              <a:spcAft>
                <a:spcPct val="0"/>
              </a:spcAft>
              <a:defRPr sz="4400" b="1">
                <a:solidFill>
                  <a:schemeClr val="accent1"/>
                </a:solidFill>
                <a:latin typeface="Arial" pitchFamily="34" charset="0"/>
              </a:defRPr>
            </a:lvl4pPr>
            <a:lvl5pPr algn="ctr" rtl="0" eaLnBrk="0" fontAlgn="base" hangingPunct="0">
              <a:spcBef>
                <a:spcPct val="0"/>
              </a:spcBef>
              <a:spcAft>
                <a:spcPct val="0"/>
              </a:spcAft>
              <a:defRPr sz="4400" b="1">
                <a:solidFill>
                  <a:schemeClr val="accent1"/>
                </a:solidFill>
                <a:latin typeface="Arial" pitchFamily="34" charset="0"/>
              </a:defRPr>
            </a:lvl5pPr>
            <a:lvl6pPr marL="457200" algn="ctr" rtl="0" fontAlgn="base">
              <a:spcBef>
                <a:spcPct val="0"/>
              </a:spcBef>
              <a:spcAft>
                <a:spcPct val="0"/>
              </a:spcAft>
              <a:defRPr sz="4400" b="1">
                <a:solidFill>
                  <a:schemeClr val="accent1"/>
                </a:solidFill>
                <a:latin typeface="Arial" pitchFamily="34" charset="0"/>
              </a:defRPr>
            </a:lvl6pPr>
            <a:lvl7pPr marL="914400" algn="ctr" rtl="0" fontAlgn="base">
              <a:spcBef>
                <a:spcPct val="0"/>
              </a:spcBef>
              <a:spcAft>
                <a:spcPct val="0"/>
              </a:spcAft>
              <a:defRPr sz="4400" b="1">
                <a:solidFill>
                  <a:schemeClr val="accent1"/>
                </a:solidFill>
                <a:latin typeface="Arial" pitchFamily="34" charset="0"/>
              </a:defRPr>
            </a:lvl7pPr>
            <a:lvl8pPr marL="1371600" algn="ctr" rtl="0" fontAlgn="base">
              <a:spcBef>
                <a:spcPct val="0"/>
              </a:spcBef>
              <a:spcAft>
                <a:spcPct val="0"/>
              </a:spcAft>
              <a:defRPr sz="4400" b="1">
                <a:solidFill>
                  <a:schemeClr val="accent1"/>
                </a:solidFill>
                <a:latin typeface="Arial" pitchFamily="34" charset="0"/>
              </a:defRPr>
            </a:lvl8pPr>
            <a:lvl9pPr marL="1828800" algn="ctr" rtl="0" fontAlgn="base">
              <a:spcBef>
                <a:spcPct val="0"/>
              </a:spcBef>
              <a:spcAft>
                <a:spcPct val="0"/>
              </a:spcAft>
              <a:defRPr sz="4400" b="1">
                <a:solidFill>
                  <a:schemeClr val="accent1"/>
                </a:solidFill>
                <a:latin typeface="Arial" pitchFamily="34" charset="0"/>
              </a:defRPr>
            </a:lvl9pPr>
          </a:lstStyle>
          <a:p>
            <a:r>
              <a:rPr lang="en-US" sz="3600" dirty="0" smtClean="0">
                <a:solidFill>
                  <a:srgbClr val="FFC000"/>
                </a:solidFill>
                <a:effectLst>
                  <a:outerShdw blurRad="38100" dist="38100" dir="2700000" algn="tl">
                    <a:srgbClr val="000000">
                      <a:alpha val="43137"/>
                    </a:srgbClr>
                  </a:outerShdw>
                </a:effectLst>
              </a:rPr>
              <a:t>Summary</a:t>
            </a:r>
            <a:endParaRPr lang="en-US" sz="3600" dirty="0">
              <a:solidFill>
                <a:srgbClr val="FFC000"/>
              </a:solidFill>
              <a:effectLst>
                <a:outerShdw blurRad="38100" dist="38100" dir="2700000" algn="tl">
                  <a:srgbClr val="000000">
                    <a:alpha val="43137"/>
                  </a:srgbClr>
                </a:outerShdw>
              </a:effectLst>
            </a:endParaRPr>
          </a:p>
        </p:txBody>
      </p:sp>
      <p:sp>
        <p:nvSpPr>
          <p:cNvPr id="6" name="Rectangle 2"/>
          <p:cNvSpPr>
            <a:spLocks noGrp="1" noChangeArrowheads="1"/>
          </p:cNvSpPr>
          <p:nvPr>
            <p:ph type="title"/>
          </p:nvPr>
        </p:nvSpPr>
        <p:spPr>
          <a:xfrm>
            <a:off x="-19607" y="100264"/>
            <a:ext cx="9144000" cy="1102895"/>
          </a:xfrm>
        </p:spPr>
        <p:txBody>
          <a:bodyPr lIns="91440" tIns="45720" rIns="91440" bIns="45720" anchor="ctr"/>
          <a:lstStyle/>
          <a:p>
            <a:pPr eaLnBrk="1" hangingPunct="1">
              <a:defRPr/>
            </a:pPr>
            <a:r>
              <a:rPr lang="en-US" sz="4000" dirty="0" smtClean="0">
                <a:solidFill>
                  <a:srgbClr val="FF9900"/>
                </a:solidFill>
              </a:rPr>
              <a:t>Rotational </a:t>
            </a:r>
            <a:r>
              <a:rPr lang="en-US" sz="4000" dirty="0" err="1" smtClean="0">
                <a:solidFill>
                  <a:srgbClr val="FF9900"/>
                </a:solidFill>
              </a:rPr>
              <a:t>Athectomy</a:t>
            </a:r>
            <a:endParaRPr lang="en-US" sz="4000" dirty="0" smtClean="0">
              <a:solidFill>
                <a:srgbClr val="FF9900"/>
              </a:solidFill>
            </a:endParaRPr>
          </a:p>
        </p:txBody>
      </p:sp>
    </p:spTree>
    <p:extLst>
      <p:ext uri="{BB962C8B-B14F-4D97-AF65-F5344CB8AC3E}">
        <p14:creationId xmlns="" xmlns:p14="http://schemas.microsoft.com/office/powerpoint/2010/main" val="31414509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1357298"/>
            <a:ext cx="8786842" cy="5500702"/>
          </a:xfrm>
        </p:spPr>
        <p:txBody>
          <a:bodyPr>
            <a:normAutofit/>
          </a:bodyPr>
          <a:lstStyle/>
          <a:p>
            <a:pPr>
              <a:buFontTx/>
              <a:buChar char="-"/>
            </a:pPr>
            <a:r>
              <a:rPr lang="en-IN" sz="2400" dirty="0" smtClean="0"/>
              <a:t>Acute lumen gain and its implications on </a:t>
            </a:r>
            <a:r>
              <a:rPr lang="en-IN" sz="2400" dirty="0" err="1" smtClean="0"/>
              <a:t>restenosis</a:t>
            </a:r>
            <a:endParaRPr lang="en-IN" sz="2200" dirty="0" smtClean="0"/>
          </a:p>
          <a:p>
            <a:pPr>
              <a:buFontTx/>
              <a:buChar char="-"/>
            </a:pPr>
            <a:endParaRPr lang="en-IN" sz="2200" dirty="0" smtClean="0"/>
          </a:p>
          <a:p>
            <a:pPr>
              <a:buNone/>
            </a:pPr>
            <a:endParaRPr lang="en-IN" sz="2200" dirty="0" smtClean="0"/>
          </a:p>
          <a:p>
            <a:pPr>
              <a:buNone/>
            </a:pPr>
            <a:endParaRPr lang="en-IN" sz="2200" dirty="0" smtClean="0"/>
          </a:p>
          <a:p>
            <a:pPr>
              <a:buNone/>
            </a:pPr>
            <a:endParaRPr lang="en-IN" sz="2200" dirty="0" smtClean="0"/>
          </a:p>
          <a:p>
            <a:pPr>
              <a:buNone/>
            </a:pPr>
            <a:endParaRPr lang="en-IN" sz="2200" dirty="0" smtClean="0"/>
          </a:p>
          <a:p>
            <a:pPr>
              <a:buNone/>
            </a:pPr>
            <a:endParaRPr lang="en-IN" sz="2200" dirty="0" smtClean="0"/>
          </a:p>
          <a:p>
            <a:pPr>
              <a:buNone/>
            </a:pPr>
            <a:endParaRPr lang="en-IN" sz="2200" dirty="0" smtClean="0"/>
          </a:p>
        </p:txBody>
      </p:sp>
      <p:pic>
        <p:nvPicPr>
          <p:cNvPr id="2050" name="Picture 2"/>
          <p:cNvPicPr>
            <a:picLocks noChangeAspect="1" noChangeArrowheads="1"/>
          </p:cNvPicPr>
          <p:nvPr/>
        </p:nvPicPr>
        <p:blipFill>
          <a:blip r:embed="rId3"/>
          <a:srcRect/>
          <a:stretch>
            <a:fillRect/>
          </a:stretch>
        </p:blipFill>
        <p:spPr bwMode="auto">
          <a:xfrm>
            <a:off x="1113018" y="2050399"/>
            <a:ext cx="6530816" cy="4307559"/>
          </a:xfrm>
          <a:prstGeom prst="rect">
            <a:avLst/>
          </a:prstGeom>
          <a:noFill/>
          <a:ln w="25400">
            <a:solidFill>
              <a:srgbClr val="FFFF00"/>
            </a:solidFill>
            <a:miter lim="800000"/>
            <a:headEnd/>
            <a:tailEnd/>
          </a:ln>
          <a:effectLst/>
        </p:spPr>
      </p:pic>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504</TotalTime>
  <Words>4446</Words>
  <Application>Microsoft Macintosh PowerPoint</Application>
  <PresentationFormat>On-screen Show (4:3)</PresentationFormat>
  <Paragraphs>910</Paragraphs>
  <Slides>83</Slides>
  <Notes>50</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86" baseType="lpstr">
      <vt:lpstr>Default Design</vt:lpstr>
      <vt:lpstr>Bitmap Image</vt:lpstr>
      <vt:lpstr>Video Clip</vt:lpstr>
      <vt:lpstr>Basics of Rotational Atherectomy</vt:lpstr>
      <vt:lpstr>Clinical Application Case Example – “Rota Regret”</vt:lpstr>
      <vt:lpstr>Increasing Complexity and Calcification of PCI Patients</vt:lpstr>
      <vt:lpstr>Presence of Calcium in ACS Patients</vt:lpstr>
      <vt:lpstr>Slide 5</vt:lpstr>
      <vt:lpstr>Slide 6</vt:lpstr>
      <vt:lpstr>Slide 7</vt:lpstr>
      <vt:lpstr>Calcium Inhibits Stent Expansion</vt:lpstr>
      <vt:lpstr>Slide 9</vt:lpstr>
      <vt:lpstr>Importance of acute lumen diameter in determining restenosis after coronary atherectomy or stenting. - Kuntz et al .  Circulation 1992</vt:lpstr>
      <vt:lpstr>Slide 11</vt:lpstr>
      <vt:lpstr>CUTTING BALLOON ANGIOPLASTY</vt:lpstr>
      <vt:lpstr>        GUIDELINES on CBA  (ACC/AHA 2011)</vt:lpstr>
      <vt:lpstr>DIRECTIONAL ATHERECTOMY</vt:lpstr>
      <vt:lpstr>EVIDENCE ON DCA</vt:lpstr>
      <vt:lpstr>LASER ANGIOPLASTY</vt:lpstr>
      <vt:lpstr>EVIDENCE ON LASER ANGIOPLASTY</vt:lpstr>
      <vt:lpstr>        GUIDELINES on LASER (ACC/AHA 2011)</vt:lpstr>
      <vt:lpstr>Lesion Preparation by Plaque Type Role of Rotational Atherectomy</vt:lpstr>
      <vt:lpstr>Slide 20</vt:lpstr>
      <vt:lpstr>Diamond Coated Burr</vt:lpstr>
      <vt:lpstr>Slide 22</vt:lpstr>
      <vt:lpstr>Differential Cutting</vt:lpstr>
      <vt:lpstr>Principle of Operation</vt:lpstr>
      <vt:lpstr>Slide 25</vt:lpstr>
      <vt:lpstr>Slide 26</vt:lpstr>
      <vt:lpstr>Slide 27</vt:lpstr>
      <vt:lpstr>RotalinkTM Advancer</vt:lpstr>
      <vt:lpstr>Console</vt:lpstr>
      <vt:lpstr>Air Supply Set Up</vt:lpstr>
      <vt:lpstr>Foot Pedal</vt:lpstr>
      <vt:lpstr>RotaWire™ Floppy Guidewire</vt:lpstr>
      <vt:lpstr>RotaWire™ Extra Support Guidewire</vt:lpstr>
      <vt:lpstr>Porcine Model Histology</vt:lpstr>
      <vt:lpstr>IVUS Image</vt:lpstr>
      <vt:lpstr>A Closer Look – RCA Example  Rotablator® Atherectomy System, POBA, and Stent</vt:lpstr>
      <vt:lpstr>Optimal Technique</vt:lpstr>
      <vt:lpstr>Rotational Atherectomy</vt:lpstr>
      <vt:lpstr>Rotational Atherectomy</vt:lpstr>
      <vt:lpstr>Case Selection</vt:lpstr>
      <vt:lpstr>Guide Catheter Selection</vt:lpstr>
      <vt:lpstr>Guide Wires</vt:lpstr>
      <vt:lpstr>Rotational Atherectomy</vt:lpstr>
      <vt:lpstr>Rotational Atherectomy</vt:lpstr>
      <vt:lpstr>Intra-Procedure Patient Management</vt:lpstr>
      <vt:lpstr>Rotaglide Lubricant</vt:lpstr>
      <vt:lpstr>Rotational Atherectomy</vt:lpstr>
      <vt:lpstr>Calcified Lesions</vt:lpstr>
      <vt:lpstr>Impact of Rotational Atherectomy on Stent Expansion in Heavily Calcified Lesions</vt:lpstr>
      <vt:lpstr>Historical Data: SPORT Trial (Stent Implantation Post Rotational Atherectomy Trial)</vt:lpstr>
      <vt:lpstr>Pre procedure test memory rule: D.R.A.W.  </vt:lpstr>
      <vt:lpstr>Ablating Technique </vt:lpstr>
      <vt:lpstr>Burr Positioning</vt:lpstr>
      <vt:lpstr>Pecking technique</vt:lpstr>
      <vt:lpstr>Slide 55</vt:lpstr>
      <vt:lpstr>Overall Major Complications</vt:lpstr>
      <vt:lpstr>Angiographic Complications</vt:lpstr>
      <vt:lpstr>Management of Angiographic  Complications</vt:lpstr>
      <vt:lpstr>Management of Angiographic  Complications</vt:lpstr>
      <vt:lpstr>Management of Angiographic  Complications</vt:lpstr>
      <vt:lpstr>Management of Angiographic  Complications</vt:lpstr>
      <vt:lpstr>Slide 62</vt:lpstr>
      <vt:lpstr>Management of Angiographic  Complications</vt:lpstr>
      <vt:lpstr>Management of Angiographic  Complications</vt:lpstr>
      <vt:lpstr>Slide 65</vt:lpstr>
      <vt:lpstr>Burr Entrapment</vt:lpstr>
      <vt:lpstr>Rotational Athectomy</vt:lpstr>
      <vt:lpstr>Indications for Use</vt:lpstr>
      <vt:lpstr>IMPORTANT TRIALS </vt:lpstr>
      <vt:lpstr>ROTABLATION for complex lesions</vt:lpstr>
      <vt:lpstr>ROTABLATION for complex lesions</vt:lpstr>
      <vt:lpstr>ROTABLATION in routine PCI</vt:lpstr>
      <vt:lpstr>ROTABLATION in routine PCI – Burr size</vt:lpstr>
      <vt:lpstr>ROTABLATION for ISR</vt:lpstr>
      <vt:lpstr>Effectiveness of  Rotablation in 90’s and early 2000s </vt:lpstr>
      <vt:lpstr>In-hospital complications</vt:lpstr>
      <vt:lpstr>Angiographic complications after Rotablation</vt:lpstr>
      <vt:lpstr>                  ROTASTENTING strategy</vt:lpstr>
      <vt:lpstr>Meta-Analysis of Randomized Trials of Percutaneous Transluminal Coronary Angioplasty Versus Atherectomy,Cutting Balloon Atherotomy, or Laser Angioplasty. JACC 2004</vt:lpstr>
      <vt:lpstr>Facts from trials in pre-DES era</vt:lpstr>
      <vt:lpstr>ROTABLATION in the DES era</vt:lpstr>
      <vt:lpstr>Slide 82</vt:lpstr>
      <vt:lpstr>Rotational Athectomy</vt:lpstr>
    </vt:vector>
  </TitlesOfParts>
  <Company>East Carolina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Rotational Atherectomy</dc:title>
  <dc:creator>Ramesh Daggubati</dc:creator>
  <cp:lastModifiedBy>user</cp:lastModifiedBy>
  <cp:revision>39</cp:revision>
  <dcterms:created xsi:type="dcterms:W3CDTF">2015-06-12T12:05:16Z</dcterms:created>
  <dcterms:modified xsi:type="dcterms:W3CDTF">2020-08-13T07:43:39Z</dcterms:modified>
</cp:coreProperties>
</file>