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  <p:sldId id="296" r:id="rId13"/>
    <p:sldId id="267" r:id="rId14"/>
    <p:sldId id="268" r:id="rId15"/>
    <p:sldId id="300" r:id="rId16"/>
    <p:sldId id="287" r:id="rId17"/>
    <p:sldId id="269" r:id="rId18"/>
    <p:sldId id="299" r:id="rId19"/>
    <p:sldId id="294" r:id="rId20"/>
    <p:sldId id="270" r:id="rId21"/>
    <p:sldId id="297" r:id="rId22"/>
    <p:sldId id="271" r:id="rId23"/>
    <p:sldId id="307" r:id="rId24"/>
    <p:sldId id="286" r:id="rId25"/>
    <p:sldId id="298" r:id="rId26"/>
    <p:sldId id="292" r:id="rId27"/>
    <p:sldId id="293" r:id="rId28"/>
    <p:sldId id="306" r:id="rId29"/>
    <p:sldId id="289" r:id="rId30"/>
    <p:sldId id="288" r:id="rId31"/>
    <p:sldId id="309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90" r:id="rId40"/>
    <p:sldId id="279" r:id="rId41"/>
    <p:sldId id="280" r:id="rId42"/>
    <p:sldId id="281" r:id="rId43"/>
    <p:sldId id="305" r:id="rId44"/>
    <p:sldId id="282" r:id="rId45"/>
    <p:sldId id="283" r:id="rId46"/>
    <p:sldId id="295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868571-1786-491B-BAC3-9E549A20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66D083-67CC-46BD-857D-EC212E03F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916BD3-BBE6-4160-B96E-23D321A8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E32547-10AC-4EB7-9074-AC27A64B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CB7D22-EDA3-4E25-A9DB-04F29D45F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652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172C2C-EE15-448B-8C24-22A0D9267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5E97A8-2AD7-4FCA-8E11-37E2336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6B123A-A82C-4E98-84E1-9C5D8290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52E7F4-0D3D-41DC-B661-C7922231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D3E3CE-5067-44B3-9EF7-C2D56E30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1598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BFB5A7-FA8D-44D2-AE1B-25964A532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7D93CA-A64C-43DD-8F65-01E9F1DC7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4666A7-9237-461B-80E6-744506DE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C7C5B5F-1E3A-405E-9F9E-C5DCD74F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65FE38-6245-4769-BA90-5DC026C0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2995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431EFF-E5A8-45AC-9551-44FB382A1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DAF30B-C00A-4B90-AAE9-F03A7999C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EEF989-9BE7-402C-979C-C7EB019F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24952A-D281-489B-819D-EC0874D2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1CFACF-E97D-4F5D-B421-86010FC93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7990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1404CB-F846-42F7-835E-8996FD457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8D7C204-32A2-46C9-9A72-00D8C031A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6B9BBB-F27D-4840-A10E-EA26BF9A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D3EF55-5134-4398-A697-F2F55284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F3161B-6B2B-4C10-9092-9333642D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8094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2C198E-B003-4D69-83B2-1E02713B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939B97-4EB1-4F69-8615-6A1D6D377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EAD309-61AD-48FA-9793-4D2D4B511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6E1749-A9F8-44AD-8936-5893AAAA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7CDAF4-8889-4E78-BC7C-5EB38D590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0337F6F-C6FE-4657-BD85-85F11733F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0061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B68270-C8A4-4024-AFD5-6E287BC7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37C6E0-3545-4F2D-877B-A5C5511DC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C1B9F9-D258-4120-852E-227B4A608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81F54EF-1DC2-4AC5-8FD1-83DEDDCAA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F245A1F-4B5D-4351-8DF8-AF3B2B00B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C87ACD8-B2B3-4AC2-A7E3-31E4A382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4E470D4-F47A-47DF-9F88-012D091A0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8CFE44-E46A-4E5B-9CBB-CE6D23C7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0766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F8F1F6-E647-4626-8FD5-39D4EFAB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F2D603A-B57D-4753-803D-21AB462F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577F41-0E32-4A7B-9E3A-9C589170C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777F73E-98FA-4591-A5B6-B202CB73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2561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B97FE56-5218-47BF-8CF2-08491E56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747E23A-80DE-4AA0-8AF9-EBB7547D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AFF0CD-24B9-4651-B876-D23318A6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3069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EE288-91CB-4B99-BDB5-1BF08BB8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7C9245-E75D-4143-955E-98FA20B3F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127177C-C007-4709-88FB-116EE0672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0B9BA8-F36C-4E77-A180-A54B6FE7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AB63B6-C5A6-4392-A9E5-928A3C6A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3F65C9-BC98-4CD1-A6C2-AD2A6378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8818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B7E4E1-DA08-4BBB-A723-D0999732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E56BE6E-244A-47FE-A668-AD85A1F99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521737-DD9C-4593-8CC8-ADA8A2179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901910-9D0F-4EF0-95F3-CF124D96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00D7AC-5BD3-470E-8B02-922CFE98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B00477A-2419-4243-A48D-6396285C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833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F332DB4-ECF4-403F-9BA5-AA8C8C4A0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F047E8-CA41-4206-AA8E-913C775C0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7B8159-7D62-4132-A34E-06EEBE206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7ED27-0609-4AA6-845B-0A0EFCA94162}" type="datetimeFigureOut">
              <a:rPr lang="en-IN" smtClean="0"/>
              <a:pPr/>
              <a:t>19-08-2020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AC515B-F184-4FD3-B061-5A2BB078C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D3F847-DA25-490C-82FD-5C8F07A96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E8ED-DB72-46C4-88B2-A5DFA2B243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7018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4CD2E-67DC-47BC-A24A-AEEBFFAD2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66989"/>
            <a:ext cx="9144000" cy="2387600"/>
          </a:xfrm>
        </p:spPr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REACTIVE ARTHRITIS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B00FFB2-D9B3-4CB7-B4BF-D7A3696C7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6854" y="2754589"/>
            <a:ext cx="9758289" cy="3255962"/>
          </a:xfrm>
        </p:spPr>
        <p:txBody>
          <a:bodyPr>
            <a:noAutofit/>
          </a:bodyPr>
          <a:lstStyle/>
          <a:p>
            <a:endParaRPr lang="en-I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34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53BC7-0A6F-4215-BF1E-E3E4304B7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58A86B-60F9-4D7A-A241-452FCEB6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Some characteristics of various serovars of Chlamydia such as ability to survive in hypoxic environments and variations in outer membrane proteins also dictate the duration of infection.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HLA B27 is a risk factor for the occurrence of severe arthritis, prolonged course and extra articular manifestations.</a:t>
            </a:r>
          </a:p>
          <a:p>
            <a:endParaRPr lang="en-IN" dirty="0"/>
          </a:p>
          <a:p>
            <a:r>
              <a:rPr lang="en-US" dirty="0"/>
              <a:t>However, the exact mechanisms by which HLA-B27 causes disease susceptibility and </a:t>
            </a:r>
            <a:r>
              <a:rPr lang="en-US" dirty="0" err="1"/>
              <a:t>ReA</a:t>
            </a:r>
            <a:r>
              <a:rPr lang="en-US" dirty="0"/>
              <a:t> develops are still unclear.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06214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820F2-07DA-4329-AE2E-C49EB656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BDFF35-F347-48E4-A646-00B7EC5F6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u="sng" dirty="0"/>
              <a:t>ARTICULAR MANIFESTATIONS:</a:t>
            </a:r>
          </a:p>
          <a:p>
            <a:r>
              <a:rPr lang="en-IN" dirty="0"/>
              <a:t>Most common manifestation is an asymmetric acute mono or        oligo arthritis predominantly affecting the lower limbs although polyarthritis and upper limb involvement can also occur.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 err="1"/>
              <a:t>Enthesistis</a:t>
            </a:r>
            <a:r>
              <a:rPr lang="en-IN" dirty="0"/>
              <a:t> and dactylitis</a:t>
            </a:r>
            <a:r>
              <a:rPr lang="fr-FR" dirty="0"/>
              <a:t> or “</a:t>
            </a:r>
            <a:r>
              <a:rPr lang="fr-FR" dirty="0" err="1"/>
              <a:t>sausage</a:t>
            </a:r>
            <a:r>
              <a:rPr lang="fr-FR" dirty="0"/>
              <a:t> digit,” a diffuse </a:t>
            </a:r>
            <a:r>
              <a:rPr lang="en-US" dirty="0"/>
              <a:t>swelling of a solitary finger or toe, </a:t>
            </a:r>
            <a:r>
              <a:rPr lang="en-IN" dirty="0"/>
              <a:t>may also occur.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Inflammatory back pain is found in around 30% of the individuals.</a:t>
            </a:r>
          </a:p>
        </p:txBody>
      </p:sp>
    </p:spTree>
    <p:extLst>
      <p:ext uri="{BB962C8B-B14F-4D97-AF65-F5344CB8AC3E}">
        <p14:creationId xmlns:p14="http://schemas.microsoft.com/office/powerpoint/2010/main" xmlns="" val="253305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ircinate balanitis">
            <a:extLst>
              <a:ext uri="{FF2B5EF4-FFF2-40B4-BE49-F238E27FC236}">
                <a16:creationId xmlns:a16="http://schemas.microsoft.com/office/drawing/2014/main" xmlns="" id="{D084CF4D-EF18-41ED-A5B4-88DEB39D6C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5120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F6444F-3BC7-4A4D-ADA6-08AC7636B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686B5D-F512-4BFD-9977-4B45A31F1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u="sng" dirty="0"/>
              <a:t>EXTRA ARTICULAR MANIFESTATIONS:</a:t>
            </a:r>
          </a:p>
          <a:p>
            <a:r>
              <a:rPr lang="en-IN" dirty="0"/>
              <a:t>Ocular manifestations are more common with Chlamydial ReA than post dysentery ReA.</a:t>
            </a:r>
          </a:p>
          <a:p>
            <a:r>
              <a:rPr lang="en-IN" dirty="0"/>
              <a:t>Ocular manifestations includes conjunctivitis , acute anterior uveitis.</a:t>
            </a:r>
          </a:p>
          <a:p>
            <a:r>
              <a:rPr lang="en-IN" dirty="0"/>
              <a:t>Conjunctivitis seen in 30 to 60 % of patients is usually bilateral,  occurs early in the course of disease but typically after urethritis.</a:t>
            </a:r>
          </a:p>
          <a:p>
            <a:r>
              <a:rPr lang="en-IN" dirty="0"/>
              <a:t>Presents as erythema, burning sensation, discharge and photophobia</a:t>
            </a:r>
          </a:p>
          <a:p>
            <a:r>
              <a:rPr lang="en-IN" dirty="0"/>
              <a:t>Conjunctivitis is more common with sexually acquired and after shigella infection than with other post dysentery ReA.</a:t>
            </a:r>
          </a:p>
          <a:p>
            <a:r>
              <a:rPr lang="en-IN" dirty="0"/>
              <a:t>Male to female ratio is 1.3:1.</a:t>
            </a:r>
          </a:p>
        </p:txBody>
      </p:sp>
    </p:spTree>
    <p:extLst>
      <p:ext uri="{BB962C8B-B14F-4D97-AF65-F5344CB8AC3E}">
        <p14:creationId xmlns:p14="http://schemas.microsoft.com/office/powerpoint/2010/main" xmlns="" val="1081848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188858-A4DB-42B2-8AA6-DA90816F2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E1D722-D1E3-4CBF-9948-0E7284AC9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Uveitis is typically characterised by acute unilateral attacks of inflammation of anterior chamber ( seen in 5% of patients 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Presents as ocular pain, erythema and photophobia.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Chronic inflammation of eye can lead to progressive intraocular damage and visual loss.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28028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A27C90-9A05-4F0B-BC00-76F1BE1FC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194" name="Picture 2" descr="Image result for reactive arthritis CONJUNCTIVITIS">
            <a:extLst>
              <a:ext uri="{FF2B5EF4-FFF2-40B4-BE49-F238E27FC236}">
                <a16:creationId xmlns:a16="http://schemas.microsoft.com/office/drawing/2014/main" xmlns="" id="{DCD49BD1-4D78-4137-BE30-3F63B295D7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0087" y="100490"/>
            <a:ext cx="9833113" cy="681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5920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B22EA1-F993-44D4-98B6-84CD7C18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9AAAB4-C799-4982-80E5-64A5CDFF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Urogenital lesions </a:t>
            </a:r>
            <a:r>
              <a:rPr lang="en-US" dirty="0"/>
              <a:t>may occur throughout the course of the disease.</a:t>
            </a:r>
          </a:p>
          <a:p>
            <a:r>
              <a:rPr lang="en-US" dirty="0"/>
              <a:t>In males, urethritis may be marked or relatively asymptomatic and may be either an accompaniment of the triggering infection or a result of the reactive phase of the disease; interestingly, it occurs in both post-venereal and post-enteric </a:t>
            </a:r>
            <a:r>
              <a:rPr lang="en-US" dirty="0" err="1"/>
              <a:t>ReA</a:t>
            </a:r>
            <a:r>
              <a:rPr lang="en-US" dirty="0"/>
              <a:t>. </a:t>
            </a:r>
          </a:p>
          <a:p>
            <a:r>
              <a:rPr lang="en-US" dirty="0"/>
              <a:t>Prostatitis is also common. </a:t>
            </a:r>
          </a:p>
          <a:p>
            <a:r>
              <a:rPr lang="en-US" dirty="0"/>
              <a:t>Similarly, in females, cervicitis or salpingitis may be caused either by the infectious trigger or by the sterile reactive process.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22861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5BC68E-2329-4BE7-A9D2-F4917E4AF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79E782-8616-44BD-9DA4-2F89CA5FB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/>
              <a:t>CUTANEOUS MANIFESTATIONS:</a:t>
            </a:r>
          </a:p>
          <a:p>
            <a:r>
              <a:rPr lang="en-IN" dirty="0"/>
              <a:t>Occurs in </a:t>
            </a:r>
            <a:r>
              <a:rPr lang="en-IN" dirty="0" err="1"/>
              <a:t>upto</a:t>
            </a:r>
            <a:r>
              <a:rPr lang="en-IN" dirty="0"/>
              <a:t> 50% of the patients.</a:t>
            </a:r>
          </a:p>
          <a:p>
            <a:r>
              <a:rPr lang="en-IN" dirty="0"/>
              <a:t>Keratoderma </a:t>
            </a:r>
            <a:r>
              <a:rPr lang="en-IN" dirty="0" err="1"/>
              <a:t>blenorrhagicum</a:t>
            </a:r>
            <a:r>
              <a:rPr lang="en-IN" dirty="0"/>
              <a:t> is a hyperkeratotic lesions usually on the soles and palms seen in above 25% of the affected men.</a:t>
            </a:r>
          </a:p>
          <a:p>
            <a:r>
              <a:rPr lang="en-IN" dirty="0"/>
              <a:t>It begins as clear vesicle on an erythematous base, developing into nodules .</a:t>
            </a:r>
          </a:p>
          <a:p>
            <a:r>
              <a:rPr lang="en-IN" dirty="0"/>
              <a:t>It eventually crusts over and adjacent lesions coalesce.</a:t>
            </a:r>
          </a:p>
          <a:p>
            <a:r>
              <a:rPr lang="en-IN" dirty="0"/>
              <a:t>Nail changes similar to those of psoriasis are seen in 15% of the patients with ReA.</a:t>
            </a:r>
          </a:p>
        </p:txBody>
      </p:sp>
    </p:spTree>
    <p:extLst>
      <p:ext uri="{BB962C8B-B14F-4D97-AF65-F5344CB8AC3E}">
        <p14:creationId xmlns:p14="http://schemas.microsoft.com/office/powerpoint/2010/main" xmlns="" val="330338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82A5F716-98EF-42EF-A471-87C6DFDCC7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B87687D8-4EF1-4EF2-BF7E-74BB4A3D18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2173916" y="230093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7170" name="Picture 2" descr="Image result for circinate balanitis">
            <a:extLst>
              <a:ext uri="{FF2B5EF4-FFF2-40B4-BE49-F238E27FC236}">
                <a16:creationId xmlns:a16="http://schemas.microsoft.com/office/drawing/2014/main" xmlns="" id="{A8EE7669-89BE-4571-936F-FC6F8465C45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444" b="-1"/>
          <a:stretch/>
        </p:blipFill>
        <p:spPr bwMode="auto">
          <a:xfrm>
            <a:off x="2354578" y="544297"/>
            <a:ext cx="7761924" cy="5343065"/>
          </a:xfrm>
          <a:custGeom>
            <a:avLst/>
            <a:gdLst>
              <a:gd name="connsiteX0" fmla="*/ 3025687 w 7761924"/>
              <a:gd name="connsiteY0" fmla="*/ 76 h 5343065"/>
              <a:gd name="connsiteX1" fmla="*/ 3372722 w 7761924"/>
              <a:gd name="connsiteY1" fmla="*/ 16088 h 5343065"/>
              <a:gd name="connsiteX2" fmla="*/ 7761924 w 7761924"/>
              <a:gd name="connsiteY2" fmla="*/ 3316816 h 5343065"/>
              <a:gd name="connsiteX3" fmla="*/ 3701109 w 7761924"/>
              <a:gd name="connsiteY3" fmla="*/ 5320611 h 5343065"/>
              <a:gd name="connsiteX4" fmla="*/ 36290 w 7761924"/>
              <a:gd name="connsiteY4" fmla="*/ 2696959 h 5343065"/>
              <a:gd name="connsiteX5" fmla="*/ 3025687 w 7761924"/>
              <a:gd name="connsiteY5" fmla="*/ 76 h 534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5349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FB5B6-E83F-4178-B67F-3C49A111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933166-CC02-4D87-8F31-A63CA1F0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7FCBA1B-FA64-46E2-BBE4-B404B92E537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dirty="0"/>
              <a:t> </a:t>
            </a:r>
          </a:p>
        </p:txBody>
      </p:sp>
      <p:pic>
        <p:nvPicPr>
          <p:cNvPr id="5" name="Picture 2" descr="Image result for keratoderma blennorrhagicum">
            <a:extLst>
              <a:ext uri="{FF2B5EF4-FFF2-40B4-BE49-F238E27FC236}">
                <a16:creationId xmlns:a16="http://schemas.microsoft.com/office/drawing/2014/main" xmlns="" id="{F56B6BF4-FB41-4C4C-BF10-ABC713E9F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122" y="559601"/>
            <a:ext cx="10707756" cy="5738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569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ABFADE-43D0-4BD2-8FE2-39807C363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565223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DEFINITION</a:t>
            </a:r>
          </a:p>
          <a:p>
            <a:r>
              <a:rPr lang="en-IN" dirty="0"/>
              <a:t>HISTORY</a:t>
            </a:r>
          </a:p>
          <a:p>
            <a:r>
              <a:rPr lang="en-IN" dirty="0"/>
              <a:t>EPIDEMIOLOGY</a:t>
            </a:r>
          </a:p>
          <a:p>
            <a:r>
              <a:rPr lang="en-IN" dirty="0"/>
              <a:t>PATHOGENESIS</a:t>
            </a:r>
          </a:p>
          <a:p>
            <a:r>
              <a:rPr lang="en-IN" dirty="0"/>
              <a:t>CLINICAL FEATURES</a:t>
            </a:r>
          </a:p>
          <a:p>
            <a:r>
              <a:rPr lang="en-IN" dirty="0"/>
              <a:t>INVESTIGATIONS</a:t>
            </a:r>
          </a:p>
          <a:p>
            <a:r>
              <a:rPr lang="en-IN" dirty="0"/>
              <a:t>ROLE OF HLA B27 TESTING</a:t>
            </a:r>
          </a:p>
          <a:p>
            <a:r>
              <a:rPr lang="en-IN" dirty="0"/>
              <a:t>IMAGING</a:t>
            </a:r>
          </a:p>
          <a:p>
            <a:r>
              <a:rPr lang="en-IN" dirty="0"/>
              <a:t>DIAGNOSIS AND CLASSIFICATION CRITERIA</a:t>
            </a:r>
          </a:p>
          <a:p>
            <a:r>
              <a:rPr lang="en-IN" dirty="0"/>
              <a:t>NATURAL HISTORY </a:t>
            </a:r>
          </a:p>
          <a:p>
            <a:r>
              <a:rPr lang="en-IN" dirty="0"/>
              <a:t>TREATMENT</a:t>
            </a:r>
          </a:p>
          <a:p>
            <a:r>
              <a:rPr lang="en-IN" dirty="0"/>
              <a:t>CONCLUSION</a:t>
            </a:r>
          </a:p>
          <a:p>
            <a:r>
              <a:rPr lang="en-IN" dirty="0"/>
              <a:t>KEY POINTS</a:t>
            </a:r>
          </a:p>
        </p:txBody>
      </p:sp>
    </p:spTree>
    <p:extLst>
      <p:ext uri="{BB962C8B-B14F-4D97-AF65-F5344CB8AC3E}">
        <p14:creationId xmlns:p14="http://schemas.microsoft.com/office/powerpoint/2010/main" xmlns="" val="1776494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B4005B-A9D5-4384-87B3-D418F2CC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A261D1-E7DE-42DA-A5BD-9FB7BF960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Circinate balanitis </a:t>
            </a:r>
            <a:r>
              <a:rPr lang="en-IN" dirty="0"/>
              <a:t>is a painless shallow erythematous ulcer of the glans penis, seen in </a:t>
            </a:r>
            <a:r>
              <a:rPr lang="en-IN" dirty="0" err="1"/>
              <a:t>upto</a:t>
            </a:r>
            <a:r>
              <a:rPr lang="en-IN" dirty="0"/>
              <a:t> 25% of the men.</a:t>
            </a:r>
          </a:p>
          <a:p>
            <a:r>
              <a:rPr lang="en-IN" dirty="0"/>
              <a:t>In circumcised men it is dry, plaque like , and hyperkeratotic resembling psoriasis or keratoderma.</a:t>
            </a:r>
          </a:p>
          <a:p>
            <a:r>
              <a:rPr lang="en-IN" dirty="0"/>
              <a:t>In uncircumcised it is typically moist, shallow ulcer surrounding the meatus.</a:t>
            </a:r>
          </a:p>
          <a:p>
            <a:r>
              <a:rPr lang="en-IN" dirty="0"/>
              <a:t>Superficial, usually painless oral ulcer occurs in approximately 5-15% of the patients they are typically located in the hard palate or tongue but may also found on the soft palate, gingival and cheeks.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2825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circinate balanitis">
            <a:extLst>
              <a:ext uri="{FF2B5EF4-FFF2-40B4-BE49-F238E27FC236}">
                <a16:creationId xmlns:a16="http://schemas.microsoft.com/office/drawing/2014/main" xmlns="" id="{A79D1638-869C-4182-B7AB-AEC4DAD8B6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152" t="18396" r="22609" b="15010"/>
          <a:stretch/>
        </p:blipFill>
        <p:spPr bwMode="auto">
          <a:xfrm>
            <a:off x="450573" y="284030"/>
            <a:ext cx="7354958" cy="677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35805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0D0879-7906-46D2-A8C3-D6B60CA6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F60D3-EE32-491E-875B-64D19CFD3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Cardiac involvement in the form of Aortic Regurgitation ,AV nodal block and Pericarditis can occur in up to 10% of affected individuals.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Constitutional symptoms are common, including fatigue, malaise, fever, and weight loss.</a:t>
            </a:r>
          </a:p>
          <a:p>
            <a:endParaRPr lang="en-IN" dirty="0"/>
          </a:p>
          <a:p>
            <a:r>
              <a:rPr lang="en-US" dirty="0"/>
              <a:t>The triad of arthritis, urethritis, and conjunctivitis represents a small part of the spectrum of the clinical manifestations of </a:t>
            </a:r>
            <a:r>
              <a:rPr lang="en-US" dirty="0" err="1"/>
              <a:t>ReA</a:t>
            </a:r>
            <a:r>
              <a:rPr lang="en-US" dirty="0"/>
              <a:t> and only a minority of patients present with this “classic triad” </a:t>
            </a:r>
            <a:r>
              <a:rPr lang="en-IN" dirty="0"/>
              <a:t>of symptoms.</a:t>
            </a:r>
          </a:p>
        </p:txBody>
      </p:sp>
    </p:spTree>
    <p:extLst>
      <p:ext uri="{BB962C8B-B14F-4D97-AF65-F5344CB8AC3E}">
        <p14:creationId xmlns:p14="http://schemas.microsoft.com/office/powerpoint/2010/main" xmlns="" val="1296105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254307-F63A-4098-AA83-AF29C038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Image result for reactive arthritis triad">
            <a:extLst>
              <a:ext uri="{FF2B5EF4-FFF2-40B4-BE49-F238E27FC236}">
                <a16:creationId xmlns:a16="http://schemas.microsoft.com/office/drawing/2014/main" xmlns="" id="{6B2CEB8C-1E41-40FB-92C8-5F37CA51A0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" t="64" r="-835" b="43771"/>
          <a:stretch/>
        </p:blipFill>
        <p:spPr bwMode="auto">
          <a:xfrm>
            <a:off x="1882726" y="1690688"/>
            <a:ext cx="8426548" cy="386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3862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C2E22-9F40-4D8D-BDCE-09277A980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47E4A5-448F-41D7-AD3F-21A00B598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careful history will usually elicit evidence of an antecedent infection 1–4 weeks before onset of symptoms of the reactive disease, particularly in post-enteric </a:t>
            </a:r>
            <a:r>
              <a:rPr lang="en-US" dirty="0" err="1"/>
              <a:t>ReA</a:t>
            </a:r>
            <a:r>
              <a:rPr lang="en-US" dirty="0"/>
              <a:t>. </a:t>
            </a:r>
          </a:p>
          <a:p>
            <a:r>
              <a:rPr lang="en-US" dirty="0"/>
              <a:t>However, in a sizable minority, no clinical or laboratory evidence of an antecedent infection can be found, particularly in the case of         post-chlamydial </a:t>
            </a:r>
            <a:r>
              <a:rPr lang="en-US" dirty="0" err="1"/>
              <a:t>ReA</a:t>
            </a:r>
            <a:r>
              <a:rPr lang="en-US" dirty="0"/>
              <a:t>.</a:t>
            </a:r>
          </a:p>
          <a:p>
            <a:r>
              <a:rPr lang="en-US" dirty="0"/>
              <a:t> In cases of presumed </a:t>
            </a:r>
            <a:r>
              <a:rPr lang="en-US" dirty="0" err="1"/>
              <a:t>venereally</a:t>
            </a:r>
            <a:r>
              <a:rPr lang="en-US" dirty="0"/>
              <a:t> acquired reactive disease, there is often a history of a recent new sexual partner, even without laboratory evidence </a:t>
            </a:r>
            <a:r>
              <a:rPr lang="en-IN" dirty="0"/>
              <a:t>of infection.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547442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E86F6-652C-42DD-A080-3C7F7AC2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IN"/>
          </a:p>
        </p:txBody>
      </p:sp>
      <p:pic>
        <p:nvPicPr>
          <p:cNvPr id="6146" name="Picture 2" descr="Image result for circinate balanitis">
            <a:extLst>
              <a:ext uri="{FF2B5EF4-FFF2-40B4-BE49-F238E27FC236}">
                <a16:creationId xmlns:a16="http://schemas.microsoft.com/office/drawing/2014/main" xmlns="" id="{AB0AE9A0-F58E-4F68-B8D3-FF36FE18D1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5576" y="369474"/>
            <a:ext cx="8539090" cy="639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0441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9A73D8-1CA5-4746-A45D-4AEF1971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DIAGNOSTIC CRITERIA FOR ReA</a:t>
            </a:r>
            <a:r>
              <a:rPr lang="en-IN" dirty="0"/>
              <a:t/>
            </a:r>
            <a:br>
              <a:rPr lang="en-IN" dirty="0"/>
            </a:br>
            <a:r>
              <a:rPr lang="en-IN" sz="2400" b="1" dirty="0"/>
              <a:t>proposed at the fourth international workshop on ReA in Berlin, 1999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6D7E2D-DC3A-4C13-8DFB-BD050D33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462"/>
          </a:xfrm>
        </p:spPr>
        <p:txBody>
          <a:bodyPr>
            <a:normAutofit fontScale="92500" lnSpcReduction="10000"/>
          </a:bodyPr>
          <a:lstStyle/>
          <a:p>
            <a:r>
              <a:rPr lang="en-I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CRITERIA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/>
              <a:t>Arthritis with two of three of the following findings</a:t>
            </a:r>
            <a:r>
              <a:rPr lang="en-IN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Asymmetric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err="1"/>
              <a:t>Monoarthritis</a:t>
            </a:r>
            <a:r>
              <a:rPr lang="en-IN" dirty="0"/>
              <a:t> or </a:t>
            </a:r>
            <a:r>
              <a:rPr lang="en-IN" dirty="0" err="1"/>
              <a:t>oligoarthritis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Affecting predominantly lower limbs.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2.</a:t>
            </a:r>
            <a:r>
              <a:rPr lang="en-IN" b="1" dirty="0"/>
              <a:t>Preceding symptomatic infection, with one of the following findings</a:t>
            </a:r>
            <a:r>
              <a:rPr lang="en-IN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Enteritis (diarrhoea for </a:t>
            </a:r>
            <a:r>
              <a:rPr lang="en-IN" dirty="0" err="1"/>
              <a:t>atleast</a:t>
            </a:r>
            <a:r>
              <a:rPr lang="en-IN" dirty="0"/>
              <a:t> 1 day, 3 days to 6 weeks before the onset of arthritis)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Urethritis (dysuria or discharge for </a:t>
            </a:r>
            <a:r>
              <a:rPr lang="en-IN" dirty="0" err="1"/>
              <a:t>atleast</a:t>
            </a:r>
            <a:r>
              <a:rPr lang="en-IN" dirty="0"/>
              <a:t> 1 day , 3 days to 6 weeks before the onset of arthritis)</a:t>
            </a:r>
          </a:p>
        </p:txBody>
      </p:sp>
    </p:spTree>
    <p:extLst>
      <p:ext uri="{BB962C8B-B14F-4D97-AF65-F5344CB8AC3E}">
        <p14:creationId xmlns:p14="http://schemas.microsoft.com/office/powerpoint/2010/main" xmlns="" val="2271851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9D64EA-0CAA-488D-BEAC-77B28C60C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83B60F-B3F2-40F9-B1BB-BDE1B775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 CRITERIA</a:t>
            </a:r>
            <a:r>
              <a:rPr lang="en-IN" dirty="0"/>
              <a:t>: (at least one of the following)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Evidence of triggering infection. </a:t>
            </a:r>
          </a:p>
          <a:p>
            <a:r>
              <a:rPr lang="en-IN" dirty="0"/>
              <a:t> Positive nucleic acid amplification test in the morning urine or urethral Or cervical swab for Chlamydia trachomatis </a:t>
            </a:r>
          </a:p>
          <a:p>
            <a:r>
              <a:rPr lang="en-IN" dirty="0"/>
              <a:t>Positive stool culture for enteric pathogens associated with reactive arthritis</a:t>
            </a:r>
          </a:p>
          <a:p>
            <a:pPr marL="0" indent="0">
              <a:buNone/>
            </a:pP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Evidence of persistent synovial infection </a:t>
            </a:r>
            <a:r>
              <a:rPr lang="en-IN" dirty="0"/>
              <a:t>(positive result on </a:t>
            </a:r>
            <a:r>
              <a:rPr lang="en-IN" dirty="0" err="1"/>
              <a:t>immunohistologic</a:t>
            </a:r>
            <a:r>
              <a:rPr lang="en-IN" dirty="0"/>
              <a:t> analysis or polymerase chain reaction assay for Chlamydia)</a:t>
            </a:r>
          </a:p>
        </p:txBody>
      </p:sp>
    </p:spTree>
    <p:extLst>
      <p:ext uri="{BB962C8B-B14F-4D97-AF65-F5344CB8AC3E}">
        <p14:creationId xmlns:p14="http://schemas.microsoft.com/office/powerpoint/2010/main" xmlns="" val="3861601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C6BCB1-3204-4069-80D6-523C77D58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FB36FA-D9EE-4687-AD01-C408B7029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Definite reactive arthritis</a:t>
            </a:r>
            <a:r>
              <a:rPr lang="en-IN" dirty="0"/>
              <a:t>: Both Major criteria and one relevant Minor criterion.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Probable reactive arthritis</a:t>
            </a:r>
            <a:r>
              <a:rPr lang="en-IN" dirty="0"/>
              <a:t>: Both Major criteria but no relevant Minor criteria.  (Or) Major criteria and one or more Minor criteria.</a:t>
            </a:r>
          </a:p>
        </p:txBody>
      </p:sp>
    </p:spTree>
    <p:extLst>
      <p:ext uri="{BB962C8B-B14F-4D97-AF65-F5344CB8AC3E}">
        <p14:creationId xmlns:p14="http://schemas.microsoft.com/office/powerpoint/2010/main" xmlns="" val="2204768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1ADF1A-0FCF-48BD-A30D-C54BAEC1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48543B-16EA-47A0-B732-A4C33A5B2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Arthritis typically persists for 3–5 months, it has a self limiting course  but more chronic courses do occur. </a:t>
            </a:r>
          </a:p>
          <a:p>
            <a:endParaRPr lang="en-US" dirty="0"/>
          </a:p>
          <a:p>
            <a:r>
              <a:rPr lang="en-US" dirty="0"/>
              <a:t>Chronic joint symptoms persist in about 15% of patients and in up to 60% of patients in hospital-based series, but these tend to be less severe than in the acute stage.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Recurrences of the acute syndrome </a:t>
            </a:r>
            <a:r>
              <a:rPr lang="en-IN" dirty="0"/>
              <a:t>are also common.</a:t>
            </a:r>
          </a:p>
        </p:txBody>
      </p:sp>
    </p:spTree>
    <p:extLst>
      <p:ext uri="{BB962C8B-B14F-4D97-AF65-F5344CB8AC3E}">
        <p14:creationId xmlns:p14="http://schemas.microsoft.com/office/powerpoint/2010/main" xmlns="" val="86440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207292-3772-4E9A-85F1-82AD95DE0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E8EF07-8435-4FFF-BB35-E692223D1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Reactive arthritis is defined as a sterile arthritis following a genitourinary or gastrointestinal infection.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 It is to be differentiated from post infectious arthritis by the features it shares with spondyloarthrities (SpA) and its extra articular manifestations </a:t>
            </a:r>
          </a:p>
        </p:txBody>
      </p:sp>
    </p:spTree>
    <p:extLst>
      <p:ext uri="{BB962C8B-B14F-4D97-AF65-F5344CB8AC3E}">
        <p14:creationId xmlns:p14="http://schemas.microsoft.com/office/powerpoint/2010/main" xmlns="" val="1760603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A35C07-416A-4139-B7DD-98563DEC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E53634-F0D3-4187-9B90-C9859CB9F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Factors which determine the progression to chronic arthritis or SpA are presence of HLA B27.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In most studies, HLA-B27–positive patients </a:t>
            </a:r>
            <a:r>
              <a:rPr lang="en-US" dirty="0"/>
              <a:t>have shown a worse outcome than B27-negative patients.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Patients with </a:t>
            </a:r>
            <a:r>
              <a:rPr lang="en-US" i="1" dirty="0"/>
              <a:t>Yersinia</a:t>
            </a:r>
            <a:r>
              <a:rPr lang="en-US" dirty="0"/>
              <a:t>- or </a:t>
            </a:r>
            <a:r>
              <a:rPr lang="en-US" i="1" dirty="0"/>
              <a:t>Salmonella</a:t>
            </a:r>
            <a:r>
              <a:rPr lang="en-US" dirty="0"/>
              <a:t>-induced arthritis have less chronic disease than those whose initial episode follows epidemic shigellosis.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53902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09A102-6886-4710-BEA9-8C7CAD3D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94139F-8540-4E85-A5FC-484028EF4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Gonorrhea with gonococcal arthritis and other types of infectious urethritis. A urethral swab can be used to check. It’s important to be aware that gonococcal arthritis does not affect the spine.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Exacerbation of existing ankylosing spondylosis preceded by diarrhoea is reported to have similar clinical features.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Septic arthritis may mimic ReA.</a:t>
            </a:r>
          </a:p>
        </p:txBody>
      </p:sp>
    </p:spTree>
    <p:extLst>
      <p:ext uri="{BB962C8B-B14F-4D97-AF65-F5344CB8AC3E}">
        <p14:creationId xmlns:p14="http://schemas.microsoft.com/office/powerpoint/2010/main" xmlns="" val="2918248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7D7990-48C2-424A-86B5-532414365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N"/>
              <a:t>INVESTIGATIONS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853A3C-3797-4777-A18F-71234D05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4929118"/>
          </a:xfrm>
        </p:spPr>
        <p:txBody>
          <a:bodyPr>
            <a:normAutofit/>
          </a:bodyPr>
          <a:lstStyle/>
          <a:p>
            <a:r>
              <a:rPr lang="en-IN" dirty="0"/>
              <a:t>Elevated ESR and CRP, thrombocytosis, normal or elevated WBC count </a:t>
            </a:r>
          </a:p>
          <a:p>
            <a:r>
              <a:rPr lang="en-IN" dirty="0"/>
              <a:t>There may be mild transaminitis.</a:t>
            </a:r>
          </a:p>
          <a:p>
            <a:r>
              <a:rPr lang="en-IN" dirty="0"/>
              <a:t>There are no diagnostic tests for ReA. </a:t>
            </a:r>
          </a:p>
          <a:p>
            <a:r>
              <a:rPr lang="en-IN" dirty="0"/>
              <a:t>Cultures are typically sterile in cases of ReA.</a:t>
            </a:r>
          </a:p>
          <a:p>
            <a:r>
              <a:rPr lang="en-IN" dirty="0"/>
              <a:t>The triggering infection </a:t>
            </a:r>
            <a:r>
              <a:rPr lang="en-US" dirty="0"/>
              <a:t>usually does not persist at the site of primary mucosal infection through the time of onset of the reactive disease,</a:t>
            </a:r>
            <a:endParaRPr lang="en-IN" dirty="0"/>
          </a:p>
          <a:p>
            <a:r>
              <a:rPr lang="en-IN" dirty="0"/>
              <a:t>Stool or urine culture may be required.</a:t>
            </a:r>
          </a:p>
          <a:p>
            <a:r>
              <a:rPr lang="en-IN" dirty="0"/>
              <a:t>The organisms can be isolated in only 60% of the cases.</a:t>
            </a:r>
          </a:p>
          <a:p>
            <a:r>
              <a:rPr lang="en-IN" dirty="0"/>
              <a:t>For Chlamydial infection PCR of early morning urine is the preferred method.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94933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79F7A6-9075-41F6-BB34-B54CC8F3E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D7D5DF-DDDE-4041-813F-E647F81C4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Serological testing by enzyme immune assay, complement fixation, and micro immunofluorescence is useful only in cases of upper genital tract infections by Chlamydia trachomatis.</a:t>
            </a:r>
          </a:p>
          <a:p>
            <a:r>
              <a:rPr lang="en-IN" dirty="0"/>
              <a:t>PCR is also useful in case of respiratory </a:t>
            </a:r>
            <a:r>
              <a:rPr lang="en-IN" dirty="0" err="1"/>
              <a:t>infetions</a:t>
            </a:r>
            <a:r>
              <a:rPr lang="en-IN" dirty="0"/>
              <a:t> of Chlamydia.</a:t>
            </a:r>
          </a:p>
          <a:p>
            <a:r>
              <a:rPr lang="en-IN" dirty="0"/>
              <a:t>In enteric infections, stool culture is usually unyielding as the patient has already recovered from the infection and the organism is no longer identifiable from the stool sample.</a:t>
            </a:r>
          </a:p>
          <a:p>
            <a:r>
              <a:rPr lang="en-IN" dirty="0"/>
              <a:t>However Salmonella , Yersinia may persist in the gut for weeks after the symptoms have resolved.</a:t>
            </a:r>
          </a:p>
        </p:txBody>
      </p:sp>
    </p:spTree>
    <p:extLst>
      <p:ext uri="{BB962C8B-B14F-4D97-AF65-F5344CB8AC3E}">
        <p14:creationId xmlns:p14="http://schemas.microsoft.com/office/powerpoint/2010/main" xmlns="" val="524624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387038-F693-4469-BA52-8378B1BF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E45134-D904-439A-8062-AF6B7D608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Special techniques like preserving the sample at low temperatures of 4-8 C before culture helps improve the yield of Yersinia infection.</a:t>
            </a:r>
          </a:p>
          <a:p>
            <a:r>
              <a:rPr lang="en-IN" dirty="0"/>
              <a:t>Serological tests to identify Salmonella (</a:t>
            </a:r>
            <a:r>
              <a:rPr lang="en-IN" dirty="0" err="1"/>
              <a:t>Widal</a:t>
            </a:r>
            <a:r>
              <a:rPr lang="en-IN" dirty="0"/>
              <a:t>) , Campylobacter and Yersinia infections are available but only raising titres can be considered significant.</a:t>
            </a:r>
          </a:p>
          <a:p>
            <a:r>
              <a:rPr lang="en-IN" dirty="0"/>
              <a:t>Many infections are asymptomatic leading to difficulty in diagnosis.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18329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F8D56-7250-4FD6-B80E-153C8759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4486DE-87D9-47B4-BB40-A171F6B45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Radiographs are not useful in the diagnosis of </a:t>
            </a:r>
            <a:r>
              <a:rPr lang="en-US" dirty="0" err="1"/>
              <a:t>ReA</a:t>
            </a:r>
            <a:r>
              <a:rPr lang="en-US" dirty="0"/>
              <a:t>.</a:t>
            </a:r>
          </a:p>
          <a:p>
            <a:r>
              <a:rPr lang="en-US" dirty="0"/>
              <a:t>In early or mild disease, radiographic changes may be absent or confined to </a:t>
            </a:r>
            <a:r>
              <a:rPr lang="en-US" dirty="0" err="1"/>
              <a:t>juxtaarticular</a:t>
            </a:r>
            <a:r>
              <a:rPr lang="en-US" dirty="0"/>
              <a:t> osteoporosis. </a:t>
            </a:r>
          </a:p>
          <a:p>
            <a:r>
              <a:rPr lang="en-US" dirty="0"/>
              <a:t>With long-standing persistent disease, radiographic features share those of psoriatic arthritis;</a:t>
            </a:r>
          </a:p>
          <a:p>
            <a:r>
              <a:rPr lang="en-US" dirty="0"/>
              <a:t>Newer imaging modalities like USG and power doppler detect </a:t>
            </a:r>
            <a:r>
              <a:rPr lang="en-US" dirty="0" err="1"/>
              <a:t>enthesitis</a:t>
            </a:r>
            <a:r>
              <a:rPr lang="en-US" dirty="0"/>
              <a:t>, bursitis and subclinical synovitis.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40629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F0CAC-91DB-4FC5-8750-8F935A5B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9E293-6763-4510-88B7-0C3171721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Most of the cases of ReA are self limited.</a:t>
            </a:r>
          </a:p>
          <a:p>
            <a:r>
              <a:rPr lang="en-IN" dirty="0"/>
              <a:t>Symptomatic treatment with 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NSAIDs</a:t>
            </a:r>
            <a:r>
              <a:rPr lang="en-IN" dirty="0"/>
              <a:t> is sufficient in most cases.</a:t>
            </a:r>
          </a:p>
          <a:p>
            <a:r>
              <a:rPr lang="en-IN" dirty="0"/>
              <a:t>Indomethacin, </a:t>
            </a:r>
            <a:r>
              <a:rPr lang="en-US" dirty="0"/>
              <a:t>75–150 mg/d in divided doses, is the initial treatment of choice, but other NSAIDs may be tried.</a:t>
            </a:r>
            <a:endParaRPr lang="en-IN" dirty="0"/>
          </a:p>
          <a:p>
            <a:r>
              <a:rPr lang="en-IN" dirty="0"/>
              <a:t>In case of active disease in spite of NSAIDs  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intra-articular glucocorticoids </a:t>
            </a:r>
            <a:r>
              <a:rPr lang="en-IN" dirty="0"/>
              <a:t>can be given in case of mono or </a:t>
            </a:r>
            <a:r>
              <a:rPr lang="en-IN" dirty="0" err="1"/>
              <a:t>oligoarthritis</a:t>
            </a:r>
            <a:r>
              <a:rPr lang="en-IN" dirty="0"/>
              <a:t>.</a:t>
            </a:r>
          </a:p>
          <a:p>
            <a:r>
              <a:rPr lang="en-US" dirty="0"/>
              <a:t>Tendinitis and other </a:t>
            </a:r>
            <a:r>
              <a:rPr lang="en-US" dirty="0" err="1"/>
              <a:t>enthesitic</a:t>
            </a:r>
            <a:r>
              <a:rPr lang="en-US" dirty="0"/>
              <a:t> lesions may benefit from intralesional </a:t>
            </a:r>
            <a:r>
              <a:rPr lang="en-IN" dirty="0"/>
              <a:t>glucocorticoids.</a:t>
            </a:r>
          </a:p>
        </p:txBody>
      </p:sp>
    </p:spTree>
    <p:extLst>
      <p:ext uri="{BB962C8B-B14F-4D97-AF65-F5344CB8AC3E}">
        <p14:creationId xmlns:p14="http://schemas.microsoft.com/office/powerpoint/2010/main" xmlns="" val="4250087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13C440-634E-4F23-B5AA-0E41514D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465DF-6EFA-4508-85D1-2112635C6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/>
              <a:t>Disease modifying anti-rheumatic drugs (DMARDs)</a:t>
            </a:r>
            <a:r>
              <a:rPr lang="en-IN" dirty="0"/>
              <a:t> are useful in patients with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chronic arthritis,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HLA-B27 positivity,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Severe arthritis, and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Poly arthritis.</a:t>
            </a:r>
          </a:p>
          <a:p>
            <a:r>
              <a:rPr lang="en-IN" dirty="0" err="1"/>
              <a:t>Sulfasalzine</a:t>
            </a:r>
            <a:r>
              <a:rPr lang="en-IN" dirty="0"/>
              <a:t> is effective in inducing remission in peripheral arthritis. </a:t>
            </a:r>
          </a:p>
        </p:txBody>
      </p:sp>
    </p:spTree>
    <p:extLst>
      <p:ext uri="{BB962C8B-B14F-4D97-AF65-F5344CB8AC3E}">
        <p14:creationId xmlns:p14="http://schemas.microsoft.com/office/powerpoint/2010/main" xmlns="" val="26760768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8612AB-48A6-4A8A-9123-2D1A2F6F5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6FC696-D42E-45F8-AAE1-D8FB49D38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Sulfasalazine, </a:t>
            </a:r>
            <a:r>
              <a:rPr lang="en-US" dirty="0"/>
              <a:t>up to 3 g/d in divided doses,  may be beneficial to patients with persistent </a:t>
            </a:r>
            <a:r>
              <a:rPr lang="en-US" dirty="0" err="1"/>
              <a:t>ReA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Patients with persistent disease may respond to azathioprine, 1–2 mg/kg per day, or to methotrexate, up to 20 mg per week;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TNF inhibitors </a:t>
            </a:r>
            <a:r>
              <a:rPr lang="en-US" dirty="0"/>
              <a:t>infliximab, etanercept and adalimumab have been used in the treatment of refractory </a:t>
            </a:r>
            <a:r>
              <a:rPr lang="en-US" dirty="0" err="1"/>
              <a:t>ReA</a:t>
            </a:r>
            <a:r>
              <a:rPr lang="en-US" dirty="0"/>
              <a:t>. Synovial biopsy specimens have shown partial improvement after treatment.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57985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C66DFB-AAF5-4C5C-85AC-A1FCD277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DE07A8-B2B5-4508-9E21-DBE0AC529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Acute anterior uveitis requires treatment with tropical glucocorticoids and mydriatics. Some cases may progress to chronic uveitis.</a:t>
            </a:r>
          </a:p>
          <a:p>
            <a:r>
              <a:rPr lang="en-IN" dirty="0"/>
              <a:t>Keratoderma and pustular lesions are treated with topical glucocorticoids.</a:t>
            </a:r>
          </a:p>
          <a:p>
            <a:r>
              <a:rPr lang="en-IN" dirty="0"/>
              <a:t>Circinate balanitis and oral mucosal lesions usually respond to mild topical glucocorticoids.</a:t>
            </a:r>
          </a:p>
        </p:txBody>
      </p:sp>
    </p:spTree>
    <p:extLst>
      <p:ext uri="{BB962C8B-B14F-4D97-AF65-F5344CB8AC3E}">
        <p14:creationId xmlns:p14="http://schemas.microsoft.com/office/powerpoint/2010/main" xmlns="" val="2148397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4319E4-A8BF-47F5-923C-37A0911A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F6E636-CF74-42AB-8552-A098E8CD2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Although Reiter’s syndrome was a popular eponym, the description was actually initially published by Fiessinger and Edgar Leroy.</a:t>
            </a:r>
          </a:p>
          <a:p>
            <a:endParaRPr lang="en-IN" dirty="0"/>
          </a:p>
          <a:p>
            <a:r>
              <a:rPr lang="en-IN" dirty="0"/>
              <a:t>Reiter had also mistakenly attributed the cause of urethritis and conjunctivitis to a spirochaetal organism.</a:t>
            </a:r>
          </a:p>
          <a:p>
            <a:endParaRPr lang="en-IN" dirty="0"/>
          </a:p>
          <a:p>
            <a:r>
              <a:rPr lang="en-IN" dirty="0"/>
              <a:t>Due to evidence of </a:t>
            </a:r>
            <a:r>
              <a:rPr lang="en-IN" dirty="0" err="1"/>
              <a:t>reiter’s</a:t>
            </a:r>
            <a:r>
              <a:rPr lang="en-IN" dirty="0"/>
              <a:t>   participation in various Nazi activities in the second world war, the term </a:t>
            </a:r>
            <a:r>
              <a:rPr lang="en-IN" dirty="0" err="1"/>
              <a:t>reiter’s</a:t>
            </a:r>
            <a:r>
              <a:rPr lang="en-IN" dirty="0"/>
              <a:t> syndrome was later removed from the medical literature. </a:t>
            </a:r>
          </a:p>
        </p:txBody>
      </p:sp>
    </p:spTree>
    <p:extLst>
      <p:ext uri="{BB962C8B-B14F-4D97-AF65-F5344CB8AC3E}">
        <p14:creationId xmlns:p14="http://schemas.microsoft.com/office/powerpoint/2010/main" xmlns="" val="27530460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94F7F0-0370-4893-AB2D-18130E1D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95C1DD-6AFD-44D6-9AE4-94EE2C39C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antibiotics</a:t>
            </a:r>
          </a:p>
          <a:p>
            <a:r>
              <a:rPr lang="en-US" dirty="0"/>
              <a:t>Data regarding the potential benefit of antibiotic therapy that is initiated after onset of arthritis are conflicting, but several trials suggest no benefit.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Since chlamydia infection is known to persist in the synovium, this has led to trails of prolonged courses of antibiotics for treatment of chlamydia induced arthritis.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007995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DE455C-54F8-4D3E-9E4C-FDCB8AE6E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64344F-6D92-4FAA-A6AF-FE477251D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promising recent double-blind placebo-controlled study assessing combination antibiotics showed that </a:t>
            </a:r>
          </a:p>
          <a:p>
            <a:r>
              <a:rPr lang="en-US" dirty="0"/>
              <a:t>a majority of patients with chronic </a:t>
            </a:r>
            <a:r>
              <a:rPr lang="en-US" dirty="0" err="1"/>
              <a:t>ReA</a:t>
            </a:r>
            <a:r>
              <a:rPr lang="en-US" dirty="0"/>
              <a:t> due to </a:t>
            </a:r>
            <a:r>
              <a:rPr lang="en-US" i="1" dirty="0"/>
              <a:t>Chlamydia </a:t>
            </a:r>
            <a:r>
              <a:rPr lang="en-US" dirty="0"/>
              <a:t>benefited significantly from a 6-month course of rifampin 300 mg daily plus azithromycin 500 mg daily for 5 days, then twice weekly, </a:t>
            </a:r>
          </a:p>
          <a:p>
            <a:r>
              <a:rPr lang="en-US" dirty="0"/>
              <a:t>or 6 months of rifampin 300 mg daily plus doxycycline 100 mg twice daily.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533968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E0DB73-DE4F-403E-BB7D-C922DED2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7E24C9-E67D-4777-B6F2-1FB7E3148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ReA is a sterile arthritis occurring 1-3 weeks after an infection, common in young adults , presents as asymmetric </a:t>
            </a:r>
            <a:r>
              <a:rPr lang="en-IN" dirty="0" err="1"/>
              <a:t>oligoarthritis</a:t>
            </a:r>
            <a:r>
              <a:rPr lang="en-IN" dirty="0"/>
              <a:t>, mostly of lower limbs.</a:t>
            </a:r>
          </a:p>
          <a:p>
            <a:r>
              <a:rPr lang="en-US" dirty="0" err="1"/>
              <a:t>ReA</a:t>
            </a:r>
            <a:r>
              <a:rPr lang="en-US" dirty="0"/>
              <a:t> is an acute HLA-B27-associated inflammatory joint disease triggered by certain bacteria.</a:t>
            </a:r>
          </a:p>
          <a:p>
            <a:r>
              <a:rPr lang="en-US" dirty="0"/>
              <a:t> LPS and nucleic acids from the bacteria have been isolated from affected joints, suggesting that bacterial antigens might have a direct role in the pathogenesis of </a:t>
            </a:r>
            <a:r>
              <a:rPr lang="en-US" dirty="0" err="1"/>
              <a:t>ReA</a:t>
            </a:r>
            <a:r>
              <a:rPr lang="en-US" dirty="0"/>
              <a:t>. </a:t>
            </a:r>
          </a:p>
          <a:p>
            <a:r>
              <a:rPr lang="en-US" dirty="0"/>
              <a:t>However, the exact mechanisms by which HLA-B27 causes disease susceptibility and </a:t>
            </a:r>
            <a:r>
              <a:rPr lang="en-US" dirty="0" err="1"/>
              <a:t>ReA</a:t>
            </a:r>
            <a:r>
              <a:rPr lang="en-US" dirty="0"/>
              <a:t> develops are still unclear.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781485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37C2ED-7463-4457-BC0F-D74AC71C0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E636CF-4746-4830-B8C6-9C1E7FF09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Extra articular manifestations like uveitis, cutaneous lesions and cardiac involvement may occur.</a:t>
            </a:r>
          </a:p>
          <a:p>
            <a:r>
              <a:rPr lang="en-IN" dirty="0"/>
              <a:t>Most cases are self limited though some may become chronic.</a:t>
            </a:r>
          </a:p>
          <a:p>
            <a:r>
              <a:rPr lang="en-IN" dirty="0"/>
              <a:t>Treatment is by NSAIDs, intraarticular corticosteroids and sulfasalazine in chronic cases.</a:t>
            </a:r>
          </a:p>
          <a:p>
            <a:r>
              <a:rPr lang="en-IN" dirty="0"/>
              <a:t>Biologicals have been used in chronic arthritis or extra-articular manifestations.</a:t>
            </a:r>
          </a:p>
        </p:txBody>
      </p:sp>
    </p:spTree>
    <p:extLst>
      <p:ext uri="{BB962C8B-B14F-4D97-AF65-F5344CB8AC3E}">
        <p14:creationId xmlns:p14="http://schemas.microsoft.com/office/powerpoint/2010/main" xmlns="" val="24085849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0B6E24-8E0F-4B8D-945B-6AB4DFACB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A3C464-4F99-4C4B-A588-6BBFDCF9D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Reactive arthritis is a sterile joint inflammation that develops after a distant infection.</a:t>
            </a:r>
          </a:p>
          <a:p>
            <a:r>
              <a:rPr lang="en-IN" dirty="0"/>
              <a:t>ReA should be a part of the differential diagnosis of undifferentiated </a:t>
            </a:r>
            <a:r>
              <a:rPr lang="en-IN" dirty="0" err="1"/>
              <a:t>oligoarthritis</a:t>
            </a:r>
            <a:r>
              <a:rPr lang="en-IN" dirty="0"/>
              <a:t> or </a:t>
            </a:r>
            <a:r>
              <a:rPr lang="en-IN" dirty="0" err="1"/>
              <a:t>monoarthritis</a:t>
            </a:r>
            <a:endParaRPr lang="en-IN" dirty="0"/>
          </a:p>
          <a:p>
            <a:r>
              <a:rPr lang="en-IN" dirty="0"/>
              <a:t>Musculoskeletal symptoms usually begin 2 to 4 weeks following a gastrointestinal or genitourinary infection.</a:t>
            </a:r>
          </a:p>
          <a:p>
            <a:r>
              <a:rPr lang="en-IN" dirty="0"/>
              <a:t>Chronic inflammation of the eye can lead to progressive intraocular damage and visual loss.</a:t>
            </a:r>
          </a:p>
        </p:txBody>
      </p:sp>
    </p:spTree>
    <p:extLst>
      <p:ext uri="{BB962C8B-B14F-4D97-AF65-F5344CB8AC3E}">
        <p14:creationId xmlns:p14="http://schemas.microsoft.com/office/powerpoint/2010/main" xmlns="" val="2819987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51782B-0758-46A6-9EC0-6FA6527D0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BFA239-A327-43BE-9759-EBB5B14A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Urine analysis should be carried out at diagnosis and should be repeated at the follow up, in order to detect possible aseptic pyuria resulting from urethritis.</a:t>
            </a:r>
          </a:p>
          <a:p>
            <a:r>
              <a:rPr lang="en-IN" dirty="0"/>
              <a:t>Joint fluid should always be aspirated when possible. Gram –stain and bacterial culture should be performed to exclude septic arthritis.</a:t>
            </a:r>
          </a:p>
          <a:p>
            <a:r>
              <a:rPr lang="en-IN" dirty="0"/>
              <a:t>Hip arthritis, HLA-B27, and high ESR are associated with a more chronic course.</a:t>
            </a:r>
          </a:p>
          <a:p>
            <a:r>
              <a:rPr lang="en-IN" dirty="0" err="1"/>
              <a:t>Sulphasalazine</a:t>
            </a:r>
            <a:r>
              <a:rPr lang="en-IN" dirty="0"/>
              <a:t> can be given in chronic ReA in patients with peripheral joint involvement.</a:t>
            </a:r>
          </a:p>
        </p:txBody>
      </p:sp>
    </p:spTree>
    <p:extLst>
      <p:ext uri="{BB962C8B-B14F-4D97-AF65-F5344CB8AC3E}">
        <p14:creationId xmlns:p14="http://schemas.microsoft.com/office/powerpoint/2010/main" xmlns="" val="27325063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011BD3-7EB6-48D3-8337-13A8F22BF7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2DB73C8-98AB-4C57-960F-A03ADB7B1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2704401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A38184-3C31-4005-A3D0-21B088D4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EPIDEMIOLOGY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09E04D-EC70-4EC0-9B80-04050E1FA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IN" dirty="0"/>
              <a:t>Common in young adults(20 to 40 years)</a:t>
            </a:r>
          </a:p>
          <a:p>
            <a:endParaRPr lang="en-IN" dirty="0"/>
          </a:p>
          <a:p>
            <a:r>
              <a:rPr lang="en-IN" dirty="0"/>
              <a:t>Both the sexes are equally effected when ReA follows gastrointestinal infections.</a:t>
            </a:r>
          </a:p>
          <a:p>
            <a:endParaRPr lang="en-IN" dirty="0"/>
          </a:p>
          <a:p>
            <a:r>
              <a:rPr lang="en-IN" dirty="0"/>
              <a:t>But there is a male predominance following chlamydial infections.</a:t>
            </a:r>
          </a:p>
          <a:p>
            <a:endParaRPr lang="en-IN" dirty="0"/>
          </a:p>
          <a:p>
            <a:r>
              <a:rPr lang="en-IN" dirty="0"/>
              <a:t>Incidence varies between 1.3 to 30/1,00,000 population depending on the geographic area, triggering infections and diagnostic methods used </a:t>
            </a:r>
          </a:p>
        </p:txBody>
      </p:sp>
    </p:spTree>
    <p:extLst>
      <p:ext uri="{BB962C8B-B14F-4D97-AF65-F5344CB8AC3E}">
        <p14:creationId xmlns:p14="http://schemas.microsoft.com/office/powerpoint/2010/main" xmlns="" val="243529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6A1E50-ED42-4CFA-B7E0-56C914FE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D9AFC3-BF9E-4B66-83F2-6D6DDB7F3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ReA develops as a result of genetic and infectious agent interactions.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In chlamydial infections a type 1 immune response leads to increase in INF gamma levels and help in killing phagocytosed bacteria.</a:t>
            </a:r>
          </a:p>
          <a:p>
            <a:pPr marL="0" indent="0">
              <a:buNone/>
            </a:pPr>
            <a:r>
              <a:rPr lang="en-IN" dirty="0"/>
              <a:t> </a:t>
            </a:r>
          </a:p>
          <a:p>
            <a:r>
              <a:rPr lang="en-IN" dirty="0"/>
              <a:t>A dominant type II immune response predisposes to susceptibility to infection and persistence of chronic infection </a:t>
            </a:r>
          </a:p>
        </p:txBody>
      </p:sp>
    </p:spTree>
    <p:extLst>
      <p:ext uri="{BB962C8B-B14F-4D97-AF65-F5344CB8AC3E}">
        <p14:creationId xmlns:p14="http://schemas.microsoft.com/office/powerpoint/2010/main" xmlns="" val="349903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A8D472-C8AA-4FDD-B9FB-F9202B4BB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320100-5818-4029-9538-BD53FDD74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381"/>
            <a:ext cx="10515600" cy="4351338"/>
          </a:xfrm>
        </p:spPr>
        <p:txBody>
          <a:bodyPr/>
          <a:lstStyle/>
          <a:p>
            <a:r>
              <a:rPr lang="en-IN" dirty="0" err="1"/>
              <a:t>Tiggers</a:t>
            </a:r>
            <a:r>
              <a:rPr lang="en-IN" dirty="0"/>
              <a:t> for Reactive Arthritis include </a:t>
            </a:r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gastrointestinal infections </a:t>
            </a:r>
            <a:r>
              <a:rPr lang="en-IN" dirty="0"/>
              <a:t>with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Shigella </a:t>
            </a:r>
            <a:r>
              <a:rPr lang="en-IN" dirty="0" err="1"/>
              <a:t>flexneri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Campylobacter </a:t>
            </a:r>
            <a:r>
              <a:rPr lang="en-IN" dirty="0" err="1"/>
              <a:t>jejuni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Campylobacter coli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Yersinia enterocolitica</a:t>
            </a:r>
          </a:p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Genitourinary infections</a:t>
            </a:r>
            <a:r>
              <a:rPr lang="en-IN" dirty="0"/>
              <a:t> with Chlamydia trachomatis.</a:t>
            </a:r>
          </a:p>
          <a:p>
            <a:r>
              <a:rPr lang="en-I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Respiratory infections </a:t>
            </a:r>
            <a:r>
              <a:rPr lang="en-IN" dirty="0"/>
              <a:t>with Chlamydia pneumoniae</a:t>
            </a:r>
          </a:p>
        </p:txBody>
      </p:sp>
    </p:spTree>
    <p:extLst>
      <p:ext uri="{BB962C8B-B14F-4D97-AF65-F5344CB8AC3E}">
        <p14:creationId xmlns:p14="http://schemas.microsoft.com/office/powerpoint/2010/main" xmlns="" val="374461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C280C0-010C-41F8-8E83-E5012BE92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D1CA17-94D4-4C80-B9B3-E138E5D0F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Other organisms which have been reported to cause Reactive Arthritis include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 err="1"/>
              <a:t>Ureaplasma</a:t>
            </a:r>
            <a:r>
              <a:rPr lang="en-IN" dirty="0"/>
              <a:t> </a:t>
            </a:r>
            <a:r>
              <a:rPr lang="en-IN" dirty="0" err="1"/>
              <a:t>ureolyticum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Clostridium difficile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Salmonella typhimurium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Salmonella </a:t>
            </a:r>
            <a:r>
              <a:rPr lang="en-IN" dirty="0" err="1"/>
              <a:t>enteriditis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Mycobacterium </a:t>
            </a:r>
            <a:r>
              <a:rPr lang="en-IN" dirty="0" err="1"/>
              <a:t>bovis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Neisseria gonorrhoea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Mycoplasma </a:t>
            </a:r>
            <a:r>
              <a:rPr lang="en-IN" dirty="0" err="1"/>
              <a:t>genitalium</a:t>
            </a:r>
            <a:endParaRPr lang="en-IN" dirty="0"/>
          </a:p>
          <a:p>
            <a:pPr>
              <a:buFont typeface="Wingdings" panose="05000000000000000000" pitchFamily="2" charset="2"/>
              <a:buChar char="Ø"/>
            </a:pPr>
            <a:r>
              <a:rPr lang="en-IN" dirty="0"/>
              <a:t>Enterotoxigenic E coli</a:t>
            </a:r>
          </a:p>
        </p:txBody>
      </p:sp>
    </p:spTree>
    <p:extLst>
      <p:ext uri="{BB962C8B-B14F-4D97-AF65-F5344CB8AC3E}">
        <p14:creationId xmlns:p14="http://schemas.microsoft.com/office/powerpoint/2010/main" xmlns="" val="95096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BAA349-5DB7-40EE-BEEE-D8DA633D7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232DC2-3A4A-4D53-A07A-076888798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Organisms implicated in Reactive Arthritis are usually gram negative and intracellular organisms and contain lipopolysaccharide in the cell membranes.</a:t>
            </a:r>
          </a:p>
          <a:p>
            <a:r>
              <a:rPr lang="en-IN" dirty="0"/>
              <a:t>In genetically predisposed individuals there is persistence of organisms in dormant state in the synovial cavity.</a:t>
            </a:r>
          </a:p>
          <a:p>
            <a:r>
              <a:rPr lang="en-IN" dirty="0"/>
              <a:t>These persistent antigens lead to an immune response in the individual in the form of a sterile arthritis.</a:t>
            </a:r>
          </a:p>
          <a:p>
            <a:r>
              <a:rPr lang="en-IN" dirty="0"/>
              <a:t>The organisms can be identified accurately by PCR 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04450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2294</Words>
  <Application>Microsoft Office PowerPoint</Application>
  <PresentationFormat>Custom</PresentationFormat>
  <Paragraphs>208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REACTIVE ARTHRITIS</vt:lpstr>
      <vt:lpstr>Slide 2</vt:lpstr>
      <vt:lpstr>DEFINITION </vt:lpstr>
      <vt:lpstr>HISTORY</vt:lpstr>
      <vt:lpstr>EPIDEMIOLOGY</vt:lpstr>
      <vt:lpstr>PATHOGENESIS</vt:lpstr>
      <vt:lpstr>Slide 7</vt:lpstr>
      <vt:lpstr>Slide 8</vt:lpstr>
      <vt:lpstr>Slide 9</vt:lpstr>
      <vt:lpstr>Slide 10</vt:lpstr>
      <vt:lpstr>CLINICAL FEATURES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DIAGNOSTIC CRITERIA FOR ReA proposed at the fourth international workshop on ReA in Berlin, 1999</vt:lpstr>
      <vt:lpstr>Slide 27</vt:lpstr>
      <vt:lpstr>Slide 28</vt:lpstr>
      <vt:lpstr>NATURAL HISTORY</vt:lpstr>
      <vt:lpstr>Slide 30</vt:lpstr>
      <vt:lpstr>DIFFERENTIAL DIAGNOSIS</vt:lpstr>
      <vt:lpstr>INVESTIGATIONS</vt:lpstr>
      <vt:lpstr>Slide 33</vt:lpstr>
      <vt:lpstr>Slide 34</vt:lpstr>
      <vt:lpstr>IMAGING</vt:lpstr>
      <vt:lpstr>TREATMENT</vt:lpstr>
      <vt:lpstr>Slide 37</vt:lpstr>
      <vt:lpstr>Slide 38</vt:lpstr>
      <vt:lpstr>Slide 39</vt:lpstr>
      <vt:lpstr>Slide 40</vt:lpstr>
      <vt:lpstr>Slide 41</vt:lpstr>
      <vt:lpstr>CONCLUSION</vt:lpstr>
      <vt:lpstr>Slide 43</vt:lpstr>
      <vt:lpstr>Key points</vt:lpstr>
      <vt:lpstr>Slide 45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REACTIVE ARTHRITIS</dc:title>
  <dc:creator>sgara</dc:creator>
  <cp:lastModifiedBy>Jeevana</cp:lastModifiedBy>
  <cp:revision>25</cp:revision>
  <dcterms:created xsi:type="dcterms:W3CDTF">2019-10-08T05:19:50Z</dcterms:created>
  <dcterms:modified xsi:type="dcterms:W3CDTF">2020-08-19T11:47:00Z</dcterms:modified>
</cp:coreProperties>
</file>