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6"/>
  </p:notesMasterIdLst>
  <p:sldIdLst>
    <p:sldId id="256" r:id="rId2"/>
    <p:sldId id="257" r:id="rId3"/>
    <p:sldId id="258" r:id="rId4"/>
    <p:sldId id="338" r:id="rId5"/>
    <p:sldId id="259" r:id="rId6"/>
    <p:sldId id="260" r:id="rId7"/>
    <p:sldId id="336" r:id="rId8"/>
    <p:sldId id="261" r:id="rId9"/>
    <p:sldId id="339" r:id="rId10"/>
    <p:sldId id="262" r:id="rId11"/>
    <p:sldId id="263" r:id="rId12"/>
    <p:sldId id="264" r:id="rId13"/>
    <p:sldId id="265" r:id="rId14"/>
    <p:sldId id="266" r:id="rId15"/>
    <p:sldId id="351" r:id="rId16"/>
    <p:sldId id="267" r:id="rId17"/>
    <p:sldId id="268" r:id="rId18"/>
    <p:sldId id="269" r:id="rId19"/>
    <p:sldId id="341" r:id="rId20"/>
    <p:sldId id="270" r:id="rId21"/>
    <p:sldId id="342" r:id="rId22"/>
    <p:sldId id="271" r:id="rId23"/>
    <p:sldId id="273" r:id="rId24"/>
    <p:sldId id="274" r:id="rId25"/>
    <p:sldId id="353" r:id="rId26"/>
    <p:sldId id="275" r:id="rId27"/>
    <p:sldId id="272" r:id="rId28"/>
    <p:sldId id="276" r:id="rId29"/>
    <p:sldId id="337" r:id="rId30"/>
    <p:sldId id="277" r:id="rId31"/>
    <p:sldId id="350" r:id="rId32"/>
    <p:sldId id="278" r:id="rId33"/>
    <p:sldId id="279" r:id="rId34"/>
    <p:sldId id="280" r:id="rId35"/>
    <p:sldId id="335" r:id="rId36"/>
    <p:sldId id="346" r:id="rId37"/>
    <p:sldId id="328" r:id="rId38"/>
    <p:sldId id="329" r:id="rId39"/>
    <p:sldId id="330" r:id="rId40"/>
    <p:sldId id="332" r:id="rId41"/>
    <p:sldId id="333" r:id="rId42"/>
    <p:sldId id="334" r:id="rId43"/>
    <p:sldId id="343" r:id="rId44"/>
    <p:sldId id="348" r:id="rId45"/>
    <p:sldId id="281" r:id="rId46"/>
    <p:sldId id="282" r:id="rId47"/>
    <p:sldId id="344" r:id="rId48"/>
    <p:sldId id="345" r:id="rId49"/>
    <p:sldId id="349" r:id="rId50"/>
    <p:sldId id="283" r:id="rId51"/>
    <p:sldId id="284" r:id="rId52"/>
    <p:sldId id="285" r:id="rId53"/>
    <p:sldId id="286" r:id="rId54"/>
    <p:sldId id="287" r:id="rId55"/>
    <p:sldId id="325" r:id="rId56"/>
    <p:sldId id="288" r:id="rId57"/>
    <p:sldId id="340" r:id="rId58"/>
    <p:sldId id="289" r:id="rId59"/>
    <p:sldId id="290" r:id="rId60"/>
    <p:sldId id="291" r:id="rId61"/>
    <p:sldId id="298" r:id="rId62"/>
    <p:sldId id="299" r:id="rId63"/>
    <p:sldId id="300" r:id="rId64"/>
    <p:sldId id="301" r:id="rId65"/>
    <p:sldId id="302" r:id="rId66"/>
    <p:sldId id="303" r:id="rId67"/>
    <p:sldId id="292" r:id="rId68"/>
    <p:sldId id="304" r:id="rId69"/>
    <p:sldId id="305" r:id="rId70"/>
    <p:sldId id="306" r:id="rId71"/>
    <p:sldId id="307" r:id="rId72"/>
    <p:sldId id="347" r:id="rId73"/>
    <p:sldId id="293" r:id="rId74"/>
    <p:sldId id="294" r:id="rId75"/>
    <p:sldId id="295" r:id="rId76"/>
    <p:sldId id="296" r:id="rId77"/>
    <p:sldId id="297" r:id="rId78"/>
    <p:sldId id="309" r:id="rId79"/>
    <p:sldId id="308" r:id="rId80"/>
    <p:sldId id="310" r:id="rId81"/>
    <p:sldId id="311" r:id="rId82"/>
    <p:sldId id="312" r:id="rId83"/>
    <p:sldId id="313" r:id="rId84"/>
    <p:sldId id="314" r:id="rId85"/>
    <p:sldId id="315" r:id="rId86"/>
    <p:sldId id="326" r:id="rId87"/>
    <p:sldId id="317" r:id="rId88"/>
    <p:sldId id="320" r:id="rId89"/>
    <p:sldId id="318" r:id="rId90"/>
    <p:sldId id="319" r:id="rId91"/>
    <p:sldId id="321" r:id="rId92"/>
    <p:sldId id="322" r:id="rId93"/>
    <p:sldId id="323" r:id="rId94"/>
    <p:sldId id="324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E1318-A35D-4871-82D5-D95ED37AD7EE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D2A4C-4802-4228-BD47-AD38AB63C5B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653F1-F8FF-4C2C-9D12-DEB274564FB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1611A41-6F44-45AC-8948-9CA28D6DE238}" type="datetimeFigureOut">
              <a:rPr lang="en-US" smtClean="0"/>
              <a:pPr/>
              <a:t>13/08/2020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CB2F31-9465-4145-BF9A-AFF8630660A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Congenitally corrected transposition of great arteries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Bef>
                <a:spcPct val="30000"/>
              </a:spcBef>
              <a:buClr>
                <a:srgbClr val="FDE25E"/>
              </a:buClr>
            </a:pPr>
            <a:r>
              <a:rPr lang="en-US" sz="2800" dirty="0" smtClean="0"/>
              <a:t>Dr Tejas Shah</a:t>
            </a:r>
          </a:p>
          <a:p>
            <a:pPr>
              <a:spcBef>
                <a:spcPct val="30000"/>
              </a:spcBef>
              <a:buClr>
                <a:srgbClr val="FDE25E"/>
              </a:buClr>
            </a:pP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-111" charset="-128"/>
                <a:cs typeface="ヒラギノ角ゴ Pro W3"/>
              </a:rPr>
              <a:t>Assistant Professor</a:t>
            </a:r>
          </a:p>
          <a:p>
            <a:pPr>
              <a:spcBef>
                <a:spcPct val="30000"/>
              </a:spcBef>
              <a:buClr>
                <a:srgbClr val="FDE25E"/>
              </a:buClr>
            </a:pP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-111" charset="-128"/>
                <a:cs typeface="ヒラギノ角ゴ Pro W3"/>
              </a:rPr>
              <a:t>Dept of Cardiology</a:t>
            </a:r>
          </a:p>
          <a:p>
            <a:pPr>
              <a:spcBef>
                <a:spcPct val="30000"/>
              </a:spcBef>
              <a:buClr>
                <a:srgbClr val="FDE25E"/>
              </a:buClr>
            </a:pP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-111" charset="-128"/>
                <a:cs typeface="ヒラギノ角ゴ Pro W3"/>
              </a:rPr>
              <a:t>SBKS MI &amp; RC</a:t>
            </a:r>
          </a:p>
          <a:p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762000"/>
            <a:ext cx="7467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7620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Pulmonary Outflow Tract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The pulmonary valve lies in a transverse plane and arises from the right-sided LV in a wedged position between mitral and tricuspid valves.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The pulmonary valve lies to the right and posterior to the aortic valve.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 err="1" smtClean="0"/>
              <a:t>Hemodynamically</a:t>
            </a:r>
            <a:r>
              <a:rPr lang="en-US" sz="2000" dirty="0" smtClean="0"/>
              <a:t> significant LVOTO is seen in 25 % cases and causes are: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The long axis of pulmonary outflow from the right-sided LV is obliquely oriented and is potentially restrictive, particularly when there is left ventricular hypertrophy.</a:t>
            </a:r>
          </a:p>
          <a:p>
            <a:pPr>
              <a:buNone/>
            </a:pPr>
            <a:r>
              <a:rPr lang="en-US" sz="2000" dirty="0" smtClean="0"/>
              <a:t>2.    Pulmonary valve cusps may be thickened and fused or occasionally bicuspid or </a:t>
            </a:r>
            <a:r>
              <a:rPr lang="en-US" sz="2000" dirty="0" err="1" smtClean="0"/>
              <a:t>unicuspid</a:t>
            </a:r>
            <a:r>
              <a:rPr lang="en-US" sz="2000" dirty="0" smtClean="0"/>
              <a:t>.</a:t>
            </a:r>
          </a:p>
          <a:p>
            <a:pPr>
              <a:buNone/>
            </a:pPr>
            <a:r>
              <a:rPr lang="en-US" sz="2000" dirty="0" smtClean="0"/>
              <a:t>3.   pulmonary </a:t>
            </a:r>
            <a:r>
              <a:rPr lang="en-US" sz="2000" dirty="0" err="1" smtClean="0"/>
              <a:t>atresia</a:t>
            </a:r>
            <a:r>
              <a:rPr lang="en-US" sz="2000" dirty="0" smtClean="0"/>
              <a:t> .</a:t>
            </a:r>
          </a:p>
          <a:p>
            <a:pPr>
              <a:buNone/>
            </a:pPr>
            <a:r>
              <a:rPr lang="en-US" sz="2000" dirty="0" smtClean="0"/>
              <a:t>4     </a:t>
            </a:r>
            <a:r>
              <a:rPr lang="en-US" sz="2000" dirty="0" err="1" smtClean="0"/>
              <a:t>subvalvar</a:t>
            </a:r>
            <a:r>
              <a:rPr lang="en-US" sz="2000" dirty="0" smtClean="0"/>
              <a:t> narrowing due to a membrane .</a:t>
            </a:r>
          </a:p>
          <a:p>
            <a:pPr>
              <a:buNone/>
            </a:pPr>
            <a:r>
              <a:rPr lang="en-US" sz="2000" dirty="0" smtClean="0"/>
              <a:t>5.    </a:t>
            </a:r>
            <a:r>
              <a:rPr lang="en-US" sz="2000" dirty="0" err="1" smtClean="0"/>
              <a:t>aneurysmal</a:t>
            </a:r>
            <a:r>
              <a:rPr lang="en-US" sz="2000" dirty="0" smtClean="0"/>
              <a:t> bulging of the membranous septum into the posterior part of the outflow tract with or without a ventricular </a:t>
            </a:r>
            <a:r>
              <a:rPr lang="en-US" sz="2000" dirty="0" err="1" smtClean="0"/>
              <a:t>septal</a:t>
            </a:r>
            <a:r>
              <a:rPr lang="en-US" sz="2000" dirty="0" smtClean="0"/>
              <a:t> defect (VSD).</a:t>
            </a:r>
          </a:p>
          <a:p>
            <a:pPr>
              <a:buNone/>
            </a:pPr>
            <a:r>
              <a:rPr lang="en-US" sz="2000" dirty="0" smtClean="0"/>
              <a:t>6.   fibrous </a:t>
            </a:r>
            <a:r>
              <a:rPr lang="en-US" sz="2000" dirty="0"/>
              <a:t>tags (</a:t>
            </a:r>
            <a:r>
              <a:rPr lang="en-US" sz="2000" dirty="0" err="1" smtClean="0"/>
              <a:t>valvar</a:t>
            </a:r>
            <a:r>
              <a:rPr lang="en-US" sz="2000" dirty="0" smtClean="0"/>
              <a:t> </a:t>
            </a:r>
            <a:r>
              <a:rPr lang="en-US" sz="2000" dirty="0"/>
              <a:t>excrescences) attached to the LV-pulmonary trunk </a:t>
            </a:r>
            <a:r>
              <a:rPr lang="en-US" sz="2000" dirty="0" smtClean="0"/>
              <a:t>junction ("</a:t>
            </a:r>
            <a:r>
              <a:rPr lang="en-US" sz="2000" dirty="0" err="1"/>
              <a:t>anulus</a:t>
            </a:r>
            <a:r>
              <a:rPr lang="en-US" sz="2000" dirty="0"/>
              <a:t>"), membranous </a:t>
            </a:r>
            <a:r>
              <a:rPr lang="en-US" sz="2000" dirty="0" smtClean="0"/>
              <a:t>septum.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Atrial</a:t>
            </a:r>
            <a:r>
              <a:rPr lang="en-US" b="1" dirty="0"/>
              <a:t> Septum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Atrial</a:t>
            </a:r>
            <a:r>
              <a:rPr lang="en-US" sz="2000" dirty="0"/>
              <a:t> and ventricular septa are </a:t>
            </a:r>
            <a:r>
              <a:rPr lang="en-US" sz="2000" dirty="0" err="1" smtClean="0"/>
              <a:t>malaligned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These alignment differences are usually severe enough </a:t>
            </a:r>
            <a:r>
              <a:rPr lang="en-US" sz="2000" dirty="0" smtClean="0"/>
              <a:t>in hearts </a:t>
            </a:r>
            <a:r>
              <a:rPr lang="en-US" sz="2000" dirty="0"/>
              <a:t>with </a:t>
            </a:r>
            <a:r>
              <a:rPr lang="en-US" sz="2000" dirty="0" err="1"/>
              <a:t>atrial</a:t>
            </a:r>
            <a:r>
              <a:rPr lang="en-US" sz="2000" dirty="0"/>
              <a:t> </a:t>
            </a:r>
            <a:r>
              <a:rPr lang="en-US" sz="2000" dirty="0" err="1"/>
              <a:t>situs</a:t>
            </a:r>
            <a:r>
              <a:rPr lang="en-US" sz="2000" dirty="0"/>
              <a:t> </a:t>
            </a:r>
            <a:r>
              <a:rPr lang="en-US" sz="2000" dirty="0" err="1"/>
              <a:t>solitus</a:t>
            </a:r>
            <a:r>
              <a:rPr lang="en-US" sz="2000" dirty="0"/>
              <a:t> to prevent the normally </a:t>
            </a:r>
            <a:r>
              <a:rPr lang="en-US" sz="2000" dirty="0" smtClean="0"/>
              <a:t>positioned (regular</a:t>
            </a:r>
            <a:r>
              <a:rPr lang="en-US" sz="2000" dirty="0"/>
              <a:t>) AV node (known as posterior, inferior, </a:t>
            </a:r>
            <a:r>
              <a:rPr lang="en-US" sz="2000" dirty="0" smtClean="0"/>
              <a:t>or lateral </a:t>
            </a:r>
            <a:r>
              <a:rPr lang="en-US" sz="2000" dirty="0"/>
              <a:t>node) from reaching the underlying </a:t>
            </a:r>
            <a:r>
              <a:rPr lang="en-US" sz="2000" dirty="0" smtClean="0"/>
              <a:t>ventricular septum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Mitral Valve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right-sided mitral valve lies at the entrance to </a:t>
            </a:r>
            <a:r>
              <a:rPr lang="en-US" sz="2000" dirty="0" smtClean="0"/>
              <a:t>the right-sided </a:t>
            </a:r>
            <a:r>
              <a:rPr lang="en-US" sz="2000" dirty="0"/>
              <a:t>left ventricle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The mitral valve is rotated so that its </a:t>
            </a:r>
            <a:r>
              <a:rPr lang="en-US" sz="2000" dirty="0" smtClean="0"/>
              <a:t>usual </a:t>
            </a:r>
            <a:r>
              <a:rPr lang="en-US" sz="2000" dirty="0" err="1" smtClean="0"/>
              <a:t>septal</a:t>
            </a:r>
            <a:r>
              <a:rPr lang="en-US" sz="2000" dirty="0" smtClean="0"/>
              <a:t> </a:t>
            </a:r>
            <a:r>
              <a:rPr lang="en-US" sz="2000" dirty="0"/>
              <a:t>leaflet, which is in fibrous continuity with </a:t>
            </a:r>
            <a:r>
              <a:rPr lang="en-US" sz="2000" dirty="0" smtClean="0"/>
              <a:t>the pulmonary </a:t>
            </a:r>
            <a:r>
              <a:rPr lang="en-US" sz="2000" dirty="0"/>
              <a:t>valve and can therefore be called the </a:t>
            </a:r>
            <a:r>
              <a:rPr lang="en-US" sz="2000" dirty="0" smtClean="0"/>
              <a:t>pulmonary leaflet</a:t>
            </a:r>
            <a:r>
              <a:rPr lang="en-US" sz="2000" dirty="0"/>
              <a:t>, is posterior and its mural leaflet </a:t>
            </a:r>
            <a:r>
              <a:rPr lang="en-US" sz="2000" dirty="0" smtClean="0"/>
              <a:t>anterior.</a:t>
            </a:r>
          </a:p>
          <a:p>
            <a:r>
              <a:rPr lang="en-US" sz="2000" dirty="0" smtClean="0"/>
              <a:t>Mitral valve </a:t>
            </a:r>
            <a:r>
              <a:rPr lang="en-US" sz="2000" dirty="0"/>
              <a:t>abnormalities are common, having been found </a:t>
            </a:r>
            <a:r>
              <a:rPr lang="en-US" sz="2000" dirty="0" smtClean="0"/>
              <a:t>in 55</a:t>
            </a:r>
            <a:r>
              <a:rPr lang="en-US" sz="2000" dirty="0"/>
              <a:t>% of an autopsy </a:t>
            </a:r>
            <a:r>
              <a:rPr lang="en-US" sz="2000" dirty="0" smtClean="0"/>
              <a:t>series.</a:t>
            </a:r>
          </a:p>
          <a:p>
            <a:r>
              <a:rPr lang="en-US" sz="2000" dirty="0"/>
              <a:t>The smaller papillary muscle arises from the </a:t>
            </a:r>
            <a:r>
              <a:rPr lang="en-US" sz="2000" dirty="0" err="1" smtClean="0"/>
              <a:t>anterolateral</a:t>
            </a:r>
            <a:r>
              <a:rPr lang="en-US" sz="2000" dirty="0" smtClean="0"/>
              <a:t> free </a:t>
            </a:r>
            <a:r>
              <a:rPr lang="en-US" sz="2000" dirty="0"/>
              <a:t>wall of the ventricle, where it can be </a:t>
            </a:r>
            <a:r>
              <a:rPr lang="en-US" sz="2000" dirty="0" smtClean="0"/>
              <a:t>damaged by </a:t>
            </a:r>
            <a:r>
              <a:rPr lang="en-US" sz="2000" dirty="0"/>
              <a:t>left </a:t>
            </a:r>
            <a:r>
              <a:rPr lang="en-US" sz="2000" dirty="0" err="1"/>
              <a:t>ventriculotomy</a:t>
            </a:r>
            <a:r>
              <a:rPr lang="en-US" sz="2000" dirty="0"/>
              <a:t>.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larger </a:t>
            </a:r>
            <a:r>
              <a:rPr lang="en-US" sz="2000" dirty="0" smtClean="0"/>
              <a:t>papillary muscle </a:t>
            </a:r>
            <a:r>
              <a:rPr lang="en-US" sz="2000" dirty="0"/>
              <a:t>arises from the </a:t>
            </a:r>
            <a:r>
              <a:rPr lang="en-US" sz="2000" dirty="0" err="1"/>
              <a:t>posterolateral</a:t>
            </a:r>
            <a:r>
              <a:rPr lang="en-US" sz="2000" dirty="0"/>
              <a:t> LV free wall.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49546" y="1935163"/>
            <a:ext cx="4644907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Aortic Valve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aortic valve, usually normal, is over the RV </a:t>
            </a:r>
            <a:r>
              <a:rPr lang="en-US" sz="2000" dirty="0" err="1" smtClean="0"/>
              <a:t>infundibulum</a:t>
            </a:r>
            <a:r>
              <a:rPr lang="en-US" sz="2000" dirty="0" smtClean="0"/>
              <a:t>, and </a:t>
            </a:r>
            <a:r>
              <a:rPr lang="en-US" sz="2000" dirty="0"/>
              <a:t>it and the aorta are usually in a </a:t>
            </a:r>
            <a:r>
              <a:rPr lang="en-US" sz="2000" dirty="0" smtClean="0"/>
              <a:t>leftward and </a:t>
            </a:r>
            <a:r>
              <a:rPr lang="en-US" sz="2000" dirty="0"/>
              <a:t>anterior position (SLL</a:t>
            </a:r>
            <a:r>
              <a:rPr lang="en-US" sz="2000" dirty="0" smtClean="0"/>
              <a:t>).</a:t>
            </a:r>
          </a:p>
          <a:p>
            <a:r>
              <a:rPr lang="en-US" sz="2000" dirty="0"/>
              <a:t>In </a:t>
            </a:r>
            <a:r>
              <a:rPr lang="en-US" sz="2000" dirty="0" err="1"/>
              <a:t>atrial</a:t>
            </a:r>
            <a:r>
              <a:rPr lang="en-US" sz="2000" dirty="0"/>
              <a:t> </a:t>
            </a:r>
            <a:r>
              <a:rPr lang="en-US" sz="2000" dirty="0" err="1"/>
              <a:t>situs</a:t>
            </a:r>
            <a:r>
              <a:rPr lang="en-US" sz="2000" dirty="0"/>
              <a:t> </a:t>
            </a:r>
            <a:r>
              <a:rPr lang="en-US" sz="2000" dirty="0" err="1"/>
              <a:t>inversus</a:t>
            </a:r>
            <a:r>
              <a:rPr lang="en-US" sz="2000" dirty="0"/>
              <a:t>, the aorta is virtually always to </a:t>
            </a:r>
            <a:r>
              <a:rPr lang="en-US" sz="2000" dirty="0" smtClean="0"/>
              <a:t>the right </a:t>
            </a:r>
            <a:r>
              <a:rPr lang="en-US" sz="2000" dirty="0"/>
              <a:t>(IDD).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Tricuspid Valve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left-sided tricuspid valve lies at the entrance to </a:t>
            </a:r>
            <a:r>
              <a:rPr lang="en-US" sz="2000" dirty="0" smtClean="0"/>
              <a:t>the left-sided RV.</a:t>
            </a:r>
          </a:p>
          <a:p>
            <a:r>
              <a:rPr lang="en-US" sz="2000" dirty="0"/>
              <a:t>prevalence of structural abnormalities, ranging </a:t>
            </a:r>
            <a:r>
              <a:rPr lang="en-US" sz="2000" dirty="0" smtClean="0"/>
              <a:t>from 23</a:t>
            </a:r>
            <a:r>
              <a:rPr lang="en-US" sz="2000" dirty="0"/>
              <a:t>% to 43</a:t>
            </a:r>
            <a:r>
              <a:rPr lang="en-US" sz="2000" dirty="0" smtClean="0"/>
              <a:t>%.</a:t>
            </a:r>
          </a:p>
          <a:p>
            <a:r>
              <a:rPr lang="en-US" sz="2000" dirty="0" smtClean="0"/>
              <a:t>Structural </a:t>
            </a:r>
            <a:r>
              <a:rPr lang="en-US" sz="2000" dirty="0" err="1" smtClean="0"/>
              <a:t>anomelies</a:t>
            </a:r>
            <a:r>
              <a:rPr lang="en-US" sz="2000" dirty="0" smtClean="0"/>
              <a:t> involve: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leaflet dysplasia </a:t>
            </a:r>
            <a:r>
              <a:rPr lang="en-US" sz="2000" dirty="0"/>
              <a:t>with abnormal thickened </a:t>
            </a:r>
            <a:r>
              <a:rPr lang="en-US" sz="2000" dirty="0" err="1"/>
              <a:t>chordal</a:t>
            </a:r>
            <a:r>
              <a:rPr lang="en-US" sz="2000" dirty="0"/>
              <a:t> attachments </a:t>
            </a:r>
            <a:r>
              <a:rPr lang="en-US" sz="2000" dirty="0" smtClean="0"/>
              <a:t>of the </a:t>
            </a:r>
            <a:r>
              <a:rPr lang="en-US" sz="2000" dirty="0" err="1"/>
              <a:t>septal</a:t>
            </a:r>
            <a:r>
              <a:rPr lang="en-US" sz="2000" dirty="0"/>
              <a:t> and posterior </a:t>
            </a:r>
            <a:r>
              <a:rPr lang="en-US" sz="2000" dirty="0" smtClean="0"/>
              <a:t>leaflets, 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 In </a:t>
            </a:r>
            <a:r>
              <a:rPr lang="en-US" sz="2000" dirty="0"/>
              <a:t>a </a:t>
            </a:r>
            <a:r>
              <a:rPr lang="en-US" sz="2000" dirty="0" smtClean="0"/>
              <a:t>minority </a:t>
            </a:r>
            <a:r>
              <a:rPr lang="en-US" sz="2000" dirty="0"/>
              <a:t>a true </a:t>
            </a:r>
            <a:r>
              <a:rPr lang="en-US" sz="2000" dirty="0" err="1"/>
              <a:t>Ebstein</a:t>
            </a:r>
            <a:r>
              <a:rPr lang="en-US" sz="2000" dirty="0"/>
              <a:t> anomaly with downward </a:t>
            </a:r>
            <a:r>
              <a:rPr lang="en-US" sz="2000" dirty="0" smtClean="0"/>
              <a:t>displacement of </a:t>
            </a:r>
            <a:r>
              <a:rPr lang="en-US" sz="2000" dirty="0"/>
              <a:t>origins of </a:t>
            </a:r>
            <a:r>
              <a:rPr lang="en-US" sz="2000" dirty="0" err="1"/>
              <a:t>septal</a:t>
            </a:r>
            <a:r>
              <a:rPr lang="en-US" sz="2000" dirty="0"/>
              <a:t> and posterior </a:t>
            </a:r>
            <a:r>
              <a:rPr lang="en-US" sz="2000" dirty="0" smtClean="0"/>
              <a:t>leaflets.</a:t>
            </a:r>
          </a:p>
          <a:p>
            <a:pPr marL="457200" indent="-457200">
              <a:buNone/>
            </a:pPr>
            <a:r>
              <a:rPr lang="en-US" sz="2000" dirty="0" smtClean="0"/>
              <a:t> </a:t>
            </a:r>
            <a:r>
              <a:rPr lang="en-US" sz="2000" dirty="0"/>
              <a:t>• The anterior leaflet is normal in size rather than </a:t>
            </a:r>
            <a:r>
              <a:rPr lang="en-US" sz="2000" dirty="0" smtClean="0"/>
              <a:t>large and </a:t>
            </a:r>
            <a:r>
              <a:rPr lang="en-US" sz="2000" dirty="0"/>
              <a:t>sail-like.</a:t>
            </a:r>
          </a:p>
          <a:p>
            <a:pPr>
              <a:buNone/>
            </a:pPr>
            <a:r>
              <a:rPr lang="en-US" sz="2000" dirty="0"/>
              <a:t>• The </a:t>
            </a:r>
            <a:r>
              <a:rPr lang="en-US" sz="2000" dirty="0" err="1"/>
              <a:t>anulus</a:t>
            </a:r>
            <a:r>
              <a:rPr lang="en-US" sz="2000" dirty="0"/>
              <a:t> is not dilated.</a:t>
            </a:r>
          </a:p>
          <a:p>
            <a:pPr>
              <a:buNone/>
            </a:pPr>
            <a:r>
              <a:rPr lang="en-US" sz="2000" dirty="0"/>
              <a:t>• The RV sinus is not enlarged.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Atrioventricular</a:t>
            </a:r>
            <a:r>
              <a:rPr lang="en-US" dirty="0"/>
              <a:t> Node and Bundle of 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a regular (</a:t>
            </a:r>
            <a:r>
              <a:rPr lang="en-US" sz="2000" dirty="0" smtClean="0"/>
              <a:t>posterior) AV </a:t>
            </a:r>
            <a:r>
              <a:rPr lang="en-US" sz="2000" dirty="0"/>
              <a:t>node is present in front of the coronary </a:t>
            </a:r>
            <a:r>
              <a:rPr lang="en-US" sz="2000" dirty="0" smtClean="0"/>
              <a:t>sinus </a:t>
            </a:r>
            <a:r>
              <a:rPr lang="en-US" sz="2000" dirty="0" err="1" smtClean="0"/>
              <a:t>ostium</a:t>
            </a:r>
            <a:r>
              <a:rPr lang="en-US" sz="2000" dirty="0" smtClean="0"/>
              <a:t> </a:t>
            </a:r>
            <a:r>
              <a:rPr lang="en-US" sz="2000" dirty="0"/>
              <a:t>in the apex of the triangle of Koch, the </a:t>
            </a:r>
            <a:r>
              <a:rPr lang="en-US" sz="2000" dirty="0" smtClean="0"/>
              <a:t>penetrating bundle </a:t>
            </a:r>
            <a:r>
              <a:rPr lang="en-US" sz="2000" dirty="0"/>
              <a:t>of His </a:t>
            </a:r>
            <a:r>
              <a:rPr lang="en-US" sz="2000" i="1" dirty="0"/>
              <a:t>rarely extends from it because of </a:t>
            </a:r>
            <a:r>
              <a:rPr lang="en-US" sz="2000" i="1" dirty="0" err="1" smtClean="0"/>
              <a:t>septal</a:t>
            </a:r>
            <a:r>
              <a:rPr lang="en-US" sz="2000" i="1" dirty="0" smtClean="0"/>
              <a:t> </a:t>
            </a:r>
            <a:r>
              <a:rPr lang="en-US" sz="2000" dirty="0" err="1" smtClean="0"/>
              <a:t>malalignment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In all hearts with </a:t>
            </a:r>
            <a:r>
              <a:rPr lang="en-US" sz="2000" dirty="0" err="1"/>
              <a:t>atrial</a:t>
            </a:r>
            <a:r>
              <a:rPr lang="en-US" sz="2000" dirty="0"/>
              <a:t> </a:t>
            </a:r>
            <a:r>
              <a:rPr lang="en-US" sz="2000" dirty="0" err="1"/>
              <a:t>situs</a:t>
            </a:r>
            <a:r>
              <a:rPr lang="en-US" sz="2000" dirty="0"/>
              <a:t> </a:t>
            </a:r>
            <a:r>
              <a:rPr lang="en-US" sz="2000" dirty="0" err="1"/>
              <a:t>solitus</a:t>
            </a:r>
            <a:r>
              <a:rPr lang="en-US" sz="2000" dirty="0"/>
              <a:t>, there is a </a:t>
            </a:r>
            <a:r>
              <a:rPr lang="en-US" sz="2000" dirty="0" smtClean="0"/>
              <a:t>second anterior </a:t>
            </a:r>
            <a:r>
              <a:rPr lang="en-US" sz="2000" dirty="0"/>
              <a:t>(superior) node located adjacent to the right </a:t>
            </a:r>
            <a:r>
              <a:rPr lang="en-US" sz="2000" dirty="0" smtClean="0"/>
              <a:t>AV orifice </a:t>
            </a:r>
            <a:r>
              <a:rPr lang="en-US" sz="2000" dirty="0"/>
              <a:t>beneath the </a:t>
            </a:r>
            <a:r>
              <a:rPr lang="en-US" sz="2000" dirty="0" err="1"/>
              <a:t>ostium</a:t>
            </a:r>
            <a:r>
              <a:rPr lang="en-US" sz="2000" dirty="0"/>
              <a:t> of the right </a:t>
            </a:r>
            <a:r>
              <a:rPr lang="en-US" sz="2000" dirty="0" err="1"/>
              <a:t>atrial</a:t>
            </a:r>
            <a:r>
              <a:rPr lang="en-US" sz="2000" dirty="0"/>
              <a:t> appendage at </a:t>
            </a:r>
            <a:r>
              <a:rPr lang="en-US" sz="2000" dirty="0" smtClean="0"/>
              <a:t>its junction </a:t>
            </a:r>
            <a:r>
              <a:rPr lang="en-US" sz="2000" dirty="0"/>
              <a:t>with the anterior </a:t>
            </a:r>
            <a:r>
              <a:rPr lang="en-US" sz="2000" dirty="0" err="1"/>
              <a:t>atrial</a:t>
            </a:r>
            <a:r>
              <a:rPr lang="en-US" sz="2000" dirty="0"/>
              <a:t> wall where the anterior </a:t>
            </a:r>
            <a:r>
              <a:rPr lang="en-US" sz="2000" dirty="0" smtClean="0"/>
              <a:t>horn of </a:t>
            </a:r>
            <a:r>
              <a:rPr lang="en-US" sz="2000" dirty="0"/>
              <a:t>the </a:t>
            </a:r>
            <a:r>
              <a:rPr lang="en-US" sz="2000" dirty="0" err="1"/>
              <a:t>limbus</a:t>
            </a:r>
            <a:r>
              <a:rPr lang="en-US" sz="2000" dirty="0"/>
              <a:t> of the </a:t>
            </a:r>
            <a:r>
              <a:rPr lang="en-US" sz="2000" dirty="0" err="1"/>
              <a:t>atrial</a:t>
            </a:r>
            <a:r>
              <a:rPr lang="en-US" sz="2000" dirty="0"/>
              <a:t> septum joins the AV </a:t>
            </a:r>
            <a:r>
              <a:rPr lang="en-US" sz="2000" dirty="0" err="1" smtClean="0"/>
              <a:t>anulus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It </a:t>
            </a:r>
            <a:r>
              <a:rPr lang="en-US" sz="2000" i="1" dirty="0"/>
              <a:t>is from this node that the penetrating bundle </a:t>
            </a:r>
            <a:r>
              <a:rPr lang="en-US" sz="2000" i="1" dirty="0" smtClean="0"/>
              <a:t>of </a:t>
            </a:r>
            <a:r>
              <a:rPr lang="en-US" sz="2000" dirty="0" smtClean="0"/>
              <a:t>His </a:t>
            </a:r>
            <a:r>
              <a:rPr lang="en-US" sz="2000" dirty="0"/>
              <a:t>usually arises. Immediately beneath the node is the </a:t>
            </a:r>
            <a:r>
              <a:rPr lang="en-US" sz="2000" dirty="0" smtClean="0"/>
              <a:t>right fibrous </a:t>
            </a:r>
            <a:r>
              <a:rPr lang="en-US" sz="2000" dirty="0" err="1"/>
              <a:t>trigone</a:t>
            </a:r>
            <a:r>
              <a:rPr lang="en-US" sz="2000" dirty="0"/>
              <a:t> through which the penetrating bundle </a:t>
            </a:r>
            <a:r>
              <a:rPr lang="en-US" sz="2000" dirty="0" smtClean="0"/>
              <a:t>passes to </a:t>
            </a:r>
            <a:r>
              <a:rPr lang="en-US" sz="2000" dirty="0"/>
              <a:t>lie immediately inferior (</a:t>
            </a:r>
            <a:r>
              <a:rPr lang="en-US" sz="2000" dirty="0" err="1"/>
              <a:t>caudad</a:t>
            </a:r>
            <a:r>
              <a:rPr lang="en-US" sz="2000" dirty="0"/>
              <a:t>) to the pulmonary "</a:t>
            </a:r>
            <a:r>
              <a:rPr lang="en-US" sz="2000" dirty="0" err="1" smtClean="0"/>
              <a:t>anulus</a:t>
            </a:r>
            <a:r>
              <a:rPr lang="en-US" sz="2000" dirty="0" smtClean="0"/>
              <a:t>“ in </a:t>
            </a:r>
            <a:r>
              <a:rPr lang="en-US" sz="2000" dirty="0"/>
              <a:t>the anterior LV free wall </a:t>
            </a:r>
            <a:r>
              <a:rPr lang="en-US" sz="2000" dirty="0" smtClean="0"/>
              <a:t>. </a:t>
            </a:r>
            <a:r>
              <a:rPr lang="en-US" sz="2000" dirty="0"/>
              <a:t>It </a:t>
            </a:r>
            <a:r>
              <a:rPr lang="en-US" sz="2000" dirty="0" smtClean="0"/>
              <a:t>then passes </a:t>
            </a:r>
            <a:r>
              <a:rPr lang="en-US" sz="2000" dirty="0"/>
              <a:t>over the "</a:t>
            </a:r>
            <a:r>
              <a:rPr lang="en-US" sz="2000" dirty="0" err="1"/>
              <a:t>anulus</a:t>
            </a:r>
            <a:r>
              <a:rPr lang="en-US" sz="2000" dirty="0"/>
              <a:t>" and descends away from it </a:t>
            </a:r>
            <a:r>
              <a:rPr lang="en-US" sz="2000" dirty="0" smtClean="0"/>
              <a:t>onto the </a:t>
            </a:r>
            <a:r>
              <a:rPr lang="en-US" sz="2000" dirty="0"/>
              <a:t>anterior part of the </a:t>
            </a:r>
            <a:r>
              <a:rPr lang="en-US" sz="2000" dirty="0" err="1"/>
              <a:t>infundibular</a:t>
            </a:r>
            <a:r>
              <a:rPr lang="en-US" sz="2000" dirty="0"/>
              <a:t> </a:t>
            </a:r>
            <a:r>
              <a:rPr lang="en-US" sz="2000" dirty="0" smtClean="0"/>
              <a:t>septum.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24914" y="1935163"/>
            <a:ext cx="5694171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Definition</a:t>
            </a:r>
          </a:p>
          <a:p>
            <a:r>
              <a:rPr lang="en-US" dirty="0" smtClean="0"/>
              <a:t>History</a:t>
            </a:r>
          </a:p>
          <a:p>
            <a:r>
              <a:rPr lang="en-US" dirty="0" smtClean="0"/>
              <a:t>Morphology</a:t>
            </a:r>
          </a:p>
          <a:p>
            <a:r>
              <a:rPr lang="en-US" dirty="0" smtClean="0"/>
              <a:t>Clinic features</a:t>
            </a:r>
          </a:p>
          <a:p>
            <a:r>
              <a:rPr lang="en-US" dirty="0" smtClean="0"/>
              <a:t>Diagnostic</a:t>
            </a:r>
          </a:p>
          <a:p>
            <a:r>
              <a:rPr lang="en-US" dirty="0" smtClean="0"/>
              <a:t>Treatment </a:t>
            </a:r>
          </a:p>
          <a:p>
            <a:r>
              <a:rPr lang="en-US" dirty="0" smtClean="0"/>
              <a:t>Results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685800"/>
            <a:ext cx="7620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38387" y="2482056"/>
            <a:ext cx="446722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37334" y="1935163"/>
            <a:ext cx="5669332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encircling portion of the AV bundle is prone </a:t>
            </a:r>
            <a:r>
              <a:rPr lang="en-US" sz="2000" dirty="0" smtClean="0"/>
              <a:t>to fibrosis </a:t>
            </a:r>
            <a:r>
              <a:rPr lang="en-US" sz="2000" dirty="0"/>
              <a:t>in older </a:t>
            </a:r>
            <a:r>
              <a:rPr lang="en-US" sz="2000" dirty="0" smtClean="0"/>
              <a:t>people, </a:t>
            </a:r>
            <a:r>
              <a:rPr lang="en-US" sz="2000" dirty="0"/>
              <a:t>a feature that may </a:t>
            </a:r>
            <a:r>
              <a:rPr lang="en-US" sz="2000" dirty="0" smtClean="0"/>
              <a:t>explain spontaneous </a:t>
            </a:r>
            <a:r>
              <a:rPr lang="en-US" sz="2000" dirty="0"/>
              <a:t>occurrence of complete heart block.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Ventricular Septum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Septal</a:t>
            </a:r>
            <a:r>
              <a:rPr lang="en-US" sz="2000" dirty="0"/>
              <a:t> </a:t>
            </a:r>
            <a:r>
              <a:rPr lang="en-US" sz="2000" dirty="0" err="1"/>
              <a:t>malalignment</a:t>
            </a:r>
            <a:r>
              <a:rPr lang="en-US" sz="2000" dirty="0"/>
              <a:t> and separation result in </a:t>
            </a:r>
            <a:r>
              <a:rPr lang="en-US" sz="2000" dirty="0" err="1" smtClean="0"/>
              <a:t>enlargementof</a:t>
            </a:r>
            <a:r>
              <a:rPr lang="en-US" sz="2000" dirty="0" smtClean="0"/>
              <a:t> </a:t>
            </a:r>
            <a:r>
              <a:rPr lang="en-US" sz="2000" dirty="0"/>
              <a:t>the membranous septum and filling of the </a:t>
            </a:r>
            <a:r>
              <a:rPr lang="en-US" sz="2000" dirty="0" smtClean="0"/>
              <a:t>gap between </a:t>
            </a:r>
            <a:r>
              <a:rPr lang="en-US" sz="2000" dirty="0" err="1"/>
              <a:t>atrial</a:t>
            </a:r>
            <a:r>
              <a:rPr lang="en-US" sz="2000" dirty="0"/>
              <a:t>, ventricular, and </a:t>
            </a:r>
            <a:r>
              <a:rPr lang="en-US" sz="2000" dirty="0" err="1"/>
              <a:t>conal</a:t>
            </a:r>
            <a:r>
              <a:rPr lang="en-US" sz="2000" dirty="0"/>
              <a:t> septa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The AV part </a:t>
            </a:r>
            <a:r>
              <a:rPr lang="en-US" sz="2000" dirty="0" smtClean="0"/>
              <a:t>of the </a:t>
            </a:r>
            <a:r>
              <a:rPr lang="en-US" sz="2000" dirty="0"/>
              <a:t>membranous septum lies between left atrium and </a:t>
            </a:r>
            <a:r>
              <a:rPr lang="en-US" sz="2000" dirty="0" smtClean="0"/>
              <a:t>LV (rather </a:t>
            </a:r>
            <a:r>
              <a:rPr lang="en-US" sz="2000" dirty="0"/>
              <a:t>than right atrium and LV as in the normal heart), </a:t>
            </a:r>
            <a:r>
              <a:rPr lang="en-US" sz="2000" dirty="0" smtClean="0"/>
              <a:t>and its </a:t>
            </a:r>
            <a:r>
              <a:rPr lang="en-US" sz="2000" dirty="0" err="1" smtClean="0"/>
              <a:t>interventricular</a:t>
            </a:r>
            <a:r>
              <a:rPr lang="en-US" sz="2000" dirty="0" smtClean="0"/>
              <a:t> </a:t>
            </a:r>
            <a:r>
              <a:rPr lang="en-US" sz="2000" dirty="0"/>
              <a:t>portion lies beneath the posterior part </a:t>
            </a:r>
            <a:r>
              <a:rPr lang="en-US" sz="2000" dirty="0" smtClean="0"/>
              <a:t>of the </a:t>
            </a:r>
            <a:r>
              <a:rPr lang="en-US" sz="2000" dirty="0"/>
              <a:t>pulmonary "</a:t>
            </a:r>
            <a:r>
              <a:rPr lang="en-US" sz="2000" dirty="0" err="1"/>
              <a:t>anulus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Malposition</a:t>
            </a:r>
            <a:r>
              <a:rPr lang="en-US" dirty="0" smtClean="0"/>
              <a:t> of ventricular septum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762000" y="2133600"/>
            <a:ext cx="7162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Ventricular </a:t>
            </a:r>
            <a:r>
              <a:rPr lang="en-US" dirty="0" err="1"/>
              <a:t>Septal</a:t>
            </a:r>
            <a:r>
              <a:rPr lang="en-US" dirty="0"/>
              <a:t> Defect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VSD is the most common coexisting anomaly and </a:t>
            </a:r>
            <a:r>
              <a:rPr lang="en-US" sz="2000" dirty="0" smtClean="0"/>
              <a:t>is present </a:t>
            </a:r>
            <a:r>
              <a:rPr lang="en-US" sz="2000" dirty="0"/>
              <a:t>in about 80% of </a:t>
            </a:r>
            <a:r>
              <a:rPr lang="en-US" sz="2000" dirty="0" smtClean="0"/>
              <a:t>hearts.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Usually, it is </a:t>
            </a:r>
            <a:r>
              <a:rPr lang="en-US" sz="2000" dirty="0" smtClean="0"/>
              <a:t>large, </a:t>
            </a:r>
            <a:r>
              <a:rPr lang="en-US" sz="2000" dirty="0" err="1" smtClean="0"/>
              <a:t>subpulmonary</a:t>
            </a:r>
            <a:r>
              <a:rPr lang="en-US" sz="2000" dirty="0"/>
              <a:t>, and associated with virtual absence of </a:t>
            </a:r>
            <a:r>
              <a:rPr lang="en-US" sz="2000" dirty="0" smtClean="0"/>
              <a:t>the membranous </a:t>
            </a:r>
            <a:r>
              <a:rPr lang="en-US" sz="2000" dirty="0"/>
              <a:t>septum (</a:t>
            </a:r>
            <a:r>
              <a:rPr lang="en-US" sz="2000" dirty="0" err="1"/>
              <a:t>conoventricular</a:t>
            </a:r>
            <a:r>
              <a:rPr lang="en-US" sz="2000" dirty="0" smtClean="0"/>
              <a:t>).</a:t>
            </a:r>
          </a:p>
          <a:p>
            <a:r>
              <a:rPr lang="en-US" sz="2000" dirty="0"/>
              <a:t>In about 10% of </a:t>
            </a:r>
            <a:r>
              <a:rPr lang="en-US" sz="2000" dirty="0" smtClean="0"/>
              <a:t>cases, </a:t>
            </a:r>
            <a:r>
              <a:rPr lang="en-US" sz="2000" dirty="0"/>
              <a:t>it is immediately below both </a:t>
            </a:r>
            <a:r>
              <a:rPr lang="en-US" sz="2000" dirty="0" smtClean="0"/>
              <a:t>great arteries </a:t>
            </a:r>
            <a:r>
              <a:rPr lang="en-US" sz="2000" dirty="0"/>
              <a:t>(doubly committed, </a:t>
            </a:r>
            <a:r>
              <a:rPr lang="en-US" sz="2000" dirty="0" err="1"/>
              <a:t>juxta</a:t>
            </a:r>
            <a:r>
              <a:rPr lang="en-US" sz="2000" dirty="0"/>
              <a:t>-arterial) 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Uncommonly, it </a:t>
            </a:r>
            <a:r>
              <a:rPr lang="en-US" sz="2000" dirty="0"/>
              <a:t>is muscular, lying in the sinus (</a:t>
            </a:r>
            <a:r>
              <a:rPr lang="en-US" sz="2000" dirty="0" err="1" smtClean="0"/>
              <a:t>trabecular</a:t>
            </a:r>
            <a:r>
              <a:rPr lang="en-US" sz="2000" dirty="0" smtClean="0"/>
              <a:t>)septum.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 large, typical inlet </a:t>
            </a:r>
            <a:r>
              <a:rPr lang="en-US" sz="2000" dirty="0" err="1"/>
              <a:t>septal</a:t>
            </a:r>
            <a:r>
              <a:rPr lang="en-US" sz="2000" dirty="0"/>
              <a:t> VSD may </a:t>
            </a:r>
            <a:r>
              <a:rPr lang="en-US" sz="2000" dirty="0" smtClean="0"/>
              <a:t>uncommonly occur</a:t>
            </a:r>
            <a:r>
              <a:rPr lang="en-US" sz="2000" dirty="0"/>
              <a:t>. Also, there may be multiple VSDs.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Boundaries of VSD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35282" y="1935163"/>
            <a:ext cx="607343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Coronary Arteries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Coronary arteries demonstrate anatomy appropriate to </a:t>
            </a:r>
            <a:r>
              <a:rPr lang="en-US" sz="2000" dirty="0" smtClean="0"/>
              <a:t>their ventricles.</a:t>
            </a:r>
          </a:p>
          <a:p>
            <a:r>
              <a:rPr lang="en-US" sz="2000" dirty="0"/>
              <a:t>the right-sided left coronary artery (</a:t>
            </a:r>
            <a:r>
              <a:rPr lang="en-US" sz="2000" dirty="0" smtClean="0"/>
              <a:t>coronary artery </a:t>
            </a:r>
            <a:r>
              <a:rPr lang="en-US" sz="2000" dirty="0"/>
              <a:t>to right-sided LV) with its left anterior </a:t>
            </a:r>
            <a:r>
              <a:rPr lang="en-US" sz="2000" dirty="0" smtClean="0"/>
              <a:t>descending and </a:t>
            </a:r>
            <a:r>
              <a:rPr lang="en-US" sz="2000" dirty="0"/>
              <a:t>circumflex branches supplies the LV, and the </a:t>
            </a:r>
            <a:r>
              <a:rPr lang="en-US" sz="2000" dirty="0" smtClean="0"/>
              <a:t>right coronary </a:t>
            </a:r>
            <a:r>
              <a:rPr lang="en-US" sz="2000" dirty="0"/>
              <a:t>artery and its </a:t>
            </a:r>
            <a:r>
              <a:rPr lang="en-US" sz="2000" dirty="0" err="1"/>
              <a:t>conal</a:t>
            </a:r>
            <a:r>
              <a:rPr lang="en-US" sz="2000" dirty="0"/>
              <a:t> and posterior </a:t>
            </a:r>
            <a:r>
              <a:rPr lang="en-US" sz="2000" dirty="0" smtClean="0"/>
              <a:t>descending branches </a:t>
            </a:r>
            <a:r>
              <a:rPr lang="en-US" sz="2000" dirty="0"/>
              <a:t>supplies the </a:t>
            </a:r>
            <a:r>
              <a:rPr lang="en-US" sz="2000" dirty="0" smtClean="0"/>
              <a:t>RV.</a:t>
            </a:r>
          </a:p>
          <a:p>
            <a:r>
              <a:rPr lang="en-US" sz="2000" dirty="0"/>
              <a:t>The anterior sinus is </a:t>
            </a:r>
            <a:r>
              <a:rPr lang="en-US" sz="2000" dirty="0" smtClean="0"/>
              <a:t>the </a:t>
            </a:r>
            <a:r>
              <a:rPr lang="en-US" sz="2000" dirty="0" err="1" smtClean="0"/>
              <a:t>noncoronary</a:t>
            </a:r>
            <a:r>
              <a:rPr lang="en-US" sz="2000" dirty="0" smtClean="0"/>
              <a:t> </a:t>
            </a:r>
            <a:r>
              <a:rPr lang="en-US" sz="2000" dirty="0"/>
              <a:t>one; the right-sided left coronary artery </a:t>
            </a:r>
            <a:r>
              <a:rPr lang="en-US" sz="2000" dirty="0" smtClean="0"/>
              <a:t>arises from </a:t>
            </a:r>
            <a:r>
              <a:rPr lang="en-US" sz="2000" dirty="0"/>
              <a:t>the right posterior sinus and passes directly in front </a:t>
            </a:r>
            <a:r>
              <a:rPr lang="en-US" sz="2000" dirty="0" smtClean="0"/>
              <a:t>of the </a:t>
            </a:r>
            <a:r>
              <a:rPr lang="en-US" sz="2000" dirty="0"/>
              <a:t>pulmonary valve to divide into left anterior </a:t>
            </a:r>
            <a:r>
              <a:rPr lang="en-US" sz="2000" dirty="0" smtClean="0"/>
              <a:t>descending and </a:t>
            </a:r>
            <a:r>
              <a:rPr lang="en-US" sz="2000" dirty="0"/>
              <a:t>circumflex </a:t>
            </a:r>
            <a:r>
              <a:rPr lang="en-US" sz="2000" dirty="0" smtClean="0"/>
              <a:t>branches.</a:t>
            </a:r>
          </a:p>
          <a:p>
            <a:r>
              <a:rPr lang="en-US" sz="2000" dirty="0"/>
              <a:t>the left-sided </a:t>
            </a:r>
            <a:r>
              <a:rPr lang="en-US" sz="2000" dirty="0" smtClean="0"/>
              <a:t>right coronary </a:t>
            </a:r>
            <a:r>
              <a:rPr lang="en-US" sz="2000" dirty="0"/>
              <a:t>artery arises from the left posterior </a:t>
            </a:r>
            <a:r>
              <a:rPr lang="en-US" sz="2000" dirty="0" smtClean="0"/>
              <a:t>sinus.</a:t>
            </a:r>
          </a:p>
          <a:p>
            <a:r>
              <a:rPr lang="en-US" sz="2000" dirty="0"/>
              <a:t>The most common </a:t>
            </a:r>
            <a:r>
              <a:rPr lang="en-US" sz="2000" dirty="0" smtClean="0"/>
              <a:t>major variation </a:t>
            </a:r>
            <a:r>
              <a:rPr lang="en-US" sz="2000" dirty="0"/>
              <a:t>from this arrangement is for a single </a:t>
            </a:r>
            <a:r>
              <a:rPr lang="en-US" sz="2000" dirty="0" smtClean="0"/>
              <a:t>coronary artery </a:t>
            </a:r>
            <a:r>
              <a:rPr lang="en-US" sz="2000" dirty="0"/>
              <a:t>to arise from the right sinus and divide into right </a:t>
            </a:r>
            <a:r>
              <a:rPr lang="en-US" sz="2000" dirty="0" smtClean="0"/>
              <a:t>and  left </a:t>
            </a:r>
            <a:r>
              <a:rPr lang="en-US" sz="2000" dirty="0"/>
              <a:t>main branches; this occurs in less than 10% of cases.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coronary anatomy</a:t>
            </a:r>
          </a:p>
          <a:p>
            <a:pPr>
              <a:buNone/>
            </a:pPr>
            <a:r>
              <a:rPr lang="en-US" dirty="0" smtClean="0"/>
              <a:t>    in  CCTGA.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95800" y="2209800"/>
            <a:ext cx="426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Congenitally corrected transposition of the great </a:t>
            </a:r>
            <a:r>
              <a:rPr lang="en-US" sz="2000" dirty="0" smtClean="0"/>
              <a:t>arteries is </a:t>
            </a:r>
            <a:r>
              <a:rPr lang="en-US" sz="2000" dirty="0"/>
              <a:t>a congenital cardiac anomaly with </a:t>
            </a:r>
            <a:r>
              <a:rPr lang="en-US" sz="2000" dirty="0" err="1" smtClean="0"/>
              <a:t>ventriculoarterial</a:t>
            </a:r>
            <a:r>
              <a:rPr lang="en-US" sz="2000" dirty="0" smtClean="0"/>
              <a:t> discordant </a:t>
            </a:r>
            <a:r>
              <a:rPr lang="en-US" sz="2000" dirty="0"/>
              <a:t>connection (transposition of the great </a:t>
            </a:r>
            <a:r>
              <a:rPr lang="en-US" sz="2000" dirty="0" smtClean="0"/>
              <a:t>arteries) and </a:t>
            </a:r>
            <a:r>
              <a:rPr lang="en-US" sz="2000" dirty="0" err="1"/>
              <a:t>atrioventricular</a:t>
            </a:r>
            <a:r>
              <a:rPr lang="en-US" sz="2000" dirty="0"/>
              <a:t> (AV) discordant connection, the </a:t>
            </a:r>
            <a:r>
              <a:rPr lang="en-US" sz="2000" dirty="0" smtClean="0"/>
              <a:t>right atrium </a:t>
            </a:r>
            <a:r>
              <a:rPr lang="en-US" sz="2000" dirty="0"/>
              <a:t>connecting to left ventricle and left atrium </a:t>
            </a:r>
            <a:r>
              <a:rPr lang="en-US" sz="2000" dirty="0" smtClean="0"/>
              <a:t>connecting to </a:t>
            </a:r>
            <a:r>
              <a:rPr lang="en-US" sz="2000" dirty="0"/>
              <a:t>right ventricle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Circulatory pathways are therefore </a:t>
            </a:r>
            <a:r>
              <a:rPr lang="en-US" sz="2000" dirty="0" smtClean="0"/>
              <a:t>in series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Associated Anomalies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 </a:t>
            </a:r>
            <a:r>
              <a:rPr lang="en-US" sz="2000" dirty="0" err="1"/>
              <a:t>supravalvar</a:t>
            </a:r>
            <a:r>
              <a:rPr lang="en-US" sz="2000" dirty="0"/>
              <a:t> </a:t>
            </a:r>
            <a:r>
              <a:rPr lang="en-US" sz="2000" dirty="0" err="1" smtClean="0"/>
              <a:t>leftatrial</a:t>
            </a:r>
            <a:r>
              <a:rPr lang="en-US" sz="2000" dirty="0" smtClean="0"/>
              <a:t> </a:t>
            </a:r>
            <a:r>
              <a:rPr lang="en-US" sz="2000" dirty="0"/>
              <a:t>ring, which may be a cause of left-sided (</a:t>
            </a:r>
            <a:r>
              <a:rPr lang="en-US" sz="2000" dirty="0" smtClean="0"/>
              <a:t>tricuspid) valve </a:t>
            </a:r>
            <a:r>
              <a:rPr lang="en-US" sz="2000" dirty="0" err="1" smtClean="0"/>
              <a:t>stenosis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 err="1"/>
              <a:t>coarctation</a:t>
            </a:r>
            <a:r>
              <a:rPr lang="en-US" sz="2000" dirty="0"/>
              <a:t> of the aorta in </a:t>
            </a:r>
            <a:r>
              <a:rPr lang="en-US" sz="2000" dirty="0" smtClean="0"/>
              <a:t>association with </a:t>
            </a:r>
            <a:r>
              <a:rPr lang="en-US" sz="2000" dirty="0"/>
              <a:t>a </a:t>
            </a:r>
            <a:r>
              <a:rPr lang="en-US" sz="2000" dirty="0" err="1" smtClean="0"/>
              <a:t>VSD.Coarctation</a:t>
            </a:r>
            <a:r>
              <a:rPr lang="en-US" sz="2000" dirty="0" smtClean="0"/>
              <a:t> </a:t>
            </a:r>
            <a:r>
              <a:rPr lang="en-US" sz="2000" dirty="0"/>
              <a:t>may be particularly </a:t>
            </a:r>
            <a:r>
              <a:rPr lang="en-US" sz="2000" dirty="0" smtClean="0"/>
              <a:t>common when </a:t>
            </a:r>
            <a:r>
              <a:rPr lang="en-US" sz="2000" dirty="0"/>
              <a:t>severe forms of </a:t>
            </a:r>
            <a:r>
              <a:rPr lang="en-US" sz="2000" dirty="0" err="1"/>
              <a:t>Ebstein</a:t>
            </a:r>
            <a:r>
              <a:rPr lang="en-US" sz="2000" dirty="0"/>
              <a:t> anomaly are </a:t>
            </a:r>
            <a:r>
              <a:rPr lang="en-US" sz="2000" dirty="0" smtClean="0"/>
              <a:t>present.</a:t>
            </a:r>
          </a:p>
          <a:p>
            <a:r>
              <a:rPr lang="en-US" sz="2000" dirty="0" smtClean="0"/>
              <a:t> A patent </a:t>
            </a:r>
            <a:r>
              <a:rPr lang="en-US" sz="2000" dirty="0" err="1"/>
              <a:t>ductus</a:t>
            </a:r>
            <a:r>
              <a:rPr lang="en-US" sz="2000" dirty="0"/>
              <a:t> </a:t>
            </a:r>
            <a:r>
              <a:rPr lang="en-US" sz="2000" dirty="0" err="1"/>
              <a:t>arteriosus</a:t>
            </a:r>
            <a:r>
              <a:rPr lang="en-US" sz="2000" dirty="0"/>
              <a:t> is sometimes </a:t>
            </a:r>
            <a:r>
              <a:rPr lang="en-US" sz="2000" dirty="0" smtClean="0"/>
              <a:t>present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atrial</a:t>
            </a:r>
            <a:r>
              <a:rPr lang="en-US" sz="2000" dirty="0"/>
              <a:t> </a:t>
            </a:r>
            <a:r>
              <a:rPr lang="en-US" sz="2000" dirty="0" err="1"/>
              <a:t>septal</a:t>
            </a:r>
            <a:r>
              <a:rPr lang="en-US" sz="2000" dirty="0"/>
              <a:t> defect in about 20% of cases.</a:t>
            </a:r>
          </a:p>
          <a:p>
            <a:r>
              <a:rPr lang="en-US" sz="2000" dirty="0"/>
              <a:t>Overriding or straddling of AV valves is more </a:t>
            </a:r>
            <a:r>
              <a:rPr lang="en-US" sz="2000" dirty="0" smtClean="0"/>
              <a:t>common when </a:t>
            </a:r>
            <a:r>
              <a:rPr lang="en-US" sz="2000" dirty="0"/>
              <a:t>there are positional anomalies, as is </a:t>
            </a:r>
            <a:r>
              <a:rPr lang="en-US" sz="2000" dirty="0" err="1"/>
              <a:t>hypoplasia</a:t>
            </a:r>
            <a:r>
              <a:rPr lang="en-US" sz="2000" dirty="0"/>
              <a:t> of </a:t>
            </a:r>
            <a:r>
              <a:rPr lang="en-US" sz="2000" dirty="0" smtClean="0"/>
              <a:t>one or </a:t>
            </a:r>
            <a:r>
              <a:rPr lang="en-US" sz="2000" dirty="0"/>
              <a:t>other </a:t>
            </a:r>
            <a:r>
              <a:rPr lang="en-US" sz="2000" dirty="0" smtClean="0"/>
              <a:t>ventricle.</a:t>
            </a:r>
          </a:p>
          <a:p>
            <a:r>
              <a:rPr lang="en-US" sz="2000" dirty="0"/>
              <a:t>The left-sided tricuspid valve straddles the posterior part </a:t>
            </a:r>
            <a:r>
              <a:rPr lang="en-US" sz="2000" dirty="0" smtClean="0"/>
              <a:t>of the </a:t>
            </a:r>
            <a:r>
              <a:rPr lang="en-US" sz="2000" dirty="0"/>
              <a:t>ventricular septum</a:t>
            </a:r>
            <a:r>
              <a:rPr lang="en-US" sz="2000" dirty="0" smtClean="0"/>
              <a:t>,</a:t>
            </a:r>
            <a:r>
              <a:rPr lang="en-US" sz="2000" dirty="0"/>
              <a:t> The </a:t>
            </a:r>
            <a:r>
              <a:rPr lang="en-US" sz="2000" dirty="0" smtClean="0"/>
              <a:t>mitral valve </a:t>
            </a:r>
            <a:r>
              <a:rPr lang="en-US" sz="2000" dirty="0"/>
              <a:t>straddles the anterior part of the </a:t>
            </a:r>
            <a:r>
              <a:rPr lang="en-US" sz="2000" dirty="0" smtClean="0"/>
              <a:t>septum.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physiology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04223" y="1935163"/>
            <a:ext cx="35355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Presentation depends on pulmonary blood flow , pulmonary outflow tract obstruction and associated </a:t>
            </a:r>
            <a:r>
              <a:rPr lang="en-US" sz="2000" dirty="0" err="1" smtClean="0"/>
              <a:t>anomelies</a:t>
            </a:r>
            <a:r>
              <a:rPr lang="en-US" sz="2000" dirty="0" smtClean="0"/>
              <a:t>.</a:t>
            </a:r>
          </a:p>
          <a:p>
            <a:pPr>
              <a:buNone/>
            </a:pPr>
            <a:r>
              <a:rPr lang="en-US" sz="2000" dirty="0" smtClean="0"/>
              <a:t>1. CCTGA WITH NO ASSOCIATED ANOMELY:  the two circulations are in series , patients remain asymptomatic for years and then presents with features of RV failure or angina on exertion.</a:t>
            </a:r>
          </a:p>
          <a:p>
            <a:pPr>
              <a:buNone/>
            </a:pPr>
            <a:r>
              <a:rPr lang="en-US" sz="2000" dirty="0" smtClean="0"/>
              <a:t>2. CCTGA WITH LARGE VSD:  these patients presents with features of CHF in childhood and second decade and  30% of such patients present in 3-4 months due to CHF.</a:t>
            </a:r>
          </a:p>
          <a:p>
            <a:pPr>
              <a:buNone/>
            </a:pPr>
            <a:r>
              <a:rPr lang="en-US" sz="2000" dirty="0" smtClean="0"/>
              <a:t>3. CCTGA WITH PULMONARY OUTFLOW TRACT OBSTRUCTION:  most patients present with some cyanosis after early childhood and only 30% of these patients presents with cyanosis with in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year of life as pulmonary outflow tract is severely </a:t>
            </a:r>
            <a:r>
              <a:rPr lang="en-US" sz="2000" dirty="0" err="1" smtClean="0"/>
              <a:t>stenosed</a:t>
            </a:r>
            <a:r>
              <a:rPr lang="en-US" sz="2000" dirty="0" smtClean="0"/>
              <a:t>, they require shunt.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4. CCTGA WITH SEVERE TR: these patients presents with signs and symptoms of CHF in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and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decade of life.</a:t>
            </a:r>
          </a:p>
          <a:p>
            <a:pPr>
              <a:buNone/>
            </a:pPr>
            <a:r>
              <a:rPr lang="en-US" sz="2000" dirty="0" smtClean="0"/>
              <a:t>5. CCTGA WITH CHB: Patients presents soon after birth with </a:t>
            </a:r>
            <a:r>
              <a:rPr lang="en-US" sz="2000" dirty="0" err="1" smtClean="0"/>
              <a:t>bradycardia</a:t>
            </a:r>
            <a:r>
              <a:rPr lang="en-US" sz="2000" dirty="0" smtClean="0"/>
              <a:t> and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and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degree heart blocks.</a:t>
            </a:r>
          </a:p>
          <a:p>
            <a:pPr>
              <a:buNone/>
            </a:pPr>
            <a:r>
              <a:rPr lang="en-US" sz="2000" dirty="0" smtClean="0"/>
              <a:t>6. CCTGA WITH VSD AND PULM. OUTFLOW TRACT OBSTRUCTION:  this is the most common presentation . Patients presents with growth failure and effort intolerance due to large left to right shunt. If associated with severe pulmonary outflow tract obstruction cyanosis is also present.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Dignostic</a:t>
            </a:r>
            <a:r>
              <a:rPr lang="en-US" dirty="0" smtClean="0"/>
              <a:t> modalities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000" dirty="0" smtClean="0"/>
              <a:t>Physical examination: non specific</a:t>
            </a:r>
          </a:p>
          <a:p>
            <a:r>
              <a:rPr lang="en-US" sz="2000" dirty="0"/>
              <a:t>a loud second heart sound at the second </a:t>
            </a:r>
            <a:r>
              <a:rPr lang="en-US" sz="2000" dirty="0" smtClean="0"/>
              <a:t>left </a:t>
            </a:r>
            <a:r>
              <a:rPr lang="en-US" sz="2000" dirty="0" err="1" smtClean="0"/>
              <a:t>intercostal</a:t>
            </a:r>
            <a:r>
              <a:rPr lang="en-US" sz="2000" dirty="0" smtClean="0"/>
              <a:t> space. Due to </a:t>
            </a:r>
            <a:r>
              <a:rPr lang="en-US" sz="2000" dirty="0"/>
              <a:t>closure of the leftward and anterior aortic </a:t>
            </a:r>
            <a:r>
              <a:rPr lang="en-US" sz="2000" dirty="0" smtClean="0"/>
              <a:t>valve.</a:t>
            </a:r>
          </a:p>
          <a:p>
            <a:pPr>
              <a:buNone/>
            </a:pPr>
            <a:r>
              <a:rPr lang="en-US" sz="2000" dirty="0" smtClean="0"/>
              <a:t>2. </a:t>
            </a:r>
            <a:r>
              <a:rPr lang="en-US" sz="2000" dirty="0"/>
              <a:t>chest </a:t>
            </a:r>
            <a:r>
              <a:rPr lang="en-US" sz="2000" dirty="0" smtClean="0"/>
              <a:t>radiography: this is not diagnostic</a:t>
            </a:r>
            <a:endParaRPr lang="en-US" sz="2000" dirty="0"/>
          </a:p>
          <a:p>
            <a:r>
              <a:rPr lang="en-US" sz="2000" dirty="0"/>
              <a:t>an ascending aortic shadow appearing along the left </a:t>
            </a:r>
            <a:r>
              <a:rPr lang="en-US" sz="2000" dirty="0" err="1" smtClean="0"/>
              <a:t>uppercardiac</a:t>
            </a:r>
            <a:r>
              <a:rPr lang="en-US" sz="2000" dirty="0" smtClean="0"/>
              <a:t> silhouette.</a:t>
            </a:r>
          </a:p>
          <a:p>
            <a:pPr>
              <a:buNone/>
            </a:pPr>
            <a:r>
              <a:rPr lang="en-US" sz="2000" dirty="0" smtClean="0"/>
              <a:t>3. ECG: </a:t>
            </a:r>
            <a:r>
              <a:rPr lang="en-US" sz="2000" dirty="0"/>
              <a:t>may suggest a correct </a:t>
            </a:r>
            <a:r>
              <a:rPr lang="en-US" sz="2000" dirty="0" smtClean="0"/>
              <a:t>diagnosis</a:t>
            </a:r>
          </a:p>
          <a:p>
            <a:pPr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Chest  XRAY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600200"/>
            <a:ext cx="4495800" cy="48006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Narrow</a:t>
            </a:r>
            <a:r>
              <a:rPr lang="en-US" sz="2400" dirty="0" smtClean="0"/>
              <a:t> vascular pedicle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‘HUMP SHAPED</a:t>
            </a:r>
            <a:r>
              <a:rPr lang="en-US" sz="2400" dirty="0" smtClean="0">
                <a:solidFill>
                  <a:srgbClr val="FF0000"/>
                </a:solidFill>
              </a:rPr>
              <a:t>’</a:t>
            </a:r>
            <a:r>
              <a:rPr lang="en-US" sz="2400" dirty="0" smtClean="0"/>
              <a:t> appearance of left cardiac silhouette  of right ventricle due to inverted infundibulum.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‘Septal notch</a:t>
            </a:r>
            <a:r>
              <a:rPr lang="en-US" sz="2400" dirty="0" smtClean="0"/>
              <a:t>’ – which is subtle indentation just above the diaphragm corresponding to inter-ventricular groove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28800"/>
            <a:ext cx="4191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ight Arrow 5"/>
          <p:cNvSpPr/>
          <p:nvPr/>
        </p:nvSpPr>
        <p:spPr>
          <a:xfrm rot="9191936">
            <a:off x="2550933" y="2297179"/>
            <a:ext cx="2059036" cy="313716"/>
          </a:xfrm>
          <a:prstGeom prst="rightArrow">
            <a:avLst>
              <a:gd name="adj1" fmla="val 50000"/>
              <a:gd name="adj2" fmla="val 3442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8621077">
            <a:off x="3267479" y="2932770"/>
            <a:ext cx="1588473" cy="281827"/>
          </a:xfrm>
          <a:prstGeom prst="rightArrow">
            <a:avLst>
              <a:gd name="adj1" fmla="val 50000"/>
              <a:gd name="adj2" fmla="val 90950"/>
            </a:avLst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005806"/>
            <a:ext cx="48768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868362"/>
          </a:xfr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3"/>
                </a:solidFill>
                <a:latin typeface="+mj-lt"/>
              </a:rPr>
              <a:t>ELECTROCARDIOGRAM</a:t>
            </a:r>
            <a:endParaRPr lang="en-US" sz="4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181600"/>
          </a:xfr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The P wave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 Is normal in direction and configuration but broad notched P waves may be seen when left AV valve is regurgitant or large VSD with L </a:t>
            </a:r>
            <a:r>
              <a:rPr lang="en-US" sz="24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2400" dirty="0" smtClean="0">
                <a:solidFill>
                  <a:schemeClr val="tx1"/>
                </a:solidFill>
              </a:rPr>
              <a:t> R SHUNT.</a:t>
            </a:r>
          </a:p>
          <a:p>
            <a:pPr algn="just"/>
            <a:endParaRPr lang="en-US" dirty="0" smtClean="0">
              <a:solidFill>
                <a:schemeClr val="tx1"/>
              </a:solidFill>
            </a:endParaRPr>
          </a:p>
          <a:p>
            <a:pPr algn="just"/>
            <a:r>
              <a:rPr lang="en-US" sz="2400" dirty="0" smtClean="0">
                <a:solidFill>
                  <a:schemeClr val="tx1"/>
                </a:solidFill>
              </a:rPr>
              <a:t>AV BLOCK- 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  More than 75% pts  exhibits varying degree of heart blocks  from PR prolongation to CHB, even in same pt block varies from time to time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CHB associated with narrow QRS complex duration. </a:t>
            </a:r>
          </a:p>
          <a:p>
            <a:pPr algn="just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92162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ELECTROCARDIOGRAM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5105400"/>
          </a:xfr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/>
            <a:r>
              <a:rPr lang="en-US" sz="2400" b="1" u="sng" dirty="0" smtClean="0">
                <a:solidFill>
                  <a:schemeClr val="tx1"/>
                </a:solidFill>
              </a:rPr>
              <a:t>QRS complex </a:t>
            </a:r>
          </a:p>
          <a:p>
            <a:pPr lvl="1"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Activation of septum is in reverse direction as that of normal heart so Q wave will appear in right Precordial leads and will be absent in left Precordial leads even in presence of volume overload of systemic ventricle.</a:t>
            </a:r>
          </a:p>
          <a:p>
            <a:pPr lvl="1"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Left axis deviation is diagnostically important  ; cause of this is abnormal location of AV NODE and its connection with ventricular conduction system .</a:t>
            </a:r>
          </a:p>
          <a:p>
            <a:pPr algn="just">
              <a:lnSpc>
                <a:spcPct val="110000"/>
              </a:lnSpc>
            </a:pPr>
            <a:r>
              <a:rPr lang="en-US" sz="2200" b="1" u="sng" dirty="0" smtClean="0">
                <a:solidFill>
                  <a:schemeClr val="tx1"/>
                </a:solidFill>
              </a:rPr>
              <a:t>T wave </a:t>
            </a:r>
          </a:p>
          <a:p>
            <a:pPr lvl="1"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200" dirty="0" smtClean="0">
                <a:solidFill>
                  <a:schemeClr val="tx1"/>
                </a:solidFill>
              </a:rPr>
              <a:t> In more than 80% of cases T waves are positive in all six Precordial leads a distinctive feature attributed to the side by side  relation ship of the inverted ventricle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ELECTROCARDIOGRAM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0" y="1066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ight Arrow 6"/>
          <p:cNvSpPr/>
          <p:nvPr/>
        </p:nvSpPr>
        <p:spPr>
          <a:xfrm rot="15173882">
            <a:off x="4866081" y="5008323"/>
            <a:ext cx="707238" cy="181024"/>
          </a:xfrm>
          <a:prstGeom prst="rightArrow">
            <a:avLst>
              <a:gd name="adj1" fmla="val 50000"/>
              <a:gd name="adj2" fmla="val 12659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81600" y="6019800"/>
            <a:ext cx="312420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3399"/>
                </a:solidFill>
              </a:rPr>
              <a:t>           Absence of Q waves</a:t>
            </a:r>
            <a:endParaRPr lang="en-US" b="1" dirty="0">
              <a:solidFill>
                <a:srgbClr val="CC3399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5173882">
            <a:off x="5939032" y="5201626"/>
            <a:ext cx="466337" cy="175418"/>
          </a:xfrm>
          <a:prstGeom prst="rightArrow">
            <a:avLst>
              <a:gd name="adj1" fmla="val 50000"/>
              <a:gd name="adj2" fmla="val 12659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5173882">
            <a:off x="6742827" y="5105742"/>
            <a:ext cx="662420" cy="248250"/>
          </a:xfrm>
          <a:prstGeom prst="rightArrow">
            <a:avLst>
              <a:gd name="adj1" fmla="val 50000"/>
              <a:gd name="adj2" fmla="val 12659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20734951">
            <a:off x="1686408" y="3192774"/>
            <a:ext cx="227285" cy="721232"/>
          </a:xfrm>
          <a:prstGeom prst="downArrow">
            <a:avLst>
              <a:gd name="adj1" fmla="val 50000"/>
              <a:gd name="adj2" fmla="val 9485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20734951">
            <a:off x="3515209" y="3445938"/>
            <a:ext cx="227285" cy="721232"/>
          </a:xfrm>
          <a:prstGeom prst="downArrow">
            <a:avLst>
              <a:gd name="adj1" fmla="val 50000"/>
              <a:gd name="adj2" fmla="val 9485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20734951">
            <a:off x="5344009" y="3674539"/>
            <a:ext cx="227285" cy="721232"/>
          </a:xfrm>
          <a:prstGeom prst="downArrow">
            <a:avLst>
              <a:gd name="adj1" fmla="val 50000"/>
              <a:gd name="adj2" fmla="val 9485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3352800"/>
            <a:ext cx="171995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</a:rPr>
              <a:t>Upright T waves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rot="20734951">
            <a:off x="7172809" y="3979339"/>
            <a:ext cx="227285" cy="721232"/>
          </a:xfrm>
          <a:prstGeom prst="downArrow">
            <a:avLst>
              <a:gd name="adj1" fmla="val 50000"/>
              <a:gd name="adj2" fmla="val 9485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019801"/>
            <a:ext cx="502920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8 yr old boy with CCTGA large non restrictive VSD with left to right shunt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7674405">
            <a:off x="790151" y="4764519"/>
            <a:ext cx="707238" cy="181024"/>
          </a:xfrm>
          <a:prstGeom prst="rightArrow">
            <a:avLst>
              <a:gd name="adj1" fmla="val 50000"/>
              <a:gd name="adj2" fmla="val 12659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7693158">
            <a:off x="1925717" y="4961319"/>
            <a:ext cx="466337" cy="175418"/>
          </a:xfrm>
          <a:prstGeom prst="rightArrow">
            <a:avLst>
              <a:gd name="adj1" fmla="val 50000"/>
              <a:gd name="adj2" fmla="val 12659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5334000"/>
            <a:ext cx="236879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Broad notched P waves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14213"/>
            <a:ext cx="6934200" cy="383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ECHO CARDIOGRAPHY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48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Echo examination of pt with complex AV AND VA connection should begin with defining situs in abdomen 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Sub costal views are important in identification of a case of CC TGA.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First clue for presence of AV Discordance is Significant malalignment between the atrial and ventricular septum.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Look for features of right and left morphologic ventricles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Short axis view at the level of aortic and pulmonary valves is very useful in defining the anatomical position of aorta and pulmonary artery.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15962"/>
          </a:xfr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ECHOCARDIOGRAPHY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181600"/>
          </a:xfr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/>
              <a:t>LEFT VENTRICLE 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Ø"/>
            </a:pPr>
            <a:r>
              <a:rPr lang="en-US" dirty="0" smtClean="0"/>
              <a:t>Ovoid or ellipsoid shaped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Ø"/>
            </a:pPr>
            <a:r>
              <a:rPr lang="en-US" dirty="0" smtClean="0"/>
              <a:t>Fine Trabeculations 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Ø"/>
            </a:pPr>
            <a:r>
              <a:rPr lang="en-US" dirty="0" smtClean="0"/>
              <a:t>AV valve that inserts into the ventricular septum proximally than contra lateral valve 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Ø"/>
            </a:pPr>
            <a:r>
              <a:rPr lang="en-US" dirty="0" smtClean="0"/>
              <a:t>Bicommisural valve with fish mouth appearance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Ø"/>
            </a:pPr>
            <a:r>
              <a:rPr lang="en-US" dirty="0" smtClean="0"/>
              <a:t> paired papillary muscle and chordae tendineae that inserts into free wall of LV 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Ø"/>
            </a:pPr>
            <a:r>
              <a:rPr lang="en-US" dirty="0" smtClean="0"/>
              <a:t>Continuity between AV valve and great artery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181600"/>
          </a:xfr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RIGHT VENTRICLE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Crescent shaped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Coarse Trabeculations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Distal insertion of AV valve into the septum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Tricommissural valve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Multiple irregular papillary muscle with chordal attachment to ventricular septum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Discontinuity between AV valve and great artery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4343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3000"/>
            <a:ext cx="457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1001"/>
            <a:ext cx="7391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685801"/>
            <a:ext cx="650769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 MODALITIES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4. Echocardiography : </a:t>
            </a:r>
            <a:r>
              <a:rPr lang="en-US" sz="2000" dirty="0"/>
              <a:t>provides accurate diagnosis </a:t>
            </a:r>
            <a:r>
              <a:rPr lang="en-US" sz="2000" dirty="0" smtClean="0"/>
              <a:t>of CCTGA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spatial orientation of the </a:t>
            </a:r>
            <a:r>
              <a:rPr lang="en-US" sz="2000" dirty="0" smtClean="0"/>
              <a:t>ventricular septum </a:t>
            </a:r>
            <a:r>
              <a:rPr lang="en-US" sz="2000" dirty="0"/>
              <a:t>is </a:t>
            </a:r>
            <a:r>
              <a:rPr lang="en-US" sz="2000" dirty="0" smtClean="0"/>
              <a:t>abnormal</a:t>
            </a:r>
            <a:r>
              <a:rPr lang="en-US" sz="2000" dirty="0"/>
              <a:t>.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r>
              <a:rPr lang="en-US" sz="2000" dirty="0"/>
              <a:t>the left-sided AV valve inserts </a:t>
            </a:r>
            <a:r>
              <a:rPr lang="en-US" sz="2000" dirty="0" smtClean="0"/>
              <a:t>more toward </a:t>
            </a:r>
            <a:r>
              <a:rPr lang="en-US" sz="2000" dirty="0"/>
              <a:t>the apex than the right-sided </a:t>
            </a:r>
            <a:r>
              <a:rPr lang="en-US" sz="2000" dirty="0" smtClean="0"/>
              <a:t>one.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There is </a:t>
            </a:r>
            <a:r>
              <a:rPr lang="en-US" sz="2000" dirty="0" smtClean="0"/>
              <a:t>also continuity </a:t>
            </a:r>
            <a:r>
              <a:rPr lang="en-US" sz="2000" dirty="0"/>
              <a:t>between the right-sided AV valve and the </a:t>
            </a:r>
            <a:r>
              <a:rPr lang="en-US" sz="2000" dirty="0" smtClean="0"/>
              <a:t>posterior (pulmonary</a:t>
            </a:r>
            <a:r>
              <a:rPr lang="en-US" sz="2000" dirty="0"/>
              <a:t>) </a:t>
            </a:r>
            <a:r>
              <a:rPr lang="en-US" sz="2000" dirty="0" err="1"/>
              <a:t>semilunar</a:t>
            </a:r>
            <a:r>
              <a:rPr lang="en-US" sz="2000" dirty="0"/>
              <a:t> </a:t>
            </a:r>
            <a:r>
              <a:rPr lang="en-US" sz="2000" dirty="0" smtClean="0"/>
              <a:t>valve.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aorta anterior and to the </a:t>
            </a:r>
            <a:r>
              <a:rPr lang="en-US" sz="2000" dirty="0" smtClean="0"/>
              <a:t>left.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left-sided ventricle containing a coarsely </a:t>
            </a:r>
            <a:r>
              <a:rPr lang="en-US" sz="2000" dirty="0" err="1" smtClean="0"/>
              <a:t>trabeculated</a:t>
            </a:r>
            <a:r>
              <a:rPr lang="en-US" sz="2000" dirty="0" smtClean="0"/>
              <a:t> </a:t>
            </a:r>
            <a:r>
              <a:rPr lang="en-US" sz="2000" dirty="0" err="1" smtClean="0"/>
              <a:t>endocardial</a:t>
            </a:r>
            <a:r>
              <a:rPr lang="en-US" sz="2000" dirty="0" smtClean="0"/>
              <a:t> </a:t>
            </a:r>
            <a:r>
              <a:rPr lang="en-US" sz="2000" dirty="0"/>
              <a:t>surface and moderator </a:t>
            </a:r>
            <a:r>
              <a:rPr lang="en-US" sz="2000" dirty="0" smtClean="0"/>
              <a:t>band.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Presence of VSDs, valve </a:t>
            </a:r>
            <a:r>
              <a:rPr lang="en-US" sz="2000" dirty="0" smtClean="0"/>
              <a:t>function and </a:t>
            </a:r>
            <a:r>
              <a:rPr lang="en-US" sz="2000" dirty="0"/>
              <a:t>venous connections can all be defined.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5. </a:t>
            </a:r>
            <a:r>
              <a:rPr lang="en-US" sz="2000" dirty="0"/>
              <a:t>Cardiac catheterization and </a:t>
            </a:r>
            <a:r>
              <a:rPr lang="en-US" sz="2000" dirty="0" smtClean="0"/>
              <a:t> </a:t>
            </a:r>
            <a:r>
              <a:rPr lang="en-US" sz="2000" dirty="0" err="1" smtClean="0"/>
              <a:t>cineangiography</a:t>
            </a:r>
            <a:r>
              <a:rPr lang="en-US" sz="2000" dirty="0" smtClean="0"/>
              <a:t> :  provide </a:t>
            </a:r>
            <a:r>
              <a:rPr lang="en-US" sz="2000" dirty="0"/>
              <a:t>confirmatory diagnostic </a:t>
            </a:r>
            <a:r>
              <a:rPr lang="en-US" sz="2000" dirty="0" smtClean="0"/>
              <a:t>data.</a:t>
            </a:r>
          </a:p>
          <a:p>
            <a:r>
              <a:rPr lang="en-US" sz="2000" dirty="0" smtClean="0"/>
              <a:t>Pressure and </a:t>
            </a:r>
            <a:r>
              <a:rPr lang="en-US" sz="2000" dirty="0"/>
              <a:t>flows are measured to quantify severity of </a:t>
            </a:r>
            <a:r>
              <a:rPr lang="en-US" sz="2000" dirty="0" smtClean="0"/>
              <a:t>pulmonary  </a:t>
            </a:r>
            <a:r>
              <a:rPr lang="en-US" sz="2000" dirty="0" err="1" smtClean="0"/>
              <a:t>stenosis</a:t>
            </a:r>
            <a:r>
              <a:rPr lang="en-US" sz="2000" dirty="0" smtClean="0"/>
              <a:t> </a:t>
            </a:r>
            <a:r>
              <a:rPr lang="en-US" sz="2000" dirty="0"/>
              <a:t>and any </a:t>
            </a:r>
            <a:r>
              <a:rPr lang="en-US" sz="2000" dirty="0" err="1"/>
              <a:t>intracardiac</a:t>
            </a:r>
            <a:r>
              <a:rPr lang="en-US" sz="2000" dirty="0"/>
              <a:t> shunt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Angiographic </a:t>
            </a:r>
            <a:r>
              <a:rPr lang="en-US" sz="2000" dirty="0" smtClean="0"/>
              <a:t>views </a:t>
            </a:r>
            <a:r>
              <a:rPr lang="en-US" sz="2000" dirty="0"/>
              <a:t>profile the ventricular septum and establish </a:t>
            </a:r>
            <a:r>
              <a:rPr lang="en-US" sz="2000" dirty="0" smtClean="0"/>
              <a:t>morphology of </a:t>
            </a:r>
            <a:r>
              <a:rPr lang="en-US" sz="2000" dirty="0"/>
              <a:t>various chambers and sites of systemic and </a:t>
            </a:r>
            <a:r>
              <a:rPr lang="en-US" sz="2000" dirty="0" smtClean="0"/>
              <a:t>pulmonary venous connection.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location and number of VSDs,</a:t>
            </a:r>
          </a:p>
          <a:p>
            <a:r>
              <a:rPr lang="en-US" sz="2000" dirty="0"/>
              <a:t>nature of the pulmonary </a:t>
            </a:r>
            <a:r>
              <a:rPr lang="en-US" sz="2000" dirty="0" err="1"/>
              <a:t>stenosis</a:t>
            </a:r>
            <a:r>
              <a:rPr lang="en-US" sz="2000" dirty="0"/>
              <a:t> 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tricuspid </a:t>
            </a:r>
            <a:r>
              <a:rPr lang="en-US" sz="2000" dirty="0" smtClean="0"/>
              <a:t>valve function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associated anomalies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Cath</a:t>
            </a:r>
            <a:r>
              <a:rPr lang="en-US" dirty="0" smtClean="0"/>
              <a:t> study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172494"/>
            <a:ext cx="27432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9889" y="2133600"/>
            <a:ext cx="288131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133600"/>
            <a:ext cx="3048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371600"/>
            <a:ext cx="6400800" cy="484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762000"/>
            <a:ext cx="5943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NOTE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Rokitansky</a:t>
            </a:r>
            <a:r>
              <a:rPr lang="en-US" sz="2000" dirty="0"/>
              <a:t> probably was first to describe a case of </a:t>
            </a:r>
            <a:r>
              <a:rPr lang="en-US" sz="2000" dirty="0" smtClean="0"/>
              <a:t>congenitally corrected </a:t>
            </a:r>
            <a:r>
              <a:rPr lang="en-US" sz="2000" dirty="0"/>
              <a:t>transposition of the great arteries (</a:t>
            </a:r>
            <a:r>
              <a:rPr lang="en-US" sz="2000" dirty="0" smtClean="0"/>
              <a:t>CCTGA) in </a:t>
            </a:r>
            <a:r>
              <a:rPr lang="en-US" sz="2000" dirty="0"/>
              <a:t>1875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In 1913, </a:t>
            </a:r>
            <a:r>
              <a:rPr lang="en-US" sz="2000" dirty="0" err="1" smtClean="0"/>
              <a:t>Monckenberg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dirty="0"/>
              <a:t>and again in 1936, </a:t>
            </a:r>
            <a:r>
              <a:rPr lang="en-US" sz="2000" dirty="0" err="1" smtClean="0"/>
              <a:t>Uher</a:t>
            </a:r>
            <a:r>
              <a:rPr lang="en-US" sz="2000" dirty="0" smtClean="0"/>
              <a:t>, described </a:t>
            </a:r>
            <a:r>
              <a:rPr lang="en-US" sz="2000" dirty="0"/>
              <a:t>the anterior position of the AV node, its </a:t>
            </a:r>
            <a:r>
              <a:rPr lang="en-US" sz="2000" dirty="0" smtClean="0"/>
              <a:t>usual location </a:t>
            </a:r>
            <a:r>
              <a:rPr lang="en-US" sz="2000" dirty="0"/>
              <a:t>in </a:t>
            </a:r>
            <a:r>
              <a:rPr lang="en-US" sz="2000" dirty="0" smtClean="0"/>
              <a:t>CCTGA.</a:t>
            </a:r>
          </a:p>
          <a:p>
            <a:r>
              <a:rPr lang="en-US" sz="2000" dirty="0"/>
              <a:t>First repairs of a cardiac malformation associated </a:t>
            </a:r>
            <a:r>
              <a:rPr lang="en-US" sz="2000" dirty="0" smtClean="0"/>
              <a:t>with CCTGA </a:t>
            </a:r>
            <a:r>
              <a:rPr lang="en-US" sz="2000" dirty="0"/>
              <a:t>were reported in 1957 by Anderson, </a:t>
            </a:r>
            <a:r>
              <a:rPr lang="en-US" sz="2000" dirty="0" err="1"/>
              <a:t>Lillehei</a:t>
            </a:r>
            <a:r>
              <a:rPr lang="en-US" sz="2000" dirty="0"/>
              <a:t>, </a:t>
            </a:r>
            <a:r>
              <a:rPr lang="en-US" sz="2000" dirty="0" smtClean="0"/>
              <a:t>and Lester </a:t>
            </a:r>
            <a:r>
              <a:rPr lang="en-US" sz="2000" dirty="0"/>
              <a:t>from the University of </a:t>
            </a:r>
            <a:r>
              <a:rPr lang="en-US" sz="2000" dirty="0" smtClean="0"/>
              <a:t>Minnesota.</a:t>
            </a:r>
          </a:p>
          <a:p>
            <a:r>
              <a:rPr lang="en-US" sz="2000" dirty="0"/>
              <a:t>In 1990, </a:t>
            </a:r>
            <a:r>
              <a:rPr lang="en-US" sz="2000" dirty="0" err="1"/>
              <a:t>Ilbawi</a:t>
            </a:r>
            <a:r>
              <a:rPr lang="en-US" sz="2000" dirty="0"/>
              <a:t> and colleagues introduced the "</a:t>
            </a:r>
            <a:r>
              <a:rPr lang="en-US" sz="2000" dirty="0" smtClean="0"/>
              <a:t>double switch</a:t>
            </a:r>
            <a:r>
              <a:rPr lang="en-US" sz="2000" dirty="0"/>
              <a:t>" concept in which the morphologic left </a:t>
            </a:r>
            <a:r>
              <a:rPr lang="en-US" sz="2000" dirty="0" smtClean="0"/>
              <a:t>ventricle serves </a:t>
            </a:r>
            <a:r>
              <a:rPr lang="en-US" sz="2000" dirty="0"/>
              <a:t>the systemic </a:t>
            </a:r>
            <a:r>
              <a:rPr lang="en-US" sz="2000" dirty="0" smtClean="0"/>
              <a:t>circulation.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Heart Block:</a:t>
            </a:r>
          </a:p>
          <a:p>
            <a:r>
              <a:rPr lang="en-US" sz="2000" dirty="0"/>
              <a:t>About 5% to 10% of infants with CCTGA </a:t>
            </a:r>
            <a:r>
              <a:rPr lang="en-US" sz="2000" dirty="0" smtClean="0"/>
              <a:t> </a:t>
            </a:r>
            <a:r>
              <a:rPr lang="en-US" sz="2000" dirty="0"/>
              <a:t>have </a:t>
            </a:r>
            <a:r>
              <a:rPr lang="en-US" sz="2000" dirty="0" smtClean="0"/>
              <a:t>complete heart </a:t>
            </a:r>
            <a:r>
              <a:rPr lang="en-US" sz="2000" dirty="0"/>
              <a:t>block at </a:t>
            </a:r>
            <a:r>
              <a:rPr lang="en-US" sz="2000" dirty="0" smtClean="0"/>
              <a:t>birth.</a:t>
            </a:r>
          </a:p>
          <a:p>
            <a:r>
              <a:rPr lang="en-US" sz="2000" dirty="0"/>
              <a:t>This proportion slowly </a:t>
            </a:r>
            <a:r>
              <a:rPr lang="en-US" sz="2000" dirty="0" smtClean="0"/>
              <a:t>increases at </a:t>
            </a:r>
            <a:r>
              <a:rPr lang="en-US" sz="2000" dirty="0"/>
              <a:t>about 2% a year to reach a prevalence of about 10% </a:t>
            </a:r>
            <a:r>
              <a:rPr lang="en-US" sz="2000" dirty="0" smtClean="0"/>
              <a:t>to 15</a:t>
            </a:r>
            <a:r>
              <a:rPr lang="en-US" sz="2000" dirty="0"/>
              <a:t>% by adolescence and 30% by adulthood</a:t>
            </a:r>
            <a:r>
              <a:rPr lang="en-US" sz="2000" dirty="0" smtClean="0"/>
              <a:t>.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</a:t>
            </a:r>
            <a:r>
              <a:rPr lang="en-US" dirty="0"/>
              <a:t>Ventricular </a:t>
            </a:r>
            <a:r>
              <a:rPr lang="en-US" dirty="0" smtClean="0"/>
              <a:t>Function:</a:t>
            </a:r>
          </a:p>
          <a:p>
            <a:r>
              <a:rPr lang="en-US" sz="2000" dirty="0"/>
              <a:t>Ventricular function is </a:t>
            </a:r>
            <a:r>
              <a:rPr lang="en-US" sz="2000" dirty="0" smtClean="0"/>
              <a:t>not normal </a:t>
            </a:r>
            <a:r>
              <a:rPr lang="en-US" sz="2000" dirty="0"/>
              <a:t>but is sufficiently good that a large proportion </a:t>
            </a:r>
            <a:r>
              <a:rPr lang="en-US" sz="2000" dirty="0" smtClean="0"/>
              <a:t>of patients </a:t>
            </a:r>
            <a:r>
              <a:rPr lang="en-US" sz="2000" dirty="0"/>
              <a:t>maintain essentially normal functional status </a:t>
            </a:r>
            <a:r>
              <a:rPr lang="en-US" sz="2000" dirty="0" smtClean="0"/>
              <a:t>well into </a:t>
            </a:r>
            <a:r>
              <a:rPr lang="en-US" sz="2000" dirty="0"/>
              <a:t>adult </a:t>
            </a:r>
            <a:r>
              <a:rPr lang="en-US" sz="2000" i="1" dirty="0" smtClean="0"/>
              <a:t>life.</a:t>
            </a:r>
          </a:p>
          <a:p>
            <a:r>
              <a:rPr lang="en-US" sz="2000" dirty="0"/>
              <a:t>systemic ventricular function (function of the RV) </a:t>
            </a:r>
            <a:r>
              <a:rPr lang="en-US" sz="2000" dirty="0" smtClean="0"/>
              <a:t>tends gradually </a:t>
            </a:r>
            <a:r>
              <a:rPr lang="en-US" sz="2000" dirty="0"/>
              <a:t>to deteriorate during and after the second </a:t>
            </a:r>
            <a:r>
              <a:rPr lang="en-US" sz="2000" dirty="0" smtClean="0"/>
              <a:t>decade of life.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n </a:t>
            </a:r>
            <a:r>
              <a:rPr lang="en-US" sz="2000" dirty="0"/>
              <a:t>CCTGA </a:t>
            </a:r>
            <a:r>
              <a:rPr lang="en-US" sz="2000" dirty="0" smtClean="0"/>
              <a:t>without other </a:t>
            </a:r>
            <a:r>
              <a:rPr lang="en-US" sz="2000" dirty="0"/>
              <a:t>cardiac anomalies, an adequate </a:t>
            </a:r>
            <a:r>
              <a:rPr lang="en-US" sz="2000" i="1" dirty="0"/>
              <a:t>cardiac index is </a:t>
            </a:r>
            <a:r>
              <a:rPr lang="en-US" sz="2000" i="1" dirty="0" smtClean="0"/>
              <a:t>usually </a:t>
            </a:r>
            <a:r>
              <a:rPr lang="en-US" sz="2000" dirty="0" smtClean="0"/>
              <a:t>sustained </a:t>
            </a:r>
            <a:r>
              <a:rPr lang="en-US" sz="2000" dirty="0"/>
              <a:t>during </a:t>
            </a:r>
            <a:r>
              <a:rPr lang="en-US" sz="2000" dirty="0" smtClean="0"/>
              <a:t>exercise.</a:t>
            </a:r>
            <a:r>
              <a:rPr lang="en-US" sz="2000" dirty="0"/>
              <a:t> increase in heart </a:t>
            </a:r>
            <a:r>
              <a:rPr lang="en-US" sz="2000" dirty="0" smtClean="0"/>
              <a:t>rate accounts </a:t>
            </a:r>
            <a:r>
              <a:rPr lang="en-US" sz="2000" dirty="0"/>
              <a:t>for </a:t>
            </a:r>
            <a:r>
              <a:rPr lang="en-US" sz="2000" dirty="0" smtClean="0"/>
              <a:t>this.</a:t>
            </a:r>
          </a:p>
          <a:p>
            <a:r>
              <a:rPr lang="en-US" sz="2000" dirty="0"/>
              <a:t>Systemic (</a:t>
            </a:r>
            <a:r>
              <a:rPr lang="en-US" sz="2000" dirty="0" smtClean="0"/>
              <a:t>right) ventricular </a:t>
            </a:r>
            <a:r>
              <a:rPr lang="en-US" sz="2000" i="1" dirty="0"/>
              <a:t>end-systolic and end-diastolic volumes also </a:t>
            </a:r>
            <a:r>
              <a:rPr lang="en-US" sz="2000" i="1" dirty="0" smtClean="0"/>
              <a:t>behave </a:t>
            </a:r>
            <a:r>
              <a:rPr lang="en-US" sz="2000" dirty="0" smtClean="0"/>
              <a:t>variably </a:t>
            </a:r>
            <a:r>
              <a:rPr lang="en-US" sz="2000" dirty="0"/>
              <a:t>during exercise, but on the average do </a:t>
            </a:r>
            <a:r>
              <a:rPr lang="en-US" sz="2000" dirty="0" smtClean="0"/>
              <a:t>not change</a:t>
            </a:r>
            <a:r>
              <a:rPr lang="en-US" sz="2000" dirty="0"/>
              <a:t>, whereas in normal individuals, systemic (left) </a:t>
            </a:r>
            <a:r>
              <a:rPr lang="en-US" sz="2000" dirty="0" smtClean="0"/>
              <a:t>ventricular end-systolic </a:t>
            </a:r>
            <a:r>
              <a:rPr lang="en-US" sz="2000" dirty="0"/>
              <a:t>volume decreases with </a:t>
            </a:r>
            <a:r>
              <a:rPr lang="en-US" sz="2000" dirty="0" smtClean="0"/>
              <a:t>exercise.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3. </a:t>
            </a:r>
            <a:r>
              <a:rPr lang="en-US" dirty="0"/>
              <a:t>Effect of </a:t>
            </a:r>
            <a:r>
              <a:rPr lang="en-US" dirty="0" smtClean="0"/>
              <a:t>Coexisting </a:t>
            </a:r>
            <a:r>
              <a:rPr lang="en-US" dirty="0"/>
              <a:t>Cardiac </a:t>
            </a:r>
            <a:r>
              <a:rPr lang="en-US" dirty="0" smtClean="0"/>
              <a:t>Anomalies:</a:t>
            </a:r>
          </a:p>
          <a:p>
            <a:r>
              <a:rPr lang="en-US" sz="2000" dirty="0"/>
              <a:t>The natural history of patients with coexisting </a:t>
            </a:r>
            <a:r>
              <a:rPr lang="en-US" sz="2000" i="1" dirty="0" smtClean="0"/>
              <a:t>large </a:t>
            </a:r>
            <a:r>
              <a:rPr lang="en-US" sz="2000" dirty="0" smtClean="0"/>
              <a:t>VSD </a:t>
            </a:r>
            <a:r>
              <a:rPr lang="en-US" sz="2000" dirty="0"/>
              <a:t>tends to be slightly better than that of patients </a:t>
            </a:r>
            <a:r>
              <a:rPr lang="en-US" sz="2000" dirty="0" smtClean="0"/>
              <a:t>with isolated </a:t>
            </a:r>
            <a:r>
              <a:rPr lang="en-US" sz="2000" dirty="0"/>
              <a:t>large VSDs </a:t>
            </a:r>
            <a:r>
              <a:rPr lang="en-US" sz="2000" dirty="0" smtClean="0"/>
              <a:t>; </a:t>
            </a:r>
            <a:r>
              <a:rPr lang="en-US" sz="2000" dirty="0"/>
              <a:t>this may be </a:t>
            </a:r>
            <a:r>
              <a:rPr lang="en-US" sz="2000" dirty="0" smtClean="0"/>
              <a:t>because their </a:t>
            </a:r>
            <a:r>
              <a:rPr lang="en-US" sz="2000" dirty="0"/>
              <a:t>VSDs are smaller than in patients presenting </a:t>
            </a:r>
            <a:r>
              <a:rPr lang="en-US" sz="2000" dirty="0" smtClean="0"/>
              <a:t>with isolated </a:t>
            </a:r>
            <a:r>
              <a:rPr lang="en-US" sz="2000" dirty="0"/>
              <a:t>VSDs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Chronic symptoms </a:t>
            </a:r>
            <a:r>
              <a:rPr lang="en-US" sz="2000" dirty="0" smtClean="0"/>
              <a:t>of effort </a:t>
            </a:r>
            <a:r>
              <a:rPr lang="en-US" sz="2000" dirty="0"/>
              <a:t>intolerance and growth failure are common in </a:t>
            </a:r>
            <a:r>
              <a:rPr lang="en-US" sz="2000" dirty="0" smtClean="0"/>
              <a:t> </a:t>
            </a:r>
            <a:r>
              <a:rPr lang="en-US" sz="2000" dirty="0"/>
              <a:t>first two decades of life but </a:t>
            </a:r>
            <a:r>
              <a:rPr lang="en-US" sz="2000" dirty="0" smtClean="0"/>
              <a:t>death infrequent. presumably </a:t>
            </a:r>
            <a:r>
              <a:rPr lang="en-US" sz="2000" dirty="0"/>
              <a:t>death from chronic heart failure occurs </a:t>
            </a:r>
            <a:r>
              <a:rPr lang="en-US" sz="2000" dirty="0" smtClean="0"/>
              <a:t>with increasing </a:t>
            </a:r>
            <a:r>
              <a:rPr lang="en-US" sz="2000" dirty="0"/>
              <a:t>frequency during the third, fourth, and </a:t>
            </a:r>
            <a:r>
              <a:rPr lang="en-US" sz="2000" dirty="0" smtClean="0"/>
              <a:t>fifth decades </a:t>
            </a:r>
            <a:r>
              <a:rPr lang="en-US" sz="2000" dirty="0"/>
              <a:t>of </a:t>
            </a:r>
            <a:r>
              <a:rPr lang="en-US" sz="2000" dirty="0" smtClean="0"/>
              <a:t>life.</a:t>
            </a:r>
          </a:p>
          <a:p>
            <a:r>
              <a:rPr lang="en-US" sz="2000" dirty="0"/>
              <a:t>When </a:t>
            </a:r>
            <a:r>
              <a:rPr lang="en-US" sz="2000" i="1" dirty="0"/>
              <a:t>important pulmonary </a:t>
            </a:r>
            <a:r>
              <a:rPr lang="en-US" sz="2000" i="1" dirty="0" err="1"/>
              <a:t>stenosis</a:t>
            </a:r>
            <a:r>
              <a:rPr lang="en-US" sz="2000" i="1" dirty="0"/>
              <a:t> coexists with </a:t>
            </a:r>
            <a:r>
              <a:rPr lang="en-US" sz="2000" i="1" dirty="0" smtClean="0"/>
              <a:t>VSD, </a:t>
            </a:r>
            <a:r>
              <a:rPr lang="en-US" sz="2000" dirty="0" smtClean="0"/>
              <a:t>cyanosis </a:t>
            </a:r>
            <a:r>
              <a:rPr lang="en-US" sz="2000" dirty="0"/>
              <a:t>appears in early life and the natural history may </a:t>
            </a:r>
            <a:r>
              <a:rPr lang="en-US" sz="2000" dirty="0" smtClean="0"/>
              <a:t>be similar </a:t>
            </a:r>
            <a:r>
              <a:rPr lang="en-US" sz="2000" dirty="0"/>
              <a:t>to that of </a:t>
            </a:r>
            <a:r>
              <a:rPr lang="en-US" sz="2000" dirty="0" err="1"/>
              <a:t>tetralogy</a:t>
            </a:r>
            <a:r>
              <a:rPr lang="en-US" sz="2000" dirty="0"/>
              <a:t> of </a:t>
            </a:r>
            <a:r>
              <a:rPr lang="en-US" sz="2000" dirty="0" err="1" smtClean="0"/>
              <a:t>Fallot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natural history of the </a:t>
            </a:r>
            <a:r>
              <a:rPr lang="en-US" sz="2000" i="1" dirty="0"/>
              <a:t>left AV valve in patients </a:t>
            </a:r>
            <a:r>
              <a:rPr lang="en-US" sz="2000" i="1" dirty="0" smtClean="0"/>
              <a:t>with </a:t>
            </a:r>
            <a:r>
              <a:rPr lang="en-US" sz="2000" dirty="0" smtClean="0"/>
              <a:t>CCTGA  is unclear</a:t>
            </a:r>
            <a:r>
              <a:rPr lang="en-US" sz="2000" dirty="0"/>
              <a:t>. Presumably, it functions well in the first few </a:t>
            </a:r>
            <a:r>
              <a:rPr lang="en-US" sz="2000" dirty="0" smtClean="0"/>
              <a:t>years of </a:t>
            </a:r>
            <a:r>
              <a:rPr lang="en-US" sz="2000" dirty="0"/>
              <a:t>life, but then prevalence and magnitude of </a:t>
            </a:r>
            <a:r>
              <a:rPr lang="en-US" sz="2000" dirty="0" smtClean="0"/>
              <a:t>regurgitation increases </a:t>
            </a:r>
            <a:r>
              <a:rPr lang="en-US" sz="2000" dirty="0"/>
              <a:t>progressively during the second through </a:t>
            </a:r>
            <a:r>
              <a:rPr lang="en-US" sz="2000" dirty="0" smtClean="0"/>
              <a:t>fifth decades.</a:t>
            </a:r>
          </a:p>
          <a:p>
            <a:r>
              <a:rPr lang="en-US" sz="2000" dirty="0"/>
              <a:t>In </a:t>
            </a:r>
            <a:r>
              <a:rPr lang="en-US" sz="2000" dirty="0" err="1"/>
              <a:t>atrial</a:t>
            </a:r>
            <a:r>
              <a:rPr lang="en-US" sz="2000" dirty="0"/>
              <a:t> </a:t>
            </a:r>
            <a:r>
              <a:rPr lang="en-US" sz="2000" dirty="0" err="1"/>
              <a:t>situs</a:t>
            </a:r>
            <a:r>
              <a:rPr lang="en-US" sz="2000" dirty="0"/>
              <a:t> </a:t>
            </a:r>
            <a:r>
              <a:rPr lang="en-US" sz="2000" dirty="0" err="1"/>
              <a:t>inversus</a:t>
            </a:r>
            <a:r>
              <a:rPr lang="en-US" sz="2000" dirty="0"/>
              <a:t>, VSD and pulmonary </a:t>
            </a:r>
            <a:r>
              <a:rPr lang="en-US" sz="2000" dirty="0" err="1"/>
              <a:t>stenosis</a:t>
            </a:r>
            <a:r>
              <a:rPr lang="en-US" sz="2000" dirty="0"/>
              <a:t> </a:t>
            </a:r>
            <a:r>
              <a:rPr lang="en-US" sz="2000" dirty="0" smtClean="0"/>
              <a:t>are more </a:t>
            </a:r>
            <a:r>
              <a:rPr lang="en-US" sz="2000" dirty="0"/>
              <a:t>likely to be present than in </a:t>
            </a:r>
            <a:r>
              <a:rPr lang="en-US" sz="2000" dirty="0" err="1"/>
              <a:t>atrial</a:t>
            </a:r>
            <a:r>
              <a:rPr lang="en-US" sz="2000" dirty="0"/>
              <a:t> </a:t>
            </a:r>
            <a:r>
              <a:rPr lang="en-US" sz="2000" dirty="0" err="1"/>
              <a:t>situs</a:t>
            </a:r>
            <a:r>
              <a:rPr lang="en-US" sz="2000" dirty="0"/>
              <a:t> </a:t>
            </a:r>
            <a:r>
              <a:rPr lang="en-US" sz="2000" dirty="0" err="1"/>
              <a:t>solitus</a:t>
            </a:r>
            <a:r>
              <a:rPr lang="en-US" sz="2000" dirty="0"/>
              <a:t>.</a:t>
            </a:r>
          </a:p>
          <a:p>
            <a:r>
              <a:rPr lang="en-US" sz="2000" dirty="0" smtClean="0"/>
              <a:t> There </a:t>
            </a:r>
            <a:r>
              <a:rPr lang="en-US" sz="2000" dirty="0"/>
              <a:t>is less likelihood of developing </a:t>
            </a:r>
            <a:r>
              <a:rPr lang="en-US" sz="2000" dirty="0" smtClean="0"/>
              <a:t>spontaneous complete </a:t>
            </a:r>
            <a:r>
              <a:rPr lang="en-US" sz="2000" dirty="0"/>
              <a:t>heart block, because of the </a:t>
            </a:r>
            <a:r>
              <a:rPr lang="en-US" sz="2000" dirty="0" smtClean="0"/>
              <a:t>considerably higher </a:t>
            </a:r>
            <a:r>
              <a:rPr lang="en-US" sz="2000" dirty="0"/>
              <a:t>prevalence of a normally positioned AV node.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 OF </a:t>
            </a:r>
            <a:r>
              <a:rPr lang="en-US" dirty="0" smtClean="0"/>
              <a:t>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000" dirty="0" smtClean="0"/>
              <a:t>Repair </a:t>
            </a:r>
            <a:r>
              <a:rPr lang="en-US" sz="2000" dirty="0"/>
              <a:t>of Coexisting Ventricular </a:t>
            </a:r>
            <a:r>
              <a:rPr lang="en-US" sz="2000" dirty="0" err="1"/>
              <a:t>Septal</a:t>
            </a:r>
            <a:r>
              <a:rPr lang="en-US" sz="2000" dirty="0"/>
              <a:t> </a:t>
            </a:r>
            <a:r>
              <a:rPr lang="en-US" sz="2000" dirty="0" smtClean="0"/>
              <a:t>Defect.</a:t>
            </a:r>
          </a:p>
          <a:p>
            <a:pPr>
              <a:buNone/>
            </a:pPr>
            <a:r>
              <a:rPr lang="en-US" sz="2000" dirty="0" smtClean="0"/>
              <a:t>2.     Repair </a:t>
            </a:r>
            <a:r>
              <a:rPr lang="en-US" sz="2000" dirty="0"/>
              <a:t>of Coexisting Ventricular </a:t>
            </a:r>
            <a:r>
              <a:rPr lang="en-US" sz="2000" dirty="0" err="1"/>
              <a:t>Septal</a:t>
            </a:r>
            <a:r>
              <a:rPr lang="en-US" sz="2000" dirty="0"/>
              <a:t> </a:t>
            </a:r>
            <a:r>
              <a:rPr lang="en-US" sz="2000" dirty="0" smtClean="0"/>
              <a:t>Defect and </a:t>
            </a:r>
            <a:r>
              <a:rPr lang="en-US" sz="2000" dirty="0"/>
              <a:t>Pulmonary </a:t>
            </a:r>
            <a:r>
              <a:rPr lang="en-US" sz="2000" dirty="0" err="1" smtClean="0"/>
              <a:t>Stenosis</a:t>
            </a:r>
            <a:r>
              <a:rPr lang="en-US" sz="2000" dirty="0" smtClean="0"/>
              <a:t>.</a:t>
            </a:r>
          </a:p>
          <a:p>
            <a:pPr>
              <a:buNone/>
            </a:pPr>
            <a:r>
              <a:rPr lang="en-US" sz="2000" dirty="0" smtClean="0"/>
              <a:t>3.     Correction </a:t>
            </a:r>
            <a:r>
              <a:rPr lang="en-US" sz="2000" dirty="0"/>
              <a:t>for </a:t>
            </a:r>
            <a:r>
              <a:rPr lang="en-US" sz="2000" dirty="0" err="1"/>
              <a:t>Regurgitant</a:t>
            </a:r>
            <a:r>
              <a:rPr lang="en-US" sz="2000" dirty="0"/>
              <a:t> </a:t>
            </a:r>
            <a:r>
              <a:rPr lang="en-US" sz="2000" dirty="0" smtClean="0"/>
              <a:t>Left-Sided Tricuspid Valve.</a:t>
            </a:r>
          </a:p>
          <a:p>
            <a:pPr marL="457200" indent="-457200">
              <a:buAutoNum type="arabicPeriod" startAt="4"/>
            </a:pPr>
            <a:r>
              <a:rPr lang="en-US" sz="2000" dirty="0" smtClean="0"/>
              <a:t>Double </a:t>
            </a:r>
            <a:r>
              <a:rPr lang="en-US" sz="2000" dirty="0"/>
              <a:t>Switch" </a:t>
            </a:r>
            <a:r>
              <a:rPr lang="en-US" sz="2000" dirty="0" smtClean="0"/>
              <a:t>Procedures.</a:t>
            </a:r>
          </a:p>
          <a:p>
            <a:pPr>
              <a:buNone/>
            </a:pPr>
            <a:r>
              <a:rPr lang="en-US" sz="2000" dirty="0" smtClean="0"/>
              <a:t>5.     Double </a:t>
            </a:r>
            <a:r>
              <a:rPr lang="en-US" sz="2000" dirty="0"/>
              <a:t>Switch" </a:t>
            </a:r>
            <a:r>
              <a:rPr lang="en-US" sz="2000" dirty="0" smtClean="0"/>
              <a:t>Procedures Combined </a:t>
            </a:r>
            <a:r>
              <a:rPr lang="en-US" sz="2000" dirty="0"/>
              <a:t>with Bidirectional </a:t>
            </a:r>
            <a:r>
              <a:rPr lang="en-US" sz="2000" dirty="0" smtClean="0"/>
              <a:t>Superior           </a:t>
            </a:r>
            <a:r>
              <a:rPr lang="en-US" sz="2000" dirty="0" err="1" smtClean="0"/>
              <a:t>Cavopulmonary</a:t>
            </a:r>
            <a:r>
              <a:rPr lang="en-US" sz="2000" dirty="0" smtClean="0"/>
              <a:t>  </a:t>
            </a:r>
            <a:r>
              <a:rPr lang="en-US" sz="2000" dirty="0" err="1"/>
              <a:t>Anastomosis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INDICATIONS FOR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CCTGA per se is not a definitive indication for a reparative operation.</a:t>
            </a:r>
          </a:p>
          <a:p>
            <a:r>
              <a:rPr lang="en-US" sz="2000" dirty="0" smtClean="0"/>
              <a:t>When VSD coexists.</a:t>
            </a:r>
          </a:p>
          <a:p>
            <a:r>
              <a:rPr lang="en-US" sz="2000" dirty="0" smtClean="0"/>
              <a:t>When VSD and important pulmonary </a:t>
            </a:r>
            <a:r>
              <a:rPr lang="en-US" sz="2000" dirty="0" err="1" smtClean="0"/>
              <a:t>stenosis</a:t>
            </a:r>
            <a:r>
              <a:rPr lang="en-US" sz="2000" dirty="0" smtClean="0"/>
              <a:t> coexist</a:t>
            </a:r>
          </a:p>
          <a:p>
            <a:r>
              <a:rPr lang="en-US" sz="2000" dirty="0" smtClean="0"/>
              <a:t>When important left-sided tricuspid regurgitation coexists</a:t>
            </a:r>
          </a:p>
          <a:p>
            <a:r>
              <a:rPr lang="en-US" sz="2000" dirty="0" smtClean="0"/>
              <a:t>When complete heart block develops</a:t>
            </a:r>
          </a:p>
          <a:p>
            <a:r>
              <a:rPr lang="en-US" sz="2000" dirty="0" smtClean="0"/>
              <a:t>(1) presence of straddling tricuspid </a:t>
            </a:r>
            <a:r>
              <a:rPr lang="en-US" sz="2000" dirty="0" err="1" smtClean="0"/>
              <a:t>chordae</a:t>
            </a:r>
            <a:r>
              <a:rPr lang="en-US" sz="2000" dirty="0" smtClean="0"/>
              <a:t> (increasing risk of postoperative complete heart block), (2) AV </a:t>
            </a:r>
            <a:r>
              <a:rPr lang="en-US" sz="2000" dirty="0" err="1" smtClean="0"/>
              <a:t>septal</a:t>
            </a:r>
            <a:r>
              <a:rPr lang="en-US" sz="2000" dirty="0" smtClean="0"/>
              <a:t> defect, and (3) presence of left-sided tricuspid regurgitation may be considered by some to be indications for a </a:t>
            </a:r>
            <a:r>
              <a:rPr lang="en-US" sz="2000" dirty="0" err="1" smtClean="0"/>
              <a:t>Fontan</a:t>
            </a:r>
            <a:r>
              <a:rPr lang="en-US" sz="2000" dirty="0" smtClean="0"/>
              <a:t>, rather than biventricular repair.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Repair of Coexisting Ventricular </a:t>
            </a:r>
            <a:r>
              <a:rPr lang="en-US" b="1" dirty="0" err="1"/>
              <a:t>Septal</a:t>
            </a:r>
            <a:r>
              <a:rPr lang="en-US" b="1" dirty="0"/>
              <a:t> Defect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Preparations for operation, median </a:t>
            </a:r>
            <a:r>
              <a:rPr lang="en-US" sz="2000" dirty="0" err="1"/>
              <a:t>sternotomy</a:t>
            </a:r>
            <a:r>
              <a:rPr lang="en-US" sz="2000" dirty="0"/>
              <a:t>, and </a:t>
            </a:r>
            <a:r>
              <a:rPr lang="en-US" sz="2000" dirty="0" smtClean="0"/>
              <a:t>placing pericardial </a:t>
            </a:r>
            <a:r>
              <a:rPr lang="en-US" sz="2000" dirty="0"/>
              <a:t>stay sutures are as </a:t>
            </a:r>
            <a:r>
              <a:rPr lang="en-US" sz="2000" dirty="0" smtClean="0"/>
              <a:t>usual.</a:t>
            </a:r>
          </a:p>
          <a:p>
            <a:r>
              <a:rPr lang="en-US" sz="2000" dirty="0" smtClean="0"/>
              <a:t>It is done where the large VSD is only associated anomaly and it keeps RV as systemic ventricle and has disadvantage of increased incidences of late RV failure. </a:t>
            </a:r>
          </a:p>
          <a:p>
            <a:r>
              <a:rPr lang="en-US" sz="2000" dirty="0" smtClean="0"/>
              <a:t>Different approaches to repair the VSD includes:</a:t>
            </a:r>
          </a:p>
          <a:p>
            <a:pPr marL="457200" indent="-457200">
              <a:buAutoNum type="arabicPeriod"/>
            </a:pPr>
            <a:r>
              <a:rPr lang="en-US" sz="2000" b="1" i="1" dirty="0" smtClean="0"/>
              <a:t>Through </a:t>
            </a:r>
            <a:r>
              <a:rPr lang="en-US" sz="2000" b="1" i="1" dirty="0"/>
              <a:t>Right-Sided Mitral </a:t>
            </a:r>
            <a:r>
              <a:rPr lang="en-US" sz="2000" b="1" i="1" dirty="0" smtClean="0"/>
              <a:t>Valve</a:t>
            </a:r>
          </a:p>
          <a:p>
            <a:pPr marL="457200" indent="-457200">
              <a:buAutoNum type="arabicPeriod"/>
            </a:pPr>
            <a:r>
              <a:rPr lang="en-US" sz="2000" b="1" i="1" dirty="0"/>
              <a:t>Through </a:t>
            </a:r>
            <a:r>
              <a:rPr lang="en-US" sz="2000" b="1" i="1" dirty="0" smtClean="0"/>
              <a:t>Aorta</a:t>
            </a:r>
          </a:p>
          <a:p>
            <a:pPr marL="457200" indent="-457200">
              <a:buAutoNum type="arabicPeriod"/>
            </a:pPr>
            <a:r>
              <a:rPr lang="en-US" sz="2000" b="1" i="1" dirty="0"/>
              <a:t>Through Left-Sided Tricuspid Valve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6820" y="1935163"/>
            <a:ext cx="613036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Through Right-Sided Mitral Valve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Cardiopulmonary bypass (CPB) is established in the </a:t>
            </a:r>
            <a:r>
              <a:rPr lang="en-US" sz="2000" dirty="0" smtClean="0"/>
              <a:t>usual manner.</a:t>
            </a:r>
          </a:p>
          <a:p>
            <a:r>
              <a:rPr lang="en-US" sz="2000" dirty="0"/>
              <a:t>The right atrium is opened through an </a:t>
            </a:r>
            <a:r>
              <a:rPr lang="en-US" sz="2000" dirty="0" smtClean="0"/>
              <a:t>oblique incision.</a:t>
            </a:r>
          </a:p>
          <a:p>
            <a:r>
              <a:rPr lang="en-US" sz="2000" dirty="0"/>
              <a:t>The VSD is examined through the right-sided </a:t>
            </a:r>
            <a:r>
              <a:rPr lang="en-US" sz="2000" dirty="0" smtClean="0"/>
              <a:t>mitral valve.</a:t>
            </a:r>
          </a:p>
          <a:p>
            <a:r>
              <a:rPr lang="en-US" sz="2000" dirty="0"/>
              <a:t>When exposure </a:t>
            </a:r>
            <a:r>
              <a:rPr lang="en-US" sz="2000" dirty="0" smtClean="0"/>
              <a:t>is suboptimal</a:t>
            </a:r>
            <a:r>
              <a:rPr lang="en-US" sz="2000" dirty="0"/>
              <a:t>, an incision is made in the base of the </a:t>
            </a:r>
            <a:r>
              <a:rPr lang="en-US" sz="2000" dirty="0" smtClean="0"/>
              <a:t>mitral valve </a:t>
            </a:r>
            <a:r>
              <a:rPr lang="en-US" sz="2000" dirty="0" err="1"/>
              <a:t>septal</a:t>
            </a:r>
            <a:r>
              <a:rPr lang="en-US" sz="2000" dirty="0"/>
              <a:t> leaflet near the superior </a:t>
            </a:r>
            <a:r>
              <a:rPr lang="en-US" sz="2000" dirty="0" err="1"/>
              <a:t>commissure</a:t>
            </a:r>
            <a:r>
              <a:rPr lang="en-US" sz="2000" dirty="0"/>
              <a:t> </a:t>
            </a:r>
            <a:r>
              <a:rPr lang="en-US" sz="2000" dirty="0" smtClean="0"/>
              <a:t>and through </a:t>
            </a:r>
            <a:r>
              <a:rPr lang="en-US" sz="2000" dirty="0"/>
              <a:t>the base of the commissural tissue into the </a:t>
            </a:r>
            <a:r>
              <a:rPr lang="en-US" sz="2000" dirty="0" smtClean="0"/>
              <a:t>mural leaflet.</a:t>
            </a:r>
          </a:p>
          <a:p>
            <a:r>
              <a:rPr lang="en-US" sz="2000" dirty="0"/>
              <a:t>Location of anterior AV node and bundle of His </a:t>
            </a:r>
            <a:r>
              <a:rPr lang="en-US" sz="2000" dirty="0" smtClean="0"/>
              <a:t>arching over </a:t>
            </a:r>
            <a:r>
              <a:rPr lang="en-US" sz="2000" dirty="0"/>
              <a:t>the </a:t>
            </a:r>
            <a:r>
              <a:rPr lang="en-US" sz="2000" dirty="0" err="1"/>
              <a:t>subpulmonary</a:t>
            </a:r>
            <a:r>
              <a:rPr lang="en-US" sz="2000" dirty="0"/>
              <a:t> outflow tract and passing anterior </a:t>
            </a:r>
            <a:r>
              <a:rPr lang="en-US" sz="2000" dirty="0" smtClean="0"/>
              <a:t>to the </a:t>
            </a:r>
            <a:r>
              <a:rPr lang="en-US" sz="2000" dirty="0"/>
              <a:t>VSD are </a:t>
            </a:r>
            <a:r>
              <a:rPr lang="en-US" sz="2000" dirty="0" smtClean="0"/>
              <a:t>conceptualized.</a:t>
            </a:r>
          </a:p>
          <a:p>
            <a:r>
              <a:rPr lang="en-US" sz="2000" dirty="0"/>
              <a:t>VSD repair is made by sewing into place a properly </a:t>
            </a:r>
            <a:r>
              <a:rPr lang="en-US" sz="2000" dirty="0" smtClean="0"/>
              <a:t>sized patch </a:t>
            </a:r>
            <a:r>
              <a:rPr lang="en-US" sz="2000" dirty="0"/>
              <a:t>of either </a:t>
            </a:r>
            <a:r>
              <a:rPr lang="en-US" sz="2000" dirty="0" err="1"/>
              <a:t>glutaraldehyde</a:t>
            </a:r>
            <a:r>
              <a:rPr lang="en-US" sz="2000" dirty="0"/>
              <a:t>-treated </a:t>
            </a:r>
            <a:r>
              <a:rPr lang="en-US" sz="2000" dirty="0" err="1"/>
              <a:t>autologous</a:t>
            </a:r>
            <a:r>
              <a:rPr lang="en-US" sz="2000" dirty="0"/>
              <a:t> </a:t>
            </a:r>
            <a:r>
              <a:rPr lang="en-US" sz="2000" dirty="0" smtClean="0"/>
              <a:t>pericardium or </a:t>
            </a:r>
            <a:r>
              <a:rPr lang="en-US" sz="2000" dirty="0"/>
              <a:t>double-velour-knitted polyester, keeping sutures </a:t>
            </a:r>
            <a:r>
              <a:rPr lang="en-US" sz="2000" dirty="0" smtClean="0"/>
              <a:t>on left </a:t>
            </a:r>
            <a:r>
              <a:rPr lang="en-US" sz="2000" dirty="0"/>
              <a:t>(RV) side of defect </a:t>
            </a:r>
            <a:r>
              <a:rPr lang="en-US" sz="2000" dirty="0" err="1"/>
              <a:t>anterosuperiorly</a:t>
            </a:r>
            <a:r>
              <a:rPr lang="en-US" sz="2000" dirty="0"/>
              <a:t>, </a:t>
            </a:r>
            <a:r>
              <a:rPr lang="en-US" sz="2000" dirty="0" err="1"/>
              <a:t>anteriorly</a:t>
            </a:r>
            <a:r>
              <a:rPr lang="en-US" sz="2000" dirty="0"/>
              <a:t>, and </a:t>
            </a:r>
            <a:r>
              <a:rPr lang="en-US" sz="2000" dirty="0" smtClean="0"/>
              <a:t>as much </a:t>
            </a:r>
            <a:r>
              <a:rPr lang="en-US" sz="2000" dirty="0"/>
              <a:t>as possible </a:t>
            </a:r>
            <a:r>
              <a:rPr lang="en-US" sz="2000" dirty="0" smtClean="0"/>
              <a:t>inferiorly.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457201"/>
            <a:ext cx="7772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81200"/>
            <a:ext cx="8382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153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Through Aorta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An attractive alternative approach is </a:t>
            </a:r>
            <a:r>
              <a:rPr lang="en-US" sz="2000" i="1" dirty="0"/>
              <a:t>closing the </a:t>
            </a:r>
            <a:r>
              <a:rPr lang="en-US" sz="2000" i="1" dirty="0" smtClean="0"/>
              <a:t>VSD through </a:t>
            </a:r>
            <a:r>
              <a:rPr lang="en-US" sz="2000" i="1" dirty="0"/>
              <a:t>the aorta, which allows the patch to be sutured </a:t>
            </a:r>
            <a:r>
              <a:rPr lang="en-US" sz="2000" i="1" dirty="0" smtClean="0"/>
              <a:t>into </a:t>
            </a:r>
            <a:r>
              <a:rPr lang="en-US" sz="2000" dirty="0" smtClean="0"/>
              <a:t>place </a:t>
            </a:r>
            <a:r>
              <a:rPr lang="en-US" sz="2000" dirty="0"/>
              <a:t>from the RV (</a:t>
            </a:r>
            <a:r>
              <a:rPr lang="en-US" sz="2000" dirty="0" smtClean="0"/>
              <a:t>left-sided) aspect </a:t>
            </a:r>
            <a:r>
              <a:rPr lang="en-US" sz="2000" dirty="0"/>
              <a:t>of the </a:t>
            </a:r>
            <a:r>
              <a:rPr lang="en-US" sz="2000" dirty="0" smtClean="0"/>
              <a:t>septum</a:t>
            </a:r>
            <a:r>
              <a:rPr lang="en-US" dirty="0" smtClean="0"/>
              <a:t>.</a:t>
            </a:r>
          </a:p>
          <a:p>
            <a:r>
              <a:rPr lang="en-US" sz="2000" dirty="0" smtClean="0"/>
              <a:t>this may reduce </a:t>
            </a:r>
            <a:r>
              <a:rPr lang="en-US" sz="2000" dirty="0"/>
              <a:t>prevalence of </a:t>
            </a:r>
            <a:r>
              <a:rPr lang="en-US" sz="2000" dirty="0" err="1"/>
              <a:t>perioperative</a:t>
            </a:r>
            <a:r>
              <a:rPr lang="en-US" sz="2000" dirty="0"/>
              <a:t> complete heart </a:t>
            </a:r>
            <a:r>
              <a:rPr lang="en-US" sz="2000" dirty="0" smtClean="0"/>
              <a:t>block.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Through Left-Sided Tricuspid Valve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When isolated </a:t>
            </a:r>
            <a:r>
              <a:rPr lang="en-US" sz="2000" dirty="0" err="1"/>
              <a:t>dextrocardia</a:t>
            </a:r>
            <a:r>
              <a:rPr lang="en-US" sz="2000" dirty="0"/>
              <a:t> complicates CCTGA and </a:t>
            </a:r>
            <a:r>
              <a:rPr lang="en-US" sz="2000" dirty="0" smtClean="0"/>
              <a:t>VSD, the </a:t>
            </a:r>
            <a:r>
              <a:rPr lang="en-US" sz="2000" dirty="0"/>
              <a:t>VSD can be repaired through a left-sided incision in </a:t>
            </a:r>
            <a:r>
              <a:rPr lang="en-US" sz="2000" dirty="0" smtClean="0"/>
              <a:t>the usually </a:t>
            </a:r>
            <a:r>
              <a:rPr lang="en-US" sz="2000" dirty="0"/>
              <a:t>large left-sided left atrium. </a:t>
            </a:r>
            <a:endParaRPr lang="en-US" sz="2000" dirty="0" smtClean="0"/>
          </a:p>
          <a:p>
            <a:r>
              <a:rPr lang="en-US" sz="2000" dirty="0" smtClean="0"/>
              <a:t>Exposure </a:t>
            </a:r>
            <a:r>
              <a:rPr lang="en-US" sz="2000" dirty="0"/>
              <a:t>through </a:t>
            </a:r>
            <a:r>
              <a:rPr lang="en-US" sz="2000" dirty="0" smtClean="0"/>
              <a:t>the left-sided </a:t>
            </a:r>
            <a:r>
              <a:rPr lang="en-US" sz="2000" dirty="0"/>
              <a:t>tricuspid valve usually allows good exposure, </a:t>
            </a:r>
            <a:r>
              <a:rPr lang="en-US" sz="2000" dirty="0" smtClean="0"/>
              <a:t>and surgically </a:t>
            </a:r>
            <a:r>
              <a:rPr lang="en-US" sz="2000" dirty="0"/>
              <a:t>induced heart block should be avoidable </a:t>
            </a:r>
            <a:r>
              <a:rPr lang="en-US" sz="2000" dirty="0" smtClean="0"/>
              <a:t>because suturing </a:t>
            </a:r>
            <a:r>
              <a:rPr lang="en-US" sz="2000" dirty="0"/>
              <a:t>is all on the RV (left) side of the septum.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Repair of Coexisting Ventricular </a:t>
            </a:r>
            <a:r>
              <a:rPr lang="en-US" sz="3600" b="1" dirty="0" err="1"/>
              <a:t>Septal</a:t>
            </a:r>
            <a:r>
              <a:rPr lang="en-US" sz="3600" b="1" dirty="0"/>
              <a:t> </a:t>
            </a:r>
            <a:r>
              <a:rPr lang="en-US" sz="3600" b="1" dirty="0" smtClean="0"/>
              <a:t>Defect and </a:t>
            </a:r>
            <a:r>
              <a:rPr lang="en-US" sz="3600" b="1" dirty="0"/>
              <a:t>Pulmonary </a:t>
            </a:r>
            <a:r>
              <a:rPr lang="en-US" sz="3600" b="1" dirty="0" err="1"/>
              <a:t>Stenosis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valvotomy</a:t>
            </a:r>
            <a:r>
              <a:rPr lang="en-US" sz="2000" dirty="0" smtClean="0"/>
              <a:t> </a:t>
            </a:r>
            <a:r>
              <a:rPr lang="en-US" sz="2000" dirty="0"/>
              <a:t>is performed as for isolated pulmonary </a:t>
            </a:r>
            <a:r>
              <a:rPr lang="en-US" sz="2000" dirty="0" smtClean="0"/>
              <a:t>valve </a:t>
            </a:r>
            <a:r>
              <a:rPr lang="en-US" sz="2000" dirty="0" err="1" smtClean="0"/>
              <a:t>stenosis</a:t>
            </a:r>
            <a:r>
              <a:rPr lang="en-US" sz="2000" dirty="0" smtClean="0"/>
              <a:t> 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Obstructing </a:t>
            </a:r>
            <a:r>
              <a:rPr lang="en-US" sz="2000" dirty="0" smtClean="0"/>
              <a:t>fibrous </a:t>
            </a:r>
            <a:r>
              <a:rPr lang="en-US" sz="2000" dirty="0" err="1" smtClean="0"/>
              <a:t>subvalvar</a:t>
            </a:r>
            <a:r>
              <a:rPr lang="en-US" sz="2000" dirty="0" smtClean="0"/>
              <a:t> </a:t>
            </a:r>
            <a:r>
              <a:rPr lang="en-US" sz="2000" dirty="0"/>
              <a:t>tags are </a:t>
            </a:r>
            <a:r>
              <a:rPr lang="en-US" sz="2000" dirty="0" smtClean="0"/>
              <a:t>excised.</a:t>
            </a:r>
            <a:endParaRPr lang="en-US" sz="2000" dirty="0"/>
          </a:p>
          <a:p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subvalvar</a:t>
            </a:r>
            <a:r>
              <a:rPr lang="en-US" sz="2000" dirty="0"/>
              <a:t> fibrous </a:t>
            </a:r>
            <a:r>
              <a:rPr lang="en-US" sz="2000" dirty="0" smtClean="0"/>
              <a:t>membrane can </a:t>
            </a:r>
            <a:r>
              <a:rPr lang="en-US" sz="2000" dirty="0"/>
              <a:t>be excised, except at the </a:t>
            </a:r>
            <a:r>
              <a:rPr lang="en-US" sz="2000" dirty="0" err="1"/>
              <a:t>anteroinferior</a:t>
            </a:r>
            <a:r>
              <a:rPr lang="en-US" sz="2000" dirty="0"/>
              <a:t> angle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Aneurysm of </a:t>
            </a:r>
            <a:r>
              <a:rPr lang="en-US" sz="2000" dirty="0"/>
              <a:t>the membranous ventricular septum is excised </a:t>
            </a:r>
            <a:r>
              <a:rPr lang="en-US" sz="2000" dirty="0" smtClean="0"/>
              <a:t>and the </a:t>
            </a:r>
            <a:r>
              <a:rPr lang="en-US" sz="2000" dirty="0"/>
              <a:t>deficiency closed as part of VSD repair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Muscle </a:t>
            </a:r>
            <a:r>
              <a:rPr lang="en-US" sz="2000" dirty="0" smtClean="0"/>
              <a:t>must never </a:t>
            </a:r>
            <a:r>
              <a:rPr lang="en-US" sz="2000" dirty="0"/>
              <a:t>be removed from the rightward (medial) aspect of </a:t>
            </a:r>
            <a:r>
              <a:rPr lang="en-US" sz="2000" dirty="0" smtClean="0"/>
              <a:t>the right-sided </a:t>
            </a:r>
            <a:r>
              <a:rPr lang="en-US" sz="2000" dirty="0"/>
              <a:t>LV outflow tract or from the anterior </a:t>
            </a:r>
            <a:r>
              <a:rPr lang="en-US" sz="2000" dirty="0" smtClean="0"/>
              <a:t>part adjacent </a:t>
            </a:r>
            <a:r>
              <a:rPr lang="en-US" sz="2000" dirty="0"/>
              <a:t>to the pulmonary "</a:t>
            </a:r>
            <a:r>
              <a:rPr lang="en-US" sz="2000" dirty="0" err="1"/>
              <a:t>anulus</a:t>
            </a:r>
            <a:r>
              <a:rPr lang="en-US" sz="2000" dirty="0"/>
              <a:t>," because the </a:t>
            </a:r>
            <a:r>
              <a:rPr lang="en-US" sz="2000" dirty="0" smtClean="0"/>
              <a:t>His bundle </a:t>
            </a:r>
            <a:r>
              <a:rPr lang="en-US" sz="2000" dirty="0"/>
              <a:t>lies there</a:t>
            </a:r>
            <a:r>
              <a:rPr lang="en-US" sz="2000" dirty="0" smtClean="0"/>
              <a:t>.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it has seemed reasonable not to revert to CPB </a:t>
            </a:r>
            <a:r>
              <a:rPr lang="en-US" sz="2000" dirty="0" smtClean="0"/>
              <a:t>and place </a:t>
            </a:r>
            <a:r>
              <a:rPr lang="en-US" sz="2000" dirty="0"/>
              <a:t>a </a:t>
            </a:r>
            <a:r>
              <a:rPr lang="en-US" sz="2000" dirty="0" err="1"/>
              <a:t>valved</a:t>
            </a:r>
            <a:r>
              <a:rPr lang="en-US" sz="2000" dirty="0"/>
              <a:t> </a:t>
            </a:r>
            <a:r>
              <a:rPr lang="en-US" sz="2000" dirty="0" err="1"/>
              <a:t>extracardiac</a:t>
            </a:r>
            <a:r>
              <a:rPr lang="en-US" sz="2000" dirty="0"/>
              <a:t> conduit if the </a:t>
            </a:r>
            <a:r>
              <a:rPr lang="en-US" sz="2000" dirty="0" smtClean="0"/>
              <a:t>PLV/RV in operating </a:t>
            </a:r>
            <a:r>
              <a:rPr lang="en-US" sz="2000" dirty="0"/>
              <a:t>room is less than about 0.85, considering that </a:t>
            </a:r>
            <a:r>
              <a:rPr lang="en-US" sz="2000" dirty="0" smtClean="0"/>
              <a:t>the right-sided </a:t>
            </a:r>
            <a:r>
              <a:rPr lang="en-US" sz="2000" dirty="0"/>
              <a:t>ventricle and valve are a morphologic LV </a:t>
            </a:r>
            <a:r>
              <a:rPr lang="en-US" sz="2000" dirty="0" smtClean="0"/>
              <a:t>and mitral </a:t>
            </a:r>
            <a:r>
              <a:rPr lang="en-US" sz="2000" dirty="0"/>
              <a:t>valve.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Placing </a:t>
            </a:r>
            <a:r>
              <a:rPr lang="en-US" b="1" i="1" dirty="0" err="1"/>
              <a:t>Valved</a:t>
            </a:r>
            <a:r>
              <a:rPr lang="en-US" b="1" i="1" dirty="0"/>
              <a:t> </a:t>
            </a:r>
            <a:r>
              <a:rPr lang="en-US" b="1" i="1" dirty="0" err="1"/>
              <a:t>Extracardiac</a:t>
            </a:r>
            <a:r>
              <a:rPr lang="en-US" b="1" i="1" dirty="0"/>
              <a:t> Conduit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pulmonary </a:t>
            </a:r>
            <a:r>
              <a:rPr lang="en-US" dirty="0" err="1"/>
              <a:t>stenosis</a:t>
            </a:r>
            <a:r>
              <a:rPr lang="en-US" dirty="0"/>
              <a:t> is so severe that the patient </a:t>
            </a:r>
            <a:r>
              <a:rPr lang="en-US" dirty="0" smtClean="0"/>
              <a:t>is cyanotic</a:t>
            </a:r>
          </a:p>
          <a:p>
            <a:r>
              <a:rPr lang="en-US" dirty="0" smtClean="0"/>
              <a:t> </a:t>
            </a:r>
            <a:r>
              <a:rPr lang="en-US" dirty="0"/>
              <a:t>if simple procedures are </a:t>
            </a:r>
            <a:r>
              <a:rPr lang="en-US" dirty="0" smtClean="0"/>
              <a:t>unsatisfactory </a:t>
            </a:r>
            <a:r>
              <a:rPr lang="en-US" dirty="0"/>
              <a:t>or </a:t>
            </a:r>
            <a:r>
              <a:rPr lang="en-US" dirty="0" err="1"/>
              <a:t>postrepair</a:t>
            </a:r>
            <a:r>
              <a:rPr lang="en-US" dirty="0"/>
              <a:t> PLV/RV is too high, a </a:t>
            </a:r>
            <a:r>
              <a:rPr lang="en-US" dirty="0" err="1" smtClean="0"/>
              <a:t>valved</a:t>
            </a:r>
            <a:r>
              <a:rPr lang="en-US" dirty="0" smtClean="0"/>
              <a:t> </a:t>
            </a:r>
            <a:r>
              <a:rPr lang="en-US" dirty="0" err="1" smtClean="0"/>
              <a:t>extracardiac</a:t>
            </a:r>
            <a:r>
              <a:rPr lang="en-US" dirty="0" smtClean="0"/>
              <a:t> </a:t>
            </a:r>
            <a:r>
              <a:rPr lang="en-US" dirty="0"/>
              <a:t>conduit is used.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 site is chosen for attaching the conduit to the right-sided LV by examining the LV interior through the mitral valve. A site is chosen on the anterior wall, but rather inferior and away from any papillary muscles. Left </a:t>
            </a:r>
            <a:r>
              <a:rPr lang="en-US" sz="2000" dirty="0" err="1" smtClean="0"/>
              <a:t>ventriculotomy</a:t>
            </a:r>
            <a:r>
              <a:rPr lang="en-US" sz="2000" dirty="0" smtClean="0"/>
              <a:t> is then made.</a:t>
            </a:r>
          </a:p>
          <a:p>
            <a:r>
              <a:rPr lang="en-US" sz="2000" dirty="0" smtClean="0"/>
              <a:t>There is </a:t>
            </a:r>
            <a:r>
              <a:rPr lang="en-US" sz="2000" dirty="0"/>
              <a:t>reasonable flow across the native LV-pulmonary </a:t>
            </a:r>
            <a:r>
              <a:rPr lang="en-US" sz="2000" dirty="0" smtClean="0"/>
              <a:t>trunk outflow </a:t>
            </a:r>
            <a:r>
              <a:rPr lang="en-US" sz="2000" dirty="0"/>
              <a:t>tract, it can be left intact, creating an </a:t>
            </a:r>
            <a:r>
              <a:rPr lang="en-US" sz="2000" dirty="0" smtClean="0"/>
              <a:t>end-to side </a:t>
            </a:r>
            <a:r>
              <a:rPr lang="en-US" sz="2000" dirty="0" err="1" smtClean="0"/>
              <a:t>anastomosis</a:t>
            </a:r>
            <a:r>
              <a:rPr lang="en-US" sz="2000" dirty="0" smtClean="0"/>
              <a:t> </a:t>
            </a:r>
            <a:r>
              <a:rPr lang="en-US" sz="2000" dirty="0"/>
              <a:t>of conduit to pulmonary trunk. </a:t>
            </a:r>
            <a:r>
              <a:rPr lang="en-US" sz="2000" dirty="0" smtClean="0"/>
              <a:t>This results </a:t>
            </a:r>
            <a:r>
              <a:rPr lang="en-US" sz="2000" dirty="0"/>
              <a:t>in LV ejection via two routes: native tract </a:t>
            </a:r>
            <a:r>
              <a:rPr lang="en-US" sz="2000" dirty="0" smtClean="0"/>
              <a:t>and conduit.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More commonly, when a conduit is </a:t>
            </a:r>
            <a:r>
              <a:rPr lang="en-US" sz="2000" dirty="0" smtClean="0"/>
              <a:t>required, obstruction </a:t>
            </a:r>
            <a:r>
              <a:rPr lang="en-US" sz="2000" dirty="0"/>
              <a:t>is severe; therefore the pulmonary trunk </a:t>
            </a:r>
            <a:r>
              <a:rPr lang="en-US" sz="2000" dirty="0" smtClean="0"/>
              <a:t>is transected </a:t>
            </a:r>
            <a:r>
              <a:rPr lang="en-US" sz="2000" dirty="0"/>
              <a:t>at the valve level, proximal stump </a:t>
            </a:r>
            <a:r>
              <a:rPr lang="en-US" sz="2000" dirty="0" err="1"/>
              <a:t>oversewn</a:t>
            </a:r>
            <a:r>
              <a:rPr lang="en-US" sz="2000" dirty="0"/>
              <a:t>, </a:t>
            </a:r>
            <a:r>
              <a:rPr lang="en-US" sz="2000" dirty="0" smtClean="0"/>
              <a:t>and conduit </a:t>
            </a:r>
            <a:r>
              <a:rPr lang="en-US" sz="2000" dirty="0"/>
              <a:t>connected end to end to distal pulmonary </a:t>
            </a:r>
            <a:r>
              <a:rPr lang="en-US" sz="2000" dirty="0" smtClean="0"/>
              <a:t>trunk.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7467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/>
              <a:t>Estimating length and lie of the conduit is important to avoid its compression by the sternum.</a:t>
            </a:r>
          </a:p>
          <a:p>
            <a:r>
              <a:rPr lang="en-US" sz="2000" dirty="0"/>
              <a:t>the conduit must be of </a:t>
            </a:r>
            <a:r>
              <a:rPr lang="en-US" sz="2000" dirty="0" smtClean="0"/>
              <a:t>sufficient length </a:t>
            </a:r>
            <a:r>
              <a:rPr lang="en-US" sz="2000" dirty="0"/>
              <a:t>to prevent kinking, and the valve must lie </a:t>
            </a:r>
            <a:r>
              <a:rPr lang="en-US" sz="2000" dirty="0" smtClean="0"/>
              <a:t>away from </a:t>
            </a:r>
            <a:r>
              <a:rPr lang="en-US" sz="2000" dirty="0"/>
              <a:t>the LV so it is not distorted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The conduit curves </a:t>
            </a:r>
            <a:r>
              <a:rPr lang="en-US" sz="2000" dirty="0" smtClean="0"/>
              <a:t>to </a:t>
            </a:r>
            <a:r>
              <a:rPr lang="en-US" sz="2000" dirty="0"/>
              <a:t>the right around the right atrium and </a:t>
            </a:r>
            <a:r>
              <a:rPr lang="en-US" sz="2000" dirty="0" err="1"/>
              <a:t>atrial</a:t>
            </a:r>
            <a:r>
              <a:rPr lang="en-US" sz="2000" dirty="0"/>
              <a:t> </a:t>
            </a:r>
            <a:r>
              <a:rPr lang="en-US" sz="2000" dirty="0" smtClean="0"/>
              <a:t>appendage.</a:t>
            </a:r>
          </a:p>
          <a:p>
            <a:r>
              <a:rPr lang="en-US" sz="2000" dirty="0"/>
              <a:t>Typically </a:t>
            </a:r>
            <a:r>
              <a:rPr lang="en-US" sz="2000" dirty="0" smtClean="0"/>
              <a:t>conduit is </a:t>
            </a:r>
            <a:r>
              <a:rPr lang="en-US" sz="2000" dirty="0"/>
              <a:t>positioned to right side of the midline and ascending </a:t>
            </a:r>
            <a:r>
              <a:rPr lang="en-US" sz="2000" dirty="0" smtClean="0"/>
              <a:t>aorta.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 composite conduit is usually constructed using </a:t>
            </a:r>
            <a:r>
              <a:rPr lang="en-US" sz="2000" dirty="0" smtClean="0"/>
              <a:t>a distal </a:t>
            </a:r>
            <a:r>
              <a:rPr lang="en-US" sz="2000" dirty="0" err="1"/>
              <a:t>valved</a:t>
            </a:r>
            <a:r>
              <a:rPr lang="en-US" sz="2000" dirty="0"/>
              <a:t> allograft and a proximal </a:t>
            </a:r>
            <a:r>
              <a:rPr lang="en-US" sz="2000" dirty="0" err="1"/>
              <a:t>polytetrafluoroethylene</a:t>
            </a:r>
            <a:r>
              <a:rPr lang="en-US" sz="2000" dirty="0"/>
              <a:t> </a:t>
            </a:r>
            <a:r>
              <a:rPr lang="en-US" sz="2000" dirty="0" smtClean="0"/>
              <a:t>or polyester </a:t>
            </a:r>
            <a:r>
              <a:rPr lang="en-US" sz="2000" dirty="0"/>
              <a:t>tube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Distal position of </a:t>
            </a:r>
            <a:r>
              <a:rPr lang="en-US" sz="2000" dirty="0" err="1"/>
              <a:t>valved</a:t>
            </a:r>
            <a:r>
              <a:rPr lang="en-US" sz="2000" dirty="0"/>
              <a:t> conduit </a:t>
            </a:r>
            <a:r>
              <a:rPr lang="en-US" sz="2000" dirty="0" smtClean="0"/>
              <a:t>component within </a:t>
            </a:r>
            <a:r>
              <a:rPr lang="en-US" sz="2000" dirty="0"/>
              <a:t>the composite allows the valve to be positioned </a:t>
            </a:r>
            <a:r>
              <a:rPr lang="en-US" sz="2000" dirty="0" smtClean="0"/>
              <a:t>more </a:t>
            </a:r>
            <a:r>
              <a:rPr lang="en-US" sz="2000" dirty="0" err="1" smtClean="0"/>
              <a:t>posteriorly</a:t>
            </a:r>
            <a:r>
              <a:rPr lang="en-US" sz="2000" dirty="0" smtClean="0"/>
              <a:t> </a:t>
            </a:r>
            <a:r>
              <a:rPr lang="en-US" sz="2000" dirty="0"/>
              <a:t>in </a:t>
            </a:r>
            <a:r>
              <a:rPr lang="en-US" sz="2000" dirty="0" err="1"/>
              <a:t>mediastinum</a:t>
            </a:r>
            <a:r>
              <a:rPr lang="en-US" sz="2000" dirty="0"/>
              <a:t>, thereby avoiding compression </a:t>
            </a:r>
            <a:r>
              <a:rPr lang="en-US" sz="2000" dirty="0" smtClean="0"/>
              <a:t>and distortion </a:t>
            </a:r>
            <a:r>
              <a:rPr lang="en-US" sz="2000" dirty="0"/>
              <a:t>of valve with </a:t>
            </a:r>
            <a:r>
              <a:rPr lang="en-US" sz="2000" dirty="0" err="1"/>
              <a:t>sternal</a:t>
            </a:r>
            <a:r>
              <a:rPr lang="en-US" sz="2000" dirty="0"/>
              <a:t> closure.</a:t>
            </a:r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/>
              <a:t>Transanular</a:t>
            </a:r>
            <a:r>
              <a:rPr lang="en-US" b="1" i="1" dirty="0"/>
              <a:t> 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Doty and </a:t>
            </a:r>
            <a:r>
              <a:rPr lang="en-US" sz="2000" dirty="0" smtClean="0"/>
              <a:t>colleagues have </a:t>
            </a:r>
            <a:r>
              <a:rPr lang="en-US" sz="2000" dirty="0"/>
              <a:t>proposed using a </a:t>
            </a:r>
            <a:r>
              <a:rPr lang="en-US" sz="2000" dirty="0" err="1" smtClean="0"/>
              <a:t>posteriorly</a:t>
            </a:r>
            <a:r>
              <a:rPr lang="en-US" sz="2000" dirty="0" smtClean="0"/>
              <a:t> placed </a:t>
            </a:r>
            <a:r>
              <a:rPr lang="en-US" sz="2000" dirty="0" err="1"/>
              <a:t>transanular</a:t>
            </a:r>
            <a:r>
              <a:rPr lang="en-US" sz="2000" dirty="0"/>
              <a:t> patch across the pulmonary valve "</a:t>
            </a:r>
            <a:r>
              <a:rPr lang="en-US" sz="2000" dirty="0" err="1" smtClean="0"/>
              <a:t>anulus</a:t>
            </a:r>
            <a:r>
              <a:rPr lang="en-US" sz="2000" dirty="0" smtClean="0"/>
              <a:t>“ in </a:t>
            </a:r>
            <a:r>
              <a:rPr lang="en-US" sz="2000" dirty="0"/>
              <a:t>this situation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average gradient across </a:t>
            </a:r>
            <a:r>
              <a:rPr lang="en-US" sz="2000" dirty="0" smtClean="0"/>
              <a:t>the repair </a:t>
            </a:r>
            <a:r>
              <a:rPr lang="en-US" sz="2000" dirty="0"/>
              <a:t>was 40 mmHg.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28600"/>
            <a:ext cx="6477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Correction for </a:t>
            </a:r>
            <a:r>
              <a:rPr lang="en-US" dirty="0" err="1"/>
              <a:t>Regurgitant</a:t>
            </a:r>
            <a:r>
              <a:rPr lang="en-US" dirty="0"/>
              <a:t> Left-Sided</a:t>
            </a:r>
            <a:br>
              <a:rPr lang="en-US" dirty="0"/>
            </a:br>
            <a:r>
              <a:rPr lang="en-US" dirty="0"/>
              <a:t>Tricuspid Valve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When important left-sided tricuspid valve </a:t>
            </a:r>
            <a:r>
              <a:rPr lang="en-US" sz="2000" dirty="0" smtClean="0"/>
              <a:t>regurgitation coexists</a:t>
            </a:r>
            <a:r>
              <a:rPr lang="en-US" sz="2000" dirty="0"/>
              <a:t>, repair and </a:t>
            </a:r>
            <a:r>
              <a:rPr lang="en-US" sz="2000" dirty="0" err="1"/>
              <a:t>anuloplasty</a:t>
            </a:r>
            <a:r>
              <a:rPr lang="en-US" sz="2000" dirty="0"/>
              <a:t> are only occasionally </a:t>
            </a:r>
            <a:r>
              <a:rPr lang="en-US" sz="2000" dirty="0" smtClean="0"/>
              <a:t>successful, but </a:t>
            </a:r>
            <a:r>
              <a:rPr lang="en-US" sz="2000" dirty="0"/>
              <a:t>should be attempted if it seems feasible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Valve </a:t>
            </a:r>
            <a:r>
              <a:rPr lang="en-US" sz="2000" dirty="0" smtClean="0"/>
              <a:t>replacement is </a:t>
            </a:r>
            <a:r>
              <a:rPr lang="en-US" sz="2000" dirty="0"/>
              <a:t>the same as for a left-sided mitral </a:t>
            </a:r>
            <a:r>
              <a:rPr lang="en-US" sz="2000" dirty="0" smtClean="0"/>
              <a:t>valve.</a:t>
            </a:r>
          </a:p>
          <a:p>
            <a:r>
              <a:rPr lang="en-US" sz="2000" dirty="0"/>
              <a:t>The replacement device </a:t>
            </a:r>
            <a:r>
              <a:rPr lang="en-US" sz="2000" dirty="0" smtClean="0"/>
              <a:t>is either </a:t>
            </a:r>
            <a:r>
              <a:rPr lang="en-US" sz="2000" dirty="0"/>
              <a:t>sewn in with interrupted </a:t>
            </a:r>
            <a:r>
              <a:rPr lang="en-US" sz="2000" dirty="0" err="1"/>
              <a:t>pledgeted</a:t>
            </a:r>
            <a:r>
              <a:rPr lang="en-US" sz="2000" dirty="0"/>
              <a:t> mattress </a:t>
            </a:r>
            <a:r>
              <a:rPr lang="en-US" sz="2000" dirty="0" smtClean="0"/>
              <a:t>sutures or </a:t>
            </a:r>
            <a:r>
              <a:rPr lang="en-US" sz="2000" dirty="0"/>
              <a:t>simple interrupted sutures. A continuous suture </a:t>
            </a:r>
            <a:r>
              <a:rPr lang="en-US" sz="2000" dirty="0" smtClean="0"/>
              <a:t>technique is </a:t>
            </a:r>
            <a:r>
              <a:rPr lang="en-US" sz="2000" dirty="0"/>
              <a:t>not desirable when there is absence of a </a:t>
            </a:r>
            <a:r>
              <a:rPr lang="en-US" sz="2000" dirty="0" err="1" smtClean="0"/>
              <a:t>welldefined</a:t>
            </a:r>
            <a:r>
              <a:rPr lang="en-US" sz="2000" dirty="0" smtClean="0"/>
              <a:t> </a:t>
            </a:r>
            <a:r>
              <a:rPr lang="en-US" sz="2000" dirty="0" err="1" smtClean="0"/>
              <a:t>anulus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</a:t>
            </a:r>
            <a:r>
              <a:rPr lang="en-US" dirty="0" smtClean="0"/>
              <a:t>Switch </a:t>
            </a:r>
            <a:r>
              <a:rPr lang="en-US" dirty="0"/>
              <a:t>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The "double switch" concept was originally suggested by </a:t>
            </a:r>
            <a:r>
              <a:rPr lang="en-US" sz="2000" dirty="0" err="1" smtClean="0"/>
              <a:t>Ilbawi</a:t>
            </a:r>
            <a:r>
              <a:rPr lang="en-US" sz="2000" dirty="0" smtClean="0"/>
              <a:t> and colleagues for patients with CCTGA, VSD, and pulmonary </a:t>
            </a:r>
            <a:r>
              <a:rPr lang="en-US" sz="2000" dirty="0" err="1" smtClean="0"/>
              <a:t>stenosis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the morphologic LV is connected to the aorta by creating an </a:t>
            </a:r>
            <a:r>
              <a:rPr lang="en-US" sz="2000" dirty="0" err="1" smtClean="0"/>
              <a:t>intraventricular</a:t>
            </a:r>
            <a:r>
              <a:rPr lang="en-US" sz="2000" dirty="0" smtClean="0"/>
              <a:t> baffle (which also closes the VSD); an </a:t>
            </a:r>
            <a:r>
              <a:rPr lang="en-US" sz="2000" dirty="0" err="1" smtClean="0"/>
              <a:t>extracardiac</a:t>
            </a:r>
            <a:r>
              <a:rPr lang="en-US" sz="2000" dirty="0" smtClean="0"/>
              <a:t> conduit is placed from morphologic RV to pulmonary trunk, and a Mustard or </a:t>
            </a:r>
            <a:r>
              <a:rPr lang="en-US" sz="2000" dirty="0" err="1" smtClean="0"/>
              <a:t>Senning</a:t>
            </a:r>
            <a:r>
              <a:rPr lang="en-US" sz="2000" dirty="0" smtClean="0"/>
              <a:t> </a:t>
            </a:r>
            <a:r>
              <a:rPr lang="en-US" sz="2000" dirty="0" err="1" smtClean="0"/>
              <a:t>intraatrial</a:t>
            </a:r>
            <a:r>
              <a:rPr lang="en-US" sz="2000" dirty="0" smtClean="0"/>
              <a:t> transposition of venous return is performed.</a:t>
            </a:r>
          </a:p>
          <a:p>
            <a:r>
              <a:rPr lang="en-US" sz="2000" dirty="0" smtClean="0"/>
              <a:t>individual components of  "double switch" procedures:</a:t>
            </a:r>
          </a:p>
          <a:p>
            <a:pPr>
              <a:buNone/>
            </a:pPr>
            <a:r>
              <a:rPr lang="en-US" sz="2000" dirty="0" smtClean="0"/>
              <a:t> 1. The </a:t>
            </a:r>
            <a:r>
              <a:rPr lang="en-US" sz="2000" dirty="0" err="1" smtClean="0"/>
              <a:t>atrial</a:t>
            </a:r>
            <a:r>
              <a:rPr lang="en-US" sz="2000" dirty="0" smtClean="0"/>
              <a:t> component for both procedures is performed exactly as for simple TGA.</a:t>
            </a:r>
          </a:p>
          <a:p>
            <a:pPr>
              <a:buNone/>
            </a:pPr>
            <a:r>
              <a:rPr lang="en-US" sz="2000" dirty="0" smtClean="0"/>
              <a:t> 2. For patients with VSD and pulmonary </a:t>
            </a:r>
            <a:r>
              <a:rPr lang="en-US" sz="2000" dirty="0" err="1" smtClean="0"/>
              <a:t>stenosis</a:t>
            </a:r>
            <a:r>
              <a:rPr lang="en-US" sz="2000" dirty="0" smtClean="0"/>
              <a:t>, the morphologic LV-to-aortic </a:t>
            </a:r>
            <a:r>
              <a:rPr lang="en-US" sz="2000" dirty="0" err="1" smtClean="0"/>
              <a:t>intracardiac</a:t>
            </a:r>
            <a:r>
              <a:rPr lang="en-US" sz="2000" dirty="0" smtClean="0"/>
              <a:t> baffle component is accomplished through a </a:t>
            </a:r>
            <a:r>
              <a:rPr lang="en-US" sz="2000" dirty="0" err="1" smtClean="0"/>
              <a:t>subaortic</a:t>
            </a:r>
            <a:r>
              <a:rPr lang="en-US" sz="2000" dirty="0" smtClean="0"/>
              <a:t> incision in the </a:t>
            </a:r>
            <a:r>
              <a:rPr lang="en-US" sz="2000" dirty="0" err="1" smtClean="0"/>
              <a:t>infundibulum</a:t>
            </a:r>
            <a:r>
              <a:rPr lang="en-US" sz="2000" dirty="0" smtClean="0"/>
              <a:t> of the morphologic RV.</a:t>
            </a:r>
          </a:p>
          <a:p>
            <a:pPr>
              <a:buNone/>
            </a:pPr>
            <a:r>
              <a:rPr lang="en-US" sz="2000" dirty="0" smtClean="0"/>
              <a:t>3. For patients without pulmonary </a:t>
            </a:r>
            <a:r>
              <a:rPr lang="en-US" sz="2000" dirty="0" err="1" smtClean="0"/>
              <a:t>stenosis</a:t>
            </a:r>
            <a:r>
              <a:rPr lang="en-US" sz="2000" dirty="0" smtClean="0"/>
              <a:t>, the arterial switch component is performed.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14400"/>
            <a:ext cx="601979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85800" y="609601"/>
            <a:ext cx="7239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914400" y="762001"/>
            <a:ext cx="7010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22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304801"/>
            <a:ext cx="8001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"Double Switch" Procedures</a:t>
            </a:r>
            <a:br>
              <a:rPr lang="en-US" sz="3600" b="1" dirty="0" smtClean="0"/>
            </a:br>
            <a:r>
              <a:rPr lang="en-US" sz="3600" b="1" dirty="0" smtClean="0"/>
              <a:t>Combined with Bidirectional Superior</a:t>
            </a:r>
            <a:br>
              <a:rPr lang="en-US" sz="3600" b="1" dirty="0" smtClean="0"/>
            </a:br>
            <a:r>
              <a:rPr lang="en-US" sz="3600" b="1" dirty="0" err="1" smtClean="0"/>
              <a:t>Cavopulmonary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Anastomosis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Use of the bidirectional superior </a:t>
            </a:r>
            <a:r>
              <a:rPr lang="en-US" sz="2000" dirty="0" err="1" smtClean="0"/>
              <a:t>cavopulmonary</a:t>
            </a:r>
            <a:r>
              <a:rPr lang="en-US" sz="2000" dirty="0" smtClean="0"/>
              <a:t> </a:t>
            </a:r>
            <a:r>
              <a:rPr lang="en-US" sz="2000" dirty="0" err="1" smtClean="0"/>
              <a:t>anastomosis</a:t>
            </a:r>
            <a:r>
              <a:rPr lang="en-US" sz="2000" dirty="0" smtClean="0"/>
              <a:t>,  as part of operations for CCTGA when the morphologic LV is placed in the systemic circulation has a number of specific advantages:</a:t>
            </a:r>
          </a:p>
          <a:p>
            <a:pPr>
              <a:buNone/>
            </a:pPr>
            <a:r>
              <a:rPr lang="en-US" sz="2000" dirty="0" smtClean="0"/>
              <a:t>• It may benefit the small or poorly functioning RV</a:t>
            </a:r>
          </a:p>
          <a:p>
            <a:pPr>
              <a:buNone/>
            </a:pPr>
            <a:r>
              <a:rPr lang="en-US" sz="2000" dirty="0" smtClean="0"/>
              <a:t>• It importantly reduces complexity of the </a:t>
            </a:r>
            <a:r>
              <a:rPr lang="en-US" sz="2000" dirty="0" err="1" smtClean="0"/>
              <a:t>atrial</a:t>
            </a:r>
            <a:r>
              <a:rPr lang="en-US" sz="2000" dirty="0" smtClean="0"/>
              <a:t> baffle procedure</a:t>
            </a:r>
          </a:p>
          <a:p>
            <a:pPr>
              <a:buNone/>
            </a:pPr>
            <a:r>
              <a:rPr lang="en-US" sz="2000" dirty="0" smtClean="0"/>
              <a:t>• It eliminates complications related to the superior limb of the </a:t>
            </a:r>
            <a:r>
              <a:rPr lang="en-US" sz="2000" dirty="0" err="1" smtClean="0"/>
              <a:t>atrial</a:t>
            </a:r>
            <a:r>
              <a:rPr lang="en-US" sz="2000" dirty="0" smtClean="0"/>
              <a:t> baffle</a:t>
            </a:r>
          </a:p>
          <a:p>
            <a:pPr>
              <a:buNone/>
            </a:pPr>
            <a:r>
              <a:rPr lang="en-US" sz="2000" dirty="0" smtClean="0"/>
              <a:t>• It reduces flow across an RV-pulmonary trunk conduit</a:t>
            </a:r>
          </a:p>
          <a:p>
            <a:pPr>
              <a:buNone/>
            </a:pPr>
            <a:r>
              <a:rPr lang="en-US" sz="2000" dirty="0" smtClean="0"/>
              <a:t>• It likely increases conduit longevity</a:t>
            </a:r>
          </a:p>
          <a:p>
            <a:r>
              <a:rPr lang="en-US" sz="2000" dirty="0" smtClean="0"/>
              <a:t>This reduces myocardial ischemia time because the </a:t>
            </a:r>
            <a:r>
              <a:rPr lang="en-US" sz="2000" dirty="0" err="1" smtClean="0"/>
              <a:t>cavopulmonary</a:t>
            </a:r>
            <a:r>
              <a:rPr lang="en-US" sz="2000" dirty="0" smtClean="0"/>
              <a:t> </a:t>
            </a:r>
            <a:r>
              <a:rPr lang="en-US" sz="2000" dirty="0" err="1" smtClean="0"/>
              <a:t>anastomosis</a:t>
            </a:r>
            <a:r>
              <a:rPr lang="en-US" sz="2000" dirty="0" smtClean="0"/>
              <a:t> can be performed during </a:t>
            </a:r>
            <a:r>
              <a:rPr lang="en-US" sz="2000" dirty="0" err="1" smtClean="0"/>
              <a:t>rewarming</a:t>
            </a:r>
            <a:r>
              <a:rPr lang="en-US" sz="2000" dirty="0" smtClean="0"/>
              <a:t> after aortic clamp removal and myocardial reperfusion is established.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09600" y="381001"/>
            <a:ext cx="74675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Ventricles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Usually there is fibrous continuity in the right-sided </a:t>
            </a:r>
            <a:r>
              <a:rPr lang="en-US" sz="2000" dirty="0" smtClean="0"/>
              <a:t>LV between </a:t>
            </a:r>
            <a:r>
              <a:rPr lang="en-US" sz="2000" dirty="0"/>
              <a:t>the right-sided mitral and pulmonary valves and </a:t>
            </a:r>
            <a:r>
              <a:rPr lang="en-US" sz="2000" dirty="0" smtClean="0"/>
              <a:t>a well-developed </a:t>
            </a:r>
            <a:r>
              <a:rPr lang="en-US" sz="2000" dirty="0"/>
              <a:t>left-sided RV </a:t>
            </a:r>
            <a:r>
              <a:rPr lang="en-US" sz="2000" dirty="0" err="1"/>
              <a:t>infundibulum</a:t>
            </a:r>
            <a:r>
              <a:rPr lang="en-US" sz="2000" dirty="0"/>
              <a:t> separating </a:t>
            </a:r>
            <a:r>
              <a:rPr lang="en-US" sz="2000" dirty="0" err="1" smtClean="0"/>
              <a:t>leftsided</a:t>
            </a:r>
            <a:r>
              <a:rPr lang="en-US" sz="2000" dirty="0" smtClean="0"/>
              <a:t> tricuspid </a:t>
            </a:r>
            <a:r>
              <a:rPr lang="en-US" sz="2000" dirty="0"/>
              <a:t>and aortic valves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Ventricular outflow tracts do not cross, and </a:t>
            </a:r>
            <a:r>
              <a:rPr lang="en-US" sz="2000" dirty="0" smtClean="0"/>
              <a:t>aorta and </a:t>
            </a:r>
            <a:r>
              <a:rPr lang="en-US" sz="2000" dirty="0"/>
              <a:t>pulmonary trunk are </a:t>
            </a:r>
            <a:r>
              <a:rPr lang="en-US" sz="2000" dirty="0" smtClean="0"/>
              <a:t>parallel.</a:t>
            </a:r>
          </a:p>
          <a:p>
            <a:r>
              <a:rPr lang="en-US" sz="2000" dirty="0" err="1"/>
              <a:t>Dextrocardia</a:t>
            </a:r>
            <a:r>
              <a:rPr lang="en-US" sz="2000" dirty="0"/>
              <a:t> exists </a:t>
            </a:r>
            <a:r>
              <a:rPr lang="en-US" sz="2000" dirty="0" smtClean="0"/>
              <a:t>in about </a:t>
            </a:r>
            <a:r>
              <a:rPr lang="en-US" sz="2000" dirty="0"/>
              <a:t>25% of </a:t>
            </a:r>
            <a:r>
              <a:rPr lang="en-US" sz="2000" dirty="0" smtClean="0"/>
              <a:t>cases.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1. </a:t>
            </a:r>
            <a:r>
              <a:rPr lang="en-US" sz="2000" b="1" i="1" dirty="0" smtClean="0"/>
              <a:t>Morphologic Right Ventricle Supporting Systemic Circulation.</a:t>
            </a:r>
          </a:p>
          <a:p>
            <a:pPr>
              <a:buNone/>
            </a:pPr>
            <a:r>
              <a:rPr lang="en-US" sz="2000" b="1" i="1" dirty="0" smtClean="0"/>
              <a:t>2. Morphologic Left Ventricle Supporting Systemic Circulation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/>
              <a:t>Morphologic Right Ventricle Supporting Systemic Circulation.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Early (hospital) death:</a:t>
            </a:r>
          </a:p>
          <a:p>
            <a:r>
              <a:rPr lang="en-US" sz="2000" dirty="0" smtClean="0"/>
              <a:t>for CCTGA and </a:t>
            </a:r>
            <a:r>
              <a:rPr lang="en-US" sz="2000" i="1" dirty="0" smtClean="0"/>
              <a:t>VSD, hospital mortality has been 5% </a:t>
            </a:r>
            <a:r>
              <a:rPr lang="en-US" sz="2000" dirty="0" smtClean="0"/>
              <a:t>or less .</a:t>
            </a:r>
          </a:p>
          <a:p>
            <a:r>
              <a:rPr lang="en-US" sz="2000" dirty="0" smtClean="0"/>
              <a:t> When performed for CCTGA with coexisting </a:t>
            </a:r>
            <a:r>
              <a:rPr lang="en-US" sz="2000" i="1" dirty="0" smtClean="0"/>
              <a:t>VSD and important pulmonary </a:t>
            </a:r>
            <a:r>
              <a:rPr lang="en-US" sz="2000" i="1" dirty="0" err="1" smtClean="0"/>
              <a:t>stenosis</a:t>
            </a:r>
            <a:r>
              <a:rPr lang="en-US" sz="2000" i="1" dirty="0" smtClean="0"/>
              <a:t>, it has been 10% to 20%. </a:t>
            </a:r>
          </a:p>
          <a:p>
            <a:r>
              <a:rPr lang="en-US" sz="2000" i="1" dirty="0" smtClean="0"/>
              <a:t>When performed for </a:t>
            </a:r>
            <a:r>
              <a:rPr lang="en-US" sz="2000" dirty="0" smtClean="0"/>
              <a:t>coexisting </a:t>
            </a:r>
            <a:r>
              <a:rPr lang="en-US" sz="2000" i="1" dirty="0" smtClean="0"/>
              <a:t>left-sided tricuspid </a:t>
            </a:r>
            <a:r>
              <a:rPr lang="en-US" sz="2000" i="1" dirty="0" err="1" smtClean="0"/>
              <a:t>valvar</a:t>
            </a:r>
            <a:r>
              <a:rPr lang="en-US" sz="2000" i="1" dirty="0" smtClean="0"/>
              <a:t> regurgitation requiring valve replacement, it has been 15% to 25%.</a:t>
            </a:r>
          </a:p>
          <a:p>
            <a:pPr>
              <a:buNone/>
            </a:pPr>
            <a:endParaRPr lang="en-US" sz="2000" i="1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Time-related survival:</a:t>
            </a:r>
          </a:p>
          <a:p>
            <a:r>
              <a:rPr lang="en-US" sz="2000" dirty="0" smtClean="0"/>
              <a:t>1-, 5-, 10-and 20-year survivals after of patients with CCTGA repaired over the past 35 years have been about 88%, 80%, 76%, and 46%, respectively.</a:t>
            </a:r>
          </a:p>
          <a:p>
            <a:r>
              <a:rPr lang="en-US" sz="2000" dirty="0" smtClean="0"/>
              <a:t>In patients without heart block, survival has been much higher, with 10- and 15-year survivals, including hospital mortality, of about 90%.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Morphologic Left Ventricle Supporting</a:t>
            </a:r>
            <a:br>
              <a:rPr lang="en-US" i="1" dirty="0" smtClean="0"/>
            </a:br>
            <a:r>
              <a:rPr lang="en-US" i="1" dirty="0" smtClean="0"/>
              <a:t>Systemic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Early (hospital) death:</a:t>
            </a:r>
          </a:p>
          <a:p>
            <a:r>
              <a:rPr lang="en-US" sz="2000" dirty="0" smtClean="0"/>
              <a:t>several studies suggest that early outcomes are as good or better with more complicated "double switch" procedures that assign the morphologic LV to the systemic circulation.</a:t>
            </a:r>
          </a:p>
          <a:p>
            <a:r>
              <a:rPr lang="en-US" sz="2000" dirty="0" smtClean="0"/>
              <a:t>patients with structurally abnormal tricuspid valves, mortality was 11%  following "anatomic repair," and 33%  following "physiologic repair“.</a:t>
            </a:r>
          </a:p>
          <a:p>
            <a:r>
              <a:rPr lang="en-US" sz="2000" dirty="0" smtClean="0"/>
              <a:t>Early mortality ranged from 0% to 14%.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Time-related survival:</a:t>
            </a:r>
          </a:p>
          <a:p>
            <a:r>
              <a:rPr lang="en-US" sz="2000" dirty="0" smtClean="0"/>
              <a:t>Limited late follow-up is available in this patient group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Modes of Death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 few patients die suddenly. this is due to sudden appearance of complete heart block with ventricular </a:t>
            </a:r>
            <a:r>
              <a:rPr lang="en-US" sz="2000" dirty="0" err="1" smtClean="0"/>
              <a:t>asystole</a:t>
            </a:r>
            <a:r>
              <a:rPr lang="en-US" sz="2000" dirty="0" smtClean="0"/>
              <a:t> or fibrillation.</a:t>
            </a:r>
          </a:p>
          <a:p>
            <a:endParaRPr lang="en-US" sz="2000" dirty="0" smtClean="0"/>
          </a:p>
          <a:p>
            <a:r>
              <a:rPr lang="en-US" sz="2000" dirty="0" smtClean="0"/>
              <a:t>RV dysfunction.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3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Incremental risk factors for CCTGA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09600" y="2209800"/>
            <a:ext cx="746759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Postrepair</a:t>
            </a:r>
            <a:r>
              <a:rPr lang="en-US" dirty="0" smtClean="0"/>
              <a:t> Complete Heart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In all reported series, prevalence has been 15% to 30%.</a:t>
            </a:r>
          </a:p>
          <a:p>
            <a:r>
              <a:rPr lang="en-US" sz="2000" dirty="0" smtClean="0"/>
              <a:t> </a:t>
            </a:r>
            <a:r>
              <a:rPr lang="en-US" sz="2000" dirty="0" err="1" smtClean="0"/>
              <a:t>chordal</a:t>
            </a:r>
            <a:r>
              <a:rPr lang="en-US" sz="2000" dirty="0" smtClean="0"/>
              <a:t> straddling or insertion on the </a:t>
            </a:r>
            <a:r>
              <a:rPr lang="en-US" sz="2000" dirty="0" err="1" smtClean="0"/>
              <a:t>septal</a:t>
            </a:r>
            <a:r>
              <a:rPr lang="en-US" sz="2000" dirty="0" smtClean="0"/>
              <a:t> crest (usually from the left-sided tricuspid valve) increases the probability of producing complete heart block at the time of VSD repair.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2400" y="1524000"/>
            <a:ext cx="8686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29808" y="1935163"/>
            <a:ext cx="448438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 of Tricuspid Valve Regurgitation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Immediately after simple, classic repair of CCTGA with VSD, left-sided tricuspid valve regurgitation sometimes appears.</a:t>
            </a:r>
          </a:p>
          <a:p>
            <a:r>
              <a:rPr lang="en-US" sz="2000" dirty="0" smtClean="0"/>
              <a:t>Operations assigning the morphologic LV to the systemic circulation result in improved tricuspid valve function.</a:t>
            </a:r>
          </a:p>
          <a:p>
            <a:r>
              <a:rPr lang="en-US" sz="2000" dirty="0" smtClean="0"/>
              <a:t>Tricuspid valve regurgitation also may be associated with development of complete heart block.</a:t>
            </a:r>
          </a:p>
          <a:p>
            <a:r>
              <a:rPr lang="en-US" sz="2000" dirty="0" smtClean="0"/>
              <a:t>When the RV is placed in the pulmonary circulation, tricuspid valve function typically improves, often without specifically surgically addressing the valve.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Most surviving patients with CCTGA consider themselves to have normal functional capacity. </a:t>
            </a:r>
          </a:p>
          <a:p>
            <a:r>
              <a:rPr lang="en-US" sz="2000" dirty="0" smtClean="0"/>
              <a:t> 78% to 83%  were in New York Heart Association (NYHA) functional class I, and the remainder in class II.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Ventricular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When surgery involves placing the morphologic LV in the systemic circulation, early follow-up and midterm follow-up studies demonstrate both well-maintained LV and RV function but converse is not true.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hp pc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76400"/>
            <a:ext cx="7086600" cy="4571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1">
      <a:dk1>
        <a:sysClr val="windowText" lastClr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486</TotalTime>
  <Words>4243</Words>
  <Application>Microsoft Office PowerPoint</Application>
  <PresentationFormat>On-screen Show (4:3)</PresentationFormat>
  <Paragraphs>291</Paragraphs>
  <Slides>94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Flow</vt:lpstr>
      <vt:lpstr>Congenitally corrected transposition of great arteries</vt:lpstr>
      <vt:lpstr>contents</vt:lpstr>
      <vt:lpstr>DEFINITION</vt:lpstr>
      <vt:lpstr>Slide 4</vt:lpstr>
      <vt:lpstr>HISTORICAL NOTE</vt:lpstr>
      <vt:lpstr>MORPHOLOGY</vt:lpstr>
      <vt:lpstr>Slide 7</vt:lpstr>
      <vt:lpstr>Ventricles</vt:lpstr>
      <vt:lpstr>Slide 9</vt:lpstr>
      <vt:lpstr>Slide 10</vt:lpstr>
      <vt:lpstr>Slide 11</vt:lpstr>
      <vt:lpstr>Pulmonary Outflow Tract</vt:lpstr>
      <vt:lpstr>Atrial Septum</vt:lpstr>
      <vt:lpstr>Mitral Valve</vt:lpstr>
      <vt:lpstr>Slide 15</vt:lpstr>
      <vt:lpstr>Aortic Valve</vt:lpstr>
      <vt:lpstr>Tricuspid Valve</vt:lpstr>
      <vt:lpstr>Atrioventricular Node and Bundle of His</vt:lpstr>
      <vt:lpstr>Slide 19</vt:lpstr>
      <vt:lpstr>Slide 20</vt:lpstr>
      <vt:lpstr>Slide 21</vt:lpstr>
      <vt:lpstr>Slide 22</vt:lpstr>
      <vt:lpstr>Slide 23</vt:lpstr>
      <vt:lpstr>Ventricular Septum</vt:lpstr>
      <vt:lpstr>Malposition of ventricular septum</vt:lpstr>
      <vt:lpstr>Ventricular Septal Defect</vt:lpstr>
      <vt:lpstr>Boundaries of VSD</vt:lpstr>
      <vt:lpstr>Coronary Arteries</vt:lpstr>
      <vt:lpstr>Slide 29</vt:lpstr>
      <vt:lpstr>Other Associated Anomalies</vt:lpstr>
      <vt:lpstr>physiology</vt:lpstr>
      <vt:lpstr>CLINICAL FEATURES</vt:lpstr>
      <vt:lpstr>Slide 33</vt:lpstr>
      <vt:lpstr>Dignostic modalities</vt:lpstr>
      <vt:lpstr>Chest  XRAY</vt:lpstr>
      <vt:lpstr>Slide 36</vt:lpstr>
      <vt:lpstr>ELECTROCARDIOGRAM</vt:lpstr>
      <vt:lpstr>ELECTROCARDIOGRAM</vt:lpstr>
      <vt:lpstr>ELECTROCARDIOGRAM</vt:lpstr>
      <vt:lpstr>ECHO CARDIOGRAPHY</vt:lpstr>
      <vt:lpstr>ECHOCARDIOGRAPHY</vt:lpstr>
      <vt:lpstr>Slide 42</vt:lpstr>
      <vt:lpstr>Slide 43</vt:lpstr>
      <vt:lpstr>Slide 44</vt:lpstr>
      <vt:lpstr>DIAGNOSTIC MODALITIES</vt:lpstr>
      <vt:lpstr>Slide 46</vt:lpstr>
      <vt:lpstr>Cath study </vt:lpstr>
      <vt:lpstr>Slide 48</vt:lpstr>
      <vt:lpstr>Slide 49</vt:lpstr>
      <vt:lpstr>NATURAL HISTORY</vt:lpstr>
      <vt:lpstr>Slide 51</vt:lpstr>
      <vt:lpstr>Slide 52</vt:lpstr>
      <vt:lpstr>Slide 53</vt:lpstr>
      <vt:lpstr>TECHNIQUE OF OPERATION</vt:lpstr>
      <vt:lpstr>INDICATIONS FOR OPERATION</vt:lpstr>
      <vt:lpstr>Repair of Coexisting Ventricular Septal Defect</vt:lpstr>
      <vt:lpstr>Slide 57</vt:lpstr>
      <vt:lpstr>Through Right-Sided Mitral Valve</vt:lpstr>
      <vt:lpstr>Slide 59</vt:lpstr>
      <vt:lpstr>Slide 60</vt:lpstr>
      <vt:lpstr>Through Aorta</vt:lpstr>
      <vt:lpstr>Through Left-Sided Tricuspid Valve</vt:lpstr>
      <vt:lpstr>Repair of Coexisting Ventricular Septal Defect and Pulmonary Stenosis</vt:lpstr>
      <vt:lpstr>Slide 64</vt:lpstr>
      <vt:lpstr>Placing Valved Extracardiac Conduit</vt:lpstr>
      <vt:lpstr>Slide 66</vt:lpstr>
      <vt:lpstr>Slide 67</vt:lpstr>
      <vt:lpstr>Slide 68</vt:lpstr>
      <vt:lpstr>Transanular Patch</vt:lpstr>
      <vt:lpstr>Correction for Regurgitant Left-Sided Tricuspid Valve</vt:lpstr>
      <vt:lpstr>Double Switch Procedures</vt:lpstr>
      <vt:lpstr>Slide 72</vt:lpstr>
      <vt:lpstr>Slide 73</vt:lpstr>
      <vt:lpstr>Slide 74</vt:lpstr>
      <vt:lpstr>Slide 75</vt:lpstr>
      <vt:lpstr>Slide 76</vt:lpstr>
      <vt:lpstr>Slide 77</vt:lpstr>
      <vt:lpstr>"Double Switch" Procedures Combined with Bidirectional Superior Cavopulmonary Anastomosis</vt:lpstr>
      <vt:lpstr>Slide 79</vt:lpstr>
      <vt:lpstr>RESULTS</vt:lpstr>
      <vt:lpstr>Morphologic Right Ventricle Supporting Systemic Circulation.</vt:lpstr>
      <vt:lpstr>Slide 82</vt:lpstr>
      <vt:lpstr>Morphologic Left Ventricle Supporting Systemic Circulation</vt:lpstr>
      <vt:lpstr>Slide 84</vt:lpstr>
      <vt:lpstr>Modes of Death</vt:lpstr>
      <vt:lpstr>Slide 86</vt:lpstr>
      <vt:lpstr>Incremental risk factors for CCTGA</vt:lpstr>
      <vt:lpstr>Postrepair Complete Heart Block</vt:lpstr>
      <vt:lpstr>Slide 89</vt:lpstr>
      <vt:lpstr>Slide 90</vt:lpstr>
      <vt:lpstr>Development of Tricuspid Valve Regurgitation</vt:lpstr>
      <vt:lpstr>Functional Status</vt:lpstr>
      <vt:lpstr>Ventricular Function</vt:lpstr>
      <vt:lpstr>Slide 94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Congenitally corrected transposition of great arteries</dc:title>
  <dc:creator>hp pc</dc:creator>
  <cp:lastModifiedBy>user</cp:lastModifiedBy>
  <cp:revision>47</cp:revision>
  <dcterms:created xsi:type="dcterms:W3CDTF">2014-11-22T06:43:33Z</dcterms:created>
  <dcterms:modified xsi:type="dcterms:W3CDTF">2020-08-13T08:16:16Z</dcterms:modified>
</cp:coreProperties>
</file>