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6" r:id="rId2"/>
    <p:sldId id="257" r:id="rId3"/>
    <p:sldId id="258" r:id="rId4"/>
    <p:sldId id="259" r:id="rId5"/>
    <p:sldId id="260" r:id="rId6"/>
    <p:sldId id="266" r:id="rId7"/>
    <p:sldId id="261" r:id="rId8"/>
    <p:sldId id="283" r:id="rId9"/>
    <p:sldId id="267" r:id="rId10"/>
    <p:sldId id="268" r:id="rId11"/>
    <p:sldId id="264" r:id="rId12"/>
    <p:sldId id="262" r:id="rId13"/>
    <p:sldId id="265" r:id="rId14"/>
    <p:sldId id="269" r:id="rId15"/>
    <p:sldId id="270" r:id="rId16"/>
    <p:sldId id="271" r:id="rId17"/>
    <p:sldId id="273" r:id="rId18"/>
    <p:sldId id="274" r:id="rId19"/>
    <p:sldId id="275" r:id="rId20"/>
    <p:sldId id="288" r:id="rId21"/>
    <p:sldId id="276" r:id="rId22"/>
    <p:sldId id="277" r:id="rId23"/>
    <p:sldId id="278" r:id="rId24"/>
    <p:sldId id="279" r:id="rId25"/>
    <p:sldId id="280" r:id="rId26"/>
    <p:sldId id="281" r:id="rId27"/>
    <p:sldId id="287" r:id="rId28"/>
    <p:sldId id="289" r:id="rId29"/>
    <p:sldId id="292" r:id="rId30"/>
    <p:sldId id="293" r:id="rId31"/>
    <p:sldId id="294" r:id="rId32"/>
    <p:sldId id="290" r:id="rId33"/>
    <p:sldId id="291" r:id="rId34"/>
    <p:sldId id="295" r:id="rId35"/>
    <p:sldId id="29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44"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CED19-E97F-43E8-B5C2-5C3EB9184E49}" type="datetimeFigureOut">
              <a:rPr lang="en-IN" smtClean="0"/>
              <a:pPr/>
              <a:t>19-08-2020</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BE886-0D46-4A32-90FE-3AA18248EB3F}" type="slidenum">
              <a:rPr lang="en-IN" smtClean="0"/>
              <a:pPr/>
              <a:t>‹#›</a:t>
            </a:fld>
            <a:endParaRPr lang="en-IN"/>
          </a:p>
        </p:txBody>
      </p:sp>
    </p:spTree>
    <p:extLst>
      <p:ext uri="{BB962C8B-B14F-4D97-AF65-F5344CB8AC3E}">
        <p14:creationId xmlns:p14="http://schemas.microsoft.com/office/powerpoint/2010/main" xmlns="" val="247274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272030-8CA2-440A-B9AA-DF960EF092C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8A728-F1B5-4B11-995C-92DEDB8249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72030-8CA2-440A-B9AA-DF960EF092C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8A728-F1B5-4B11-995C-92DEDB8249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72030-8CA2-440A-B9AA-DF960EF092C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8A728-F1B5-4B11-995C-92DEDB8249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72030-8CA2-440A-B9AA-DF960EF092C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8A728-F1B5-4B11-995C-92DEDB8249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72030-8CA2-440A-B9AA-DF960EF092C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8A728-F1B5-4B11-995C-92DEDB8249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272030-8CA2-440A-B9AA-DF960EF092C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8A728-F1B5-4B11-995C-92DEDB8249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272030-8CA2-440A-B9AA-DF960EF092CB}"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8A728-F1B5-4B11-995C-92DEDB8249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272030-8CA2-440A-B9AA-DF960EF092CB}"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8A728-F1B5-4B11-995C-92DEDB8249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72030-8CA2-440A-B9AA-DF960EF092CB}"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8A728-F1B5-4B11-995C-92DEDB8249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272030-8CA2-440A-B9AA-DF960EF092C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8A728-F1B5-4B11-995C-92DEDB8249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272030-8CA2-440A-B9AA-DF960EF092C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8A728-F1B5-4B11-995C-92DEDB8249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72030-8CA2-440A-B9AA-DF960EF092CB}" type="datetimeFigureOut">
              <a:rPr lang="en-US" smtClean="0"/>
              <a:pPr/>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8A728-F1B5-4B11-995C-92DEDB8249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D9912-3413-408D-A737-F03731671D19}"/>
              </a:ext>
            </a:extLst>
          </p:cNvPr>
          <p:cNvSpPr>
            <a:spLocks noGrp="1"/>
          </p:cNvSpPr>
          <p:nvPr>
            <p:ph type="ctrTitle"/>
          </p:nvPr>
        </p:nvSpPr>
        <p:spPr>
          <a:xfrm>
            <a:off x="533400" y="685800"/>
            <a:ext cx="7772400" cy="1470025"/>
          </a:xfrm>
        </p:spPr>
        <p:txBody>
          <a:bodyPr/>
          <a:lstStyle/>
          <a:p>
            <a:r>
              <a:rPr lang="en-IN" dirty="0"/>
              <a:t>CANDIDA AURIS – AN EMERGING FUNGAL INFECTION</a:t>
            </a:r>
          </a:p>
        </p:txBody>
      </p:sp>
      <p:sp>
        <p:nvSpPr>
          <p:cNvPr id="3" name="Subtitle 2">
            <a:extLst>
              <a:ext uri="{FF2B5EF4-FFF2-40B4-BE49-F238E27FC236}">
                <a16:creationId xmlns:a16="http://schemas.microsoft.com/office/drawing/2014/main" xmlns="" id="{22D6860B-556A-4130-861C-CEFF5950B395}"/>
              </a:ext>
            </a:extLst>
          </p:cNvPr>
          <p:cNvSpPr>
            <a:spLocks noGrp="1"/>
          </p:cNvSpPr>
          <p:nvPr>
            <p:ph type="subTitle" idx="1"/>
          </p:nvPr>
        </p:nvSpPr>
        <p:spPr>
          <a:xfrm>
            <a:off x="1371600" y="4168774"/>
            <a:ext cx="6248400" cy="2460626"/>
          </a:xfrm>
        </p:spPr>
        <p:txBody>
          <a:bodyPr>
            <a:normAutofit/>
          </a:bodyPr>
          <a:lstStyle/>
          <a:p>
            <a:endParaRPr lang="en-IN" sz="2400" dirty="0">
              <a:solidFill>
                <a:schemeClr val="tx2">
                  <a:lumMod val="75000"/>
                </a:schemeClr>
              </a:solidFill>
            </a:endParaRPr>
          </a:p>
        </p:txBody>
      </p:sp>
    </p:spTree>
    <p:extLst>
      <p:ext uri="{BB962C8B-B14F-4D97-AF65-F5344CB8AC3E}">
        <p14:creationId xmlns:p14="http://schemas.microsoft.com/office/powerpoint/2010/main" xmlns="" val="1321646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a:bodyPr>
          <a:lstStyle/>
          <a:p>
            <a:r>
              <a:rPr lang="en-US" dirty="0"/>
              <a:t> In a recent report from India, the risk for the development of </a:t>
            </a:r>
            <a:r>
              <a:rPr lang="en-US" i="1" dirty="0"/>
              <a:t>C. </a:t>
            </a:r>
            <a:r>
              <a:rPr lang="en-US" i="1" dirty="0" err="1"/>
              <a:t>auris</a:t>
            </a:r>
            <a:r>
              <a:rPr lang="en-US" i="1" dirty="0"/>
              <a:t> </a:t>
            </a:r>
            <a:r>
              <a:rPr lang="en-US" dirty="0"/>
              <a:t>BSI compared to other </a:t>
            </a:r>
            <a:r>
              <a:rPr lang="en-US" i="1" dirty="0"/>
              <a:t>Candida </a:t>
            </a:r>
            <a:r>
              <a:rPr lang="en-US" dirty="0"/>
              <a:t>spp. was associated with : longer intensive care unit (ICU) stays, underlying respiratory illness, vascular surgery, prior antifungal drug exposure, and lower acute physiology and chronic health evaluation II (APACHE II) scores. </a:t>
            </a:r>
          </a:p>
          <a:p>
            <a:pPr>
              <a:buNone/>
            </a:pPr>
            <a:endParaRPr lang="en-US" dirty="0"/>
          </a:p>
          <a:p>
            <a:r>
              <a:rPr lang="en-US" dirty="0"/>
              <a:t>The majority of the </a:t>
            </a:r>
            <a:r>
              <a:rPr lang="en-US" i="1" dirty="0"/>
              <a:t>C. </a:t>
            </a:r>
            <a:r>
              <a:rPr lang="en-US" i="1" dirty="0" err="1"/>
              <a:t>auris</a:t>
            </a:r>
            <a:r>
              <a:rPr lang="en-US" i="1" dirty="0"/>
              <a:t> </a:t>
            </a:r>
            <a:r>
              <a:rPr lang="en-US" dirty="0"/>
              <a:t>isolates in this study were clonal and came from public hospitals in the northern portion of the country.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Epidemiology </a:t>
            </a:r>
          </a:p>
        </p:txBody>
      </p:sp>
      <p:sp>
        <p:nvSpPr>
          <p:cNvPr id="3" name="Content Placeholder 2"/>
          <p:cNvSpPr>
            <a:spLocks noGrp="1"/>
          </p:cNvSpPr>
          <p:nvPr>
            <p:ph idx="1"/>
          </p:nvPr>
        </p:nvSpPr>
        <p:spPr/>
        <p:txBody>
          <a:bodyPr>
            <a:normAutofit fontScale="92500"/>
          </a:bodyPr>
          <a:lstStyle/>
          <a:p>
            <a:r>
              <a:rPr lang="en-US" dirty="0"/>
              <a:t>Given the flurry of recent reports, a review of _15,000 </a:t>
            </a:r>
            <a:r>
              <a:rPr lang="en-US" i="1" dirty="0"/>
              <a:t>Candida </a:t>
            </a:r>
            <a:r>
              <a:rPr lang="en-US" dirty="0"/>
              <a:t>isolates deposited in the international SENTRY repository was conducted to look for previously misidentified strains.</a:t>
            </a:r>
          </a:p>
          <a:p>
            <a:endParaRPr lang="en-US" dirty="0"/>
          </a:p>
          <a:p>
            <a:r>
              <a:rPr lang="en-US" dirty="0"/>
              <a:t>Sentry began cataloguing </a:t>
            </a:r>
            <a:r>
              <a:rPr lang="en-US" i="1" dirty="0"/>
              <a:t>Candida </a:t>
            </a:r>
            <a:r>
              <a:rPr lang="en-US" dirty="0"/>
              <a:t>isolates in 2004, yet only 4 previously misidentified </a:t>
            </a:r>
            <a:r>
              <a:rPr lang="en-US" i="1" dirty="0"/>
              <a:t>C. </a:t>
            </a:r>
            <a:r>
              <a:rPr lang="en-US" i="1" dirty="0" err="1"/>
              <a:t>auris</a:t>
            </a:r>
            <a:r>
              <a:rPr lang="en-US" i="1" dirty="0"/>
              <a:t> </a:t>
            </a:r>
            <a:r>
              <a:rPr lang="en-US" dirty="0"/>
              <a:t>cultures were found in the search, implying that this pathogen has recently emerged.</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02653" y="1166018"/>
            <a:ext cx="7138693" cy="45259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IDENTIFICATION – Diagnostic Challenge</a:t>
            </a:r>
          </a:p>
        </p:txBody>
      </p:sp>
      <p:sp>
        <p:nvSpPr>
          <p:cNvPr id="3" name="Content Placeholder 2"/>
          <p:cNvSpPr>
            <a:spLocks noGrp="1"/>
          </p:cNvSpPr>
          <p:nvPr>
            <p:ph idx="1"/>
          </p:nvPr>
        </p:nvSpPr>
        <p:spPr/>
        <p:txBody>
          <a:bodyPr>
            <a:noAutofit/>
          </a:bodyPr>
          <a:lstStyle/>
          <a:p>
            <a:r>
              <a:rPr lang="en-US" sz="2800" dirty="0"/>
              <a:t>The haploid genome of </a:t>
            </a:r>
            <a:r>
              <a:rPr lang="en-US" sz="2800" i="1" dirty="0"/>
              <a:t>C. </a:t>
            </a:r>
            <a:r>
              <a:rPr lang="en-US" sz="2800" i="1" dirty="0" err="1"/>
              <a:t>auris</a:t>
            </a:r>
            <a:r>
              <a:rPr lang="en-US" sz="2800" i="1" dirty="0"/>
              <a:t> </a:t>
            </a:r>
            <a:r>
              <a:rPr lang="en-US" sz="2800" dirty="0"/>
              <a:t>is approximately 12.5 Mb, with a guanine-cytosine content of nearly 45%. </a:t>
            </a:r>
          </a:p>
          <a:p>
            <a:r>
              <a:rPr lang="en-US" sz="2800" dirty="0"/>
              <a:t>Genome analysis suggests that there are between 6,500 and 8,500 protein-coding sequences, with a number of these genes coding for proteins characterized as virulence factors in other </a:t>
            </a:r>
            <a:r>
              <a:rPr lang="en-US" sz="2800" i="1" dirty="0"/>
              <a:t>Candida </a:t>
            </a:r>
            <a:r>
              <a:rPr lang="en-US" sz="2800" dirty="0"/>
              <a:t>species, such as biofilm formation.</a:t>
            </a:r>
          </a:p>
          <a:p>
            <a:r>
              <a:rPr lang="en-US" sz="2800" dirty="0"/>
              <a:t> In addition, multiple transporter genes and protein kinases, which may facilitate the acquisition of drug resistance, have been identified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normAutofit/>
          </a:bodyPr>
          <a:lstStyle/>
          <a:p>
            <a:r>
              <a:rPr lang="en-US" sz="2800" dirty="0"/>
              <a:t>Genetic analyses have shown a striking divergence of </a:t>
            </a:r>
            <a:r>
              <a:rPr lang="en-US" sz="2800" i="1" dirty="0"/>
              <a:t>C. </a:t>
            </a:r>
            <a:r>
              <a:rPr lang="en-US" sz="2800" i="1" dirty="0" err="1"/>
              <a:t>auris</a:t>
            </a:r>
            <a:r>
              <a:rPr lang="en-US" sz="2800" i="1" dirty="0"/>
              <a:t> </a:t>
            </a:r>
            <a:r>
              <a:rPr lang="en-US" sz="2800" dirty="0"/>
              <a:t>from some </a:t>
            </a:r>
            <a:r>
              <a:rPr lang="en-US" sz="2800" i="1" dirty="0"/>
              <a:t>Candida </a:t>
            </a:r>
            <a:r>
              <a:rPr lang="en-US" sz="2800" dirty="0"/>
              <a:t>species, while it remains more closely related to </a:t>
            </a:r>
            <a:r>
              <a:rPr lang="en-US" sz="2800" i="1" dirty="0"/>
              <a:t>C. </a:t>
            </a:r>
            <a:r>
              <a:rPr lang="en-US" sz="2800" i="1" dirty="0" err="1"/>
              <a:t>lusitaniae</a:t>
            </a:r>
            <a:r>
              <a:rPr lang="en-US" sz="2800" i="1" dirty="0"/>
              <a:t> </a:t>
            </a:r>
            <a:r>
              <a:rPr lang="en-US" sz="2800" dirty="0"/>
              <a:t>and </a:t>
            </a:r>
            <a:r>
              <a:rPr lang="en-US" sz="2800" i="1" dirty="0"/>
              <a:t>C. </a:t>
            </a:r>
            <a:r>
              <a:rPr lang="en-US" sz="2800" i="1" dirty="0" err="1"/>
              <a:t>haemulonii</a:t>
            </a:r>
            <a:r>
              <a:rPr lang="en-US" sz="2800" i="1" dirty="0"/>
              <a:t> (82%)</a:t>
            </a:r>
          </a:p>
          <a:p>
            <a:r>
              <a:rPr lang="en-US" sz="2800" i="1" dirty="0"/>
              <a:t>C. </a:t>
            </a:r>
            <a:r>
              <a:rPr lang="en-US" sz="2800" i="1" dirty="0" err="1"/>
              <a:t>auris</a:t>
            </a:r>
            <a:r>
              <a:rPr lang="en-US" sz="2800" i="1" dirty="0"/>
              <a:t> </a:t>
            </a:r>
            <a:r>
              <a:rPr lang="en-US" sz="2800" dirty="0"/>
              <a:t>can often be misidentified in conventional diagnostic laboratories using biochemical typing. </a:t>
            </a:r>
          </a:p>
          <a:p>
            <a:r>
              <a:rPr lang="en-US" sz="2800" dirty="0"/>
              <a:t>More recently, the development of PCR assays specific for </a:t>
            </a:r>
            <a:r>
              <a:rPr lang="en-US" sz="2800" i="1" dirty="0"/>
              <a:t>C. </a:t>
            </a:r>
            <a:r>
              <a:rPr lang="en-US" sz="2800" i="1" dirty="0" err="1"/>
              <a:t>auris</a:t>
            </a:r>
            <a:r>
              <a:rPr lang="en-US" sz="2800" i="1" dirty="0"/>
              <a:t> </a:t>
            </a:r>
            <a:r>
              <a:rPr lang="en-US" sz="2800" dirty="0"/>
              <a:t>and for </a:t>
            </a:r>
            <a:r>
              <a:rPr lang="en-US" sz="2800" i="1" dirty="0"/>
              <a:t>C. </a:t>
            </a:r>
            <a:r>
              <a:rPr lang="en-US" sz="2800" i="1" dirty="0" err="1"/>
              <a:t>auris</a:t>
            </a:r>
            <a:r>
              <a:rPr lang="en-US" sz="2800" dirty="0"/>
              <a:t>-related species using cultured colonies has shown promise for the rapid and accurate identification of </a:t>
            </a:r>
            <a:r>
              <a:rPr lang="en-US" sz="2800" i="1" dirty="0"/>
              <a:t>C. </a:t>
            </a:r>
            <a:r>
              <a:rPr lang="en-US" sz="2800" i="1" dirty="0" err="1"/>
              <a:t>auris</a:t>
            </a:r>
            <a:r>
              <a:rPr lang="en-US" sz="2800" dirty="0"/>
              <a:t>, which could prove particularly useful in outbreak situations .</a:t>
            </a:r>
          </a:p>
          <a:p>
            <a:r>
              <a:rPr lang="en-US" sz="2800" dirty="0"/>
              <a:t>Confirmation of the sensitivity of these assays for the different </a:t>
            </a:r>
            <a:r>
              <a:rPr lang="en-US" sz="2800" dirty="0" err="1"/>
              <a:t>clades</a:t>
            </a:r>
            <a:r>
              <a:rPr lang="en-US" sz="2800" dirty="0"/>
              <a:t> of </a:t>
            </a:r>
            <a:r>
              <a:rPr lang="en-US" sz="2800" i="1" dirty="0"/>
              <a:t>C</a:t>
            </a:r>
            <a:r>
              <a:rPr lang="en-US" sz="2800" dirty="0"/>
              <a:t>. </a:t>
            </a:r>
            <a:r>
              <a:rPr lang="en-US" sz="2800" i="1" dirty="0" err="1"/>
              <a:t>auris</a:t>
            </a:r>
            <a:r>
              <a:rPr lang="en-US" sz="2800" i="1" dirty="0"/>
              <a:t> </a:t>
            </a:r>
            <a:r>
              <a:rPr lang="en-US" sz="2800" dirty="0"/>
              <a:t>is warranted.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sidentificatn.png"/>
          <p:cNvPicPr>
            <a:picLocks noGrp="1" noChangeAspect="1"/>
          </p:cNvPicPr>
          <p:nvPr>
            <p:ph idx="1"/>
          </p:nvPr>
        </p:nvPicPr>
        <p:blipFill>
          <a:blip r:embed="rId2" cstate="print"/>
          <a:stretch>
            <a:fillRect/>
          </a:stretch>
        </p:blipFill>
        <p:spPr>
          <a:xfrm>
            <a:off x="565399" y="899318"/>
            <a:ext cx="8013201" cy="50593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4876800" cy="6400800"/>
          </a:xfrm>
        </p:spPr>
        <p:txBody>
          <a:bodyPr>
            <a:normAutofit fontScale="92500" lnSpcReduction="10000"/>
          </a:bodyPr>
          <a:lstStyle/>
          <a:p>
            <a:r>
              <a:rPr lang="en-US" i="1" dirty="0"/>
              <a:t>C. </a:t>
            </a:r>
            <a:r>
              <a:rPr lang="en-US" i="1" dirty="0" err="1"/>
              <a:t>auris</a:t>
            </a:r>
            <a:r>
              <a:rPr lang="en-US" i="1" dirty="0"/>
              <a:t> </a:t>
            </a:r>
            <a:r>
              <a:rPr lang="en-US" dirty="0"/>
              <a:t>forms pink to beige colonies on </a:t>
            </a:r>
            <a:r>
              <a:rPr lang="en-US" dirty="0" err="1"/>
              <a:t>chromogenic</a:t>
            </a:r>
            <a:r>
              <a:rPr lang="en-US" dirty="0"/>
              <a:t> agar </a:t>
            </a:r>
            <a:r>
              <a:rPr lang="en-US" i="1" dirty="0"/>
              <a:t>Candida </a:t>
            </a:r>
            <a:r>
              <a:rPr lang="en-US" dirty="0"/>
              <a:t>medium and grows well at 42°C but with variable growth at higher temperatures and no growth in the presence of 0.01% </a:t>
            </a:r>
            <a:r>
              <a:rPr lang="en-US" dirty="0" err="1"/>
              <a:t>cycloheximide</a:t>
            </a:r>
            <a:r>
              <a:rPr lang="en-US" dirty="0"/>
              <a:t>.</a:t>
            </a:r>
          </a:p>
          <a:p>
            <a:r>
              <a:rPr lang="en-US" dirty="0"/>
              <a:t> It forms oval or elongated yeast cells, which can occur singly, in pairs, or in groups.</a:t>
            </a:r>
          </a:p>
          <a:p>
            <a:r>
              <a:rPr lang="en-US" dirty="0"/>
              <a:t> Importantly, no </a:t>
            </a:r>
            <a:r>
              <a:rPr lang="en-US" dirty="0" err="1"/>
              <a:t>hyphal</a:t>
            </a:r>
            <a:r>
              <a:rPr lang="en-US" dirty="0"/>
              <a:t> or </a:t>
            </a:r>
            <a:r>
              <a:rPr lang="en-US" dirty="0" err="1"/>
              <a:t>pseudohyphal</a:t>
            </a:r>
            <a:r>
              <a:rPr lang="en-US" dirty="0"/>
              <a:t> forms have been noted.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562600" y="304800"/>
            <a:ext cx="2911828" cy="28495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7"/>
            <a:ext cx="8229600" cy="1143000"/>
          </a:xfrm>
        </p:spPr>
        <p:txBody>
          <a:bodyPr/>
          <a:lstStyle/>
          <a:p>
            <a:r>
              <a:rPr lang="en-US" dirty="0"/>
              <a:t>Colonization and Infection </a:t>
            </a:r>
          </a:p>
        </p:txBody>
      </p:sp>
      <p:sp>
        <p:nvSpPr>
          <p:cNvPr id="3" name="Content Placeholder 2"/>
          <p:cNvSpPr>
            <a:spLocks noGrp="1"/>
          </p:cNvSpPr>
          <p:nvPr>
            <p:ph idx="1"/>
          </p:nvPr>
        </p:nvSpPr>
        <p:spPr>
          <a:xfrm>
            <a:off x="457200" y="1371600"/>
            <a:ext cx="8382000" cy="5326063"/>
          </a:xfrm>
        </p:spPr>
        <p:txBody>
          <a:bodyPr>
            <a:normAutofit fontScale="85000" lnSpcReduction="10000"/>
          </a:bodyPr>
          <a:lstStyle/>
          <a:p>
            <a:r>
              <a:rPr lang="en-US" dirty="0"/>
              <a:t>In the absence of a unified case definition for </a:t>
            </a:r>
            <a:r>
              <a:rPr lang="en-US" i="1" dirty="0"/>
              <a:t>C. </a:t>
            </a:r>
            <a:r>
              <a:rPr lang="en-US" i="1" dirty="0" err="1"/>
              <a:t>auris</a:t>
            </a:r>
            <a:r>
              <a:rPr lang="en-US" i="1" dirty="0"/>
              <a:t> </a:t>
            </a:r>
            <a:r>
              <a:rPr lang="en-US" dirty="0"/>
              <a:t>infection, and variable screening practices for </a:t>
            </a:r>
            <a:r>
              <a:rPr lang="en-US" i="1" dirty="0"/>
              <a:t>Candida </a:t>
            </a:r>
            <a:r>
              <a:rPr lang="en-US" dirty="0"/>
              <a:t>species, colonization rates and the significance of colonization in terms of the development of invasive infection are difficult to characterize.</a:t>
            </a:r>
          </a:p>
          <a:p>
            <a:r>
              <a:rPr lang="en-US" dirty="0"/>
              <a:t>Colonization with </a:t>
            </a:r>
            <a:r>
              <a:rPr lang="en-US" i="1" dirty="0"/>
              <a:t>C. </a:t>
            </a:r>
            <a:r>
              <a:rPr lang="en-US" i="1" dirty="0" err="1"/>
              <a:t>auris</a:t>
            </a:r>
            <a:r>
              <a:rPr lang="en-US" i="1" dirty="0"/>
              <a:t> </a:t>
            </a:r>
            <a:r>
              <a:rPr lang="en-US" dirty="0"/>
              <a:t>has been detected at multiple body sites, including </a:t>
            </a:r>
            <a:r>
              <a:rPr lang="en-US" dirty="0" err="1"/>
              <a:t>nares</a:t>
            </a:r>
            <a:r>
              <a:rPr lang="en-US" dirty="0"/>
              <a:t>, groin, </a:t>
            </a:r>
            <a:r>
              <a:rPr lang="en-US" dirty="0" err="1"/>
              <a:t>axilla</a:t>
            </a:r>
            <a:r>
              <a:rPr lang="en-US" dirty="0"/>
              <a:t>, and rectum, and has been isolated for 3 months or more after initial detection in spite of negative screens and </a:t>
            </a:r>
            <a:r>
              <a:rPr lang="en-US" dirty="0" err="1"/>
              <a:t>echinocandin</a:t>
            </a:r>
            <a:r>
              <a:rPr lang="en-US" dirty="0"/>
              <a:t> treatment in the intervening period. </a:t>
            </a:r>
          </a:p>
          <a:p>
            <a:r>
              <a:rPr lang="en-US" dirty="0"/>
              <a:t>These uncertainties suggest the need for multiple screens with ongoing patient isolation after treatment and upon readmission to health care facilities.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86800" cy="6248400"/>
          </a:xfrm>
        </p:spPr>
        <p:txBody>
          <a:bodyPr>
            <a:normAutofit fontScale="85000" lnSpcReduction="10000"/>
          </a:bodyPr>
          <a:lstStyle/>
          <a:p>
            <a:r>
              <a:rPr lang="en-US" dirty="0"/>
              <a:t>Risk factors for colonization include contact with patients known to harbor </a:t>
            </a:r>
            <a:r>
              <a:rPr lang="en-US" i="1" dirty="0"/>
              <a:t>C. </a:t>
            </a:r>
            <a:r>
              <a:rPr lang="en-US" i="1" dirty="0" err="1"/>
              <a:t>auris</a:t>
            </a:r>
            <a:r>
              <a:rPr lang="en-US" i="1" dirty="0"/>
              <a:t> </a:t>
            </a:r>
            <a:r>
              <a:rPr lang="en-US" dirty="0"/>
              <a:t>or their environment. The contact time for the acquisition of </a:t>
            </a:r>
            <a:r>
              <a:rPr lang="en-US" i="1" dirty="0"/>
              <a:t>C. </a:t>
            </a:r>
            <a:r>
              <a:rPr lang="en-US" i="1" dirty="0" err="1"/>
              <a:t>auris</a:t>
            </a:r>
            <a:r>
              <a:rPr lang="en-US" i="1" dirty="0"/>
              <a:t> </a:t>
            </a:r>
            <a:r>
              <a:rPr lang="en-US" dirty="0"/>
              <a:t>from a colonized patient or environment is suggested to be as little as 4 h  and invasive infections have been acquired within 48 h of admission to intensive care settings .</a:t>
            </a:r>
          </a:p>
          <a:p>
            <a:r>
              <a:rPr lang="en-US" dirty="0"/>
              <a:t>The use of empirical antifungal therapy would need to be considered if a patient colonized with </a:t>
            </a:r>
            <a:r>
              <a:rPr lang="en-US" i="1" dirty="0"/>
              <a:t>C. </a:t>
            </a:r>
            <a:r>
              <a:rPr lang="en-US" i="1" dirty="0" err="1"/>
              <a:t>auris</a:t>
            </a:r>
            <a:r>
              <a:rPr lang="en-US" i="1" dirty="0"/>
              <a:t> </a:t>
            </a:r>
            <a:r>
              <a:rPr lang="en-US" dirty="0"/>
              <a:t>subsequently deteriorates.</a:t>
            </a:r>
          </a:p>
          <a:p>
            <a:r>
              <a:rPr lang="en-US" dirty="0"/>
              <a:t>As might be expected, the majority of patients with invasive </a:t>
            </a:r>
            <a:r>
              <a:rPr lang="en-US" i="1" dirty="0"/>
              <a:t>C. </a:t>
            </a:r>
            <a:r>
              <a:rPr lang="en-US" i="1" dirty="0" err="1"/>
              <a:t>auris</a:t>
            </a:r>
            <a:r>
              <a:rPr lang="en-US" i="1" dirty="0"/>
              <a:t> </a:t>
            </a:r>
            <a:r>
              <a:rPr lang="en-US" dirty="0"/>
              <a:t>infections have received broad-spectrum antimicrobial agents and, in some cases, antifungal agents prior to the development of invasive </a:t>
            </a:r>
            <a:r>
              <a:rPr lang="en-US" dirty="0" err="1"/>
              <a:t>candidiasis</a:t>
            </a:r>
            <a:r>
              <a:rPr lang="en-US" dirty="0"/>
              <a:t> . </a:t>
            </a:r>
          </a:p>
          <a:p>
            <a:r>
              <a:rPr lang="en-US" dirty="0"/>
              <a:t>An association with medical devices such as CVCs and urethral catheters has also been reported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E2CC1E6-D175-4C9D-8706-907864F1FAC6}"/>
              </a:ext>
            </a:extLst>
          </p:cNvPr>
          <p:cNvSpPr>
            <a:spLocks noGrp="1"/>
          </p:cNvSpPr>
          <p:nvPr>
            <p:ph idx="1"/>
          </p:nvPr>
        </p:nvSpPr>
        <p:spPr>
          <a:xfrm>
            <a:off x="228600" y="228600"/>
            <a:ext cx="8763000" cy="6477000"/>
          </a:xfrm>
        </p:spPr>
        <p:txBody>
          <a:bodyPr/>
          <a:lstStyle/>
          <a:p>
            <a:pPr marL="0" indent="0">
              <a:buNone/>
            </a:pPr>
            <a:r>
              <a:rPr lang="en-IN" b="1" dirty="0"/>
              <a:t> </a:t>
            </a:r>
          </a:p>
          <a:p>
            <a:pPr marL="0" indent="0">
              <a:buNone/>
            </a:pPr>
            <a:r>
              <a:rPr lang="en-US" i="1" dirty="0"/>
              <a:t>Candida </a:t>
            </a:r>
            <a:r>
              <a:rPr lang="en-US" dirty="0" err="1"/>
              <a:t>auris</a:t>
            </a:r>
            <a:r>
              <a:rPr lang="en-US" dirty="0"/>
              <a:t> infection cases by disease type reported in the literature</a:t>
            </a:r>
          </a:p>
          <a:p>
            <a:pPr marL="0" indent="0">
              <a:buNone/>
            </a:pPr>
            <a:endParaRPr lang="en-US" dirty="0"/>
          </a:p>
          <a:p>
            <a:endParaRPr lang="en-IN" dirty="0"/>
          </a:p>
        </p:txBody>
      </p:sp>
      <p:graphicFrame>
        <p:nvGraphicFramePr>
          <p:cNvPr id="4" name="Table 4">
            <a:extLst>
              <a:ext uri="{FF2B5EF4-FFF2-40B4-BE49-F238E27FC236}">
                <a16:creationId xmlns:a16="http://schemas.microsoft.com/office/drawing/2014/main" xmlns="" id="{8747C2C0-42FC-45D3-A72C-C3EFC57CF435}"/>
              </a:ext>
            </a:extLst>
          </p:cNvPr>
          <p:cNvGraphicFramePr>
            <a:graphicFrameLocks noGrp="1"/>
          </p:cNvGraphicFramePr>
          <p:nvPr>
            <p:extLst>
              <p:ext uri="{D42A27DB-BD31-4B8C-83A1-F6EECF244321}">
                <p14:modId xmlns:p14="http://schemas.microsoft.com/office/powerpoint/2010/main" xmlns="" val="436404769"/>
              </p:ext>
            </p:extLst>
          </p:nvPr>
        </p:nvGraphicFramePr>
        <p:xfrm>
          <a:off x="1524000" y="3124200"/>
          <a:ext cx="6096000" cy="3235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630753039"/>
                    </a:ext>
                  </a:extLst>
                </a:gridCol>
                <a:gridCol w="3048000">
                  <a:extLst>
                    <a:ext uri="{9D8B030D-6E8A-4147-A177-3AD203B41FA5}">
                      <a16:colId xmlns:a16="http://schemas.microsoft.com/office/drawing/2014/main" xmlns="" val="130948664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Central venous catheter tip</a:t>
                      </a:r>
                      <a:endParaRPr lang="en-IN" dirty="0">
                        <a:solidFill>
                          <a:schemeClr val="bg1"/>
                        </a:solidFill>
                      </a:endParaRPr>
                    </a:p>
                  </a:txBody>
                  <a:tcPr/>
                </a:tc>
                <a:tc>
                  <a:txBody>
                    <a:bodyPr/>
                    <a:lstStyle/>
                    <a:p>
                      <a:r>
                        <a:rPr lang="en-US" sz="1800" b="1" kern="1200" dirty="0">
                          <a:solidFill>
                            <a:schemeClr val="lt1"/>
                          </a:solidFill>
                          <a:effectLst/>
                          <a:latin typeface="+mn-lt"/>
                          <a:ea typeface="+mn-ea"/>
                          <a:cs typeface="+mn-cs"/>
                        </a:rPr>
                        <a:t>2</a:t>
                      </a:r>
                    </a:p>
                  </a:txBody>
                  <a:tcPr/>
                </a:tc>
                <a:extLst>
                  <a:ext uri="{0D108BD9-81ED-4DB2-BD59-A6C34878D82A}">
                    <a16:rowId xmlns:a16="http://schemas.microsoft.com/office/drawing/2014/main" xmlns="" val="3689972684"/>
                  </a:ext>
                </a:extLst>
              </a:tr>
              <a:tr h="370840">
                <a:tc>
                  <a:txBody>
                    <a:bodyPr/>
                    <a:lstStyle/>
                    <a:p>
                      <a:r>
                        <a:rPr lang="en-US" sz="1800" kern="1200" dirty="0">
                          <a:solidFill>
                            <a:schemeClr val="tx1"/>
                          </a:solidFill>
                          <a:effectLst/>
                          <a:latin typeface="+mn-lt"/>
                          <a:ea typeface="+mn-ea"/>
                          <a:cs typeface="+mn-cs"/>
                        </a:rPr>
                        <a:t>CNS</a:t>
                      </a:r>
                      <a:endParaRPr lang="en-IN" dirty="0"/>
                    </a:p>
                  </a:txBody>
                  <a:tcPr/>
                </a:tc>
                <a:tc>
                  <a:txBody>
                    <a:bodyPr/>
                    <a:lstStyle/>
                    <a:p>
                      <a:r>
                        <a:rPr lang="en-IN" dirty="0"/>
                        <a:t>1</a:t>
                      </a:r>
                    </a:p>
                  </a:txBody>
                  <a:tcPr/>
                </a:tc>
                <a:extLst>
                  <a:ext uri="{0D108BD9-81ED-4DB2-BD59-A6C34878D82A}">
                    <a16:rowId xmlns:a16="http://schemas.microsoft.com/office/drawing/2014/main" xmlns="" val="1394999250"/>
                  </a:ext>
                </a:extLst>
              </a:tr>
              <a:tr h="370840">
                <a:tc>
                  <a:txBody>
                    <a:bodyPr/>
                    <a:lstStyle/>
                    <a:p>
                      <a:r>
                        <a:rPr lang="en-US" sz="1800" kern="1200" dirty="0">
                          <a:solidFill>
                            <a:schemeClr val="dk1"/>
                          </a:solidFill>
                          <a:effectLst/>
                          <a:latin typeface="+mn-lt"/>
                          <a:ea typeface="+mn-ea"/>
                          <a:cs typeface="+mn-cs"/>
                        </a:rPr>
                        <a:t>ENT</a:t>
                      </a:r>
                      <a:endParaRPr lang="en-IN" dirty="0"/>
                    </a:p>
                  </a:txBody>
                  <a:tcPr/>
                </a:tc>
                <a:tc>
                  <a:txBody>
                    <a:bodyPr/>
                    <a:lstStyle/>
                    <a:p>
                      <a:r>
                        <a:rPr lang="en-IN" dirty="0"/>
                        <a:t>21</a:t>
                      </a:r>
                    </a:p>
                  </a:txBody>
                  <a:tcPr/>
                </a:tc>
                <a:extLst>
                  <a:ext uri="{0D108BD9-81ED-4DB2-BD59-A6C34878D82A}">
                    <a16:rowId xmlns:a16="http://schemas.microsoft.com/office/drawing/2014/main" xmlns="" val="3422272926"/>
                  </a:ext>
                </a:extLst>
              </a:tr>
              <a:tr h="370840">
                <a:tc>
                  <a:txBody>
                    <a:bodyPr/>
                    <a:lstStyle/>
                    <a:p>
                      <a:r>
                        <a:rPr lang="en-US" sz="1800" kern="1200" dirty="0">
                          <a:solidFill>
                            <a:schemeClr val="dk1"/>
                          </a:solidFill>
                          <a:effectLst/>
                          <a:latin typeface="+mn-lt"/>
                          <a:ea typeface="+mn-ea"/>
                          <a:cs typeface="+mn-cs"/>
                        </a:rPr>
                        <a:t>Respiratory tract</a:t>
                      </a:r>
                      <a:endParaRPr lang="en-IN" dirty="0">
                        <a:solidFill>
                          <a:schemeClr val="tx1"/>
                        </a:solidFill>
                      </a:endParaRPr>
                    </a:p>
                  </a:txBody>
                  <a:tcPr/>
                </a:tc>
                <a:tc>
                  <a:txBody>
                    <a:bodyPr/>
                    <a:lstStyle/>
                    <a:p>
                      <a:r>
                        <a:rPr lang="en-IN" dirty="0"/>
                        <a:t>18</a:t>
                      </a:r>
                    </a:p>
                  </a:txBody>
                  <a:tcPr/>
                </a:tc>
                <a:extLst>
                  <a:ext uri="{0D108BD9-81ED-4DB2-BD59-A6C34878D82A}">
                    <a16:rowId xmlns:a16="http://schemas.microsoft.com/office/drawing/2014/main" xmlns="" val="2615606740"/>
                  </a:ext>
                </a:extLst>
              </a:tr>
              <a:tr h="370840">
                <a:tc>
                  <a:txBody>
                    <a:bodyPr/>
                    <a:lstStyle/>
                    <a:p>
                      <a:r>
                        <a:rPr lang="en-US" sz="1800" kern="1200" dirty="0">
                          <a:solidFill>
                            <a:schemeClr val="dk1"/>
                          </a:solidFill>
                          <a:effectLst/>
                          <a:latin typeface="+mn-lt"/>
                          <a:ea typeface="+mn-ea"/>
                          <a:cs typeface="+mn-cs"/>
                        </a:rPr>
                        <a:t>Urogenital system</a:t>
                      </a:r>
                      <a:endParaRPr lang="en-IN" dirty="0"/>
                    </a:p>
                  </a:txBody>
                  <a:tcPr/>
                </a:tc>
                <a:tc>
                  <a:txBody>
                    <a:bodyPr/>
                    <a:lstStyle/>
                    <a:p>
                      <a:r>
                        <a:rPr lang="en-IN" dirty="0"/>
                        <a:t>17</a:t>
                      </a:r>
                    </a:p>
                  </a:txBody>
                  <a:tcPr/>
                </a:tc>
                <a:extLst>
                  <a:ext uri="{0D108BD9-81ED-4DB2-BD59-A6C34878D82A}">
                    <a16:rowId xmlns:a16="http://schemas.microsoft.com/office/drawing/2014/main" xmlns="" val="3501491271"/>
                  </a:ext>
                </a:extLst>
              </a:tr>
              <a:tr h="370840">
                <a:tc>
                  <a:txBody>
                    <a:bodyPr/>
                    <a:lstStyle/>
                    <a:p>
                      <a:r>
                        <a:rPr lang="en-US" sz="1800" kern="1200" dirty="0">
                          <a:solidFill>
                            <a:schemeClr val="dk1"/>
                          </a:solidFill>
                          <a:effectLst/>
                          <a:latin typeface="+mn-lt"/>
                          <a:ea typeface="+mn-ea"/>
                          <a:cs typeface="+mn-cs"/>
                        </a:rPr>
                        <a:t>Abdominal </a:t>
                      </a:r>
                      <a:endParaRPr lang="en-IN" dirty="0"/>
                    </a:p>
                  </a:txBody>
                  <a:tcPr/>
                </a:tc>
                <a:tc>
                  <a:txBody>
                    <a:bodyPr/>
                    <a:lstStyle/>
                    <a:p>
                      <a:r>
                        <a:rPr lang="en-IN" dirty="0"/>
                        <a:t>13</a:t>
                      </a:r>
                    </a:p>
                  </a:txBody>
                  <a:tcPr/>
                </a:tc>
                <a:extLst>
                  <a:ext uri="{0D108BD9-81ED-4DB2-BD59-A6C34878D82A}">
                    <a16:rowId xmlns:a16="http://schemas.microsoft.com/office/drawing/2014/main" xmlns="" val="3961209370"/>
                  </a:ext>
                </a:extLst>
              </a:tr>
              <a:tr h="370840">
                <a:tc>
                  <a:txBody>
                    <a:bodyPr/>
                    <a:lstStyle/>
                    <a:p>
                      <a:r>
                        <a:rPr lang="en-US" sz="1800" kern="1200" dirty="0">
                          <a:solidFill>
                            <a:schemeClr val="dk1"/>
                          </a:solidFill>
                          <a:effectLst/>
                          <a:latin typeface="+mn-lt"/>
                          <a:ea typeface="+mn-ea"/>
                          <a:cs typeface="+mn-cs"/>
                        </a:rPr>
                        <a:t>Skin and soft tissue, including surgical wounds</a:t>
                      </a:r>
                      <a:endParaRPr lang="en-IN" dirty="0"/>
                    </a:p>
                  </a:txBody>
                  <a:tcPr/>
                </a:tc>
                <a:tc>
                  <a:txBody>
                    <a:bodyPr/>
                    <a:lstStyle/>
                    <a:p>
                      <a:r>
                        <a:rPr lang="en-IN" dirty="0"/>
                        <a:t>12</a:t>
                      </a:r>
                    </a:p>
                  </a:txBody>
                  <a:tcPr/>
                </a:tc>
                <a:extLst>
                  <a:ext uri="{0D108BD9-81ED-4DB2-BD59-A6C34878D82A}">
                    <a16:rowId xmlns:a16="http://schemas.microsoft.com/office/drawing/2014/main" xmlns="" val="4257843486"/>
                  </a:ext>
                </a:extLst>
              </a:tr>
              <a:tr h="370840">
                <a:tc>
                  <a:txBody>
                    <a:bodyPr/>
                    <a:lstStyle/>
                    <a:p>
                      <a:r>
                        <a:rPr lang="en-US" sz="1800" kern="1200" dirty="0">
                          <a:solidFill>
                            <a:schemeClr val="dk1"/>
                          </a:solidFill>
                          <a:effectLst/>
                          <a:latin typeface="+mn-lt"/>
                          <a:ea typeface="+mn-ea"/>
                          <a:cs typeface="+mn-cs"/>
                        </a:rPr>
                        <a:t>Bone</a:t>
                      </a:r>
                      <a:endParaRPr lang="en-IN" dirty="0"/>
                    </a:p>
                  </a:txBody>
                  <a:tcPr/>
                </a:tc>
                <a:tc>
                  <a:txBody>
                    <a:bodyPr/>
                    <a:lstStyle/>
                    <a:p>
                      <a:r>
                        <a:rPr lang="en-IN" dirty="0"/>
                        <a:t>2</a:t>
                      </a:r>
                    </a:p>
                  </a:txBody>
                  <a:tcPr/>
                </a:tc>
                <a:extLst>
                  <a:ext uri="{0D108BD9-81ED-4DB2-BD59-A6C34878D82A}">
                    <a16:rowId xmlns:a16="http://schemas.microsoft.com/office/drawing/2014/main" xmlns="" val="1155730924"/>
                  </a:ext>
                </a:extLst>
              </a:tr>
            </a:tbl>
          </a:graphicData>
        </a:graphic>
      </p:graphicFrame>
      <p:graphicFrame>
        <p:nvGraphicFramePr>
          <p:cNvPr id="6" name="Table 6">
            <a:extLst>
              <a:ext uri="{FF2B5EF4-FFF2-40B4-BE49-F238E27FC236}">
                <a16:creationId xmlns:a16="http://schemas.microsoft.com/office/drawing/2014/main" xmlns="" id="{FF17173E-41CA-490B-B9DB-CCD987C6EF0B}"/>
              </a:ext>
            </a:extLst>
          </p:cNvPr>
          <p:cNvGraphicFramePr>
            <a:graphicFrameLocks noGrp="1"/>
          </p:cNvGraphicFramePr>
          <p:nvPr>
            <p:extLst>
              <p:ext uri="{D42A27DB-BD31-4B8C-83A1-F6EECF244321}">
                <p14:modId xmlns:p14="http://schemas.microsoft.com/office/powerpoint/2010/main" xmlns="" val="1859882583"/>
              </p:ext>
            </p:extLst>
          </p:nvPr>
        </p:nvGraphicFramePr>
        <p:xfrm>
          <a:off x="1524000" y="2113280"/>
          <a:ext cx="6096000" cy="1010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087342860"/>
                    </a:ext>
                  </a:extLst>
                </a:gridCol>
                <a:gridCol w="3048000">
                  <a:extLst>
                    <a:ext uri="{9D8B030D-6E8A-4147-A177-3AD203B41FA5}">
                      <a16:colId xmlns:a16="http://schemas.microsoft.com/office/drawing/2014/main" xmlns="" val="20798798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Type of disease or location of isolation</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No. of cases</a:t>
                      </a:r>
                    </a:p>
                    <a:p>
                      <a:endParaRPr lang="en-IN" dirty="0"/>
                    </a:p>
                  </a:txBody>
                  <a:tcPr/>
                </a:tc>
                <a:extLst>
                  <a:ext uri="{0D108BD9-81ED-4DB2-BD59-A6C34878D82A}">
                    <a16:rowId xmlns:a16="http://schemas.microsoft.com/office/drawing/2014/main" xmlns="" val="42943765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Candidemia</a:t>
                      </a:r>
                      <a:endParaRPr lang="en-IN" dirty="0"/>
                    </a:p>
                  </a:txBody>
                  <a:tcPr/>
                </a:tc>
                <a:tc>
                  <a:txBody>
                    <a:bodyPr/>
                    <a:lstStyle/>
                    <a:p>
                      <a:r>
                        <a:rPr lang="en-IN" dirty="0"/>
                        <a:t>291</a:t>
                      </a:r>
                    </a:p>
                  </a:txBody>
                  <a:tcPr/>
                </a:tc>
                <a:extLst>
                  <a:ext uri="{0D108BD9-81ED-4DB2-BD59-A6C34878D82A}">
                    <a16:rowId xmlns:a16="http://schemas.microsoft.com/office/drawing/2014/main" xmlns="" val="156755502"/>
                  </a:ext>
                </a:extLst>
              </a:tr>
            </a:tbl>
          </a:graphicData>
        </a:graphic>
      </p:graphicFrame>
    </p:spTree>
    <p:extLst>
      <p:ext uri="{BB962C8B-B14F-4D97-AF65-F5344CB8AC3E}">
        <p14:creationId xmlns:p14="http://schemas.microsoft.com/office/powerpoint/2010/main" xmlns="" val="356084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Introduction</a:t>
            </a:r>
          </a:p>
        </p:txBody>
      </p:sp>
      <p:sp>
        <p:nvSpPr>
          <p:cNvPr id="3" name="Content Placeholder 2"/>
          <p:cNvSpPr>
            <a:spLocks noGrp="1"/>
          </p:cNvSpPr>
          <p:nvPr>
            <p:ph idx="1"/>
          </p:nvPr>
        </p:nvSpPr>
        <p:spPr/>
        <p:txBody>
          <a:bodyPr>
            <a:normAutofit fontScale="85000" lnSpcReduction="20000"/>
          </a:bodyPr>
          <a:lstStyle/>
          <a:p>
            <a:r>
              <a:rPr lang="en-US" dirty="0"/>
              <a:t>Mycology (from the Greek </a:t>
            </a:r>
            <a:r>
              <a:rPr lang="en-US" dirty="0" err="1"/>
              <a:t>mykos</a:t>
            </a:r>
            <a:r>
              <a:rPr lang="en-US" dirty="0"/>
              <a:t>, meaning fungus) is the branch of microbiology that deals with the study of fungi (yeasts and moulds). </a:t>
            </a:r>
          </a:p>
          <a:p>
            <a:pPr>
              <a:buNone/>
            </a:pPr>
            <a:r>
              <a:rPr lang="en-US" dirty="0"/>
              <a:t>  </a:t>
            </a:r>
          </a:p>
          <a:p>
            <a:r>
              <a:rPr lang="en-US" dirty="0"/>
              <a:t>Medically important fungi are classified based on their morphology as yeasts, yeast-like fungi, moulds (filamentous fungi) and thermally dimorphic fungi.</a:t>
            </a:r>
          </a:p>
          <a:p>
            <a:endParaRPr lang="en-US" dirty="0"/>
          </a:p>
          <a:p>
            <a:r>
              <a:rPr lang="en-US" dirty="0"/>
              <a:t>While from the standpoint of disease-causing potential in humans, fungi are regarded as primary pathogens and opportunist pathogens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A6DCF-54DD-4927-969A-C62C5DD7195E}"/>
              </a:ext>
            </a:extLst>
          </p:cNvPr>
          <p:cNvSpPr>
            <a:spLocks noGrp="1"/>
          </p:cNvSpPr>
          <p:nvPr>
            <p:ph type="title"/>
          </p:nvPr>
        </p:nvSpPr>
        <p:spPr/>
        <p:txBody>
          <a:bodyPr>
            <a:normAutofit/>
          </a:bodyPr>
          <a:lstStyle/>
          <a:p>
            <a:r>
              <a:rPr lang="en-IN" sz="2800" dirty="0"/>
              <a:t>RANGE OF CLINICAL MANIFESTATIONS</a:t>
            </a:r>
          </a:p>
        </p:txBody>
      </p:sp>
      <p:graphicFrame>
        <p:nvGraphicFramePr>
          <p:cNvPr id="4" name="Table 4">
            <a:extLst>
              <a:ext uri="{FF2B5EF4-FFF2-40B4-BE49-F238E27FC236}">
                <a16:creationId xmlns:a16="http://schemas.microsoft.com/office/drawing/2014/main" xmlns="" id="{0A161350-1518-4482-92E3-7920B2031B77}"/>
              </a:ext>
            </a:extLst>
          </p:cNvPr>
          <p:cNvGraphicFramePr>
            <a:graphicFrameLocks noGrp="1"/>
          </p:cNvGraphicFramePr>
          <p:nvPr>
            <p:extLst>
              <p:ext uri="{D42A27DB-BD31-4B8C-83A1-F6EECF244321}">
                <p14:modId xmlns:p14="http://schemas.microsoft.com/office/powerpoint/2010/main" xmlns="" val="2327885004"/>
              </p:ext>
            </p:extLst>
          </p:nvPr>
        </p:nvGraphicFramePr>
        <p:xfrm>
          <a:off x="457200" y="1417638"/>
          <a:ext cx="8229600" cy="768134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329503503"/>
                    </a:ext>
                  </a:extLst>
                </a:gridCol>
                <a:gridCol w="4114800">
                  <a:extLst>
                    <a:ext uri="{9D8B030D-6E8A-4147-A177-3AD203B41FA5}">
                      <a16:colId xmlns:a16="http://schemas.microsoft.com/office/drawing/2014/main" xmlns="" val="564219925"/>
                    </a:ext>
                  </a:extLst>
                </a:gridCol>
              </a:tblGrid>
              <a:tr h="366751">
                <a:tc>
                  <a:txBody>
                    <a:bodyPr/>
                    <a:lstStyle/>
                    <a:p>
                      <a:r>
                        <a:rPr lang="en-IN" dirty="0"/>
                        <a:t>SITE</a:t>
                      </a:r>
                    </a:p>
                  </a:txBody>
                  <a:tcPr/>
                </a:tc>
                <a:tc>
                  <a:txBody>
                    <a:bodyPr/>
                    <a:lstStyle/>
                    <a:p>
                      <a:r>
                        <a:rPr lang="en-IN" dirty="0"/>
                        <a:t>COUNTRY</a:t>
                      </a:r>
                    </a:p>
                  </a:txBody>
                  <a:tcPr/>
                </a:tc>
                <a:extLst>
                  <a:ext uri="{0D108BD9-81ED-4DB2-BD59-A6C34878D82A}">
                    <a16:rowId xmlns:a16="http://schemas.microsoft.com/office/drawing/2014/main" xmlns="" val="114203075"/>
                  </a:ext>
                </a:extLst>
              </a:tr>
              <a:tr h="366751">
                <a:tc>
                  <a:txBody>
                    <a:bodyPr/>
                    <a:lstStyle/>
                    <a:p>
                      <a:r>
                        <a:rPr lang="en-IN" dirty="0"/>
                        <a:t>Ear</a:t>
                      </a:r>
                    </a:p>
                  </a:txBody>
                  <a:tcPr/>
                </a:tc>
                <a:tc>
                  <a:txBody>
                    <a:bodyPr/>
                    <a:lstStyle/>
                    <a:p>
                      <a:r>
                        <a:rPr lang="en-IN" sz="1800" b="1" i="0" u="none" strike="noStrike" kern="1200" baseline="0" dirty="0">
                          <a:solidFill>
                            <a:schemeClr val="dk1"/>
                          </a:solidFill>
                          <a:latin typeface="+mn-lt"/>
                          <a:ea typeface="+mn-ea"/>
                          <a:cs typeface="+mn-cs"/>
                        </a:rPr>
                        <a:t>Japan, Korea, USA, Pakistan</a:t>
                      </a:r>
                      <a:endParaRPr lang="en-IN" dirty="0"/>
                    </a:p>
                  </a:txBody>
                  <a:tcPr/>
                </a:tc>
                <a:extLst>
                  <a:ext uri="{0D108BD9-81ED-4DB2-BD59-A6C34878D82A}">
                    <a16:rowId xmlns:a16="http://schemas.microsoft.com/office/drawing/2014/main" xmlns="" val="2279660610"/>
                  </a:ext>
                </a:extLst>
              </a:tr>
              <a:tr h="906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Blood stream</a:t>
                      </a:r>
                    </a:p>
                    <a:p>
                      <a:endParaRPr lang="en-IN" dirty="0"/>
                    </a:p>
                  </a:txBody>
                  <a:tcPr/>
                </a:tc>
                <a:tc>
                  <a:txBody>
                    <a:bodyPr/>
                    <a:lstStyle/>
                    <a:p>
                      <a:r>
                        <a:rPr lang="fi-FI" sz="1800" b="1" i="0" u="none" strike="noStrike" kern="1200" baseline="0" dirty="0">
                          <a:solidFill>
                            <a:schemeClr val="dk1"/>
                          </a:solidFill>
                          <a:latin typeface="+mn-lt"/>
                          <a:ea typeface="+mn-ea"/>
                          <a:cs typeface="+mn-cs"/>
                        </a:rPr>
                        <a:t>Korea, UK, India, Pakistan, Spain,</a:t>
                      </a:r>
                    </a:p>
                    <a:p>
                      <a:r>
                        <a:rPr lang="en-IN" sz="1800" b="1" i="0" u="none" strike="noStrike" kern="1200" baseline="0" dirty="0">
                          <a:solidFill>
                            <a:schemeClr val="dk1"/>
                          </a:solidFill>
                          <a:latin typeface="+mn-lt"/>
                          <a:ea typeface="+mn-ea"/>
                          <a:cs typeface="+mn-cs"/>
                        </a:rPr>
                        <a:t>Venezuela, South Africa etc</a:t>
                      </a:r>
                      <a:endParaRPr lang="en-IN" dirty="0"/>
                    </a:p>
                  </a:txBody>
                  <a:tcPr/>
                </a:tc>
                <a:extLst>
                  <a:ext uri="{0D108BD9-81ED-4DB2-BD59-A6C34878D82A}">
                    <a16:rowId xmlns:a16="http://schemas.microsoft.com/office/drawing/2014/main" xmlns="" val="3621269119"/>
                  </a:ext>
                </a:extLst>
              </a:tr>
              <a:tr h="641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Pericardial fluid</a:t>
                      </a:r>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a:solidFill>
                            <a:schemeClr val="dk1"/>
                          </a:solidFill>
                          <a:latin typeface="+mn-lt"/>
                          <a:ea typeface="+mn-ea"/>
                          <a:cs typeface="+mn-cs"/>
                        </a:rPr>
                        <a:t>India</a:t>
                      </a:r>
                      <a:endParaRPr lang="en-IN" dirty="0"/>
                    </a:p>
                    <a:p>
                      <a:endParaRPr lang="en-IN" dirty="0"/>
                    </a:p>
                  </a:txBody>
                  <a:tcPr/>
                </a:tc>
                <a:extLst>
                  <a:ext uri="{0D108BD9-81ED-4DB2-BD59-A6C34878D82A}">
                    <a16:rowId xmlns:a16="http://schemas.microsoft.com/office/drawing/2014/main" xmlns="" val="1632146483"/>
                  </a:ext>
                </a:extLst>
              </a:tr>
              <a:tr h="641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Peritoneal </a:t>
                      </a:r>
                      <a:r>
                        <a:rPr lang="en-IN" dirty="0" err="1"/>
                        <a:t>fluid,bile</a:t>
                      </a:r>
                      <a:endParaRPr lang="en-IN" dirty="0"/>
                    </a:p>
                    <a:p>
                      <a:endParaRPr lang="en-IN" dirty="0"/>
                    </a:p>
                  </a:txBody>
                  <a:tcPr/>
                </a:tc>
                <a:tc>
                  <a:txBody>
                    <a:bodyPr/>
                    <a:lstStyle/>
                    <a:p>
                      <a:r>
                        <a:rPr lang="en-IN" sz="1800" b="1" i="0" u="none" strike="noStrike" kern="1200" baseline="0" dirty="0">
                          <a:solidFill>
                            <a:schemeClr val="dk1"/>
                          </a:solidFill>
                          <a:latin typeface="+mn-lt"/>
                          <a:ea typeface="+mn-ea"/>
                          <a:cs typeface="+mn-cs"/>
                        </a:rPr>
                        <a:t>Colombia, USA, Pakistan</a:t>
                      </a:r>
                      <a:endParaRPr lang="en-IN" dirty="0"/>
                    </a:p>
                  </a:txBody>
                  <a:tcPr/>
                </a:tc>
                <a:extLst>
                  <a:ext uri="{0D108BD9-81ED-4DB2-BD59-A6C34878D82A}">
                    <a16:rowId xmlns:a16="http://schemas.microsoft.com/office/drawing/2014/main" xmlns="" val="2646994921"/>
                  </a:ext>
                </a:extLst>
              </a:tr>
              <a:tr h="641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CSF, meningitis</a:t>
                      </a:r>
                    </a:p>
                    <a:p>
                      <a:endParaRPr lang="en-IN" dirty="0"/>
                    </a:p>
                  </a:txBody>
                  <a:tcPr/>
                </a:tc>
                <a:tc>
                  <a:txBody>
                    <a:bodyPr/>
                    <a:lstStyle/>
                    <a:p>
                      <a:r>
                        <a:rPr lang="en-IN" sz="1800" b="1" i="0" u="none" strike="noStrike" kern="1200" baseline="0" dirty="0">
                          <a:solidFill>
                            <a:schemeClr val="dk1"/>
                          </a:solidFill>
                          <a:latin typeface="+mn-lt"/>
                          <a:ea typeface="+mn-ea"/>
                          <a:cs typeface="+mn-cs"/>
                        </a:rPr>
                        <a:t>UK, Columbia, Spain, Pakistan</a:t>
                      </a:r>
                      <a:endParaRPr lang="en-IN" dirty="0"/>
                    </a:p>
                  </a:txBody>
                  <a:tcPr/>
                </a:tc>
                <a:extLst>
                  <a:ext uri="{0D108BD9-81ED-4DB2-BD59-A6C34878D82A}">
                    <a16:rowId xmlns:a16="http://schemas.microsoft.com/office/drawing/2014/main" xmlns="" val="3043782496"/>
                  </a:ext>
                </a:extLst>
              </a:tr>
              <a:tr h="916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Vascular line, pustule, surgical wound, jejunal biopsy</a:t>
                      </a:r>
                    </a:p>
                    <a:p>
                      <a:endParaRPr lang="en-IN" dirty="0"/>
                    </a:p>
                  </a:txBody>
                  <a:tcPr/>
                </a:tc>
                <a:tc>
                  <a:txBody>
                    <a:bodyPr/>
                    <a:lstStyle/>
                    <a:p>
                      <a:r>
                        <a:rPr lang="en-IN" sz="1800" b="1" i="0" u="none" strike="noStrike" kern="1200" baseline="0" dirty="0">
                          <a:solidFill>
                            <a:schemeClr val="dk1"/>
                          </a:solidFill>
                          <a:latin typeface="+mn-lt"/>
                          <a:ea typeface="+mn-ea"/>
                          <a:cs typeface="+mn-cs"/>
                        </a:rPr>
                        <a:t>UK, India, USA, Pakistan</a:t>
                      </a:r>
                      <a:endParaRPr lang="en-IN" dirty="0"/>
                    </a:p>
                  </a:txBody>
                  <a:tcPr/>
                </a:tc>
                <a:extLst>
                  <a:ext uri="{0D108BD9-81ED-4DB2-BD59-A6C34878D82A}">
                    <a16:rowId xmlns:a16="http://schemas.microsoft.com/office/drawing/2014/main" xmlns="" val="3394257305"/>
                  </a:ext>
                </a:extLst>
              </a:tr>
              <a:tr h="366751">
                <a:tc>
                  <a:txBody>
                    <a:bodyPr/>
                    <a:lstStyle/>
                    <a:p>
                      <a:r>
                        <a:rPr lang="en-IN" dirty="0"/>
                        <a:t>Urine</a:t>
                      </a:r>
                    </a:p>
                  </a:txBody>
                  <a:tcPr/>
                </a:tc>
                <a:tc>
                  <a:txBody>
                    <a:bodyPr/>
                    <a:lstStyle/>
                    <a:p>
                      <a:r>
                        <a:rPr lang="en-IN" sz="1800" b="1" i="0" u="none" strike="noStrike" kern="1200" baseline="0" dirty="0">
                          <a:solidFill>
                            <a:schemeClr val="dk1"/>
                          </a:solidFill>
                          <a:latin typeface="+mn-lt"/>
                          <a:ea typeface="+mn-ea"/>
                          <a:cs typeface="+mn-cs"/>
                        </a:rPr>
                        <a:t>UK, India, Israel, USA, Columbia</a:t>
                      </a:r>
                      <a:endParaRPr lang="en-IN" dirty="0"/>
                    </a:p>
                  </a:txBody>
                  <a:tcPr/>
                </a:tc>
                <a:extLst>
                  <a:ext uri="{0D108BD9-81ED-4DB2-BD59-A6C34878D82A}">
                    <a16:rowId xmlns:a16="http://schemas.microsoft.com/office/drawing/2014/main" xmlns="" val="2658585264"/>
                  </a:ext>
                </a:extLst>
              </a:tr>
              <a:tr h="641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HVS</a:t>
                      </a:r>
                    </a:p>
                    <a:p>
                      <a:endParaRPr lang="en-IN" dirty="0"/>
                    </a:p>
                  </a:txBody>
                  <a:tcPr/>
                </a:tc>
                <a:tc>
                  <a:txBody>
                    <a:bodyPr/>
                    <a:lstStyle/>
                    <a:p>
                      <a:r>
                        <a:rPr lang="en-IN" sz="1800" b="1" i="0" u="none" strike="noStrike" kern="1200" baseline="0" dirty="0">
                          <a:solidFill>
                            <a:schemeClr val="dk1"/>
                          </a:solidFill>
                          <a:latin typeface="+mn-lt"/>
                          <a:ea typeface="+mn-ea"/>
                          <a:cs typeface="+mn-cs"/>
                        </a:rPr>
                        <a:t>India</a:t>
                      </a:r>
                      <a:endParaRPr lang="en-IN" dirty="0"/>
                    </a:p>
                  </a:txBody>
                  <a:tcPr/>
                </a:tc>
                <a:extLst>
                  <a:ext uri="{0D108BD9-81ED-4DB2-BD59-A6C34878D82A}">
                    <a16:rowId xmlns:a16="http://schemas.microsoft.com/office/drawing/2014/main" xmlns="" val="2415125450"/>
                  </a:ext>
                </a:extLst>
              </a:tr>
              <a:tr h="641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Keratitis</a:t>
                      </a:r>
                    </a:p>
                    <a:p>
                      <a:endParaRPr lang="en-IN" dirty="0"/>
                    </a:p>
                  </a:txBody>
                  <a:tcPr/>
                </a:tc>
                <a:tc>
                  <a:txBody>
                    <a:bodyPr/>
                    <a:lstStyle/>
                    <a:p>
                      <a:r>
                        <a:rPr lang="en-IN" sz="1800" b="1" i="0" u="none" strike="noStrike" kern="1200" baseline="0" dirty="0">
                          <a:solidFill>
                            <a:schemeClr val="dk1"/>
                          </a:solidFill>
                          <a:latin typeface="+mn-lt"/>
                          <a:ea typeface="+mn-ea"/>
                          <a:cs typeface="+mn-cs"/>
                        </a:rPr>
                        <a:t>Pakistan</a:t>
                      </a:r>
                      <a:endParaRPr lang="en-IN" dirty="0"/>
                    </a:p>
                  </a:txBody>
                  <a:tcPr/>
                </a:tc>
                <a:extLst>
                  <a:ext uri="{0D108BD9-81ED-4DB2-BD59-A6C34878D82A}">
                    <a16:rowId xmlns:a16="http://schemas.microsoft.com/office/drawing/2014/main" xmlns="" val="2685300804"/>
                  </a:ext>
                </a:extLst>
              </a:tr>
              <a:tr h="641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Endocarditis</a:t>
                      </a:r>
                    </a:p>
                    <a:p>
                      <a:endParaRPr lang="en-IN" dirty="0"/>
                    </a:p>
                  </a:txBody>
                  <a:tcPr/>
                </a:tc>
                <a:tc>
                  <a:txBody>
                    <a:bodyPr/>
                    <a:lstStyle/>
                    <a:p>
                      <a:r>
                        <a:rPr lang="en-IN" sz="1800" b="1" i="0" u="none" strike="noStrike" kern="1200" baseline="0" dirty="0">
                          <a:solidFill>
                            <a:schemeClr val="dk1"/>
                          </a:solidFill>
                          <a:latin typeface="+mn-lt"/>
                          <a:ea typeface="+mn-ea"/>
                          <a:cs typeface="+mn-cs"/>
                        </a:rPr>
                        <a:t>Spain</a:t>
                      </a:r>
                      <a:endParaRPr lang="en-IN" dirty="0"/>
                    </a:p>
                  </a:txBody>
                  <a:tcPr/>
                </a:tc>
                <a:extLst>
                  <a:ext uri="{0D108BD9-81ED-4DB2-BD59-A6C34878D82A}">
                    <a16:rowId xmlns:a16="http://schemas.microsoft.com/office/drawing/2014/main" xmlns="" val="1359945476"/>
                  </a:ext>
                </a:extLst>
              </a:tr>
              <a:tr h="906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Joint/spinal disc space/osteomyelitis</a:t>
                      </a:r>
                    </a:p>
                    <a:p>
                      <a:endParaRPr lang="en-IN" dirty="0"/>
                    </a:p>
                  </a:txBody>
                  <a:tcPr/>
                </a:tc>
                <a:tc>
                  <a:txBody>
                    <a:bodyPr/>
                    <a:lstStyle/>
                    <a:p>
                      <a:r>
                        <a:rPr lang="en-IN" sz="1800" b="1" i="0" u="none" strike="noStrike" kern="1200" baseline="0" dirty="0">
                          <a:solidFill>
                            <a:schemeClr val="dk1"/>
                          </a:solidFill>
                          <a:latin typeface="+mn-lt"/>
                          <a:ea typeface="+mn-ea"/>
                          <a:cs typeface="+mn-cs"/>
                        </a:rPr>
                        <a:t>Spain</a:t>
                      </a:r>
                      <a:endParaRPr lang="en-IN" dirty="0"/>
                    </a:p>
                  </a:txBody>
                  <a:tcPr/>
                </a:tc>
                <a:extLst>
                  <a:ext uri="{0D108BD9-81ED-4DB2-BD59-A6C34878D82A}">
                    <a16:rowId xmlns:a16="http://schemas.microsoft.com/office/drawing/2014/main" xmlns="" val="3949609589"/>
                  </a:ext>
                </a:extLst>
              </a:tr>
            </a:tbl>
          </a:graphicData>
        </a:graphic>
      </p:graphicFrame>
    </p:spTree>
    <p:extLst>
      <p:ext uri="{BB962C8B-B14F-4D97-AF65-F5344CB8AC3E}">
        <p14:creationId xmlns:p14="http://schemas.microsoft.com/office/powerpoint/2010/main" xmlns="" val="251726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F313036-2E90-4F38-B575-BFBB0AADD24B}"/>
              </a:ext>
            </a:extLst>
          </p:cNvPr>
          <p:cNvSpPr>
            <a:spLocks noGrp="1"/>
          </p:cNvSpPr>
          <p:nvPr>
            <p:ph idx="1"/>
          </p:nvPr>
        </p:nvSpPr>
        <p:spPr>
          <a:xfrm>
            <a:off x="228600" y="152400"/>
            <a:ext cx="8686800" cy="6553200"/>
          </a:xfrm>
        </p:spPr>
        <p:txBody>
          <a:bodyPr>
            <a:normAutofit/>
          </a:bodyPr>
          <a:lstStyle/>
          <a:p>
            <a:r>
              <a:rPr lang="en-US" dirty="0"/>
              <a:t>At present, there are no antifungal clinical breakpoints reported for </a:t>
            </a:r>
            <a:r>
              <a:rPr lang="en-US" i="1" dirty="0"/>
              <a:t>C. </a:t>
            </a:r>
            <a:r>
              <a:rPr lang="en-US" i="1" dirty="0" err="1"/>
              <a:t>auris</a:t>
            </a:r>
            <a:r>
              <a:rPr lang="en-US" i="1" dirty="0"/>
              <a:t>.</a:t>
            </a:r>
            <a:endParaRPr lang="en-IN" dirty="0"/>
          </a:p>
          <a:p>
            <a:endParaRPr lang="en-US" dirty="0"/>
          </a:p>
          <a:p>
            <a:r>
              <a:rPr lang="en-US" dirty="0"/>
              <a:t>MICs obtained for </a:t>
            </a:r>
            <a:r>
              <a:rPr lang="en-US" i="1" dirty="0"/>
              <a:t>C. </a:t>
            </a:r>
            <a:r>
              <a:rPr lang="en-US" i="1" dirty="0" err="1"/>
              <a:t>auris</a:t>
            </a:r>
            <a:r>
              <a:rPr lang="en-US" i="1" dirty="0"/>
              <a:t> </a:t>
            </a:r>
            <a:r>
              <a:rPr lang="en-US" dirty="0"/>
              <a:t>isolates</a:t>
            </a:r>
            <a:r>
              <a:rPr lang="en-IN" dirty="0"/>
              <a:t> </a:t>
            </a:r>
            <a:r>
              <a:rPr lang="en-US" dirty="0"/>
              <a:t>have been compared to the breakpoints determined for other </a:t>
            </a:r>
            <a:r>
              <a:rPr lang="en-US" i="1" dirty="0"/>
              <a:t>Candida </a:t>
            </a:r>
            <a:r>
              <a:rPr lang="en-US" dirty="0"/>
              <a:t>species (CLSI</a:t>
            </a:r>
            <a:r>
              <a:rPr lang="en-IN" dirty="0"/>
              <a:t> </a:t>
            </a:r>
            <a:r>
              <a:rPr lang="en-US" dirty="0"/>
              <a:t>and EUCAST clinical breakpoint tables).</a:t>
            </a:r>
            <a:endParaRPr lang="en-IN" dirty="0"/>
          </a:p>
          <a:p>
            <a:endParaRPr lang="en-US" dirty="0"/>
          </a:p>
          <a:p>
            <a:r>
              <a:rPr lang="en-US" dirty="0"/>
              <a:t>Increased fluconazole MICs, in a high proportion of cases (_64 mg/liter), have been</a:t>
            </a:r>
            <a:r>
              <a:rPr lang="en-IN" dirty="0"/>
              <a:t> </a:t>
            </a:r>
            <a:r>
              <a:rPr lang="en-US" dirty="0"/>
              <a:t>demonstrated to be present in all geographic clusters.</a:t>
            </a:r>
          </a:p>
        </p:txBody>
      </p:sp>
    </p:spTree>
    <p:extLst>
      <p:ext uri="{BB962C8B-B14F-4D97-AF65-F5344CB8AC3E}">
        <p14:creationId xmlns:p14="http://schemas.microsoft.com/office/powerpoint/2010/main" xmlns="" val="3075665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C27EA9-1B68-4CCB-83B0-F7C025BE767E}"/>
              </a:ext>
            </a:extLst>
          </p:cNvPr>
          <p:cNvSpPr>
            <a:spLocks noGrp="1"/>
          </p:cNvSpPr>
          <p:nvPr>
            <p:ph idx="1"/>
          </p:nvPr>
        </p:nvSpPr>
        <p:spPr>
          <a:xfrm>
            <a:off x="228600" y="152400"/>
            <a:ext cx="8610600" cy="6477000"/>
          </a:xfrm>
        </p:spPr>
        <p:txBody>
          <a:bodyPr>
            <a:normAutofit/>
          </a:bodyPr>
          <a:lstStyle/>
          <a:p>
            <a:endParaRPr lang="en-US" dirty="0"/>
          </a:p>
          <a:p>
            <a:r>
              <a:rPr lang="en-US" dirty="0"/>
              <a:t>Treatment failure with fluconazole has been</a:t>
            </a:r>
            <a:r>
              <a:rPr lang="en-IN" dirty="0"/>
              <a:t> </a:t>
            </a:r>
            <a:r>
              <a:rPr lang="en-US" dirty="0"/>
              <a:t>reported for fluconazole-sensitive isolates in the United States. </a:t>
            </a:r>
          </a:p>
          <a:p>
            <a:endParaRPr lang="en-US" dirty="0"/>
          </a:p>
          <a:p>
            <a:r>
              <a:rPr lang="en-US" dirty="0"/>
              <a:t>Reduced susceptibility</a:t>
            </a:r>
            <a:r>
              <a:rPr lang="en-IN" dirty="0"/>
              <a:t> </a:t>
            </a:r>
            <a:r>
              <a:rPr lang="en-US" dirty="0"/>
              <a:t>to other triazole antifungals, including voriconazole, itraconazole, and </a:t>
            </a:r>
            <a:r>
              <a:rPr lang="en-US" dirty="0" err="1"/>
              <a:t>isavuconazole</a:t>
            </a:r>
            <a:r>
              <a:rPr lang="en-US" dirty="0"/>
              <a:t>,</a:t>
            </a:r>
            <a:r>
              <a:rPr lang="en-IN" dirty="0"/>
              <a:t> </a:t>
            </a:r>
            <a:r>
              <a:rPr lang="en-US" dirty="0"/>
              <a:t>has also been demonstrated. </a:t>
            </a:r>
            <a:endParaRPr lang="en-IN" dirty="0"/>
          </a:p>
          <a:p>
            <a:endParaRPr lang="en-US" dirty="0"/>
          </a:p>
          <a:p>
            <a:r>
              <a:rPr lang="en-US" dirty="0"/>
              <a:t>In addition, there is variability in the</a:t>
            </a:r>
            <a:r>
              <a:rPr lang="en-IN" dirty="0"/>
              <a:t> </a:t>
            </a:r>
            <a:r>
              <a:rPr lang="en-US" dirty="0"/>
              <a:t>susceptibilities of isolates to amphotericin B.</a:t>
            </a:r>
            <a:endParaRPr lang="en-IN" dirty="0"/>
          </a:p>
        </p:txBody>
      </p:sp>
    </p:spTree>
    <p:extLst>
      <p:ext uri="{BB962C8B-B14F-4D97-AF65-F5344CB8AC3E}">
        <p14:creationId xmlns:p14="http://schemas.microsoft.com/office/powerpoint/2010/main" xmlns="" val="3856079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5D97D9-3311-4145-87DC-1C068268B14F}"/>
              </a:ext>
            </a:extLst>
          </p:cNvPr>
          <p:cNvSpPr>
            <a:spLocks noGrp="1"/>
          </p:cNvSpPr>
          <p:nvPr>
            <p:ph idx="1"/>
          </p:nvPr>
        </p:nvSpPr>
        <p:spPr>
          <a:xfrm>
            <a:off x="228600" y="228600"/>
            <a:ext cx="8610600" cy="6400800"/>
          </a:xfrm>
        </p:spPr>
        <p:txBody>
          <a:bodyPr>
            <a:normAutofit lnSpcReduction="10000"/>
          </a:bodyPr>
          <a:lstStyle/>
          <a:p>
            <a:r>
              <a:rPr lang="en-US" dirty="0"/>
              <a:t>The concern about resistance to triazole antifungal agents and amphotericin B has</a:t>
            </a:r>
            <a:r>
              <a:rPr lang="en-IN" dirty="0"/>
              <a:t> </a:t>
            </a:r>
            <a:r>
              <a:rPr lang="en-US" dirty="0"/>
              <a:t>led to the recommendation for the use of echinocandins as empirical treatment prior to the availability of specific susceptibility testing results, as with invasive candidiasis in</a:t>
            </a:r>
            <a:r>
              <a:rPr lang="en-IN" dirty="0"/>
              <a:t> </a:t>
            </a:r>
            <a:r>
              <a:rPr lang="en-US" dirty="0"/>
              <a:t>general in some regions.</a:t>
            </a:r>
          </a:p>
          <a:p>
            <a:r>
              <a:rPr lang="en-US" dirty="0"/>
              <a:t> Micafungin demonstrated the highest efficacy</a:t>
            </a:r>
            <a:r>
              <a:rPr lang="en-IN" dirty="0"/>
              <a:t> </a:t>
            </a:r>
            <a:r>
              <a:rPr lang="en-US" dirty="0"/>
              <a:t>in comparison to fluconazole and amphotericin B in a PK/PD study of </a:t>
            </a:r>
            <a:r>
              <a:rPr lang="en-US" i="1" dirty="0"/>
              <a:t>C. </a:t>
            </a:r>
            <a:r>
              <a:rPr lang="en-US" i="1" dirty="0" err="1"/>
              <a:t>auris</a:t>
            </a:r>
            <a:r>
              <a:rPr lang="en-US" i="1" dirty="0"/>
              <a:t> </a:t>
            </a:r>
            <a:r>
              <a:rPr lang="en-US" dirty="0"/>
              <a:t>candidemia</a:t>
            </a:r>
            <a:r>
              <a:rPr lang="en-IN" dirty="0"/>
              <a:t> </a:t>
            </a:r>
            <a:r>
              <a:rPr lang="en-US" dirty="0"/>
              <a:t>in mice. However, as echinocandin use is becoming more widespread, </a:t>
            </a:r>
            <a:r>
              <a:rPr lang="en-US" i="1" dirty="0" err="1"/>
              <a:t>C.auris</a:t>
            </a:r>
            <a:r>
              <a:rPr lang="en-US" i="1" dirty="0"/>
              <a:t> </a:t>
            </a:r>
            <a:r>
              <a:rPr lang="en-US" dirty="0"/>
              <a:t>isolates with reduced susceptibility to this class of drugs have been reported.</a:t>
            </a:r>
            <a:endParaRPr lang="en-IN" dirty="0"/>
          </a:p>
          <a:p>
            <a:endParaRPr lang="en-IN" dirty="0"/>
          </a:p>
        </p:txBody>
      </p:sp>
    </p:spTree>
    <p:extLst>
      <p:ext uri="{BB962C8B-B14F-4D97-AF65-F5344CB8AC3E}">
        <p14:creationId xmlns:p14="http://schemas.microsoft.com/office/powerpoint/2010/main" xmlns="" val="2325288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47708C-505E-4301-8147-87B284E2AFB9}"/>
              </a:ext>
            </a:extLst>
          </p:cNvPr>
          <p:cNvSpPr>
            <a:spLocks noGrp="1"/>
          </p:cNvSpPr>
          <p:nvPr>
            <p:ph idx="1"/>
          </p:nvPr>
        </p:nvSpPr>
        <p:spPr>
          <a:xfrm>
            <a:off x="304800" y="304800"/>
            <a:ext cx="8534400" cy="6248400"/>
          </a:xfrm>
        </p:spPr>
        <p:txBody>
          <a:bodyPr>
            <a:normAutofit lnSpcReduction="10000"/>
          </a:bodyPr>
          <a:lstStyle/>
          <a:p>
            <a:r>
              <a:rPr lang="en-US" dirty="0"/>
              <a:t>The site of infection plays a critical role in the choice of antifungal agent for invasive</a:t>
            </a:r>
            <a:r>
              <a:rPr lang="en-IN" dirty="0"/>
              <a:t> </a:t>
            </a:r>
            <a:r>
              <a:rPr lang="en-US" dirty="0"/>
              <a:t>infections. </a:t>
            </a:r>
          </a:p>
          <a:p>
            <a:endParaRPr lang="en-US" dirty="0"/>
          </a:p>
          <a:p>
            <a:r>
              <a:rPr lang="en-US" dirty="0"/>
              <a:t>Echinocandins have limited penetration into a number of sites, including</a:t>
            </a:r>
            <a:r>
              <a:rPr lang="en-IN" dirty="0"/>
              <a:t> </a:t>
            </a:r>
            <a:r>
              <a:rPr lang="en-US" dirty="0"/>
              <a:t>cerebrospinal fluid, due to their high molecular weight, and very little active drug can</a:t>
            </a:r>
            <a:r>
              <a:rPr lang="en-IN" dirty="0"/>
              <a:t> </a:t>
            </a:r>
            <a:r>
              <a:rPr lang="en-US" dirty="0"/>
              <a:t>be recovered from urine.</a:t>
            </a:r>
          </a:p>
          <a:p>
            <a:endParaRPr lang="en-US" dirty="0"/>
          </a:p>
          <a:p>
            <a:r>
              <a:rPr lang="en-US" dirty="0"/>
              <a:t> Therefore, other medications should be used for</a:t>
            </a:r>
            <a:r>
              <a:rPr lang="en-IN" dirty="0"/>
              <a:t> </a:t>
            </a:r>
            <a:r>
              <a:rPr lang="en-US" dirty="0"/>
              <a:t>central nervous system (CNS) or renal tract infections with </a:t>
            </a:r>
            <a:r>
              <a:rPr lang="en-US" i="1" dirty="0"/>
              <a:t>Candida </a:t>
            </a:r>
            <a:r>
              <a:rPr lang="en-US" dirty="0"/>
              <a:t>species.</a:t>
            </a:r>
            <a:endParaRPr lang="en-IN" dirty="0"/>
          </a:p>
        </p:txBody>
      </p:sp>
    </p:spTree>
    <p:extLst>
      <p:ext uri="{BB962C8B-B14F-4D97-AF65-F5344CB8AC3E}">
        <p14:creationId xmlns:p14="http://schemas.microsoft.com/office/powerpoint/2010/main" xmlns="" val="1075910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C4C983F-F2EC-4691-AB53-A83861988520}"/>
              </a:ext>
            </a:extLst>
          </p:cNvPr>
          <p:cNvSpPr>
            <a:spLocks noGrp="1"/>
          </p:cNvSpPr>
          <p:nvPr>
            <p:ph idx="1"/>
          </p:nvPr>
        </p:nvSpPr>
        <p:spPr>
          <a:xfrm>
            <a:off x="304800" y="304800"/>
            <a:ext cx="8458200" cy="6324600"/>
          </a:xfrm>
        </p:spPr>
        <p:txBody>
          <a:bodyPr>
            <a:normAutofit/>
          </a:bodyPr>
          <a:lstStyle/>
          <a:p>
            <a:endParaRPr lang="en-US" dirty="0"/>
          </a:p>
          <a:p>
            <a:r>
              <a:rPr lang="en-US" dirty="0"/>
              <a:t>The use of amphotericin B preparations with the possible addition of 5-flucytosine has been</a:t>
            </a:r>
            <a:r>
              <a:rPr lang="en-IN" dirty="0"/>
              <a:t> </a:t>
            </a:r>
            <a:r>
              <a:rPr lang="en-US" dirty="0"/>
              <a:t>suggested for urinary tract infections. </a:t>
            </a:r>
          </a:p>
          <a:p>
            <a:endParaRPr lang="en-US" dirty="0"/>
          </a:p>
          <a:p>
            <a:r>
              <a:rPr lang="en-US" dirty="0"/>
              <a:t>For CNS disease, as with other </a:t>
            </a:r>
            <a:r>
              <a:rPr lang="en-US" i="1" dirty="0"/>
              <a:t>Candida</a:t>
            </a:r>
            <a:r>
              <a:rPr lang="en-IN" i="1" dirty="0"/>
              <a:t> </a:t>
            </a:r>
            <a:r>
              <a:rPr lang="en-US" dirty="0"/>
              <a:t>species infections, empirical amphotericin B and 5-flucytosine have had some </a:t>
            </a:r>
            <a:r>
              <a:rPr lang="en-US" dirty="0" err="1"/>
              <a:t>success,with</a:t>
            </a:r>
            <a:r>
              <a:rPr lang="en-US" dirty="0"/>
              <a:t> optimization of therapy as informed by sensitivity testing.</a:t>
            </a:r>
            <a:endParaRPr lang="en-IN" dirty="0"/>
          </a:p>
          <a:p>
            <a:endParaRPr lang="en-IN" dirty="0"/>
          </a:p>
        </p:txBody>
      </p:sp>
    </p:spTree>
    <p:extLst>
      <p:ext uri="{BB962C8B-B14F-4D97-AF65-F5344CB8AC3E}">
        <p14:creationId xmlns:p14="http://schemas.microsoft.com/office/powerpoint/2010/main" xmlns="" val="1762754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5562D0A-907F-426B-8BDA-FEFB38B44DEC}"/>
              </a:ext>
            </a:extLst>
          </p:cNvPr>
          <p:cNvSpPr>
            <a:spLocks noGrp="1"/>
          </p:cNvSpPr>
          <p:nvPr>
            <p:ph idx="1"/>
          </p:nvPr>
        </p:nvSpPr>
        <p:spPr>
          <a:xfrm>
            <a:off x="304800" y="228600"/>
            <a:ext cx="8534400" cy="6400800"/>
          </a:xfrm>
        </p:spPr>
        <p:txBody>
          <a:bodyPr/>
          <a:lstStyle/>
          <a:p>
            <a:endParaRPr lang="en-US" i="1" dirty="0"/>
          </a:p>
          <a:p>
            <a:r>
              <a:rPr lang="en-US" i="1" dirty="0"/>
              <a:t>In vitro </a:t>
            </a:r>
            <a:r>
              <a:rPr lang="en-US" dirty="0"/>
              <a:t>investigations into the synergistic use of antifungal agents have resulted in</a:t>
            </a:r>
            <a:r>
              <a:rPr lang="en-IN" dirty="0"/>
              <a:t> </a:t>
            </a:r>
            <a:r>
              <a:rPr lang="en-US" dirty="0"/>
              <a:t>initial promising data for the use of combination treatment of micafungin and voriconazole</a:t>
            </a:r>
            <a:r>
              <a:rPr lang="en-IN" dirty="0"/>
              <a:t> </a:t>
            </a:r>
            <a:r>
              <a:rPr lang="en-US" dirty="0"/>
              <a:t>for </a:t>
            </a:r>
            <a:r>
              <a:rPr lang="en-US" dirty="0" err="1"/>
              <a:t>multiresistant</a:t>
            </a:r>
            <a:r>
              <a:rPr lang="en-US" dirty="0"/>
              <a:t> isolates. </a:t>
            </a:r>
          </a:p>
          <a:p>
            <a:endParaRPr lang="en-US" dirty="0"/>
          </a:p>
          <a:p>
            <a:r>
              <a:rPr lang="en-US" dirty="0"/>
              <a:t>This was not reflected in other combinations of</a:t>
            </a:r>
            <a:r>
              <a:rPr lang="en-IN" dirty="0"/>
              <a:t> </a:t>
            </a:r>
            <a:r>
              <a:rPr lang="en-US" dirty="0"/>
              <a:t>azole and echinocandins.</a:t>
            </a:r>
            <a:endParaRPr lang="en-IN" dirty="0"/>
          </a:p>
          <a:p>
            <a:endParaRPr lang="en-IN" dirty="0"/>
          </a:p>
        </p:txBody>
      </p:sp>
    </p:spTree>
    <p:extLst>
      <p:ext uri="{BB962C8B-B14F-4D97-AF65-F5344CB8AC3E}">
        <p14:creationId xmlns:p14="http://schemas.microsoft.com/office/powerpoint/2010/main" xmlns="" val="2604754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5B24A1-CC5A-4F13-9262-F0728011F94B}"/>
              </a:ext>
            </a:extLst>
          </p:cNvPr>
          <p:cNvSpPr>
            <a:spLocks noGrp="1"/>
          </p:cNvSpPr>
          <p:nvPr>
            <p:ph idx="1"/>
          </p:nvPr>
        </p:nvSpPr>
        <p:spPr>
          <a:xfrm>
            <a:off x="304800" y="0"/>
            <a:ext cx="8534400" cy="7010400"/>
          </a:xfrm>
        </p:spPr>
        <p:txBody>
          <a:bodyPr/>
          <a:lstStyle/>
          <a:p>
            <a:pPr marL="0" indent="0">
              <a:buNone/>
            </a:pPr>
            <a:r>
              <a:rPr lang="en-US" dirty="0"/>
              <a:t>                Anti-fungal susceptibility </a:t>
            </a:r>
            <a:r>
              <a:rPr lang="en-US" i="1" dirty="0"/>
              <a:t>C. </a:t>
            </a:r>
            <a:r>
              <a:rPr lang="en-US" i="1" dirty="0" err="1"/>
              <a:t>auris</a:t>
            </a:r>
            <a:endParaRPr lang="en-US" i="1" dirty="0"/>
          </a:p>
          <a:p>
            <a:pPr marL="0" indent="0">
              <a:buNone/>
            </a:pPr>
            <a:endParaRPr lang="en-IN" dirty="0"/>
          </a:p>
          <a:p>
            <a:pPr marL="0" indent="0">
              <a:buNone/>
            </a:pPr>
            <a:endParaRPr lang="en-IN" dirty="0"/>
          </a:p>
        </p:txBody>
      </p:sp>
      <p:graphicFrame>
        <p:nvGraphicFramePr>
          <p:cNvPr id="4" name="Table 4">
            <a:extLst>
              <a:ext uri="{FF2B5EF4-FFF2-40B4-BE49-F238E27FC236}">
                <a16:creationId xmlns:a16="http://schemas.microsoft.com/office/drawing/2014/main" xmlns="" id="{C090A597-5A25-45DF-B0AD-4F67B842873D}"/>
              </a:ext>
            </a:extLst>
          </p:cNvPr>
          <p:cNvGraphicFramePr>
            <a:graphicFrameLocks noGrp="1"/>
          </p:cNvGraphicFramePr>
          <p:nvPr>
            <p:extLst>
              <p:ext uri="{D42A27DB-BD31-4B8C-83A1-F6EECF244321}">
                <p14:modId xmlns:p14="http://schemas.microsoft.com/office/powerpoint/2010/main" xmlns="" val="1991649188"/>
              </p:ext>
            </p:extLst>
          </p:nvPr>
        </p:nvGraphicFramePr>
        <p:xfrm>
          <a:off x="1219200" y="685800"/>
          <a:ext cx="6981825" cy="5052702"/>
        </p:xfrm>
        <a:graphic>
          <a:graphicData uri="http://schemas.openxmlformats.org/drawingml/2006/table">
            <a:tbl>
              <a:tblPr firstRow="1" bandRow="1">
                <a:tableStyleId>{5C22544A-7EE6-4342-B048-85BDC9FD1C3A}</a:tableStyleId>
              </a:tblPr>
              <a:tblGrid>
                <a:gridCol w="2917825">
                  <a:extLst>
                    <a:ext uri="{9D8B030D-6E8A-4147-A177-3AD203B41FA5}">
                      <a16:colId xmlns:a16="http://schemas.microsoft.com/office/drawing/2014/main" xmlns="" val="3116607857"/>
                    </a:ext>
                  </a:extLst>
                </a:gridCol>
                <a:gridCol w="2032000">
                  <a:extLst>
                    <a:ext uri="{9D8B030D-6E8A-4147-A177-3AD203B41FA5}">
                      <a16:colId xmlns:a16="http://schemas.microsoft.com/office/drawing/2014/main" xmlns="" val="3875412193"/>
                    </a:ext>
                  </a:extLst>
                </a:gridCol>
                <a:gridCol w="2032000">
                  <a:extLst>
                    <a:ext uri="{9D8B030D-6E8A-4147-A177-3AD203B41FA5}">
                      <a16:colId xmlns:a16="http://schemas.microsoft.com/office/drawing/2014/main" xmlns="" val="3074016022"/>
                    </a:ext>
                  </a:extLst>
                </a:gridCol>
              </a:tblGrid>
              <a:tr h="609600">
                <a:tc>
                  <a:txBody>
                    <a:bodyPr/>
                    <a:lstStyle/>
                    <a:p>
                      <a:r>
                        <a:rPr lang="en-US" b="1" dirty="0"/>
                        <a:t>Anti fungal drug</a:t>
                      </a:r>
                      <a:endParaRPr lang="en-IN" dirty="0"/>
                    </a:p>
                  </a:txBody>
                  <a:tcPr/>
                </a:tc>
                <a:tc>
                  <a:txBody>
                    <a:bodyPr/>
                    <a:lstStyle/>
                    <a:p>
                      <a:r>
                        <a:rPr lang="en-US" b="1" dirty="0"/>
                        <a:t>Resistance</a:t>
                      </a:r>
                      <a:endParaRPr lang="en-IN" dirty="0"/>
                    </a:p>
                  </a:txBody>
                  <a:tcPr/>
                </a:tc>
                <a:tc>
                  <a:txBody>
                    <a:bodyPr/>
                    <a:lstStyle/>
                    <a:p>
                      <a:r>
                        <a:rPr lang="en-US" b="1" dirty="0"/>
                        <a:t>Breakpoint MIC ug/ml</a:t>
                      </a:r>
                      <a:endParaRPr lang="en-IN" dirty="0"/>
                    </a:p>
                  </a:txBody>
                  <a:tcPr/>
                </a:tc>
                <a:extLst>
                  <a:ext uri="{0D108BD9-81ED-4DB2-BD59-A6C34878D82A}">
                    <a16:rowId xmlns:a16="http://schemas.microsoft.com/office/drawing/2014/main" xmlns="" val="437295641"/>
                  </a:ext>
                </a:extLst>
              </a:tr>
              <a:tr h="670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Fluconazole</a:t>
                      </a:r>
                      <a:endParaRPr lang="en-IN" dirty="0"/>
                    </a:p>
                    <a:p>
                      <a:endParaRPr lang="en-IN" dirty="0"/>
                    </a:p>
                  </a:txBody>
                  <a:tcPr/>
                </a:tc>
                <a:tc>
                  <a:txBody>
                    <a:bodyPr/>
                    <a:lstStyle/>
                    <a:p>
                      <a:r>
                        <a:rPr lang="en-US" b="1" dirty="0"/>
                        <a:t>88-98%</a:t>
                      </a:r>
                      <a:endParaRPr lang="en-IN" dirty="0"/>
                    </a:p>
                  </a:txBody>
                  <a:tcPr/>
                </a:tc>
                <a:tc>
                  <a:txBody>
                    <a:bodyPr/>
                    <a:lstStyle/>
                    <a:p>
                      <a:r>
                        <a:rPr lang="en-US" b="1" dirty="0"/>
                        <a:t>≥32</a:t>
                      </a:r>
                      <a:endParaRPr lang="en-IN" dirty="0"/>
                    </a:p>
                  </a:txBody>
                  <a:tcPr/>
                </a:tc>
                <a:extLst>
                  <a:ext uri="{0D108BD9-81ED-4DB2-BD59-A6C34878D82A}">
                    <a16:rowId xmlns:a16="http://schemas.microsoft.com/office/drawing/2014/main" xmlns="" val="2879189368"/>
                  </a:ext>
                </a:extLst>
              </a:tr>
              <a:tr h="670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Echinocandins</a:t>
                      </a:r>
                      <a:endParaRPr lang="en-IN" dirty="0"/>
                    </a:p>
                    <a:p>
                      <a:endParaRPr lang="en-IN" dirty="0"/>
                    </a:p>
                  </a:txBody>
                  <a:tcPr/>
                </a:tc>
                <a:tc>
                  <a:txBody>
                    <a:bodyPr/>
                    <a:lstStyle/>
                    <a:p>
                      <a:r>
                        <a:rPr lang="en-US" b="1" dirty="0"/>
                        <a:t> 7%</a:t>
                      </a:r>
                      <a:endParaRPr lang="en-IN" dirty="0"/>
                    </a:p>
                  </a:txBody>
                  <a:tcPr/>
                </a:tc>
                <a:tc>
                  <a:txBody>
                    <a:bodyPr/>
                    <a:lstStyle/>
                    <a:p>
                      <a:r>
                        <a:rPr lang="en-US" b="1" dirty="0"/>
                        <a:t>≥8</a:t>
                      </a:r>
                      <a:endParaRPr lang="en-IN" dirty="0"/>
                    </a:p>
                  </a:txBody>
                  <a:tcPr/>
                </a:tc>
                <a:extLst>
                  <a:ext uri="{0D108BD9-81ED-4DB2-BD59-A6C34878D82A}">
                    <a16:rowId xmlns:a16="http://schemas.microsoft.com/office/drawing/2014/main" xmlns="" val="413006144"/>
                  </a:ext>
                </a:extLst>
              </a:tr>
              <a:tr h="670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5-flucytosine</a:t>
                      </a:r>
                      <a:endParaRPr lang="en-IN" dirty="0"/>
                    </a:p>
                    <a:p>
                      <a:endParaRPr lang="en-IN" dirty="0"/>
                    </a:p>
                  </a:txBody>
                  <a:tcPr/>
                </a:tc>
                <a:tc>
                  <a:txBody>
                    <a:bodyPr/>
                    <a:lstStyle/>
                    <a:p>
                      <a:r>
                        <a:rPr lang="en-US" b="1" dirty="0"/>
                        <a:t>5%</a:t>
                      </a:r>
                      <a:endParaRPr lang="en-IN" dirty="0"/>
                    </a:p>
                  </a:txBody>
                  <a:tcPr/>
                </a:tc>
                <a:tc>
                  <a:txBody>
                    <a:bodyPr/>
                    <a:lstStyle/>
                    <a:p>
                      <a:r>
                        <a:rPr lang="en-US" b="1" dirty="0"/>
                        <a:t>≥32</a:t>
                      </a:r>
                      <a:endParaRPr lang="en-IN" dirty="0"/>
                    </a:p>
                  </a:txBody>
                  <a:tcPr/>
                </a:tc>
                <a:extLst>
                  <a:ext uri="{0D108BD9-81ED-4DB2-BD59-A6C34878D82A}">
                    <a16:rowId xmlns:a16="http://schemas.microsoft.com/office/drawing/2014/main" xmlns="" val="589446824"/>
                  </a:ext>
                </a:extLst>
              </a:tr>
              <a:tr h="670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Amphotericin B</a:t>
                      </a:r>
                      <a:endParaRPr lang="en-IN" dirty="0"/>
                    </a:p>
                    <a:p>
                      <a:endParaRPr lang="en-IN" dirty="0"/>
                    </a:p>
                  </a:txBody>
                  <a:tcPr/>
                </a:tc>
                <a:tc>
                  <a:txBody>
                    <a:bodyPr/>
                    <a:lstStyle/>
                    <a:p>
                      <a:r>
                        <a:rPr lang="en-US" b="1" dirty="0"/>
                        <a:t>10-35% </a:t>
                      </a:r>
                      <a:endParaRPr lang="en-IN" dirty="0"/>
                    </a:p>
                  </a:txBody>
                  <a:tcPr/>
                </a:tc>
                <a:tc>
                  <a:txBody>
                    <a:bodyPr/>
                    <a:lstStyle/>
                    <a:p>
                      <a:r>
                        <a:rPr lang="en-US" b="1" dirty="0"/>
                        <a:t>&gt;2</a:t>
                      </a:r>
                      <a:endParaRPr lang="en-IN" dirty="0"/>
                    </a:p>
                  </a:txBody>
                  <a:tcPr/>
                </a:tc>
                <a:extLst>
                  <a:ext uri="{0D108BD9-81ED-4DB2-BD59-A6C34878D82A}">
                    <a16:rowId xmlns:a16="http://schemas.microsoft.com/office/drawing/2014/main" xmlns="" val="4046069718"/>
                  </a:ext>
                </a:extLst>
              </a:tr>
              <a:tr h="388566">
                <a:tc>
                  <a:txBody>
                    <a:bodyPr/>
                    <a:lstStyle/>
                    <a:p>
                      <a:r>
                        <a:rPr lang="en-US" b="1" dirty="0"/>
                        <a:t>Voriconazole</a:t>
                      </a:r>
                      <a:endParaRPr lang="en-IN" dirty="0"/>
                    </a:p>
                  </a:txBody>
                  <a:tcPr/>
                </a:tc>
                <a:tc>
                  <a:txBody>
                    <a:bodyPr/>
                    <a:lstStyle/>
                    <a:p>
                      <a:r>
                        <a:rPr lang="en-US" b="1" dirty="0"/>
                        <a:t> 54% </a:t>
                      </a:r>
                      <a:endParaRPr lang="en-IN" dirty="0"/>
                    </a:p>
                  </a:txBody>
                  <a:tcPr/>
                </a:tc>
                <a:tc>
                  <a:txBody>
                    <a:bodyPr/>
                    <a:lstStyle/>
                    <a:p>
                      <a:r>
                        <a:rPr lang="en-US" b="1" dirty="0"/>
                        <a:t> ≥4</a:t>
                      </a:r>
                      <a:endParaRPr lang="en-IN" dirty="0"/>
                    </a:p>
                  </a:txBody>
                  <a:tcPr/>
                </a:tc>
                <a:extLst>
                  <a:ext uri="{0D108BD9-81ED-4DB2-BD59-A6C34878D82A}">
                    <a16:rowId xmlns:a16="http://schemas.microsoft.com/office/drawing/2014/main" xmlns="" val="4059794541"/>
                  </a:ext>
                </a:extLst>
              </a:tr>
              <a:tr h="670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Posaconazole</a:t>
                      </a:r>
                      <a:endParaRPr lang="en-IN" dirty="0"/>
                    </a:p>
                    <a:p>
                      <a:endParaRPr lang="en-IN" dirty="0"/>
                    </a:p>
                  </a:txBody>
                  <a:tcPr/>
                </a:tc>
                <a:tc>
                  <a:txBody>
                    <a:bodyPr/>
                    <a:lstStyle/>
                    <a:p>
                      <a:r>
                        <a:rPr lang="en-US" b="1" dirty="0"/>
                        <a:t> 22% </a:t>
                      </a:r>
                      <a:endParaRPr lang="en-IN" dirty="0"/>
                    </a:p>
                  </a:txBody>
                  <a:tcPr/>
                </a:tc>
                <a:tc>
                  <a:txBody>
                    <a:bodyPr/>
                    <a:lstStyle/>
                    <a:p>
                      <a:r>
                        <a:rPr lang="en-US" b="1" dirty="0"/>
                        <a:t> ≥8</a:t>
                      </a:r>
                      <a:endParaRPr lang="en-IN" dirty="0"/>
                    </a:p>
                  </a:txBody>
                  <a:tcPr/>
                </a:tc>
                <a:extLst>
                  <a:ext uri="{0D108BD9-81ED-4DB2-BD59-A6C34878D82A}">
                    <a16:rowId xmlns:a16="http://schemas.microsoft.com/office/drawing/2014/main" xmlns="" val="2522860121"/>
                  </a:ext>
                </a:extLst>
              </a:tr>
              <a:tr h="670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Isavuconazole</a:t>
                      </a:r>
                      <a:endParaRPr lang="en-IN" dirty="0"/>
                    </a:p>
                  </a:txBody>
                  <a:tcPr/>
                </a:tc>
                <a:tc>
                  <a:txBody>
                    <a:bodyPr/>
                    <a:lstStyle/>
                    <a:p>
                      <a:r>
                        <a:rPr lang="en-US" b="1" dirty="0"/>
                        <a:t> 0%</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&gt;(0.03 – 0.25)</a:t>
                      </a:r>
                      <a:endParaRPr lang="en-IN" dirty="0"/>
                    </a:p>
                    <a:p>
                      <a:endParaRPr lang="en-IN" dirty="0"/>
                    </a:p>
                  </a:txBody>
                  <a:tcPr/>
                </a:tc>
                <a:extLst>
                  <a:ext uri="{0D108BD9-81ED-4DB2-BD59-A6C34878D82A}">
                    <a16:rowId xmlns:a16="http://schemas.microsoft.com/office/drawing/2014/main" xmlns="" val="2875185252"/>
                  </a:ext>
                </a:extLst>
              </a:tr>
            </a:tbl>
          </a:graphicData>
        </a:graphic>
      </p:graphicFrame>
      <p:graphicFrame>
        <p:nvGraphicFramePr>
          <p:cNvPr id="10" name="Table 10">
            <a:extLst>
              <a:ext uri="{FF2B5EF4-FFF2-40B4-BE49-F238E27FC236}">
                <a16:creationId xmlns:a16="http://schemas.microsoft.com/office/drawing/2014/main" xmlns="" id="{D07C652F-A001-4ABF-8628-1235A7AD00E7}"/>
              </a:ext>
            </a:extLst>
          </p:cNvPr>
          <p:cNvGraphicFramePr>
            <a:graphicFrameLocks noGrp="1"/>
          </p:cNvGraphicFramePr>
          <p:nvPr>
            <p:extLst>
              <p:ext uri="{D42A27DB-BD31-4B8C-83A1-F6EECF244321}">
                <p14:modId xmlns:p14="http://schemas.microsoft.com/office/powerpoint/2010/main" xmlns="" val="1528912886"/>
              </p:ext>
            </p:extLst>
          </p:nvPr>
        </p:nvGraphicFramePr>
        <p:xfrm>
          <a:off x="1219201" y="5373860"/>
          <a:ext cx="6981824" cy="128016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xmlns="" val="633321598"/>
                    </a:ext>
                  </a:extLst>
                </a:gridCol>
                <a:gridCol w="2257424">
                  <a:extLst>
                    <a:ext uri="{9D8B030D-6E8A-4147-A177-3AD203B41FA5}">
                      <a16:colId xmlns:a16="http://schemas.microsoft.com/office/drawing/2014/main" xmlns="" val="277266012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MDR isolates </a:t>
                      </a:r>
                      <a:endParaRPr lang="en-IN" dirty="0"/>
                    </a:p>
                    <a:p>
                      <a:endParaRPr lang="en-IN" dirty="0"/>
                    </a:p>
                  </a:txBody>
                  <a:tcPr/>
                </a:tc>
                <a:tc>
                  <a:txBody>
                    <a:bodyPr/>
                    <a:lstStyle/>
                    <a:p>
                      <a:r>
                        <a:rPr lang="en-IN" dirty="0"/>
                        <a:t>41%</a:t>
                      </a:r>
                    </a:p>
                  </a:txBody>
                  <a:tcPr/>
                </a:tc>
                <a:extLst>
                  <a:ext uri="{0D108BD9-81ED-4DB2-BD59-A6C34878D82A}">
                    <a16:rowId xmlns:a16="http://schemas.microsoft.com/office/drawing/2014/main" xmlns="" val="22309259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Resistant to all 4 major antifungal classes </a:t>
                      </a:r>
                      <a:endParaRPr lang="en-IN" dirty="0"/>
                    </a:p>
                    <a:p>
                      <a:endParaRPr lang="en-IN" dirty="0"/>
                    </a:p>
                  </a:txBody>
                  <a:tcPr/>
                </a:tc>
                <a:tc>
                  <a:txBody>
                    <a:bodyPr/>
                    <a:lstStyle/>
                    <a:p>
                      <a:r>
                        <a:rPr lang="en-IN" dirty="0"/>
                        <a:t>4%</a:t>
                      </a:r>
                    </a:p>
                  </a:txBody>
                  <a:tcPr/>
                </a:tc>
                <a:extLst>
                  <a:ext uri="{0D108BD9-81ED-4DB2-BD59-A6C34878D82A}">
                    <a16:rowId xmlns:a16="http://schemas.microsoft.com/office/drawing/2014/main" xmlns="" val="2873991979"/>
                  </a:ext>
                </a:extLst>
              </a:tr>
            </a:tbl>
          </a:graphicData>
        </a:graphic>
      </p:graphicFrame>
    </p:spTree>
    <p:extLst>
      <p:ext uri="{BB962C8B-B14F-4D97-AF65-F5344CB8AC3E}">
        <p14:creationId xmlns:p14="http://schemas.microsoft.com/office/powerpoint/2010/main" xmlns="" val="599805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F7FA0-AAA6-47F4-8053-3FEEB8F52D3E}"/>
              </a:ext>
            </a:extLst>
          </p:cNvPr>
          <p:cNvSpPr>
            <a:spLocks noGrp="1"/>
          </p:cNvSpPr>
          <p:nvPr>
            <p:ph type="title"/>
          </p:nvPr>
        </p:nvSpPr>
        <p:spPr/>
        <p:txBody>
          <a:bodyPr/>
          <a:lstStyle/>
          <a:p>
            <a:r>
              <a:rPr lang="en-IN" dirty="0"/>
              <a:t>Management of </a:t>
            </a:r>
            <a:r>
              <a:rPr lang="en-IN" i="1" dirty="0"/>
              <a:t>C. </a:t>
            </a:r>
            <a:r>
              <a:rPr lang="en-IN" i="1" dirty="0" err="1"/>
              <a:t>auris</a:t>
            </a:r>
            <a:r>
              <a:rPr lang="en-IN" i="1" dirty="0"/>
              <a:t> </a:t>
            </a:r>
            <a:r>
              <a:rPr lang="en-IN" dirty="0"/>
              <a:t>infection</a:t>
            </a:r>
          </a:p>
        </p:txBody>
      </p:sp>
      <p:sp>
        <p:nvSpPr>
          <p:cNvPr id="3" name="Content Placeholder 2">
            <a:extLst>
              <a:ext uri="{FF2B5EF4-FFF2-40B4-BE49-F238E27FC236}">
                <a16:creationId xmlns:a16="http://schemas.microsoft.com/office/drawing/2014/main" xmlns="" id="{53A9D5D7-F0B4-45FD-B92B-3CA2C57841E1}"/>
              </a:ext>
            </a:extLst>
          </p:cNvPr>
          <p:cNvSpPr>
            <a:spLocks noGrp="1"/>
          </p:cNvSpPr>
          <p:nvPr>
            <p:ph idx="1"/>
          </p:nvPr>
        </p:nvSpPr>
        <p:spPr/>
        <p:txBody>
          <a:bodyPr>
            <a:normAutofit fontScale="92500"/>
          </a:bodyPr>
          <a:lstStyle/>
          <a:p>
            <a:pPr marL="0" indent="0">
              <a:buNone/>
            </a:pPr>
            <a:r>
              <a:rPr lang="en-IN" dirty="0"/>
              <a:t>► </a:t>
            </a:r>
            <a:r>
              <a:rPr lang="en-IN" dirty="0" err="1"/>
              <a:t>Candidaemia</a:t>
            </a:r>
            <a:r>
              <a:rPr lang="en-IN" dirty="0"/>
              <a:t>/deep seated infection</a:t>
            </a:r>
          </a:p>
          <a:p>
            <a:r>
              <a:rPr lang="en-US" dirty="0"/>
              <a:t>1st line echinocandin (break through infections?)</a:t>
            </a:r>
          </a:p>
          <a:p>
            <a:r>
              <a:rPr lang="en-IN" dirty="0"/>
              <a:t>2nd line Amphotericin,+/- 5FC</a:t>
            </a:r>
          </a:p>
          <a:p>
            <a:r>
              <a:rPr lang="en-IN" dirty="0"/>
              <a:t>(reserve 3rd generation triazole)</a:t>
            </a:r>
          </a:p>
          <a:p>
            <a:pPr marL="0" indent="0">
              <a:buNone/>
            </a:pPr>
            <a:r>
              <a:rPr lang="en-US" dirty="0"/>
              <a:t>► Urinary tract infection, CNS infection</a:t>
            </a:r>
          </a:p>
          <a:p>
            <a:r>
              <a:rPr lang="en-US" dirty="0"/>
              <a:t>1st line Amphotericin plus 5FC</a:t>
            </a:r>
          </a:p>
          <a:p>
            <a:r>
              <a:rPr lang="en-IN" dirty="0"/>
              <a:t>(reserve 3rd generation triazole)</a:t>
            </a:r>
          </a:p>
          <a:p>
            <a:pPr marL="0" indent="0">
              <a:buNone/>
            </a:pPr>
            <a:r>
              <a:rPr lang="en-IN" dirty="0"/>
              <a:t>► Monitor serum B-D Glucan in at risk patients</a:t>
            </a:r>
          </a:p>
        </p:txBody>
      </p:sp>
    </p:spTree>
    <p:extLst>
      <p:ext uri="{BB962C8B-B14F-4D97-AF65-F5344CB8AC3E}">
        <p14:creationId xmlns:p14="http://schemas.microsoft.com/office/powerpoint/2010/main" xmlns="" val="1047888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F6E11-DE1B-4B28-9C0D-D21F32E59B7D}"/>
              </a:ext>
            </a:extLst>
          </p:cNvPr>
          <p:cNvSpPr>
            <a:spLocks noGrp="1"/>
          </p:cNvSpPr>
          <p:nvPr>
            <p:ph type="title"/>
          </p:nvPr>
        </p:nvSpPr>
        <p:spPr>
          <a:xfrm>
            <a:off x="457200" y="274638"/>
            <a:ext cx="8229600" cy="868362"/>
          </a:xfrm>
        </p:spPr>
        <p:txBody>
          <a:bodyPr/>
          <a:lstStyle/>
          <a:p>
            <a:r>
              <a:rPr lang="en-IN" dirty="0"/>
              <a:t>Prevention of C. Auris infection</a:t>
            </a:r>
          </a:p>
        </p:txBody>
      </p:sp>
      <p:sp>
        <p:nvSpPr>
          <p:cNvPr id="8" name="TextBox 7">
            <a:extLst>
              <a:ext uri="{FF2B5EF4-FFF2-40B4-BE49-F238E27FC236}">
                <a16:creationId xmlns:a16="http://schemas.microsoft.com/office/drawing/2014/main" xmlns="" id="{758B7A53-45BF-4339-BF93-0917CB918329}"/>
              </a:ext>
            </a:extLst>
          </p:cNvPr>
          <p:cNvSpPr txBox="1"/>
          <p:nvPr/>
        </p:nvSpPr>
        <p:spPr>
          <a:xfrm>
            <a:off x="1143000" y="1676400"/>
            <a:ext cx="6781800" cy="3293209"/>
          </a:xfrm>
          <a:prstGeom prst="rect">
            <a:avLst/>
          </a:prstGeom>
          <a:noFill/>
        </p:spPr>
        <p:txBody>
          <a:bodyPr wrap="square" rtlCol="0">
            <a:spAutoFit/>
          </a:bodyPr>
          <a:lstStyle/>
          <a:p>
            <a:r>
              <a:rPr lang="en-IN" sz="3200" dirty="0"/>
              <a:t>Standard Principles</a:t>
            </a:r>
          </a:p>
          <a:p>
            <a:endParaRPr lang="en-IN" sz="2800" dirty="0"/>
          </a:p>
          <a:p>
            <a:pPr marL="742950" indent="-742950">
              <a:buFont typeface="+mj-lt"/>
              <a:buAutoNum type="arabicPeriod"/>
            </a:pPr>
            <a:r>
              <a:rPr lang="en-IN" sz="2800" dirty="0"/>
              <a:t>Hand hygiene.</a:t>
            </a:r>
          </a:p>
          <a:p>
            <a:pPr marL="742950" indent="-742950">
              <a:buFont typeface="+mj-lt"/>
              <a:buAutoNum type="arabicPeriod"/>
            </a:pPr>
            <a:r>
              <a:rPr lang="en-IN" sz="2800" dirty="0"/>
              <a:t>Use of Personal Protective equipment.</a:t>
            </a:r>
          </a:p>
          <a:p>
            <a:pPr marL="742950" indent="-742950">
              <a:buFont typeface="+mj-lt"/>
              <a:buAutoNum type="arabicPeriod"/>
            </a:pPr>
            <a:r>
              <a:rPr lang="en-IN" sz="2800" dirty="0"/>
              <a:t>Hospital environment cleaning and hygiene</a:t>
            </a:r>
            <a:r>
              <a:rPr lang="en-IN" dirty="0"/>
              <a:t>.</a:t>
            </a:r>
          </a:p>
          <a:p>
            <a:r>
              <a:rPr lang="en-IN" dirty="0"/>
              <a:t> </a:t>
            </a:r>
          </a:p>
          <a:p>
            <a:endParaRPr lang="en-IN" dirty="0"/>
          </a:p>
        </p:txBody>
      </p:sp>
    </p:spTree>
    <p:extLst>
      <p:ext uri="{BB962C8B-B14F-4D97-AF65-F5344CB8AC3E}">
        <p14:creationId xmlns:p14="http://schemas.microsoft.com/office/powerpoint/2010/main" xmlns="" val="99777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sz="3000" dirty="0"/>
              <a:t>Candida is a Yeast-like Unicellular fungi </a:t>
            </a:r>
          </a:p>
          <a:p>
            <a:endParaRPr lang="en-US" sz="3000" dirty="0"/>
          </a:p>
          <a:p>
            <a:r>
              <a:rPr lang="en-US" sz="3000" dirty="0"/>
              <a:t>Reproduce by budding and by fission </a:t>
            </a:r>
          </a:p>
          <a:p>
            <a:endParaRPr lang="en-US" sz="3000" dirty="0"/>
          </a:p>
          <a:p>
            <a:r>
              <a:rPr lang="en-US" sz="3000" dirty="0"/>
              <a:t> Macroscopic appearance-pasty colonies (resembling bacterial colonies) in culture </a:t>
            </a:r>
          </a:p>
          <a:p>
            <a:pPr marL="0" indent="0">
              <a:buNone/>
            </a:pPr>
            <a:r>
              <a:rPr lang="en-US" sz="3000" dirty="0"/>
              <a:t> </a:t>
            </a:r>
          </a:p>
          <a:p>
            <a:r>
              <a:rPr lang="en-US" sz="3000" dirty="0"/>
              <a:t>Microscopic appearance-spherical or oval forms in tissues and in culture; filamentous structures </a:t>
            </a:r>
            <a:r>
              <a:rPr lang="en-US" sz="3000" dirty="0" err="1"/>
              <a:t>Pseudohyphae</a:t>
            </a:r>
            <a:r>
              <a:rPr lang="en-US" sz="3000" dirty="0"/>
              <a:t> may be seen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54A5-AA00-4246-B943-710203B47C2B}"/>
              </a:ext>
            </a:extLst>
          </p:cNvPr>
          <p:cNvSpPr>
            <a:spLocks noGrp="1"/>
          </p:cNvSpPr>
          <p:nvPr>
            <p:ph type="title"/>
          </p:nvPr>
        </p:nvSpPr>
        <p:spPr/>
        <p:txBody>
          <a:bodyPr/>
          <a:lstStyle/>
          <a:p>
            <a:r>
              <a:rPr lang="en-IN" dirty="0"/>
              <a:t>Patient colonisation</a:t>
            </a:r>
          </a:p>
        </p:txBody>
      </p:sp>
      <p:graphicFrame>
        <p:nvGraphicFramePr>
          <p:cNvPr id="8" name="Table 8">
            <a:extLst>
              <a:ext uri="{FF2B5EF4-FFF2-40B4-BE49-F238E27FC236}">
                <a16:creationId xmlns:a16="http://schemas.microsoft.com/office/drawing/2014/main" xmlns="" id="{FE54D402-4419-438F-B408-A1BA7E284938}"/>
              </a:ext>
            </a:extLst>
          </p:cNvPr>
          <p:cNvGraphicFramePr>
            <a:graphicFrameLocks noGrp="1"/>
          </p:cNvGraphicFramePr>
          <p:nvPr>
            <p:ph idx="1"/>
            <p:extLst>
              <p:ext uri="{D42A27DB-BD31-4B8C-83A1-F6EECF244321}">
                <p14:modId xmlns:p14="http://schemas.microsoft.com/office/powerpoint/2010/main" xmlns="" val="4210167761"/>
              </p:ext>
            </p:extLst>
          </p:nvPr>
        </p:nvGraphicFramePr>
        <p:xfrm>
          <a:off x="457200" y="1600200"/>
          <a:ext cx="8229600" cy="2595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49376151"/>
                    </a:ext>
                  </a:extLst>
                </a:gridCol>
                <a:gridCol w="2743200">
                  <a:extLst>
                    <a:ext uri="{9D8B030D-6E8A-4147-A177-3AD203B41FA5}">
                      <a16:colId xmlns:a16="http://schemas.microsoft.com/office/drawing/2014/main" xmlns="" val="4247640900"/>
                    </a:ext>
                  </a:extLst>
                </a:gridCol>
                <a:gridCol w="2743200">
                  <a:extLst>
                    <a:ext uri="{9D8B030D-6E8A-4147-A177-3AD203B41FA5}">
                      <a16:colId xmlns:a16="http://schemas.microsoft.com/office/drawing/2014/main" xmlns="" val="3307814648"/>
                    </a:ext>
                  </a:extLst>
                </a:gridCol>
              </a:tblGrid>
              <a:tr h="370840">
                <a:tc>
                  <a:txBody>
                    <a:bodyPr/>
                    <a:lstStyle/>
                    <a:p>
                      <a:r>
                        <a:rPr lang="en-IN" sz="1800" b="1" i="0" u="none" strike="noStrike" kern="1200" baseline="0" dirty="0">
                          <a:solidFill>
                            <a:schemeClr val="lt1"/>
                          </a:solidFill>
                          <a:latin typeface="+mn-lt"/>
                          <a:ea typeface="+mn-ea"/>
                          <a:cs typeface="+mn-cs"/>
                        </a:rPr>
                        <a:t>Product</a:t>
                      </a:r>
                      <a:endParaRPr lang="en-IN" dirty="0"/>
                    </a:p>
                  </a:txBody>
                  <a:tcPr/>
                </a:tc>
                <a:tc>
                  <a:txBody>
                    <a:bodyPr/>
                    <a:lstStyle/>
                    <a:p>
                      <a:r>
                        <a:rPr lang="en-IN" sz="1800" b="1" i="0" u="none" strike="noStrike" kern="1200" baseline="0" dirty="0">
                          <a:solidFill>
                            <a:schemeClr val="lt1"/>
                          </a:solidFill>
                          <a:latin typeface="+mn-lt"/>
                          <a:ea typeface="+mn-ea"/>
                          <a:cs typeface="+mn-cs"/>
                        </a:rPr>
                        <a:t>concentration</a:t>
                      </a:r>
                      <a:endParaRPr lang="en-IN" dirty="0"/>
                    </a:p>
                  </a:txBody>
                  <a:tcPr/>
                </a:tc>
                <a:tc>
                  <a:txBody>
                    <a:bodyPr/>
                    <a:lstStyle/>
                    <a:p>
                      <a:r>
                        <a:rPr lang="en-IN" sz="1800" b="1" i="0" u="none" strike="noStrike" kern="1200" baseline="0" dirty="0">
                          <a:solidFill>
                            <a:schemeClr val="lt1"/>
                          </a:solidFill>
                          <a:latin typeface="+mn-lt"/>
                          <a:ea typeface="+mn-ea"/>
                          <a:cs typeface="+mn-cs"/>
                        </a:rPr>
                        <a:t>Site/application</a:t>
                      </a:r>
                      <a:endParaRPr lang="en-IN" dirty="0"/>
                    </a:p>
                  </a:txBody>
                  <a:tcPr/>
                </a:tc>
                <a:extLst>
                  <a:ext uri="{0D108BD9-81ED-4DB2-BD59-A6C34878D82A}">
                    <a16:rowId xmlns:a16="http://schemas.microsoft.com/office/drawing/2014/main" xmlns="" val="94843464"/>
                  </a:ext>
                </a:extLst>
              </a:tr>
              <a:tr h="370840">
                <a:tc>
                  <a:txBody>
                    <a:bodyPr/>
                    <a:lstStyle/>
                    <a:p>
                      <a:r>
                        <a:rPr lang="en-IN" sz="1800" b="0" i="0" u="none" strike="noStrike" kern="1200" baseline="0" dirty="0">
                          <a:solidFill>
                            <a:schemeClr val="dk1"/>
                          </a:solidFill>
                          <a:latin typeface="+mn-lt"/>
                          <a:ea typeface="+mn-ea"/>
                          <a:cs typeface="+mn-cs"/>
                        </a:rPr>
                        <a:t>Chlorhexidine</a:t>
                      </a:r>
                      <a:endParaRPr lang="en-IN" dirty="0"/>
                    </a:p>
                  </a:txBody>
                  <a:tcPr/>
                </a:tc>
                <a:tc>
                  <a:txBody>
                    <a:bodyPr/>
                    <a:lstStyle/>
                    <a:p>
                      <a:r>
                        <a:rPr lang="en-IN" sz="1800" b="0" i="0" u="none" strike="noStrike" kern="1200" baseline="0" dirty="0">
                          <a:solidFill>
                            <a:schemeClr val="dk1"/>
                          </a:solidFill>
                          <a:latin typeface="+mn-lt"/>
                          <a:ea typeface="+mn-ea"/>
                          <a:cs typeface="+mn-cs"/>
                        </a:rPr>
                        <a:t>2%  </a:t>
                      </a:r>
                      <a:endParaRPr lang="en-IN" dirty="0"/>
                    </a:p>
                  </a:txBody>
                  <a:tcPr/>
                </a:tc>
                <a:tc>
                  <a:txBody>
                    <a:bodyPr/>
                    <a:lstStyle/>
                    <a:p>
                      <a:r>
                        <a:rPr lang="en-IN" sz="1800" b="0" i="0" u="none" strike="noStrike" kern="1200" baseline="0" dirty="0">
                          <a:solidFill>
                            <a:schemeClr val="dk1"/>
                          </a:solidFill>
                          <a:latin typeface="+mn-lt"/>
                          <a:ea typeface="+mn-ea"/>
                          <a:cs typeface="+mn-cs"/>
                        </a:rPr>
                        <a:t>Wash cloth</a:t>
                      </a:r>
                      <a:endParaRPr lang="en-IN" dirty="0"/>
                    </a:p>
                  </a:txBody>
                  <a:tcPr/>
                </a:tc>
                <a:extLst>
                  <a:ext uri="{0D108BD9-81ED-4DB2-BD59-A6C34878D82A}">
                    <a16:rowId xmlns:a16="http://schemas.microsoft.com/office/drawing/2014/main" xmlns="" val="2598992787"/>
                  </a:ext>
                </a:extLst>
              </a:tr>
              <a:tr h="370840">
                <a:tc>
                  <a:txBody>
                    <a:bodyPr/>
                    <a:lstStyle/>
                    <a:p>
                      <a:r>
                        <a:rPr lang="en-US" sz="1800" b="0" i="0" u="none" strike="noStrike" kern="1200" baseline="0" dirty="0">
                          <a:solidFill>
                            <a:schemeClr val="dk1"/>
                          </a:solidFill>
                          <a:latin typeface="+mn-lt"/>
                          <a:ea typeface="+mn-ea"/>
                          <a:cs typeface="+mn-cs"/>
                        </a:rPr>
                        <a:t>Aqueous Chlorhexidine  </a:t>
                      </a:r>
                      <a:endParaRPr lang="en-IN" dirty="0"/>
                    </a:p>
                  </a:txBody>
                  <a:tcPr/>
                </a:tc>
                <a:tc>
                  <a:txBody>
                    <a:bodyPr/>
                    <a:lstStyle/>
                    <a:p>
                      <a:r>
                        <a:rPr lang="en-IN" dirty="0"/>
                        <a:t>4%</a:t>
                      </a:r>
                    </a:p>
                  </a:txBody>
                  <a:tcPr/>
                </a:tc>
                <a:tc>
                  <a:txBody>
                    <a:bodyPr/>
                    <a:lstStyle/>
                    <a:p>
                      <a:r>
                        <a:rPr lang="en-IN" dirty="0"/>
                        <a:t>Body wash</a:t>
                      </a:r>
                    </a:p>
                  </a:txBody>
                  <a:tcPr/>
                </a:tc>
                <a:extLst>
                  <a:ext uri="{0D108BD9-81ED-4DB2-BD59-A6C34878D82A}">
                    <a16:rowId xmlns:a16="http://schemas.microsoft.com/office/drawing/2014/main" xmlns="" val="3511922901"/>
                  </a:ext>
                </a:extLst>
              </a:tr>
              <a:tr h="370840">
                <a:tc>
                  <a:txBody>
                    <a:bodyPr/>
                    <a:lstStyle/>
                    <a:p>
                      <a:r>
                        <a:rPr lang="en-US" sz="1800" b="0" i="0" u="none" strike="noStrike" kern="1200" baseline="0" dirty="0">
                          <a:solidFill>
                            <a:schemeClr val="dk1"/>
                          </a:solidFill>
                          <a:latin typeface="+mn-lt"/>
                          <a:ea typeface="+mn-ea"/>
                          <a:cs typeface="+mn-cs"/>
                        </a:rPr>
                        <a:t>Chlorhexidine</a:t>
                      </a:r>
                      <a:endParaRPr lang="en-IN" dirty="0"/>
                    </a:p>
                  </a:txBody>
                  <a:tcPr/>
                </a:tc>
                <a:tc>
                  <a:txBody>
                    <a:bodyPr/>
                    <a:lstStyle/>
                    <a:p>
                      <a:r>
                        <a:rPr lang="en-IN" dirty="0" err="1"/>
                        <a:t>nk</a:t>
                      </a:r>
                      <a:endParaRPr lang="en-IN" dirty="0"/>
                    </a:p>
                  </a:txBody>
                  <a:tcPr/>
                </a:tc>
                <a:tc>
                  <a:txBody>
                    <a:bodyPr/>
                    <a:lstStyle/>
                    <a:p>
                      <a:r>
                        <a:rPr lang="en-US" sz="1800" b="0" i="0" u="none" strike="noStrike" kern="1200" baseline="0" dirty="0">
                          <a:solidFill>
                            <a:schemeClr val="dk1"/>
                          </a:solidFill>
                          <a:latin typeface="+mn-lt"/>
                          <a:ea typeface="+mn-ea"/>
                          <a:cs typeface="+mn-cs"/>
                        </a:rPr>
                        <a:t>Impregnated exit line patch</a:t>
                      </a:r>
                      <a:endParaRPr lang="en-IN" dirty="0"/>
                    </a:p>
                  </a:txBody>
                  <a:tcPr/>
                </a:tc>
                <a:extLst>
                  <a:ext uri="{0D108BD9-81ED-4DB2-BD59-A6C34878D82A}">
                    <a16:rowId xmlns:a16="http://schemas.microsoft.com/office/drawing/2014/main" xmlns="" val="1048621022"/>
                  </a:ext>
                </a:extLst>
              </a:tr>
              <a:tr h="370840">
                <a:tc>
                  <a:txBody>
                    <a:bodyPr/>
                    <a:lstStyle/>
                    <a:p>
                      <a:r>
                        <a:rPr lang="en-IN" sz="1800" b="0" i="0" u="none" strike="noStrike" kern="1200" baseline="0" dirty="0">
                          <a:solidFill>
                            <a:schemeClr val="dk1"/>
                          </a:solidFill>
                          <a:latin typeface="+mn-lt"/>
                          <a:ea typeface="+mn-ea"/>
                          <a:cs typeface="+mn-cs"/>
                        </a:rPr>
                        <a:t>Chlorhexidine</a:t>
                      </a:r>
                      <a:endParaRPr lang="en-IN" dirty="0"/>
                    </a:p>
                  </a:txBody>
                  <a:tcPr/>
                </a:tc>
                <a:tc>
                  <a:txBody>
                    <a:bodyPr/>
                    <a:lstStyle/>
                    <a:p>
                      <a:r>
                        <a:rPr lang="en-IN" sz="1800" b="0" i="0" u="none" strike="noStrike" kern="1200" baseline="0" dirty="0">
                          <a:solidFill>
                            <a:schemeClr val="dk1"/>
                          </a:solidFill>
                          <a:latin typeface="+mn-lt"/>
                          <a:ea typeface="+mn-ea"/>
                          <a:cs typeface="+mn-cs"/>
                        </a:rPr>
                        <a:t>0.2%</a:t>
                      </a:r>
                      <a:endParaRPr lang="en-IN" dirty="0"/>
                    </a:p>
                  </a:txBody>
                  <a:tcPr/>
                </a:tc>
                <a:tc>
                  <a:txBody>
                    <a:bodyPr/>
                    <a:lstStyle/>
                    <a:p>
                      <a:r>
                        <a:rPr lang="en-IN" sz="1800" b="0" i="0" u="none" strike="noStrike" kern="1200" baseline="0" dirty="0">
                          <a:solidFill>
                            <a:schemeClr val="dk1"/>
                          </a:solidFill>
                          <a:latin typeface="+mn-lt"/>
                          <a:ea typeface="+mn-ea"/>
                          <a:cs typeface="+mn-cs"/>
                        </a:rPr>
                        <a:t>Mouth wash</a:t>
                      </a:r>
                      <a:endParaRPr lang="en-IN" dirty="0"/>
                    </a:p>
                  </a:txBody>
                  <a:tcPr/>
                </a:tc>
                <a:extLst>
                  <a:ext uri="{0D108BD9-81ED-4DB2-BD59-A6C34878D82A}">
                    <a16:rowId xmlns:a16="http://schemas.microsoft.com/office/drawing/2014/main" xmlns="" val="373932352"/>
                  </a:ext>
                </a:extLst>
              </a:tr>
              <a:tr h="370840">
                <a:tc>
                  <a:txBody>
                    <a:bodyPr/>
                    <a:lstStyle/>
                    <a:p>
                      <a:r>
                        <a:rPr lang="en-IN" sz="1800" b="0" i="0" u="none" strike="noStrike" kern="1200" baseline="0" dirty="0">
                          <a:solidFill>
                            <a:schemeClr val="dk1"/>
                          </a:solidFill>
                          <a:latin typeface="+mn-lt"/>
                          <a:ea typeface="+mn-ea"/>
                          <a:cs typeface="+mn-cs"/>
                        </a:rPr>
                        <a:t>Nystatin</a:t>
                      </a:r>
                      <a:endParaRPr lang="en-IN" dirty="0"/>
                    </a:p>
                  </a:txBody>
                  <a:tcPr/>
                </a:tc>
                <a:tc>
                  <a:txBody>
                    <a:bodyPr/>
                    <a:lstStyle/>
                    <a:p>
                      <a:r>
                        <a:rPr lang="en-IN" sz="1800" b="0" i="0" u="none" strike="noStrike" kern="1200" baseline="0" dirty="0">
                          <a:solidFill>
                            <a:schemeClr val="dk1"/>
                          </a:solidFill>
                          <a:latin typeface="+mn-lt"/>
                          <a:ea typeface="+mn-ea"/>
                          <a:cs typeface="+mn-cs"/>
                        </a:rPr>
                        <a:t>1ml </a:t>
                      </a:r>
                      <a:r>
                        <a:rPr lang="en-IN" sz="1800" b="0" i="0" u="none" strike="noStrike" kern="1200" baseline="0" dirty="0" err="1">
                          <a:solidFill>
                            <a:schemeClr val="dk1"/>
                          </a:solidFill>
                          <a:latin typeface="+mn-lt"/>
                          <a:ea typeface="+mn-ea"/>
                          <a:cs typeface="+mn-cs"/>
                        </a:rPr>
                        <a:t>qds</a:t>
                      </a:r>
                      <a:endParaRPr lang="en-IN" dirty="0"/>
                    </a:p>
                  </a:txBody>
                  <a:tcPr/>
                </a:tc>
                <a:tc>
                  <a:txBody>
                    <a:bodyPr/>
                    <a:lstStyle/>
                    <a:p>
                      <a:r>
                        <a:rPr lang="en-IN" sz="1800" b="0" i="0" u="none" strike="noStrike" kern="1200" baseline="0" dirty="0">
                          <a:solidFill>
                            <a:schemeClr val="dk1"/>
                          </a:solidFill>
                          <a:latin typeface="+mn-lt"/>
                          <a:ea typeface="+mn-ea"/>
                          <a:cs typeface="+mn-cs"/>
                        </a:rPr>
                        <a:t>Mouth</a:t>
                      </a:r>
                      <a:endParaRPr lang="en-IN" dirty="0"/>
                    </a:p>
                  </a:txBody>
                  <a:tcPr/>
                </a:tc>
                <a:extLst>
                  <a:ext uri="{0D108BD9-81ED-4DB2-BD59-A6C34878D82A}">
                    <a16:rowId xmlns:a16="http://schemas.microsoft.com/office/drawing/2014/main" xmlns="" val="2683156833"/>
                  </a:ext>
                </a:extLst>
              </a:tr>
              <a:tr h="370840">
                <a:tc>
                  <a:txBody>
                    <a:bodyPr/>
                    <a:lstStyle/>
                    <a:p>
                      <a:r>
                        <a:rPr lang="en-IN" sz="1800" b="0" i="0" u="none" strike="noStrike" kern="1200" baseline="0" dirty="0">
                          <a:solidFill>
                            <a:schemeClr val="dk1"/>
                          </a:solidFill>
                          <a:latin typeface="+mn-lt"/>
                          <a:ea typeface="+mn-ea"/>
                          <a:cs typeface="+mn-cs"/>
                        </a:rPr>
                        <a:t>Chlorhexidine dental gel </a:t>
                      </a:r>
                    </a:p>
                  </a:txBody>
                  <a:tcPr/>
                </a:tc>
                <a:tc>
                  <a:txBody>
                    <a:bodyPr/>
                    <a:lstStyle/>
                    <a:p>
                      <a:r>
                        <a:rPr lang="en-IN" dirty="0"/>
                        <a:t>1%</a:t>
                      </a:r>
                    </a:p>
                  </a:txBody>
                  <a:tcPr/>
                </a:tc>
                <a:tc>
                  <a:txBody>
                    <a:bodyPr/>
                    <a:lstStyle/>
                    <a:p>
                      <a:r>
                        <a:rPr lang="en-IN" sz="1800" b="0" i="0" u="none" strike="noStrike" kern="1200" baseline="0" dirty="0" err="1">
                          <a:solidFill>
                            <a:schemeClr val="dk1"/>
                          </a:solidFill>
                          <a:latin typeface="+mn-lt"/>
                          <a:ea typeface="+mn-ea"/>
                          <a:cs typeface="+mn-cs"/>
                        </a:rPr>
                        <a:t>Trachy</a:t>
                      </a:r>
                      <a:r>
                        <a:rPr lang="en-IN" sz="1800" b="0" i="0" u="none" strike="noStrike" kern="1200" baseline="0" dirty="0">
                          <a:solidFill>
                            <a:schemeClr val="dk1"/>
                          </a:solidFill>
                          <a:latin typeface="+mn-lt"/>
                          <a:ea typeface="+mn-ea"/>
                          <a:cs typeface="+mn-cs"/>
                        </a:rPr>
                        <a:t> site</a:t>
                      </a:r>
                      <a:endParaRPr lang="en-IN" dirty="0"/>
                    </a:p>
                  </a:txBody>
                  <a:tcPr/>
                </a:tc>
                <a:extLst>
                  <a:ext uri="{0D108BD9-81ED-4DB2-BD59-A6C34878D82A}">
                    <a16:rowId xmlns:a16="http://schemas.microsoft.com/office/drawing/2014/main" xmlns="" val="3027028749"/>
                  </a:ext>
                </a:extLst>
              </a:tr>
            </a:tbl>
          </a:graphicData>
        </a:graphic>
      </p:graphicFrame>
      <p:sp>
        <p:nvSpPr>
          <p:cNvPr id="12" name="Rectangle 11">
            <a:extLst>
              <a:ext uri="{FF2B5EF4-FFF2-40B4-BE49-F238E27FC236}">
                <a16:creationId xmlns:a16="http://schemas.microsoft.com/office/drawing/2014/main" xmlns="" id="{7BB8ACD0-5497-4B15-B574-E454F526A9EE}"/>
              </a:ext>
            </a:extLst>
          </p:cNvPr>
          <p:cNvSpPr/>
          <p:nvPr/>
        </p:nvSpPr>
        <p:spPr>
          <a:xfrm>
            <a:off x="685800" y="4657635"/>
            <a:ext cx="7467600" cy="923330"/>
          </a:xfrm>
          <a:prstGeom prst="rect">
            <a:avLst/>
          </a:prstGeom>
        </p:spPr>
        <p:txBody>
          <a:bodyPr wrap="square">
            <a:spAutoFit/>
          </a:bodyPr>
          <a:lstStyle/>
          <a:p>
            <a:r>
              <a:rPr lang="en-US" dirty="0">
                <a:latin typeface="ArialMT"/>
              </a:rPr>
              <a:t>► Echinocandins had no effect on skin carriage</a:t>
            </a:r>
          </a:p>
          <a:p>
            <a:r>
              <a:rPr lang="en-US" dirty="0">
                <a:latin typeface="ArialMT"/>
              </a:rPr>
              <a:t>► Patient presumed long term carrier</a:t>
            </a:r>
          </a:p>
          <a:p>
            <a:r>
              <a:rPr lang="en-IN" dirty="0">
                <a:latin typeface="ArialMT"/>
              </a:rPr>
              <a:t>► Persistent colonization on chlorhexidine</a:t>
            </a:r>
            <a:endParaRPr lang="en-IN" dirty="0"/>
          </a:p>
        </p:txBody>
      </p:sp>
    </p:spTree>
    <p:extLst>
      <p:ext uri="{BB962C8B-B14F-4D97-AF65-F5344CB8AC3E}">
        <p14:creationId xmlns:p14="http://schemas.microsoft.com/office/powerpoint/2010/main" xmlns="" val="1366177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72CD3-C89C-48DA-B5DB-2E8CB9C0DA31}"/>
              </a:ext>
            </a:extLst>
          </p:cNvPr>
          <p:cNvSpPr>
            <a:spLocks noGrp="1"/>
          </p:cNvSpPr>
          <p:nvPr>
            <p:ph type="title"/>
          </p:nvPr>
        </p:nvSpPr>
        <p:spPr/>
        <p:txBody>
          <a:bodyPr>
            <a:normAutofit fontScale="90000"/>
          </a:bodyPr>
          <a:lstStyle/>
          <a:p>
            <a:r>
              <a:rPr lang="en-IN" dirty="0"/>
              <a:t>Medical equipment found contaminated</a:t>
            </a:r>
            <a:endParaRPr lang="en-IN" sz="2800" dirty="0"/>
          </a:p>
        </p:txBody>
      </p:sp>
      <p:sp>
        <p:nvSpPr>
          <p:cNvPr id="3" name="Content Placeholder 2">
            <a:extLst>
              <a:ext uri="{FF2B5EF4-FFF2-40B4-BE49-F238E27FC236}">
                <a16:creationId xmlns:a16="http://schemas.microsoft.com/office/drawing/2014/main" xmlns="" id="{27509437-C81F-4B7A-BECD-A99AB9C043FC}"/>
              </a:ext>
            </a:extLst>
          </p:cNvPr>
          <p:cNvSpPr>
            <a:spLocks noGrp="1"/>
          </p:cNvSpPr>
          <p:nvPr>
            <p:ph idx="1"/>
          </p:nvPr>
        </p:nvSpPr>
        <p:spPr/>
        <p:txBody>
          <a:bodyPr>
            <a:normAutofit/>
          </a:bodyPr>
          <a:lstStyle/>
          <a:p>
            <a:pPr>
              <a:buFont typeface="Wingdings" panose="05000000000000000000" pitchFamily="2" charset="2"/>
              <a:buChar char="§"/>
            </a:pPr>
            <a:r>
              <a:rPr lang="fr-FR" dirty="0" err="1"/>
              <a:t>Reusable</a:t>
            </a:r>
            <a:r>
              <a:rPr lang="fr-FR" dirty="0"/>
              <a:t> </a:t>
            </a:r>
            <a:r>
              <a:rPr lang="fr-FR" dirty="0" err="1"/>
              <a:t>temperature</a:t>
            </a:r>
            <a:r>
              <a:rPr lang="fr-FR" dirty="0"/>
              <a:t> probes (Oxford) </a:t>
            </a:r>
          </a:p>
          <a:p>
            <a:pPr>
              <a:buFont typeface="Wingdings" panose="05000000000000000000" pitchFamily="2" charset="2"/>
              <a:buChar char="§"/>
            </a:pPr>
            <a:r>
              <a:rPr lang="en-IN" dirty="0"/>
              <a:t>Pulse oximeter (Oxford) </a:t>
            </a:r>
          </a:p>
          <a:p>
            <a:pPr>
              <a:buFont typeface="Wingdings" panose="05000000000000000000" pitchFamily="2" charset="2"/>
              <a:buChar char="§"/>
            </a:pPr>
            <a:r>
              <a:rPr lang="en-IN" dirty="0"/>
              <a:t>Blood culture cuffs (Valencia) </a:t>
            </a:r>
          </a:p>
          <a:p>
            <a:pPr>
              <a:buFont typeface="Wingdings" panose="05000000000000000000" pitchFamily="2" charset="2"/>
              <a:buChar char="§"/>
            </a:pPr>
            <a:r>
              <a:rPr lang="en-IN" dirty="0"/>
              <a:t>Dialysis syphon (Valencia) </a:t>
            </a:r>
          </a:p>
          <a:p>
            <a:pPr>
              <a:buFont typeface="Wingdings" panose="05000000000000000000" pitchFamily="2" charset="2"/>
              <a:buChar char="§"/>
            </a:pPr>
            <a:r>
              <a:rPr lang="en-IN" dirty="0"/>
              <a:t>Infusion pump </a:t>
            </a:r>
          </a:p>
          <a:p>
            <a:pPr>
              <a:buFont typeface="Wingdings" panose="05000000000000000000" pitchFamily="2" charset="2"/>
              <a:buChar char="§"/>
            </a:pPr>
            <a:r>
              <a:rPr lang="en-IN" dirty="0"/>
              <a:t> Air: settle plate</a:t>
            </a:r>
            <a:r>
              <a:rPr lang="en-US" dirty="0"/>
              <a:t> </a:t>
            </a:r>
          </a:p>
          <a:p>
            <a:pPr marL="0" indent="0">
              <a:buNone/>
            </a:pPr>
            <a:r>
              <a:rPr lang="en-US" dirty="0"/>
              <a:t>- positive around bed spaces </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xmlns="" val="2378976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1AD2F-7C41-4729-AEDB-FB4BABD0318E}"/>
              </a:ext>
            </a:extLst>
          </p:cNvPr>
          <p:cNvSpPr>
            <a:spLocks noGrp="1"/>
          </p:cNvSpPr>
          <p:nvPr>
            <p:ph type="title"/>
          </p:nvPr>
        </p:nvSpPr>
        <p:spPr/>
        <p:txBody>
          <a:bodyPr/>
          <a:lstStyle/>
          <a:p>
            <a:r>
              <a:rPr lang="en-IN" dirty="0"/>
              <a:t>High impact interventions</a:t>
            </a:r>
          </a:p>
        </p:txBody>
      </p:sp>
      <p:sp>
        <p:nvSpPr>
          <p:cNvPr id="3" name="Content Placeholder 2">
            <a:extLst>
              <a:ext uri="{FF2B5EF4-FFF2-40B4-BE49-F238E27FC236}">
                <a16:creationId xmlns:a16="http://schemas.microsoft.com/office/drawing/2014/main" xmlns="" id="{85AA82DD-7192-4874-82B1-187DE7624E1E}"/>
              </a:ext>
            </a:extLst>
          </p:cNvPr>
          <p:cNvSpPr>
            <a:spLocks noGrp="1"/>
          </p:cNvSpPr>
          <p:nvPr>
            <p:ph idx="1"/>
          </p:nvPr>
        </p:nvSpPr>
        <p:spPr/>
        <p:txBody>
          <a:bodyPr>
            <a:normAutofit fontScale="85000" lnSpcReduction="10000"/>
          </a:bodyPr>
          <a:lstStyle/>
          <a:p>
            <a:r>
              <a:rPr lang="en-US" dirty="0"/>
              <a:t>Prevention of ventilator associated pneumonia</a:t>
            </a:r>
          </a:p>
          <a:p>
            <a:r>
              <a:rPr lang="en-US" dirty="0"/>
              <a:t>Prevention of infections associated with peripheral vascular access devices</a:t>
            </a:r>
          </a:p>
          <a:p>
            <a:r>
              <a:rPr lang="en-US" dirty="0"/>
              <a:t>Prevention of infections associated with central intravascular access devices</a:t>
            </a:r>
          </a:p>
          <a:p>
            <a:r>
              <a:rPr lang="en-US" dirty="0"/>
              <a:t>Prevention of surgical site infection</a:t>
            </a:r>
          </a:p>
          <a:p>
            <a:r>
              <a:rPr lang="en-US" dirty="0"/>
              <a:t>Prevention of infections in chronic wounds</a:t>
            </a:r>
          </a:p>
          <a:p>
            <a:r>
              <a:rPr lang="en-US" dirty="0"/>
              <a:t>Prevention of urinary catheter associated infections</a:t>
            </a:r>
          </a:p>
          <a:p>
            <a:r>
              <a:rPr lang="en-US" dirty="0"/>
              <a:t>Promotion of stewardship in antimicrobial prescribing</a:t>
            </a:r>
            <a:endParaRPr lang="en-IN" dirty="0"/>
          </a:p>
        </p:txBody>
      </p:sp>
    </p:spTree>
    <p:extLst>
      <p:ext uri="{BB962C8B-B14F-4D97-AF65-F5344CB8AC3E}">
        <p14:creationId xmlns:p14="http://schemas.microsoft.com/office/powerpoint/2010/main" xmlns="" val="1366629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B79178-B197-4FE5-8A9F-25B43DD6E4E5}"/>
              </a:ext>
            </a:extLst>
          </p:cNvPr>
          <p:cNvSpPr>
            <a:spLocks noGrp="1"/>
          </p:cNvSpPr>
          <p:nvPr>
            <p:ph type="title"/>
          </p:nvPr>
        </p:nvSpPr>
        <p:spPr/>
        <p:txBody>
          <a:bodyPr>
            <a:normAutofit/>
          </a:bodyPr>
          <a:lstStyle/>
          <a:p>
            <a:r>
              <a:rPr lang="en-IN" dirty="0"/>
              <a:t>Aseptic Non Touch -Technique</a:t>
            </a:r>
          </a:p>
        </p:txBody>
      </p:sp>
      <p:sp>
        <p:nvSpPr>
          <p:cNvPr id="3" name="Content Placeholder 2">
            <a:extLst>
              <a:ext uri="{FF2B5EF4-FFF2-40B4-BE49-F238E27FC236}">
                <a16:creationId xmlns:a16="http://schemas.microsoft.com/office/drawing/2014/main" xmlns="" id="{B06450EE-CB38-4D3A-B4DD-A1AE40D43D2F}"/>
              </a:ext>
            </a:extLst>
          </p:cNvPr>
          <p:cNvSpPr>
            <a:spLocks noGrp="1"/>
          </p:cNvSpPr>
          <p:nvPr>
            <p:ph idx="1"/>
          </p:nvPr>
        </p:nvSpPr>
        <p:spPr/>
        <p:txBody>
          <a:bodyPr/>
          <a:lstStyle/>
          <a:p>
            <a:r>
              <a:rPr lang="en-US" dirty="0"/>
              <a:t>Practical way of implementing high impact </a:t>
            </a:r>
            <a:r>
              <a:rPr lang="en-IN" dirty="0"/>
              <a:t>intervention</a:t>
            </a:r>
          </a:p>
          <a:p>
            <a:r>
              <a:rPr lang="en-US" dirty="0"/>
              <a:t>Implementation of ‘</a:t>
            </a:r>
            <a:r>
              <a:rPr lang="en-US" dirty="0" err="1"/>
              <a:t>biopatch</a:t>
            </a:r>
            <a:r>
              <a:rPr lang="en-US" dirty="0"/>
              <a:t>’ line exit site</a:t>
            </a:r>
          </a:p>
          <a:p>
            <a:r>
              <a:rPr lang="en-US" dirty="0"/>
              <a:t>Training, implementation, recording and </a:t>
            </a:r>
            <a:r>
              <a:rPr lang="en-IN" dirty="0"/>
              <a:t>checking (monitoring compliance!)</a:t>
            </a:r>
          </a:p>
        </p:txBody>
      </p:sp>
    </p:spTree>
    <p:extLst>
      <p:ext uri="{BB962C8B-B14F-4D97-AF65-F5344CB8AC3E}">
        <p14:creationId xmlns:p14="http://schemas.microsoft.com/office/powerpoint/2010/main" xmlns="" val="2744203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39DDCB-4765-4DC0-8192-36D91C79518D}"/>
              </a:ext>
            </a:extLst>
          </p:cNvPr>
          <p:cNvSpPr>
            <a:spLocks noGrp="1"/>
          </p:cNvSpPr>
          <p:nvPr>
            <p:ph type="title"/>
          </p:nvPr>
        </p:nvSpPr>
        <p:spPr/>
        <p:txBody>
          <a:bodyPr>
            <a:normAutofit/>
          </a:bodyPr>
          <a:lstStyle/>
          <a:p>
            <a:r>
              <a:rPr lang="en-IN" dirty="0"/>
              <a:t>Conclusion: </a:t>
            </a:r>
            <a:r>
              <a:rPr lang="en-IN" i="1" dirty="0"/>
              <a:t>C. </a:t>
            </a:r>
            <a:r>
              <a:rPr lang="en-IN" i="1" dirty="0" err="1"/>
              <a:t>auris</a:t>
            </a:r>
            <a:endParaRPr lang="en-IN" sz="2800" dirty="0"/>
          </a:p>
        </p:txBody>
      </p:sp>
      <p:sp>
        <p:nvSpPr>
          <p:cNvPr id="3" name="Content Placeholder 2">
            <a:extLst>
              <a:ext uri="{FF2B5EF4-FFF2-40B4-BE49-F238E27FC236}">
                <a16:creationId xmlns:a16="http://schemas.microsoft.com/office/drawing/2014/main" xmlns="" id="{16FB6DAA-C79D-42C4-88E2-9A9400C7268A}"/>
              </a:ext>
            </a:extLst>
          </p:cNvPr>
          <p:cNvSpPr>
            <a:spLocks noGrp="1"/>
          </p:cNvSpPr>
          <p:nvPr>
            <p:ph idx="1"/>
          </p:nvPr>
        </p:nvSpPr>
        <p:spPr/>
        <p:txBody>
          <a:bodyPr>
            <a:normAutofit/>
          </a:bodyPr>
          <a:lstStyle/>
          <a:p>
            <a:r>
              <a:rPr lang="en-IN" dirty="0" err="1"/>
              <a:t>Globaly</a:t>
            </a:r>
            <a:r>
              <a:rPr lang="en-IN" dirty="0"/>
              <a:t> emerging MDR fungal pathogen</a:t>
            </a:r>
          </a:p>
          <a:p>
            <a:r>
              <a:rPr lang="en-US" dirty="0"/>
              <a:t>Transmissible within acute care setting</a:t>
            </a:r>
          </a:p>
          <a:p>
            <a:r>
              <a:rPr lang="en-US" dirty="0"/>
              <a:t>Early detection/speciation of </a:t>
            </a:r>
            <a:r>
              <a:rPr lang="en-US" i="1" dirty="0"/>
              <a:t>C. </a:t>
            </a:r>
            <a:r>
              <a:rPr lang="en-US" i="1" dirty="0" err="1"/>
              <a:t>auris</a:t>
            </a:r>
            <a:r>
              <a:rPr lang="en-US" i="1" dirty="0"/>
              <a:t> </a:t>
            </a:r>
            <a:r>
              <a:rPr lang="en-US" dirty="0"/>
              <a:t>crucial</a:t>
            </a:r>
          </a:p>
          <a:p>
            <a:r>
              <a:rPr lang="en-US" dirty="0"/>
              <a:t>High </a:t>
            </a:r>
            <a:r>
              <a:rPr lang="en-US" dirty="0" err="1"/>
              <a:t>candidaemia</a:t>
            </a:r>
            <a:r>
              <a:rPr lang="en-US" dirty="0"/>
              <a:t> rate: prompt treatment, low </a:t>
            </a:r>
            <a:r>
              <a:rPr lang="en-IN" dirty="0"/>
              <a:t>mortality</a:t>
            </a:r>
          </a:p>
        </p:txBody>
      </p:sp>
    </p:spTree>
    <p:extLst>
      <p:ext uri="{BB962C8B-B14F-4D97-AF65-F5344CB8AC3E}">
        <p14:creationId xmlns:p14="http://schemas.microsoft.com/office/powerpoint/2010/main" xmlns="" val="2243699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398F2-F9FA-4EF1-BA4C-3F2B0F54A97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936721BE-0BF6-4353-B5CA-938F5B35743E}"/>
              </a:ext>
            </a:extLst>
          </p:cNvPr>
          <p:cNvSpPr>
            <a:spLocks noGrp="1"/>
          </p:cNvSpPr>
          <p:nvPr>
            <p:ph idx="1"/>
          </p:nvPr>
        </p:nvSpPr>
        <p:spPr/>
        <p:txBody>
          <a:bodyPr/>
          <a:lstStyle/>
          <a:p>
            <a:r>
              <a:rPr lang="en-US" dirty="0"/>
              <a:t>Environment easily contaminated-poses major risk </a:t>
            </a:r>
            <a:r>
              <a:rPr lang="en-IN" dirty="0"/>
              <a:t>of transmission</a:t>
            </a:r>
          </a:p>
          <a:p>
            <a:r>
              <a:rPr lang="en-US" dirty="0"/>
              <a:t>Enhanced IPC measures &amp; high impact preventions and cleaning is vital</a:t>
            </a:r>
          </a:p>
          <a:p>
            <a:r>
              <a:rPr lang="en-US" dirty="0"/>
              <a:t>Outbreak: very costly, resource intensive</a:t>
            </a:r>
          </a:p>
          <a:p>
            <a:r>
              <a:rPr lang="en-US" dirty="0"/>
              <a:t>Need for good communication and resource </a:t>
            </a:r>
            <a:r>
              <a:rPr lang="en-IN"/>
              <a:t>allocation during outbreaks</a:t>
            </a:r>
          </a:p>
          <a:p>
            <a:endParaRPr lang="en-IN"/>
          </a:p>
        </p:txBody>
      </p:sp>
    </p:spTree>
    <p:extLst>
      <p:ext uri="{BB962C8B-B14F-4D97-AF65-F5344CB8AC3E}">
        <p14:creationId xmlns:p14="http://schemas.microsoft.com/office/powerpoint/2010/main" xmlns="" val="287924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r>
              <a:rPr lang="en-US" sz="3000" dirty="0"/>
              <a:t>The genus Candida encompasses &gt;150 species, only a few of which cause disease in humans. </a:t>
            </a:r>
          </a:p>
          <a:p>
            <a:endParaRPr lang="en-US" sz="3000" dirty="0"/>
          </a:p>
          <a:p>
            <a:r>
              <a:rPr lang="en-US" sz="3000" dirty="0"/>
              <a:t>With rare exceptions (although the exceptions are increasing in number), the human pathogens are C. </a:t>
            </a:r>
            <a:r>
              <a:rPr lang="en-US" sz="3000" dirty="0" err="1"/>
              <a:t>albicans</a:t>
            </a:r>
            <a:r>
              <a:rPr lang="en-US" sz="3000" dirty="0"/>
              <a:t>, C. </a:t>
            </a:r>
            <a:r>
              <a:rPr lang="en-US" sz="3000" dirty="0" err="1"/>
              <a:t>guilliermondii</a:t>
            </a:r>
            <a:r>
              <a:rPr lang="en-US" sz="3000" dirty="0"/>
              <a:t>, C. </a:t>
            </a:r>
            <a:r>
              <a:rPr lang="en-US" sz="3000" dirty="0" err="1"/>
              <a:t>krusei</a:t>
            </a:r>
            <a:r>
              <a:rPr lang="en-US" sz="3000" dirty="0"/>
              <a:t>, C. </a:t>
            </a:r>
            <a:r>
              <a:rPr lang="en-US" sz="3000" dirty="0" err="1"/>
              <a:t>parapsilosis</a:t>
            </a:r>
            <a:r>
              <a:rPr lang="en-US" sz="3000" dirty="0"/>
              <a:t>, C. </a:t>
            </a:r>
            <a:r>
              <a:rPr lang="en-US" sz="3000" dirty="0" err="1"/>
              <a:t>tropicalis</a:t>
            </a:r>
            <a:r>
              <a:rPr lang="en-US" sz="3000" dirty="0"/>
              <a:t>, C. </a:t>
            </a:r>
            <a:r>
              <a:rPr lang="en-US" sz="3000" dirty="0" err="1"/>
              <a:t>kefyr</a:t>
            </a:r>
            <a:r>
              <a:rPr lang="en-US" sz="3000" dirty="0"/>
              <a:t>, C. </a:t>
            </a:r>
            <a:r>
              <a:rPr lang="en-US" sz="3000" dirty="0" err="1"/>
              <a:t>lusitaniae</a:t>
            </a:r>
            <a:r>
              <a:rPr lang="en-US" sz="3000" dirty="0"/>
              <a:t>, C. </a:t>
            </a:r>
            <a:r>
              <a:rPr lang="en-US" sz="3000" dirty="0" err="1"/>
              <a:t>dubliniensis</a:t>
            </a:r>
            <a:r>
              <a:rPr lang="en-US" sz="3000" dirty="0"/>
              <a:t>, C. </a:t>
            </a:r>
            <a:r>
              <a:rPr lang="en-US" sz="3000" dirty="0" err="1"/>
              <a:t>glabrata</a:t>
            </a:r>
            <a:r>
              <a:rPr lang="en-US" sz="3000" dirty="0"/>
              <a:t>, and C. </a:t>
            </a:r>
            <a:r>
              <a:rPr lang="en-US" sz="3000" dirty="0" err="1"/>
              <a:t>auris</a:t>
            </a:r>
            <a:r>
              <a:rPr lang="en-US" sz="3000" dirty="0"/>
              <a:t>.</a:t>
            </a:r>
          </a:p>
          <a:p>
            <a:pPr marL="0" indent="0">
              <a:buNone/>
            </a:pPr>
            <a:r>
              <a:rPr lang="en-US" sz="3000" dirty="0"/>
              <a:t> </a:t>
            </a:r>
          </a:p>
          <a:p>
            <a:r>
              <a:rPr lang="en-US" sz="3000" dirty="0"/>
              <a:t>Ubiquitous in nature, they inhabit the gastrointestinal tract (including the mouth and oropharynx), the female genital tract, and the skin.</a:t>
            </a:r>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477000"/>
          </a:xfrm>
        </p:spPr>
        <p:txBody>
          <a:bodyPr>
            <a:normAutofit fontScale="92500" lnSpcReduction="20000"/>
          </a:bodyPr>
          <a:lstStyle/>
          <a:p>
            <a:r>
              <a:rPr lang="en-US" dirty="0"/>
              <a:t>The advent of Candida species as common human pathogens dates to the introduction of modern therapeutic approaches that suppress normal host-defense mechanisms. </a:t>
            </a:r>
          </a:p>
          <a:p>
            <a:endParaRPr lang="en-US" dirty="0"/>
          </a:p>
          <a:p>
            <a:r>
              <a:rPr lang="en-US" dirty="0"/>
              <a:t>Of these relatively recent advances, the most important is the use of antibacterial agents that alter the normal human microbiota and allow nonbacterial species to become more prevalent in the commensal flora. </a:t>
            </a:r>
          </a:p>
          <a:p>
            <a:endParaRPr lang="en-US" dirty="0"/>
          </a:p>
          <a:p>
            <a:r>
              <a:rPr lang="en-US" dirty="0"/>
              <a:t>With the introduction of antifungal agents, the causes of Candida infections shifted from an almost complete dominance of C. </a:t>
            </a:r>
            <a:r>
              <a:rPr lang="en-US" dirty="0" err="1"/>
              <a:t>albicans</a:t>
            </a:r>
            <a:r>
              <a:rPr lang="en-US" dirty="0"/>
              <a:t> to the common involvement of C. </a:t>
            </a:r>
            <a:r>
              <a:rPr lang="en-US" dirty="0" err="1"/>
              <a:t>glabrata</a:t>
            </a:r>
            <a:r>
              <a:rPr lang="en-US" dirty="0"/>
              <a:t> and the other species listed above.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fontScale="92500"/>
          </a:bodyPr>
          <a:lstStyle/>
          <a:p>
            <a:r>
              <a:rPr lang="en-US" dirty="0"/>
              <a:t>The non-</a:t>
            </a:r>
            <a:r>
              <a:rPr lang="en-US" dirty="0" err="1"/>
              <a:t>albicans</a:t>
            </a:r>
            <a:r>
              <a:rPr lang="en-US" dirty="0"/>
              <a:t> species now account for approximately half of all cases of </a:t>
            </a:r>
            <a:r>
              <a:rPr lang="en-US" dirty="0" err="1"/>
              <a:t>candidemia</a:t>
            </a:r>
            <a:r>
              <a:rPr lang="en-US" dirty="0"/>
              <a:t> and </a:t>
            </a:r>
            <a:r>
              <a:rPr lang="en-US" dirty="0" err="1"/>
              <a:t>hematogenously</a:t>
            </a:r>
            <a:r>
              <a:rPr lang="en-US" dirty="0"/>
              <a:t> disseminated </a:t>
            </a:r>
            <a:r>
              <a:rPr lang="en-US" dirty="0" err="1"/>
              <a:t>candidiasis</a:t>
            </a:r>
            <a:r>
              <a:rPr lang="en-US" dirty="0"/>
              <a:t>.</a:t>
            </a:r>
          </a:p>
          <a:p>
            <a:endParaRPr lang="en-US" dirty="0"/>
          </a:p>
          <a:p>
            <a:r>
              <a:rPr lang="en-US" dirty="0"/>
              <a:t>Hence, Recognition of this change is clinically important, since the various species differ in susceptibility to the newer antifungal agents.</a:t>
            </a:r>
          </a:p>
          <a:p>
            <a:endParaRPr lang="en-US" dirty="0"/>
          </a:p>
          <a:p>
            <a:r>
              <a:rPr lang="en-US" dirty="0"/>
              <a:t>Of great recent concern has been the global emergence of C. </a:t>
            </a:r>
            <a:r>
              <a:rPr lang="en-US" dirty="0" err="1"/>
              <a:t>auris</a:t>
            </a:r>
            <a:r>
              <a:rPr lang="en-US" dirty="0"/>
              <a:t>; certain strains of this organism are resistant to all classes of antifungal agents, and mortality rates from infection have been very high.</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 </a:t>
            </a:r>
            <a:r>
              <a:rPr lang="en-US" dirty="0" err="1"/>
              <a:t>Auris</a:t>
            </a:r>
            <a:endParaRPr lang="en-US" dirty="0"/>
          </a:p>
        </p:txBody>
      </p:sp>
      <p:sp>
        <p:nvSpPr>
          <p:cNvPr id="3" name="Content Placeholder 2"/>
          <p:cNvSpPr>
            <a:spLocks noGrp="1"/>
          </p:cNvSpPr>
          <p:nvPr>
            <p:ph idx="1"/>
          </p:nvPr>
        </p:nvSpPr>
        <p:spPr>
          <a:xfrm>
            <a:off x="457200" y="1600200"/>
            <a:ext cx="8382000" cy="4983162"/>
          </a:xfrm>
        </p:spPr>
        <p:txBody>
          <a:bodyPr>
            <a:normAutofit lnSpcReduction="10000"/>
          </a:bodyPr>
          <a:lstStyle/>
          <a:p>
            <a:r>
              <a:rPr lang="en-US" dirty="0"/>
              <a:t>1</a:t>
            </a:r>
            <a:r>
              <a:rPr lang="en-US" baseline="30000" dirty="0"/>
              <a:t>st</a:t>
            </a:r>
            <a:r>
              <a:rPr lang="en-US" dirty="0"/>
              <a:t>  case report, Japan 2009, EAC of a patient .</a:t>
            </a:r>
          </a:p>
          <a:p>
            <a:r>
              <a:rPr lang="en-US" dirty="0"/>
              <a:t>Same year in South Korea, isolated from 15 patients with </a:t>
            </a:r>
            <a:r>
              <a:rPr lang="en-US" dirty="0" err="1"/>
              <a:t>otitis</a:t>
            </a:r>
            <a:r>
              <a:rPr lang="en-US" dirty="0"/>
              <a:t> media . </a:t>
            </a:r>
          </a:p>
          <a:p>
            <a:r>
              <a:rPr lang="en-US" dirty="0"/>
              <a:t> 1st </a:t>
            </a:r>
            <a:r>
              <a:rPr lang="en-US" dirty="0" err="1"/>
              <a:t>candidaemia</a:t>
            </a:r>
            <a:r>
              <a:rPr lang="en-US" dirty="0"/>
              <a:t> cases, Korea 2011.</a:t>
            </a:r>
          </a:p>
          <a:p>
            <a:r>
              <a:rPr lang="en-US" dirty="0"/>
              <a:t> Retrospective 1st isolate 1996, Korea , BSI in a child.</a:t>
            </a:r>
          </a:p>
          <a:p>
            <a:r>
              <a:rPr lang="en-US" dirty="0"/>
              <a:t>Majority of the South Korean isolates displayed elevated </a:t>
            </a:r>
            <a:r>
              <a:rPr lang="en-US" dirty="0" err="1"/>
              <a:t>fluconazole</a:t>
            </a:r>
            <a:r>
              <a:rPr lang="en-US" dirty="0"/>
              <a:t> MICs, which suggested that this new species is largely resistant to </a:t>
            </a:r>
            <a:r>
              <a:rPr lang="en-US" dirty="0" err="1"/>
              <a:t>fluconazole</a:t>
            </a:r>
            <a:r>
              <a:rPr lang="en-US" dirty="0"/>
              <a:t>.</a:t>
            </a:r>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2E48E1E-B5A9-4945-A0A7-E6006AFFEE6B}"/>
              </a:ext>
            </a:extLst>
          </p:cNvPr>
          <p:cNvSpPr>
            <a:spLocks noGrp="1"/>
          </p:cNvSpPr>
          <p:nvPr>
            <p:ph idx="1"/>
          </p:nvPr>
        </p:nvSpPr>
        <p:spPr>
          <a:xfrm>
            <a:off x="228600" y="228600"/>
            <a:ext cx="8686800" cy="6477000"/>
          </a:xfrm>
        </p:spPr>
        <p:txBody>
          <a:bodyPr>
            <a:normAutofit lnSpcReduction="10000"/>
          </a:bodyPr>
          <a:lstStyle/>
          <a:p>
            <a:r>
              <a:rPr lang="en-US" dirty="0"/>
              <a:t>India 2013 HVS.</a:t>
            </a:r>
          </a:p>
          <a:p>
            <a:endParaRPr lang="en-US" dirty="0"/>
          </a:p>
          <a:p>
            <a:r>
              <a:rPr lang="en-US" dirty="0"/>
              <a:t> Now been isolated on five continents.</a:t>
            </a:r>
          </a:p>
          <a:p>
            <a:endParaRPr lang="en-US" dirty="0"/>
          </a:p>
          <a:p>
            <a:r>
              <a:rPr lang="en-US" dirty="0"/>
              <a:t>This global emergence has been attributed to the near-simultaneous appearance of at least 4 geographically restricted clades, with clonal transmission identified both within and across health care facilities.</a:t>
            </a:r>
          </a:p>
          <a:p>
            <a:endParaRPr lang="en-US" dirty="0"/>
          </a:p>
          <a:p>
            <a:r>
              <a:rPr lang="en-US" dirty="0"/>
              <a:t>Can be challenging to identify in the clinical laboratory, and this species frequently exhibits multidrug resistance.</a:t>
            </a:r>
          </a:p>
          <a:p>
            <a:endParaRPr lang="en-IN" dirty="0"/>
          </a:p>
        </p:txBody>
      </p:sp>
    </p:spTree>
    <p:extLst>
      <p:ext uri="{BB962C8B-B14F-4D97-AF65-F5344CB8AC3E}">
        <p14:creationId xmlns:p14="http://schemas.microsoft.com/office/powerpoint/2010/main" xmlns="" val="156287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10600" cy="6477000"/>
          </a:xfrm>
        </p:spPr>
        <p:txBody>
          <a:bodyPr/>
          <a:lstStyle/>
          <a:p>
            <a:endParaRPr lang="en-US" dirty="0"/>
          </a:p>
          <a:p>
            <a:r>
              <a:rPr lang="en-US" dirty="0"/>
              <a:t>BSI is the most commonly observed invasive infection, with in-hospital mortality rates reported on the order of 30 to 60% .</a:t>
            </a:r>
          </a:p>
          <a:p>
            <a:pPr marL="0" indent="0">
              <a:buNone/>
            </a:pPr>
            <a:endParaRPr lang="en-US" dirty="0"/>
          </a:p>
          <a:p>
            <a:r>
              <a:rPr lang="en-US" dirty="0"/>
              <a:t> Cases have mainly involved patients with underlying medical </a:t>
            </a:r>
            <a:r>
              <a:rPr lang="en-US" dirty="0" err="1"/>
              <a:t>comorbidities</a:t>
            </a:r>
            <a:r>
              <a:rPr lang="en-US" dirty="0"/>
              <a:t> and significant health care exposure, with infection typically occurring weeks after hospital admission.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13587</TotalTime>
  <Words>1850</Words>
  <Application>Microsoft Office PowerPoint</Application>
  <PresentationFormat>On-screen Show (4:3)</PresentationFormat>
  <Paragraphs>245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CANDIDA AURIS – AN EMERGING FUNGAL INFECTION</vt:lpstr>
      <vt:lpstr>Introduction</vt:lpstr>
      <vt:lpstr>Slide 3</vt:lpstr>
      <vt:lpstr>Slide 4</vt:lpstr>
      <vt:lpstr>Slide 5</vt:lpstr>
      <vt:lpstr>Slide 6</vt:lpstr>
      <vt:lpstr>Candida Auris</vt:lpstr>
      <vt:lpstr>Slide 8</vt:lpstr>
      <vt:lpstr>Slide 9</vt:lpstr>
      <vt:lpstr>Slide 10</vt:lpstr>
      <vt:lpstr>Epidemiology </vt:lpstr>
      <vt:lpstr>Slide 12</vt:lpstr>
      <vt:lpstr>IDENTIFICATION – Diagnostic Challenge</vt:lpstr>
      <vt:lpstr>Slide 14</vt:lpstr>
      <vt:lpstr>Slide 15</vt:lpstr>
      <vt:lpstr>Slide 16</vt:lpstr>
      <vt:lpstr>Colonization and Infection </vt:lpstr>
      <vt:lpstr>Slide 18</vt:lpstr>
      <vt:lpstr>Slide 19</vt:lpstr>
      <vt:lpstr>RANGE OF CLINICAL MANIFESTATIONS</vt:lpstr>
      <vt:lpstr>Slide 21</vt:lpstr>
      <vt:lpstr>Slide 22</vt:lpstr>
      <vt:lpstr>Slide 23</vt:lpstr>
      <vt:lpstr>Slide 24</vt:lpstr>
      <vt:lpstr>Slide 25</vt:lpstr>
      <vt:lpstr>Slide 26</vt:lpstr>
      <vt:lpstr>Slide 27</vt:lpstr>
      <vt:lpstr>Management of C. auris infection</vt:lpstr>
      <vt:lpstr>Prevention of C. Auris infection</vt:lpstr>
      <vt:lpstr>Patient colonisation</vt:lpstr>
      <vt:lpstr>Medical equipment found contaminated</vt:lpstr>
      <vt:lpstr>High impact interventions</vt:lpstr>
      <vt:lpstr>Aseptic Non Touch -Technique</vt:lpstr>
      <vt:lpstr>Conclusion: C. auris</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delta</dc:creator>
  <cp:lastModifiedBy>Jeevana</cp:lastModifiedBy>
  <cp:revision>86</cp:revision>
  <dcterms:created xsi:type="dcterms:W3CDTF">2019-09-19T15:57:59Z</dcterms:created>
  <dcterms:modified xsi:type="dcterms:W3CDTF">2020-08-19T11:45:40Z</dcterms:modified>
</cp:coreProperties>
</file>