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97" r:id="rId3"/>
    <p:sldId id="298" r:id="rId4"/>
    <p:sldId id="299" r:id="rId5"/>
    <p:sldId id="260" r:id="rId6"/>
    <p:sldId id="261" r:id="rId7"/>
    <p:sldId id="262" r:id="rId8"/>
    <p:sldId id="263" r:id="rId9"/>
    <p:sldId id="264" r:id="rId10"/>
    <p:sldId id="265" r:id="rId11"/>
    <p:sldId id="315" r:id="rId12"/>
    <p:sldId id="314" r:id="rId13"/>
    <p:sldId id="272" r:id="rId14"/>
    <p:sldId id="273" r:id="rId15"/>
    <p:sldId id="319" r:id="rId16"/>
    <p:sldId id="316" r:id="rId17"/>
    <p:sldId id="317" r:id="rId18"/>
    <p:sldId id="318" r:id="rId19"/>
    <p:sldId id="320" r:id="rId20"/>
    <p:sldId id="321" r:id="rId21"/>
    <p:sldId id="322" r:id="rId22"/>
    <p:sldId id="323" r:id="rId23"/>
    <p:sldId id="285" r:id="rId24"/>
    <p:sldId id="302" r:id="rId25"/>
    <p:sldId id="312" r:id="rId26"/>
    <p:sldId id="306" r:id="rId27"/>
    <p:sldId id="308" r:id="rId28"/>
    <p:sldId id="303" r:id="rId29"/>
    <p:sldId id="325" r:id="rId30"/>
    <p:sldId id="326" r:id="rId31"/>
    <p:sldId id="304" r:id="rId32"/>
    <p:sldId id="290" r:id="rId33"/>
    <p:sldId id="291" r:id="rId34"/>
    <p:sldId id="292" r:id="rId35"/>
    <p:sldId id="293" r:id="rId36"/>
    <p:sldId id="313" r:id="rId37"/>
    <p:sldId id="294" r:id="rId38"/>
    <p:sldId id="311" r:id="rId39"/>
    <p:sldId id="32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4"/>
    <p:restoredTop sz="92555"/>
  </p:normalViewPr>
  <p:slideViewPr>
    <p:cSldViewPr snapToGrid="0" snapToObjects="1">
      <p:cViewPr>
        <p:scale>
          <a:sx n="83" d="100"/>
          <a:sy n="83" d="100"/>
        </p:scale>
        <p:origin x="660" y="8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D6B20-12E5-AD4B-A28E-6AA735C8CCF4}" type="datetimeFigureOut">
              <a:rPr lang="en-US" smtClean="0"/>
              <a:pPr/>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53BF6-0993-F346-9B0B-709CC8FAA980}" type="slidenum">
              <a:rPr lang="en-US" smtClean="0"/>
              <a:pPr/>
              <a:t>‹#›</a:t>
            </a:fld>
            <a:endParaRPr lang="en-US"/>
          </a:p>
        </p:txBody>
      </p:sp>
    </p:spTree>
    <p:extLst>
      <p:ext uri="{BB962C8B-B14F-4D97-AF65-F5344CB8AC3E}">
        <p14:creationId xmlns:p14="http://schemas.microsoft.com/office/powerpoint/2010/main" xmlns="" val="126830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53BF6-0993-F346-9B0B-709CC8FAA980}" type="slidenum">
              <a:rPr lang="en-US" smtClean="0"/>
              <a:pPr/>
              <a:t>38</a:t>
            </a:fld>
            <a:endParaRPr lang="en-US"/>
          </a:p>
        </p:txBody>
      </p:sp>
    </p:spTree>
    <p:extLst>
      <p:ext uri="{BB962C8B-B14F-4D97-AF65-F5344CB8AC3E}">
        <p14:creationId xmlns:p14="http://schemas.microsoft.com/office/powerpoint/2010/main" xmlns="" val="144125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7B9B22-E025-D64D-B02E-0A7E56D3B550}"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131563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B9B22-E025-D64D-B02E-0A7E56D3B550}"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31709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B9B22-E025-D64D-B02E-0A7E56D3B550}"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189206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B9B22-E025-D64D-B02E-0A7E56D3B550}"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178069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B9B22-E025-D64D-B02E-0A7E56D3B550}"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174969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7B9B22-E025-D64D-B02E-0A7E56D3B550}"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146934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7B9B22-E025-D64D-B02E-0A7E56D3B550}"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195629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7B9B22-E025-D64D-B02E-0A7E56D3B550}"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103614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B9B22-E025-D64D-B02E-0A7E56D3B550}"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46348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B9B22-E025-D64D-B02E-0A7E56D3B550}"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204065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B9B22-E025-D64D-B02E-0A7E56D3B550}"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197596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B9B22-E025-D64D-B02E-0A7E56D3B550}" type="datetimeFigureOut">
              <a:rPr lang="en-US" smtClean="0"/>
              <a:pPr/>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1CD7B-CFCB-C749-ACF1-BC243817CE80}" type="slidenum">
              <a:rPr lang="en-US" smtClean="0"/>
              <a:pPr/>
              <a:t>‹#›</a:t>
            </a:fld>
            <a:endParaRPr lang="en-US"/>
          </a:p>
        </p:txBody>
      </p:sp>
    </p:spTree>
    <p:extLst>
      <p:ext uri="{BB962C8B-B14F-4D97-AF65-F5344CB8AC3E}">
        <p14:creationId xmlns:p14="http://schemas.microsoft.com/office/powerpoint/2010/main" xmlns="" val="180197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radiologyinfo.org/en/glossary/glossary.cfm?gid=54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emedicine.medscape.com/article/775407-overvie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cbi.nlm.nih.gov/pubmed/?term=Saini%20SK%5bAuthor%5d&amp;cauthor=true&amp;cauthor_uid=25461464" TargetMode="External"/><Relationship Id="rId2" Type="http://schemas.openxmlformats.org/officeDocument/2006/relationships/hyperlink" Target="http://www.ncbi.nlm.nih.gov/pubmed/?term=Rajput%20M%5bAuthor%5d&amp;cauthor=true&amp;cauthor_uid=2546146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4640" y="-1193800"/>
            <a:ext cx="9144000" cy="2387600"/>
          </a:xfrm>
        </p:spPr>
        <p:txBody>
          <a:bodyPr>
            <a:normAutofit/>
          </a:bodyPr>
          <a:lstStyle/>
          <a:p>
            <a:r>
              <a:rPr lang="en-US" sz="7200" dirty="0" smtClean="0">
                <a:solidFill>
                  <a:srgbClr val="C00000"/>
                </a:solidFill>
                <a:latin typeface="Times New Roman" panose="02020603050405020304" pitchFamily="18" charset="0"/>
                <a:ea typeface="Abadi MT Condensed Extra Bold" charset="0"/>
                <a:cs typeface="Times New Roman" panose="02020603050405020304" pitchFamily="18" charset="0"/>
              </a:rPr>
              <a:t>CONSTIPATION</a:t>
            </a:r>
            <a:endParaRPr lang="en-US" sz="7200" dirty="0">
              <a:solidFill>
                <a:srgbClr val="C00000"/>
              </a:solidFill>
              <a:latin typeface="Times New Roman" panose="02020603050405020304" pitchFamily="18" charset="0"/>
              <a:ea typeface="Abadi MT Condensed Extra Bold" charset="0"/>
              <a:cs typeface="Times New Roman" panose="02020603050405020304" pitchFamily="18" charset="0"/>
            </a:endParaRPr>
          </a:p>
        </p:txBody>
      </p:sp>
      <p:sp>
        <p:nvSpPr>
          <p:cNvPr id="3" name="Subtitle 2"/>
          <p:cNvSpPr>
            <a:spLocks noGrp="1"/>
          </p:cNvSpPr>
          <p:nvPr>
            <p:ph type="subTitle" idx="1"/>
          </p:nvPr>
        </p:nvSpPr>
        <p:spPr>
          <a:xfrm>
            <a:off x="1564640" y="5552758"/>
            <a:ext cx="9144000" cy="1655762"/>
          </a:xfrm>
        </p:spPr>
        <p:txBody>
          <a:bodyPr>
            <a:normAutofit/>
          </a:bodyPr>
          <a:lstStyle/>
          <a:p>
            <a:endParaRPr lang="en-US" sz="1800" b="1" dirty="0">
              <a:latin typeface="Times New Roman" panose="02020603050405020304" pitchFamily="18" charset="0"/>
              <a:ea typeface="Arial Rounded MT Bold"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07790" y="1193800"/>
            <a:ext cx="4457700" cy="4322247"/>
          </a:xfrm>
          <a:prstGeom prst="rect">
            <a:avLst/>
          </a:prstGeom>
        </p:spPr>
      </p:pic>
    </p:spTree>
    <p:extLst>
      <p:ext uri="{BB962C8B-B14F-4D97-AF65-F5344CB8AC3E}">
        <p14:creationId xmlns:p14="http://schemas.microsoft.com/office/powerpoint/2010/main" xmlns="" val="635723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2800" y="-10370271"/>
            <a:ext cx="9956800" cy="16760911"/>
          </a:xfrm>
          <a:prstGeom prst="rect">
            <a:avLst/>
          </a:prstGeom>
        </p:spPr>
      </p:pic>
    </p:spTree>
    <p:extLst>
      <p:ext uri="{BB962C8B-B14F-4D97-AF65-F5344CB8AC3E}">
        <p14:creationId xmlns:p14="http://schemas.microsoft.com/office/powerpoint/2010/main" xmlns="" val="707255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96095815"/>
              </p:ext>
            </p:extLst>
          </p:nvPr>
        </p:nvGraphicFramePr>
        <p:xfrm>
          <a:off x="254832" y="972801"/>
          <a:ext cx="10178322" cy="1402945"/>
        </p:xfrm>
        <a:graphic>
          <a:graphicData uri="http://schemas.openxmlformats.org/drawingml/2006/table">
            <a:tbl>
              <a:tblPr firstRow="1" bandRow="1">
                <a:tableStyleId>{5C22544A-7EE6-4342-B048-85BDC9FD1C3A}</a:tableStyleId>
              </a:tblPr>
              <a:tblGrid>
                <a:gridCol w="5089161"/>
                <a:gridCol w="5089161"/>
              </a:tblGrid>
              <a:tr h="230069">
                <a:tc>
                  <a:txBody>
                    <a:bodyPr/>
                    <a:lstStyle/>
                    <a:p>
                      <a:r>
                        <a:rPr lang="en-IN" dirty="0" smtClean="0">
                          <a:latin typeface="Times New Roman" panose="02020603050405020304" pitchFamily="18" charset="0"/>
                          <a:cs typeface="Times New Roman" panose="02020603050405020304" pitchFamily="18" charset="0"/>
                        </a:rPr>
                        <a:t>Recent onset</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Examples</a:t>
                      </a:r>
                      <a:endParaRPr lang="en-IN" dirty="0">
                        <a:latin typeface="Times New Roman" panose="02020603050405020304" pitchFamily="18" charset="0"/>
                        <a:cs typeface="Times New Roman" panose="02020603050405020304" pitchFamily="18" charset="0"/>
                      </a:endParaRPr>
                    </a:p>
                  </a:txBody>
                  <a:tcPr/>
                </a:tc>
              </a:tr>
              <a:tr h="397105">
                <a:tc>
                  <a:txBody>
                    <a:bodyPr/>
                    <a:lstStyle/>
                    <a:p>
                      <a:r>
                        <a:rPr lang="en-IN" dirty="0" smtClean="0">
                          <a:latin typeface="Times New Roman" panose="02020603050405020304" pitchFamily="18" charset="0"/>
                          <a:cs typeface="Times New Roman" panose="02020603050405020304" pitchFamily="18" charset="0"/>
                        </a:rPr>
                        <a:t>Colonic obstruction</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err="1" smtClean="0">
                          <a:latin typeface="Times New Roman" panose="02020603050405020304" pitchFamily="18" charset="0"/>
                          <a:cs typeface="Times New Roman" panose="02020603050405020304" pitchFamily="18" charset="0"/>
                        </a:rPr>
                        <a:t>Neoplasm:stricture</a:t>
                      </a:r>
                      <a:r>
                        <a:rPr lang="en-IN" dirty="0" smtClean="0">
                          <a:latin typeface="Times New Roman" panose="02020603050405020304" pitchFamily="18" charset="0"/>
                          <a:cs typeface="Times New Roman" panose="02020603050405020304" pitchFamily="18" charset="0"/>
                        </a:rPr>
                        <a:t>  :ischaemic diverticular</a:t>
                      </a:r>
                      <a:endParaRPr lang="en-IN" dirty="0">
                        <a:latin typeface="Times New Roman" panose="02020603050405020304" pitchFamily="18" charset="0"/>
                        <a:cs typeface="Times New Roman" panose="02020603050405020304" pitchFamily="18" charset="0"/>
                      </a:endParaRPr>
                    </a:p>
                  </a:txBody>
                  <a:tcPr/>
                </a:tc>
              </a:tr>
              <a:tr h="230069">
                <a:tc>
                  <a:txBody>
                    <a:bodyPr/>
                    <a:lstStyle/>
                    <a:p>
                      <a:r>
                        <a:rPr lang="en-IN" dirty="0" smtClean="0">
                          <a:latin typeface="Times New Roman" panose="02020603050405020304" pitchFamily="18" charset="0"/>
                          <a:cs typeface="Times New Roman" panose="02020603050405020304" pitchFamily="18" charset="0"/>
                        </a:rPr>
                        <a:t>Anal sphincter spasm</a:t>
                      </a:r>
                    </a:p>
                  </a:txBody>
                  <a:tcPr/>
                </a:tc>
                <a:tc>
                  <a:txBody>
                    <a:bodyPr/>
                    <a:lstStyle/>
                    <a:p>
                      <a:r>
                        <a:rPr lang="en-IN" dirty="0" smtClean="0">
                          <a:latin typeface="Times New Roman" panose="02020603050405020304" pitchFamily="18" charset="0"/>
                          <a:cs typeface="Times New Roman" panose="02020603050405020304" pitchFamily="18" charset="0"/>
                        </a:rPr>
                        <a:t>Anal fissure: painful haemorrhoids</a:t>
                      </a:r>
                    </a:p>
                    <a:p>
                      <a:r>
                        <a:rPr lang="en-IN" dirty="0" err="1" smtClean="0">
                          <a:latin typeface="Times New Roman" panose="02020603050405020304" pitchFamily="18" charset="0"/>
                          <a:cs typeface="Times New Roman" panose="02020603050405020304" pitchFamily="18" charset="0"/>
                        </a:rPr>
                        <a:t>Anismus</a:t>
                      </a:r>
                      <a:r>
                        <a:rPr lang="en-IN" dirty="0" smtClean="0">
                          <a:latin typeface="Times New Roman" panose="02020603050405020304" pitchFamily="18" charset="0"/>
                          <a:cs typeface="Times New Roman" panose="02020603050405020304" pitchFamily="18" charset="0"/>
                        </a:rPr>
                        <a:t>,</a:t>
                      </a:r>
                      <a:r>
                        <a:rPr lang="en-IN" baseline="0" dirty="0" smtClean="0">
                          <a:latin typeface="Times New Roman" panose="02020603050405020304" pitchFamily="18" charset="0"/>
                          <a:cs typeface="Times New Roman" panose="02020603050405020304" pitchFamily="18" charset="0"/>
                        </a:rPr>
                        <a:t> hypertonic anal </a:t>
                      </a:r>
                      <a:r>
                        <a:rPr lang="en-IN" baseline="0" dirty="0" err="1" smtClean="0">
                          <a:latin typeface="Times New Roman" panose="02020603050405020304" pitchFamily="18" charset="0"/>
                          <a:cs typeface="Times New Roman" panose="02020603050405020304" pitchFamily="18" charset="0"/>
                        </a:rPr>
                        <a:t>spinter</a:t>
                      </a:r>
                      <a:endParaRPr lang="en-IN" dirty="0">
                        <a:latin typeface="Times New Roman" panose="02020603050405020304" pitchFamily="18" charset="0"/>
                        <a:cs typeface="Times New Roman" panose="02020603050405020304" pitchFamily="18" charset="0"/>
                      </a:endParaRPr>
                    </a:p>
                  </a:txBody>
                  <a:tcPr/>
                </a:tc>
              </a:tr>
            </a:tbl>
          </a:graphicData>
        </a:graphic>
      </p:graphicFrame>
      <p:sp>
        <p:nvSpPr>
          <p:cNvPr id="4" name="Rectangle 3"/>
          <p:cNvSpPr/>
          <p:nvPr/>
        </p:nvSpPr>
        <p:spPr>
          <a:xfrm>
            <a:off x="254832" y="119921"/>
            <a:ext cx="10178322" cy="49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CAUSES OF CONSTIPATION IN ADULTS</a:t>
            </a:r>
          </a:p>
          <a:p>
            <a:pPr algn="ctr"/>
            <a:r>
              <a:rPr lang="en-IN" dirty="0" smtClean="0">
                <a:latin typeface="Times New Roman" panose="02020603050405020304" pitchFamily="18" charset="0"/>
                <a:cs typeface="Times New Roman" panose="02020603050405020304" pitchFamily="18" charset="0"/>
              </a:rPr>
              <a:t>ON BASIS OF ONSET</a:t>
            </a:r>
          </a:p>
        </p:txBody>
      </p:sp>
      <p:graphicFrame>
        <p:nvGraphicFramePr>
          <p:cNvPr id="5" name="Table 4"/>
          <p:cNvGraphicFramePr>
            <a:graphicFrameLocks noGrp="1"/>
          </p:cNvGraphicFramePr>
          <p:nvPr>
            <p:extLst/>
          </p:nvPr>
        </p:nvGraphicFramePr>
        <p:xfrm>
          <a:off x="254832" y="2383434"/>
          <a:ext cx="10178322" cy="3939416"/>
        </p:xfrm>
        <a:graphic>
          <a:graphicData uri="http://schemas.openxmlformats.org/drawingml/2006/table">
            <a:tbl>
              <a:tblPr firstRow="1" bandRow="1">
                <a:tableStyleId>{5C22544A-7EE6-4342-B048-85BDC9FD1C3A}</a:tableStyleId>
              </a:tblPr>
              <a:tblGrid>
                <a:gridCol w="5089161"/>
                <a:gridCol w="5089161"/>
              </a:tblGrid>
              <a:tr h="464696">
                <a:tc>
                  <a:txBody>
                    <a:bodyPr/>
                    <a:lstStyle/>
                    <a:p>
                      <a:r>
                        <a:rPr lang="en-IN" dirty="0" smtClean="0">
                          <a:latin typeface="Times New Roman" panose="02020603050405020304" pitchFamily="18" charset="0"/>
                          <a:cs typeface="Times New Roman" panose="02020603050405020304" pitchFamily="18" charset="0"/>
                        </a:rPr>
                        <a:t>CHRONIC</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EXAMPLES</a:t>
                      </a:r>
                      <a:endParaRPr lang="en-IN" dirty="0">
                        <a:latin typeface="Times New Roman" panose="02020603050405020304" pitchFamily="18" charset="0"/>
                        <a:cs typeface="Times New Roman" panose="02020603050405020304" pitchFamily="18" charset="0"/>
                      </a:endParaRPr>
                    </a:p>
                  </a:txBody>
                  <a:tcPr/>
                </a:tc>
              </a:tr>
              <a:tr h="175983">
                <a:tc>
                  <a:txBody>
                    <a:bodyPr/>
                    <a:lstStyle/>
                    <a:p>
                      <a:r>
                        <a:rPr lang="en-IN" dirty="0" smtClean="0">
                          <a:latin typeface="Times New Roman" panose="02020603050405020304" pitchFamily="18" charset="0"/>
                          <a:cs typeface="Times New Roman" panose="02020603050405020304" pitchFamily="18" charset="0"/>
                        </a:rPr>
                        <a:t>Irritable</a:t>
                      </a:r>
                      <a:r>
                        <a:rPr lang="en-IN" baseline="0" dirty="0" smtClean="0">
                          <a:latin typeface="Times New Roman" panose="02020603050405020304" pitchFamily="18" charset="0"/>
                          <a:cs typeface="Times New Roman" panose="02020603050405020304" pitchFamily="18" charset="0"/>
                        </a:rPr>
                        <a:t> bowel syndrome</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Constipation -predominant</a:t>
                      </a:r>
                      <a:endParaRPr lang="en-IN" dirty="0">
                        <a:latin typeface="Times New Roman" panose="02020603050405020304" pitchFamily="18" charset="0"/>
                        <a:cs typeface="Times New Roman" panose="02020603050405020304" pitchFamily="18" charset="0"/>
                      </a:endParaRPr>
                    </a:p>
                  </a:txBody>
                  <a:tcPr/>
                </a:tc>
              </a:tr>
              <a:tr h="175983">
                <a:tc>
                  <a:txBody>
                    <a:bodyPr/>
                    <a:lstStyle/>
                    <a:p>
                      <a:r>
                        <a:rPr lang="en-IN" dirty="0" smtClean="0">
                          <a:latin typeface="Times New Roman" panose="02020603050405020304" pitchFamily="18" charset="0"/>
                          <a:cs typeface="Times New Roman" panose="02020603050405020304" pitchFamily="18" charset="0"/>
                        </a:rPr>
                        <a:t>medications</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Ca2+ blockers, antidepressants</a:t>
                      </a:r>
                      <a:endParaRPr lang="en-IN" dirty="0">
                        <a:latin typeface="Times New Roman" panose="02020603050405020304" pitchFamily="18" charset="0"/>
                        <a:cs typeface="Times New Roman" panose="02020603050405020304" pitchFamily="18" charset="0"/>
                      </a:endParaRPr>
                    </a:p>
                  </a:txBody>
                  <a:tcPr/>
                </a:tc>
              </a:tr>
              <a:tr h="175983">
                <a:tc>
                  <a:txBody>
                    <a:bodyPr/>
                    <a:lstStyle/>
                    <a:p>
                      <a:r>
                        <a:rPr lang="en-IN" dirty="0" smtClean="0">
                          <a:latin typeface="Times New Roman" panose="02020603050405020304" pitchFamily="18" charset="0"/>
                          <a:cs typeface="Times New Roman" panose="02020603050405020304" pitchFamily="18" charset="0"/>
                        </a:rPr>
                        <a:t>Colonic </a:t>
                      </a:r>
                      <a:r>
                        <a:rPr lang="en-IN" dirty="0" err="1" smtClean="0">
                          <a:latin typeface="Times New Roman" panose="02020603050405020304" pitchFamily="18" charset="0"/>
                          <a:cs typeface="Times New Roman" panose="02020603050405020304" pitchFamily="18" charset="0"/>
                        </a:rPr>
                        <a:t>pseudoobstruction</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Slow transit constipation, </a:t>
                      </a:r>
                      <a:r>
                        <a:rPr lang="en-IN" dirty="0" err="1" smtClean="0">
                          <a:latin typeface="Times New Roman" panose="02020603050405020304" pitchFamily="18" charset="0"/>
                          <a:cs typeface="Times New Roman" panose="02020603050405020304" pitchFamily="18" charset="0"/>
                        </a:rPr>
                        <a:t>megacolon</a:t>
                      </a:r>
                      <a:r>
                        <a:rPr lang="en-IN" dirty="0" smtClean="0">
                          <a:latin typeface="Times New Roman" panose="02020603050405020304" pitchFamily="18" charset="0"/>
                          <a:cs typeface="Times New Roman" panose="02020603050405020304" pitchFamily="18" charset="0"/>
                        </a:rPr>
                        <a:t>(rare </a:t>
                      </a:r>
                      <a:r>
                        <a:rPr lang="en-IN" dirty="0" err="1" smtClean="0">
                          <a:latin typeface="Times New Roman" panose="02020603050405020304" pitchFamily="18" charset="0"/>
                          <a:cs typeface="Times New Roman" panose="02020603050405020304" pitchFamily="18" charset="0"/>
                        </a:rPr>
                        <a:t>hirschsprung’s</a:t>
                      </a:r>
                      <a:r>
                        <a:rPr lang="en-IN" dirty="0" smtClean="0">
                          <a:latin typeface="Times New Roman" panose="02020603050405020304" pitchFamily="18" charset="0"/>
                          <a:cs typeface="Times New Roman" panose="02020603050405020304" pitchFamily="18" charset="0"/>
                        </a:rPr>
                        <a:t>, </a:t>
                      </a:r>
                      <a:r>
                        <a:rPr lang="en-IN" dirty="0" err="1" smtClean="0">
                          <a:latin typeface="Times New Roman" panose="02020603050405020304" pitchFamily="18" charset="0"/>
                          <a:cs typeface="Times New Roman" panose="02020603050405020304" pitchFamily="18" charset="0"/>
                        </a:rPr>
                        <a:t>chagas</a:t>
                      </a:r>
                      <a:r>
                        <a:rPr lang="en-IN" dirty="0" smtClean="0">
                          <a:latin typeface="Times New Roman" panose="02020603050405020304" pitchFamily="18" charset="0"/>
                          <a:cs typeface="Times New Roman" panose="02020603050405020304" pitchFamily="18" charset="0"/>
                        </a:rPr>
                        <a:t>’ disease)</a:t>
                      </a:r>
                      <a:endParaRPr lang="en-IN" dirty="0">
                        <a:latin typeface="Times New Roman" panose="02020603050405020304" pitchFamily="18" charset="0"/>
                        <a:cs typeface="Times New Roman" panose="02020603050405020304" pitchFamily="18" charset="0"/>
                      </a:endParaRPr>
                    </a:p>
                  </a:txBody>
                  <a:tcPr/>
                </a:tc>
              </a:tr>
              <a:tr h="175983">
                <a:tc>
                  <a:txBody>
                    <a:bodyPr/>
                    <a:lstStyle/>
                    <a:p>
                      <a:r>
                        <a:rPr lang="en-IN" dirty="0" smtClean="0">
                          <a:latin typeface="Times New Roman" panose="02020603050405020304" pitchFamily="18" charset="0"/>
                          <a:cs typeface="Times New Roman" panose="02020603050405020304" pitchFamily="18" charset="0"/>
                        </a:rPr>
                        <a:t>Disorders of the rectal evacuation</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Pelvic</a:t>
                      </a:r>
                      <a:r>
                        <a:rPr lang="en-IN" baseline="0" dirty="0" smtClean="0">
                          <a:latin typeface="Times New Roman" panose="02020603050405020304" pitchFamily="18" charset="0"/>
                          <a:cs typeface="Times New Roman" panose="02020603050405020304" pitchFamily="18" charset="0"/>
                        </a:rPr>
                        <a:t> floor </a:t>
                      </a:r>
                      <a:r>
                        <a:rPr lang="en-IN" baseline="0" dirty="0" err="1" smtClean="0">
                          <a:latin typeface="Times New Roman" panose="02020603050405020304" pitchFamily="18" charset="0"/>
                          <a:cs typeface="Times New Roman" panose="02020603050405020304" pitchFamily="18" charset="0"/>
                        </a:rPr>
                        <a:t>dysfunction,anismus,rectal</a:t>
                      </a:r>
                      <a:r>
                        <a:rPr lang="en-IN" baseline="0" dirty="0" smtClean="0">
                          <a:latin typeface="Times New Roman" panose="02020603050405020304" pitchFamily="18" charset="0"/>
                          <a:cs typeface="Times New Roman" panose="02020603050405020304" pitchFamily="18" charset="0"/>
                        </a:rPr>
                        <a:t> mucosal </a:t>
                      </a:r>
                      <a:r>
                        <a:rPr lang="en-IN" baseline="0" dirty="0" err="1" smtClean="0">
                          <a:latin typeface="Times New Roman" panose="02020603050405020304" pitchFamily="18" charset="0"/>
                          <a:cs typeface="Times New Roman" panose="02020603050405020304" pitchFamily="18" charset="0"/>
                        </a:rPr>
                        <a:t>prolapse,rectocele</a:t>
                      </a:r>
                      <a:endParaRPr lang="en-IN" dirty="0">
                        <a:latin typeface="Times New Roman" panose="02020603050405020304" pitchFamily="18" charset="0"/>
                        <a:cs typeface="Times New Roman" panose="02020603050405020304" pitchFamily="18" charset="0"/>
                      </a:endParaRPr>
                    </a:p>
                  </a:txBody>
                  <a:tcPr/>
                </a:tc>
              </a:tr>
              <a:tr h="175983">
                <a:tc>
                  <a:txBody>
                    <a:bodyPr/>
                    <a:lstStyle/>
                    <a:p>
                      <a:r>
                        <a:rPr lang="en-IN" dirty="0" err="1" smtClean="0">
                          <a:latin typeface="Times New Roman" panose="02020603050405020304" pitchFamily="18" charset="0"/>
                          <a:cs typeface="Times New Roman" panose="02020603050405020304" pitchFamily="18" charset="0"/>
                        </a:rPr>
                        <a:t>endocrinopathies</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err="1" smtClean="0">
                          <a:latin typeface="Times New Roman" panose="02020603050405020304" pitchFamily="18" charset="0"/>
                          <a:cs typeface="Times New Roman" panose="02020603050405020304" pitchFamily="18" charset="0"/>
                        </a:rPr>
                        <a:t>Hypothyrodism</a:t>
                      </a:r>
                      <a:r>
                        <a:rPr lang="en-IN" dirty="0" smtClean="0">
                          <a:latin typeface="Times New Roman" panose="02020603050405020304" pitchFamily="18" charset="0"/>
                          <a:cs typeface="Times New Roman" panose="02020603050405020304" pitchFamily="18" charset="0"/>
                        </a:rPr>
                        <a:t> ,</a:t>
                      </a:r>
                      <a:r>
                        <a:rPr lang="en-IN" dirty="0" err="1" smtClean="0">
                          <a:latin typeface="Times New Roman" panose="02020603050405020304" pitchFamily="18" charset="0"/>
                          <a:cs typeface="Times New Roman" panose="02020603050405020304" pitchFamily="18" charset="0"/>
                        </a:rPr>
                        <a:t>hypercalcemia</a:t>
                      </a:r>
                      <a:r>
                        <a:rPr lang="en-IN" dirty="0" smtClean="0">
                          <a:latin typeface="Times New Roman" panose="02020603050405020304" pitchFamily="18" charset="0"/>
                          <a:cs typeface="Times New Roman" panose="02020603050405020304" pitchFamily="18" charset="0"/>
                        </a:rPr>
                        <a:t> &amp;pregnancy</a:t>
                      </a:r>
                      <a:endParaRPr lang="en-IN" dirty="0">
                        <a:latin typeface="Times New Roman" panose="02020603050405020304" pitchFamily="18" charset="0"/>
                        <a:cs typeface="Times New Roman" panose="02020603050405020304" pitchFamily="18" charset="0"/>
                      </a:endParaRPr>
                    </a:p>
                  </a:txBody>
                  <a:tcPr/>
                </a:tc>
              </a:tr>
              <a:tr h="175983">
                <a:tc>
                  <a:txBody>
                    <a:bodyPr/>
                    <a:lstStyle/>
                    <a:p>
                      <a:r>
                        <a:rPr lang="en-IN" dirty="0" smtClean="0">
                          <a:latin typeface="Times New Roman" panose="02020603050405020304" pitchFamily="18" charset="0"/>
                          <a:cs typeface="Times New Roman" panose="02020603050405020304" pitchFamily="18" charset="0"/>
                        </a:rPr>
                        <a:t>Psychiatric disorders</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err="1" smtClean="0">
                          <a:latin typeface="Times New Roman" panose="02020603050405020304" pitchFamily="18" charset="0"/>
                          <a:cs typeface="Times New Roman" panose="02020603050405020304" pitchFamily="18" charset="0"/>
                        </a:rPr>
                        <a:t>Depression,eating</a:t>
                      </a:r>
                      <a:r>
                        <a:rPr lang="en-IN" baseline="0" dirty="0" smtClean="0">
                          <a:latin typeface="Times New Roman" panose="02020603050405020304" pitchFamily="18" charset="0"/>
                          <a:cs typeface="Times New Roman" panose="02020603050405020304" pitchFamily="18" charset="0"/>
                        </a:rPr>
                        <a:t> disorders and drugs</a:t>
                      </a:r>
                      <a:endParaRPr lang="en-IN" dirty="0">
                        <a:latin typeface="Times New Roman" panose="02020603050405020304" pitchFamily="18" charset="0"/>
                        <a:cs typeface="Times New Roman" panose="02020603050405020304" pitchFamily="18" charset="0"/>
                      </a:endParaRPr>
                    </a:p>
                  </a:txBody>
                  <a:tcPr/>
                </a:tc>
              </a:tr>
              <a:tr h="175983">
                <a:tc>
                  <a:txBody>
                    <a:bodyPr/>
                    <a:lstStyle/>
                    <a:p>
                      <a:r>
                        <a:rPr lang="en-IN" dirty="0" smtClean="0">
                          <a:latin typeface="Times New Roman" panose="02020603050405020304" pitchFamily="18" charset="0"/>
                          <a:cs typeface="Times New Roman" panose="02020603050405020304" pitchFamily="18" charset="0"/>
                        </a:rPr>
                        <a:t>Neurologic disease</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Parkinson </a:t>
                      </a:r>
                      <a:endParaRPr lang="en-IN" dirty="0">
                        <a:latin typeface="Times New Roman" panose="02020603050405020304" pitchFamily="18" charset="0"/>
                        <a:cs typeface="Times New Roman" panose="02020603050405020304" pitchFamily="18" charset="0"/>
                      </a:endParaRPr>
                    </a:p>
                  </a:txBody>
                  <a:tcPr/>
                </a:tc>
              </a:tr>
              <a:tr h="175983">
                <a:tc>
                  <a:txBody>
                    <a:bodyPr/>
                    <a:lstStyle/>
                    <a:p>
                      <a:endParaRPr lang="en-IN" dirty="0">
                        <a:latin typeface="Times New Roman" panose="02020603050405020304" pitchFamily="18" charset="0"/>
                        <a:cs typeface="Times New Roman" panose="02020603050405020304" pitchFamily="18" charset="0"/>
                      </a:endParaRPr>
                    </a:p>
                  </a:txBody>
                  <a:tcPr/>
                </a:tc>
                <a:tc>
                  <a:txBody>
                    <a:bodyPr/>
                    <a:lstStyle/>
                    <a:p>
                      <a:endParaRPr lang="en-IN"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2040651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C00000"/>
                </a:solidFill>
                <a:latin typeface="Times New Roman" panose="02020603050405020304" pitchFamily="18" charset="0"/>
                <a:ea typeface="Abadi MT Condensed Extra Bold" charset="0"/>
                <a:cs typeface="Times New Roman" panose="02020603050405020304" pitchFamily="18" charset="0"/>
              </a:rPr>
              <a:t>SIGNS &amp; SYMPTOMS</a:t>
            </a:r>
            <a:endParaRPr lang="en-US" dirty="0">
              <a:solidFill>
                <a:srgbClr val="C00000"/>
              </a:solidFill>
              <a:latin typeface="Times New Roman" panose="02020603050405020304" pitchFamily="18" charset="0"/>
              <a:ea typeface="Abadi MT Condensed Extra Bold" charset="0"/>
              <a:cs typeface="Times New Roman" panose="02020603050405020304" pitchFamily="18" charset="0"/>
            </a:endParaRPr>
          </a:p>
        </p:txBody>
      </p:sp>
      <p:sp>
        <p:nvSpPr>
          <p:cNvPr id="3" name="Content Placeholder 2"/>
          <p:cNvSpPr>
            <a:spLocks noGrp="1"/>
          </p:cNvSpPr>
          <p:nvPr>
            <p:ph idx="1"/>
          </p:nvPr>
        </p:nvSpPr>
        <p:spPr>
          <a:xfrm>
            <a:off x="838200" y="1442720"/>
            <a:ext cx="10515600" cy="4917440"/>
          </a:xfrm>
        </p:spPr>
        <p:txBody>
          <a:bodyPr>
            <a:noAutofit/>
          </a:bodyPr>
          <a:lstStyle/>
          <a:p>
            <a:pPr lvl="1"/>
            <a:r>
              <a:rPr lang="en-CA" sz="3600" dirty="0" smtClean="0">
                <a:latin typeface="Times New Roman" panose="02020603050405020304" pitchFamily="18" charset="0"/>
                <a:cs typeface="Times New Roman" panose="02020603050405020304" pitchFamily="18" charset="0"/>
              </a:rPr>
              <a:t>Infrequent defecation</a:t>
            </a:r>
            <a:endParaRPr lang="en-CA" sz="3600" dirty="0">
              <a:latin typeface="Times New Roman" panose="02020603050405020304" pitchFamily="18" charset="0"/>
              <a:cs typeface="Times New Roman" panose="02020603050405020304" pitchFamily="18" charset="0"/>
            </a:endParaRPr>
          </a:p>
          <a:p>
            <a:pPr lvl="1"/>
            <a:r>
              <a:rPr lang="en-CA" sz="3600" dirty="0" smtClean="0">
                <a:latin typeface="Times New Roman" panose="02020603050405020304" pitchFamily="18" charset="0"/>
                <a:cs typeface="Times New Roman" panose="02020603050405020304" pitchFamily="18" charset="0"/>
              </a:rPr>
              <a:t>Nausea</a:t>
            </a:r>
            <a:endParaRPr lang="en-CA" sz="3600" dirty="0">
              <a:latin typeface="Times New Roman" panose="02020603050405020304" pitchFamily="18" charset="0"/>
              <a:cs typeface="Times New Roman" panose="02020603050405020304" pitchFamily="18" charset="0"/>
            </a:endParaRPr>
          </a:p>
          <a:p>
            <a:pPr lvl="1"/>
            <a:r>
              <a:rPr lang="en-CA" sz="3600" dirty="0" smtClean="0">
                <a:latin typeface="Times New Roman" panose="02020603050405020304" pitchFamily="18" charset="0"/>
                <a:cs typeface="Times New Roman" panose="02020603050405020304" pitchFamily="18" charset="0"/>
              </a:rPr>
              <a:t>Vomiting</a:t>
            </a:r>
            <a:endParaRPr lang="en-CA" sz="3600" dirty="0">
              <a:latin typeface="Times New Roman" panose="02020603050405020304" pitchFamily="18" charset="0"/>
              <a:cs typeface="Times New Roman" panose="02020603050405020304" pitchFamily="18" charset="0"/>
            </a:endParaRPr>
          </a:p>
          <a:p>
            <a:pPr lvl="1"/>
            <a:r>
              <a:rPr lang="en-CA" sz="3600" dirty="0" smtClean="0">
                <a:latin typeface="Times New Roman" panose="02020603050405020304" pitchFamily="18" charset="0"/>
                <a:cs typeface="Times New Roman" panose="02020603050405020304" pitchFamily="18" charset="0"/>
              </a:rPr>
              <a:t>Anorexia</a:t>
            </a:r>
            <a:endParaRPr lang="en-CA" sz="3600" dirty="0">
              <a:latin typeface="Times New Roman" panose="02020603050405020304" pitchFamily="18" charset="0"/>
              <a:cs typeface="Times New Roman" panose="02020603050405020304" pitchFamily="18" charset="0"/>
            </a:endParaRPr>
          </a:p>
          <a:p>
            <a:pPr lvl="1"/>
            <a:r>
              <a:rPr lang="en-CA" sz="3600" dirty="0" smtClean="0">
                <a:latin typeface="Times New Roman" panose="02020603050405020304" pitchFamily="18" charset="0"/>
                <a:cs typeface="Times New Roman" panose="02020603050405020304" pitchFamily="18" charset="0"/>
              </a:rPr>
              <a:t>Feeling full quickly</a:t>
            </a:r>
            <a:endParaRPr lang="en-CA" sz="3600" dirty="0">
              <a:latin typeface="Times New Roman" panose="02020603050405020304" pitchFamily="18" charset="0"/>
              <a:cs typeface="Times New Roman" panose="02020603050405020304" pitchFamily="18" charset="0"/>
            </a:endParaRPr>
          </a:p>
          <a:p>
            <a:pPr lvl="1"/>
            <a:r>
              <a:rPr lang="en-CA" sz="3600" dirty="0" smtClean="0">
                <a:latin typeface="Times New Roman" panose="02020603050405020304" pitchFamily="18" charset="0"/>
                <a:cs typeface="Times New Roman" panose="02020603050405020304" pitchFamily="18" charset="0"/>
              </a:rPr>
              <a:t>Stools that are small, hard, and/or difficult to evacuate</a:t>
            </a:r>
            <a:endParaRPr lang="en-CA" sz="3600" dirty="0">
              <a:latin typeface="Times New Roman" panose="02020603050405020304" pitchFamily="18" charset="0"/>
              <a:cs typeface="Times New Roman" panose="02020603050405020304" pitchFamily="18" charset="0"/>
            </a:endParaRPr>
          </a:p>
          <a:p>
            <a:pPr lvl="1"/>
            <a:r>
              <a:rPr lang="en-CA" sz="3600" dirty="0" smtClean="0">
                <a:latin typeface="Times New Roman" panose="02020603050405020304" pitchFamily="18" charset="0"/>
                <a:cs typeface="Times New Roman" panose="02020603050405020304" pitchFamily="18" charset="0"/>
              </a:rPr>
              <a:t>Rectal bleeding </a:t>
            </a:r>
          </a:p>
          <a:p>
            <a:pPr lvl="1"/>
            <a:r>
              <a:rPr lang="en-CA" sz="3600" dirty="0" smtClean="0">
                <a:latin typeface="Times New Roman" panose="02020603050405020304" pitchFamily="18" charset="0"/>
                <a:cs typeface="Times New Roman" panose="02020603050405020304" pitchFamily="18" charset="0"/>
              </a:rPr>
              <a:t>Weight loss (in chronic constipation)</a:t>
            </a:r>
            <a:endParaRPr lang="en-CA" sz="36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56297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81"/>
            <a:ext cx="10515600" cy="1154242"/>
          </a:xfrm>
        </p:spPr>
        <p:txBody>
          <a:bodyPr>
            <a:normAutofit/>
          </a:bodyPr>
          <a:lstStyle/>
          <a:p>
            <a:pPr algn="ctr"/>
            <a:r>
              <a:rPr lang="en-US" dirty="0" smtClean="0">
                <a:solidFill>
                  <a:srgbClr val="C00000"/>
                </a:solidFill>
                <a:latin typeface="Times New Roman" panose="02020603050405020304" pitchFamily="18" charset="0"/>
                <a:ea typeface="Abadi MT Condensed Extra Bold" charset="0"/>
                <a:cs typeface="Times New Roman" panose="02020603050405020304" pitchFamily="18" charset="0"/>
              </a:rPr>
              <a:t>APPROACH</a:t>
            </a:r>
            <a:endParaRPr lang="en-US" sz="6000" dirty="0">
              <a:solidFill>
                <a:srgbClr val="C00000"/>
              </a:solidFill>
              <a:latin typeface="Times New Roman" panose="02020603050405020304" pitchFamily="18" charset="0"/>
              <a:ea typeface="Abadi MT Condensed Extra Bold" charset="0"/>
              <a:cs typeface="Times New Roman" panose="02020603050405020304" pitchFamily="18" charset="0"/>
            </a:endParaRPr>
          </a:p>
        </p:txBody>
      </p:sp>
      <p:sp>
        <p:nvSpPr>
          <p:cNvPr id="3" name="Content Placeholder 2"/>
          <p:cNvSpPr>
            <a:spLocks noGrp="1"/>
          </p:cNvSpPr>
          <p:nvPr>
            <p:ph idx="1"/>
          </p:nvPr>
        </p:nvSpPr>
        <p:spPr>
          <a:xfrm>
            <a:off x="838200" y="1280160"/>
            <a:ext cx="10515600" cy="4896803"/>
          </a:xfrm>
        </p:spPr>
        <p:txBody>
          <a:bodyPr>
            <a:normAutofit lnSpcReduction="10000"/>
          </a:bodyPr>
          <a:lstStyle/>
          <a:p>
            <a:pPr marL="0" indent="0">
              <a:buNone/>
            </a:pPr>
            <a:r>
              <a:rPr lang="en-US" dirty="0" smtClean="0">
                <a:latin typeface="Times New Roman" panose="02020603050405020304" pitchFamily="18" charset="0"/>
                <a:cs typeface="Times New Roman" panose="02020603050405020304" pitchFamily="18" charset="0"/>
              </a:rPr>
              <a:t>HISTORY</a:t>
            </a:r>
          </a:p>
          <a:p>
            <a:pPr marL="0" indent="0">
              <a:buNone/>
            </a:pPr>
            <a:r>
              <a:rPr lang="en-US" dirty="0" smtClean="0">
                <a:latin typeface="Times New Roman" panose="02020603050405020304" pitchFamily="18" charset="0"/>
                <a:cs typeface="Times New Roman" panose="02020603050405020304" pitchFamily="18" charset="0"/>
              </a:rPr>
              <a:t>A DETAILED HISTORY ABOUT PATIENTS BOWEL HABBITS CAN MAKE US RULE OUT TYPE OF CONSTIPATION</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1) ONSET : ACUTE :- INTESTINAL OBSTUCTION</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OGILVIE SYNDROME</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NEW MEDICATIONS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RECENT PSYCHOSOCIAL EVENTS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:CHRONIC :- MALIGNANCIES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CONGENITAL ANAMOLIES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:-FISSURES/ FISTULAS</a:t>
            </a:r>
            <a:r>
              <a:rPr lang="is-IS"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ETC</a:t>
            </a:r>
          </a:p>
        </p:txBody>
      </p:sp>
    </p:spTree>
    <p:extLst>
      <p:ext uri="{BB962C8B-B14F-4D97-AF65-F5344CB8AC3E}">
        <p14:creationId xmlns:p14="http://schemas.microsoft.com/office/powerpoint/2010/main" xmlns="" val="1075259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2) PATTERN</a:t>
            </a:r>
          </a:p>
          <a:p>
            <a:pPr marL="0" indent="0">
              <a:buNone/>
            </a:pPr>
            <a:r>
              <a:rPr lang="en-US" dirty="0" smtClean="0">
                <a:latin typeface="Times New Roman" panose="02020603050405020304" pitchFamily="18" charset="0"/>
                <a:cs typeface="Times New Roman" panose="02020603050405020304" pitchFamily="18" charset="0"/>
              </a:rPr>
              <a:t>3) FREQUENCY</a:t>
            </a:r>
          </a:p>
          <a:p>
            <a:pPr marL="0" indent="0">
              <a:buNone/>
            </a:pPr>
            <a:r>
              <a:rPr lang="en-US" dirty="0" smtClean="0">
                <a:latin typeface="Times New Roman" panose="02020603050405020304" pitchFamily="18" charset="0"/>
                <a:cs typeface="Times New Roman" panose="02020603050405020304" pitchFamily="18" charset="0"/>
              </a:rPr>
              <a:t>4) CONSISTENSY</a:t>
            </a:r>
          </a:p>
          <a:p>
            <a:pPr marL="0" indent="0">
              <a:buNone/>
            </a:pPr>
            <a:r>
              <a:rPr lang="en-US" dirty="0" smtClean="0">
                <a:latin typeface="Times New Roman" panose="02020603050405020304" pitchFamily="18" charset="0"/>
                <a:cs typeface="Times New Roman" panose="02020603050405020304" pitchFamily="18" charset="0"/>
              </a:rPr>
              <a:t>5) AMOUNT OF TIME SPENT IN RESTROOM</a:t>
            </a:r>
          </a:p>
          <a:p>
            <a:pPr marL="0" indent="0">
              <a:buNone/>
            </a:pPr>
            <a:r>
              <a:rPr lang="en-US" dirty="0" smtClean="0">
                <a:latin typeface="Times New Roman" panose="02020603050405020304" pitchFamily="18" charset="0"/>
                <a:cs typeface="Times New Roman" panose="02020603050405020304" pitchFamily="18" charset="0"/>
              </a:rPr>
              <a:t>6) DIET, FLUID INTAKE, BEVERAGES &amp; LIFESTYLE</a:t>
            </a:r>
          </a:p>
          <a:p>
            <a:pPr marL="0" indent="0">
              <a:buNone/>
            </a:pPr>
            <a:r>
              <a:rPr lang="en-US" dirty="0" smtClean="0">
                <a:latin typeface="Times New Roman" panose="02020603050405020304" pitchFamily="18" charset="0"/>
                <a:cs typeface="Times New Roman" panose="02020603050405020304" pitchFamily="18" charset="0"/>
              </a:rPr>
              <a:t>7) PREVIOUS HISTORY</a:t>
            </a:r>
          </a:p>
          <a:p>
            <a:pPr marL="0" indent="0">
              <a:buNone/>
            </a:pPr>
            <a:r>
              <a:rPr lang="en-US" dirty="0" smtClean="0">
                <a:latin typeface="Times New Roman" panose="02020603050405020304" pitchFamily="18" charset="0"/>
                <a:cs typeface="Times New Roman" panose="02020603050405020304" pitchFamily="18" charset="0"/>
              </a:rPr>
              <a:t>8) OTHER DISEASES (Diabetes, spinal/ SOL/ Thyroid dysfunctions)</a:t>
            </a:r>
          </a:p>
          <a:p>
            <a:pPr marL="0" indent="0">
              <a:buNone/>
            </a:pPr>
            <a:r>
              <a:rPr lang="en-US" dirty="0" smtClean="0">
                <a:latin typeface="Times New Roman" panose="02020603050405020304" pitchFamily="18" charset="0"/>
                <a:cs typeface="Times New Roman" panose="02020603050405020304" pitchFamily="18" charset="0"/>
              </a:rPr>
              <a:t>9) STD’s or SEXUAL ABUSE</a:t>
            </a:r>
          </a:p>
        </p:txBody>
      </p:sp>
    </p:spTree>
    <p:extLst>
      <p:ext uri="{BB962C8B-B14F-4D97-AF65-F5344CB8AC3E}">
        <p14:creationId xmlns:p14="http://schemas.microsoft.com/office/powerpoint/2010/main" xmlns="" val="1830496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rgbClr val="C00000"/>
                </a:solidFill>
                <a:latin typeface="Arial Rounded MT Bold" charset="0"/>
                <a:ea typeface="Arial Rounded MT Bold" charset="0"/>
                <a:cs typeface="Arial Rounded MT Bold" charset="0"/>
              </a:rPr>
              <a:t>WORKUP</a:t>
            </a:r>
            <a:endParaRPr lang="en-US" sz="5400" b="1" dirty="0">
              <a:solidFill>
                <a:srgbClr val="C00000"/>
              </a:solidFill>
              <a:latin typeface="Arial Rounded MT Bold" charset="0"/>
              <a:ea typeface="Arial Rounded MT Bold" charset="0"/>
              <a:cs typeface="Arial Rounded MT Bold" charset="0"/>
            </a:endParaRPr>
          </a:p>
        </p:txBody>
      </p:sp>
      <p:sp>
        <p:nvSpPr>
          <p:cNvPr id="3" name="Content Placeholder 2"/>
          <p:cNvSpPr>
            <a:spLocks noGrp="1"/>
          </p:cNvSpPr>
          <p:nvPr>
            <p:ph idx="1"/>
          </p:nvPr>
        </p:nvSpPr>
        <p:spPr/>
        <p:txBody>
          <a:bodyPr/>
          <a:lstStyle/>
          <a:p>
            <a:r>
              <a:rPr lang="en-US" dirty="0" smtClean="0"/>
              <a:t>IN PATIENTS WITH MILD CONSTIPATION OR RECENT HISTORY OF CONSTIPATION IT IS NOT ALWAYS NECESSARY TO INVESTIGATE</a:t>
            </a:r>
          </a:p>
          <a:p>
            <a:r>
              <a:rPr lang="en-US" dirty="0" smtClean="0"/>
              <a:t>HOWEVER IN SEVERE AND REFRACTORY CONSTIPATION PROPER WORKUP WILL BE REQUIRED</a:t>
            </a:r>
          </a:p>
          <a:p>
            <a:r>
              <a:rPr lang="en-US" dirty="0" smtClean="0"/>
              <a:t>PRIORITY OF INVESTIGATIONS COULD BE ON BASIS OF SIGNS, SYMPTOMS AND AGE OF PATIENT</a:t>
            </a:r>
            <a:endParaRPr lang="en-US" dirty="0"/>
          </a:p>
        </p:txBody>
      </p:sp>
    </p:spTree>
    <p:extLst>
      <p:ext uri="{BB962C8B-B14F-4D97-AF65-F5344CB8AC3E}">
        <p14:creationId xmlns:p14="http://schemas.microsoft.com/office/powerpoint/2010/main" xmlns="" val="23457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rgbClr val="C00000"/>
                </a:solidFill>
                <a:latin typeface="Abadi MT Condensed Extra Bold" charset="0"/>
                <a:ea typeface="Abadi MT Condensed Extra Bold" charset="0"/>
                <a:cs typeface="Abadi MT Condensed Extra Bold" charset="0"/>
              </a:rPr>
              <a:t>INVESTIGATIONS</a:t>
            </a:r>
            <a:endParaRPr lang="en-US" sz="5400" b="1" dirty="0">
              <a:solidFill>
                <a:srgbClr val="C00000"/>
              </a:solidFill>
              <a:latin typeface="Abadi MT Condensed Extra Bold" charset="0"/>
              <a:ea typeface="Abadi MT Condensed Extra Bold" charset="0"/>
              <a:cs typeface="Abadi MT Condensed Extra Bold" charset="0"/>
            </a:endParaRPr>
          </a:p>
        </p:txBody>
      </p:sp>
      <p:sp>
        <p:nvSpPr>
          <p:cNvPr id="3" name="Content Placeholder 2"/>
          <p:cNvSpPr>
            <a:spLocks noGrp="1"/>
          </p:cNvSpPr>
          <p:nvPr>
            <p:ph idx="1"/>
          </p:nvPr>
        </p:nvSpPr>
        <p:spPr/>
        <p:txBody>
          <a:bodyPr>
            <a:normAutofit/>
          </a:bodyPr>
          <a:lstStyle/>
          <a:p>
            <a:pPr>
              <a:buFont typeface="Wingdings" charset="2"/>
              <a:buChar char="v"/>
            </a:pPr>
            <a:r>
              <a:rPr lang="en-US" b="1" dirty="0" smtClean="0">
                <a:solidFill>
                  <a:srgbClr val="002060"/>
                </a:solidFill>
                <a:latin typeface="Arial Rounded MT Bold" charset="0"/>
                <a:ea typeface="Arial Rounded MT Bold" charset="0"/>
                <a:cs typeface="Arial Rounded MT Bold" charset="0"/>
              </a:rPr>
              <a:t>MEDICAL EVALUATION :- </a:t>
            </a:r>
          </a:p>
          <a:p>
            <a:pPr marL="514350" indent="-514350">
              <a:buFont typeface="+mj-lt"/>
              <a:buAutoNum type="arabicPeriod"/>
            </a:pPr>
            <a:r>
              <a:rPr lang="en-US" b="1" dirty="0" smtClean="0">
                <a:solidFill>
                  <a:schemeClr val="accent6">
                    <a:lumMod val="50000"/>
                  </a:schemeClr>
                </a:solidFill>
                <a:latin typeface="Abadi MT Condensed Extra Bold" charset="0"/>
                <a:ea typeface="Abadi MT Condensed Extra Bold" charset="0"/>
                <a:cs typeface="Abadi MT Condensed Extra Bold" charset="0"/>
              </a:rPr>
              <a:t>CBC				8.ANA</a:t>
            </a:r>
          </a:p>
          <a:p>
            <a:pPr marL="514350" indent="-514350">
              <a:buFont typeface="+mj-lt"/>
              <a:buAutoNum type="arabicPeriod"/>
            </a:pPr>
            <a:r>
              <a:rPr lang="en-US" b="1" dirty="0" smtClean="0">
                <a:solidFill>
                  <a:schemeClr val="accent6">
                    <a:lumMod val="50000"/>
                  </a:schemeClr>
                </a:solidFill>
                <a:latin typeface="Abadi MT Condensed Extra Bold" charset="0"/>
                <a:ea typeface="Abadi MT Condensed Extra Bold" charset="0"/>
                <a:cs typeface="Abadi MT Condensed Extra Bold" charset="0"/>
              </a:rPr>
              <a:t>ELECTROLYTES			9.TUMOUR MARKERS</a:t>
            </a:r>
          </a:p>
          <a:p>
            <a:pPr marL="514350" indent="-514350">
              <a:buFont typeface="+mj-lt"/>
              <a:buAutoNum type="arabicPeriod"/>
            </a:pPr>
            <a:r>
              <a:rPr lang="en-US" b="1" dirty="0" smtClean="0">
                <a:solidFill>
                  <a:schemeClr val="accent6">
                    <a:lumMod val="50000"/>
                  </a:schemeClr>
                </a:solidFill>
                <a:latin typeface="Abadi MT Condensed Extra Bold" charset="0"/>
                <a:ea typeface="Abadi MT Condensed Extra Bold" charset="0"/>
                <a:cs typeface="Abadi MT Condensed Extra Bold" charset="0"/>
              </a:rPr>
              <a:t>CALCIUM				10.MRI / CT-SCAN</a:t>
            </a:r>
          </a:p>
          <a:p>
            <a:pPr marL="514350" indent="-514350">
              <a:buFont typeface="+mj-lt"/>
              <a:buAutoNum type="arabicPeriod"/>
            </a:pPr>
            <a:r>
              <a:rPr lang="en-US" b="1" dirty="0" smtClean="0">
                <a:solidFill>
                  <a:schemeClr val="accent6">
                    <a:lumMod val="50000"/>
                  </a:schemeClr>
                </a:solidFill>
                <a:latin typeface="Abadi MT Condensed Extra Bold" charset="0"/>
                <a:ea typeface="Abadi MT Condensed Extra Bold" charset="0"/>
                <a:cs typeface="Abadi MT Condensed Extra Bold" charset="0"/>
              </a:rPr>
              <a:t>MAGNESIUM			11.ULTRASOUND</a:t>
            </a:r>
          </a:p>
          <a:p>
            <a:pPr marL="514350" indent="-514350">
              <a:buFont typeface="+mj-lt"/>
              <a:buAutoNum type="arabicPeriod"/>
            </a:pPr>
            <a:r>
              <a:rPr lang="en-US" b="1" dirty="0" smtClean="0">
                <a:solidFill>
                  <a:schemeClr val="accent6">
                    <a:lumMod val="50000"/>
                  </a:schemeClr>
                </a:solidFill>
                <a:latin typeface="Abadi MT Condensed Extra Bold" charset="0"/>
                <a:ea typeface="Abadi MT Condensed Extra Bold" charset="0"/>
                <a:cs typeface="Abadi MT Condensed Extra Bold" charset="0"/>
              </a:rPr>
              <a:t>HBA1C				12.X-RAY ABDOMEN</a:t>
            </a:r>
          </a:p>
          <a:p>
            <a:pPr marL="514350" indent="-514350">
              <a:buFont typeface="+mj-lt"/>
              <a:buAutoNum type="arabicPeriod"/>
            </a:pPr>
            <a:r>
              <a:rPr lang="en-US" b="1" dirty="0" smtClean="0">
                <a:solidFill>
                  <a:schemeClr val="accent6">
                    <a:lumMod val="50000"/>
                  </a:schemeClr>
                </a:solidFill>
                <a:latin typeface="Abadi MT Condensed Extra Bold" charset="0"/>
                <a:ea typeface="Abadi MT Condensed Extra Bold" charset="0"/>
                <a:cs typeface="Abadi MT Condensed Extra Bold" charset="0"/>
              </a:rPr>
              <a:t> UPT</a:t>
            </a:r>
          </a:p>
          <a:p>
            <a:pPr marL="514350" indent="-514350">
              <a:buFont typeface="+mj-lt"/>
              <a:buAutoNum type="arabicPeriod"/>
            </a:pPr>
            <a:r>
              <a:rPr lang="en-US" b="1" dirty="0" smtClean="0">
                <a:solidFill>
                  <a:schemeClr val="accent6">
                    <a:lumMod val="50000"/>
                  </a:schemeClr>
                </a:solidFill>
                <a:latin typeface="Abadi MT Condensed Extra Bold" charset="0"/>
                <a:ea typeface="Abadi MT Condensed Extra Bold" charset="0"/>
                <a:cs typeface="Abadi MT Condensed Extra Bold" charset="0"/>
              </a:rPr>
              <a:t>THYROID PROFILE</a:t>
            </a:r>
            <a:endParaRPr lang="en-US" b="1" dirty="0">
              <a:solidFill>
                <a:schemeClr val="accent6">
                  <a:lumMod val="50000"/>
                </a:schemeClr>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xmlns="" val="1096689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495" y="214831"/>
            <a:ext cx="10515600" cy="1325563"/>
          </a:xfrm>
        </p:spPr>
        <p:txBody>
          <a:bodyPr>
            <a:normAutofit/>
          </a:bodyPr>
          <a:lstStyle/>
          <a:p>
            <a:pPr marL="457200" indent="-457200">
              <a:buFont typeface="Wingdings" charset="2"/>
              <a:buChar char="v"/>
            </a:pPr>
            <a:r>
              <a:rPr lang="en-US" sz="2800" b="1" dirty="0" smtClean="0">
                <a:solidFill>
                  <a:srgbClr val="002060"/>
                </a:solidFill>
                <a:latin typeface="Arial Rounded MT Bold" charset="0"/>
                <a:ea typeface="Arial Rounded MT Bold" charset="0"/>
                <a:cs typeface="Arial Rounded MT Bold" charset="0"/>
              </a:rPr>
              <a:t>INVASIVE &amp; NONINVASIVE Ix</a:t>
            </a:r>
            <a:endParaRPr lang="en-US" sz="2800" b="1" dirty="0">
              <a:solidFill>
                <a:srgbClr val="002060"/>
              </a:solidFill>
              <a:latin typeface="Arial Rounded MT Bold" charset="0"/>
              <a:ea typeface="Arial Rounded MT Bold" charset="0"/>
              <a:cs typeface="Arial Rounded MT Bold" charset="0"/>
            </a:endParaRPr>
          </a:p>
        </p:txBody>
      </p:sp>
      <p:sp>
        <p:nvSpPr>
          <p:cNvPr id="3" name="Content Placeholder 2"/>
          <p:cNvSpPr>
            <a:spLocks noGrp="1"/>
          </p:cNvSpPr>
          <p:nvPr>
            <p:ph idx="1"/>
          </p:nvPr>
        </p:nvSpPr>
        <p:spPr>
          <a:xfrm>
            <a:off x="808495" y="1255363"/>
            <a:ext cx="10515600" cy="4735621"/>
          </a:xfrm>
        </p:spPr>
        <p:txBody>
          <a:bodyPr>
            <a:normAutofit/>
          </a:bodyPr>
          <a:lstStyle/>
          <a:p>
            <a:pPr marL="514350" indent="-514350">
              <a:buFont typeface="+mj-lt"/>
              <a:buAutoNum type="arabicPeriod"/>
            </a:pPr>
            <a:r>
              <a:rPr lang="en-US" b="1" dirty="0" smtClean="0">
                <a:solidFill>
                  <a:schemeClr val="accent6">
                    <a:lumMod val="50000"/>
                  </a:schemeClr>
                </a:solidFill>
                <a:latin typeface="Abadi MT Condensed Extra Bold" charset="0"/>
                <a:ea typeface="Abadi MT Condensed Extra Bold" charset="0"/>
                <a:cs typeface="Abadi MT Condensed Extra Bold" charset="0"/>
              </a:rPr>
              <a:t>ANORECTAL MANOMETRY/BALOON </a:t>
            </a:r>
            <a:r>
              <a:rPr lang="en-US" b="1" dirty="0">
                <a:solidFill>
                  <a:schemeClr val="accent6">
                    <a:lumMod val="50000"/>
                  </a:schemeClr>
                </a:solidFill>
                <a:latin typeface="Abadi MT Condensed Extra Bold" charset="0"/>
                <a:ea typeface="Abadi MT Condensed Extra Bold" charset="0"/>
                <a:cs typeface="Abadi MT Condensed Extra Bold" charset="0"/>
              </a:rPr>
              <a:t>EXPULSION TEST</a:t>
            </a:r>
          </a:p>
          <a:p>
            <a:pPr marL="514350" indent="-514350">
              <a:buFont typeface="+mj-lt"/>
              <a:buAutoNum type="arabicPeriod"/>
            </a:pPr>
            <a:r>
              <a:rPr lang="en-US" b="1" dirty="0" smtClean="0">
                <a:solidFill>
                  <a:schemeClr val="accent6">
                    <a:lumMod val="50000"/>
                  </a:schemeClr>
                </a:solidFill>
                <a:latin typeface="Abadi MT Condensed Extra Bold" charset="0"/>
                <a:ea typeface="Abadi MT Condensed Extra Bold" charset="0"/>
                <a:cs typeface="Abadi MT Condensed Extra Bold" charset="0"/>
              </a:rPr>
              <a:t>BARRIUM ENEMA</a:t>
            </a:r>
          </a:p>
          <a:p>
            <a:pPr marL="514350" indent="-514350">
              <a:buFont typeface="+mj-lt"/>
              <a:buAutoNum type="arabicPeriod"/>
            </a:pPr>
            <a:r>
              <a:rPr lang="en-US" b="1" dirty="0">
                <a:solidFill>
                  <a:schemeClr val="accent6">
                    <a:lumMod val="50000"/>
                  </a:schemeClr>
                </a:solidFill>
                <a:latin typeface="Abadi MT Condensed Extra Bold" charset="0"/>
                <a:ea typeface="Abadi MT Condensed Extra Bold" charset="0"/>
                <a:cs typeface="Abadi MT Condensed Extra Bold" charset="0"/>
              </a:rPr>
              <a:t>MR DEFOGRAPHY</a:t>
            </a:r>
            <a:endParaRPr lang="en-US" b="1" dirty="0" smtClean="0">
              <a:solidFill>
                <a:schemeClr val="accent6">
                  <a:lumMod val="50000"/>
                </a:schemeClr>
              </a:solidFill>
              <a:latin typeface="Abadi MT Condensed Extra Bold" charset="0"/>
              <a:ea typeface="Abadi MT Condensed Extra Bold" charset="0"/>
              <a:cs typeface="Abadi MT Condensed Extra Bold" charset="0"/>
            </a:endParaRPr>
          </a:p>
          <a:p>
            <a:pPr marL="514350" indent="-514350">
              <a:buFont typeface="+mj-lt"/>
              <a:buAutoNum type="arabicPeriod"/>
            </a:pPr>
            <a:r>
              <a:rPr lang="en-US" b="1" dirty="0" smtClean="0">
                <a:solidFill>
                  <a:schemeClr val="accent6">
                    <a:lumMod val="50000"/>
                  </a:schemeClr>
                </a:solidFill>
                <a:latin typeface="Abadi MT Condensed Extra Bold" charset="0"/>
                <a:ea typeface="Abadi MT Condensed Extra Bold" charset="0"/>
                <a:cs typeface="Abadi MT Condensed Extra Bold" charset="0"/>
              </a:rPr>
              <a:t>SURFACE ANAL ELECTROMYOGRAPHY </a:t>
            </a:r>
            <a:r>
              <a:rPr lang="en-US" b="1" dirty="0">
                <a:solidFill>
                  <a:schemeClr val="accent6">
                    <a:lumMod val="50000"/>
                  </a:schemeClr>
                </a:solidFill>
                <a:latin typeface="Abadi MT Condensed Extra Bold" charset="0"/>
                <a:ea typeface="Abadi MT Condensed Extra Bold" charset="0"/>
                <a:cs typeface="Abadi MT Condensed Extra Bold" charset="0"/>
              </a:rPr>
              <a:t>(EMG</a:t>
            </a:r>
            <a:r>
              <a:rPr lang="en-US" b="1" dirty="0" smtClean="0">
                <a:solidFill>
                  <a:schemeClr val="accent6">
                    <a:lumMod val="50000"/>
                  </a:schemeClr>
                </a:solidFill>
                <a:latin typeface="Abadi MT Condensed Extra Bold" charset="0"/>
                <a:ea typeface="Abadi MT Condensed Extra Bold" charset="0"/>
                <a:cs typeface="Abadi MT Condensed Extra Bold"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21103" y="3343429"/>
            <a:ext cx="5180117" cy="31303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436424" y="442758"/>
            <a:ext cx="3755576" cy="27657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27877" y="3343429"/>
            <a:ext cx="4568123" cy="3335042"/>
          </a:xfrm>
          <a:prstGeom prst="rect">
            <a:avLst/>
          </a:prstGeom>
        </p:spPr>
      </p:pic>
    </p:spTree>
    <p:extLst>
      <p:ext uri="{BB962C8B-B14F-4D97-AF65-F5344CB8AC3E}">
        <p14:creationId xmlns:p14="http://schemas.microsoft.com/office/powerpoint/2010/main" xmlns="" val="132920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solidFill>
                  <a:schemeClr val="accent6">
                    <a:lumMod val="50000"/>
                  </a:schemeClr>
                </a:solidFill>
                <a:latin typeface="Abadi MT Condensed Extra Bold" charset="0"/>
                <a:ea typeface="Abadi MT Condensed Extra Bold" charset="0"/>
                <a:cs typeface="Abadi MT Condensed Extra Bold" charset="0"/>
              </a:rPr>
              <a:t>5.COLONIC TRANSIT STUDY BY WIRELESS MOTILITY CAPSULE</a:t>
            </a:r>
            <a:r>
              <a:rPr lang="en-US" dirty="0" smtClean="0">
                <a:solidFill>
                  <a:schemeClr val="accent6">
                    <a:lumMod val="50000"/>
                  </a:schemeClr>
                </a:solidFill>
                <a:latin typeface="Abadi MT Condensed Extra Bold" charset="0"/>
                <a:ea typeface="Abadi MT Condensed Extra Bold" charset="0"/>
                <a:cs typeface="Abadi MT Condensed Extra Bold" charset="0"/>
              </a:rPr>
              <a:t>S/ SCINTIGRAPHY</a:t>
            </a:r>
          </a:p>
          <a:p>
            <a:pPr marL="0" indent="0">
              <a:buNone/>
            </a:pPr>
            <a:r>
              <a:rPr lang="en-US" dirty="0">
                <a:solidFill>
                  <a:schemeClr val="accent6">
                    <a:lumMod val="50000"/>
                  </a:schemeClr>
                </a:solidFill>
                <a:latin typeface="Abadi MT Condensed Extra Bold" charset="0"/>
                <a:ea typeface="Abadi MT Condensed Extra Bold" charset="0"/>
                <a:cs typeface="Abadi MT Condensed Extra Bold" charset="0"/>
              </a:rPr>
              <a:t>6</a:t>
            </a:r>
            <a:r>
              <a:rPr lang="en-US" dirty="0" smtClean="0">
                <a:solidFill>
                  <a:schemeClr val="accent6">
                    <a:lumMod val="50000"/>
                  </a:schemeClr>
                </a:solidFill>
                <a:latin typeface="Abadi MT Condensed Extra Bold" charset="0"/>
                <a:ea typeface="Abadi MT Condensed Extra Bold" charset="0"/>
                <a:cs typeface="Abadi MT Condensed Extra Bold" charset="0"/>
              </a:rPr>
              <a:t>. COLONOSCOPY</a:t>
            </a:r>
          </a:p>
          <a:p>
            <a:pPr marL="0" indent="0">
              <a:buNone/>
            </a:pPr>
            <a:r>
              <a:rPr lang="en-US" dirty="0" smtClean="0">
                <a:solidFill>
                  <a:schemeClr val="accent6">
                    <a:lumMod val="50000"/>
                  </a:schemeClr>
                </a:solidFill>
                <a:latin typeface="Abadi MT Condensed Extra Bold" charset="0"/>
                <a:ea typeface="Abadi MT Condensed Extra Bold" charset="0"/>
                <a:cs typeface="Abadi MT Condensed Extra Bold" charset="0"/>
              </a:rPr>
              <a:t>7. PROCTOSIGMOIDOSCOPY</a:t>
            </a:r>
          </a:p>
        </p:txBody>
      </p:sp>
    </p:spTree>
    <p:extLst>
      <p:ext uri="{BB962C8B-B14F-4D97-AF65-F5344CB8AC3E}">
        <p14:creationId xmlns:p14="http://schemas.microsoft.com/office/powerpoint/2010/main" xmlns="" val="16482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Rounded MT Bold" charset="0"/>
                <a:ea typeface="Arial Rounded MT Bold" charset="0"/>
                <a:cs typeface="Arial Rounded MT Bold" charset="0"/>
              </a:rPr>
              <a:t>ANORECTAL MANOMETRY/ BALOON EXPULSION </a:t>
            </a:r>
            <a:r>
              <a:rPr lang="en-US" sz="4000" dirty="0" err="1" smtClean="0">
                <a:latin typeface="Arial Rounded MT Bold" charset="0"/>
                <a:ea typeface="Arial Rounded MT Bold" charset="0"/>
                <a:cs typeface="Arial Rounded MT Bold" charset="0"/>
              </a:rPr>
              <a:t>TEStT</a:t>
            </a:r>
            <a:endParaRPr lang="en-US" sz="4000" dirty="0">
              <a:latin typeface="Arial Rounded MT Bold" charset="0"/>
              <a:ea typeface="Arial Rounded MT Bold" charset="0"/>
              <a:cs typeface="Arial Rounded MT Bold" charset="0"/>
            </a:endParaRPr>
          </a:p>
        </p:txBody>
      </p:sp>
      <p:sp>
        <p:nvSpPr>
          <p:cNvPr id="3" name="Content Placeholder 2"/>
          <p:cNvSpPr>
            <a:spLocks noGrp="1"/>
          </p:cNvSpPr>
          <p:nvPr>
            <p:ph idx="1"/>
          </p:nvPr>
        </p:nvSpPr>
        <p:spPr/>
        <p:txBody>
          <a:bodyPr/>
          <a:lstStyle/>
          <a:p>
            <a:r>
              <a:rPr lang="en-US" dirty="0"/>
              <a:t>A small, flexible sensor is placed in </a:t>
            </a:r>
            <a:r>
              <a:rPr lang="en-US" dirty="0" smtClean="0"/>
              <a:t>rectum</a:t>
            </a:r>
            <a:r>
              <a:rPr lang="en-US" dirty="0"/>
              <a:t>.  This is connected to a computer and a recording device that measures the pressure and strength of </a:t>
            </a:r>
            <a:r>
              <a:rPr lang="en-US" dirty="0" smtClean="0"/>
              <a:t>anal </a:t>
            </a:r>
            <a:r>
              <a:rPr lang="en-US" dirty="0"/>
              <a:t>and rectal muscles</a:t>
            </a:r>
            <a:r>
              <a:rPr lang="en-US" dirty="0" smtClean="0"/>
              <a:t> </a:t>
            </a:r>
          </a:p>
          <a:p>
            <a:r>
              <a:rPr lang="en-US" dirty="0" smtClean="0"/>
              <a:t>A small </a:t>
            </a:r>
            <a:r>
              <a:rPr lang="en-US" dirty="0"/>
              <a:t>balloon attached to the </a:t>
            </a:r>
            <a:r>
              <a:rPr lang="en-US" dirty="0" smtClean="0"/>
              <a:t>catheter is inflated with 60cc NS </a:t>
            </a:r>
            <a:r>
              <a:rPr lang="en-US" dirty="0"/>
              <a:t>in the rectum to assess the normal reflexes and to assess </a:t>
            </a:r>
            <a:r>
              <a:rPr lang="en-US" dirty="0" smtClean="0"/>
              <a:t>how patient perceives </a:t>
            </a:r>
            <a:r>
              <a:rPr lang="en-US" dirty="0"/>
              <a:t>stool sensation </a:t>
            </a:r>
            <a:r>
              <a:rPr lang="en-US" dirty="0" smtClean="0"/>
              <a:t>in </a:t>
            </a:r>
            <a:r>
              <a:rPr lang="en-US" dirty="0"/>
              <a:t>rectum.</a:t>
            </a:r>
          </a:p>
          <a:p>
            <a:pPr marL="0" indent="0">
              <a:buNone/>
            </a:pP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8585" y="4482886"/>
            <a:ext cx="3352799" cy="25145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2125" y="4308529"/>
            <a:ext cx="3324386" cy="3324386"/>
          </a:xfrm>
          <a:prstGeom prst="rect">
            <a:avLst/>
          </a:prstGeom>
        </p:spPr>
      </p:pic>
    </p:spTree>
    <p:extLst>
      <p:ext uri="{BB962C8B-B14F-4D97-AF65-F5344CB8AC3E}">
        <p14:creationId xmlns:p14="http://schemas.microsoft.com/office/powerpoint/2010/main" xmlns="" val="146851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rgbClr val="C00000"/>
                </a:solidFill>
                <a:latin typeface="Abadi MT Condensed Extra Bold" charset="0"/>
                <a:ea typeface="Abadi MT Condensed Extra Bold" charset="0"/>
                <a:cs typeface="Abadi MT Condensed Extra Bold" charset="0"/>
              </a:rPr>
              <a:t>INDEX</a:t>
            </a:r>
            <a:endParaRPr lang="en-US" sz="6600" dirty="0">
              <a:solidFill>
                <a:srgbClr val="C00000"/>
              </a:solidFill>
              <a:latin typeface="Abadi MT Condensed Extra Bold" charset="0"/>
              <a:ea typeface="Abadi MT Condensed Extra Bold" charset="0"/>
              <a:cs typeface="Abadi MT Condensed Extra Bold" charset="0"/>
            </a:endParaRPr>
          </a:p>
        </p:txBody>
      </p:sp>
      <p:sp>
        <p:nvSpPr>
          <p:cNvPr id="3" name="Content Placeholder 2"/>
          <p:cNvSpPr>
            <a:spLocks noGrp="1"/>
          </p:cNvSpPr>
          <p:nvPr>
            <p:ph idx="1"/>
          </p:nvPr>
        </p:nvSpPr>
        <p:spPr>
          <a:xfrm>
            <a:off x="838200" y="1331842"/>
            <a:ext cx="10515600" cy="5394421"/>
          </a:xfrm>
        </p:spPr>
        <p:txBody>
          <a:bodyPr>
            <a:normAutofit/>
          </a:bodyPr>
          <a:lstStyle/>
          <a:p>
            <a:pPr marL="514350" indent="-514350">
              <a:buFont typeface="+mj-lt"/>
              <a:buAutoNum type="arabicParenR"/>
            </a:pPr>
            <a:r>
              <a:rPr lang="en-US" b="1" dirty="0" smtClean="0">
                <a:latin typeface="Arial Rounded MT Bold" charset="0"/>
                <a:ea typeface="Arial Rounded MT Bold" charset="0"/>
                <a:cs typeface="Arial Rounded MT Bold" charset="0"/>
              </a:rPr>
              <a:t>INTRODUCTION</a:t>
            </a:r>
          </a:p>
          <a:p>
            <a:pPr marL="514350" indent="-514350">
              <a:buFont typeface="+mj-lt"/>
              <a:buAutoNum type="arabicParenR"/>
            </a:pPr>
            <a:r>
              <a:rPr lang="en-US" b="1" dirty="0" smtClean="0">
                <a:latin typeface="Arial Rounded MT Bold" charset="0"/>
                <a:ea typeface="Arial Rounded MT Bold" charset="0"/>
                <a:cs typeface="Arial Rounded MT Bold" charset="0"/>
              </a:rPr>
              <a:t>DEFINATION</a:t>
            </a:r>
          </a:p>
          <a:p>
            <a:pPr marL="514350" indent="-514350">
              <a:buFont typeface="+mj-lt"/>
              <a:buAutoNum type="arabicParenR"/>
            </a:pPr>
            <a:r>
              <a:rPr lang="en-US" b="1" dirty="0" smtClean="0">
                <a:latin typeface="Arial Rounded MT Bold" charset="0"/>
                <a:ea typeface="Arial Rounded MT Bold" charset="0"/>
                <a:cs typeface="Arial Rounded MT Bold" charset="0"/>
              </a:rPr>
              <a:t>PATHOGENESIS &amp; CAUSES</a:t>
            </a:r>
          </a:p>
          <a:p>
            <a:pPr marL="514350" indent="-514350">
              <a:buFont typeface="+mj-lt"/>
              <a:buAutoNum type="arabicParenR"/>
            </a:pPr>
            <a:r>
              <a:rPr lang="en-US" b="1" dirty="0" smtClean="0">
                <a:latin typeface="Arial Rounded MT Bold" charset="0"/>
                <a:ea typeface="Arial Rounded MT Bold" charset="0"/>
                <a:cs typeface="Arial Rounded MT Bold" charset="0"/>
              </a:rPr>
              <a:t>HISTORY &amp; INVESTIGATIONS</a:t>
            </a:r>
          </a:p>
          <a:p>
            <a:pPr marL="514350" indent="-514350">
              <a:buFont typeface="+mj-lt"/>
              <a:buAutoNum type="arabicParenR"/>
            </a:pPr>
            <a:r>
              <a:rPr lang="en-US" b="1" dirty="0" smtClean="0">
                <a:latin typeface="Arial Rounded MT Bold" charset="0"/>
                <a:ea typeface="Arial Rounded MT Bold" charset="0"/>
                <a:cs typeface="Arial Rounded MT Bold" charset="0"/>
              </a:rPr>
              <a:t>SIGNS &amp; SYMPTOMS</a:t>
            </a:r>
          </a:p>
          <a:p>
            <a:pPr marL="514350" indent="-514350">
              <a:buFont typeface="+mj-lt"/>
              <a:buAutoNum type="arabicParenR"/>
            </a:pPr>
            <a:r>
              <a:rPr lang="en-US" b="1" dirty="0" smtClean="0">
                <a:latin typeface="Arial Rounded MT Bold" charset="0"/>
                <a:ea typeface="Arial Rounded MT Bold" charset="0"/>
                <a:cs typeface="Arial Rounded MT Bold" charset="0"/>
              </a:rPr>
              <a:t>DIAGNOSIS</a:t>
            </a:r>
          </a:p>
          <a:p>
            <a:pPr marL="514350" indent="-514350">
              <a:buFont typeface="+mj-lt"/>
              <a:buAutoNum type="arabicParenR"/>
            </a:pPr>
            <a:r>
              <a:rPr lang="en-US" b="1" dirty="0" smtClean="0">
                <a:latin typeface="Arial Rounded MT Bold" charset="0"/>
                <a:ea typeface="Arial Rounded MT Bold" charset="0"/>
                <a:cs typeface="Arial Rounded MT Bold" charset="0"/>
              </a:rPr>
              <a:t>TREATMENT : A) CONSERVATIVE</a:t>
            </a:r>
          </a:p>
          <a:p>
            <a:pPr marL="0" indent="0">
              <a:buNone/>
            </a:pPr>
            <a:r>
              <a:rPr lang="en-US" b="1" dirty="0">
                <a:latin typeface="Arial Rounded MT Bold" charset="0"/>
                <a:ea typeface="Arial Rounded MT Bold" charset="0"/>
                <a:cs typeface="Arial Rounded MT Bold" charset="0"/>
              </a:rPr>
              <a:t>	</a:t>
            </a:r>
            <a:r>
              <a:rPr lang="en-US" b="1" dirty="0" smtClean="0">
                <a:latin typeface="Arial Rounded MT Bold" charset="0"/>
                <a:ea typeface="Arial Rounded MT Bold" charset="0"/>
                <a:cs typeface="Arial Rounded MT Bold" charset="0"/>
              </a:rPr>
              <a:t>		: B) MEDICAL MANAGEMENT</a:t>
            </a:r>
          </a:p>
          <a:p>
            <a:pPr marL="0" indent="0">
              <a:buNone/>
            </a:pPr>
            <a:r>
              <a:rPr lang="en-US" b="1" dirty="0">
                <a:latin typeface="Arial Rounded MT Bold" charset="0"/>
                <a:ea typeface="Arial Rounded MT Bold" charset="0"/>
                <a:cs typeface="Arial Rounded MT Bold" charset="0"/>
              </a:rPr>
              <a:t>	</a:t>
            </a:r>
            <a:r>
              <a:rPr lang="en-US" b="1" dirty="0" smtClean="0">
                <a:latin typeface="Arial Rounded MT Bold" charset="0"/>
                <a:ea typeface="Arial Rounded MT Bold" charset="0"/>
                <a:cs typeface="Arial Rounded MT Bold" charset="0"/>
              </a:rPr>
              <a:t>		: C) SURGICAL APPROACH</a:t>
            </a:r>
          </a:p>
          <a:p>
            <a:pPr marL="0" indent="0">
              <a:buNone/>
            </a:pPr>
            <a:r>
              <a:rPr lang="en-US" b="1" dirty="0" smtClean="0">
                <a:latin typeface="Arial Rounded MT Bold" charset="0"/>
                <a:ea typeface="Arial Rounded MT Bold" charset="0"/>
                <a:cs typeface="Arial Rounded MT Bold" charset="0"/>
              </a:rPr>
              <a:t>8) COMPLICATIONS</a:t>
            </a:r>
          </a:p>
        </p:txBody>
      </p:sp>
    </p:spTree>
    <p:extLst>
      <p:ext uri="{BB962C8B-B14F-4D97-AF65-F5344CB8AC3E}">
        <p14:creationId xmlns:p14="http://schemas.microsoft.com/office/powerpoint/2010/main" xmlns="" val="989358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88" y="0"/>
            <a:ext cx="11105827" cy="5774006"/>
          </a:xfrm>
        </p:spPr>
        <p:txBody>
          <a:bodyPr/>
          <a:lstStyle/>
          <a:p>
            <a:r>
              <a:rPr lang="en-US" b="1" dirty="0" smtClean="0">
                <a:solidFill>
                  <a:srgbClr val="002060"/>
                </a:solidFill>
                <a:latin typeface="Abadi MT Condensed Extra Bold" charset="0"/>
                <a:ea typeface="Abadi MT Condensed Extra Bold" charset="0"/>
                <a:cs typeface="Abadi MT Condensed Extra Bold" charset="0"/>
              </a:rPr>
              <a:t>BARRIUM ENEMA</a:t>
            </a:r>
            <a:r>
              <a:rPr lang="en-US" dirty="0" smtClean="0"/>
              <a:t> : </a:t>
            </a:r>
          </a:p>
          <a:p>
            <a:pPr marL="0" indent="0">
              <a:buNone/>
            </a:pPr>
            <a:r>
              <a:rPr lang="en-US" dirty="0" smtClean="0"/>
              <a:t>A </a:t>
            </a:r>
            <a:r>
              <a:rPr lang="en-US" dirty="0" err="1" smtClean="0"/>
              <a:t>radioopaque</a:t>
            </a:r>
            <a:r>
              <a:rPr lang="en-US" dirty="0" smtClean="0"/>
              <a:t> dye is given as enema to visualize local cause of constipation</a:t>
            </a:r>
          </a:p>
          <a:p>
            <a:r>
              <a:rPr lang="en-US" b="1" dirty="0" smtClean="0">
                <a:solidFill>
                  <a:srgbClr val="002060"/>
                </a:solidFill>
                <a:latin typeface="Abadi MT Condensed Extra Bold" charset="0"/>
                <a:ea typeface="Abadi MT Condensed Extra Bold" charset="0"/>
                <a:cs typeface="Abadi MT Condensed Extra Bold" charset="0"/>
              </a:rPr>
              <a:t>MR DEFOGRAPHY</a:t>
            </a:r>
            <a:r>
              <a:rPr lang="en-US" dirty="0" smtClean="0"/>
              <a:t> :</a:t>
            </a:r>
          </a:p>
          <a:p>
            <a:pPr marL="0" indent="0">
              <a:buNone/>
            </a:pPr>
            <a:r>
              <a:rPr lang="en-US" dirty="0" smtClean="0"/>
              <a:t>It is special </a:t>
            </a:r>
            <a:r>
              <a:rPr lang="en-US" dirty="0"/>
              <a:t>type of MR imaging that produces detailed images during a bowel movement and provides information about the structure and function of the </a:t>
            </a:r>
            <a:r>
              <a:rPr lang="en-US" dirty="0">
                <a:hlinkClick r:id="rId2" tooltip="glossary"/>
              </a:rPr>
              <a:t>rectum</a:t>
            </a:r>
            <a:r>
              <a:rPr lang="en-US" dirty="0"/>
              <a:t> and the pelvic floor, a network of muscles that stretches between the pubic bone and spine and the abdominal organs it </a:t>
            </a:r>
            <a:r>
              <a:rPr lang="en-US" dirty="0" smtClean="0"/>
              <a:t>supports &amp; images are obtained at various stages of defecation</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23374" y="3538927"/>
            <a:ext cx="4076054" cy="3319073"/>
          </a:xfrm>
          <a:prstGeom prst="rect">
            <a:avLst/>
          </a:prstGeom>
        </p:spPr>
      </p:pic>
    </p:spTree>
    <p:extLst>
      <p:ext uri="{BB962C8B-B14F-4D97-AF65-F5344CB8AC3E}">
        <p14:creationId xmlns:p14="http://schemas.microsoft.com/office/powerpoint/2010/main" xmlns="" val="524135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987" y="108488"/>
            <a:ext cx="11229814" cy="6617776"/>
          </a:xfrm>
        </p:spPr>
        <p:txBody>
          <a:bodyPr/>
          <a:lstStyle/>
          <a:p>
            <a:r>
              <a:rPr lang="en-US" b="1" dirty="0">
                <a:solidFill>
                  <a:srgbClr val="002060"/>
                </a:solidFill>
                <a:latin typeface="Abadi MT Condensed Extra Bold" charset="0"/>
                <a:ea typeface="Abadi MT Condensed Extra Bold" charset="0"/>
                <a:cs typeface="Abadi MT Condensed Extra Bold" charset="0"/>
              </a:rPr>
              <a:t>SURFACE ANAL ELECTROMYOGRAPHY (EMG)</a:t>
            </a:r>
          </a:p>
          <a:p>
            <a:pPr marL="0" indent="0">
              <a:buNone/>
            </a:pPr>
            <a:r>
              <a:rPr lang="en-US" dirty="0" smtClean="0"/>
              <a:t>Electromyography </a:t>
            </a:r>
            <a:r>
              <a:rPr lang="en-US" dirty="0"/>
              <a:t>of the external anal sphincter is frequently used when investigating patients with </a:t>
            </a:r>
            <a:r>
              <a:rPr lang="en-US" dirty="0" smtClean="0"/>
              <a:t>defecation </a:t>
            </a:r>
            <a:r>
              <a:rPr lang="en-US" dirty="0"/>
              <a:t>disorders</a:t>
            </a:r>
            <a:r>
              <a:rPr lang="en-US" dirty="0" smtClean="0"/>
              <a:t>.</a:t>
            </a:r>
          </a:p>
          <a:p>
            <a:pPr marL="0" indent="0">
              <a:buNone/>
            </a:pPr>
            <a:r>
              <a:rPr lang="en-US" dirty="0" smtClean="0"/>
              <a:t>It is invasive technique </a:t>
            </a:r>
            <a:r>
              <a:rPr lang="en-US" dirty="0"/>
              <a:t>by perineal insertion of a needle or wire electrode. </a:t>
            </a:r>
            <a:endParaRPr lang="en-US" dirty="0" smtClean="0"/>
          </a:p>
          <a:p>
            <a:pPr marL="0" indent="0">
              <a:buNone/>
            </a:pPr>
            <a:r>
              <a:rPr lang="en-US" dirty="0" smtClean="0"/>
              <a:t>It determines functional capacity of </a:t>
            </a:r>
            <a:r>
              <a:rPr lang="en-US" dirty="0" err="1" smtClean="0"/>
              <a:t>sphinter</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38767" y="2481027"/>
            <a:ext cx="6049506" cy="4229739"/>
          </a:xfrm>
          <a:prstGeom prst="rect">
            <a:avLst/>
          </a:prstGeom>
        </p:spPr>
      </p:pic>
    </p:spTree>
    <p:extLst>
      <p:ext uri="{BB962C8B-B14F-4D97-AF65-F5344CB8AC3E}">
        <p14:creationId xmlns:p14="http://schemas.microsoft.com/office/powerpoint/2010/main" xmlns="" val="122783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651"/>
            <a:ext cx="10515600" cy="1325563"/>
          </a:xfrm>
        </p:spPr>
        <p:txBody>
          <a:bodyPr>
            <a:normAutofit/>
          </a:bodyPr>
          <a:lstStyle/>
          <a:p>
            <a:r>
              <a:rPr lang="en-US" sz="3200" b="1" dirty="0">
                <a:solidFill>
                  <a:schemeClr val="accent6">
                    <a:lumMod val="50000"/>
                  </a:schemeClr>
                </a:solidFill>
                <a:latin typeface="Abadi MT Condensed Extra Bold" charset="0"/>
                <a:ea typeface="Abadi MT Condensed Extra Bold" charset="0"/>
                <a:cs typeface="Abadi MT Condensed Extra Bold" charset="0"/>
              </a:rPr>
              <a:t>COLONIC TRANSIT STUDY BY WIRELESS MOTILITY CAPSULE</a:t>
            </a:r>
            <a:r>
              <a:rPr lang="en-US" sz="3200" dirty="0">
                <a:solidFill>
                  <a:schemeClr val="accent6">
                    <a:lumMod val="50000"/>
                  </a:schemeClr>
                </a:solidFill>
                <a:latin typeface="Abadi MT Condensed Extra Bold" charset="0"/>
                <a:ea typeface="Abadi MT Condensed Extra Bold" charset="0"/>
                <a:cs typeface="Abadi MT Condensed Extra Bold" charset="0"/>
              </a:rPr>
              <a:t>S/ SCINTIGRAPHY</a:t>
            </a:r>
            <a:endParaRPr lang="en-US" sz="3200" dirty="0"/>
          </a:p>
        </p:txBody>
      </p:sp>
      <p:sp>
        <p:nvSpPr>
          <p:cNvPr id="3" name="Content Placeholder 2"/>
          <p:cNvSpPr>
            <a:spLocks noGrp="1"/>
          </p:cNvSpPr>
          <p:nvPr>
            <p:ph idx="1"/>
          </p:nvPr>
        </p:nvSpPr>
        <p:spPr>
          <a:xfrm>
            <a:off x="0" y="1193369"/>
            <a:ext cx="11353800" cy="4983594"/>
          </a:xfrm>
        </p:spPr>
        <p:txBody>
          <a:bodyPr>
            <a:normAutofit/>
          </a:bodyPr>
          <a:lstStyle/>
          <a:p>
            <a:pPr marL="0" indent="0">
              <a:buNone/>
            </a:pPr>
            <a:r>
              <a:rPr lang="en-US" dirty="0"/>
              <a:t>Wireless motility capsules have been validated most </a:t>
            </a:r>
            <a:r>
              <a:rPr lang="en-US" dirty="0" smtClean="0"/>
              <a:t>recently</a:t>
            </a:r>
          </a:p>
          <a:p>
            <a:pPr marL="0" indent="0">
              <a:buNone/>
            </a:pPr>
            <a:r>
              <a:rPr lang="en-US" dirty="0" smtClean="0"/>
              <a:t>The capsule is ingested and patient carries on his daily activity</a:t>
            </a:r>
          </a:p>
          <a:p>
            <a:pPr marL="0" indent="0">
              <a:buNone/>
            </a:pPr>
            <a:r>
              <a:rPr lang="en-US" dirty="0" smtClean="0"/>
              <a:t>It contains rings that are released after </a:t>
            </a:r>
            <a:r>
              <a:rPr lang="en-US" dirty="0" err="1" smtClean="0"/>
              <a:t>ingetion</a:t>
            </a:r>
            <a:endParaRPr lang="en-US" dirty="0" smtClean="0"/>
          </a:p>
          <a:p>
            <a:pPr marL="0" indent="0">
              <a:buNone/>
            </a:pPr>
            <a:r>
              <a:rPr lang="en-US" b="1" dirty="0" smtClean="0">
                <a:solidFill>
                  <a:srgbClr val="002060"/>
                </a:solidFill>
              </a:rPr>
              <a:t>It evaluates :</a:t>
            </a:r>
          </a:p>
          <a:p>
            <a:r>
              <a:rPr lang="en-US" dirty="0" smtClean="0"/>
              <a:t> </a:t>
            </a:r>
            <a:r>
              <a:rPr lang="en-US" dirty="0"/>
              <a:t>pH level, pressure and temperature </a:t>
            </a:r>
            <a:r>
              <a:rPr lang="en-US" dirty="0" smtClean="0"/>
              <a:t>throughout gut</a:t>
            </a:r>
            <a:endParaRPr lang="en-US" dirty="0"/>
          </a:p>
          <a:p>
            <a:r>
              <a:rPr lang="en-US" dirty="0"/>
              <a:t>Gastric emptying </a:t>
            </a:r>
            <a:r>
              <a:rPr lang="en-US" dirty="0" smtClean="0"/>
              <a:t>time</a:t>
            </a:r>
            <a:endParaRPr lang="en-US" dirty="0"/>
          </a:p>
          <a:p>
            <a:r>
              <a:rPr lang="en-US" dirty="0"/>
              <a:t>Whole gut transit </a:t>
            </a:r>
            <a:r>
              <a:rPr lang="en-US" dirty="0" smtClean="0"/>
              <a:t>time</a:t>
            </a:r>
          </a:p>
          <a:p>
            <a:r>
              <a:rPr lang="en-US" dirty="0" smtClean="0"/>
              <a:t>Combined </a:t>
            </a:r>
            <a:r>
              <a:rPr lang="en-US" dirty="0"/>
              <a:t>small-large bowel transit </a:t>
            </a:r>
            <a:r>
              <a:rPr lang="en-US" dirty="0" smtClean="0"/>
              <a:t>time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54304" y="3363001"/>
            <a:ext cx="5993325" cy="3494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44000" y="1176736"/>
            <a:ext cx="3048000" cy="2034117"/>
          </a:xfrm>
          <a:prstGeom prst="rect">
            <a:avLst/>
          </a:prstGeom>
        </p:spPr>
      </p:pic>
    </p:spTree>
    <p:extLst>
      <p:ext uri="{BB962C8B-B14F-4D97-AF65-F5344CB8AC3E}">
        <p14:creationId xmlns:p14="http://schemas.microsoft.com/office/powerpoint/2010/main" xmlns="" val="2137386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1999" cy="6858000"/>
          </a:xfrm>
        </p:spPr>
      </p:pic>
    </p:spTree>
    <p:extLst>
      <p:ext uri="{BB962C8B-B14F-4D97-AF65-F5344CB8AC3E}">
        <p14:creationId xmlns:p14="http://schemas.microsoft.com/office/powerpoint/2010/main" xmlns="" val="797706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9140" y="-228600"/>
            <a:ext cx="10515600" cy="1325563"/>
          </a:xfrm>
        </p:spPr>
        <p:txBody>
          <a:bodyPr>
            <a:normAutofit/>
          </a:bodyPr>
          <a:lstStyle/>
          <a:p>
            <a:pPr algn="ctr"/>
            <a:r>
              <a:rPr lang="en-US" sz="6000" dirty="0" smtClean="0">
                <a:solidFill>
                  <a:srgbClr val="C00000"/>
                </a:solidFill>
                <a:latin typeface="Abadi MT Condensed Extra Bold" charset="0"/>
                <a:ea typeface="Abadi MT Condensed Extra Bold" charset="0"/>
                <a:cs typeface="Abadi MT Condensed Extra Bold" charset="0"/>
              </a:rPr>
              <a:t>EXAMINATION</a:t>
            </a:r>
            <a:endParaRPr lang="en-US" sz="6000" dirty="0">
              <a:solidFill>
                <a:srgbClr val="C00000"/>
              </a:solidFill>
              <a:latin typeface="Abadi MT Condensed Extra Bold" charset="0"/>
              <a:ea typeface="Abadi MT Condensed Extra Bold" charset="0"/>
              <a:cs typeface="Abadi MT Condensed Extra Bold" charset="0"/>
            </a:endParaRPr>
          </a:p>
        </p:txBody>
      </p:sp>
      <p:sp>
        <p:nvSpPr>
          <p:cNvPr id="4" name="Content Placeholder 3"/>
          <p:cNvSpPr>
            <a:spLocks noGrp="1"/>
          </p:cNvSpPr>
          <p:nvPr>
            <p:ph idx="1"/>
          </p:nvPr>
        </p:nvSpPr>
        <p:spPr>
          <a:xfrm>
            <a:off x="739140" y="754380"/>
            <a:ext cx="10614660" cy="5806440"/>
          </a:xfrm>
        </p:spPr>
        <p:txBody>
          <a:bodyPr>
            <a:normAutofit/>
          </a:bodyPr>
          <a:lstStyle/>
          <a:p>
            <a:pPr marL="514350" indent="-514350">
              <a:buAutoNum type="alphaLcParenR"/>
            </a:pPr>
            <a:r>
              <a:rPr lang="en-US" sz="3200" b="1" i="1" dirty="0" smtClean="0">
                <a:solidFill>
                  <a:schemeClr val="accent6">
                    <a:lumMod val="75000"/>
                  </a:schemeClr>
                </a:solidFill>
                <a:latin typeface="Arial Rounded MT Bold" charset="0"/>
                <a:ea typeface="Arial Rounded MT Bold" charset="0"/>
                <a:cs typeface="Arial Rounded MT Bold" charset="0"/>
              </a:rPr>
              <a:t>PER ABDOMEN </a:t>
            </a:r>
            <a:r>
              <a:rPr lang="en-US" b="1" dirty="0" smtClean="0">
                <a:solidFill>
                  <a:schemeClr val="accent5">
                    <a:lumMod val="75000"/>
                  </a:schemeClr>
                </a:solidFill>
                <a:latin typeface="Arial Rounded MT Bold" charset="0"/>
                <a:ea typeface="Arial Rounded MT Bold" charset="0"/>
                <a:cs typeface="Arial Rounded MT Bold" charset="0"/>
              </a:rPr>
              <a:t>:- DISTENTION</a:t>
            </a:r>
          </a:p>
          <a:p>
            <a:pPr marL="0" indent="0">
              <a:buNone/>
            </a:pPr>
            <a:r>
              <a:rPr lang="en-US" b="1" dirty="0">
                <a:solidFill>
                  <a:schemeClr val="accent5">
                    <a:lumMod val="75000"/>
                  </a:schemeClr>
                </a:solidFill>
                <a:latin typeface="Arial Rounded MT Bold" charset="0"/>
                <a:ea typeface="Arial Rounded MT Bold" charset="0"/>
                <a:cs typeface="Arial Rounded MT Bold" charset="0"/>
              </a:rPr>
              <a:t>	</a:t>
            </a:r>
            <a:r>
              <a:rPr lang="en-US" b="1" dirty="0" smtClean="0">
                <a:solidFill>
                  <a:schemeClr val="accent5">
                    <a:lumMod val="75000"/>
                  </a:schemeClr>
                </a:solidFill>
                <a:latin typeface="Arial Rounded MT Bold" charset="0"/>
                <a:ea typeface="Arial Rounded MT Bold" charset="0"/>
                <a:cs typeface="Arial Rounded MT Bold" charset="0"/>
              </a:rPr>
              <a:t>			:-MASS (COLONIC STOOLS)</a:t>
            </a:r>
          </a:p>
          <a:p>
            <a:pPr marL="0" indent="0">
              <a:buNone/>
            </a:pPr>
            <a:r>
              <a:rPr lang="en-US" b="1" dirty="0">
                <a:solidFill>
                  <a:schemeClr val="accent5">
                    <a:lumMod val="75000"/>
                  </a:schemeClr>
                </a:solidFill>
                <a:latin typeface="Arial Rounded MT Bold" charset="0"/>
                <a:ea typeface="Arial Rounded MT Bold" charset="0"/>
                <a:cs typeface="Arial Rounded MT Bold" charset="0"/>
              </a:rPr>
              <a:t>	</a:t>
            </a:r>
            <a:r>
              <a:rPr lang="en-US" b="1" dirty="0" smtClean="0">
                <a:solidFill>
                  <a:schemeClr val="accent5">
                    <a:lumMod val="75000"/>
                  </a:schemeClr>
                </a:solidFill>
                <a:latin typeface="Arial Rounded MT Bold" charset="0"/>
                <a:ea typeface="Arial Rounded MT Bold" charset="0"/>
                <a:cs typeface="Arial Rounded MT Bold" charset="0"/>
              </a:rPr>
              <a:t>		         :- ABDOMINAL WALL TUMOURS</a:t>
            </a:r>
          </a:p>
          <a:p>
            <a:pPr marL="0" indent="0">
              <a:buNone/>
            </a:pPr>
            <a:r>
              <a:rPr lang="en-US" sz="3200" b="1" i="1" dirty="0" smtClean="0">
                <a:solidFill>
                  <a:schemeClr val="accent6">
                    <a:lumMod val="75000"/>
                  </a:schemeClr>
                </a:solidFill>
                <a:latin typeface="Arial Rounded MT Bold" charset="0"/>
                <a:ea typeface="Arial Rounded MT Bold" charset="0"/>
                <a:cs typeface="Arial Rounded MT Bold" charset="0"/>
              </a:rPr>
              <a:t>b) Perianal &amp;</a:t>
            </a:r>
          </a:p>
          <a:p>
            <a:pPr marL="0" indent="0">
              <a:buNone/>
            </a:pPr>
            <a:r>
              <a:rPr lang="en-US" sz="3200" b="1" i="1" dirty="0" smtClean="0">
                <a:solidFill>
                  <a:schemeClr val="accent6">
                    <a:lumMod val="75000"/>
                  </a:schemeClr>
                </a:solidFill>
                <a:latin typeface="Arial Rounded MT Bold" charset="0"/>
                <a:ea typeface="Arial Rounded MT Bold" charset="0"/>
                <a:cs typeface="Arial Rounded MT Bold" charset="0"/>
              </a:rPr>
              <a:t> Per Rectum         </a:t>
            </a:r>
            <a:r>
              <a:rPr lang="en-US" sz="3200" b="1" dirty="0" smtClean="0">
                <a:solidFill>
                  <a:schemeClr val="accent5">
                    <a:lumMod val="75000"/>
                  </a:schemeClr>
                </a:solidFill>
                <a:latin typeface="Arial Rounded MT Bold" charset="0"/>
                <a:ea typeface="Arial Rounded MT Bold" charset="0"/>
                <a:cs typeface="Arial Rounded MT Bold" charset="0"/>
              </a:rPr>
              <a:t>  </a:t>
            </a:r>
            <a:r>
              <a:rPr lang="en-US" sz="4800" b="1" dirty="0" smtClean="0">
                <a:solidFill>
                  <a:schemeClr val="accent5">
                    <a:lumMod val="75000"/>
                  </a:schemeClr>
                </a:solidFill>
                <a:latin typeface="Arial Rounded MT Bold" charset="0"/>
                <a:ea typeface="Arial Rounded MT Bold" charset="0"/>
                <a:cs typeface="Arial Rounded MT Bold" charset="0"/>
              </a:rPr>
              <a:t> </a:t>
            </a:r>
            <a:r>
              <a:rPr lang="en-US" sz="3600" b="1" dirty="0" smtClean="0">
                <a:solidFill>
                  <a:schemeClr val="accent5">
                    <a:lumMod val="75000"/>
                  </a:schemeClr>
                </a:solidFill>
                <a:latin typeface="Arial Rounded MT Bold" charset="0"/>
                <a:ea typeface="Arial Rounded MT Bold" charset="0"/>
                <a:cs typeface="Arial Rounded MT Bold" charset="0"/>
              </a:rPr>
              <a:t>:-</a:t>
            </a:r>
            <a:r>
              <a:rPr lang="en-US" sz="3600" dirty="0">
                <a:solidFill>
                  <a:schemeClr val="accent5">
                    <a:lumMod val="75000"/>
                  </a:schemeClr>
                </a:solidFill>
                <a:latin typeface="Arial Rounded MT Bold" charset="0"/>
                <a:ea typeface="Arial Rounded MT Bold" charset="0"/>
                <a:cs typeface="Arial Rounded MT Bold" charset="0"/>
              </a:rPr>
              <a:t>Perianal </a:t>
            </a:r>
            <a:r>
              <a:rPr lang="en-US" sz="3600" dirty="0" smtClean="0">
                <a:solidFill>
                  <a:schemeClr val="accent5">
                    <a:lumMod val="75000"/>
                  </a:schemeClr>
                </a:solidFill>
                <a:latin typeface="Arial Rounded MT Bold" charset="0"/>
                <a:ea typeface="Arial Rounded MT Bold" charset="0"/>
                <a:cs typeface="Arial Rounded MT Bold" charset="0"/>
              </a:rPr>
              <a:t>excoriation</a:t>
            </a:r>
          </a:p>
          <a:p>
            <a:pPr marL="3657600" lvl="8" indent="0">
              <a:buNone/>
            </a:pPr>
            <a:r>
              <a:rPr lang="en-US" sz="2800" dirty="0" smtClean="0">
                <a:solidFill>
                  <a:schemeClr val="accent5">
                    <a:lumMod val="75000"/>
                  </a:schemeClr>
                </a:solidFill>
                <a:latin typeface="Arial Rounded MT Bold" charset="0"/>
                <a:ea typeface="Arial Rounded MT Bold" charset="0"/>
                <a:cs typeface="Arial Rounded MT Bold" charset="0"/>
              </a:rPr>
              <a:t>:-Skin tags/ </a:t>
            </a:r>
            <a:r>
              <a:rPr lang="en-US" sz="2800" dirty="0" smtClean="0">
                <a:solidFill>
                  <a:schemeClr val="accent5">
                    <a:lumMod val="75000"/>
                  </a:schemeClr>
                </a:solidFill>
                <a:latin typeface="Arial Rounded MT Bold" charset="0"/>
                <a:ea typeface="Arial Rounded MT Bold" charset="0"/>
                <a:cs typeface="Arial Rounded MT Bold" charset="0"/>
                <a:hlinkClick r:id="rId2"/>
              </a:rPr>
              <a:t>hemorrhoids</a:t>
            </a:r>
            <a:endParaRPr lang="en-US" sz="2800" dirty="0" smtClean="0">
              <a:solidFill>
                <a:schemeClr val="accent5">
                  <a:lumMod val="75000"/>
                </a:schemeClr>
              </a:solidFill>
              <a:latin typeface="Arial Rounded MT Bold" charset="0"/>
              <a:ea typeface="Arial Rounded MT Bold" charset="0"/>
              <a:cs typeface="Arial Rounded MT Bold" charset="0"/>
            </a:endParaRPr>
          </a:p>
          <a:p>
            <a:pPr marL="3657600" lvl="8" indent="0">
              <a:buNone/>
            </a:pPr>
            <a:r>
              <a:rPr lang="en-US" sz="2800" dirty="0" smtClean="0">
                <a:solidFill>
                  <a:schemeClr val="accent5">
                    <a:lumMod val="75000"/>
                  </a:schemeClr>
                </a:solidFill>
                <a:latin typeface="Arial Rounded MT Bold" charset="0"/>
                <a:ea typeface="Arial Rounded MT Bold" charset="0"/>
                <a:cs typeface="Arial Rounded MT Bold" charset="0"/>
              </a:rPr>
              <a:t>:-Anal fissure</a:t>
            </a:r>
          </a:p>
          <a:p>
            <a:pPr marL="3657600" lvl="8" indent="0">
              <a:buNone/>
            </a:pPr>
            <a:r>
              <a:rPr lang="en-US" sz="2800" dirty="0" smtClean="0">
                <a:solidFill>
                  <a:schemeClr val="accent5">
                    <a:lumMod val="75000"/>
                  </a:schemeClr>
                </a:solidFill>
                <a:latin typeface="Arial Rounded MT Bold" charset="0"/>
                <a:ea typeface="Arial Rounded MT Bold" charset="0"/>
                <a:cs typeface="Arial Rounded MT Bold" charset="0"/>
              </a:rPr>
              <a:t>:-</a:t>
            </a:r>
            <a:r>
              <a:rPr lang="en-US" sz="2800" dirty="0" err="1" smtClean="0">
                <a:solidFill>
                  <a:schemeClr val="accent5">
                    <a:lumMod val="75000"/>
                  </a:schemeClr>
                </a:solidFill>
                <a:latin typeface="Arial Rounded MT Bold" charset="0"/>
                <a:ea typeface="Arial Rounded MT Bold" charset="0"/>
                <a:cs typeface="Arial Rounded MT Bold" charset="0"/>
              </a:rPr>
              <a:t>Anocutaneous</a:t>
            </a:r>
            <a:r>
              <a:rPr lang="en-US" sz="2800" dirty="0" smtClean="0">
                <a:solidFill>
                  <a:schemeClr val="accent5">
                    <a:lumMod val="75000"/>
                  </a:schemeClr>
                </a:solidFill>
                <a:latin typeface="Arial Rounded MT Bold" charset="0"/>
                <a:ea typeface="Arial Rounded MT Bold" charset="0"/>
                <a:cs typeface="Arial Rounded MT Bold" charset="0"/>
              </a:rPr>
              <a:t> </a:t>
            </a:r>
            <a:r>
              <a:rPr lang="en-US" sz="2800" dirty="0">
                <a:solidFill>
                  <a:schemeClr val="accent5">
                    <a:lumMod val="75000"/>
                  </a:schemeClr>
                </a:solidFill>
                <a:latin typeface="Arial Rounded MT Bold" charset="0"/>
                <a:ea typeface="Arial Rounded MT Bold" charset="0"/>
                <a:cs typeface="Arial Rounded MT Bold" charset="0"/>
              </a:rPr>
              <a:t>reflex</a:t>
            </a:r>
          </a:p>
          <a:p>
            <a:pPr marL="0" indent="0">
              <a:buNone/>
            </a:pPr>
            <a:r>
              <a:rPr lang="en-US" sz="3600" dirty="0" smtClean="0">
                <a:solidFill>
                  <a:schemeClr val="accent5">
                    <a:lumMod val="75000"/>
                  </a:schemeClr>
                </a:solidFill>
                <a:latin typeface="Arial Rounded MT Bold" charset="0"/>
                <a:ea typeface="Arial Rounded MT Bold" charset="0"/>
                <a:cs typeface="Arial Rounded MT Bold" charset="0"/>
              </a:rPr>
              <a:t>				:-Prolapse </a:t>
            </a:r>
            <a:r>
              <a:rPr lang="en-US" sz="3600" dirty="0">
                <a:solidFill>
                  <a:schemeClr val="accent5">
                    <a:lumMod val="75000"/>
                  </a:schemeClr>
                </a:solidFill>
                <a:latin typeface="Arial Rounded MT Bold" charset="0"/>
                <a:ea typeface="Arial Rounded MT Bold" charset="0"/>
                <a:cs typeface="Arial Rounded MT Bold" charset="0"/>
              </a:rPr>
              <a:t>during straining</a:t>
            </a:r>
          </a:p>
          <a:p>
            <a:pPr marL="0" indent="0">
              <a:buNone/>
            </a:pPr>
            <a:r>
              <a:rPr lang="en-US" sz="3600" dirty="0" smtClean="0">
                <a:solidFill>
                  <a:schemeClr val="accent5">
                    <a:lumMod val="75000"/>
                  </a:schemeClr>
                </a:solidFill>
                <a:latin typeface="Arial Rounded MT Bold" charset="0"/>
                <a:ea typeface="Arial Rounded MT Bold" charset="0"/>
                <a:cs typeface="Arial Rounded MT Bold" charset="0"/>
              </a:rPr>
              <a:t>				:-Stool </a:t>
            </a:r>
            <a:r>
              <a:rPr lang="en-US" sz="3600" dirty="0" err="1" smtClean="0">
                <a:solidFill>
                  <a:schemeClr val="accent5">
                    <a:lumMod val="75000"/>
                  </a:schemeClr>
                </a:solidFill>
                <a:latin typeface="Arial Rounded MT Bold" charset="0"/>
                <a:ea typeface="Arial Rounded MT Bold" charset="0"/>
                <a:cs typeface="Arial Rounded MT Bold" charset="0"/>
              </a:rPr>
              <a:t>amount&amp;consistency</a:t>
            </a:r>
            <a:r>
              <a:rPr lang="en-US" sz="3200" dirty="0" smtClean="0">
                <a:solidFill>
                  <a:schemeClr val="accent5">
                    <a:lumMod val="75000"/>
                  </a:schemeClr>
                </a:solidFill>
                <a:latin typeface="Arial Rounded MT Bold" charset="0"/>
                <a:ea typeface="Arial Rounded MT Bold" charset="0"/>
                <a:cs typeface="Arial Rounded MT Bold" charset="0"/>
              </a:rPr>
              <a:t> </a:t>
            </a:r>
            <a:r>
              <a:rPr lang="en-US" sz="3200" dirty="0">
                <a:solidFill>
                  <a:schemeClr val="accent5">
                    <a:lumMod val="75000"/>
                  </a:schemeClr>
                </a:solidFill>
                <a:latin typeface="Arial Rounded MT Bold" charset="0"/>
                <a:ea typeface="Arial Rounded MT Bold" charset="0"/>
                <a:cs typeface="Arial Rounded MT Bold" charset="0"/>
              </a:rPr>
              <a:t>- </a:t>
            </a:r>
          </a:p>
          <a:p>
            <a:pPr marL="0" indent="0">
              <a:buNone/>
            </a:pPr>
            <a:endParaRPr lang="en-US" sz="3200" b="1" dirty="0">
              <a:solidFill>
                <a:schemeClr val="accent5">
                  <a:lumMod val="75000"/>
                </a:schemeClr>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xmlns="" val="4210749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Alarm </a:t>
            </a:r>
            <a:r>
              <a:rPr lang="en-IN" dirty="0"/>
              <a:t>symptoms </a:t>
            </a:r>
            <a:br>
              <a:rPr lang="en-IN" dirty="0"/>
            </a:br>
            <a:endParaRPr lang="en-IN"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pPr marL="0" indent="0">
              <a:buNone/>
            </a:pPr>
            <a:r>
              <a:rPr lang="en-IN" dirty="0" smtClean="0">
                <a:latin typeface="Times New Roman" panose="02020603050405020304" pitchFamily="18" charset="0"/>
                <a:cs typeface="Times New Roman" panose="02020603050405020304" pitchFamily="18" charset="0"/>
              </a:rPr>
              <a:t>Change in stool </a:t>
            </a:r>
            <a:r>
              <a:rPr lang="en-IN" dirty="0" err="1" smtClean="0">
                <a:latin typeface="Times New Roman" panose="02020603050405020304" pitchFamily="18" charset="0"/>
                <a:cs typeface="Times New Roman" panose="02020603050405020304" pitchFamily="18" charset="0"/>
              </a:rPr>
              <a:t>caliber</a:t>
            </a:r>
            <a:r>
              <a:rPr lang="en-IN" dirty="0" smtClean="0">
                <a:latin typeface="Times New Roman" panose="02020603050405020304" pitchFamily="18" charset="0"/>
                <a:cs typeface="Times New Roman" panose="02020603050405020304" pitchFamily="18" charset="0"/>
              </a:rPr>
              <a:t> </a:t>
            </a:r>
          </a:p>
          <a:p>
            <a:pPr marL="0" indent="0">
              <a:buNone/>
            </a:pPr>
            <a:r>
              <a:rPr lang="en-IN" dirty="0" smtClean="0">
                <a:latin typeface="Times New Roman" panose="02020603050405020304" pitchFamily="18" charset="0"/>
                <a:cs typeface="Times New Roman" panose="02020603050405020304" pitchFamily="18" charset="0"/>
              </a:rPr>
              <a:t> </a:t>
            </a:r>
            <a:r>
              <a:rPr lang="en-IN" dirty="0" err="1" smtClean="0">
                <a:latin typeface="Times New Roman" panose="02020603050405020304" pitchFamily="18" charset="0"/>
                <a:cs typeface="Times New Roman" panose="02020603050405020304" pitchFamily="18" charset="0"/>
              </a:rPr>
              <a:t>Heme</a:t>
            </a:r>
            <a:r>
              <a:rPr lang="en-IN" dirty="0" smtClean="0">
                <a:latin typeface="Times New Roman" panose="02020603050405020304" pitchFamily="18" charset="0"/>
                <a:cs typeface="Times New Roman" panose="02020603050405020304" pitchFamily="18" charset="0"/>
              </a:rPr>
              <a:t>-positive stool </a:t>
            </a:r>
          </a:p>
          <a:p>
            <a:pPr marL="0" indent="0">
              <a:buNone/>
            </a:pPr>
            <a:r>
              <a:rPr lang="en-IN" dirty="0" smtClean="0">
                <a:latin typeface="Times New Roman" panose="02020603050405020304" pitchFamily="18" charset="0"/>
                <a:cs typeface="Times New Roman" panose="02020603050405020304" pitchFamily="18" charset="0"/>
              </a:rPr>
              <a:t> Iron-deficiency </a:t>
            </a:r>
            <a:r>
              <a:rPr lang="en-IN" dirty="0" err="1" smtClean="0">
                <a:latin typeface="Times New Roman" panose="02020603050405020304" pitchFamily="18" charset="0"/>
                <a:cs typeface="Times New Roman" panose="02020603050405020304" pitchFamily="18" charset="0"/>
              </a:rPr>
              <a:t>anemia</a:t>
            </a:r>
            <a:endParaRPr lang="en-IN" dirty="0" smtClean="0">
              <a:latin typeface="Times New Roman" panose="02020603050405020304" pitchFamily="18" charset="0"/>
              <a:cs typeface="Times New Roman" panose="02020603050405020304" pitchFamily="18" charset="0"/>
            </a:endParaRPr>
          </a:p>
          <a:p>
            <a:pPr marL="0" indent="0">
              <a:buNone/>
            </a:pPr>
            <a:r>
              <a:rPr lang="en-IN" dirty="0" smtClean="0">
                <a:latin typeface="Times New Roman" panose="02020603050405020304" pitchFamily="18" charset="0"/>
                <a:cs typeface="Times New Roman" panose="02020603050405020304" pitchFamily="18" charset="0"/>
              </a:rPr>
              <a:t> Obstructive symptoms </a:t>
            </a:r>
          </a:p>
          <a:p>
            <a:pPr marL="0" indent="0">
              <a:buNone/>
            </a:pPr>
            <a:r>
              <a:rPr lang="en-IN" dirty="0" smtClean="0">
                <a:latin typeface="Times New Roman" panose="02020603050405020304" pitchFamily="18" charset="0"/>
                <a:cs typeface="Times New Roman" panose="02020603050405020304" pitchFamily="18" charset="0"/>
              </a:rPr>
              <a:t> Patients &gt; 50 years with no previous colon cancer screening </a:t>
            </a:r>
          </a:p>
          <a:p>
            <a:pPr marL="0" indent="0">
              <a:buNone/>
            </a:pPr>
            <a:r>
              <a:rPr lang="en-IN" dirty="0" smtClean="0">
                <a:latin typeface="Times New Roman" panose="02020603050405020304" pitchFamily="18" charset="0"/>
                <a:cs typeface="Times New Roman" panose="02020603050405020304" pitchFamily="18" charset="0"/>
              </a:rPr>
              <a:t> Recent onset of constipation </a:t>
            </a:r>
          </a:p>
          <a:p>
            <a:pPr marL="0" indent="0">
              <a:buNone/>
            </a:pPr>
            <a:r>
              <a:rPr lang="en-IN" dirty="0" smtClean="0">
                <a:latin typeface="Times New Roman" panose="02020603050405020304" pitchFamily="18" charset="0"/>
                <a:cs typeface="Times New Roman" panose="02020603050405020304" pitchFamily="18" charset="0"/>
              </a:rPr>
              <a:t> Rectal bleeding </a:t>
            </a:r>
          </a:p>
          <a:p>
            <a:pPr marL="0" indent="0">
              <a:buNone/>
            </a:pPr>
            <a:r>
              <a:rPr lang="en-IN" dirty="0" smtClean="0">
                <a:latin typeface="Times New Roman" panose="02020603050405020304" pitchFamily="18" charset="0"/>
                <a:cs typeface="Times New Roman" panose="02020603050405020304" pitchFamily="18" charset="0"/>
              </a:rPr>
              <a:t> Rectal prolapse </a:t>
            </a:r>
          </a:p>
          <a:p>
            <a:pPr marL="0" indent="0">
              <a:buNone/>
            </a:pPr>
            <a:r>
              <a:rPr lang="en-IN" dirty="0" smtClean="0">
                <a:latin typeface="Times New Roman" panose="02020603050405020304" pitchFamily="18" charset="0"/>
                <a:cs typeface="Times New Roman" panose="02020603050405020304" pitchFamily="18" charset="0"/>
              </a:rPr>
              <a:t> Weight loss </a:t>
            </a:r>
            <a:endParaRPr lang="en-IN" sz="1700" dirty="0" smtClean="0">
              <a:latin typeface="Times New Roman" panose="02020603050405020304" pitchFamily="18" charset="0"/>
              <a:cs typeface="Times New Roman" panose="02020603050405020304" pitchFamily="18" charset="0"/>
            </a:endParaRPr>
          </a:p>
          <a:p>
            <a:pPr marL="0" indent="0">
              <a:buNone/>
            </a:pPr>
            <a:r>
              <a:rPr lang="en-IN" sz="1700" dirty="0" smtClean="0">
                <a:latin typeface="Times New Roman" panose="02020603050405020304" pitchFamily="18" charset="0"/>
                <a:cs typeface="Times New Roman" panose="02020603050405020304" pitchFamily="18" charset="0"/>
              </a:rPr>
              <a:t>(Recommended test: colonoscopy)</a:t>
            </a:r>
            <a:r>
              <a:rPr lang="en-IN" dirty="0" smtClean="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69348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41"/>
            <a:ext cx="10515600" cy="899410"/>
          </a:xfrm>
        </p:spPr>
        <p:txBody>
          <a:bodyPr>
            <a:normAutofit/>
          </a:bodyPr>
          <a:lstStyle/>
          <a:p>
            <a:r>
              <a:rPr lang="en-IN" sz="1800" b="1" dirty="0"/>
              <a:t>Laboratory studies, imaging or endoscopy, and function tests are only indicated in patients with severe chronic constipation or alarm symptoms</a:t>
            </a:r>
          </a:p>
        </p:txBody>
      </p:sp>
      <p:graphicFrame>
        <p:nvGraphicFramePr>
          <p:cNvPr id="5" name="Content Placeholder 4"/>
          <p:cNvGraphicFramePr>
            <a:graphicFrameLocks noGrp="1"/>
          </p:cNvGraphicFramePr>
          <p:nvPr>
            <p:ph idx="1"/>
            <p:extLst/>
          </p:nvPr>
        </p:nvGraphicFramePr>
        <p:xfrm>
          <a:off x="838200" y="659570"/>
          <a:ext cx="10515600" cy="6958237"/>
        </p:xfrm>
        <a:graphic>
          <a:graphicData uri="http://schemas.openxmlformats.org/drawingml/2006/table">
            <a:tbl>
              <a:tblPr firstRow="1" bandRow="1">
                <a:tableStyleId>{5C22544A-7EE6-4342-B048-85BDC9FD1C3A}</a:tableStyleId>
              </a:tblPr>
              <a:tblGrid>
                <a:gridCol w="2628900"/>
                <a:gridCol w="2628900"/>
                <a:gridCol w="2628900"/>
                <a:gridCol w="2628900"/>
              </a:tblGrid>
              <a:tr h="482780">
                <a:tc>
                  <a:txBody>
                    <a:bodyPr/>
                    <a:lstStyle/>
                    <a:p>
                      <a:r>
                        <a:rPr lang="en-IN" sz="1800" dirty="0" smtClean="0">
                          <a:latin typeface="Times New Roman" panose="02020603050405020304" pitchFamily="18" charset="0"/>
                          <a:cs typeface="Times New Roman" panose="02020603050405020304" pitchFamily="18" charset="0"/>
                        </a:rPr>
                        <a:t>TEST</a:t>
                      </a:r>
                      <a:r>
                        <a:rPr lang="en-IN" sz="1800" baseline="0" dirty="0" smtClean="0">
                          <a:latin typeface="Times New Roman" panose="02020603050405020304" pitchFamily="18" charset="0"/>
                          <a:cs typeface="Times New Roman" panose="02020603050405020304" pitchFamily="18" charset="0"/>
                        </a:rPr>
                        <a:t> </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STRENGTH</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WEAKNESS </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COMMENT</a:t>
                      </a:r>
                      <a:endParaRPr lang="en-IN" sz="1800" dirty="0">
                        <a:latin typeface="Times New Roman" panose="02020603050405020304" pitchFamily="18" charset="0"/>
                        <a:cs typeface="Times New Roman" panose="02020603050405020304" pitchFamily="18" charset="0"/>
                      </a:endParaRPr>
                    </a:p>
                  </a:txBody>
                  <a:tcPr/>
                </a:tc>
              </a:tr>
              <a:tr h="1931119">
                <a:tc>
                  <a:txBody>
                    <a:bodyPr/>
                    <a:lstStyle/>
                    <a:p>
                      <a:r>
                        <a:rPr lang="en-IN" sz="1800" dirty="0" smtClean="0">
                          <a:latin typeface="Times New Roman" panose="02020603050405020304" pitchFamily="18" charset="0"/>
                          <a:cs typeface="Times New Roman" panose="02020603050405020304" pitchFamily="18" charset="0"/>
                        </a:rPr>
                        <a:t>Colonic transit study with radiopaque markers </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Evaluates the presence of slow, normal, or rapid colonic transit; inexpensive and widely available</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Inconsistent methodology; validity has been questioned</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Useful for classifying patients according to pathophysiological subtype</a:t>
                      </a:r>
                      <a:endParaRPr lang="en-IN" sz="1800" dirty="0">
                        <a:latin typeface="Times New Roman" panose="02020603050405020304" pitchFamily="18" charset="0"/>
                        <a:cs typeface="Times New Roman" panose="02020603050405020304" pitchFamily="18" charset="0"/>
                      </a:endParaRPr>
                    </a:p>
                  </a:txBody>
                  <a:tcPr/>
                </a:tc>
              </a:tr>
              <a:tr h="1768354">
                <a:tc>
                  <a:txBody>
                    <a:bodyPr/>
                    <a:lstStyle/>
                    <a:p>
                      <a:r>
                        <a:rPr lang="en-IN" sz="1800" dirty="0" err="1" smtClean="0">
                          <a:latin typeface="Times New Roman" panose="02020603050405020304" pitchFamily="18" charset="0"/>
                          <a:cs typeface="Times New Roman" panose="02020603050405020304" pitchFamily="18" charset="0"/>
                        </a:rPr>
                        <a:t>Anorectal</a:t>
                      </a:r>
                      <a:r>
                        <a:rPr lang="en-IN" sz="1800" dirty="0" smtClean="0">
                          <a:latin typeface="Times New Roman" panose="02020603050405020304" pitchFamily="18" charset="0"/>
                          <a:cs typeface="Times New Roman" panose="02020603050405020304" pitchFamily="18" charset="0"/>
                        </a:rPr>
                        <a:t> </a:t>
                      </a:r>
                      <a:r>
                        <a:rPr lang="en-IN" sz="1800" dirty="0" err="1" smtClean="0">
                          <a:latin typeface="Times New Roman" panose="02020603050405020304" pitchFamily="18" charset="0"/>
                          <a:cs typeface="Times New Roman" panose="02020603050405020304" pitchFamily="18" charset="0"/>
                        </a:rPr>
                        <a:t>manometry</a:t>
                      </a:r>
                      <a:r>
                        <a:rPr lang="en-IN" sz="1800" dirty="0" smtClean="0">
                          <a:latin typeface="Times New Roman" panose="02020603050405020304" pitchFamily="18" charset="0"/>
                          <a:cs typeface="Times New Roman" panose="02020603050405020304" pitchFamily="18" charset="0"/>
                        </a:rPr>
                        <a:t> </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Identifies evacuation disorder, rectal hyposensitivity, rectal hypersensitivity, impaired compliance, </a:t>
                      </a:r>
                      <a:r>
                        <a:rPr lang="en-IN" sz="1800" dirty="0" err="1" smtClean="0">
                          <a:latin typeface="Times New Roman" panose="02020603050405020304" pitchFamily="18" charset="0"/>
                          <a:cs typeface="Times New Roman" panose="02020603050405020304" pitchFamily="18" charset="0"/>
                        </a:rPr>
                        <a:t>Hirschsprung</a:t>
                      </a:r>
                      <a:r>
                        <a:rPr lang="en-IN" sz="1800" dirty="0" smtClean="0">
                          <a:latin typeface="Times New Roman" panose="02020603050405020304" pitchFamily="18" charset="0"/>
                          <a:cs typeface="Times New Roman" panose="02020603050405020304" pitchFamily="18" charset="0"/>
                        </a:rPr>
                        <a:t> disease </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Lack of standardization </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Used for establishing diagnoses of </a:t>
                      </a:r>
                      <a:r>
                        <a:rPr lang="en-IN" sz="1800" dirty="0" err="1" smtClean="0">
                          <a:latin typeface="Times New Roman" panose="02020603050405020304" pitchFamily="18" charset="0"/>
                          <a:cs typeface="Times New Roman" panose="02020603050405020304" pitchFamily="18" charset="0"/>
                        </a:rPr>
                        <a:t>Hirschsprung</a:t>
                      </a:r>
                      <a:r>
                        <a:rPr lang="en-IN" sz="1800" dirty="0" smtClean="0">
                          <a:latin typeface="Times New Roman" panose="02020603050405020304" pitchFamily="18" charset="0"/>
                          <a:cs typeface="Times New Roman" panose="02020603050405020304" pitchFamily="18" charset="0"/>
                        </a:rPr>
                        <a:t> disease, evacuation disorder, and rectal hyposensitivity or hypersensitivity</a:t>
                      </a:r>
                      <a:endParaRPr lang="en-IN" sz="1800" dirty="0">
                        <a:latin typeface="Times New Roman" panose="02020603050405020304" pitchFamily="18" charset="0"/>
                        <a:cs typeface="Times New Roman" panose="02020603050405020304" pitchFamily="18" charset="0"/>
                      </a:endParaRPr>
                    </a:p>
                  </a:txBody>
                  <a:tcPr/>
                </a:tc>
              </a:tr>
              <a:tr h="2293204">
                <a:tc>
                  <a:txBody>
                    <a:bodyPr/>
                    <a:lstStyle/>
                    <a:p>
                      <a:r>
                        <a:rPr lang="en-IN" sz="1800" dirty="0" smtClean="0">
                          <a:latin typeface="Times New Roman" panose="02020603050405020304" pitchFamily="18" charset="0"/>
                          <a:cs typeface="Times New Roman" panose="02020603050405020304" pitchFamily="18" charset="0"/>
                        </a:rPr>
                        <a:t>Balloon expulsion test </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Simple, inexpensive, bedside assessment of the ability to expel a simulated stool; identifies evacuation disorder </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Lack of standardization </a:t>
                      </a:r>
                      <a:endParaRPr lang="en-IN" sz="1800" dirty="0">
                        <a:latin typeface="Times New Roman" panose="02020603050405020304" pitchFamily="18" charset="0"/>
                        <a:cs typeface="Times New Roman" panose="02020603050405020304" pitchFamily="18" charset="0"/>
                      </a:endParaRPr>
                    </a:p>
                  </a:txBody>
                  <a:tcPr/>
                </a:tc>
                <a:tc>
                  <a:txBody>
                    <a:bodyPr/>
                    <a:lstStyle/>
                    <a:p>
                      <a:r>
                        <a:rPr lang="en-IN" sz="1800" dirty="0" smtClean="0">
                          <a:latin typeface="Times New Roman" panose="02020603050405020304" pitchFamily="18" charset="0"/>
                          <a:cs typeface="Times New Roman" panose="02020603050405020304" pitchFamily="18" charset="0"/>
                        </a:rPr>
                        <a:t>Normal balloon expulsion test does not exclude </a:t>
                      </a:r>
                      <a:r>
                        <a:rPr lang="en-IN" sz="1800" dirty="0" err="1" smtClean="0">
                          <a:latin typeface="Times New Roman" panose="02020603050405020304" pitchFamily="18" charset="0"/>
                          <a:cs typeface="Times New Roman" panose="02020603050405020304" pitchFamily="18" charset="0"/>
                        </a:rPr>
                        <a:t>dyssynergia</a:t>
                      </a:r>
                      <a:r>
                        <a:rPr lang="en-IN" sz="1800" dirty="0" smtClean="0">
                          <a:latin typeface="Times New Roman" panose="02020603050405020304" pitchFamily="18" charset="0"/>
                          <a:cs typeface="Times New Roman" panose="02020603050405020304" pitchFamily="18" charset="0"/>
                        </a:rPr>
                        <a:t>; should be interpreted alongside results of other </a:t>
                      </a:r>
                      <a:r>
                        <a:rPr lang="en-IN" sz="1800" dirty="0" err="1" smtClean="0">
                          <a:latin typeface="Times New Roman" panose="02020603050405020304" pitchFamily="18" charset="0"/>
                          <a:cs typeface="Times New Roman" panose="02020603050405020304" pitchFamily="18" charset="0"/>
                        </a:rPr>
                        <a:t>anorectal</a:t>
                      </a:r>
                      <a:r>
                        <a:rPr lang="en-IN" sz="1800" dirty="0" smtClean="0">
                          <a:latin typeface="Times New Roman" panose="02020603050405020304" pitchFamily="18" charset="0"/>
                          <a:cs typeface="Times New Roman" panose="02020603050405020304" pitchFamily="18" charset="0"/>
                        </a:rPr>
                        <a:t> tests</a:t>
                      </a:r>
                      <a:endParaRPr lang="en-IN" sz="1800" dirty="0">
                        <a:latin typeface="Times New Roman" panose="02020603050405020304" pitchFamily="18" charset="0"/>
                        <a:cs typeface="Times New Roman" panose="02020603050405020304" pitchFamily="18" charset="0"/>
                      </a:endParaRPr>
                    </a:p>
                  </a:txBody>
                  <a:tcPr/>
                </a:tc>
              </a:tr>
              <a:tr h="482780">
                <a:tc>
                  <a:txBody>
                    <a:bodyPr/>
                    <a:lstStyle/>
                    <a:p>
                      <a:endParaRPr lang="en-IN" sz="1800" dirty="0">
                        <a:latin typeface="Times New Roman" panose="02020603050405020304" pitchFamily="18" charset="0"/>
                        <a:cs typeface="Times New Roman" panose="02020603050405020304" pitchFamily="18" charset="0"/>
                      </a:endParaRPr>
                    </a:p>
                  </a:txBody>
                  <a:tcPr/>
                </a:tc>
                <a:tc>
                  <a:txBody>
                    <a:bodyPr/>
                    <a:lstStyle/>
                    <a:p>
                      <a:endParaRPr lang="en-IN" sz="1800" dirty="0">
                        <a:latin typeface="Times New Roman" panose="02020603050405020304" pitchFamily="18" charset="0"/>
                        <a:cs typeface="Times New Roman" panose="02020603050405020304" pitchFamily="18" charset="0"/>
                      </a:endParaRPr>
                    </a:p>
                  </a:txBody>
                  <a:tcPr/>
                </a:tc>
                <a:tc>
                  <a:txBody>
                    <a:bodyPr/>
                    <a:lstStyle/>
                    <a:p>
                      <a:endParaRPr lang="en-IN" sz="1800" dirty="0">
                        <a:latin typeface="Times New Roman" panose="02020603050405020304" pitchFamily="18" charset="0"/>
                        <a:cs typeface="Times New Roman" panose="02020603050405020304" pitchFamily="18" charset="0"/>
                      </a:endParaRPr>
                    </a:p>
                  </a:txBody>
                  <a:tcPr/>
                </a:tc>
                <a:tc>
                  <a:txBody>
                    <a:bodyPr/>
                    <a:lstStyle/>
                    <a:p>
                      <a:endParaRPr lang="en-IN" sz="1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068809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dirty="0" smtClean="0">
                <a:latin typeface="Times New Roman" panose="02020603050405020304" pitchFamily="18" charset="0"/>
                <a:cs typeface="Times New Roman" panose="02020603050405020304" pitchFamily="18" charset="0"/>
              </a:rPr>
              <a:t>Clinical </a:t>
            </a:r>
            <a:r>
              <a:rPr lang="en-IN" sz="2000" dirty="0">
                <a:latin typeface="Times New Roman" panose="02020603050405020304" pitchFamily="18" charset="0"/>
                <a:cs typeface="Times New Roman" panose="02020603050405020304" pitchFamily="18" charset="0"/>
              </a:rPr>
              <a:t>evaluation Classification of the patient’s constipation should be possible on the basis of the medical history and appropriate examination and testing. </a:t>
            </a:r>
            <a:endParaRPr lang="en-US" sz="20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nvPr>
        </p:nvGraphicFramePr>
        <p:xfrm>
          <a:off x="838200" y="1345940"/>
          <a:ext cx="10515600" cy="512064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IN" dirty="0" smtClean="0">
                          <a:latin typeface="Times New Roman" panose="02020603050405020304" pitchFamily="18" charset="0"/>
                          <a:cs typeface="Times New Roman" panose="02020603050405020304" pitchFamily="18" charset="0"/>
                        </a:rPr>
                        <a:t>Constipation type</a:t>
                      </a:r>
                    </a:p>
                    <a:p>
                      <a:r>
                        <a:rPr lang="en-IN" dirty="0" smtClean="0">
                          <a:latin typeface="Times New Roman" panose="02020603050405020304" pitchFamily="18" charset="0"/>
                          <a:cs typeface="Times New Roman" panose="02020603050405020304" pitchFamily="18" charset="0"/>
                        </a:rPr>
                        <a:t> </a:t>
                      </a:r>
                    </a:p>
                  </a:txBody>
                  <a:tcPr/>
                </a:tc>
                <a:tc>
                  <a:txBody>
                    <a:bodyPr/>
                    <a:lstStyle/>
                    <a:p>
                      <a:r>
                        <a:rPr lang="en-IN" dirty="0" smtClean="0">
                          <a:latin typeface="Times New Roman" panose="02020603050405020304" pitchFamily="18" charset="0"/>
                          <a:cs typeface="Times New Roman" panose="02020603050405020304" pitchFamily="18" charset="0"/>
                        </a:rPr>
                        <a:t>Typical findings</a:t>
                      </a:r>
                      <a:endParaRPr lang="en-IN"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anose="02020603050405020304" pitchFamily="18" charset="0"/>
                          <a:cs typeface="Times New Roman" panose="02020603050405020304" pitchFamily="18" charset="0"/>
                        </a:rPr>
                        <a:t>Normal-transit constipation, </a:t>
                      </a:r>
                      <a:r>
                        <a:rPr lang="en-IN" dirty="0" err="1" smtClean="0">
                          <a:latin typeface="Times New Roman" panose="02020603050405020304" pitchFamily="18" charset="0"/>
                          <a:cs typeface="Times New Roman" panose="02020603050405020304" pitchFamily="18" charset="0"/>
                        </a:rPr>
                        <a:t>constipationpredominant</a:t>
                      </a:r>
                      <a:r>
                        <a:rPr lang="en-IN" dirty="0" smtClean="0">
                          <a:latin typeface="Times New Roman" panose="02020603050405020304" pitchFamily="18" charset="0"/>
                          <a:cs typeface="Times New Roman" panose="02020603050405020304" pitchFamily="18" charset="0"/>
                        </a:rPr>
                        <a:t> IBS </a:t>
                      </a:r>
                    </a:p>
                    <a:p>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 Patient history, no pathology at physical inspection/examination </a:t>
                      </a:r>
                    </a:p>
                    <a:p>
                      <a:r>
                        <a:rPr lang="en-IN" dirty="0" smtClean="0">
                          <a:latin typeface="Times New Roman" panose="02020603050405020304" pitchFamily="18" charset="0"/>
                          <a:cs typeface="Times New Roman" panose="02020603050405020304" pitchFamily="18" charset="0"/>
                        </a:rPr>
                        <a:t>• Pain and bloating </a:t>
                      </a:r>
                    </a:p>
                    <a:p>
                      <a:r>
                        <a:rPr lang="en-IN" dirty="0" smtClean="0">
                          <a:latin typeface="Times New Roman" panose="02020603050405020304" pitchFamily="18" charset="0"/>
                          <a:cs typeface="Times New Roman" panose="02020603050405020304" pitchFamily="18" charset="0"/>
                        </a:rPr>
                        <a:t>• Feeling of incomplete evacuation</a:t>
                      </a:r>
                      <a:endParaRPr lang="en-IN" dirty="0">
                        <a:latin typeface="Times New Roman" panose="02020603050405020304" pitchFamily="18" charset="0"/>
                        <a:cs typeface="Times New Roman" panose="02020603050405020304" pitchFamily="18" charset="0"/>
                      </a:endParaRPr>
                    </a:p>
                  </a:txBody>
                  <a:tcPr/>
                </a:tc>
              </a:tr>
              <a:tr h="370840">
                <a:tc>
                  <a:txBody>
                    <a:bodyPr/>
                    <a:lstStyle/>
                    <a:p>
                      <a:r>
                        <a:rPr lang="en-IN" dirty="0" smtClean="0">
                          <a:latin typeface="Times New Roman" panose="02020603050405020304" pitchFamily="18" charset="0"/>
                          <a:cs typeface="Times New Roman" panose="02020603050405020304" pitchFamily="18" charset="0"/>
                        </a:rPr>
                        <a:t>Slow-transit constipation </a:t>
                      </a:r>
                    </a:p>
                    <a:p>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 Slow colonic transit  </a:t>
                      </a:r>
                    </a:p>
                    <a:p>
                      <a:r>
                        <a:rPr lang="en-IN" dirty="0" smtClean="0">
                          <a:latin typeface="Times New Roman" panose="02020603050405020304" pitchFamily="18" charset="0"/>
                          <a:cs typeface="Times New Roman" panose="02020603050405020304" pitchFamily="18" charset="0"/>
                        </a:rPr>
                        <a:t>• Normal pelvic floor function </a:t>
                      </a:r>
                      <a:endParaRPr lang="en-IN" dirty="0">
                        <a:latin typeface="Times New Roman" panose="02020603050405020304" pitchFamily="18" charset="0"/>
                        <a:cs typeface="Times New Roman" panose="02020603050405020304" pitchFamily="18" charset="0"/>
                      </a:endParaRPr>
                    </a:p>
                  </a:txBody>
                  <a:tcPr/>
                </a:tc>
              </a:tr>
              <a:tr h="370840">
                <a:tc>
                  <a:txBody>
                    <a:bodyPr/>
                    <a:lstStyle/>
                    <a:p>
                      <a:r>
                        <a:rPr lang="en-IN" dirty="0" smtClean="0">
                          <a:latin typeface="Times New Roman" panose="02020603050405020304" pitchFamily="18" charset="0"/>
                          <a:cs typeface="Times New Roman" panose="02020603050405020304" pitchFamily="18" charset="0"/>
                        </a:rPr>
                        <a:t>Evacuation disorder </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 Prolonged/excessive straining </a:t>
                      </a:r>
                    </a:p>
                    <a:p>
                      <a:r>
                        <a:rPr lang="en-IN" dirty="0" smtClean="0">
                          <a:latin typeface="Times New Roman" panose="02020603050405020304" pitchFamily="18" charset="0"/>
                          <a:cs typeface="Times New Roman" panose="02020603050405020304" pitchFamily="18" charset="0"/>
                        </a:rPr>
                        <a:t>• Difficult defecation even with soft stools </a:t>
                      </a:r>
                    </a:p>
                    <a:p>
                      <a:r>
                        <a:rPr lang="en-IN" dirty="0" smtClean="0">
                          <a:latin typeface="Times New Roman" panose="02020603050405020304" pitchFamily="18" charset="0"/>
                          <a:cs typeface="Times New Roman" panose="02020603050405020304" pitchFamily="18" charset="0"/>
                        </a:rPr>
                        <a:t>• Patient applies </a:t>
                      </a:r>
                      <a:r>
                        <a:rPr lang="en-IN" dirty="0" err="1" smtClean="0">
                          <a:latin typeface="Times New Roman" panose="02020603050405020304" pitchFamily="18" charset="0"/>
                          <a:cs typeface="Times New Roman" panose="02020603050405020304" pitchFamily="18" charset="0"/>
                        </a:rPr>
                        <a:t>perineal</a:t>
                      </a:r>
                      <a:r>
                        <a:rPr lang="en-IN" dirty="0" smtClean="0">
                          <a:latin typeface="Times New Roman" panose="02020603050405020304" pitchFamily="18" charset="0"/>
                          <a:cs typeface="Times New Roman" panose="02020603050405020304" pitchFamily="18" charset="0"/>
                        </a:rPr>
                        <a:t>/vaginal pressure to defecate </a:t>
                      </a:r>
                    </a:p>
                    <a:p>
                      <a:r>
                        <a:rPr lang="en-IN" dirty="0" smtClean="0">
                          <a:latin typeface="Times New Roman" panose="02020603050405020304" pitchFamily="18" charset="0"/>
                          <a:cs typeface="Times New Roman" panose="02020603050405020304" pitchFamily="18" charset="0"/>
                        </a:rPr>
                        <a:t>• Manual </a:t>
                      </a:r>
                      <a:r>
                        <a:rPr lang="en-IN" dirty="0" err="1" smtClean="0">
                          <a:latin typeface="Times New Roman" panose="02020603050405020304" pitchFamily="18" charset="0"/>
                          <a:cs typeface="Times New Roman" panose="02020603050405020304" pitchFamily="18" charset="0"/>
                        </a:rPr>
                        <a:t>maneuvers</a:t>
                      </a:r>
                      <a:r>
                        <a:rPr lang="en-IN" dirty="0" smtClean="0">
                          <a:latin typeface="Times New Roman" panose="02020603050405020304" pitchFamily="18" charset="0"/>
                          <a:cs typeface="Times New Roman" panose="02020603050405020304" pitchFamily="18" charset="0"/>
                        </a:rPr>
                        <a:t> to aid defecation  </a:t>
                      </a:r>
                    </a:p>
                    <a:p>
                      <a:r>
                        <a:rPr lang="en-IN" dirty="0" smtClean="0">
                          <a:latin typeface="Times New Roman" panose="02020603050405020304" pitchFamily="18" charset="0"/>
                          <a:cs typeface="Times New Roman" panose="02020603050405020304" pitchFamily="18" charset="0"/>
                        </a:rPr>
                        <a:t>• High basal sphincter pressure (</a:t>
                      </a:r>
                      <a:r>
                        <a:rPr lang="en-IN" dirty="0" err="1" smtClean="0">
                          <a:latin typeface="Times New Roman" panose="02020603050405020304" pitchFamily="18" charset="0"/>
                          <a:cs typeface="Times New Roman" panose="02020603050405020304" pitchFamily="18" charset="0"/>
                        </a:rPr>
                        <a:t>anorectal</a:t>
                      </a:r>
                      <a:r>
                        <a:rPr lang="en-IN" dirty="0" smtClean="0">
                          <a:latin typeface="Times New Roman" panose="02020603050405020304" pitchFamily="18" charset="0"/>
                          <a:cs typeface="Times New Roman" panose="02020603050405020304" pitchFamily="18" charset="0"/>
                        </a:rPr>
                        <a:t> </a:t>
                      </a:r>
                      <a:r>
                        <a:rPr lang="en-IN" dirty="0" err="1" smtClean="0">
                          <a:latin typeface="Times New Roman" panose="02020603050405020304" pitchFamily="18" charset="0"/>
                          <a:cs typeface="Times New Roman" panose="02020603050405020304" pitchFamily="18" charset="0"/>
                        </a:rPr>
                        <a:t>manometry</a:t>
                      </a:r>
                      <a:r>
                        <a:rPr lang="en-IN" dirty="0" smtClean="0">
                          <a:latin typeface="Times New Roman" panose="02020603050405020304" pitchFamily="18" charset="0"/>
                          <a:cs typeface="Times New Roman" panose="02020603050405020304" pitchFamily="18" charset="0"/>
                        </a:rPr>
                        <a:t>) </a:t>
                      </a:r>
                    </a:p>
                  </a:txBody>
                  <a:tcPr/>
                </a:tc>
              </a:tr>
              <a:tr h="370840">
                <a:tc>
                  <a:txBody>
                    <a:bodyPr/>
                    <a:lstStyle/>
                    <a:p>
                      <a:r>
                        <a:rPr lang="en-IN" dirty="0" smtClean="0">
                          <a:latin typeface="Times New Roman" panose="02020603050405020304" pitchFamily="18" charset="0"/>
                          <a:cs typeface="Times New Roman" panose="02020603050405020304" pitchFamily="18" charset="0"/>
                        </a:rPr>
                        <a:t>Idiopathic/organic/secondary constipation</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 Known drug side effects, contributing medication </a:t>
                      </a:r>
                    </a:p>
                    <a:p>
                      <a:r>
                        <a:rPr lang="en-IN" dirty="0" smtClean="0">
                          <a:latin typeface="Times New Roman" panose="02020603050405020304" pitchFamily="18" charset="0"/>
                          <a:cs typeface="Times New Roman" panose="02020603050405020304" pitchFamily="18" charset="0"/>
                        </a:rPr>
                        <a:t>• Proven mechanical obstruction </a:t>
                      </a:r>
                    </a:p>
                    <a:p>
                      <a:r>
                        <a:rPr lang="en-IN" dirty="0" smtClean="0">
                          <a:latin typeface="Times New Roman" panose="02020603050405020304" pitchFamily="18" charset="0"/>
                          <a:cs typeface="Times New Roman" panose="02020603050405020304" pitchFamily="18" charset="0"/>
                        </a:rPr>
                        <a:t>Idiopathic/organic/secondary constipation </a:t>
                      </a:r>
                    </a:p>
                    <a:p>
                      <a:r>
                        <a:rPr lang="en-IN" dirty="0" smtClean="0">
                          <a:latin typeface="Times New Roman" panose="02020603050405020304" pitchFamily="18" charset="0"/>
                          <a:cs typeface="Times New Roman" panose="02020603050405020304" pitchFamily="18" charset="0"/>
                        </a:rPr>
                        <a:t>• Metabolic disorders—abnormal blood tests </a:t>
                      </a:r>
                      <a:endParaRPr lang="en-IN"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2673994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375"/>
            <a:ext cx="10515600" cy="1325563"/>
          </a:xfrm>
        </p:spPr>
        <p:txBody>
          <a:bodyPr>
            <a:normAutofit/>
          </a:bodyPr>
          <a:lstStyle/>
          <a:p>
            <a:pPr algn="ctr"/>
            <a:r>
              <a:rPr lang="en-US" sz="6000" b="1" dirty="0" smtClean="0">
                <a:solidFill>
                  <a:srgbClr val="C00000"/>
                </a:solidFill>
                <a:latin typeface="Abadi MT Condensed Extra Bold" charset="0"/>
                <a:ea typeface="Abadi MT Condensed Extra Bold" charset="0"/>
                <a:cs typeface="Abadi MT Condensed Extra Bold" charset="0"/>
              </a:rPr>
              <a:t>MANAGEMENT</a:t>
            </a:r>
            <a:endParaRPr lang="en-US" sz="6000" b="1" dirty="0">
              <a:solidFill>
                <a:srgbClr val="C00000"/>
              </a:solidFill>
              <a:latin typeface="Abadi MT Condensed Extra Bold" charset="0"/>
              <a:ea typeface="Abadi MT Condensed Extra Bold" charset="0"/>
              <a:cs typeface="Abadi MT Condensed Extra Bold"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57512313"/>
              </p:ext>
            </p:extLst>
          </p:nvPr>
        </p:nvGraphicFramePr>
        <p:xfrm>
          <a:off x="838200" y="937263"/>
          <a:ext cx="10515600" cy="5651180"/>
        </p:xfrm>
        <a:graphic>
          <a:graphicData uri="http://schemas.openxmlformats.org/drawingml/2006/table">
            <a:tbl>
              <a:tblPr firstRow="1" bandRow="1">
                <a:tableStyleId>{93296810-A885-4BE3-A3E7-6D5BEEA58F35}</a:tableStyleId>
              </a:tblPr>
              <a:tblGrid>
                <a:gridCol w="3505200"/>
                <a:gridCol w="3505200"/>
                <a:gridCol w="3505200"/>
              </a:tblGrid>
              <a:tr h="648652">
                <a:tc>
                  <a:txBody>
                    <a:bodyPr/>
                    <a:lstStyle/>
                    <a:p>
                      <a:r>
                        <a:rPr lang="en-US" sz="3200" b="1" dirty="0" smtClean="0">
                          <a:solidFill>
                            <a:schemeClr val="accent1">
                              <a:lumMod val="50000"/>
                            </a:schemeClr>
                          </a:solidFill>
                          <a:latin typeface="Arial Rounded MT Bold" charset="0"/>
                          <a:ea typeface="Arial Rounded MT Bold" charset="0"/>
                          <a:cs typeface="Arial Rounded MT Bold" charset="0"/>
                        </a:rPr>
                        <a:t>CONSERVATIVE</a:t>
                      </a:r>
                      <a:endParaRPr lang="en-US" sz="3200" b="1" dirty="0">
                        <a:solidFill>
                          <a:schemeClr val="accent1">
                            <a:lumMod val="50000"/>
                          </a:schemeClr>
                        </a:solidFill>
                        <a:latin typeface="Arial Rounded MT Bold" charset="0"/>
                        <a:ea typeface="Arial Rounded MT Bold" charset="0"/>
                        <a:cs typeface="Arial Rounded MT Bold" charset="0"/>
                      </a:endParaRPr>
                    </a:p>
                  </a:txBody>
                  <a:tcPr/>
                </a:tc>
                <a:tc>
                  <a:txBody>
                    <a:bodyPr/>
                    <a:lstStyle/>
                    <a:p>
                      <a:pPr algn="ctr"/>
                      <a:r>
                        <a:rPr lang="en-US" sz="3200" b="1" dirty="0" smtClean="0">
                          <a:solidFill>
                            <a:schemeClr val="accent1">
                              <a:lumMod val="50000"/>
                            </a:schemeClr>
                          </a:solidFill>
                          <a:latin typeface="Arial Rounded MT Bold" charset="0"/>
                          <a:ea typeface="Arial Rounded MT Bold" charset="0"/>
                          <a:cs typeface="Arial Rounded MT Bold" charset="0"/>
                        </a:rPr>
                        <a:t>MEDICAL</a:t>
                      </a:r>
                      <a:endParaRPr lang="en-US" sz="2800" b="1" dirty="0">
                        <a:solidFill>
                          <a:schemeClr val="accent1">
                            <a:lumMod val="50000"/>
                          </a:schemeClr>
                        </a:solidFill>
                        <a:latin typeface="Arial Rounded MT Bold" charset="0"/>
                        <a:ea typeface="Arial Rounded MT Bold" charset="0"/>
                        <a:cs typeface="Arial Rounded MT Bold" charset="0"/>
                      </a:endParaRPr>
                    </a:p>
                  </a:txBody>
                  <a:tcPr/>
                </a:tc>
                <a:tc>
                  <a:txBody>
                    <a:bodyPr/>
                    <a:lstStyle/>
                    <a:p>
                      <a:pPr algn="ctr"/>
                      <a:r>
                        <a:rPr lang="en-US" sz="3200" b="1" dirty="0" smtClean="0">
                          <a:solidFill>
                            <a:schemeClr val="accent1">
                              <a:lumMod val="50000"/>
                            </a:schemeClr>
                          </a:solidFill>
                          <a:latin typeface="Arial Rounded MT Bold" charset="0"/>
                          <a:ea typeface="Arial Rounded MT Bold" charset="0"/>
                          <a:cs typeface="Arial Rounded MT Bold" charset="0"/>
                        </a:rPr>
                        <a:t>SURGICAL</a:t>
                      </a:r>
                      <a:endParaRPr lang="en-US" sz="2000" b="1" dirty="0">
                        <a:solidFill>
                          <a:schemeClr val="accent1">
                            <a:lumMod val="50000"/>
                          </a:schemeClr>
                        </a:solidFill>
                        <a:latin typeface="Arial Rounded MT Bold" charset="0"/>
                        <a:ea typeface="Arial Rounded MT Bold" charset="0"/>
                        <a:cs typeface="Arial Rounded MT Bold" charset="0"/>
                      </a:endParaRPr>
                    </a:p>
                  </a:txBody>
                  <a:tcPr/>
                </a:tc>
              </a:tr>
              <a:tr h="648652">
                <a:tc>
                  <a:txBody>
                    <a:bodyPr/>
                    <a:lstStyle/>
                    <a:p>
                      <a:r>
                        <a:rPr lang="en-US" sz="2000" b="1" dirty="0" smtClean="0">
                          <a:latin typeface="Arial Rounded MT Bold" charset="0"/>
                          <a:ea typeface="Arial Rounded MT Bold" charset="0"/>
                          <a:cs typeface="Arial Rounded MT Bold" charset="0"/>
                        </a:rPr>
                        <a:t>DIET</a:t>
                      </a:r>
                      <a:endParaRPr lang="en-US" sz="2000" b="1" dirty="0">
                        <a:latin typeface="Arial Rounded MT Bold" charset="0"/>
                        <a:ea typeface="Arial Rounded MT Bold" charset="0"/>
                        <a:cs typeface="Arial Rounded MT Bold" charset="0"/>
                      </a:endParaRPr>
                    </a:p>
                  </a:txBody>
                  <a:tcPr/>
                </a:tc>
                <a:tc>
                  <a:txBody>
                    <a:bodyPr/>
                    <a:lstStyle/>
                    <a:p>
                      <a:pPr marL="342900" indent="-342900">
                        <a:buAutoNum type="arabicParenR"/>
                      </a:pPr>
                      <a:r>
                        <a:rPr lang="en-US" sz="2000" b="1" dirty="0" smtClean="0">
                          <a:latin typeface="Arial Rounded MT Bold" charset="0"/>
                          <a:ea typeface="Arial Rounded MT Bold" charset="0"/>
                          <a:cs typeface="Arial Rounded MT Bold" charset="0"/>
                        </a:rPr>
                        <a:t>TREATING</a:t>
                      </a:r>
                      <a:r>
                        <a:rPr lang="en-US" sz="2000" b="1" baseline="0" dirty="0" smtClean="0">
                          <a:latin typeface="Arial Rounded MT Bold" charset="0"/>
                          <a:ea typeface="Arial Rounded MT Bold" charset="0"/>
                          <a:cs typeface="Arial Rounded MT Bold" charset="0"/>
                        </a:rPr>
                        <a:t> SECONDARY CAUSE</a:t>
                      </a:r>
                    </a:p>
                    <a:p>
                      <a:pPr marL="0" indent="0">
                        <a:buNone/>
                      </a:pPr>
                      <a:endParaRPr lang="en-US" sz="2000" b="1" dirty="0">
                        <a:latin typeface="Arial Rounded MT Bold" charset="0"/>
                        <a:ea typeface="Arial Rounded MT Bold" charset="0"/>
                        <a:cs typeface="Arial Rounded MT Bold" charset="0"/>
                      </a:endParaRPr>
                    </a:p>
                  </a:txBody>
                  <a:tcPr/>
                </a:tc>
                <a:tc>
                  <a:txBody>
                    <a:bodyPr/>
                    <a:lstStyle/>
                    <a:p>
                      <a:r>
                        <a:rPr lang="en-US" sz="2000" b="1" dirty="0" smtClean="0">
                          <a:latin typeface="Arial Rounded MT Bold" charset="0"/>
                          <a:ea typeface="Arial Rounded MT Bold" charset="0"/>
                          <a:cs typeface="Arial Rounded MT Bold" charset="0"/>
                        </a:rPr>
                        <a:t>Total colectomy with </a:t>
                      </a:r>
                      <a:r>
                        <a:rPr lang="en-US" sz="2000" b="1" dirty="0" err="1" smtClean="0">
                          <a:latin typeface="Arial Rounded MT Bold" charset="0"/>
                          <a:ea typeface="Arial Rounded MT Bold" charset="0"/>
                          <a:cs typeface="Arial Rounded MT Bold" charset="0"/>
                        </a:rPr>
                        <a:t>ileorectal</a:t>
                      </a:r>
                      <a:r>
                        <a:rPr lang="en-US" sz="2000" b="1" dirty="0" smtClean="0">
                          <a:latin typeface="Arial Rounded MT Bold" charset="0"/>
                          <a:ea typeface="Arial Rounded MT Bold" charset="0"/>
                          <a:cs typeface="Arial Rounded MT Bold" charset="0"/>
                        </a:rPr>
                        <a:t> anastomosis</a:t>
                      </a:r>
                      <a:endParaRPr lang="en-US" sz="2000" b="1" dirty="0">
                        <a:latin typeface="Arial Rounded MT Bold" charset="0"/>
                        <a:ea typeface="Arial Rounded MT Bold" charset="0"/>
                        <a:cs typeface="Arial Rounded MT Bold" charset="0"/>
                      </a:endParaRPr>
                    </a:p>
                  </a:txBody>
                  <a:tcPr/>
                </a:tc>
              </a:tr>
              <a:tr h="0">
                <a:tc>
                  <a:txBody>
                    <a:bodyPr/>
                    <a:lstStyle/>
                    <a:p>
                      <a:r>
                        <a:rPr lang="en-US" sz="2000" b="1" dirty="0" smtClean="0">
                          <a:latin typeface="Arial Rounded MT Bold" charset="0"/>
                          <a:ea typeface="Arial Rounded MT Bold" charset="0"/>
                          <a:cs typeface="Arial Rounded MT Bold" charset="0"/>
                        </a:rPr>
                        <a:t>EXERCISE</a:t>
                      </a:r>
                    </a:p>
                    <a:p>
                      <a:endParaRPr lang="en-US" sz="2000" b="1" dirty="0">
                        <a:latin typeface="Arial Rounded MT Bold" charset="0"/>
                        <a:ea typeface="Arial Rounded MT Bold" charset="0"/>
                        <a:cs typeface="Arial Rounded MT Bold" charset="0"/>
                      </a:endParaRPr>
                    </a:p>
                  </a:txBody>
                  <a:tcPr/>
                </a:tc>
                <a:tc>
                  <a:txBody>
                    <a:bodyPr/>
                    <a:lstStyle/>
                    <a:p>
                      <a:r>
                        <a:rPr lang="en-US" sz="2000" b="1" dirty="0" smtClean="0">
                          <a:latin typeface="Arial Rounded MT Bold" charset="0"/>
                          <a:ea typeface="Arial Rounded MT Bold" charset="0"/>
                          <a:cs typeface="Arial Rounded MT Bold" charset="0"/>
                        </a:rPr>
                        <a:t>2)</a:t>
                      </a:r>
                      <a:r>
                        <a:rPr lang="en-US" sz="2000" b="1" baseline="0" dirty="0" smtClean="0">
                          <a:latin typeface="Arial Rounded MT Bold" charset="0"/>
                          <a:ea typeface="Arial Rounded MT Bold" charset="0"/>
                          <a:cs typeface="Arial Rounded MT Bold" charset="0"/>
                        </a:rPr>
                        <a:t> BULKING AGENTS</a:t>
                      </a:r>
                    </a:p>
                  </a:txBody>
                  <a:tcPr/>
                </a:tc>
                <a:tc>
                  <a:txBody>
                    <a:bodyPr/>
                    <a:lstStyle/>
                    <a:p>
                      <a:r>
                        <a:rPr lang="en-US" sz="2000" b="1" dirty="0" err="1" smtClean="0">
                          <a:latin typeface="Arial Rounded MT Bold" charset="0"/>
                          <a:ea typeface="Arial Rounded MT Bold" charset="0"/>
                          <a:cs typeface="Arial Rounded MT Bold" charset="0"/>
                        </a:rPr>
                        <a:t>Ventilng</a:t>
                      </a:r>
                      <a:r>
                        <a:rPr lang="en-US" sz="2000" b="1" dirty="0" smtClean="0">
                          <a:latin typeface="Arial Rounded MT Bold" charset="0"/>
                          <a:ea typeface="Arial Rounded MT Bold" charset="0"/>
                          <a:cs typeface="Arial Rounded MT Bold" charset="0"/>
                        </a:rPr>
                        <a:t> ileostomy</a:t>
                      </a:r>
                      <a:endParaRPr lang="en-US" sz="2000" b="1" dirty="0">
                        <a:latin typeface="Arial Rounded MT Bold" charset="0"/>
                        <a:ea typeface="Arial Rounded MT Bold" charset="0"/>
                        <a:cs typeface="Arial Rounded MT Bold" charset="0"/>
                      </a:endParaRPr>
                    </a:p>
                  </a:txBody>
                  <a:tcPr/>
                </a:tc>
              </a:tr>
              <a:tr h="648652">
                <a:tc>
                  <a:txBody>
                    <a:bodyPr/>
                    <a:lstStyle/>
                    <a:p>
                      <a:r>
                        <a:rPr lang="en-US" sz="2000" b="1" dirty="0" smtClean="0">
                          <a:latin typeface="Arial Rounded MT Bold" charset="0"/>
                          <a:ea typeface="Arial Rounded MT Bold" charset="0"/>
                          <a:cs typeface="Arial Rounded MT Bold" charset="0"/>
                        </a:rPr>
                        <a:t>POSTURE WHILE DEFECATION</a:t>
                      </a:r>
                      <a:endParaRPr lang="en-US" sz="2000" b="1" dirty="0">
                        <a:latin typeface="Arial Rounded MT Bold" charset="0"/>
                        <a:ea typeface="Arial Rounded MT Bold" charset="0"/>
                        <a:cs typeface="Arial Rounded MT Bold" charset="0"/>
                      </a:endParaRPr>
                    </a:p>
                  </a:txBody>
                  <a:tcPr/>
                </a:tc>
                <a:tc>
                  <a:txBody>
                    <a:bodyPr/>
                    <a:lstStyle/>
                    <a:p>
                      <a:r>
                        <a:rPr lang="en-US" sz="2000" b="1" dirty="0" smtClean="0">
                          <a:latin typeface="Arial Rounded MT Bold" charset="0"/>
                          <a:ea typeface="Arial Rounded MT Bold" charset="0"/>
                          <a:cs typeface="Arial Rounded MT Bold" charset="0"/>
                        </a:rPr>
                        <a:t>3)</a:t>
                      </a:r>
                      <a:r>
                        <a:rPr lang="en-US" sz="2000" b="1" baseline="0" dirty="0" smtClean="0">
                          <a:latin typeface="Arial Rounded MT Bold" charset="0"/>
                          <a:ea typeface="Arial Rounded MT Bold" charset="0"/>
                          <a:cs typeface="Arial Rounded MT Bold" charset="0"/>
                        </a:rPr>
                        <a:t>LAXATIVE :OSMOTIC</a:t>
                      </a:r>
                    </a:p>
                    <a:p>
                      <a:r>
                        <a:rPr lang="en-US" sz="2000" b="1" dirty="0" smtClean="0">
                          <a:latin typeface="Arial Rounded MT Bold" charset="0"/>
                          <a:ea typeface="Arial Rounded MT Bold" charset="0"/>
                          <a:cs typeface="Arial Rounded MT Bold" charset="0"/>
                        </a:rPr>
                        <a:t>                      :STIMULENT</a:t>
                      </a:r>
                      <a:endParaRPr lang="en-US" sz="2000" b="1" dirty="0">
                        <a:latin typeface="Arial Rounded MT Bold" charset="0"/>
                        <a:ea typeface="Arial Rounded MT Bold" charset="0"/>
                        <a:cs typeface="Arial Rounded MT Bold" charset="0"/>
                      </a:endParaRPr>
                    </a:p>
                  </a:txBody>
                  <a:tcPr/>
                </a:tc>
                <a:tc>
                  <a:txBody>
                    <a:bodyPr/>
                    <a:lstStyle/>
                    <a:p>
                      <a:endParaRPr lang="en-US" sz="2000" b="1" dirty="0">
                        <a:latin typeface="Arial Rounded MT Bold" charset="0"/>
                        <a:ea typeface="Arial Rounded MT Bold" charset="0"/>
                        <a:cs typeface="Arial Rounded MT Bold" charset="0"/>
                      </a:endParaRPr>
                    </a:p>
                  </a:txBody>
                  <a:tcPr/>
                </a:tc>
              </a:tr>
              <a:tr h="648652">
                <a:tc>
                  <a:txBody>
                    <a:bodyPr/>
                    <a:lstStyle/>
                    <a:p>
                      <a:r>
                        <a:rPr lang="en-US" sz="2000" b="1" dirty="0" smtClean="0">
                          <a:latin typeface="Arial Rounded MT Bold" charset="0"/>
                          <a:ea typeface="Arial Rounded MT Bold" charset="0"/>
                          <a:cs typeface="Arial Rounded MT Bold" charset="0"/>
                        </a:rPr>
                        <a:t>FLUID INTAKE</a:t>
                      </a:r>
                      <a:endParaRPr lang="en-US" sz="2000" b="1" dirty="0">
                        <a:latin typeface="Arial Rounded MT Bold" charset="0"/>
                        <a:ea typeface="Arial Rounded MT Bold" charset="0"/>
                        <a:cs typeface="Arial Rounded MT Bold" charset="0"/>
                      </a:endParaRPr>
                    </a:p>
                  </a:txBody>
                  <a:tcPr/>
                </a:tc>
                <a:tc>
                  <a:txBody>
                    <a:bodyPr/>
                    <a:lstStyle/>
                    <a:p>
                      <a:r>
                        <a:rPr lang="en-US" sz="2000" b="1" dirty="0" smtClean="0">
                          <a:latin typeface="Arial Rounded MT Bold" charset="0"/>
                          <a:ea typeface="Arial Rounded MT Bold" charset="0"/>
                          <a:cs typeface="Arial Rounded MT Bold" charset="0"/>
                        </a:rPr>
                        <a:t>4)STOOL</a:t>
                      </a:r>
                      <a:r>
                        <a:rPr lang="en-US" sz="2000" b="1" baseline="0" dirty="0" smtClean="0">
                          <a:latin typeface="Arial Rounded MT Bold" charset="0"/>
                          <a:ea typeface="Arial Rounded MT Bold" charset="0"/>
                          <a:cs typeface="Arial Rounded MT Bold" charset="0"/>
                        </a:rPr>
                        <a:t> SOFTNER</a:t>
                      </a:r>
                      <a:endParaRPr lang="en-US" sz="2000" b="1" dirty="0">
                        <a:latin typeface="Arial Rounded MT Bold" charset="0"/>
                        <a:ea typeface="Arial Rounded MT Bold" charset="0"/>
                        <a:cs typeface="Arial Rounded MT Bold" charset="0"/>
                      </a:endParaRPr>
                    </a:p>
                  </a:txBody>
                  <a:tcPr/>
                </a:tc>
                <a:tc>
                  <a:txBody>
                    <a:bodyPr/>
                    <a:lstStyle/>
                    <a:p>
                      <a:endParaRPr lang="en-US" sz="2000" b="1" dirty="0">
                        <a:latin typeface="Arial Rounded MT Bold" charset="0"/>
                        <a:ea typeface="Arial Rounded MT Bold" charset="0"/>
                        <a:cs typeface="Arial Rounded MT Bold" charset="0"/>
                      </a:endParaRPr>
                    </a:p>
                  </a:txBody>
                  <a:tcPr/>
                </a:tc>
              </a:tr>
              <a:tr h="648652">
                <a:tc>
                  <a:txBody>
                    <a:bodyPr/>
                    <a:lstStyle/>
                    <a:p>
                      <a:endParaRPr lang="en-US" sz="2000" b="1" dirty="0">
                        <a:latin typeface="Arial Rounded MT Bold" charset="0"/>
                        <a:ea typeface="Arial Rounded MT Bold" charset="0"/>
                        <a:cs typeface="Arial Rounded MT Bold" charset="0"/>
                      </a:endParaRPr>
                    </a:p>
                  </a:txBody>
                  <a:tcPr/>
                </a:tc>
                <a:tc>
                  <a:txBody>
                    <a:bodyPr/>
                    <a:lstStyle/>
                    <a:p>
                      <a:r>
                        <a:rPr lang="en-US" sz="2000" b="1" dirty="0" smtClean="0">
                          <a:latin typeface="Arial Rounded MT Bold" charset="0"/>
                          <a:ea typeface="Arial Rounded MT Bold" charset="0"/>
                          <a:cs typeface="Arial Rounded MT Bold" charset="0"/>
                        </a:rPr>
                        <a:t>5)LUBRICANTS</a:t>
                      </a:r>
                      <a:endParaRPr lang="en-US" sz="2000" b="1" dirty="0">
                        <a:latin typeface="Arial Rounded MT Bold" charset="0"/>
                        <a:ea typeface="Arial Rounded MT Bold" charset="0"/>
                        <a:cs typeface="Arial Rounded MT Bold" charset="0"/>
                      </a:endParaRPr>
                    </a:p>
                  </a:txBody>
                  <a:tcPr/>
                </a:tc>
                <a:tc>
                  <a:txBody>
                    <a:bodyPr/>
                    <a:lstStyle/>
                    <a:p>
                      <a:endParaRPr lang="en-US" sz="2000" b="1">
                        <a:latin typeface="Arial Rounded MT Bold" charset="0"/>
                        <a:ea typeface="Arial Rounded MT Bold" charset="0"/>
                        <a:cs typeface="Arial Rounded MT Bold" charset="0"/>
                      </a:endParaRPr>
                    </a:p>
                  </a:txBody>
                  <a:tcPr/>
                </a:tc>
              </a:tr>
              <a:tr h="648652">
                <a:tc>
                  <a:txBody>
                    <a:bodyPr/>
                    <a:lstStyle/>
                    <a:p>
                      <a:endParaRPr lang="en-US" sz="2000" b="1" dirty="0">
                        <a:latin typeface="Arial Rounded MT Bold" charset="0"/>
                        <a:ea typeface="Arial Rounded MT Bold" charset="0"/>
                        <a:cs typeface="Arial Rounded MT Bold" charset="0"/>
                      </a:endParaRPr>
                    </a:p>
                  </a:txBody>
                  <a:tcPr/>
                </a:tc>
                <a:tc>
                  <a:txBody>
                    <a:bodyPr/>
                    <a:lstStyle/>
                    <a:p>
                      <a:r>
                        <a:rPr lang="en-US" sz="2000" b="1" dirty="0" smtClean="0">
                          <a:latin typeface="Arial Rounded MT Bold" charset="0"/>
                          <a:ea typeface="Arial Rounded MT Bold" charset="0"/>
                          <a:cs typeface="Arial Rounded MT Bold" charset="0"/>
                        </a:rPr>
                        <a:t>6)PROSTAGLANDIN</a:t>
                      </a:r>
                      <a:r>
                        <a:rPr lang="en-US" sz="2000" b="1" baseline="0" dirty="0" smtClean="0">
                          <a:latin typeface="Arial Rounded MT Bold" charset="0"/>
                          <a:ea typeface="Arial Rounded MT Bold" charset="0"/>
                          <a:cs typeface="Arial Rounded MT Bold" charset="0"/>
                        </a:rPr>
                        <a:t>S</a:t>
                      </a:r>
                      <a:endParaRPr lang="en-US" sz="2000" b="1" dirty="0" smtClean="0">
                        <a:latin typeface="Arial Rounded MT Bold" charset="0"/>
                        <a:ea typeface="Arial Rounded MT Bold" charset="0"/>
                        <a:cs typeface="Arial Rounded MT Bold" charset="0"/>
                      </a:endParaRPr>
                    </a:p>
                  </a:txBody>
                  <a:tcPr/>
                </a:tc>
                <a:tc>
                  <a:txBody>
                    <a:bodyPr/>
                    <a:lstStyle/>
                    <a:p>
                      <a:endParaRPr lang="en-US" sz="2000" b="1">
                        <a:latin typeface="Arial Rounded MT Bold" charset="0"/>
                        <a:ea typeface="Arial Rounded MT Bold" charset="0"/>
                        <a:cs typeface="Arial Rounded MT Bold" charset="0"/>
                      </a:endParaRPr>
                    </a:p>
                  </a:txBody>
                  <a:tcPr/>
                </a:tc>
              </a:tr>
              <a:tr h="648652">
                <a:tc>
                  <a:txBody>
                    <a:bodyPr/>
                    <a:lstStyle/>
                    <a:p>
                      <a:endParaRPr lang="en-US" sz="2000" b="1" dirty="0">
                        <a:latin typeface="Arial Rounded MT Bold" charset="0"/>
                        <a:ea typeface="Arial Rounded MT Bold" charset="0"/>
                        <a:cs typeface="Arial Rounded MT Bold" charset="0"/>
                      </a:endParaRPr>
                    </a:p>
                  </a:txBody>
                  <a:tcPr/>
                </a:tc>
                <a:tc>
                  <a:txBody>
                    <a:bodyPr/>
                    <a:lstStyle/>
                    <a:p>
                      <a:r>
                        <a:rPr lang="en-US" sz="2000" b="1" dirty="0" smtClean="0">
                          <a:latin typeface="Arial Rounded MT Bold" charset="0"/>
                          <a:ea typeface="Arial Rounded MT Bold" charset="0"/>
                          <a:cs typeface="Arial Rounded MT Bold" charset="0"/>
                        </a:rPr>
                        <a:t>7) PROKINETICS</a:t>
                      </a:r>
                      <a:endParaRPr lang="en-US" sz="2000" b="1" dirty="0">
                        <a:latin typeface="Arial Rounded MT Bold" charset="0"/>
                        <a:ea typeface="Arial Rounded MT Bold" charset="0"/>
                        <a:cs typeface="Arial Rounded MT Bold" charset="0"/>
                      </a:endParaRPr>
                    </a:p>
                  </a:txBody>
                  <a:tcPr/>
                </a:tc>
                <a:tc>
                  <a:txBody>
                    <a:bodyPr/>
                    <a:lstStyle/>
                    <a:p>
                      <a:endParaRPr lang="en-US" sz="2000" b="1" dirty="0">
                        <a:latin typeface="Arial Rounded MT Bold" charset="0"/>
                        <a:ea typeface="Arial Rounded MT Bold" charset="0"/>
                        <a:cs typeface="Arial Rounded MT Bold" charset="0"/>
                      </a:endParaRPr>
                    </a:p>
                  </a:txBody>
                  <a:tcPr/>
                </a:tc>
              </a:tr>
            </a:tbl>
          </a:graphicData>
        </a:graphic>
      </p:graphicFrame>
    </p:spTree>
    <p:extLst>
      <p:ext uri="{BB962C8B-B14F-4D97-AF65-F5344CB8AC3E}">
        <p14:creationId xmlns:p14="http://schemas.microsoft.com/office/powerpoint/2010/main" xmlns="" val="2478350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Scheme for general management of constipation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137285" y="1825626"/>
            <a:ext cx="3867463" cy="992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Interview and physical examination</a:t>
            </a:r>
            <a:endParaRPr lang="en-IN" dirty="0"/>
          </a:p>
        </p:txBody>
      </p:sp>
      <p:sp>
        <p:nvSpPr>
          <p:cNvPr id="5" name="Down Arrow 4"/>
          <p:cNvSpPr/>
          <p:nvPr/>
        </p:nvSpPr>
        <p:spPr>
          <a:xfrm>
            <a:off x="5816184" y="2818152"/>
            <a:ext cx="434714" cy="494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4137285" y="3312826"/>
            <a:ext cx="3987384" cy="1229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Consider metabolic and structural evaluation ,baseline labs</a:t>
            </a:r>
            <a:endParaRPr lang="en-IN" dirty="0"/>
          </a:p>
        </p:txBody>
      </p:sp>
      <p:sp>
        <p:nvSpPr>
          <p:cNvPr id="7" name="Down Arrow 6"/>
          <p:cNvSpPr/>
          <p:nvPr/>
        </p:nvSpPr>
        <p:spPr>
          <a:xfrm>
            <a:off x="5816184" y="4507719"/>
            <a:ext cx="449704" cy="584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4137285" y="5092335"/>
            <a:ext cx="3987384" cy="963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Therapeutic trial-</a:t>
            </a:r>
          </a:p>
          <a:p>
            <a:pPr algn="ctr"/>
            <a:r>
              <a:rPr lang="en-IN" dirty="0" err="1" smtClean="0"/>
              <a:t>Fiber</a:t>
            </a:r>
            <a:r>
              <a:rPr lang="en-IN" dirty="0"/>
              <a:t> ± </a:t>
            </a:r>
            <a:r>
              <a:rPr lang="en-IN" dirty="0" smtClean="0"/>
              <a:t>laxatives</a:t>
            </a:r>
            <a:endParaRPr lang="en-IN" dirty="0"/>
          </a:p>
        </p:txBody>
      </p:sp>
      <p:sp>
        <p:nvSpPr>
          <p:cNvPr id="9" name="Down Arrow 8"/>
          <p:cNvSpPr/>
          <p:nvPr/>
        </p:nvSpPr>
        <p:spPr>
          <a:xfrm>
            <a:off x="5816184" y="6056026"/>
            <a:ext cx="449704" cy="615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728120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6000" dirty="0" smtClean="0">
                <a:solidFill>
                  <a:srgbClr val="C00000"/>
                </a:solidFill>
                <a:latin typeface="Abadi MT Condensed Extra Bold" charset="0"/>
                <a:ea typeface="Abadi MT Condensed Extra Bold" charset="0"/>
                <a:cs typeface="Abadi MT Condensed Extra Bold" charset="0"/>
              </a:rPr>
              <a:t>INTRODUCTION</a:t>
            </a:r>
            <a:endParaRPr lang="en-US" sz="6000" dirty="0">
              <a:solidFill>
                <a:srgbClr val="C00000"/>
              </a:solidFill>
              <a:latin typeface="Abadi MT Condensed Extra Bold" charset="0"/>
              <a:ea typeface="Abadi MT Condensed Extra Bold" charset="0"/>
              <a:cs typeface="Abadi MT Condensed Extra Bold" charset="0"/>
            </a:endParaRPr>
          </a:p>
        </p:txBody>
      </p:sp>
      <p:sp>
        <p:nvSpPr>
          <p:cNvPr id="3" name="Content Placeholder 2"/>
          <p:cNvSpPr>
            <a:spLocks noGrp="1"/>
          </p:cNvSpPr>
          <p:nvPr>
            <p:ph idx="1"/>
          </p:nvPr>
        </p:nvSpPr>
        <p:spPr>
          <a:xfrm>
            <a:off x="822960" y="1117600"/>
            <a:ext cx="10530840" cy="6116320"/>
          </a:xfrm>
        </p:spPr>
        <p:txBody>
          <a:bodyPr>
            <a:normAutofit fontScale="47500" lnSpcReduction="20000"/>
          </a:bodyPr>
          <a:lstStyle/>
          <a:p>
            <a:pPr>
              <a:buFont typeface="Wingdings" charset="2"/>
              <a:buChar char="v"/>
            </a:pPr>
            <a:r>
              <a:rPr lang="en-CA" sz="7000" dirty="0">
                <a:solidFill>
                  <a:srgbClr val="0070C0"/>
                </a:solidFill>
                <a:effectLst>
                  <a:outerShdw blurRad="38100" dist="38100" dir="2700000" algn="tl">
                    <a:srgbClr val="000000">
                      <a:alpha val="43137"/>
                    </a:srgbClr>
                  </a:outerShdw>
                </a:effectLst>
                <a:latin typeface="Arial Rounded MT Bold" charset="0"/>
                <a:ea typeface="Arial Rounded MT Bold" charset="0"/>
                <a:cs typeface="Arial Rounded MT Bold" charset="0"/>
              </a:rPr>
              <a:t>Constipation is a symptom, </a:t>
            </a:r>
            <a:r>
              <a:rPr lang="en-CA" sz="7000" dirty="0" smtClean="0">
                <a:solidFill>
                  <a:srgbClr val="0070C0"/>
                </a:solidFill>
                <a:effectLst>
                  <a:outerShdw blurRad="38100" dist="38100" dir="2700000" algn="tl">
                    <a:srgbClr val="000000">
                      <a:alpha val="43137"/>
                    </a:srgbClr>
                  </a:outerShdw>
                </a:effectLst>
                <a:latin typeface="Arial Rounded MT Bold" charset="0"/>
                <a:ea typeface="Arial Rounded MT Bold" charset="0"/>
                <a:cs typeface="Arial Rounded MT Bold" charset="0"/>
              </a:rPr>
              <a:t> NOT </a:t>
            </a:r>
            <a:r>
              <a:rPr lang="en-CA" sz="7000" dirty="0">
                <a:solidFill>
                  <a:srgbClr val="0070C0"/>
                </a:solidFill>
                <a:effectLst>
                  <a:outerShdw blurRad="38100" dist="38100" dir="2700000" algn="tl">
                    <a:srgbClr val="000000">
                      <a:alpha val="43137"/>
                    </a:srgbClr>
                  </a:outerShdw>
                </a:effectLst>
                <a:latin typeface="Arial Rounded MT Bold" charset="0"/>
                <a:ea typeface="Arial Rounded MT Bold" charset="0"/>
                <a:cs typeface="Arial Rounded MT Bold" charset="0"/>
              </a:rPr>
              <a:t>a disease.</a:t>
            </a:r>
            <a:r>
              <a:rPr lang="en-CA" sz="7000" dirty="0">
                <a:effectLst>
                  <a:outerShdw blurRad="38100" dist="38100" dir="2700000" algn="tl">
                    <a:srgbClr val="000000">
                      <a:alpha val="43137"/>
                    </a:srgbClr>
                  </a:outerShdw>
                </a:effectLst>
                <a:latin typeface="Arial Rounded MT Bold" charset="0"/>
                <a:ea typeface="Arial Rounded MT Bold" charset="0"/>
                <a:cs typeface="Arial Rounded MT Bold" charset="0"/>
              </a:rPr>
              <a:t> </a:t>
            </a:r>
          </a:p>
          <a:p>
            <a:pPr>
              <a:buFont typeface="Wingdings" charset="2"/>
              <a:buChar char="v"/>
            </a:pPr>
            <a:r>
              <a:rPr lang="en-CA" sz="7000" dirty="0">
                <a:latin typeface="Arial Rounded MT Bold" charset="0"/>
                <a:ea typeface="Arial Rounded MT Bold" charset="0"/>
                <a:cs typeface="Arial Rounded MT Bold" charset="0"/>
              </a:rPr>
              <a:t>Constipation has many </a:t>
            </a:r>
            <a:r>
              <a:rPr lang="en-CA" sz="7000" dirty="0" smtClean="0">
                <a:latin typeface="Arial Rounded MT Bold" charset="0"/>
                <a:ea typeface="Arial Rounded MT Bold" charset="0"/>
                <a:cs typeface="Arial Rounded MT Bold" charset="0"/>
              </a:rPr>
              <a:t>causes </a:t>
            </a:r>
            <a:r>
              <a:rPr lang="en-CA" sz="7000" dirty="0">
                <a:latin typeface="Arial Rounded MT Bold" charset="0"/>
                <a:ea typeface="Arial Rounded MT Bold" charset="0"/>
                <a:cs typeface="Arial Rounded MT Bold" charset="0"/>
              </a:rPr>
              <a:t>and may be a sign of </a:t>
            </a:r>
            <a:r>
              <a:rPr lang="en-CA" sz="7000" dirty="0" smtClean="0">
                <a:latin typeface="Arial Rounded MT Bold" charset="0"/>
                <a:ea typeface="Arial Rounded MT Bold" charset="0"/>
                <a:cs typeface="Arial Rounded MT Bold" charset="0"/>
              </a:rPr>
              <a:t>undiagnosed </a:t>
            </a:r>
            <a:r>
              <a:rPr lang="en-CA" sz="7000" dirty="0">
                <a:latin typeface="Arial Rounded MT Bold" charset="0"/>
                <a:ea typeface="Arial Rounded MT Bold" charset="0"/>
                <a:cs typeface="Arial Rounded MT Bold" charset="0"/>
              </a:rPr>
              <a:t>disease</a:t>
            </a:r>
            <a:r>
              <a:rPr lang="en-CA" sz="7000" dirty="0" smtClean="0">
                <a:latin typeface="Arial Rounded MT Bold" charset="0"/>
                <a:ea typeface="Arial Rounded MT Bold" charset="0"/>
                <a:cs typeface="Arial Rounded MT Bold" charset="0"/>
              </a:rPr>
              <a:t>.</a:t>
            </a:r>
          </a:p>
          <a:p>
            <a:pPr marL="0" indent="0">
              <a:buNone/>
            </a:pPr>
            <a:r>
              <a:rPr lang="en-CA" sz="7000" dirty="0" smtClean="0">
                <a:latin typeface="Arial Rounded MT Bold" charset="0"/>
                <a:ea typeface="Arial Rounded MT Bold" charset="0"/>
                <a:cs typeface="Arial Rounded MT Bold" charset="0"/>
              </a:rPr>
              <a:t>Risk Factors</a:t>
            </a:r>
          </a:p>
          <a:p>
            <a:pPr marL="1143000" indent="-1143000">
              <a:buFont typeface="+mj-lt"/>
              <a:buAutoNum type="arabicPeriod"/>
            </a:pPr>
            <a:r>
              <a:rPr lang="en-CA" sz="7000" dirty="0" smtClean="0">
                <a:latin typeface="Arial Rounded MT Bold" charset="0"/>
                <a:ea typeface="Arial Rounded MT Bold" charset="0"/>
                <a:cs typeface="Arial Rounded MT Bold" charset="0"/>
              </a:rPr>
              <a:t>Gender : Female (hormonal &amp; structural causes)</a:t>
            </a:r>
          </a:p>
          <a:p>
            <a:pPr marL="1143000" indent="-1143000">
              <a:buFont typeface="+mj-lt"/>
              <a:buAutoNum type="arabicPeriod"/>
            </a:pPr>
            <a:r>
              <a:rPr lang="en-CA" sz="7000" dirty="0" smtClean="0">
                <a:latin typeface="Arial Rounded MT Bold" charset="0"/>
                <a:ea typeface="Arial Rounded MT Bold" charset="0"/>
                <a:cs typeface="Arial Rounded MT Bold" charset="0"/>
              </a:rPr>
              <a:t>Physical activity</a:t>
            </a:r>
          </a:p>
          <a:p>
            <a:pPr marL="1143000" indent="-1143000">
              <a:buFont typeface="+mj-lt"/>
              <a:buAutoNum type="arabicPeriod"/>
            </a:pPr>
            <a:r>
              <a:rPr lang="en-CA" sz="7000" dirty="0" smtClean="0">
                <a:latin typeface="Arial Rounded MT Bold" charset="0"/>
                <a:ea typeface="Arial Rounded MT Bold" charset="0"/>
                <a:cs typeface="Arial Rounded MT Bold" charset="0"/>
              </a:rPr>
              <a:t>Diet : low fibre diet</a:t>
            </a:r>
          </a:p>
          <a:p>
            <a:pPr marL="1143000" indent="-1143000">
              <a:buFont typeface="+mj-lt"/>
              <a:buAutoNum type="arabicPeriod"/>
            </a:pPr>
            <a:r>
              <a:rPr lang="en-CA" sz="7000" dirty="0" smtClean="0">
                <a:latin typeface="Arial Rounded MT Bold" charset="0"/>
                <a:ea typeface="Arial Rounded MT Bold" charset="0"/>
                <a:cs typeface="Arial Rounded MT Bold" charset="0"/>
              </a:rPr>
              <a:t>Polypharmacy</a:t>
            </a:r>
          </a:p>
          <a:p>
            <a:pPr marL="1143000" indent="-1143000">
              <a:buFont typeface="+mj-lt"/>
              <a:buAutoNum type="arabicPeriod"/>
            </a:pPr>
            <a:r>
              <a:rPr lang="en-CA" sz="7000" dirty="0" smtClean="0">
                <a:latin typeface="Arial Rounded MT Bold" charset="0"/>
                <a:ea typeface="Arial Rounded MT Bold" charset="0"/>
                <a:cs typeface="Arial Rounded MT Bold" charset="0"/>
              </a:rPr>
              <a:t>Metabolic diseases</a:t>
            </a:r>
          </a:p>
          <a:p>
            <a:pPr marL="1143000" indent="-1143000">
              <a:buFont typeface="+mj-lt"/>
              <a:buAutoNum type="arabicPeriod"/>
            </a:pPr>
            <a:r>
              <a:rPr lang="en-CA" sz="7000" dirty="0" smtClean="0">
                <a:latin typeface="Arial Rounded MT Bold" charset="0"/>
                <a:ea typeface="Arial Rounded MT Bold" charset="0"/>
                <a:cs typeface="Arial Rounded MT Bold" charset="0"/>
              </a:rPr>
              <a:t>Age (common in older age)</a:t>
            </a:r>
          </a:p>
          <a:p>
            <a:pPr marL="1143000" indent="-1143000">
              <a:buFont typeface="+mj-lt"/>
              <a:buAutoNum type="arabicPeriod"/>
            </a:pPr>
            <a:r>
              <a:rPr lang="en-CA" sz="7000" dirty="0" smtClean="0">
                <a:latin typeface="Arial Rounded MT Bold" charset="0"/>
                <a:ea typeface="Arial Rounded MT Bold" charset="0"/>
                <a:cs typeface="Arial Rounded MT Bold" charset="0"/>
              </a:rPr>
              <a:t>Pregnancy</a:t>
            </a:r>
          </a:p>
          <a:p>
            <a:pPr marL="0" indent="0">
              <a:buNone/>
            </a:pPr>
            <a:endParaRPr lang="en-CA" dirty="0" smtClean="0"/>
          </a:p>
          <a:p>
            <a:pPr marL="0" indent="0">
              <a:buNone/>
            </a:pPr>
            <a:r>
              <a:rPr lang="en-CA" sz="1500" b="1" dirty="0" smtClean="0"/>
              <a:t>1 .Prevalence </a:t>
            </a:r>
            <a:r>
              <a:rPr lang="en-CA" sz="1500" b="1" dirty="0"/>
              <a:t>of constipation among the general population: a community-based survey from </a:t>
            </a:r>
            <a:r>
              <a:rPr lang="en-CA" sz="1500" b="1" dirty="0" smtClean="0"/>
              <a:t>India. </a:t>
            </a:r>
            <a:r>
              <a:rPr lang="en-CA" sz="1500" u="sng" dirty="0" smtClean="0">
                <a:hlinkClick r:id="rId2" invalidUrl="http://www.ncbi.nlm.nih.gov/pubmed/?term=Rajput M[Author]&amp;cauthor=true&amp;cauthor_uid=25461464"/>
              </a:rPr>
              <a:t>Rajput </a:t>
            </a:r>
            <a:r>
              <a:rPr lang="en-CA" sz="1500" u="sng" dirty="0">
                <a:hlinkClick r:id="rId2" invalidUrl="http://www.ncbi.nlm.nih.gov/pubmed/?term=Rajput M[Author]&amp;cauthor=true&amp;cauthor_uid=25461464"/>
              </a:rPr>
              <a:t>M</a:t>
            </a:r>
            <a:r>
              <a:rPr lang="en-CA" sz="1500" baseline="30000" dirty="0"/>
              <a:t>1</a:t>
            </a:r>
            <a:r>
              <a:rPr lang="en-CA" sz="1500" dirty="0"/>
              <a:t>, </a:t>
            </a:r>
            <a:r>
              <a:rPr lang="en-CA" sz="1500" u="sng" dirty="0">
                <a:hlinkClick r:id="rId3" invalidUrl="http://www.ncbi.nlm.nih.gov/pubmed/?term=Saini SK[Author]&amp;cauthor=true&amp;cauthor_uid=25461464"/>
              </a:rPr>
              <a:t>Saini SK</a:t>
            </a:r>
            <a:r>
              <a:rPr lang="en-CA" sz="1500" dirty="0" smtClean="0"/>
              <a:t>. </a:t>
            </a:r>
            <a:r>
              <a:rPr lang="pt-BR" sz="1600" dirty="0"/>
              <a:t>2014 Nov-Dec;37(6):425-9. </a:t>
            </a:r>
            <a:r>
              <a:rPr lang="pt-BR" sz="1600" dirty="0" err="1"/>
              <a:t>doi</a:t>
            </a:r>
            <a:r>
              <a:rPr lang="pt-BR" sz="1600" dirty="0"/>
              <a:t>: 10.1097/</a:t>
            </a:r>
            <a:endParaRPr lang="en-CA" sz="1500" dirty="0"/>
          </a:p>
          <a:p>
            <a:pPr marL="0" indent="0">
              <a:buNone/>
            </a:pPr>
            <a:endParaRPr lang="en-CA" dirty="0"/>
          </a:p>
        </p:txBody>
      </p:sp>
    </p:spTree>
    <p:extLst>
      <p:ext uri="{BB962C8B-B14F-4D97-AF65-F5344CB8AC3E}">
        <p14:creationId xmlns:p14="http://schemas.microsoft.com/office/powerpoint/2010/main" xmlns="" val="1489079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endParaRPr lang="en-IN" dirty="0"/>
          </a:p>
        </p:txBody>
      </p:sp>
      <p:sp>
        <p:nvSpPr>
          <p:cNvPr id="4" name="Rectangle 3"/>
          <p:cNvSpPr/>
          <p:nvPr/>
        </p:nvSpPr>
        <p:spPr>
          <a:xfrm>
            <a:off x="4586990" y="365125"/>
            <a:ext cx="3327817" cy="444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Inadequate response</a:t>
            </a:r>
            <a:endParaRPr lang="en-IN" dirty="0"/>
          </a:p>
        </p:txBody>
      </p:sp>
      <p:sp>
        <p:nvSpPr>
          <p:cNvPr id="5" name="Down Arrow 4"/>
          <p:cNvSpPr/>
          <p:nvPr/>
        </p:nvSpPr>
        <p:spPr>
          <a:xfrm>
            <a:off x="5921115" y="809469"/>
            <a:ext cx="539646" cy="584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4586989" y="1439055"/>
            <a:ext cx="3327817" cy="695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smtClean="0"/>
              <a:t>Anorectal</a:t>
            </a:r>
            <a:r>
              <a:rPr lang="en-IN" dirty="0" smtClean="0"/>
              <a:t> </a:t>
            </a:r>
            <a:r>
              <a:rPr lang="en-IN" dirty="0" err="1" smtClean="0"/>
              <a:t>manometry</a:t>
            </a:r>
            <a:r>
              <a:rPr lang="en-IN" dirty="0" smtClean="0"/>
              <a:t> </a:t>
            </a:r>
          </a:p>
          <a:p>
            <a:pPr algn="ctr"/>
            <a:r>
              <a:rPr lang="en-IN" dirty="0" smtClean="0"/>
              <a:t>Balloon expulsion test</a:t>
            </a:r>
            <a:endParaRPr lang="en-IN" dirty="0"/>
          </a:p>
        </p:txBody>
      </p:sp>
      <p:sp>
        <p:nvSpPr>
          <p:cNvPr id="7" name="Rectangle 6"/>
          <p:cNvSpPr/>
          <p:nvPr/>
        </p:nvSpPr>
        <p:spPr>
          <a:xfrm>
            <a:off x="449705" y="2500156"/>
            <a:ext cx="2593298" cy="587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Normal	</a:t>
            </a:r>
            <a:endParaRPr lang="en-IN" dirty="0"/>
          </a:p>
        </p:txBody>
      </p:sp>
      <p:sp>
        <p:nvSpPr>
          <p:cNvPr id="8" name="Rectangle 7"/>
          <p:cNvSpPr/>
          <p:nvPr/>
        </p:nvSpPr>
        <p:spPr>
          <a:xfrm>
            <a:off x="5351489" y="2638270"/>
            <a:ext cx="2698229" cy="59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inconclusive</a:t>
            </a:r>
            <a:endParaRPr lang="en-IN" dirty="0"/>
          </a:p>
        </p:txBody>
      </p:sp>
      <p:sp>
        <p:nvSpPr>
          <p:cNvPr id="9" name="Rectangle 8"/>
          <p:cNvSpPr/>
          <p:nvPr/>
        </p:nvSpPr>
        <p:spPr>
          <a:xfrm>
            <a:off x="8574374" y="2500156"/>
            <a:ext cx="2458387" cy="587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abnormal</a:t>
            </a:r>
            <a:endParaRPr lang="en-IN" dirty="0"/>
          </a:p>
        </p:txBody>
      </p:sp>
      <p:cxnSp>
        <p:nvCxnSpPr>
          <p:cNvPr id="20" name="Straight Connector 19"/>
          <p:cNvCxnSpPr/>
          <p:nvPr/>
        </p:nvCxnSpPr>
        <p:spPr>
          <a:xfrm>
            <a:off x="1603948" y="2320274"/>
            <a:ext cx="7989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603948" y="2320274"/>
            <a:ext cx="0" cy="179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190938" y="2320274"/>
            <a:ext cx="0" cy="317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593705" y="2320274"/>
            <a:ext cx="0" cy="317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603948" y="3087974"/>
            <a:ext cx="0" cy="149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49705" y="3237876"/>
            <a:ext cx="2593298" cy="854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Colonic transit</a:t>
            </a:r>
            <a:endParaRPr lang="en-IN" dirty="0"/>
          </a:p>
        </p:txBody>
      </p:sp>
      <p:cxnSp>
        <p:nvCxnSpPr>
          <p:cNvPr id="36" name="Straight Connector 35"/>
          <p:cNvCxnSpPr/>
          <p:nvPr/>
        </p:nvCxnSpPr>
        <p:spPr>
          <a:xfrm flipV="1">
            <a:off x="449705" y="4467069"/>
            <a:ext cx="2593298" cy="14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603948" y="4092315"/>
            <a:ext cx="0" cy="374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49705" y="4467069"/>
            <a:ext cx="0" cy="4497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0" y="4916774"/>
            <a:ext cx="1214203" cy="524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slow</a:t>
            </a:r>
            <a:endParaRPr lang="en-IN" dirty="0"/>
          </a:p>
        </p:txBody>
      </p:sp>
      <p:cxnSp>
        <p:nvCxnSpPr>
          <p:cNvPr id="43" name="Straight Arrow Connector 42"/>
          <p:cNvCxnSpPr/>
          <p:nvPr/>
        </p:nvCxnSpPr>
        <p:spPr>
          <a:xfrm>
            <a:off x="3043003" y="4482059"/>
            <a:ext cx="0" cy="374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278505" y="4856813"/>
            <a:ext cx="1514006" cy="584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norma</a:t>
            </a:r>
            <a:r>
              <a:rPr lang="en-IN" dirty="0"/>
              <a:t>l</a:t>
            </a:r>
          </a:p>
        </p:txBody>
      </p:sp>
      <p:cxnSp>
        <p:nvCxnSpPr>
          <p:cNvPr id="46" name="Straight Arrow Connector 45"/>
          <p:cNvCxnSpPr/>
          <p:nvPr/>
        </p:nvCxnSpPr>
        <p:spPr>
          <a:xfrm>
            <a:off x="449705" y="5441430"/>
            <a:ext cx="0" cy="329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043003" y="5441430"/>
            <a:ext cx="0" cy="329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0" y="5771213"/>
            <a:ext cx="1918741" cy="719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Slow transit constipation</a:t>
            </a:r>
            <a:endParaRPr lang="en-IN" dirty="0"/>
          </a:p>
        </p:txBody>
      </p:sp>
      <p:sp>
        <p:nvSpPr>
          <p:cNvPr id="50" name="Rectangle 49"/>
          <p:cNvSpPr/>
          <p:nvPr/>
        </p:nvSpPr>
        <p:spPr>
          <a:xfrm>
            <a:off x="2053652" y="5771213"/>
            <a:ext cx="2533337" cy="719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Normal transit constipation</a:t>
            </a:r>
            <a:endParaRPr lang="en-IN" dirty="0"/>
          </a:p>
        </p:txBody>
      </p:sp>
      <p:cxnSp>
        <p:nvCxnSpPr>
          <p:cNvPr id="52" name="Straight Arrow Connector 51"/>
          <p:cNvCxnSpPr/>
          <p:nvPr/>
        </p:nvCxnSpPr>
        <p:spPr>
          <a:xfrm>
            <a:off x="6760564" y="3267855"/>
            <a:ext cx="14990" cy="4786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773587" y="3087974"/>
            <a:ext cx="0" cy="4678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8574374" y="3555871"/>
            <a:ext cx="2458387" cy="911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smtClean="0"/>
              <a:t>Defecatory</a:t>
            </a:r>
            <a:r>
              <a:rPr lang="en-IN" dirty="0" smtClean="0"/>
              <a:t> disorder</a:t>
            </a:r>
            <a:endParaRPr lang="en-IN" dirty="0"/>
          </a:p>
        </p:txBody>
      </p:sp>
      <p:sp>
        <p:nvSpPr>
          <p:cNvPr id="57" name="Rectangle 56"/>
          <p:cNvSpPr/>
          <p:nvPr/>
        </p:nvSpPr>
        <p:spPr>
          <a:xfrm>
            <a:off x="5351489" y="3762505"/>
            <a:ext cx="2698229" cy="974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Barium or MR </a:t>
            </a:r>
            <a:r>
              <a:rPr lang="en-IN" dirty="0" err="1" smtClean="0"/>
              <a:t>defecography</a:t>
            </a:r>
            <a:endParaRPr lang="en-IN" dirty="0"/>
          </a:p>
        </p:txBody>
      </p:sp>
      <p:cxnSp>
        <p:nvCxnSpPr>
          <p:cNvPr id="59" name="Straight Connector 58"/>
          <p:cNvCxnSpPr/>
          <p:nvPr/>
        </p:nvCxnSpPr>
        <p:spPr>
          <a:xfrm flipV="1">
            <a:off x="5726243" y="5081666"/>
            <a:ext cx="1918741" cy="299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775554" y="4752871"/>
            <a:ext cx="0" cy="3287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946754" y="5321508"/>
            <a:ext cx="1618938" cy="299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Normal </a:t>
            </a:r>
            <a:endParaRPr lang="en-IN" dirty="0"/>
          </a:p>
        </p:txBody>
      </p:sp>
      <p:sp>
        <p:nvSpPr>
          <p:cNvPr id="63" name="Rectangle 62"/>
          <p:cNvSpPr/>
          <p:nvPr/>
        </p:nvSpPr>
        <p:spPr>
          <a:xfrm>
            <a:off x="7045377" y="5321508"/>
            <a:ext cx="1663908" cy="299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abnormal</a:t>
            </a:r>
            <a:endParaRPr lang="en-IN" dirty="0"/>
          </a:p>
        </p:txBody>
      </p:sp>
      <p:cxnSp>
        <p:nvCxnSpPr>
          <p:cNvPr id="65" name="Straight Arrow Connector 64"/>
          <p:cNvCxnSpPr/>
          <p:nvPr/>
        </p:nvCxnSpPr>
        <p:spPr>
          <a:xfrm>
            <a:off x="8709285" y="5456420"/>
            <a:ext cx="97436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9683646" y="4482059"/>
            <a:ext cx="0" cy="9743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726243" y="5111646"/>
            <a:ext cx="0" cy="149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644984" y="5081666"/>
            <a:ext cx="0" cy="179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437089" y="5441430"/>
            <a:ext cx="5096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437089" y="3762505"/>
            <a:ext cx="0" cy="1693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3043003" y="3762505"/>
            <a:ext cx="13940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190938" y="2180002"/>
            <a:ext cx="0" cy="185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16716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48"/>
            <a:ext cx="10515600" cy="1325563"/>
          </a:xfrm>
        </p:spPr>
        <p:txBody>
          <a:bodyPr>
            <a:normAutofit/>
          </a:bodyPr>
          <a:lstStyle/>
          <a:p>
            <a:pPr algn="ctr"/>
            <a:r>
              <a:rPr lang="en-US" sz="6000" b="1" dirty="0" smtClean="0">
                <a:solidFill>
                  <a:srgbClr val="C00000"/>
                </a:solidFill>
                <a:latin typeface="Arial Rounded MT Bold" charset="0"/>
                <a:ea typeface="Arial Rounded MT Bold" charset="0"/>
                <a:cs typeface="Arial Rounded MT Bold" charset="0"/>
              </a:rPr>
              <a:t>CONSERVATIVE</a:t>
            </a:r>
            <a:endParaRPr lang="en-US" sz="6000" b="1" dirty="0">
              <a:solidFill>
                <a:srgbClr val="C00000"/>
              </a:solidFill>
              <a:latin typeface="Arial Rounded MT Bold" charset="0"/>
              <a:ea typeface="Arial Rounded MT Bold" charset="0"/>
              <a:cs typeface="Arial Rounded MT Bold" charset="0"/>
            </a:endParaRPr>
          </a:p>
        </p:txBody>
      </p:sp>
      <p:sp>
        <p:nvSpPr>
          <p:cNvPr id="3" name="Content Placeholder 2"/>
          <p:cNvSpPr>
            <a:spLocks noGrp="1"/>
          </p:cNvSpPr>
          <p:nvPr>
            <p:ph idx="1"/>
          </p:nvPr>
        </p:nvSpPr>
        <p:spPr>
          <a:xfrm>
            <a:off x="838200" y="1348740"/>
            <a:ext cx="10515600" cy="5509260"/>
          </a:xfrm>
        </p:spPr>
        <p:txBody>
          <a:bodyPr>
            <a:normAutofit/>
          </a:bodyPr>
          <a:lstStyle/>
          <a:p>
            <a:pPr>
              <a:buFont typeface="Wingdings" charset="2"/>
              <a:buChar char="ü"/>
            </a:pPr>
            <a:r>
              <a:rPr lang="en-US" b="1" dirty="0" smtClean="0">
                <a:solidFill>
                  <a:srgbClr val="002060"/>
                </a:solidFill>
                <a:latin typeface="Arial Rounded MT Bold" charset="0"/>
                <a:ea typeface="Arial Rounded MT Bold" charset="0"/>
                <a:cs typeface="Arial Rounded MT Bold" charset="0"/>
              </a:rPr>
              <a:t>DIET</a:t>
            </a:r>
          </a:p>
          <a:p>
            <a:r>
              <a:rPr lang="en-US" b="1" dirty="0" smtClean="0">
                <a:solidFill>
                  <a:schemeClr val="accent6">
                    <a:lumMod val="50000"/>
                  </a:schemeClr>
                </a:solidFill>
                <a:latin typeface="Arial Rounded MT Bold" charset="0"/>
                <a:ea typeface="Arial Rounded MT Bold" charset="0"/>
                <a:cs typeface="Arial Rounded MT Bold" charset="0"/>
              </a:rPr>
              <a:t>High </a:t>
            </a:r>
            <a:r>
              <a:rPr lang="en-US" b="1" dirty="0" err="1" smtClean="0">
                <a:solidFill>
                  <a:schemeClr val="accent6">
                    <a:lumMod val="50000"/>
                  </a:schemeClr>
                </a:solidFill>
                <a:latin typeface="Arial Rounded MT Bold" charset="0"/>
                <a:ea typeface="Arial Rounded MT Bold" charset="0"/>
                <a:cs typeface="Arial Rounded MT Bold" charset="0"/>
              </a:rPr>
              <a:t>Fibre</a:t>
            </a:r>
            <a:r>
              <a:rPr lang="en-US" b="1" dirty="0" smtClean="0">
                <a:solidFill>
                  <a:schemeClr val="accent6">
                    <a:lumMod val="50000"/>
                  </a:schemeClr>
                </a:solidFill>
                <a:latin typeface="Arial Rounded MT Bold" charset="0"/>
                <a:ea typeface="Arial Rounded MT Bold" charset="0"/>
                <a:cs typeface="Arial Rounded MT Bold" charset="0"/>
              </a:rPr>
              <a:t> Diet :- 25gm of </a:t>
            </a:r>
            <a:r>
              <a:rPr lang="en-US" b="1" dirty="0" err="1" smtClean="0">
                <a:solidFill>
                  <a:schemeClr val="accent6">
                    <a:lumMod val="50000"/>
                  </a:schemeClr>
                </a:solidFill>
                <a:latin typeface="Arial Rounded MT Bold" charset="0"/>
                <a:ea typeface="Arial Rounded MT Bold" charset="0"/>
                <a:cs typeface="Arial Rounded MT Bold" charset="0"/>
              </a:rPr>
              <a:t>fibre</a:t>
            </a:r>
            <a:r>
              <a:rPr lang="en-US" b="1" dirty="0" smtClean="0">
                <a:solidFill>
                  <a:schemeClr val="accent6">
                    <a:lumMod val="50000"/>
                  </a:schemeClr>
                </a:solidFill>
                <a:latin typeface="Arial Rounded MT Bold" charset="0"/>
                <a:ea typeface="Arial Rounded MT Bold" charset="0"/>
                <a:cs typeface="Arial Rounded MT Bold" charset="0"/>
              </a:rPr>
              <a:t>/day</a:t>
            </a:r>
          </a:p>
          <a:p>
            <a:r>
              <a:rPr lang="en-US" b="1" dirty="0" smtClean="0">
                <a:solidFill>
                  <a:schemeClr val="accent6">
                    <a:lumMod val="50000"/>
                  </a:schemeClr>
                </a:solidFill>
                <a:latin typeface="Arial Rounded MT Bold" charset="0"/>
                <a:ea typeface="Arial Rounded MT Bold" charset="0"/>
                <a:cs typeface="Arial Rounded MT Bold" charset="0"/>
              </a:rPr>
              <a:t>Fluid supplementation : 1.5-2.0 </a:t>
            </a:r>
            <a:r>
              <a:rPr lang="en-US" b="1" dirty="0" err="1" smtClean="0">
                <a:solidFill>
                  <a:schemeClr val="accent6">
                    <a:lumMod val="50000"/>
                  </a:schemeClr>
                </a:solidFill>
                <a:latin typeface="Arial Rounded MT Bold" charset="0"/>
                <a:ea typeface="Arial Rounded MT Bold" charset="0"/>
                <a:cs typeface="Arial Rounded MT Bold" charset="0"/>
              </a:rPr>
              <a:t>litres</a:t>
            </a:r>
            <a:r>
              <a:rPr lang="en-US" b="1" dirty="0" smtClean="0">
                <a:solidFill>
                  <a:schemeClr val="accent6">
                    <a:lumMod val="50000"/>
                  </a:schemeClr>
                </a:solidFill>
                <a:latin typeface="Arial Rounded MT Bold" charset="0"/>
                <a:ea typeface="Arial Rounded MT Bold" charset="0"/>
                <a:cs typeface="Arial Rounded MT Bold" charset="0"/>
              </a:rPr>
              <a:t>/day</a:t>
            </a:r>
          </a:p>
          <a:p>
            <a:endParaRPr lang="en-US" b="1" dirty="0">
              <a:solidFill>
                <a:schemeClr val="accent6">
                  <a:lumMod val="50000"/>
                </a:schemeClr>
              </a:solidFill>
              <a:latin typeface="Arial Rounded MT Bold" charset="0"/>
              <a:ea typeface="Arial Rounded MT Bold" charset="0"/>
              <a:cs typeface="Arial Rounded MT Bold" charset="0"/>
            </a:endParaRPr>
          </a:p>
          <a:p>
            <a:pPr>
              <a:buFont typeface="Wingdings" charset="2"/>
              <a:buChar char="ü"/>
            </a:pPr>
            <a:r>
              <a:rPr lang="en-US" b="1" dirty="0" smtClean="0">
                <a:solidFill>
                  <a:srgbClr val="002060"/>
                </a:solidFill>
                <a:latin typeface="Arial Rounded MT Bold" charset="0"/>
                <a:ea typeface="Arial Rounded MT Bold" charset="0"/>
                <a:cs typeface="Arial Rounded MT Bold" charset="0"/>
              </a:rPr>
              <a:t>EXCERSICE</a:t>
            </a:r>
          </a:p>
          <a:p>
            <a:pPr marL="0" indent="0">
              <a:buNone/>
            </a:pPr>
            <a:r>
              <a:rPr lang="en-US" b="1" dirty="0" smtClean="0">
                <a:solidFill>
                  <a:schemeClr val="accent6">
                    <a:lumMod val="50000"/>
                  </a:schemeClr>
                </a:solidFill>
                <a:latin typeface="Arial Rounded MT Bold" charset="0"/>
                <a:ea typeface="Arial Rounded MT Bold" charset="0"/>
                <a:cs typeface="Arial Rounded MT Bold" charset="0"/>
              </a:rPr>
              <a:t>Daily exercise has been proved </a:t>
            </a:r>
            <a:r>
              <a:rPr lang="en-US" b="1" dirty="0" err="1" smtClean="0">
                <a:solidFill>
                  <a:schemeClr val="accent6">
                    <a:lumMod val="50000"/>
                  </a:schemeClr>
                </a:solidFill>
                <a:latin typeface="Arial Rounded MT Bold" charset="0"/>
                <a:ea typeface="Arial Rounded MT Bold" charset="0"/>
                <a:cs typeface="Arial Rounded MT Bold" charset="0"/>
              </a:rPr>
              <a:t>benefitail</a:t>
            </a:r>
            <a:endParaRPr lang="en-US" b="1" dirty="0" smtClean="0">
              <a:solidFill>
                <a:schemeClr val="accent6">
                  <a:lumMod val="50000"/>
                </a:schemeClr>
              </a:solidFill>
              <a:latin typeface="Arial Rounded MT Bold" charset="0"/>
              <a:ea typeface="Arial Rounded MT Bold" charset="0"/>
              <a:cs typeface="Arial Rounded MT Bold" charset="0"/>
            </a:endParaRPr>
          </a:p>
          <a:p>
            <a:pPr marL="0" indent="0">
              <a:buNone/>
            </a:pPr>
            <a:endParaRPr lang="en-US" b="1" dirty="0" smtClean="0">
              <a:solidFill>
                <a:schemeClr val="accent6">
                  <a:lumMod val="50000"/>
                </a:schemeClr>
              </a:solidFill>
              <a:latin typeface="Arial Rounded MT Bold" charset="0"/>
              <a:ea typeface="Arial Rounded MT Bold" charset="0"/>
              <a:cs typeface="Arial Rounded MT Bold" charset="0"/>
            </a:endParaRPr>
          </a:p>
          <a:p>
            <a:pPr>
              <a:buFont typeface="Wingdings" charset="2"/>
              <a:buChar char="ü"/>
            </a:pPr>
            <a:r>
              <a:rPr lang="en-US" b="1" dirty="0" smtClean="0">
                <a:solidFill>
                  <a:srgbClr val="002060"/>
                </a:solidFill>
                <a:latin typeface="Arial Rounded MT Bold" charset="0"/>
                <a:ea typeface="Arial Rounded MT Bold" charset="0"/>
                <a:cs typeface="Arial Rounded MT Bold" charset="0"/>
              </a:rPr>
              <a:t>POSTURE </a:t>
            </a:r>
          </a:p>
          <a:p>
            <a:pPr marL="0" indent="0">
              <a:buNone/>
            </a:pPr>
            <a:r>
              <a:rPr lang="en-US" b="1" dirty="0" smtClean="0">
                <a:solidFill>
                  <a:schemeClr val="accent6">
                    <a:lumMod val="50000"/>
                  </a:schemeClr>
                </a:solidFill>
                <a:latin typeface="Arial Rounded MT Bold" charset="0"/>
                <a:ea typeface="Arial Rounded MT Bold" charset="0"/>
                <a:cs typeface="Arial Rounded MT Bold" charset="0"/>
              </a:rPr>
              <a:t>Educating patients about correct posture has also been </a:t>
            </a:r>
          </a:p>
          <a:p>
            <a:pPr marL="0" indent="0">
              <a:buNone/>
            </a:pPr>
            <a:r>
              <a:rPr lang="en-US" b="1" dirty="0" smtClean="0">
                <a:solidFill>
                  <a:schemeClr val="accent6">
                    <a:lumMod val="50000"/>
                  </a:schemeClr>
                </a:solidFill>
                <a:latin typeface="Arial Rounded MT Bold" charset="0"/>
                <a:ea typeface="Arial Rounded MT Bold" charset="0"/>
                <a:cs typeface="Arial Rounded MT Bold" charset="0"/>
              </a:rPr>
              <a:t>proved beneficial</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48800" y="1805623"/>
            <a:ext cx="1737360" cy="17373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07471" y="4291489"/>
            <a:ext cx="2420018" cy="2299017"/>
          </a:xfrm>
          <a:prstGeom prst="rect">
            <a:avLst/>
          </a:prstGeom>
        </p:spPr>
      </p:pic>
    </p:spTree>
    <p:extLst>
      <p:ext uri="{BB962C8B-B14F-4D97-AF65-F5344CB8AC3E}">
        <p14:creationId xmlns:p14="http://schemas.microsoft.com/office/powerpoint/2010/main" xmlns="" val="488409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latin typeface="Times New Roman" panose="02020603050405020304" pitchFamily="18" charset="0"/>
                <a:cs typeface="Times New Roman" panose="02020603050405020304" pitchFamily="18" charset="0"/>
              </a:rPr>
              <a:t>Symptomatic </a:t>
            </a:r>
            <a:r>
              <a:rPr lang="en-IN" sz="2400" dirty="0">
                <a:latin typeface="Times New Roman" panose="02020603050405020304" pitchFamily="18" charset="0"/>
                <a:cs typeface="Times New Roman" panose="02020603050405020304" pitchFamily="18" charset="0"/>
              </a:rPr>
              <a:t>approach </a:t>
            </a:r>
            <a:r>
              <a:rPr lang="en-IN" sz="2400" dirty="0" smtClean="0">
                <a:latin typeface="Times New Roman" panose="02020603050405020304" pitchFamily="18" charset="0"/>
                <a:cs typeface="Times New Roman" panose="02020603050405020304" pitchFamily="18" charset="0"/>
              </a:rPr>
              <a:t>if </a:t>
            </a:r>
            <a:r>
              <a:rPr lang="en-IN" sz="2400" dirty="0">
                <a:latin typeface="Times New Roman" panose="02020603050405020304" pitchFamily="18" charset="0"/>
                <a:cs typeface="Times New Roman" panose="02020603050405020304" pitchFamily="18" charset="0"/>
              </a:rPr>
              <a:t>organic and secondary constipation have been evaluated and excluded, most cases can be managed adequately with a symptomatic approach. </a:t>
            </a:r>
          </a:p>
        </p:txBody>
      </p:sp>
      <p:sp>
        <p:nvSpPr>
          <p:cNvPr id="3" name="Content Placeholder 2"/>
          <p:cNvSpPr>
            <a:spLocks noGrp="1"/>
          </p:cNvSpPr>
          <p:nvPr>
            <p:ph idx="1"/>
          </p:nvPr>
        </p:nvSpPr>
        <p:spPr/>
        <p:txBody>
          <a:bodyPr>
            <a:normAutofit/>
          </a:bodyPr>
          <a:lstStyle/>
          <a:p>
            <a:r>
              <a:rPr lang="en-IN" sz="2400" dirty="0">
                <a:latin typeface="Times New Roman" panose="02020603050405020304" pitchFamily="18" charset="0"/>
                <a:cs typeface="Times New Roman" panose="02020603050405020304" pitchFamily="18" charset="0"/>
              </a:rPr>
              <a:t>A graded approach to treatment is based on recommending changes in lifestyle and diet, stopping or reducing medications that cause constipation, and administering </a:t>
            </a:r>
            <a:r>
              <a:rPr lang="en-IN" sz="2400" dirty="0" err="1">
                <a:latin typeface="Times New Roman" panose="02020603050405020304" pitchFamily="18" charset="0"/>
                <a:cs typeface="Times New Roman" panose="02020603050405020304" pitchFamily="18" charset="0"/>
              </a:rPr>
              <a:t>fiber</a:t>
            </a:r>
            <a:r>
              <a:rPr lang="en-IN" sz="2400" dirty="0">
                <a:latin typeface="Times New Roman" panose="02020603050405020304" pitchFamily="18" charset="0"/>
                <a:cs typeface="Times New Roman" panose="02020603050405020304" pitchFamily="18" charset="0"/>
              </a:rPr>
              <a:t> supplementation or other bulk-forming agents. A gradual increase in </a:t>
            </a:r>
            <a:r>
              <a:rPr lang="en-IN" sz="2400" dirty="0" err="1">
                <a:latin typeface="Times New Roman" panose="02020603050405020304" pitchFamily="18" charset="0"/>
                <a:cs typeface="Times New Roman" panose="02020603050405020304" pitchFamily="18" charset="0"/>
              </a:rPr>
              <a:t>fiber</a:t>
            </a:r>
            <a:r>
              <a:rPr lang="en-IN" sz="2400" dirty="0">
                <a:latin typeface="Times New Roman" panose="02020603050405020304" pitchFamily="18" charset="0"/>
                <a:cs typeface="Times New Roman" panose="02020603050405020304" pitchFamily="18" charset="0"/>
              </a:rPr>
              <a:t> (either as standardized supplements or incorporated in the diet) and fluid intake is generally recommended. </a:t>
            </a:r>
            <a:endParaRPr lang="en-IN" sz="2400" dirty="0" smtClean="0">
              <a:latin typeface="Times New Roman" panose="02020603050405020304" pitchFamily="18" charset="0"/>
              <a:cs typeface="Times New Roman" panose="02020603050405020304" pitchFamily="18" charset="0"/>
            </a:endParaRPr>
          </a:p>
          <a:p>
            <a:endParaRPr lang="en-IN" sz="2400" dirty="0" smtClean="0">
              <a:latin typeface="Times New Roman" panose="02020603050405020304" pitchFamily="18" charset="0"/>
              <a:cs typeface="Times New Roman" panose="02020603050405020304" pitchFamily="18" charset="0"/>
            </a:endParaRPr>
          </a:p>
          <a:p>
            <a:pPr marL="0" indent="0">
              <a:buNone/>
            </a:pP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The second step in the graded approach is to add osmotic laxatives. The best evidence is for the use of polyethylene glycol, but there is also good evidence for lactulose. The new drugs </a:t>
            </a:r>
            <a:r>
              <a:rPr lang="en-IN" sz="2400" dirty="0" err="1">
                <a:latin typeface="Times New Roman" panose="02020603050405020304" pitchFamily="18" charset="0"/>
                <a:cs typeface="Times New Roman" panose="02020603050405020304" pitchFamily="18" charset="0"/>
              </a:rPr>
              <a:t>lubiprostone</a:t>
            </a:r>
            <a:r>
              <a:rPr lang="en-IN" sz="2400" dirty="0">
                <a:latin typeface="Times New Roman" panose="02020603050405020304" pitchFamily="18" charset="0"/>
                <a:cs typeface="Times New Roman" panose="02020603050405020304" pitchFamily="18" charset="0"/>
              </a:rPr>
              <a:t> and </a:t>
            </a:r>
            <a:r>
              <a:rPr lang="en-IN" sz="2400" dirty="0" err="1">
                <a:latin typeface="Times New Roman" panose="02020603050405020304" pitchFamily="18" charset="0"/>
                <a:cs typeface="Times New Roman" panose="02020603050405020304" pitchFamily="18" charset="0"/>
              </a:rPr>
              <a:t>linaclotide</a:t>
            </a:r>
            <a:r>
              <a:rPr lang="en-IN" sz="2400" dirty="0">
                <a:latin typeface="Times New Roman" panose="02020603050405020304" pitchFamily="18" charset="0"/>
                <a:cs typeface="Times New Roman" panose="02020603050405020304" pitchFamily="18" charset="0"/>
              </a:rPr>
              <a:t> act by stimulating </a:t>
            </a:r>
            <a:r>
              <a:rPr lang="en-IN" sz="2400" dirty="0" err="1">
                <a:latin typeface="Times New Roman" panose="02020603050405020304" pitchFamily="18" charset="0"/>
                <a:cs typeface="Times New Roman" panose="02020603050405020304" pitchFamily="18" charset="0"/>
              </a:rPr>
              <a:t>ileal</a:t>
            </a:r>
            <a:r>
              <a:rPr lang="en-IN" sz="2400" dirty="0">
                <a:latin typeface="Times New Roman" panose="02020603050405020304" pitchFamily="18" charset="0"/>
                <a:cs typeface="Times New Roman" panose="02020603050405020304" pitchFamily="18" charset="0"/>
              </a:rPr>
              <a:t> secretion and thus increasing </a:t>
            </a:r>
            <a:r>
              <a:rPr lang="en-IN" sz="2400" dirty="0" err="1">
                <a:latin typeface="Times New Roman" panose="02020603050405020304" pitchFamily="18" charset="0"/>
                <a:cs typeface="Times New Roman" panose="02020603050405020304" pitchFamily="18" charset="0"/>
              </a:rPr>
              <a:t>fecal</a:t>
            </a:r>
            <a:r>
              <a:rPr lang="en-IN" sz="2400" dirty="0">
                <a:latin typeface="Times New Roman" panose="02020603050405020304" pitchFamily="18" charset="0"/>
                <a:cs typeface="Times New Roman" panose="02020603050405020304" pitchFamily="18" charset="0"/>
              </a:rPr>
              <a:t> water</a:t>
            </a:r>
            <a:r>
              <a:rPr lang="en-IN"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29642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sz="2400" dirty="0">
                <a:latin typeface="Times New Roman" panose="02020603050405020304" pitchFamily="18" charset="0"/>
                <a:cs typeface="Times New Roman" panose="02020603050405020304" pitchFamily="18" charset="0"/>
              </a:rPr>
              <a:t>• The third step includes stimulant laxatives, enemas, and </a:t>
            </a:r>
            <a:r>
              <a:rPr lang="en-IN" sz="2400" dirty="0" err="1">
                <a:latin typeface="Times New Roman" panose="02020603050405020304" pitchFamily="18" charset="0"/>
                <a:cs typeface="Times New Roman" panose="02020603050405020304" pitchFamily="18" charset="0"/>
              </a:rPr>
              <a:t>prokinetic</a:t>
            </a:r>
            <a:r>
              <a:rPr lang="en-IN" sz="2400" dirty="0">
                <a:latin typeface="Times New Roman" panose="02020603050405020304" pitchFamily="18" charset="0"/>
                <a:cs typeface="Times New Roman" panose="02020603050405020304" pitchFamily="18" charset="0"/>
              </a:rPr>
              <a:t> drugs. Stimulant laxatives can be given orally or rectally to stimulate colorectal motor activity. </a:t>
            </a:r>
            <a:r>
              <a:rPr lang="en-IN" sz="2400" dirty="0" err="1">
                <a:latin typeface="Times New Roman" panose="02020603050405020304" pitchFamily="18" charset="0"/>
                <a:cs typeface="Times New Roman" panose="02020603050405020304" pitchFamily="18" charset="0"/>
              </a:rPr>
              <a:t>Prokinetic</a:t>
            </a:r>
            <a:r>
              <a:rPr lang="en-IN" sz="2400" dirty="0">
                <a:latin typeface="Times New Roman" panose="02020603050405020304" pitchFamily="18" charset="0"/>
                <a:cs typeface="Times New Roman" panose="02020603050405020304" pitchFamily="18" charset="0"/>
              </a:rPr>
              <a:t> drugs are also meant to increase the propulsive activity of the colon, but in contrast to stimulant laxatives, which should only be taken </a:t>
            </a:r>
            <a:r>
              <a:rPr lang="en-IN" sz="2400" dirty="0" smtClean="0">
                <a:latin typeface="Times New Roman" panose="02020603050405020304" pitchFamily="18" charset="0"/>
                <a:cs typeface="Times New Roman" panose="02020603050405020304" pitchFamily="18" charset="0"/>
              </a:rPr>
              <a:t>occasionally</a:t>
            </a:r>
            <a:r>
              <a:rPr lang="en-IN" sz="2400" dirty="0">
                <a:latin typeface="Times New Roman" panose="02020603050405020304" pitchFamily="18" charset="0"/>
                <a:cs typeface="Times New Roman" panose="02020603050405020304" pitchFamily="18" charset="0"/>
              </a:rPr>
              <a:t>.</a:t>
            </a: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17442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latin typeface="Times New Roman" panose="02020603050405020304" pitchFamily="18" charset="0"/>
                <a:cs typeface="Times New Roman" panose="02020603050405020304" pitchFamily="18" charset="0"/>
              </a:rPr>
              <a:t> </a:t>
            </a:r>
            <a:r>
              <a:rPr lang="en-IN" sz="3200" dirty="0">
                <a:latin typeface="Times New Roman" panose="02020603050405020304" pitchFamily="18" charset="0"/>
                <a:cs typeface="Times New Roman" panose="02020603050405020304" pitchFamily="18" charset="0"/>
              </a:rPr>
              <a:t>Diet and supplements </a:t>
            </a:r>
            <a:br>
              <a:rPr lang="en-IN" sz="3200" dirty="0">
                <a:latin typeface="Times New Roman" panose="02020603050405020304" pitchFamily="18" charset="0"/>
                <a:cs typeface="Times New Roman" panose="02020603050405020304" pitchFamily="18" charset="0"/>
              </a:rPr>
            </a:br>
            <a:endParaRPr lang="en-IN"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Dietary modification may consist of a high-</a:t>
            </a:r>
            <a:r>
              <a:rPr lang="en-IN" sz="2400" dirty="0" err="1">
                <a:latin typeface="Times New Roman" panose="02020603050405020304" pitchFamily="18" charset="0"/>
                <a:cs typeface="Times New Roman" panose="02020603050405020304" pitchFamily="18" charset="0"/>
              </a:rPr>
              <a:t>fiber</a:t>
            </a:r>
            <a:r>
              <a:rPr lang="en-IN" sz="2400" dirty="0">
                <a:latin typeface="Times New Roman" panose="02020603050405020304" pitchFamily="18" charset="0"/>
                <a:cs typeface="Times New Roman" panose="02020603050405020304" pitchFamily="18" charset="0"/>
              </a:rPr>
              <a:t> diet (25 g of </a:t>
            </a:r>
            <a:r>
              <a:rPr lang="en-IN" sz="2400" dirty="0" err="1">
                <a:latin typeface="Times New Roman" panose="02020603050405020304" pitchFamily="18" charset="0"/>
                <a:cs typeface="Times New Roman" panose="02020603050405020304" pitchFamily="18" charset="0"/>
              </a:rPr>
              <a:t>fiber</a:t>
            </a:r>
            <a:r>
              <a:rPr lang="en-IN" sz="2400" dirty="0">
                <a:latin typeface="Times New Roman" panose="02020603050405020304" pitchFamily="18" charset="0"/>
                <a:cs typeface="Times New Roman" panose="02020603050405020304" pitchFamily="18" charset="0"/>
              </a:rPr>
              <a:t>) and fluid supplementation (up to 1.5–2.0 L/day) and may improve stool frequency and decrease the need for laxatives. </a:t>
            </a:r>
            <a:endParaRPr lang="en-IN" sz="2400" dirty="0" smtClean="0">
              <a:latin typeface="Times New Roman" panose="02020603050405020304" pitchFamily="18" charset="0"/>
              <a:cs typeface="Times New Roman" panose="02020603050405020304" pitchFamily="18" charset="0"/>
            </a:endParaRPr>
          </a:p>
          <a:p>
            <a:pPr marL="0" indent="0">
              <a:buNone/>
            </a:pP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There is no evidence that dietary and lifestyle measures have any effect on constipation in the elderly; </a:t>
            </a:r>
            <a:r>
              <a:rPr lang="en-IN" sz="2400" dirty="0" err="1">
                <a:latin typeface="Times New Roman" panose="02020603050405020304" pitchFamily="18" charset="0"/>
                <a:cs typeface="Times New Roman" panose="02020603050405020304" pitchFamily="18" charset="0"/>
              </a:rPr>
              <a:t>fiber</a:t>
            </a:r>
            <a:r>
              <a:rPr lang="en-IN" sz="2400" dirty="0">
                <a:latin typeface="Times New Roman" panose="02020603050405020304" pitchFamily="18" charset="0"/>
                <a:cs typeface="Times New Roman" panose="02020603050405020304" pitchFamily="18" charset="0"/>
              </a:rPr>
              <a:t> supplements and simple osmotic laxatives are usually an adequate approach for constipation in these patients. </a:t>
            </a:r>
            <a:endParaRPr lang="en-IN" sz="2400" dirty="0" smtClean="0">
              <a:latin typeface="Times New Roman" panose="02020603050405020304" pitchFamily="18" charset="0"/>
              <a:cs typeface="Times New Roman" panose="02020603050405020304" pitchFamily="18" charset="0"/>
            </a:endParaRPr>
          </a:p>
          <a:p>
            <a:pPr marL="0" indent="0">
              <a:buNone/>
            </a:pP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In patients with colonic dilation, </a:t>
            </a:r>
            <a:r>
              <a:rPr lang="en-IN" sz="2400" dirty="0" err="1">
                <a:latin typeface="Times New Roman" panose="02020603050405020304" pitchFamily="18" charset="0"/>
                <a:cs typeface="Times New Roman" panose="02020603050405020304" pitchFamily="18" charset="0"/>
              </a:rPr>
              <a:t>fiber</a:t>
            </a:r>
            <a:r>
              <a:rPr lang="en-IN" sz="2400" dirty="0">
                <a:latin typeface="Times New Roman" panose="02020603050405020304" pitchFamily="18" charset="0"/>
                <a:cs typeface="Times New Roman" panose="02020603050405020304" pitchFamily="18" charset="0"/>
              </a:rPr>
              <a:t> supplementation should be avoided. </a:t>
            </a:r>
            <a:endParaRPr lang="en-IN" sz="2400" dirty="0" smtClean="0">
              <a:latin typeface="Times New Roman" panose="02020603050405020304" pitchFamily="18" charset="0"/>
              <a:cs typeface="Times New Roman" panose="02020603050405020304" pitchFamily="18" charset="0"/>
            </a:endParaRPr>
          </a:p>
          <a:p>
            <a:pPr marL="0" indent="0">
              <a:buNone/>
            </a:pPr>
            <a:r>
              <a:rPr lang="en-IN" sz="2400" dirty="0" smtClean="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Psyllium</a:t>
            </a:r>
            <a:r>
              <a:rPr lang="en-IN" sz="2400" dirty="0">
                <a:latin typeface="Times New Roman" panose="02020603050405020304" pitchFamily="18" charset="0"/>
                <a:cs typeface="Times New Roman" panose="02020603050405020304" pitchFamily="18" charset="0"/>
              </a:rPr>
              <a:t> supplements and lactulose may be appropriate for the treatment of chronic constipation. </a:t>
            </a:r>
          </a:p>
        </p:txBody>
      </p:sp>
    </p:spTree>
    <p:extLst>
      <p:ext uri="{BB962C8B-B14F-4D97-AF65-F5344CB8AC3E}">
        <p14:creationId xmlns:p14="http://schemas.microsoft.com/office/powerpoint/2010/main" xmlns="" val="1290077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cs typeface="Times New Roman" panose="02020603050405020304" pitchFamily="18" charset="0"/>
              </a:rPr>
              <a:t>Medication </a:t>
            </a:r>
            <a:br>
              <a:rPr lang="en-IN" sz="3600" dirty="0">
                <a:latin typeface="Times New Roman" panose="02020603050405020304" pitchFamily="18" charset="0"/>
                <a:cs typeface="Times New Roman" panose="02020603050405020304" pitchFamily="18" charset="0"/>
              </a:rPr>
            </a:br>
            <a:endParaRPr lang="en-IN"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Evacuation disorders respond poorly to standard oral laxative programs. If an evacuation disorder plays a considerable role in constipation, biofeedback and pelvic muscle training may be considered. Critical success factors are the patient’s level of motivation, the frequency of the training program, and participation of a </a:t>
            </a:r>
            <a:r>
              <a:rPr lang="en-IN" sz="2400" dirty="0" err="1">
                <a:latin typeface="Times New Roman" panose="02020603050405020304" pitchFamily="18" charset="0"/>
                <a:cs typeface="Times New Roman" panose="02020603050405020304" pitchFamily="18" charset="0"/>
              </a:rPr>
              <a:t>behavioral</a:t>
            </a:r>
            <a:r>
              <a:rPr lang="en-IN" sz="2400" dirty="0">
                <a:latin typeface="Times New Roman" panose="02020603050405020304" pitchFamily="18" charset="0"/>
                <a:cs typeface="Times New Roman" panose="02020603050405020304" pitchFamily="18" charset="0"/>
              </a:rPr>
              <a:t> psychologist and </a:t>
            </a:r>
            <a:r>
              <a:rPr lang="en-IN" sz="2400" dirty="0" err="1">
                <a:latin typeface="Times New Roman" panose="02020603050405020304" pitchFamily="18" charset="0"/>
                <a:cs typeface="Times New Roman" panose="02020603050405020304" pitchFamily="18" charset="0"/>
              </a:rPr>
              <a:t>dietitian</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marL="0" indent="0">
              <a:buNone/>
            </a:pP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If a dietary approach fails, polyethylene glycol (17 g PEG laxative for 14 days) or </a:t>
            </a:r>
            <a:r>
              <a:rPr lang="en-IN" sz="2400" dirty="0" err="1">
                <a:latin typeface="Times New Roman" panose="02020603050405020304" pitchFamily="18" charset="0"/>
                <a:cs typeface="Times New Roman" panose="02020603050405020304" pitchFamily="18" charset="0"/>
              </a:rPr>
              <a:t>lubiprostone</a:t>
            </a:r>
            <a:r>
              <a:rPr lang="en-IN" sz="2400" dirty="0">
                <a:latin typeface="Times New Roman" panose="02020603050405020304" pitchFamily="18" charset="0"/>
                <a:cs typeface="Times New Roman" panose="02020603050405020304" pitchFamily="18" charset="0"/>
              </a:rPr>
              <a:t> (24 mg twice per day) can be used to promote bowel function in patients with chronic constipation. </a:t>
            </a:r>
            <a:endParaRPr lang="en-IN" sz="2400" dirty="0" smtClean="0">
              <a:latin typeface="Times New Roman" panose="02020603050405020304" pitchFamily="18" charset="0"/>
              <a:cs typeface="Times New Roman" panose="02020603050405020304" pitchFamily="18" charset="0"/>
            </a:endParaRPr>
          </a:p>
          <a:p>
            <a:pPr marL="0" indent="0">
              <a:buNone/>
            </a:pPr>
            <a:r>
              <a:rPr lang="en-IN" sz="2400" dirty="0" smtClean="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Prokinetic</a:t>
            </a:r>
            <a:r>
              <a:rPr lang="en-IN" sz="2400" dirty="0">
                <a:latin typeface="Times New Roman" panose="02020603050405020304" pitchFamily="18" charset="0"/>
                <a:cs typeface="Times New Roman" panose="02020603050405020304" pitchFamily="18" charset="0"/>
              </a:rPr>
              <a:t> agents (e.g., the 5-HT4 receptor agonist </a:t>
            </a:r>
            <a:r>
              <a:rPr lang="en-IN" sz="2400" dirty="0" err="1">
                <a:latin typeface="Times New Roman" panose="02020603050405020304" pitchFamily="18" charset="0"/>
                <a:cs typeface="Times New Roman" panose="02020603050405020304" pitchFamily="18" charset="0"/>
              </a:rPr>
              <a:t>prucalopride</a:t>
            </a:r>
            <a:r>
              <a:rPr lang="en-IN" sz="2400" dirty="0">
                <a:latin typeface="Times New Roman" panose="02020603050405020304" pitchFamily="18" charset="0"/>
                <a:cs typeface="Times New Roman" panose="02020603050405020304" pitchFamily="18" charset="0"/>
              </a:rPr>
              <a:t>) can be used in constipation-predominant IBS</a:t>
            </a:r>
            <a:r>
              <a:rPr lang="en-IN" sz="2400" dirty="0" smtClean="0">
                <a:latin typeface="Times New Roman" panose="02020603050405020304" pitchFamily="18" charset="0"/>
                <a:cs typeface="Times New Roman" panose="02020603050405020304" pitchFamily="18" charset="0"/>
              </a:rPr>
              <a:t>.</a:t>
            </a:r>
          </a:p>
          <a:p>
            <a:pPr marL="0" indent="0">
              <a:buNone/>
            </a:pP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Simple laxative agents, such as milk of magnesia, </a:t>
            </a:r>
            <a:r>
              <a:rPr lang="en-IN" sz="2400" dirty="0" err="1">
                <a:latin typeface="Times New Roman" panose="02020603050405020304" pitchFamily="18" charset="0"/>
                <a:cs typeface="Times New Roman" panose="02020603050405020304" pitchFamily="18" charset="0"/>
              </a:rPr>
              <a:t>senna</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bisacodyl</a:t>
            </a:r>
            <a:r>
              <a:rPr lang="en-IN" sz="2400" dirty="0">
                <a:latin typeface="Times New Roman" panose="02020603050405020304" pitchFamily="18" charset="0"/>
                <a:cs typeface="Times New Roman" panose="02020603050405020304" pitchFamily="18" charset="0"/>
              </a:rPr>
              <a:t>, and stool softeners are a reasonable choice for treating constipation</a:t>
            </a:r>
          </a:p>
        </p:txBody>
      </p:sp>
    </p:spTree>
    <p:extLst>
      <p:ext uri="{BB962C8B-B14F-4D97-AF65-F5344CB8AC3E}">
        <p14:creationId xmlns:p14="http://schemas.microsoft.com/office/powerpoint/2010/main" xmlns="" val="3574475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graphicFrame>
        <p:nvGraphicFramePr>
          <p:cNvPr id="8" name="Table 7"/>
          <p:cNvGraphicFramePr>
            <a:graphicFrameLocks noGrp="1"/>
          </p:cNvGraphicFramePr>
          <p:nvPr>
            <p:extLst/>
          </p:nvPr>
        </p:nvGraphicFramePr>
        <p:xfrm>
          <a:off x="160020" y="160018"/>
          <a:ext cx="12031980" cy="7524750"/>
        </p:xfrm>
        <a:graphic>
          <a:graphicData uri="http://schemas.openxmlformats.org/drawingml/2006/table">
            <a:tbl>
              <a:tblPr firstRow="1" bandRow="1">
                <a:tableStyleId>{93296810-A885-4BE3-A3E7-6D5BEEA58F35}</a:tableStyleId>
              </a:tblPr>
              <a:tblGrid>
                <a:gridCol w="6015990"/>
                <a:gridCol w="6015990"/>
              </a:tblGrid>
              <a:tr h="817245">
                <a:tc>
                  <a:txBody>
                    <a:bodyPr/>
                    <a:lstStyle/>
                    <a:p>
                      <a:r>
                        <a:rPr lang="en-US" sz="2800" b="1" dirty="0" smtClean="0">
                          <a:solidFill>
                            <a:srgbClr val="002060"/>
                          </a:solidFill>
                          <a:latin typeface="Arial Rounded MT Bold" charset="0"/>
                          <a:ea typeface="Arial Rounded MT Bold" charset="0"/>
                          <a:cs typeface="Arial Rounded MT Bold" charset="0"/>
                        </a:rPr>
                        <a:t>MEDICAL MODALITIES</a:t>
                      </a:r>
                      <a:endParaRPr lang="en-US" sz="2000" b="1" dirty="0">
                        <a:solidFill>
                          <a:srgbClr val="002060"/>
                        </a:solidFill>
                        <a:latin typeface="Arial Rounded MT Bold" charset="0"/>
                        <a:ea typeface="Arial Rounded MT Bold" charset="0"/>
                        <a:cs typeface="Arial Rounded MT Bold" charset="0"/>
                      </a:endParaRPr>
                    </a:p>
                  </a:txBody>
                  <a:tcPr/>
                </a:tc>
                <a:tc>
                  <a:txBody>
                    <a:bodyPr/>
                    <a:lstStyle/>
                    <a:p>
                      <a:endParaRPr lang="en-US" sz="2000" b="1">
                        <a:solidFill>
                          <a:srgbClr val="002060"/>
                        </a:solidFill>
                        <a:latin typeface="Arial Rounded MT Bold" charset="0"/>
                        <a:ea typeface="Arial Rounded MT Bold" charset="0"/>
                        <a:cs typeface="Arial Rounded MT Bold" charset="0"/>
                      </a:endParaRPr>
                    </a:p>
                  </a:txBody>
                  <a:tcPr/>
                </a:tc>
              </a:tr>
              <a:tr h="817245">
                <a:tc>
                  <a:txBody>
                    <a:bodyPr/>
                    <a:lstStyle/>
                    <a:p>
                      <a:r>
                        <a:rPr lang="en-US" sz="2000" b="1" dirty="0" smtClean="0">
                          <a:solidFill>
                            <a:srgbClr val="002060"/>
                          </a:solidFill>
                          <a:latin typeface="Arial Rounded MT Bold" charset="0"/>
                          <a:ea typeface="Arial Rounded MT Bold" charset="0"/>
                          <a:cs typeface="Arial Rounded MT Bold" charset="0"/>
                        </a:rPr>
                        <a:t>1)BULKING</a:t>
                      </a:r>
                      <a:r>
                        <a:rPr lang="en-US" sz="2000" b="1" baseline="0" dirty="0" smtClean="0">
                          <a:solidFill>
                            <a:srgbClr val="002060"/>
                          </a:solidFill>
                          <a:latin typeface="Arial Rounded MT Bold" charset="0"/>
                          <a:ea typeface="Arial Rounded MT Bold" charset="0"/>
                          <a:cs typeface="Arial Rounded MT Bold" charset="0"/>
                        </a:rPr>
                        <a:t> AGENTS</a:t>
                      </a:r>
                      <a:endParaRPr lang="en-US" sz="2000" b="1" dirty="0">
                        <a:solidFill>
                          <a:srgbClr val="002060"/>
                        </a:solidFill>
                        <a:latin typeface="Arial Rounded MT Bold" charset="0"/>
                        <a:ea typeface="Arial Rounded MT Bold" charset="0"/>
                        <a:cs typeface="Arial Rounded MT Bold" charset="0"/>
                      </a:endParaRPr>
                    </a:p>
                  </a:txBody>
                  <a:tcPr/>
                </a:tc>
                <a:tc>
                  <a:txBody>
                    <a:bodyPr/>
                    <a:lstStyle/>
                    <a:p>
                      <a:r>
                        <a:rPr lang="en-US" sz="2000" b="1" dirty="0" smtClean="0">
                          <a:solidFill>
                            <a:srgbClr val="002060"/>
                          </a:solidFill>
                          <a:latin typeface="Arial Rounded MT Bold" charset="0"/>
                          <a:ea typeface="Arial Rounded MT Bold" charset="0"/>
                          <a:cs typeface="Arial Rounded MT Bold" charset="0"/>
                        </a:rPr>
                        <a:t>PYSYLLIUM</a:t>
                      </a:r>
                    </a:p>
                    <a:p>
                      <a:r>
                        <a:rPr lang="en-US" sz="2000" b="1" dirty="0" smtClean="0">
                          <a:solidFill>
                            <a:srgbClr val="002060"/>
                          </a:solidFill>
                          <a:latin typeface="Arial Rounded MT Bold" charset="0"/>
                          <a:ea typeface="Arial Rounded MT Bold" charset="0"/>
                          <a:cs typeface="Arial Rounded MT Bold" charset="0"/>
                        </a:rPr>
                        <a:t>BRAN</a:t>
                      </a:r>
                    </a:p>
                    <a:p>
                      <a:r>
                        <a:rPr lang="en-US" sz="2000" b="1" dirty="0" smtClean="0">
                          <a:solidFill>
                            <a:srgbClr val="002060"/>
                          </a:solidFill>
                          <a:latin typeface="Arial Rounded MT Bold" charset="0"/>
                          <a:ea typeface="Arial Rounded MT Bold" charset="0"/>
                          <a:cs typeface="Arial Rounded MT Bold" charset="0"/>
                        </a:rPr>
                        <a:t>METHYLCELLULOSE</a:t>
                      </a:r>
                      <a:endParaRPr lang="en-US" sz="2000" b="1" dirty="0">
                        <a:solidFill>
                          <a:srgbClr val="002060"/>
                        </a:solidFill>
                        <a:latin typeface="Arial Rounded MT Bold" charset="0"/>
                        <a:ea typeface="Arial Rounded MT Bold" charset="0"/>
                        <a:cs typeface="Arial Rounded MT Bold" charset="0"/>
                      </a:endParaRPr>
                    </a:p>
                  </a:txBody>
                  <a:tcPr/>
                </a:tc>
              </a:tr>
              <a:tr h="817245">
                <a:tc>
                  <a:txBody>
                    <a:bodyPr/>
                    <a:lstStyle/>
                    <a:p>
                      <a:r>
                        <a:rPr lang="en-US" sz="2000" b="1" dirty="0" smtClean="0">
                          <a:solidFill>
                            <a:srgbClr val="002060"/>
                          </a:solidFill>
                          <a:latin typeface="Arial Rounded MT Bold" charset="0"/>
                          <a:ea typeface="Arial Rounded MT Bold" charset="0"/>
                          <a:cs typeface="Arial Rounded MT Bold" charset="0"/>
                        </a:rPr>
                        <a:t>2) LAXATIVES</a:t>
                      </a:r>
                      <a:r>
                        <a:rPr lang="en-US" sz="2000" b="1" baseline="0" dirty="0" smtClean="0">
                          <a:solidFill>
                            <a:srgbClr val="002060"/>
                          </a:solidFill>
                          <a:latin typeface="Arial Rounded MT Bold" charset="0"/>
                          <a:ea typeface="Arial Rounded MT Bold" charset="0"/>
                          <a:cs typeface="Arial Rounded MT Bold" charset="0"/>
                        </a:rPr>
                        <a:t>  :- OSMOTIC</a:t>
                      </a:r>
                    </a:p>
                    <a:p>
                      <a:endParaRPr lang="en-US" sz="2000" b="1" dirty="0" smtClean="0">
                        <a:solidFill>
                          <a:srgbClr val="002060"/>
                        </a:solidFill>
                        <a:latin typeface="Arial Rounded MT Bold" charset="0"/>
                        <a:ea typeface="Arial Rounded MT Bold" charset="0"/>
                        <a:cs typeface="Arial Rounded MT Bold" charset="0"/>
                      </a:endParaRPr>
                    </a:p>
                    <a:p>
                      <a:endParaRPr lang="en-US" sz="2000" b="1" dirty="0" smtClean="0">
                        <a:solidFill>
                          <a:srgbClr val="002060"/>
                        </a:solidFill>
                        <a:latin typeface="Arial Rounded MT Bold" charset="0"/>
                        <a:ea typeface="Arial Rounded MT Bold" charset="0"/>
                        <a:cs typeface="Arial Rounded MT Bold" charset="0"/>
                      </a:endParaRPr>
                    </a:p>
                    <a:p>
                      <a:r>
                        <a:rPr lang="en-US" sz="2000" b="1" dirty="0" smtClean="0">
                          <a:solidFill>
                            <a:srgbClr val="002060"/>
                          </a:solidFill>
                          <a:latin typeface="Arial Rounded MT Bold" charset="0"/>
                          <a:ea typeface="Arial Rounded MT Bold" charset="0"/>
                          <a:cs typeface="Arial Rounded MT Bold" charset="0"/>
                        </a:rPr>
                        <a:t>                         :-</a:t>
                      </a:r>
                      <a:r>
                        <a:rPr lang="en-US" sz="2000" b="1" baseline="0" dirty="0" smtClean="0">
                          <a:solidFill>
                            <a:srgbClr val="002060"/>
                          </a:solidFill>
                          <a:latin typeface="Arial Rounded MT Bold" charset="0"/>
                          <a:ea typeface="Arial Rounded MT Bold" charset="0"/>
                          <a:cs typeface="Arial Rounded MT Bold" charset="0"/>
                        </a:rPr>
                        <a:t> STIMULENTS</a:t>
                      </a:r>
                      <a:endParaRPr lang="en-US" sz="2000" b="1" dirty="0">
                        <a:solidFill>
                          <a:srgbClr val="002060"/>
                        </a:solidFill>
                        <a:latin typeface="Arial Rounded MT Bold" charset="0"/>
                        <a:ea typeface="Arial Rounded MT Bold" charset="0"/>
                        <a:cs typeface="Arial Rounded MT Bold" charset="0"/>
                      </a:endParaRPr>
                    </a:p>
                  </a:txBody>
                  <a:tcPr/>
                </a:tc>
                <a:tc>
                  <a:txBody>
                    <a:bodyPr/>
                    <a:lstStyle/>
                    <a:p>
                      <a:r>
                        <a:rPr lang="en-US" sz="2000" b="1" dirty="0" smtClean="0">
                          <a:solidFill>
                            <a:srgbClr val="002060"/>
                          </a:solidFill>
                          <a:latin typeface="Arial Rounded MT Bold" charset="0"/>
                          <a:ea typeface="Arial Rounded MT Bold" charset="0"/>
                          <a:cs typeface="Arial Rounded MT Bold" charset="0"/>
                        </a:rPr>
                        <a:t>POLYETHYLENE GLYCOL</a:t>
                      </a:r>
                    </a:p>
                    <a:p>
                      <a:r>
                        <a:rPr lang="en-US" sz="2000" b="1" dirty="0" smtClean="0">
                          <a:solidFill>
                            <a:srgbClr val="002060"/>
                          </a:solidFill>
                          <a:latin typeface="Arial Rounded MT Bold" charset="0"/>
                          <a:ea typeface="Arial Rounded MT Bold" charset="0"/>
                          <a:cs typeface="Arial Rounded MT Bold" charset="0"/>
                        </a:rPr>
                        <a:t>LACTULOSE</a:t>
                      </a:r>
                    </a:p>
                    <a:p>
                      <a:endParaRPr lang="en-US" sz="2000" b="1" dirty="0" smtClean="0">
                        <a:solidFill>
                          <a:srgbClr val="002060"/>
                        </a:solidFill>
                        <a:latin typeface="Arial Rounded MT Bold" charset="0"/>
                        <a:ea typeface="Arial Rounded MT Bold" charset="0"/>
                        <a:cs typeface="Arial Rounded MT Bold" charset="0"/>
                      </a:endParaRPr>
                    </a:p>
                    <a:p>
                      <a:r>
                        <a:rPr lang="en-US" sz="2000" b="1" dirty="0" smtClean="0">
                          <a:solidFill>
                            <a:srgbClr val="002060"/>
                          </a:solidFill>
                          <a:latin typeface="Arial Rounded MT Bold" charset="0"/>
                          <a:ea typeface="Arial Rounded MT Bold" charset="0"/>
                          <a:cs typeface="Arial Rounded MT Bold" charset="0"/>
                        </a:rPr>
                        <a:t>BISACODYL/SODIUM PICOSULPHATE</a:t>
                      </a:r>
                    </a:p>
                    <a:p>
                      <a:r>
                        <a:rPr lang="en-US" sz="2000" b="1" dirty="0" smtClean="0">
                          <a:solidFill>
                            <a:srgbClr val="002060"/>
                          </a:solidFill>
                          <a:latin typeface="Arial Rounded MT Bold" charset="0"/>
                          <a:ea typeface="Arial Rounded MT Bold" charset="0"/>
                          <a:cs typeface="Arial Rounded MT Bold" charset="0"/>
                        </a:rPr>
                        <a:t>SENNA</a:t>
                      </a:r>
                      <a:endParaRPr lang="en-US" sz="2000" b="1" dirty="0">
                        <a:solidFill>
                          <a:srgbClr val="002060"/>
                        </a:solidFill>
                        <a:latin typeface="Arial Rounded MT Bold" charset="0"/>
                        <a:ea typeface="Arial Rounded MT Bold" charset="0"/>
                        <a:cs typeface="Arial Rounded MT Bold" charset="0"/>
                      </a:endParaRPr>
                    </a:p>
                  </a:txBody>
                  <a:tcPr/>
                </a:tc>
              </a:tr>
              <a:tr h="817245">
                <a:tc>
                  <a:txBody>
                    <a:bodyPr/>
                    <a:lstStyle/>
                    <a:p>
                      <a:r>
                        <a:rPr lang="en-US" sz="2000" b="1" dirty="0" smtClean="0">
                          <a:solidFill>
                            <a:srgbClr val="002060"/>
                          </a:solidFill>
                          <a:latin typeface="Arial Rounded MT Bold" charset="0"/>
                          <a:ea typeface="Arial Rounded MT Bold" charset="0"/>
                          <a:cs typeface="Arial Rounded MT Bold" charset="0"/>
                        </a:rPr>
                        <a:t>3) STOOL SOFTNER</a:t>
                      </a:r>
                      <a:endParaRPr lang="en-US" sz="2000" b="1" dirty="0">
                        <a:solidFill>
                          <a:srgbClr val="002060"/>
                        </a:solidFill>
                        <a:latin typeface="Arial Rounded MT Bold" charset="0"/>
                        <a:ea typeface="Arial Rounded MT Bold" charset="0"/>
                        <a:cs typeface="Arial Rounded MT Bold" charset="0"/>
                      </a:endParaRPr>
                    </a:p>
                  </a:txBody>
                  <a:tcPr/>
                </a:tc>
                <a:tc>
                  <a:txBody>
                    <a:bodyPr/>
                    <a:lstStyle/>
                    <a:p>
                      <a:endParaRPr lang="en-US" sz="2000" b="1" dirty="0" smtClean="0">
                        <a:solidFill>
                          <a:srgbClr val="002060"/>
                        </a:solidFill>
                        <a:latin typeface="Arial Rounded MT Bold" charset="0"/>
                        <a:ea typeface="Arial Rounded MT Bold" charset="0"/>
                        <a:cs typeface="Arial Rounded MT Bold" charset="0"/>
                      </a:endParaRPr>
                    </a:p>
                    <a:p>
                      <a:r>
                        <a:rPr lang="en-US" sz="2000" b="1" dirty="0" smtClean="0">
                          <a:solidFill>
                            <a:srgbClr val="002060"/>
                          </a:solidFill>
                          <a:latin typeface="Arial Rounded MT Bold" charset="0"/>
                          <a:ea typeface="Arial Rounded MT Bold" charset="0"/>
                          <a:cs typeface="Arial Rounded MT Bold" charset="0"/>
                        </a:rPr>
                        <a:t>DUCOSATE</a:t>
                      </a:r>
                      <a:endParaRPr lang="en-US" sz="2000" b="1" dirty="0">
                        <a:solidFill>
                          <a:srgbClr val="002060"/>
                        </a:solidFill>
                        <a:latin typeface="Arial Rounded MT Bold" charset="0"/>
                        <a:ea typeface="Arial Rounded MT Bold" charset="0"/>
                        <a:cs typeface="Arial Rounded MT Bold" charset="0"/>
                      </a:endParaRPr>
                    </a:p>
                  </a:txBody>
                  <a:tcPr/>
                </a:tc>
              </a:tr>
              <a:tr h="817245">
                <a:tc>
                  <a:txBody>
                    <a:bodyPr/>
                    <a:lstStyle/>
                    <a:p>
                      <a:r>
                        <a:rPr lang="en-US" sz="2000" b="1" dirty="0" smtClean="0">
                          <a:solidFill>
                            <a:srgbClr val="002060"/>
                          </a:solidFill>
                          <a:latin typeface="Arial Rounded MT Bold" charset="0"/>
                          <a:ea typeface="Arial Rounded MT Bold" charset="0"/>
                          <a:cs typeface="Arial Rounded MT Bold" charset="0"/>
                        </a:rPr>
                        <a:t>4)LUBRICANTS</a:t>
                      </a:r>
                      <a:endParaRPr lang="en-US" sz="2000" b="1" dirty="0">
                        <a:solidFill>
                          <a:srgbClr val="002060"/>
                        </a:solidFill>
                        <a:latin typeface="Arial Rounded MT Bold" charset="0"/>
                        <a:ea typeface="Arial Rounded MT Bold" charset="0"/>
                        <a:cs typeface="Arial Rounded MT Bold" charset="0"/>
                      </a:endParaRPr>
                    </a:p>
                  </a:txBody>
                  <a:tcPr/>
                </a:tc>
                <a:tc>
                  <a:txBody>
                    <a:bodyPr/>
                    <a:lstStyle/>
                    <a:p>
                      <a:endParaRPr lang="en-US" sz="2000" b="1" dirty="0" smtClean="0">
                        <a:solidFill>
                          <a:srgbClr val="002060"/>
                        </a:solidFill>
                        <a:latin typeface="Arial Rounded MT Bold" charset="0"/>
                        <a:ea typeface="Arial Rounded MT Bold" charset="0"/>
                        <a:cs typeface="Arial Rounded MT Bold" charset="0"/>
                      </a:endParaRPr>
                    </a:p>
                    <a:p>
                      <a:r>
                        <a:rPr lang="en-US" sz="2000" b="1" dirty="0" smtClean="0">
                          <a:solidFill>
                            <a:srgbClr val="002060"/>
                          </a:solidFill>
                          <a:latin typeface="Arial Rounded MT Bold" charset="0"/>
                          <a:ea typeface="Arial Rounded MT Bold" charset="0"/>
                          <a:cs typeface="Arial Rounded MT Bold" charset="0"/>
                        </a:rPr>
                        <a:t>LIQUID PETROLATUM</a:t>
                      </a:r>
                      <a:endParaRPr lang="en-US" sz="2000" b="1" dirty="0">
                        <a:solidFill>
                          <a:srgbClr val="002060"/>
                        </a:solidFill>
                        <a:latin typeface="Arial Rounded MT Bold" charset="0"/>
                        <a:ea typeface="Arial Rounded MT Bold" charset="0"/>
                        <a:cs typeface="Arial Rounded MT Bold" charset="0"/>
                      </a:endParaRPr>
                    </a:p>
                  </a:txBody>
                  <a:tcPr/>
                </a:tc>
              </a:tr>
              <a:tr h="817245">
                <a:tc>
                  <a:txBody>
                    <a:bodyPr/>
                    <a:lstStyle/>
                    <a:p>
                      <a:r>
                        <a:rPr lang="en-US" sz="2000" b="1" dirty="0" smtClean="0">
                          <a:solidFill>
                            <a:srgbClr val="002060"/>
                          </a:solidFill>
                          <a:latin typeface="Arial Rounded MT Bold" charset="0"/>
                          <a:ea typeface="Arial Rounded MT Bold" charset="0"/>
                          <a:cs typeface="Arial Rounded MT Bold" charset="0"/>
                        </a:rPr>
                        <a:t>5) PROSTAGLANDINS </a:t>
                      </a:r>
                      <a:endParaRPr lang="en-US" sz="2000" b="1" dirty="0">
                        <a:solidFill>
                          <a:srgbClr val="002060"/>
                        </a:solidFill>
                        <a:latin typeface="Arial Rounded MT Bold" charset="0"/>
                        <a:ea typeface="Arial Rounded MT Bold" charset="0"/>
                        <a:cs typeface="Arial Rounded MT Bold" charset="0"/>
                      </a:endParaRPr>
                    </a:p>
                  </a:txBody>
                  <a:tcPr/>
                </a:tc>
                <a:tc>
                  <a:txBody>
                    <a:bodyPr/>
                    <a:lstStyle/>
                    <a:p>
                      <a:r>
                        <a:rPr lang="en-US" sz="2000" b="1" dirty="0" smtClean="0">
                          <a:solidFill>
                            <a:srgbClr val="002060"/>
                          </a:solidFill>
                          <a:latin typeface="Arial Rounded MT Bold" charset="0"/>
                          <a:ea typeface="Arial Rounded MT Bold" charset="0"/>
                          <a:cs typeface="Arial Rounded MT Bold" charset="0"/>
                        </a:rPr>
                        <a:t>POLYETHYLENE</a:t>
                      </a:r>
                    </a:p>
                    <a:p>
                      <a:r>
                        <a:rPr lang="en-US" sz="2000" b="1" dirty="0" smtClean="0">
                          <a:solidFill>
                            <a:srgbClr val="002060"/>
                          </a:solidFill>
                          <a:latin typeface="Arial Rounded MT Bold" charset="0"/>
                          <a:ea typeface="Arial Rounded MT Bold" charset="0"/>
                          <a:cs typeface="Arial Rounded MT Bold" charset="0"/>
                        </a:rPr>
                        <a:t>LUBIPROSTONE</a:t>
                      </a:r>
                      <a:endParaRPr lang="en-US" sz="2000" b="1" dirty="0">
                        <a:solidFill>
                          <a:srgbClr val="002060"/>
                        </a:solidFill>
                        <a:latin typeface="Arial Rounded MT Bold" charset="0"/>
                        <a:ea typeface="Arial Rounded MT Bold" charset="0"/>
                        <a:cs typeface="Arial Rounded MT Bold" charset="0"/>
                      </a:endParaRPr>
                    </a:p>
                  </a:txBody>
                  <a:tcPr/>
                </a:tc>
              </a:tr>
              <a:tr h="817245">
                <a:tc>
                  <a:txBody>
                    <a:bodyPr/>
                    <a:lstStyle/>
                    <a:p>
                      <a:r>
                        <a:rPr lang="en-US" sz="2000" b="1" dirty="0" smtClean="0">
                          <a:solidFill>
                            <a:srgbClr val="002060"/>
                          </a:solidFill>
                          <a:latin typeface="Arial Rounded MT Bold" charset="0"/>
                          <a:ea typeface="Arial Rounded MT Bold" charset="0"/>
                          <a:cs typeface="Arial Rounded MT Bold" charset="0"/>
                        </a:rPr>
                        <a:t>6)PROKINETIC</a:t>
                      </a:r>
                      <a:endParaRPr lang="en-US" sz="2000" b="1" dirty="0">
                        <a:solidFill>
                          <a:srgbClr val="002060"/>
                        </a:solidFill>
                        <a:latin typeface="Arial Rounded MT Bold" charset="0"/>
                        <a:ea typeface="Arial Rounded MT Bold" charset="0"/>
                        <a:cs typeface="Arial Rounded MT Bold" charset="0"/>
                      </a:endParaRPr>
                    </a:p>
                  </a:txBody>
                  <a:tcPr/>
                </a:tc>
                <a:tc>
                  <a:txBody>
                    <a:bodyPr/>
                    <a:lstStyle/>
                    <a:p>
                      <a:r>
                        <a:rPr lang="en-US" sz="2000" b="1" dirty="0" smtClean="0">
                          <a:solidFill>
                            <a:srgbClr val="002060"/>
                          </a:solidFill>
                          <a:latin typeface="Arial Rounded MT Bold" charset="0"/>
                          <a:ea typeface="Arial Rounded MT Bold" charset="0"/>
                          <a:cs typeface="Arial Rounded MT Bold" charset="0"/>
                        </a:rPr>
                        <a:t>PRUCALOPRIDE (5-HT4 RECEPTOR ANTAGONIST)</a:t>
                      </a:r>
                      <a:endParaRPr lang="en-US" sz="2000" b="1" dirty="0">
                        <a:solidFill>
                          <a:srgbClr val="002060"/>
                        </a:solidFill>
                        <a:latin typeface="Arial Rounded MT Bold" charset="0"/>
                        <a:ea typeface="Arial Rounded MT Bold" charset="0"/>
                        <a:cs typeface="Arial Rounded MT Bold" charset="0"/>
                      </a:endParaRPr>
                    </a:p>
                  </a:txBody>
                  <a:tcPr/>
                </a:tc>
              </a:tr>
              <a:tr h="817245">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1529195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dirty="0">
                <a:solidFill>
                  <a:srgbClr val="C00000"/>
                </a:solidFill>
                <a:latin typeface="Arial Rounded MT Bold" charset="0"/>
                <a:ea typeface="Arial Rounded MT Bold" charset="0"/>
                <a:cs typeface="Arial Rounded MT Bold" charset="0"/>
              </a:rPr>
              <a:t>Surgery</a:t>
            </a:r>
            <a:r>
              <a:rPr lang="en-IN" sz="3000"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p:txBody>
          <a:bodyPr>
            <a:normAutofit lnSpcReduction="10000"/>
          </a:bodyPr>
          <a:lstStyle/>
          <a:p>
            <a:pPr marL="0" indent="0">
              <a:buNone/>
            </a:pPr>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If there is persistent treatment failure in slow-transit constipation, then carefully selected, well evaluated and informed patients may benefit from </a:t>
            </a:r>
            <a:r>
              <a:rPr lang="en-IN" sz="3200" b="1" dirty="0">
                <a:solidFill>
                  <a:schemeClr val="accent6">
                    <a:lumMod val="75000"/>
                  </a:schemeClr>
                </a:solidFill>
                <a:latin typeface="Abadi MT Condensed Extra Bold" charset="0"/>
                <a:ea typeface="Abadi MT Condensed Extra Bold" charset="0"/>
                <a:cs typeface="Abadi MT Condensed Extra Bold" charset="0"/>
              </a:rPr>
              <a:t>total colectomy with </a:t>
            </a:r>
            <a:r>
              <a:rPr lang="en-IN" sz="3200" b="1" dirty="0" err="1">
                <a:solidFill>
                  <a:schemeClr val="accent6">
                    <a:lumMod val="75000"/>
                  </a:schemeClr>
                </a:solidFill>
                <a:latin typeface="Abadi MT Condensed Extra Bold" charset="0"/>
                <a:ea typeface="Abadi MT Condensed Extra Bold" charset="0"/>
                <a:cs typeface="Abadi MT Condensed Extra Bold" charset="0"/>
              </a:rPr>
              <a:t>ileorectal</a:t>
            </a:r>
            <a:r>
              <a:rPr lang="en-IN" sz="3200" b="1" dirty="0">
                <a:solidFill>
                  <a:schemeClr val="accent6">
                    <a:lumMod val="75000"/>
                  </a:schemeClr>
                </a:solidFill>
                <a:latin typeface="Abadi MT Condensed Extra Bold" charset="0"/>
                <a:ea typeface="Abadi MT Condensed Extra Bold" charset="0"/>
                <a:cs typeface="Abadi MT Condensed Extra Bold" charset="0"/>
              </a:rPr>
              <a:t> anastomosis. </a:t>
            </a:r>
            <a:endParaRPr lang="en-IN" sz="3200" b="1" dirty="0" smtClean="0">
              <a:solidFill>
                <a:schemeClr val="accent6">
                  <a:lumMod val="75000"/>
                </a:schemeClr>
              </a:solidFill>
              <a:latin typeface="Abadi MT Condensed Extra Bold" charset="0"/>
              <a:ea typeface="Abadi MT Condensed Extra Bold" charset="0"/>
              <a:cs typeface="Abadi MT Condensed Extra Bold" charset="0"/>
            </a:endParaRPr>
          </a:p>
          <a:p>
            <a:pPr marL="0" indent="0">
              <a:buNone/>
            </a:pPr>
            <a:r>
              <a:rPr lang="en-IN" dirty="0" smtClean="0">
                <a:latin typeface="Times New Roman" panose="02020603050405020304" pitchFamily="18" charset="0"/>
                <a:cs typeface="Times New Roman" panose="02020603050405020304" pitchFamily="18" charset="0"/>
              </a:rPr>
              <a:t>The </a:t>
            </a:r>
            <a:r>
              <a:rPr lang="en-IN" dirty="0">
                <a:latin typeface="Times New Roman" panose="02020603050405020304" pitchFamily="18" charset="0"/>
                <a:cs typeface="Times New Roman" panose="02020603050405020304" pitchFamily="18" charset="0"/>
              </a:rPr>
              <a:t>exceptional indication for colectomy must be established in a specialized and experienced tertiary </a:t>
            </a:r>
            <a:r>
              <a:rPr lang="en-IN" dirty="0" err="1">
                <a:latin typeface="Times New Roman" panose="02020603050405020304" pitchFamily="18" charset="0"/>
                <a:cs typeface="Times New Roman" panose="02020603050405020304" pitchFamily="18" charset="0"/>
              </a:rPr>
              <a:t>center</a:t>
            </a:r>
            <a:r>
              <a:rPr lang="en-IN" dirty="0">
                <a:latin typeface="Times New Roman" panose="02020603050405020304" pitchFamily="18" charset="0"/>
                <a:cs typeface="Times New Roman" panose="02020603050405020304" pitchFamily="18" charset="0"/>
              </a:rPr>
              <a:t>. Disappointing results may be seen, with </a:t>
            </a:r>
            <a:r>
              <a:rPr lang="en-IN" dirty="0" err="1">
                <a:latin typeface="Times New Roman" panose="02020603050405020304" pitchFamily="18" charset="0"/>
                <a:cs typeface="Times New Roman" panose="02020603050405020304" pitchFamily="18" charset="0"/>
              </a:rPr>
              <a:t>fecal</a:t>
            </a:r>
            <a:r>
              <a:rPr lang="en-IN" dirty="0">
                <a:latin typeface="Times New Roman" panose="02020603050405020304" pitchFamily="18" charset="0"/>
                <a:cs typeface="Times New Roman" panose="02020603050405020304" pitchFamily="18" charset="0"/>
              </a:rPr>
              <a:t> incontinence due to surgery and recurrent constipation, especially in patients with evacuation disorder. </a:t>
            </a:r>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pPr marL="0" indent="0">
              <a:buNone/>
            </a:pPr>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Only very few patients benefit from a (reversible) colostomy to treat constipation</a:t>
            </a:r>
          </a:p>
        </p:txBody>
      </p:sp>
    </p:spTree>
    <p:extLst>
      <p:ext uri="{BB962C8B-B14F-4D97-AF65-F5344CB8AC3E}">
        <p14:creationId xmlns:p14="http://schemas.microsoft.com/office/powerpoint/2010/main" xmlns="" val="903164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Pouch of </a:t>
            </a:r>
            <a:r>
              <a:rPr lang="en-IN" dirty="0" err="1" smtClean="0"/>
              <a:t>douglas</a:t>
            </a:r>
            <a:r>
              <a:rPr lang="en-IN" dirty="0" smtClean="0"/>
              <a:t> protrusion is best addressed with </a:t>
            </a:r>
            <a:r>
              <a:rPr lang="en-IN" dirty="0" err="1" smtClean="0"/>
              <a:t>sacrocolpopexy</a:t>
            </a:r>
            <a:r>
              <a:rPr lang="en-IN" dirty="0" smtClean="0"/>
              <a:t> and is usually performed in conjunction with other gynaecologic procedures in patients with pelvic floor abnormalities such as </a:t>
            </a:r>
            <a:r>
              <a:rPr lang="en-IN" dirty="0" err="1" smtClean="0"/>
              <a:t>cystocele,rectoceles</a:t>
            </a:r>
            <a:r>
              <a:rPr lang="en-IN" dirty="0" smtClean="0"/>
              <a:t> , </a:t>
            </a:r>
            <a:r>
              <a:rPr lang="en-IN" dirty="0" err="1" smtClean="0"/>
              <a:t>enteroceles</a:t>
            </a:r>
            <a:r>
              <a:rPr lang="en-IN" dirty="0"/>
              <a:t> </a:t>
            </a:r>
            <a:r>
              <a:rPr lang="en-IN" dirty="0" smtClean="0"/>
              <a:t>&amp; vaginal vault prolapse</a:t>
            </a:r>
          </a:p>
          <a:p>
            <a:r>
              <a:rPr lang="en-IN" b="1" dirty="0" smtClean="0">
                <a:solidFill>
                  <a:srgbClr val="0070C0"/>
                </a:solidFill>
                <a:latin typeface="Abadi MT Condensed Extra Bold" charset="0"/>
                <a:ea typeface="Abadi MT Condensed Extra Bold" charset="0"/>
                <a:cs typeface="Abadi MT Condensed Extra Bold" charset="0"/>
              </a:rPr>
              <a:t>A NEW RESEARCH HAS SHOWN GOOD RESULTS IN PUBORECTAL DYSSYNERGIA WITH USAGE OF BOTOX INJECTION IN PUBORETALIS MUSCLE</a:t>
            </a:r>
          </a:p>
          <a:p>
            <a:endParaRPr lang="en-IN" b="1" dirty="0">
              <a:solidFill>
                <a:srgbClr val="0070C0"/>
              </a:solidFill>
              <a:latin typeface="Abadi MT Condensed Extra Bold" charset="0"/>
              <a:ea typeface="Abadi MT Condensed Extra Bold" charset="0"/>
              <a:cs typeface="Abadi MT Condensed Extra Bold" charset="0"/>
            </a:endParaRPr>
          </a:p>
          <a:p>
            <a:endParaRPr lang="en-IN" b="1" dirty="0" smtClean="0">
              <a:solidFill>
                <a:srgbClr val="0070C0"/>
              </a:solidFill>
              <a:latin typeface="Abadi MT Condensed Extra Bold" charset="0"/>
              <a:ea typeface="Abadi MT Condensed Extra Bold" charset="0"/>
              <a:cs typeface="Abadi MT Condensed Extra Bold" charset="0"/>
            </a:endParaRPr>
          </a:p>
          <a:p>
            <a:pPr marL="0" indent="0">
              <a:buNone/>
            </a:pPr>
            <a:r>
              <a:rPr lang="en-IN" sz="1100" b="1" dirty="0" smtClean="0">
                <a:solidFill>
                  <a:schemeClr val="tx1">
                    <a:lumMod val="95000"/>
                    <a:lumOff val="5000"/>
                  </a:schemeClr>
                </a:solidFill>
                <a:latin typeface="Abadi MT Condensed Extra Bold" charset="0"/>
                <a:ea typeface="Abadi MT Condensed Extra Bold" charset="0"/>
                <a:cs typeface="Abadi MT Condensed Extra Bold" charset="0"/>
              </a:rPr>
              <a:t>EUROPEAN JOURNAL OF NEUROLOGY SIPL2 S82-S83</a:t>
            </a:r>
            <a:r>
              <a:rPr lang="en-IN" b="1" dirty="0" smtClean="0">
                <a:solidFill>
                  <a:srgbClr val="0070C0"/>
                </a:solidFill>
                <a:latin typeface="Abadi MT Condensed Extra Bold" charset="0"/>
                <a:ea typeface="Abadi MT Condensed Extra Bold" charset="0"/>
                <a:cs typeface="Abadi MT Condensed Extra Bold" charset="0"/>
              </a:rPr>
              <a:t> </a:t>
            </a:r>
          </a:p>
        </p:txBody>
      </p:sp>
    </p:spTree>
    <p:extLst>
      <p:ext uri="{BB962C8B-B14F-4D97-AF65-F5344CB8AC3E}">
        <p14:creationId xmlns:p14="http://schemas.microsoft.com/office/powerpoint/2010/main" xmlns="" val="2795730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C00000"/>
                </a:solidFill>
                <a:latin typeface="Arial Rounded MT Bold" charset="0"/>
                <a:ea typeface="Arial Rounded MT Bold" charset="0"/>
                <a:cs typeface="Arial Rounded MT Bold" charset="0"/>
              </a:rPr>
              <a:t>COMPLICATIONS</a:t>
            </a:r>
            <a:endParaRPr lang="en-US" sz="4800" b="1" dirty="0">
              <a:solidFill>
                <a:srgbClr val="C00000"/>
              </a:solidFill>
              <a:latin typeface="Arial Rounded MT Bold" charset="0"/>
              <a:ea typeface="Arial Rounded MT Bold" charset="0"/>
              <a:cs typeface="Arial Rounded MT Bold" charset="0"/>
            </a:endParaRPr>
          </a:p>
        </p:txBody>
      </p:sp>
      <p:sp>
        <p:nvSpPr>
          <p:cNvPr id="3" name="Content Placeholder 2"/>
          <p:cNvSpPr>
            <a:spLocks noGrp="1"/>
          </p:cNvSpPr>
          <p:nvPr>
            <p:ph idx="1"/>
          </p:nvPr>
        </p:nvSpPr>
        <p:spPr/>
        <p:txBody>
          <a:bodyPr/>
          <a:lstStyle/>
          <a:p>
            <a:r>
              <a:rPr lang="en-US" dirty="0" smtClean="0"/>
              <a:t>ANAL PROLAPSE 	d/t prolonged and daily straining</a:t>
            </a:r>
          </a:p>
          <a:p>
            <a:r>
              <a:rPr lang="en-US" dirty="0" smtClean="0"/>
              <a:t>ANAL FISSURES</a:t>
            </a:r>
          </a:p>
          <a:p>
            <a:r>
              <a:rPr lang="en-US" dirty="0" smtClean="0"/>
              <a:t>FAECAL INCONTINENCE d/t </a:t>
            </a:r>
            <a:r>
              <a:rPr lang="en-US" dirty="0" err="1" smtClean="0"/>
              <a:t>pudendal</a:t>
            </a:r>
            <a:r>
              <a:rPr lang="en-US" dirty="0" smtClean="0"/>
              <a:t> neuropathy</a:t>
            </a:r>
          </a:p>
          <a:p>
            <a:r>
              <a:rPr lang="en-US" dirty="0" smtClean="0"/>
              <a:t>MEGARECTUM </a:t>
            </a:r>
            <a:endParaRPr lang="en-US" dirty="0"/>
          </a:p>
        </p:txBody>
      </p:sp>
    </p:spTree>
    <p:extLst>
      <p:ext uri="{BB962C8B-B14F-4D97-AF65-F5344CB8AC3E}">
        <p14:creationId xmlns:p14="http://schemas.microsoft.com/office/powerpoint/2010/main" xmlns="" val="44670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9120"/>
            <a:ext cx="10515600" cy="2092960"/>
          </a:xfrm>
        </p:spPr>
        <p:txBody>
          <a:bodyPr>
            <a:normAutofit/>
          </a:bodyPr>
          <a:lstStyle/>
          <a:p>
            <a:pPr algn="ctr"/>
            <a:r>
              <a:rPr lang="en-US" sz="6000" dirty="0" smtClean="0">
                <a:solidFill>
                  <a:srgbClr val="C00000"/>
                </a:solidFill>
                <a:latin typeface="Abadi MT Condensed Extra Bold" charset="0"/>
                <a:ea typeface="Abadi MT Condensed Extra Bold" charset="0"/>
                <a:cs typeface="Abadi MT Condensed Extra Bold" charset="0"/>
              </a:rPr>
              <a:t>DEFINATION</a:t>
            </a:r>
            <a:endParaRPr lang="en-US" sz="6000" dirty="0">
              <a:solidFill>
                <a:srgbClr val="C00000"/>
              </a:solidFill>
              <a:latin typeface="Abadi MT Condensed Extra Bold" charset="0"/>
              <a:ea typeface="Abadi MT Condensed Extra Bold" charset="0"/>
              <a:cs typeface="Abadi MT Condensed Extra Bold" charset="0"/>
            </a:endParaRPr>
          </a:p>
        </p:txBody>
      </p:sp>
      <p:sp>
        <p:nvSpPr>
          <p:cNvPr id="3" name="Content Placeholder 2"/>
          <p:cNvSpPr>
            <a:spLocks noGrp="1"/>
          </p:cNvSpPr>
          <p:nvPr>
            <p:ph idx="1"/>
          </p:nvPr>
        </p:nvSpPr>
        <p:spPr>
          <a:xfrm>
            <a:off x="838200" y="812800"/>
            <a:ext cx="10515600" cy="6205220"/>
          </a:xfrm>
        </p:spPr>
        <p:txBody>
          <a:bodyPr>
            <a:normAutofit fontScale="92500" lnSpcReduction="20000"/>
          </a:bodyPr>
          <a:lstStyle/>
          <a:p>
            <a:pPr marL="0" indent="0">
              <a:buNone/>
            </a:pPr>
            <a:r>
              <a:rPr lang="en-US" b="1" dirty="0" smtClean="0">
                <a:latin typeface="Arial Rounded MT Bold" charset="0"/>
                <a:ea typeface="Arial Rounded MT Bold" charset="0"/>
                <a:cs typeface="Arial Rounded MT Bold" charset="0"/>
              </a:rPr>
              <a:t>CONSTIPATION IS DEFINED ACCORDING TO:-</a:t>
            </a:r>
          </a:p>
          <a:p>
            <a:pPr marL="0" indent="0" algn="ctr">
              <a:buNone/>
            </a:pPr>
            <a:r>
              <a:rPr lang="en-US" sz="3200" dirty="0" smtClean="0">
                <a:solidFill>
                  <a:schemeClr val="accent5">
                    <a:lumMod val="75000"/>
                  </a:schemeClr>
                </a:solidFill>
                <a:latin typeface="Arial Rounded MT Bold" charset="0"/>
                <a:ea typeface="Arial Rounded MT Bold" charset="0"/>
                <a:cs typeface="Arial Rounded MT Bold" charset="0"/>
              </a:rPr>
              <a:t>ROME CRITERIA III FOR CONSTIPATION</a:t>
            </a:r>
          </a:p>
          <a:p>
            <a:pPr marL="0" indent="0" algn="ctr" fontAlgn="base">
              <a:buNone/>
            </a:pPr>
            <a:r>
              <a:rPr lang="en-US" b="1" dirty="0">
                <a:latin typeface="Abadi MT Condensed Extra Bold" charset="0"/>
                <a:ea typeface="Abadi MT Condensed Extra Bold" charset="0"/>
                <a:cs typeface="Abadi MT Condensed Extra Bold" charset="0"/>
              </a:rPr>
              <a:t>Presence of two or more of the following </a:t>
            </a:r>
            <a:r>
              <a:rPr lang="en-US" b="1" dirty="0" smtClean="0">
                <a:latin typeface="Abadi MT Condensed Extra Bold" charset="0"/>
                <a:ea typeface="Abadi MT Condensed Extra Bold" charset="0"/>
                <a:cs typeface="Abadi MT Condensed Extra Bold" charset="0"/>
              </a:rPr>
              <a:t>symptoms</a:t>
            </a:r>
            <a:r>
              <a:rPr lang="en-US" dirty="0" smtClean="0"/>
              <a:t>:</a:t>
            </a:r>
          </a:p>
          <a:p>
            <a:pPr marL="514350" indent="-514350" fontAlgn="base">
              <a:buFont typeface="+mj-lt"/>
              <a:buAutoNum type="arabicPeriod"/>
            </a:pPr>
            <a:r>
              <a:rPr lang="en-US" sz="3000" b="1" dirty="0" smtClean="0">
                <a:solidFill>
                  <a:schemeClr val="accent6">
                    <a:lumMod val="50000"/>
                  </a:schemeClr>
                </a:solidFill>
              </a:rPr>
              <a:t>Straining </a:t>
            </a:r>
            <a:r>
              <a:rPr lang="en-US" sz="3000" b="1" dirty="0">
                <a:solidFill>
                  <a:schemeClr val="accent6">
                    <a:lumMod val="50000"/>
                  </a:schemeClr>
                </a:solidFill>
              </a:rPr>
              <a:t>during at least 25% of </a:t>
            </a:r>
            <a:r>
              <a:rPr lang="en-US" sz="3000" b="1" dirty="0" smtClean="0">
                <a:solidFill>
                  <a:schemeClr val="accent6">
                    <a:lumMod val="50000"/>
                  </a:schemeClr>
                </a:solidFill>
              </a:rPr>
              <a:t>defecations</a:t>
            </a:r>
          </a:p>
          <a:p>
            <a:pPr marL="514350" indent="-514350" fontAlgn="base">
              <a:buFont typeface="+mj-lt"/>
              <a:buAutoNum type="arabicPeriod"/>
            </a:pPr>
            <a:r>
              <a:rPr lang="en-US" sz="3000" b="1" dirty="0" smtClean="0">
                <a:solidFill>
                  <a:schemeClr val="accent6">
                    <a:lumMod val="50000"/>
                  </a:schemeClr>
                </a:solidFill>
              </a:rPr>
              <a:t>Lumpy </a:t>
            </a:r>
            <a:r>
              <a:rPr lang="en-US" sz="3000" b="1" dirty="0">
                <a:solidFill>
                  <a:schemeClr val="accent6">
                    <a:lumMod val="50000"/>
                  </a:schemeClr>
                </a:solidFill>
              </a:rPr>
              <a:t>or hard stools in at least 25% of </a:t>
            </a:r>
            <a:r>
              <a:rPr lang="en-US" sz="3000" b="1" dirty="0" smtClean="0">
                <a:solidFill>
                  <a:schemeClr val="accent6">
                    <a:lumMod val="50000"/>
                  </a:schemeClr>
                </a:solidFill>
              </a:rPr>
              <a:t>defecations</a:t>
            </a:r>
          </a:p>
          <a:p>
            <a:pPr marL="514350" indent="-514350" fontAlgn="base">
              <a:buFont typeface="+mj-lt"/>
              <a:buAutoNum type="arabicPeriod"/>
            </a:pPr>
            <a:r>
              <a:rPr lang="en-US" sz="3000" b="1" dirty="0" smtClean="0">
                <a:solidFill>
                  <a:schemeClr val="accent6">
                    <a:lumMod val="50000"/>
                  </a:schemeClr>
                </a:solidFill>
              </a:rPr>
              <a:t>Sensation </a:t>
            </a:r>
            <a:r>
              <a:rPr lang="en-US" sz="3000" b="1" dirty="0">
                <a:solidFill>
                  <a:schemeClr val="accent6">
                    <a:lumMod val="50000"/>
                  </a:schemeClr>
                </a:solidFill>
              </a:rPr>
              <a:t>of incomplete evacuations for at least 25% of </a:t>
            </a:r>
            <a:r>
              <a:rPr lang="en-US" sz="3000" b="1" dirty="0" smtClean="0">
                <a:solidFill>
                  <a:schemeClr val="accent6">
                    <a:lumMod val="50000"/>
                  </a:schemeClr>
                </a:solidFill>
              </a:rPr>
              <a:t>defecations</a:t>
            </a:r>
          </a:p>
          <a:p>
            <a:pPr marL="514350" indent="-514350" fontAlgn="base">
              <a:buFont typeface="+mj-lt"/>
              <a:buAutoNum type="arabicPeriod"/>
            </a:pPr>
            <a:r>
              <a:rPr lang="en-US" sz="3000" b="1" dirty="0" smtClean="0">
                <a:solidFill>
                  <a:schemeClr val="accent6">
                    <a:lumMod val="50000"/>
                  </a:schemeClr>
                </a:solidFill>
              </a:rPr>
              <a:t>Sensation </a:t>
            </a:r>
            <a:r>
              <a:rPr lang="en-US" sz="3000" b="1" dirty="0">
                <a:solidFill>
                  <a:schemeClr val="accent6">
                    <a:lumMod val="50000"/>
                  </a:schemeClr>
                </a:solidFill>
              </a:rPr>
              <a:t>of </a:t>
            </a:r>
            <a:r>
              <a:rPr lang="en-US" sz="3000" b="1" dirty="0" err="1">
                <a:solidFill>
                  <a:schemeClr val="accent6">
                    <a:lumMod val="50000"/>
                  </a:schemeClr>
                </a:solidFill>
              </a:rPr>
              <a:t>anorectal</a:t>
            </a:r>
            <a:r>
              <a:rPr lang="en-US" sz="3000" b="1" dirty="0">
                <a:solidFill>
                  <a:schemeClr val="accent6">
                    <a:lumMod val="50000"/>
                  </a:schemeClr>
                </a:solidFill>
              </a:rPr>
              <a:t> obstruction/blockage for at least 25% of </a:t>
            </a:r>
            <a:r>
              <a:rPr lang="en-US" sz="3000" b="1" dirty="0" smtClean="0">
                <a:solidFill>
                  <a:schemeClr val="accent6">
                    <a:lumMod val="50000"/>
                  </a:schemeClr>
                </a:solidFill>
              </a:rPr>
              <a:t>defecations</a:t>
            </a:r>
          </a:p>
          <a:p>
            <a:pPr marL="514350" indent="-514350" fontAlgn="base">
              <a:buFont typeface="+mj-lt"/>
              <a:buAutoNum type="arabicPeriod"/>
            </a:pPr>
            <a:r>
              <a:rPr lang="en-US" sz="3000" b="1" dirty="0" smtClean="0">
                <a:solidFill>
                  <a:schemeClr val="accent6">
                    <a:lumMod val="50000"/>
                  </a:schemeClr>
                </a:solidFill>
              </a:rPr>
              <a:t>Manual </a:t>
            </a:r>
            <a:r>
              <a:rPr lang="en-US" sz="3000" b="1" dirty="0" err="1">
                <a:solidFill>
                  <a:schemeClr val="accent6">
                    <a:lumMod val="50000"/>
                  </a:schemeClr>
                </a:solidFill>
              </a:rPr>
              <a:t>manoeuvres</a:t>
            </a:r>
            <a:r>
              <a:rPr lang="en-US" sz="3000" b="1" dirty="0">
                <a:solidFill>
                  <a:schemeClr val="accent6">
                    <a:lumMod val="50000"/>
                  </a:schemeClr>
                </a:solidFill>
              </a:rPr>
              <a:t> to facilitate at least 25% of defecations (such as digital evacuation, support of the pelvic </a:t>
            </a:r>
            <a:r>
              <a:rPr lang="en-US" sz="3000" b="1" dirty="0" smtClean="0">
                <a:solidFill>
                  <a:schemeClr val="accent6">
                    <a:lumMod val="50000"/>
                  </a:schemeClr>
                </a:solidFill>
              </a:rPr>
              <a:t>floor)</a:t>
            </a:r>
          </a:p>
          <a:p>
            <a:pPr marL="514350" indent="-514350" fontAlgn="base">
              <a:buFont typeface="+mj-lt"/>
              <a:buAutoNum type="arabicPeriod"/>
            </a:pPr>
            <a:r>
              <a:rPr lang="en-US" sz="3000" b="1" dirty="0" smtClean="0">
                <a:solidFill>
                  <a:schemeClr val="accent6">
                    <a:lumMod val="50000"/>
                  </a:schemeClr>
                </a:solidFill>
              </a:rPr>
              <a:t>Fewer </a:t>
            </a:r>
            <a:r>
              <a:rPr lang="en-US" sz="3000" b="1" dirty="0">
                <a:solidFill>
                  <a:schemeClr val="accent6">
                    <a:lumMod val="50000"/>
                  </a:schemeClr>
                </a:solidFill>
              </a:rPr>
              <a:t>than three bowel movements a week</a:t>
            </a:r>
          </a:p>
          <a:p>
            <a:pPr fontAlgn="base"/>
            <a:r>
              <a:rPr lang="en-US" dirty="0"/>
              <a:t>Loose stools are rarely present without the use of </a:t>
            </a:r>
            <a:r>
              <a:rPr lang="en-US" dirty="0" smtClean="0"/>
              <a:t>laxatives</a:t>
            </a:r>
          </a:p>
          <a:p>
            <a:pPr fontAlgn="base"/>
            <a:endParaRPr lang="en-US" sz="2000" dirty="0"/>
          </a:p>
          <a:p>
            <a:pPr fontAlgn="base"/>
            <a:r>
              <a:rPr lang="en-US" sz="2000" dirty="0"/>
              <a:t>Criteria have to have been met for the previous three months, with the onset of symptoms six months prior to diagnosis</a:t>
            </a:r>
            <a:endParaRPr lang="en-US" sz="2000" dirty="0" smtClean="0"/>
          </a:p>
          <a:p>
            <a:pPr fontAlgn="base"/>
            <a:endParaRPr lang="en-US" dirty="0"/>
          </a:p>
          <a:p>
            <a:pPr marL="0" indent="0">
              <a:buNone/>
            </a:pPr>
            <a:endParaRPr lang="en-US" b="1" dirty="0" smtClean="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xmlns="" val="3323245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83403"/>
            <a:ext cx="12192000" cy="7741403"/>
          </a:xfrm>
          <a:prstGeom prst="rect">
            <a:avLst/>
          </a:prstGeom>
        </p:spPr>
      </p:pic>
    </p:spTree>
    <p:extLst>
      <p:ext uri="{BB962C8B-B14F-4D97-AF65-F5344CB8AC3E}">
        <p14:creationId xmlns:p14="http://schemas.microsoft.com/office/powerpoint/2010/main" xmlns="" val="206903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rgbClr val="C00000"/>
                </a:solidFill>
                <a:latin typeface="Times New Roman" panose="02020603050405020304" pitchFamily="18" charset="0"/>
                <a:ea typeface="Abadi MT Condensed Extra Bold" charset="0"/>
                <a:cs typeface="Times New Roman" panose="02020603050405020304" pitchFamily="18" charset="0"/>
              </a:rPr>
              <a:t>PATHOPHYSIOLOGY</a:t>
            </a:r>
            <a:endParaRPr lang="en-US" sz="6000" b="1" dirty="0">
              <a:solidFill>
                <a:srgbClr val="C00000"/>
              </a:solidFill>
              <a:latin typeface="Times New Roman" panose="02020603050405020304" pitchFamily="18" charset="0"/>
              <a:ea typeface="Abadi MT Condensed Extra Bold" charset="0"/>
              <a:cs typeface="Times New Roman" panose="02020603050405020304" pitchFamily="18" charset="0"/>
            </a:endParaRPr>
          </a:p>
        </p:txBody>
      </p:sp>
      <p:sp>
        <p:nvSpPr>
          <p:cNvPr id="6" name="Content Placeholder 5"/>
          <p:cNvSpPr>
            <a:spLocks noGrp="1"/>
          </p:cNvSpPr>
          <p:nvPr>
            <p:ph idx="1"/>
          </p:nvPr>
        </p:nvSpPr>
        <p:spPr>
          <a:xfrm>
            <a:off x="838200" y="1361440"/>
            <a:ext cx="10515600" cy="5496560"/>
          </a:xfrm>
          <a:noFill/>
        </p:spPr>
        <p:txBody>
          <a:bodyPr/>
          <a:lstStyle/>
          <a:p>
            <a:r>
              <a:rPr lang="en-US" dirty="0">
                <a:latin typeface="Times New Roman" panose="02020603050405020304" pitchFamily="18" charset="0"/>
                <a:cs typeface="Times New Roman" panose="02020603050405020304" pitchFamily="18" charset="0"/>
              </a:rPr>
              <a:t>Constipation can be caused by </a:t>
            </a:r>
            <a:endParaRPr lang="en-US" dirty="0" smtClean="0">
              <a:latin typeface="Times New Roman" panose="02020603050405020304" pitchFamily="18" charset="0"/>
              <a:cs typeface="Times New Roman" panose="02020603050405020304" pitchFamily="18" charset="0"/>
            </a:endParaRPr>
          </a:p>
          <a:p>
            <a:pPr marL="0" indent="0">
              <a:buNone/>
            </a:pPr>
            <a:r>
              <a:rPr lang="en-US" sz="3200" b="1" dirty="0" smtClean="0">
                <a:solidFill>
                  <a:schemeClr val="accent5">
                    <a:lumMod val="75000"/>
                  </a:schemeClr>
                </a:solidFill>
                <a:latin typeface="Times New Roman" panose="02020603050405020304" pitchFamily="18" charset="0"/>
                <a:ea typeface="Arial Rounded MT Bold" charset="0"/>
                <a:cs typeface="Times New Roman" panose="02020603050405020304" pitchFamily="18" charset="0"/>
              </a:rPr>
              <a:t>1 )Primary</a:t>
            </a:r>
          </a:p>
          <a:p>
            <a:pPr marL="0" indent="0">
              <a:buNone/>
            </a:pPr>
            <a:r>
              <a:rPr lang="en-US" sz="3200" b="1" dirty="0" smtClean="0">
                <a:solidFill>
                  <a:schemeClr val="accent5">
                    <a:lumMod val="75000"/>
                  </a:schemeClr>
                </a:solidFill>
                <a:latin typeface="Times New Roman" panose="02020603050405020304" pitchFamily="18" charset="0"/>
                <a:ea typeface="Arial Rounded MT Bold" charset="0"/>
                <a:cs typeface="Times New Roman" panose="02020603050405020304" pitchFamily="18" charset="0"/>
              </a:rPr>
              <a:t>2 )Secondary </a:t>
            </a:r>
            <a:r>
              <a:rPr lang="en-US" sz="3200" b="1" dirty="0">
                <a:solidFill>
                  <a:schemeClr val="accent5">
                    <a:lumMod val="75000"/>
                  </a:schemeClr>
                </a:solidFill>
                <a:latin typeface="Times New Roman" panose="02020603050405020304" pitchFamily="18" charset="0"/>
                <a:ea typeface="Arial Rounded MT Bold" charset="0"/>
                <a:cs typeface="Times New Roman" panose="02020603050405020304" pitchFamily="18" charset="0"/>
              </a:rPr>
              <a:t>factors</a:t>
            </a:r>
            <a:r>
              <a:rPr lang="en-US" dirty="0">
                <a:latin typeface="Times New Roman" panose="02020603050405020304" pitchFamily="18" charset="0"/>
                <a:cs typeface="Times New Roman" panose="02020603050405020304" pitchFamily="18" charset="0"/>
              </a:rPr>
              <a:t>. </a:t>
            </a:r>
          </a:p>
          <a:p>
            <a:pPr marL="0" indent="0">
              <a:buNone/>
            </a:pPr>
            <a:endParaRPr lang="en-US" dirty="0" smtClean="0">
              <a:latin typeface="Times New Roman" panose="02020603050405020304" pitchFamily="18" charset="0"/>
              <a:cs typeface="Times New Roman" panose="02020603050405020304" pitchFamily="18" charset="0"/>
            </a:endParaRPr>
          </a:p>
          <a:p>
            <a:pPr marL="514350" indent="-514350">
              <a:buAutoNum type="arabicParenR"/>
            </a:pPr>
            <a:r>
              <a:rPr lang="en-US" sz="3200" dirty="0" smtClean="0">
                <a:solidFill>
                  <a:schemeClr val="accent5">
                    <a:lumMod val="75000"/>
                  </a:schemeClr>
                </a:solidFill>
                <a:latin typeface="Times New Roman" panose="02020603050405020304" pitchFamily="18" charset="0"/>
                <a:ea typeface="Arial Rounded MT Bold" charset="0"/>
                <a:cs typeface="Times New Roman" panose="02020603050405020304" pitchFamily="18" charset="0"/>
              </a:rPr>
              <a:t>Primary </a:t>
            </a:r>
            <a:r>
              <a:rPr lang="en-US" sz="3200" dirty="0">
                <a:solidFill>
                  <a:schemeClr val="accent5">
                    <a:lumMod val="75000"/>
                  </a:schemeClr>
                </a:solidFill>
                <a:latin typeface="Times New Roman" panose="02020603050405020304" pitchFamily="18" charset="0"/>
                <a:ea typeface="Arial Rounded MT Bold" charset="0"/>
                <a:cs typeface="Times New Roman" panose="02020603050405020304" pitchFamily="18" charset="0"/>
              </a:rPr>
              <a:t>(idiopathic) constipation </a:t>
            </a:r>
            <a:r>
              <a:rPr lang="en-US" dirty="0">
                <a:latin typeface="Times New Roman" panose="02020603050405020304" pitchFamily="18" charset="0"/>
                <a:cs typeface="Times New Roman" panose="02020603050405020304" pitchFamily="18" charset="0"/>
              </a:rPr>
              <a:t>is categorized into 3 groups: </a:t>
            </a:r>
            <a:endParaRPr lang="en-US" dirty="0" smtClean="0">
              <a:latin typeface="Times New Roman" panose="02020603050405020304" pitchFamily="18" charset="0"/>
              <a:cs typeface="Times New Roman" panose="02020603050405020304" pitchFamily="18" charset="0"/>
            </a:endParaRPr>
          </a:p>
          <a:p>
            <a:pPr marL="0" indent="0">
              <a:buNone/>
            </a:pPr>
            <a:r>
              <a:rPr lang="en-US" sz="3600" b="1" u="sng" dirty="0" smtClean="0">
                <a:solidFill>
                  <a:schemeClr val="accent6">
                    <a:lumMod val="75000"/>
                  </a:schemeClr>
                </a:solidFill>
                <a:latin typeface="Times New Roman" panose="02020603050405020304" pitchFamily="18" charset="0"/>
                <a:ea typeface="Apple Chancery" charset="0"/>
                <a:cs typeface="Times New Roman" panose="02020603050405020304" pitchFamily="18" charset="0"/>
              </a:rPr>
              <a:t>a) Normal-transit constipation</a:t>
            </a:r>
          </a:p>
          <a:p>
            <a:pPr marL="0" indent="0">
              <a:buNone/>
            </a:pPr>
            <a:r>
              <a:rPr lang="en-US" sz="3600" b="1" u="sng" dirty="0" smtClean="0">
                <a:solidFill>
                  <a:schemeClr val="accent6">
                    <a:lumMod val="75000"/>
                  </a:schemeClr>
                </a:solidFill>
                <a:latin typeface="Times New Roman" panose="02020603050405020304" pitchFamily="18" charset="0"/>
                <a:ea typeface="Apple Chancery" charset="0"/>
                <a:cs typeface="Times New Roman" panose="02020603050405020304" pitchFamily="18" charset="0"/>
              </a:rPr>
              <a:t>b) Slow-transit constipation</a:t>
            </a:r>
            <a:endParaRPr lang="en-US" sz="3600" b="1" u="sng" dirty="0">
              <a:solidFill>
                <a:schemeClr val="accent6">
                  <a:lumMod val="75000"/>
                </a:schemeClr>
              </a:solidFill>
              <a:latin typeface="Times New Roman" panose="02020603050405020304" pitchFamily="18" charset="0"/>
              <a:ea typeface="Apple Chancery" charset="0"/>
              <a:cs typeface="Times New Roman" panose="02020603050405020304" pitchFamily="18" charset="0"/>
            </a:endParaRPr>
          </a:p>
          <a:p>
            <a:pPr marL="0" indent="0">
              <a:buNone/>
            </a:pPr>
            <a:r>
              <a:rPr lang="en-US" sz="3600" b="1" u="sng" dirty="0" smtClean="0">
                <a:solidFill>
                  <a:schemeClr val="accent6">
                    <a:lumMod val="75000"/>
                  </a:schemeClr>
                </a:solidFill>
                <a:latin typeface="Times New Roman" panose="02020603050405020304" pitchFamily="18" charset="0"/>
                <a:ea typeface="Apple Chancery" charset="0"/>
                <a:cs typeface="Times New Roman" panose="02020603050405020304" pitchFamily="18" charset="0"/>
              </a:rPr>
              <a:t>c) </a:t>
            </a:r>
            <a:r>
              <a:rPr lang="en-US" sz="3600" b="1" u="sng" dirty="0" err="1">
                <a:solidFill>
                  <a:schemeClr val="accent6">
                    <a:lumMod val="75000"/>
                  </a:schemeClr>
                </a:solidFill>
                <a:latin typeface="Times New Roman" panose="02020603050405020304" pitchFamily="18" charset="0"/>
                <a:ea typeface="Apple Chancery" charset="0"/>
                <a:cs typeface="Times New Roman" panose="02020603050405020304" pitchFamily="18" charset="0"/>
              </a:rPr>
              <a:t>D</a:t>
            </a:r>
            <a:r>
              <a:rPr lang="en-US" sz="3600" b="1" u="sng" dirty="0" err="1" smtClean="0">
                <a:solidFill>
                  <a:schemeClr val="accent6">
                    <a:lumMod val="75000"/>
                  </a:schemeClr>
                </a:solidFill>
                <a:latin typeface="Times New Roman" panose="02020603050405020304" pitchFamily="18" charset="0"/>
                <a:ea typeface="Apple Chancery" charset="0"/>
                <a:cs typeface="Times New Roman" panose="02020603050405020304" pitchFamily="18" charset="0"/>
              </a:rPr>
              <a:t>yssynergic</a:t>
            </a:r>
            <a:r>
              <a:rPr lang="en-US" sz="3600" b="1" u="sng" dirty="0" smtClean="0">
                <a:solidFill>
                  <a:schemeClr val="accent6">
                    <a:lumMod val="75000"/>
                  </a:schemeClr>
                </a:solidFill>
                <a:latin typeface="Times New Roman" panose="02020603050405020304" pitchFamily="18" charset="0"/>
                <a:ea typeface="Apple Chancery" charset="0"/>
                <a:cs typeface="Times New Roman" panose="02020603050405020304" pitchFamily="18" charset="0"/>
              </a:rPr>
              <a:t> </a:t>
            </a:r>
            <a:r>
              <a:rPr lang="en-US" sz="3600" b="1" u="sng" dirty="0">
                <a:solidFill>
                  <a:schemeClr val="accent6">
                    <a:lumMod val="75000"/>
                  </a:schemeClr>
                </a:solidFill>
                <a:latin typeface="Times New Roman" panose="02020603050405020304" pitchFamily="18" charset="0"/>
                <a:ea typeface="Apple Chancery" charset="0"/>
                <a:cs typeface="Times New Roman" panose="02020603050405020304" pitchFamily="18" charset="0"/>
              </a:rPr>
              <a:t>defecation</a:t>
            </a:r>
            <a:r>
              <a:rPr lang="en-US" sz="3600" b="1" u="sng" dirty="0" smtClean="0">
                <a:solidFill>
                  <a:schemeClr val="accent6">
                    <a:lumMod val="75000"/>
                  </a:schemeClr>
                </a:solidFill>
                <a:latin typeface="Times New Roman" panose="02020603050405020304" pitchFamily="18" charset="0"/>
                <a:ea typeface="Apple Chancery" charset="0"/>
                <a:cs typeface="Times New Roman" panose="02020603050405020304" pitchFamily="18" charset="0"/>
              </a:rPr>
              <a:t>.</a:t>
            </a:r>
            <a:r>
              <a:rPr lang="en-US" sz="3600" b="1" u="sng" baseline="30000" dirty="0" smtClean="0">
                <a:solidFill>
                  <a:schemeClr val="accent6">
                    <a:lumMod val="75000"/>
                  </a:schemeClr>
                </a:solidFill>
                <a:latin typeface="Times New Roman" panose="02020603050405020304" pitchFamily="18" charset="0"/>
                <a:ea typeface="Apple Chancery" charset="0"/>
                <a:cs typeface="Times New Roman" panose="02020603050405020304" pitchFamily="18" charset="0"/>
              </a:rPr>
              <a:t>[3]</a:t>
            </a:r>
          </a:p>
          <a:p>
            <a:pPr marL="0" indent="0">
              <a:buNone/>
            </a:pPr>
            <a:endParaRPr lang="en-US" sz="1100" b="1" u="sng" dirty="0">
              <a:solidFill>
                <a:schemeClr val="accent6">
                  <a:lumMod val="75000"/>
                </a:schemeClr>
              </a:solidFill>
              <a:latin typeface="Times New Roman" panose="02020603050405020304" pitchFamily="18" charset="0"/>
              <a:ea typeface="Abadi MT Condensed Light" charset="0"/>
              <a:cs typeface="Times New Roman" panose="02020603050405020304" pitchFamily="18" charset="0"/>
            </a:endParaRPr>
          </a:p>
        </p:txBody>
      </p:sp>
    </p:spTree>
    <p:extLst>
      <p:ext uri="{BB962C8B-B14F-4D97-AF65-F5344CB8AC3E}">
        <p14:creationId xmlns:p14="http://schemas.microsoft.com/office/powerpoint/2010/main" xmlns="" val="403068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C00000"/>
                </a:solidFill>
                <a:latin typeface="Times New Roman" panose="02020603050405020304" pitchFamily="18" charset="0"/>
                <a:ea typeface="Abadi MT Condensed Extra Bold" charset="0"/>
                <a:cs typeface="Times New Roman" panose="02020603050405020304" pitchFamily="18" charset="0"/>
              </a:rPr>
              <a:t>a) Normal-transit constipation:</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80160"/>
            <a:ext cx="10515600" cy="5425440"/>
          </a:xfrm>
        </p:spPr>
        <p:txBody>
          <a:bodyPr>
            <a:noAutofit/>
          </a:bodyPr>
          <a:lstStyle/>
          <a:p>
            <a:r>
              <a:rPr lang="en-US" b="1" dirty="0" smtClean="0">
                <a:latin typeface="Times New Roman" panose="02020603050405020304" pitchFamily="18" charset="0"/>
                <a:ea typeface="Arial Rounded MT Bold" charset="0"/>
                <a:cs typeface="Times New Roman" panose="02020603050405020304" pitchFamily="18" charset="0"/>
              </a:rPr>
              <a:t>Most </a:t>
            </a:r>
            <a:r>
              <a:rPr lang="en-US" b="1" dirty="0">
                <a:latin typeface="Times New Roman" panose="02020603050405020304" pitchFamily="18" charset="0"/>
                <a:ea typeface="Arial Rounded MT Bold" charset="0"/>
                <a:cs typeface="Times New Roman" panose="02020603050405020304" pitchFamily="18" charset="0"/>
              </a:rPr>
              <a:t>common type of </a:t>
            </a:r>
            <a:r>
              <a:rPr lang="en-US" b="1" dirty="0" smtClean="0">
                <a:latin typeface="Times New Roman" panose="02020603050405020304" pitchFamily="18" charset="0"/>
                <a:ea typeface="Arial Rounded MT Bold" charset="0"/>
                <a:cs typeface="Times New Roman" panose="02020603050405020304" pitchFamily="18" charset="0"/>
              </a:rPr>
              <a:t>PRIMARY constipation</a:t>
            </a:r>
            <a:r>
              <a:rPr lang="en-US" b="1" dirty="0">
                <a:latin typeface="Times New Roman" panose="02020603050405020304" pitchFamily="18" charset="0"/>
                <a:ea typeface="Arial Rounded MT Bold" charset="0"/>
                <a:cs typeface="Times New Roman" panose="02020603050405020304" pitchFamily="18" charset="0"/>
              </a:rPr>
              <a:t>;</a:t>
            </a:r>
            <a:br>
              <a:rPr lang="en-US" b="1" dirty="0">
                <a:latin typeface="Times New Roman" panose="02020603050405020304" pitchFamily="18" charset="0"/>
                <a:ea typeface="Arial Rounded MT Bold" charset="0"/>
                <a:cs typeface="Times New Roman" panose="02020603050405020304" pitchFamily="18" charset="0"/>
              </a:rPr>
            </a:br>
            <a:r>
              <a:rPr lang="en-US" b="1" dirty="0">
                <a:latin typeface="Times New Roman" panose="02020603050405020304" pitchFamily="18" charset="0"/>
                <a:ea typeface="Arial Rounded MT Bold" charset="0"/>
                <a:cs typeface="Times New Roman" panose="02020603050405020304" pitchFamily="18" charset="0"/>
              </a:rPr>
              <a:t/>
            </a:r>
            <a:br>
              <a:rPr lang="en-US" b="1" dirty="0">
                <a:latin typeface="Times New Roman" panose="02020603050405020304" pitchFamily="18" charset="0"/>
                <a:ea typeface="Arial Rounded MT Bold" charset="0"/>
                <a:cs typeface="Times New Roman" panose="02020603050405020304" pitchFamily="18" charset="0"/>
              </a:rPr>
            </a:br>
            <a:endParaRPr lang="en-US" b="1" dirty="0">
              <a:latin typeface="Times New Roman" panose="02020603050405020304" pitchFamily="18" charset="0"/>
              <a:ea typeface="Arial Rounded MT Bold" charset="0"/>
              <a:cs typeface="Times New Roman" panose="02020603050405020304" pitchFamily="18" charset="0"/>
            </a:endParaRPr>
          </a:p>
          <a:p>
            <a:r>
              <a:rPr lang="en-US" b="1" dirty="0">
                <a:latin typeface="Times New Roman" panose="02020603050405020304" pitchFamily="18" charset="0"/>
                <a:ea typeface="Arial Rounded MT Bold" charset="0"/>
                <a:cs typeface="Times New Roman" panose="02020603050405020304" pitchFamily="18" charset="0"/>
              </a:rPr>
              <a:t>Normal rate of stool movement through the colon, but patients feel constipated, mostly likely due to perceived difficulties in defecation and hard stools;</a:t>
            </a:r>
            <a:br>
              <a:rPr lang="en-US" b="1" dirty="0">
                <a:latin typeface="Times New Roman" panose="02020603050405020304" pitchFamily="18" charset="0"/>
                <a:ea typeface="Arial Rounded MT Bold" charset="0"/>
                <a:cs typeface="Times New Roman" panose="02020603050405020304" pitchFamily="18" charset="0"/>
              </a:rPr>
            </a:br>
            <a:r>
              <a:rPr lang="en-US" b="1" dirty="0">
                <a:latin typeface="Times New Roman" panose="02020603050405020304" pitchFamily="18" charset="0"/>
                <a:ea typeface="Arial Rounded MT Bold" charset="0"/>
                <a:cs typeface="Times New Roman" panose="02020603050405020304" pitchFamily="18" charset="0"/>
              </a:rPr>
              <a:t/>
            </a:r>
            <a:br>
              <a:rPr lang="en-US" b="1" dirty="0">
                <a:latin typeface="Times New Roman" panose="02020603050405020304" pitchFamily="18" charset="0"/>
                <a:ea typeface="Arial Rounded MT Bold" charset="0"/>
                <a:cs typeface="Times New Roman" panose="02020603050405020304" pitchFamily="18" charset="0"/>
              </a:rPr>
            </a:br>
            <a:endParaRPr lang="en-US" b="1" dirty="0">
              <a:latin typeface="Times New Roman" panose="02020603050405020304" pitchFamily="18" charset="0"/>
              <a:ea typeface="Arial Rounded MT Bold" charset="0"/>
              <a:cs typeface="Times New Roman" panose="02020603050405020304" pitchFamily="18" charset="0"/>
            </a:endParaRPr>
          </a:p>
          <a:p>
            <a:r>
              <a:rPr lang="en-US" b="1" dirty="0">
                <a:latin typeface="Times New Roman" panose="02020603050405020304" pitchFamily="18" charset="0"/>
                <a:ea typeface="Arial Rounded MT Bold" charset="0"/>
                <a:cs typeface="Times New Roman" panose="02020603050405020304" pitchFamily="18" charset="0"/>
              </a:rPr>
              <a:t>Patients may complain of abdominal pain, bloating, or both and may exhibit signs of emotional stress as a result; and</a:t>
            </a:r>
            <a:br>
              <a:rPr lang="en-US" b="1" dirty="0">
                <a:latin typeface="Times New Roman" panose="02020603050405020304" pitchFamily="18" charset="0"/>
                <a:ea typeface="Arial Rounded MT Bold" charset="0"/>
                <a:cs typeface="Times New Roman" panose="02020603050405020304" pitchFamily="18" charset="0"/>
              </a:rPr>
            </a:br>
            <a:endParaRPr lang="en-US" b="1" dirty="0">
              <a:latin typeface="Times New Roman" panose="02020603050405020304" pitchFamily="18" charset="0"/>
              <a:ea typeface="Arial Rounded MT Bold" charset="0"/>
              <a:cs typeface="Times New Roman" panose="02020603050405020304" pitchFamily="18" charset="0"/>
            </a:endParaRPr>
          </a:p>
          <a:p>
            <a:r>
              <a:rPr lang="en-US" b="1" dirty="0">
                <a:latin typeface="Times New Roman" panose="02020603050405020304" pitchFamily="18" charset="0"/>
                <a:ea typeface="Arial Rounded MT Bold" charset="0"/>
                <a:cs typeface="Times New Roman" panose="02020603050405020304" pitchFamily="18" charset="0"/>
              </a:rPr>
              <a:t>Possibility of increased rectal compliance, reduced rectal sensation, or both.</a:t>
            </a:r>
            <a:br>
              <a:rPr lang="en-US" b="1" dirty="0">
                <a:latin typeface="Times New Roman" panose="02020603050405020304" pitchFamily="18" charset="0"/>
                <a:ea typeface="Arial Rounded MT Bold" charset="0"/>
                <a:cs typeface="Times New Roman" panose="02020603050405020304" pitchFamily="18" charset="0"/>
              </a:rPr>
            </a:br>
            <a:endParaRPr lang="en-US" b="1" dirty="0">
              <a:latin typeface="Times New Roman" panose="02020603050405020304" pitchFamily="18" charset="0"/>
              <a:ea typeface="Arial Rounded MT Bold"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05418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smtClean="0">
                <a:solidFill>
                  <a:srgbClr val="C00000"/>
                </a:solidFill>
                <a:latin typeface="Times New Roman" panose="02020603050405020304" pitchFamily="18" charset="0"/>
                <a:ea typeface="Abadi MT Condensed Extra Bold" charset="0"/>
                <a:cs typeface="Times New Roman" panose="02020603050405020304" pitchFamily="18" charset="0"/>
              </a:rPr>
              <a:t>b) Slow-transit constipation:</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17600"/>
            <a:ext cx="10515600" cy="5486400"/>
          </a:xfrm>
        </p:spPr>
        <p:txBody>
          <a:bodyPr>
            <a:normAutofit fontScale="92500" lnSpcReduction="20000"/>
          </a:bodyPr>
          <a:lstStyle/>
          <a:p>
            <a:endParaRPr lang="en-US" dirty="0" smtClean="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ea typeface="Arial Rounded MT Bold" charset="0"/>
                <a:cs typeface="Times New Roman" panose="02020603050405020304" pitchFamily="18" charset="0"/>
              </a:rPr>
              <a:t>Phasic </a:t>
            </a:r>
            <a:r>
              <a:rPr lang="en-US" sz="3200" b="1" dirty="0">
                <a:latin typeface="Times New Roman" panose="02020603050405020304" pitchFamily="18" charset="0"/>
                <a:ea typeface="Arial Rounded MT Bold" charset="0"/>
                <a:cs typeface="Times New Roman" panose="02020603050405020304" pitchFamily="18" charset="0"/>
              </a:rPr>
              <a:t>colonic motor activity is significantly impaired;</a:t>
            </a:r>
            <a:br>
              <a:rPr lang="en-US" sz="3200" b="1" dirty="0">
                <a:latin typeface="Times New Roman" panose="02020603050405020304" pitchFamily="18" charset="0"/>
                <a:ea typeface="Arial Rounded MT Bold" charset="0"/>
                <a:cs typeface="Times New Roman" panose="02020603050405020304" pitchFamily="18" charset="0"/>
              </a:rPr>
            </a:br>
            <a:r>
              <a:rPr lang="en-US" sz="3200" b="1" dirty="0">
                <a:latin typeface="Times New Roman" panose="02020603050405020304" pitchFamily="18" charset="0"/>
                <a:ea typeface="Arial Rounded MT Bold" charset="0"/>
                <a:cs typeface="Times New Roman" panose="02020603050405020304" pitchFamily="18" charset="0"/>
              </a:rPr>
              <a:t/>
            </a:r>
            <a:br>
              <a:rPr lang="en-US" sz="3200" b="1" dirty="0">
                <a:latin typeface="Times New Roman" panose="02020603050405020304" pitchFamily="18" charset="0"/>
                <a:ea typeface="Arial Rounded MT Bold" charset="0"/>
                <a:cs typeface="Times New Roman" panose="02020603050405020304" pitchFamily="18" charset="0"/>
              </a:rPr>
            </a:br>
            <a:endParaRPr lang="en-US" sz="3200" b="1" dirty="0">
              <a:latin typeface="Times New Roman" panose="02020603050405020304" pitchFamily="18" charset="0"/>
              <a:ea typeface="Arial Rounded MT Bold" charset="0"/>
              <a:cs typeface="Times New Roman" panose="02020603050405020304" pitchFamily="18" charset="0"/>
            </a:endParaRPr>
          </a:p>
          <a:p>
            <a:r>
              <a:rPr lang="en-US" sz="3200" b="1" dirty="0">
                <a:latin typeface="Times New Roman" panose="02020603050405020304" pitchFamily="18" charset="0"/>
                <a:ea typeface="Arial Rounded MT Bold" charset="0"/>
                <a:cs typeface="Times New Roman" panose="02020603050405020304" pitchFamily="18" charset="0"/>
              </a:rPr>
              <a:t>Stool moves through the colon at a reduced rate;</a:t>
            </a:r>
            <a:br>
              <a:rPr lang="en-US" sz="3200" b="1" dirty="0">
                <a:latin typeface="Times New Roman" panose="02020603050405020304" pitchFamily="18" charset="0"/>
                <a:ea typeface="Arial Rounded MT Bold" charset="0"/>
                <a:cs typeface="Times New Roman" panose="02020603050405020304" pitchFamily="18" charset="0"/>
              </a:rPr>
            </a:br>
            <a:r>
              <a:rPr lang="en-US" sz="3200" b="1" dirty="0">
                <a:latin typeface="Times New Roman" panose="02020603050405020304" pitchFamily="18" charset="0"/>
                <a:ea typeface="Arial Rounded MT Bold" charset="0"/>
                <a:cs typeface="Times New Roman" panose="02020603050405020304" pitchFamily="18" charset="0"/>
              </a:rPr>
              <a:t/>
            </a:r>
            <a:br>
              <a:rPr lang="en-US" sz="3200" b="1" dirty="0">
                <a:latin typeface="Times New Roman" panose="02020603050405020304" pitchFamily="18" charset="0"/>
                <a:ea typeface="Arial Rounded MT Bold" charset="0"/>
                <a:cs typeface="Times New Roman" panose="02020603050405020304" pitchFamily="18" charset="0"/>
              </a:rPr>
            </a:br>
            <a:endParaRPr lang="en-US" sz="3200" b="1" dirty="0">
              <a:latin typeface="Times New Roman" panose="02020603050405020304" pitchFamily="18" charset="0"/>
              <a:ea typeface="Arial Rounded MT Bold" charset="0"/>
              <a:cs typeface="Times New Roman" panose="02020603050405020304" pitchFamily="18" charset="0"/>
            </a:endParaRPr>
          </a:p>
          <a:p>
            <a:r>
              <a:rPr lang="en-US" sz="3200" b="1" dirty="0">
                <a:latin typeface="Times New Roman" panose="02020603050405020304" pitchFamily="18" charset="0"/>
                <a:ea typeface="Arial Rounded MT Bold" charset="0"/>
                <a:cs typeface="Times New Roman" panose="02020603050405020304" pitchFamily="18" charset="0"/>
              </a:rPr>
              <a:t>Marked by less frequent high-amplitude peristaltic contractions after meals and slower emptying of colonic content; and</a:t>
            </a:r>
            <a:br>
              <a:rPr lang="en-US" sz="3200" b="1" dirty="0">
                <a:latin typeface="Times New Roman" panose="02020603050405020304" pitchFamily="18" charset="0"/>
                <a:ea typeface="Arial Rounded MT Bold" charset="0"/>
                <a:cs typeface="Times New Roman" panose="02020603050405020304" pitchFamily="18" charset="0"/>
              </a:rPr>
            </a:br>
            <a:r>
              <a:rPr lang="en-US" sz="3200" b="1" dirty="0">
                <a:latin typeface="Times New Roman" panose="02020603050405020304" pitchFamily="18" charset="0"/>
                <a:ea typeface="Arial Rounded MT Bold" charset="0"/>
                <a:cs typeface="Times New Roman" panose="02020603050405020304" pitchFamily="18" charset="0"/>
              </a:rPr>
              <a:t/>
            </a:r>
            <a:br>
              <a:rPr lang="en-US" sz="3200" b="1" dirty="0">
                <a:latin typeface="Times New Roman" panose="02020603050405020304" pitchFamily="18" charset="0"/>
                <a:ea typeface="Arial Rounded MT Bold" charset="0"/>
                <a:cs typeface="Times New Roman" panose="02020603050405020304" pitchFamily="18" charset="0"/>
              </a:rPr>
            </a:br>
            <a:endParaRPr lang="en-US" sz="3200" b="1" dirty="0">
              <a:latin typeface="Times New Roman" panose="02020603050405020304" pitchFamily="18" charset="0"/>
              <a:ea typeface="Arial Rounded MT Bold" charset="0"/>
              <a:cs typeface="Times New Roman" panose="02020603050405020304" pitchFamily="18" charset="0"/>
            </a:endParaRPr>
          </a:p>
          <a:p>
            <a:r>
              <a:rPr lang="en-US" sz="3200" b="1" dirty="0">
                <a:latin typeface="Times New Roman" panose="02020603050405020304" pitchFamily="18" charset="0"/>
                <a:ea typeface="Arial Rounded MT Bold" charset="0"/>
                <a:cs typeface="Times New Roman" panose="02020603050405020304" pitchFamily="18" charset="0"/>
              </a:rPr>
              <a:t>Patients often experience only a limited urge to defecate and no need to strain.</a:t>
            </a:r>
            <a:br>
              <a:rPr lang="en-US" sz="3200" b="1" dirty="0">
                <a:latin typeface="Times New Roman" panose="02020603050405020304" pitchFamily="18" charset="0"/>
                <a:ea typeface="Arial Rounded MT Bold" charset="0"/>
                <a:cs typeface="Times New Roman" panose="02020603050405020304" pitchFamily="18" charset="0"/>
              </a:rPr>
            </a:br>
            <a:endParaRPr lang="en-US" sz="3200" b="1" dirty="0">
              <a:latin typeface="Times New Roman" panose="02020603050405020304" pitchFamily="18" charset="0"/>
              <a:ea typeface="Arial Rounded MT Bold"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07712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smtClean="0">
                <a:solidFill>
                  <a:srgbClr val="C00000"/>
                </a:solidFill>
                <a:latin typeface="Times New Roman" panose="02020603050405020304" pitchFamily="18" charset="0"/>
                <a:ea typeface="Abadi MT Condensed Extra Bold" charset="0"/>
                <a:cs typeface="Times New Roman" panose="02020603050405020304" pitchFamily="18" charset="0"/>
              </a:rPr>
              <a:t>c) </a:t>
            </a:r>
            <a:r>
              <a:rPr lang="en-US" sz="6700" b="1" dirty="0" err="1" smtClean="0">
                <a:solidFill>
                  <a:srgbClr val="C00000"/>
                </a:solidFill>
                <a:latin typeface="Times New Roman" panose="02020603050405020304" pitchFamily="18" charset="0"/>
                <a:ea typeface="Abadi MT Condensed Extra Bold" charset="0"/>
                <a:cs typeface="Times New Roman" panose="02020603050405020304" pitchFamily="18" charset="0"/>
              </a:rPr>
              <a:t>Dyssynergic</a:t>
            </a:r>
            <a:r>
              <a:rPr lang="en-US" sz="6700" b="1" dirty="0" smtClean="0">
                <a:solidFill>
                  <a:srgbClr val="C00000"/>
                </a:solidFill>
                <a:latin typeface="Times New Roman" panose="02020603050405020304" pitchFamily="18" charset="0"/>
                <a:ea typeface="Abadi MT Condensed Extra Bold" charset="0"/>
                <a:cs typeface="Times New Roman" panose="02020603050405020304" pitchFamily="18" charset="0"/>
              </a:rPr>
              <a:t> defecation:</a:t>
            </a:r>
            <a:r>
              <a:rPr lang="en-US" sz="6000" dirty="0" smtClean="0">
                <a:latin typeface="Times New Roman" panose="02020603050405020304" pitchFamily="18" charset="0"/>
                <a:cs typeface="Times New Roman" panose="02020603050405020304" pitchFamily="18" charset="0"/>
              </a:rPr>
              <a:t/>
            </a:r>
            <a:br>
              <a:rPr lang="en-US" sz="6000" dirty="0" smtClean="0">
                <a:latin typeface="Times New Roman" panose="02020603050405020304" pitchFamily="18" charset="0"/>
                <a:cs typeface="Times New Roman" panose="02020603050405020304" pitchFamily="18" charset="0"/>
              </a:rPr>
            </a:br>
            <a:endParaRPr lang="en-US" sz="6000" dirty="0">
              <a:solidFill>
                <a:srgbClr val="C00000"/>
              </a:solidFill>
              <a:latin typeface="Times New Roman" panose="02020603050405020304" pitchFamily="18" charset="0"/>
              <a:ea typeface="Abadi MT Condensed Extra Bold"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b="1" dirty="0" smtClean="0">
                <a:latin typeface="Times New Roman" panose="02020603050405020304" pitchFamily="18" charset="0"/>
                <a:ea typeface="Arial Rounded MT Bold" charset="0"/>
                <a:cs typeface="Times New Roman" panose="02020603050405020304" pitchFamily="18" charset="0"/>
              </a:rPr>
              <a:t>Caused </a:t>
            </a:r>
            <a:r>
              <a:rPr lang="en-US" sz="3200" b="1" dirty="0">
                <a:latin typeface="Times New Roman" panose="02020603050405020304" pitchFamily="18" charset="0"/>
                <a:ea typeface="Arial Rounded MT Bold" charset="0"/>
                <a:cs typeface="Times New Roman" panose="02020603050405020304" pitchFamily="18" charset="0"/>
              </a:rPr>
              <a:t>most often by dysfunction of the pelvic floor or anal sphincter; and</a:t>
            </a:r>
            <a:br>
              <a:rPr lang="en-US" sz="3200" b="1" dirty="0">
                <a:latin typeface="Times New Roman" panose="02020603050405020304" pitchFamily="18" charset="0"/>
                <a:ea typeface="Arial Rounded MT Bold" charset="0"/>
                <a:cs typeface="Times New Roman" panose="02020603050405020304" pitchFamily="18" charset="0"/>
              </a:rPr>
            </a:br>
            <a:r>
              <a:rPr lang="en-US" sz="3200" b="1" dirty="0">
                <a:latin typeface="Times New Roman" panose="02020603050405020304" pitchFamily="18" charset="0"/>
                <a:ea typeface="Arial Rounded MT Bold" charset="0"/>
                <a:cs typeface="Times New Roman" panose="02020603050405020304" pitchFamily="18" charset="0"/>
              </a:rPr>
              <a:t/>
            </a:r>
            <a:br>
              <a:rPr lang="en-US" sz="3200" b="1" dirty="0">
                <a:latin typeface="Times New Roman" panose="02020603050405020304" pitchFamily="18" charset="0"/>
                <a:ea typeface="Arial Rounded MT Bold" charset="0"/>
                <a:cs typeface="Times New Roman" panose="02020603050405020304" pitchFamily="18" charset="0"/>
              </a:rPr>
            </a:br>
            <a:endParaRPr lang="en-US" sz="3200" b="1" dirty="0">
              <a:latin typeface="Times New Roman" panose="02020603050405020304" pitchFamily="18" charset="0"/>
              <a:ea typeface="Arial Rounded MT Bold" charset="0"/>
              <a:cs typeface="Times New Roman" panose="02020603050405020304" pitchFamily="18" charset="0"/>
            </a:endParaRPr>
          </a:p>
          <a:p>
            <a:r>
              <a:rPr lang="en-US" sz="3200" b="1" dirty="0">
                <a:latin typeface="Times New Roman" panose="02020603050405020304" pitchFamily="18" charset="0"/>
                <a:ea typeface="Arial Rounded MT Bold" charset="0"/>
                <a:cs typeface="Times New Roman" panose="02020603050405020304" pitchFamily="18" charset="0"/>
              </a:rPr>
              <a:t>Patients have lost the ability to coordinate contractions of the pelvic floor muscles and to relax the anal sphincter during defecation.</a:t>
            </a:r>
          </a:p>
          <a:p>
            <a:endParaRPr lang="en-US" sz="3200" b="1" dirty="0">
              <a:latin typeface="Times New Roman" panose="02020603050405020304" pitchFamily="18" charset="0"/>
              <a:ea typeface="Arial Rounded MT Bold" charset="0"/>
              <a:cs typeface="Times New Roman" panose="02020603050405020304" pitchFamily="18" charset="0"/>
            </a:endParaRPr>
          </a:p>
        </p:txBody>
      </p:sp>
    </p:spTree>
    <p:extLst>
      <p:ext uri="{BB962C8B-B14F-4D97-AF65-F5344CB8AC3E}">
        <p14:creationId xmlns:p14="http://schemas.microsoft.com/office/powerpoint/2010/main" xmlns="" val="1389079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34720" y="0"/>
            <a:ext cx="9164320" cy="11033760"/>
          </a:xfrm>
          <a:prstGeom prst="rect">
            <a:avLst/>
          </a:prstGeom>
        </p:spPr>
      </p:pic>
    </p:spTree>
    <p:extLst>
      <p:ext uri="{BB962C8B-B14F-4D97-AF65-F5344CB8AC3E}">
        <p14:creationId xmlns:p14="http://schemas.microsoft.com/office/powerpoint/2010/main" xmlns="" val="1608340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7986</TotalTime>
  <Words>1783</Words>
  <Application>Microsoft Office PowerPoint</Application>
  <PresentationFormat>Custom</PresentationFormat>
  <Paragraphs>321</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CONSTIPATION</vt:lpstr>
      <vt:lpstr>INDEX</vt:lpstr>
      <vt:lpstr>INTRODUCTION</vt:lpstr>
      <vt:lpstr>DEFINATION</vt:lpstr>
      <vt:lpstr>PATHOPHYSIOLOGY</vt:lpstr>
      <vt:lpstr>a) Normal-transit constipation: </vt:lpstr>
      <vt:lpstr>b) Slow-transit constipation: </vt:lpstr>
      <vt:lpstr>c) Dyssynergic defecation: </vt:lpstr>
      <vt:lpstr>Slide 9</vt:lpstr>
      <vt:lpstr>Slide 10</vt:lpstr>
      <vt:lpstr>Slide 11</vt:lpstr>
      <vt:lpstr>SIGNS &amp; SYMPTOMS</vt:lpstr>
      <vt:lpstr>APPROACH</vt:lpstr>
      <vt:lpstr>Slide 14</vt:lpstr>
      <vt:lpstr>WORKUP</vt:lpstr>
      <vt:lpstr>INVESTIGATIONS</vt:lpstr>
      <vt:lpstr>INVASIVE &amp; NONINVASIVE Ix</vt:lpstr>
      <vt:lpstr>Slide 18</vt:lpstr>
      <vt:lpstr>ANORECTAL MANOMETRY/ BALOON EXPULSION TEStT</vt:lpstr>
      <vt:lpstr>Slide 20</vt:lpstr>
      <vt:lpstr>Slide 21</vt:lpstr>
      <vt:lpstr>COLONIC TRANSIT STUDY BY WIRELESS MOTILITY CAPSULES/ SCINTIGRAPHY</vt:lpstr>
      <vt:lpstr>Slide 23</vt:lpstr>
      <vt:lpstr>EXAMINATION</vt:lpstr>
      <vt:lpstr>Alarm symptoms  </vt:lpstr>
      <vt:lpstr>Laboratory studies, imaging or endoscopy, and function tests are only indicated in patients with severe chronic constipation or alarm symptoms</vt:lpstr>
      <vt:lpstr>Clinical evaluation Classification of the patient’s constipation should be possible on the basis of the medical history and appropriate examination and testing. </vt:lpstr>
      <vt:lpstr>MANAGEMENT</vt:lpstr>
      <vt:lpstr>Scheme for general management of constipation</vt:lpstr>
      <vt:lpstr>Slide 30</vt:lpstr>
      <vt:lpstr>CONSERVATIVE</vt:lpstr>
      <vt:lpstr>Symptomatic approach if organic and secondary constipation have been evaluated and excluded, most cases can be managed adequately with a symptomatic approach. </vt:lpstr>
      <vt:lpstr>Slide 33</vt:lpstr>
      <vt:lpstr> Diet and supplements  </vt:lpstr>
      <vt:lpstr> Medication  </vt:lpstr>
      <vt:lpstr>Slide 36</vt:lpstr>
      <vt:lpstr>Surgery </vt:lpstr>
      <vt:lpstr>Slide 38</vt:lpstr>
      <vt:lpstr>COMPLICATIONS</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CONSTIPATION</dc:title>
  <dc:creator>Microsoft Office User</dc:creator>
  <cp:lastModifiedBy>Jeevana</cp:lastModifiedBy>
  <cp:revision>93</cp:revision>
  <dcterms:created xsi:type="dcterms:W3CDTF">2016-04-23T05:27:39Z</dcterms:created>
  <dcterms:modified xsi:type="dcterms:W3CDTF">2020-08-19T12:03:47Z</dcterms:modified>
</cp:coreProperties>
</file>