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32"/>
  </p:notesMasterIdLst>
  <p:sldIdLst>
    <p:sldId id="353" r:id="rId2"/>
    <p:sldId id="359" r:id="rId3"/>
    <p:sldId id="361" r:id="rId4"/>
    <p:sldId id="396" r:id="rId5"/>
    <p:sldId id="362" r:id="rId6"/>
    <p:sldId id="364" r:id="rId7"/>
    <p:sldId id="365" r:id="rId8"/>
    <p:sldId id="310" r:id="rId9"/>
    <p:sldId id="344" r:id="rId10"/>
    <p:sldId id="380" r:id="rId11"/>
    <p:sldId id="400" r:id="rId12"/>
    <p:sldId id="384" r:id="rId13"/>
    <p:sldId id="260" r:id="rId14"/>
    <p:sldId id="340" r:id="rId15"/>
    <p:sldId id="386" r:id="rId16"/>
    <p:sldId id="385" r:id="rId17"/>
    <p:sldId id="395" r:id="rId18"/>
    <p:sldId id="398" r:id="rId19"/>
    <p:sldId id="288" r:id="rId20"/>
    <p:sldId id="280" r:id="rId21"/>
    <p:sldId id="370" r:id="rId22"/>
    <p:sldId id="387" r:id="rId23"/>
    <p:sldId id="392" r:id="rId24"/>
    <p:sldId id="388" r:id="rId25"/>
    <p:sldId id="394" r:id="rId26"/>
    <p:sldId id="399" r:id="rId27"/>
    <p:sldId id="393" r:id="rId28"/>
    <p:sldId id="376" r:id="rId29"/>
    <p:sldId id="383" r:id="rId30"/>
    <p:sldId id="38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 autoAdjust="0"/>
    <p:restoredTop sz="99478" autoAdjust="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9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6063DE-B8E8-4A47-BF0A-B9F027DD6C8A}" type="datetimeFigureOut">
              <a:rPr lang="en-US"/>
              <a:pPr>
                <a:defRPr/>
              </a:pPr>
              <a:t>13/08/2020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538BD2-82F0-4295-9FA0-A604CA562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4CB2-A757-43D3-A800-F9FA53605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73A-D849-4925-BFF1-92CB0DB6A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AFAF-A131-4434-A4FD-7E0DEE35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FECD-5DE7-431E-BAC4-25D4A6E03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B5C7-6587-48A7-A44F-56A02F162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7A1E-AB7D-49B2-A6B5-A40BDF91A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9900-4075-4582-AEFF-407A9671F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F52D-8B11-4C64-9C5B-9264C5D21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1DC7-B97C-4194-8F13-5DC51EB5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AA07-8BB9-4546-9758-363310C97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B00F-3BCC-43C9-8EF9-0720634A1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642B-C880-4FED-9EC9-5DE2C95A5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9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074BC9-4210-466B-9F9A-6D5D0F798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2667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b="1" i="1" dirty="0" smtClean="0"/>
              <a:t>Dilemma </a:t>
            </a:r>
            <a:br>
              <a:rPr lang="en-US" sz="3800" b="1" i="1" dirty="0" smtClean="0"/>
            </a:br>
            <a:r>
              <a:rPr lang="en-US" sz="3800" b="1" i="1" dirty="0" smtClean="0"/>
              <a:t>in </a:t>
            </a:r>
            <a:br>
              <a:rPr lang="en-US" sz="3800" b="1" i="1" dirty="0" smtClean="0"/>
            </a:br>
            <a:r>
              <a:rPr lang="en-US" sz="3800" b="1" i="1" dirty="0" smtClean="0"/>
              <a:t>Diagnosis of</a:t>
            </a:r>
            <a:br>
              <a:rPr lang="en-US" sz="3800" b="1" i="1" dirty="0" smtClean="0"/>
            </a:br>
            <a:r>
              <a:rPr lang="en-US" sz="3800" b="1" i="1" dirty="0" smtClean="0"/>
              <a:t>Rheumatic Fever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US" sz="3200" b="1" i="1" dirty="0" smtClean="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143000" y="3352800"/>
            <a:ext cx="63246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200" b="1" i="1" dirty="0" smtClean="0">
                <a:latin typeface="+mj-lt"/>
              </a:rPr>
              <a:t>Dr. </a:t>
            </a:r>
            <a:r>
              <a:rPr lang="en-US" sz="2200" b="1" i="1" dirty="0" smtClean="0">
                <a:latin typeface="+mj-lt"/>
              </a:rPr>
              <a:t>Tejas Shah</a:t>
            </a:r>
            <a:endParaRPr lang="en-US" sz="2200" b="1" i="1" dirty="0" smtClean="0">
              <a:latin typeface="+mj-lt"/>
            </a:endParaRPr>
          </a:p>
          <a:p>
            <a:pPr algn="r">
              <a:spcBef>
                <a:spcPct val="50000"/>
              </a:spcBef>
            </a:pPr>
            <a:r>
              <a:rPr lang="en-US" sz="2200" b="1" dirty="0" smtClean="0">
                <a:latin typeface="+mj-lt"/>
              </a:rPr>
              <a:t>Assistant </a:t>
            </a:r>
            <a:r>
              <a:rPr lang="en-US" sz="2200" b="1" dirty="0" smtClean="0">
                <a:latin typeface="+mj-lt"/>
              </a:rPr>
              <a:t>professor</a:t>
            </a:r>
          </a:p>
          <a:p>
            <a:pPr algn="r">
              <a:spcBef>
                <a:spcPct val="50000"/>
              </a:spcBef>
            </a:pPr>
            <a:r>
              <a:rPr lang="en-US" sz="2200" b="1" dirty="0" smtClean="0">
                <a:latin typeface="+mj-lt"/>
              </a:rPr>
              <a:t>Department of Cardiology</a:t>
            </a:r>
          </a:p>
          <a:p>
            <a:pPr algn="r">
              <a:spcBef>
                <a:spcPct val="50000"/>
              </a:spcBef>
            </a:pPr>
            <a:r>
              <a:rPr lang="en-US" sz="2200" b="1" dirty="0" smtClean="0">
                <a:latin typeface="+mj-lt"/>
              </a:rPr>
              <a:t>SBKS MI &amp; RC</a:t>
            </a:r>
            <a:endParaRPr lang="en-US" sz="2200" dirty="0" smtClean="0">
              <a:latin typeface="+mj-lt"/>
            </a:endParaRPr>
          </a:p>
          <a:p>
            <a:pPr algn="ctr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IMAGE009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2286000"/>
          </a:xfrm>
          <a:noFill/>
        </p:spPr>
      </p:pic>
      <p:pic>
        <p:nvPicPr>
          <p:cNvPr id="52227" name="Picture 11" descr="IMAGE009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09800"/>
            <a:ext cx="9144000" cy="3886200"/>
          </a:xfrm>
          <a:noFill/>
        </p:spPr>
      </p:pic>
      <p:sp>
        <p:nvSpPr>
          <p:cNvPr id="52228" name="Text Box 12"/>
          <p:cNvSpPr txBox="1">
            <a:spLocks noChangeArrowheads="1"/>
          </p:cNvSpPr>
          <p:nvPr/>
        </p:nvSpPr>
        <p:spPr bwMode="auto">
          <a:xfrm>
            <a:off x="609600" y="61722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Source: Indian J Pediatr 2007; 74 (2) : 117-121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271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400" b="1" dirty="0" smtClean="0"/>
              <a:t>Echocardiography in RF/ RHD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     </a:t>
            </a:r>
            <a:r>
              <a:rPr lang="en-US" b="1" dirty="0" err="1" smtClean="0"/>
              <a:t>Valvular</a:t>
            </a:r>
            <a:r>
              <a:rPr lang="en-US" b="1" dirty="0" smtClean="0"/>
              <a:t> abnormalities </a:t>
            </a:r>
          </a:p>
          <a:p>
            <a:pPr algn="ctr"/>
            <a:r>
              <a:rPr lang="en-US" b="1" dirty="0" smtClean="0"/>
              <a:t>Pericardial effusion</a:t>
            </a:r>
          </a:p>
          <a:p>
            <a:pPr lvl="2" algn="ctr"/>
            <a:r>
              <a:rPr lang="en-US" b="1" dirty="0" smtClean="0"/>
              <a:t> Normal LV  systolic function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Subclinical Carditis 	- Echo identified </a:t>
            </a:r>
            <a:r>
              <a:rPr lang="en-US" b="1" dirty="0" err="1" smtClean="0"/>
              <a:t>valvular</a:t>
            </a:r>
            <a:r>
              <a:rPr lang="en-US" b="1" dirty="0" smtClean="0"/>
              <a:t> lesion in the setting of ARF.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Subclinical RHD	- Echo identified </a:t>
            </a:r>
            <a:r>
              <a:rPr lang="en-US" b="1" dirty="0" err="1" smtClean="0"/>
              <a:t>valvular</a:t>
            </a:r>
            <a:r>
              <a:rPr lang="en-US" b="1" dirty="0" smtClean="0"/>
              <a:t> lesion in </a:t>
            </a:r>
            <a:r>
              <a:rPr lang="en-US" b="1" dirty="0" err="1" smtClean="0"/>
              <a:t>asymtomatic</a:t>
            </a:r>
            <a:r>
              <a:rPr lang="en-US" b="1" dirty="0" smtClean="0"/>
              <a:t> 				  children.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Clinical Situations</a:t>
            </a:r>
            <a:r>
              <a:rPr lang="en-US" sz="2800" dirty="0" smtClean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65238"/>
            <a:ext cx="8229600" cy="49831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sz="20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/>
              <a:t>Polyarthralgia with fever, with increased ESR and positive ASO </a:t>
            </a:r>
            <a:r>
              <a:rPr lang="en-US" sz="2000" dirty="0" err="1" smtClean="0"/>
              <a:t>Titre</a:t>
            </a:r>
            <a:r>
              <a:rPr lang="en-US" sz="2000" dirty="0" smtClean="0"/>
              <a:t>.		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/>
              <a:t>Monoarthritis, fever, increased ESR and positive ASO </a:t>
            </a:r>
            <a:r>
              <a:rPr lang="en-US" sz="2000" dirty="0" err="1" smtClean="0"/>
              <a:t>Titre</a:t>
            </a:r>
            <a:r>
              <a:rPr lang="en-US" sz="2000" dirty="0" smtClean="0"/>
              <a:t>.			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/>
              <a:t>Polyarthralgia,  increased ESR, increased ASO </a:t>
            </a:r>
            <a:r>
              <a:rPr lang="en-US" sz="2000" dirty="0" err="1" smtClean="0"/>
              <a:t>Titre</a:t>
            </a:r>
            <a:r>
              <a:rPr lang="en-US" sz="2000" dirty="0" smtClean="0"/>
              <a:t> and echo evidence of  mild MR (No murmur).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38225"/>
          </a:xfrm>
        </p:spPr>
        <p:txBody>
          <a:bodyPr/>
          <a:lstStyle/>
          <a:p>
            <a:pPr eaLnBrk="1" hangingPunct="1"/>
            <a:r>
              <a:rPr lang="en-US" sz="2200" b="1" smtClean="0"/>
              <a:t>2005 Australian Guidelines For The Diagnosis of Acute Rheumatic Fever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dirty="0" smtClean="0"/>
              <a:t>	</a:t>
            </a:r>
            <a:r>
              <a:rPr lang="en-US" sz="1000" dirty="0" smtClean="0"/>
              <a:t>			</a:t>
            </a:r>
            <a:r>
              <a:rPr lang="en-US" sz="1200" b="1" dirty="0" smtClean="0"/>
              <a:t>High-risk groups</a:t>
            </a:r>
            <a:r>
              <a:rPr lang="en-US" sz="1000" b="1" dirty="0" smtClean="0"/>
              <a:t>		</a:t>
            </a:r>
            <a:r>
              <a:rPr lang="en-US" sz="1200" b="1" dirty="0" smtClean="0"/>
              <a:t>All other groups</a:t>
            </a:r>
            <a:r>
              <a:rPr lang="en-US" sz="10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___________________________________________________________________________________________________________________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Initial episode of ARF</a:t>
            </a:r>
            <a:r>
              <a:rPr lang="en-US" sz="1000" dirty="0" smtClean="0"/>
              <a:t>		</a:t>
            </a:r>
            <a:r>
              <a:rPr lang="en-US" sz="1200" dirty="0" smtClean="0"/>
              <a:t>2 major or 1 major and 2 minor</a:t>
            </a:r>
            <a:r>
              <a:rPr lang="en-US" sz="1000" dirty="0" smtClean="0"/>
              <a:t>	</a:t>
            </a:r>
            <a:r>
              <a:rPr lang="en-US" sz="1200" dirty="0" smtClean="0"/>
              <a:t>As for high-risk groups</a:t>
            </a:r>
            <a:r>
              <a:rPr lang="en-US" sz="1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</a:t>
            </a:r>
            <a:r>
              <a:rPr lang="en-US" sz="1200" dirty="0" smtClean="0"/>
              <a:t>manifestations </a:t>
            </a:r>
            <a:r>
              <a:rPr lang="en-US" sz="1200" i="1" dirty="0" smtClean="0"/>
              <a:t>Plus </a:t>
            </a:r>
            <a:r>
              <a:rPr lang="en-US" sz="1200" dirty="0" smtClean="0"/>
              <a:t>evidence of a</a:t>
            </a:r>
            <a:r>
              <a:rPr lang="en-US" sz="1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</a:t>
            </a:r>
            <a:r>
              <a:rPr lang="en-US" sz="1200" dirty="0" smtClean="0"/>
              <a:t>preceding GAS infection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___________________________________________________________________________________________________________________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Recurrent attack of ARF in a</a:t>
            </a:r>
            <a:r>
              <a:rPr lang="en-US" sz="1000" dirty="0" smtClean="0"/>
              <a:t> 		</a:t>
            </a:r>
            <a:r>
              <a:rPr lang="en-US" sz="1200" dirty="0" smtClean="0"/>
              <a:t>2 major or 1major and 2minor or 3</a:t>
            </a:r>
            <a:r>
              <a:rPr lang="en-US" sz="1000" dirty="0" smtClean="0"/>
              <a:t> 	</a:t>
            </a:r>
            <a:r>
              <a:rPr lang="en-US" sz="1200" dirty="0" smtClean="0"/>
              <a:t> As for high-risk groups</a:t>
            </a:r>
            <a:r>
              <a:rPr lang="en-US" sz="1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Patient with known past ARF		minor manifestations </a:t>
            </a:r>
            <a:r>
              <a:rPr lang="en-US" sz="1200" i="1" dirty="0" smtClean="0"/>
              <a:t>PLUS </a:t>
            </a:r>
            <a:r>
              <a:rPr lang="en-US" sz="1200" dirty="0" smtClean="0"/>
              <a:t>evidence</a:t>
            </a:r>
            <a:endParaRPr lang="en-US" sz="12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or RHD</a:t>
            </a:r>
            <a:r>
              <a:rPr lang="en-US" sz="1000" dirty="0" smtClean="0"/>
              <a:t>			</a:t>
            </a:r>
            <a:r>
              <a:rPr lang="en-US" sz="1200" dirty="0" smtClean="0"/>
              <a:t>of a preceding GAS infection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___________________________________________________________________________________________________________________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Major manifestations</a:t>
            </a:r>
            <a:r>
              <a:rPr lang="en-US" sz="1000" dirty="0" smtClean="0"/>
              <a:t>		</a:t>
            </a:r>
            <a:r>
              <a:rPr lang="en-US" sz="1200" b="1" dirty="0" smtClean="0"/>
              <a:t>Carditis (including subclinical	Carditis (excluding subclinical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b="1" dirty="0" smtClean="0"/>
              <a:t>				</a:t>
            </a:r>
            <a:r>
              <a:rPr lang="en-US" sz="1200" b="1" dirty="0" smtClean="0"/>
              <a:t>evidence of rheumatic valve</a:t>
            </a:r>
            <a:r>
              <a:rPr lang="en-US" sz="1000" b="1" dirty="0" smtClean="0"/>
              <a:t>		</a:t>
            </a:r>
            <a:r>
              <a:rPr lang="en-US" sz="1200" b="1" dirty="0" smtClean="0"/>
              <a:t>evidence of rheumatic valve</a:t>
            </a:r>
            <a:r>
              <a:rPr lang="en-US" sz="1000" b="1" dirty="0" smtClean="0"/>
              <a:t>				</a:t>
            </a:r>
            <a:r>
              <a:rPr lang="en-US" sz="1200" b="1" dirty="0" smtClean="0"/>
              <a:t>disease on echocardiogram)		</a:t>
            </a:r>
            <a:r>
              <a:rPr lang="en-US" sz="1200" b="1" dirty="0" err="1" smtClean="0"/>
              <a:t>sease</a:t>
            </a:r>
            <a:r>
              <a:rPr lang="en-US" sz="1200" b="1" dirty="0" smtClean="0"/>
              <a:t> on echocardiogram)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</a:t>
            </a:r>
            <a:r>
              <a:rPr lang="en-US" sz="1200" dirty="0" smtClean="0"/>
              <a:t>Polyarthritis or </a:t>
            </a:r>
            <a:r>
              <a:rPr lang="en-US" sz="1200" b="1" dirty="0" smtClean="0"/>
              <a:t>aseptic mono-</a:t>
            </a:r>
            <a:r>
              <a:rPr lang="en-US" sz="1000" dirty="0" smtClean="0"/>
              <a:t>	</a:t>
            </a:r>
            <a:r>
              <a:rPr lang="en-US" sz="1200" dirty="0" smtClean="0"/>
              <a:t>Polyarthritis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</a:t>
            </a:r>
            <a:r>
              <a:rPr lang="en-US" sz="1200" b="1" dirty="0" smtClean="0"/>
              <a:t>arthritis or </a:t>
            </a:r>
            <a:r>
              <a:rPr lang="en-US" sz="1200" b="1" dirty="0" err="1" smtClean="0"/>
              <a:t>polyarthralgia</a:t>
            </a:r>
            <a:r>
              <a:rPr lang="en-US" sz="1000" dirty="0" smtClean="0"/>
              <a:t>		</a:t>
            </a:r>
            <a:r>
              <a:rPr lang="en-US" sz="1200" dirty="0" smtClean="0"/>
              <a:t>Chorea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</a:t>
            </a:r>
            <a:r>
              <a:rPr lang="en-US" sz="1200" dirty="0" smtClean="0"/>
              <a:t>Chorea</a:t>
            </a:r>
            <a:r>
              <a:rPr lang="en-US" sz="1000" dirty="0" smtClean="0"/>
              <a:t>			</a:t>
            </a:r>
            <a:r>
              <a:rPr lang="en-US" sz="1200" dirty="0" err="1" smtClean="0"/>
              <a:t>Erythema</a:t>
            </a:r>
            <a:r>
              <a:rPr lang="en-US" sz="1200" dirty="0" smtClean="0"/>
              <a:t> </a:t>
            </a:r>
            <a:r>
              <a:rPr lang="en-US" sz="1200" dirty="0" err="1" smtClean="0"/>
              <a:t>marginatum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</a:t>
            </a:r>
            <a:r>
              <a:rPr lang="en-US" sz="1200" dirty="0" err="1" smtClean="0"/>
              <a:t>Erythema</a:t>
            </a:r>
            <a:r>
              <a:rPr lang="en-US" sz="1200" dirty="0" smtClean="0"/>
              <a:t> </a:t>
            </a:r>
            <a:r>
              <a:rPr lang="en-US" sz="1200" dirty="0" err="1" smtClean="0"/>
              <a:t>marginatum</a:t>
            </a:r>
            <a:r>
              <a:rPr lang="en-US" sz="1000" dirty="0" smtClean="0"/>
              <a:t>		</a:t>
            </a:r>
            <a:r>
              <a:rPr lang="en-US" sz="1200" dirty="0" smtClean="0"/>
              <a:t>Subcutaneous nodules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</a:t>
            </a:r>
            <a:r>
              <a:rPr lang="en-US" sz="1200" dirty="0" smtClean="0"/>
              <a:t>Subcutaneous nodules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___________________________________________________________________________________________________________________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Minor Manifestations</a:t>
            </a:r>
            <a:r>
              <a:rPr lang="en-US" sz="1000" dirty="0" smtClean="0"/>
              <a:t>		</a:t>
            </a:r>
            <a:r>
              <a:rPr lang="en-US" sz="1200" dirty="0" smtClean="0"/>
              <a:t>Fever</a:t>
            </a:r>
            <a:r>
              <a:rPr lang="en-US" sz="1000" dirty="0" smtClean="0"/>
              <a:t>			</a:t>
            </a:r>
            <a:r>
              <a:rPr lang="en-US" sz="1200" dirty="0" smtClean="0"/>
              <a:t>Fever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</a:t>
            </a:r>
            <a:r>
              <a:rPr lang="en-US" sz="1200" dirty="0" smtClean="0"/>
              <a:t>ESR </a:t>
            </a:r>
            <a:r>
              <a:rPr lang="en-US" sz="1200" dirty="0" smtClean="0">
                <a:cs typeface="Arial" charset="0"/>
              </a:rPr>
              <a:t>≥30mm/hr or CRP ≥ 30mg/L</a:t>
            </a:r>
            <a:r>
              <a:rPr lang="en-US" sz="1000" dirty="0" smtClean="0">
                <a:cs typeface="Arial" charset="0"/>
              </a:rPr>
              <a:t>	</a:t>
            </a:r>
            <a:r>
              <a:rPr lang="en-US" sz="1200" dirty="0" smtClean="0">
                <a:cs typeface="Arial" charset="0"/>
              </a:rPr>
              <a:t>Polyarthralgia or </a:t>
            </a:r>
            <a:r>
              <a:rPr lang="en-US" sz="1200" b="1" dirty="0" smtClean="0">
                <a:cs typeface="Arial" charset="0"/>
              </a:rPr>
              <a:t>aseptic mono-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</a:t>
            </a:r>
            <a:r>
              <a:rPr lang="en-US" sz="1200" dirty="0" smtClean="0"/>
              <a:t>Prolonged P-R interval on ECG	</a:t>
            </a:r>
            <a:r>
              <a:rPr lang="en-US" sz="1200" b="1" dirty="0" smtClean="0">
                <a:cs typeface="Arial" charset="0"/>
              </a:rPr>
              <a:t>arthritis</a:t>
            </a:r>
            <a:r>
              <a:rPr lang="en-US" sz="1000" dirty="0" smtClean="0"/>
              <a:t>								</a:t>
            </a:r>
            <a:r>
              <a:rPr lang="en-US" sz="1200" dirty="0" smtClean="0"/>
              <a:t>ESR </a:t>
            </a:r>
            <a:r>
              <a:rPr lang="en-US" sz="1200" dirty="0" smtClean="0">
                <a:cs typeface="Arial" charset="0"/>
              </a:rPr>
              <a:t>≥30mm/hr or CRP ≥30mg/L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						</a:t>
            </a:r>
            <a:r>
              <a:rPr lang="en-US" sz="1200" dirty="0" smtClean="0"/>
              <a:t>Prolonged P-</a:t>
            </a:r>
            <a:r>
              <a:rPr lang="en-US" sz="1200" dirty="0" err="1" smtClean="0"/>
              <a:t>Rinterval</a:t>
            </a:r>
            <a:r>
              <a:rPr lang="en-US" sz="1200" dirty="0" smtClean="0"/>
              <a:t> on ECG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___________________________________________________________________________________________________________________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High-risk groups – ARF (incidence &gt;30 per 100000 per year in 5-14 year olds or RHD (all-age prevalence &gt; 2per 1000.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___________________________________________________________________________________________________________________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457200" y="60960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Source </a:t>
            </a:r>
            <a:r>
              <a:rPr lang="en-US" sz="1400"/>
              <a:t>– MJA.Valume 186 Number 11 . 4 June 2007; 581-586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`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73" name="Group 57"/>
          <p:cNvGraphicFramePr>
            <a:graphicFrameLocks noGrp="1"/>
          </p:cNvGraphicFramePr>
          <p:nvPr>
            <p:ph/>
          </p:nvPr>
        </p:nvGraphicFramePr>
        <p:xfrm>
          <a:off x="152400" y="1066800"/>
          <a:ext cx="8915400" cy="5177536"/>
        </p:xfrm>
        <a:graphic>
          <a:graphicData uri="http://schemas.openxmlformats.org/drawingml/2006/table">
            <a:tbl>
              <a:tblPr/>
              <a:tblGrid>
                <a:gridCol w="2628900"/>
                <a:gridCol w="62865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Recurrent Attack of ARF in a case with known past ARF or RHD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major or 1 major and 2 minor or several minor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Evidence of a preceding of a GAS infection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jones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1992) 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Major manifestations modified from Jones 1992 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Carditis( including evidence of sub clinical rheumatic valve disease on echocardiogram) 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Polyarthritis ** or aseptic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monoarthritis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with history of NSAID use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Chorea (can be stand-alone for ARF diagnosis)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Erythema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marginatum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Subcutaneous nodules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Minor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Manifestations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Fever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Raised ESR or CRP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Polyarthralgia **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Prolonged P-R interval on ECG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70" name="Rectangle 54"/>
          <p:cNvSpPr>
            <a:spLocks noChangeArrowheads="1"/>
          </p:cNvSpPr>
          <p:nvPr/>
        </p:nvSpPr>
        <p:spPr bwMode="auto">
          <a:xfrm>
            <a:off x="762000" y="228600"/>
            <a:ext cx="761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New Zealand guidelines for the diagnosis of acute rheumatic fever…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0"/>
            <a:ext cx="891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u="sng"/>
          </a:p>
          <a:p>
            <a:pPr algn="ctr">
              <a:spcBef>
                <a:spcPct val="50000"/>
              </a:spcBef>
            </a:pPr>
            <a:r>
              <a:rPr lang="en-US" sz="2000" b="1" u="sng"/>
              <a:t>New Zealand guidelines for the diagnosis of acute rheumatic fever</a:t>
            </a:r>
          </a:p>
        </p:txBody>
      </p:sp>
      <p:graphicFrame>
        <p:nvGraphicFramePr>
          <p:cNvPr id="57449" name="Group 105"/>
          <p:cNvGraphicFramePr>
            <a:graphicFrameLocks noGrp="1"/>
          </p:cNvGraphicFramePr>
          <p:nvPr>
            <p:ph sz="half" idx="1"/>
          </p:nvPr>
        </p:nvGraphicFramePr>
        <p:xfrm>
          <a:off x="0" y="1530350"/>
          <a:ext cx="9144000" cy="4260851"/>
        </p:xfrm>
        <a:graphic>
          <a:graphicData uri="http://schemas.openxmlformats.org/drawingml/2006/table">
            <a:tbl>
              <a:tblPr/>
              <a:tblGrid>
                <a:gridCol w="2382050"/>
                <a:gridCol w="4994622"/>
                <a:gridCol w="1767328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Variables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Diagnostic requirements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Category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Initial episode of ARF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major or 1 major and 2  minor manifestations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Evidence of a preceding GAS infection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Definite ARF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Initial Episode of ARF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major and 2 minor with the inclusion of evidence of a preceding GAS infection as a minor manifestation (Jones 1956)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Probable ARF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Intial episode of ARF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Strong clinical suspicion of ARF, but insufficient signs and symptoms to fulfill diagnosis of definite or probable ARF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Possible ARF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G U I D E L I N E 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Consensus Guidelines on Pediatric Acute Rheumatic Fever and</a:t>
            </a:r>
          </a:p>
          <a:p>
            <a:pPr algn="ctr"/>
            <a:r>
              <a:rPr lang="en-US" sz="2800" b="1" dirty="0" smtClean="0"/>
              <a:t>Rheumatic Heart Disease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400" dirty="0" smtClean="0"/>
              <a:t>WORKING GROUP ON PEDIATRIC ACUTE RHEUMATIC FEVER AND CARDIOLOGY CHAPTER OF</a:t>
            </a:r>
          </a:p>
          <a:p>
            <a:pPr algn="ctr"/>
            <a:r>
              <a:rPr lang="en-US" sz="2400" dirty="0" smtClean="0"/>
              <a:t>INDIAN ACADEMY OF PEDIATRICS</a:t>
            </a:r>
          </a:p>
          <a:p>
            <a:pPr algn="ctr"/>
            <a:r>
              <a:rPr lang="en-US" sz="2000" dirty="0" smtClean="0"/>
              <a:t>Indian Pediatrics -July 2008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Clinical and laboratory Criteria		 </a:t>
            </a:r>
            <a:r>
              <a:rPr lang="en-US" sz="1600" i="1" dirty="0" smtClean="0"/>
              <a:t>Supportive evidence of preceding streptococcal infection 				(essential	 except for diagnosis of Chorea)</a:t>
            </a:r>
          </a:p>
          <a:p>
            <a:endParaRPr lang="en-US" sz="1600" b="1" i="1" dirty="0" smtClean="0"/>
          </a:p>
          <a:p>
            <a:r>
              <a:rPr lang="en-US" sz="1600" b="1" i="1" dirty="0" smtClean="0"/>
              <a:t>Major criteria (more specific) 	Anti </a:t>
            </a:r>
            <a:r>
              <a:rPr lang="en-US" sz="1600" b="1" i="1" dirty="0" err="1" smtClean="0"/>
              <a:t>streptolysin</a:t>
            </a:r>
            <a:r>
              <a:rPr lang="en-US" sz="1600" b="1" i="1" dirty="0" smtClean="0"/>
              <a:t> O</a:t>
            </a:r>
          </a:p>
          <a:p>
            <a:r>
              <a:rPr lang="en-US" sz="1600" dirty="0" smtClean="0"/>
              <a:t>– Carditis				 ASO titer: &gt;333 unit for children and &gt; 250 for adults.</a:t>
            </a:r>
          </a:p>
          <a:p>
            <a:r>
              <a:rPr lang="en-US" sz="1600" dirty="0" smtClean="0"/>
              <a:t>– Polyarthritis			 Anti-</a:t>
            </a:r>
            <a:r>
              <a:rPr lang="en-US" sz="1600" dirty="0" err="1" smtClean="0"/>
              <a:t>deoxyribonuclease</a:t>
            </a:r>
            <a:r>
              <a:rPr lang="en-US" sz="1600" dirty="0" smtClean="0"/>
              <a:t> B</a:t>
            </a:r>
          </a:p>
          <a:p>
            <a:r>
              <a:rPr lang="en-US" sz="1600" dirty="0" smtClean="0"/>
              <a:t>– Chorea				 (normal values Anti </a:t>
            </a:r>
            <a:r>
              <a:rPr lang="en-US" sz="1600" dirty="0" err="1" smtClean="0"/>
              <a:t>DNase</a:t>
            </a:r>
            <a:r>
              <a:rPr lang="en-US" sz="1600" dirty="0" smtClean="0"/>
              <a:t> B titer 1:60 unit in</a:t>
            </a:r>
          </a:p>
          <a:p>
            <a:r>
              <a:rPr lang="en-US" sz="1600" dirty="0" smtClean="0"/>
              <a:t>				 preschool, 1:480 units in</a:t>
            </a:r>
          </a:p>
          <a:p>
            <a:r>
              <a:rPr lang="en-US" sz="1600" dirty="0" smtClean="0"/>
              <a:t>– Subcutaneous nodule		 school children &amp; 1:340 in adults)</a:t>
            </a:r>
          </a:p>
          <a:p>
            <a:r>
              <a:rPr lang="en-US" sz="1600" dirty="0" smtClean="0"/>
              <a:t>– </a:t>
            </a:r>
            <a:r>
              <a:rPr lang="en-US" sz="1600" dirty="0" err="1" smtClean="0"/>
              <a:t>Erythema</a:t>
            </a:r>
            <a:r>
              <a:rPr lang="en-US" sz="1600" dirty="0" smtClean="0"/>
              <a:t> </a:t>
            </a:r>
            <a:r>
              <a:rPr lang="en-US" sz="1600" dirty="0" err="1" smtClean="0"/>
              <a:t>marginatum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i="1" dirty="0" smtClean="0"/>
              <a:t>Minor criteria (less specific) 	History of (within previous 45 days)</a:t>
            </a:r>
          </a:p>
          <a:p>
            <a:endParaRPr lang="en-US" sz="1600" b="1" i="1" dirty="0" smtClean="0"/>
          </a:p>
          <a:p>
            <a:r>
              <a:rPr lang="en-US" sz="1600" dirty="0" smtClean="0"/>
              <a:t>– Fever 				– streptococcal sore throat</a:t>
            </a:r>
          </a:p>
          <a:p>
            <a:r>
              <a:rPr lang="en-US" sz="1600" dirty="0" smtClean="0"/>
              <a:t>– Polyarthralgia			– scarlet fever</a:t>
            </a:r>
          </a:p>
          <a:p>
            <a:r>
              <a:rPr lang="en-US" sz="1600" dirty="0" smtClean="0"/>
              <a:t>– ESR, CRP,			– positive throat culture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polymorphonuclear</a:t>
            </a:r>
            <a:r>
              <a:rPr lang="en-US" sz="1600" dirty="0" smtClean="0"/>
              <a:t> </a:t>
            </a:r>
            <a:r>
              <a:rPr lang="en-US" sz="1600" dirty="0" err="1" smtClean="0"/>
              <a:t>leukocytosis</a:t>
            </a:r>
            <a:endParaRPr lang="en-US" sz="1600" dirty="0" smtClean="0"/>
          </a:p>
          <a:p>
            <a:r>
              <a:rPr lang="en-US" sz="1600" dirty="0" smtClean="0"/>
              <a:t>(follow standard laboratory values)	– positive rapid streptococcal antigen detection test</a:t>
            </a:r>
          </a:p>
          <a:p>
            <a:r>
              <a:rPr lang="en-US" sz="1600" dirty="0" smtClean="0"/>
              <a:t>– *ECG: Prolonged PR interval</a:t>
            </a:r>
          </a:p>
          <a:p>
            <a:pPr>
              <a:buFont typeface="Arial" charset="0"/>
              <a:buChar char="•"/>
            </a:pPr>
            <a:endParaRPr lang="en-US" sz="1600" i="1" u="sng" dirty="0" smtClean="0"/>
          </a:p>
          <a:p>
            <a:pPr>
              <a:buFont typeface="Arial" charset="0"/>
              <a:buChar char="•"/>
            </a:pPr>
            <a:endParaRPr lang="en-US" sz="1600" i="1" u="sng" dirty="0" smtClean="0"/>
          </a:p>
          <a:p>
            <a:pPr>
              <a:buFont typeface="Arial" charset="0"/>
              <a:buChar char="•"/>
            </a:pPr>
            <a:r>
              <a:rPr lang="en-US" sz="1600" i="1" u="sng" dirty="0" smtClean="0"/>
              <a:t>Normal upper range; – PR Interval:3-12 yrs:0.16sec; 12-14 y: 0.18 sec; &gt;17y:0.20 sec)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8991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 </a:t>
            </a:r>
          </a:p>
          <a:p>
            <a:pPr>
              <a:buFontTx/>
              <a:buChar char="•"/>
            </a:pPr>
            <a:r>
              <a:rPr lang="en-US"/>
              <a:t>ARF and APSGN, both, are sequel of Group A Beta Haemolyticus Streptococcal (GABHS) infection.								</a:t>
            </a:r>
          </a:p>
          <a:p>
            <a:pPr>
              <a:buFontTx/>
              <a:buChar char="•"/>
            </a:pPr>
            <a:r>
              <a:rPr lang="en-US"/>
              <a:t> ARF occurs due to  GABHS infection of pharynx .					</a:t>
            </a:r>
          </a:p>
          <a:p>
            <a:pPr>
              <a:buFontTx/>
              <a:buChar char="•"/>
            </a:pPr>
            <a:r>
              <a:rPr lang="en-US"/>
              <a:t> APSGN occurs due to GABHS infection of skin.					</a:t>
            </a:r>
          </a:p>
          <a:p>
            <a:pPr>
              <a:buFontTx/>
              <a:buChar char="•"/>
            </a:pPr>
            <a:r>
              <a:rPr lang="en-US"/>
              <a:t> Usually GABHS infection of skin dose not cause ARF.				</a:t>
            </a:r>
          </a:p>
          <a:p>
            <a:pPr>
              <a:buFontTx/>
              <a:buChar char="•"/>
            </a:pPr>
            <a:r>
              <a:rPr lang="en-US"/>
              <a:t> Nephritogenic stains of streptococci (Type 49 and Type 12) causing throat infection may cause both ARF and APSGN.							</a:t>
            </a:r>
          </a:p>
          <a:p>
            <a:pPr>
              <a:buFontTx/>
              <a:buChar char="•"/>
            </a:pPr>
            <a:r>
              <a:rPr lang="en-US"/>
              <a:t> Incidence of ASPGN occurring in patients of ARF has been reported to be 0.7 to 1.3%.</a:t>
            </a:r>
          </a:p>
          <a:p>
            <a:endParaRPr lang="en-US" sz="1400"/>
          </a:p>
          <a:p>
            <a:r>
              <a:rPr lang="en-US" sz="1400"/>
              <a:t>Source: International Pediatric 2002 -  Vol 17; No.3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18438" name="Picture 6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“Eva, Eva ,with rising fever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What does your work up show?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Is there arthritis?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A touch of st.virus?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 sound I hear,I fear, my dear,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mark regurgitant flow.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But Jones criteria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Have yet to appear to you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So you are still in FUO”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Anonymous medical student -1964.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Quoted from : Rh. Fever in Children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Am H.J 1980 Vol.99 No 5 p-636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IMAGE007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685800" y="0"/>
            <a:ext cx="7848600" cy="2971800"/>
          </a:xfrm>
          <a:noFill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514600" y="3465513"/>
            <a:ext cx="33528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Total no. of patients  -	541</a:t>
            </a:r>
          </a:p>
          <a:p>
            <a:pPr>
              <a:spcBef>
                <a:spcPct val="50000"/>
              </a:spcBef>
            </a:pPr>
            <a:r>
              <a:rPr lang="en-US" b="1"/>
              <a:t>Total no. of Children</a:t>
            </a:r>
          </a:p>
          <a:p>
            <a:pPr>
              <a:spcBef>
                <a:spcPct val="50000"/>
              </a:spcBef>
            </a:pPr>
            <a:r>
              <a:rPr lang="en-US" b="1"/>
              <a:t>Less than 5 yrs	-	27</a:t>
            </a:r>
          </a:p>
          <a:p>
            <a:pPr>
              <a:spcBef>
                <a:spcPct val="50000"/>
              </a:spcBef>
            </a:pPr>
            <a:r>
              <a:rPr lang="en-US" b="1"/>
              <a:t>4-5 yrs		-	12</a:t>
            </a:r>
          </a:p>
          <a:p>
            <a:pPr>
              <a:spcBef>
                <a:spcPct val="50000"/>
              </a:spcBef>
            </a:pPr>
            <a:r>
              <a:rPr lang="en-US" b="1"/>
              <a:t>3-4 yrs		-	10 </a:t>
            </a:r>
          </a:p>
          <a:p>
            <a:pPr>
              <a:spcBef>
                <a:spcPct val="50000"/>
              </a:spcBef>
            </a:pPr>
            <a:r>
              <a:rPr lang="en-US" b="1"/>
              <a:t>2-3 yrs		-	04</a:t>
            </a:r>
          </a:p>
          <a:p>
            <a:pPr>
              <a:spcBef>
                <a:spcPct val="50000"/>
              </a:spcBef>
            </a:pPr>
            <a:r>
              <a:rPr lang="en-US" b="1"/>
              <a:t>&lt;2  yrs		-	01			          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59436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6324600"/>
            <a:ext cx="586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Source:- J Pediatr 2008; 153: 696-9</a:t>
            </a:r>
          </a:p>
        </p:txBody>
      </p:sp>
      <p:pic>
        <p:nvPicPr>
          <p:cNvPr id="1026" name="Picture 2" descr="C:\Users\Abheek\Pictures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Accurate Diagnosis of ARF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z="2000" b="1" dirty="0" smtClean="0"/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b="1" dirty="0" smtClean="0"/>
              <a:t>Over-diagnosis will result in the individual receiving </a:t>
            </a:r>
            <a:r>
              <a:rPr lang="en-US" sz="2000" b="1" dirty="0" err="1" smtClean="0"/>
              <a:t>benzathine</a:t>
            </a:r>
            <a:r>
              <a:rPr lang="en-US" sz="2000" b="1" dirty="0" smtClean="0"/>
              <a:t> penicillin G (BPG) injections unnecessarily every 3-4 weeks for a minimum of 10 years.																	</a:t>
            </a:r>
          </a:p>
          <a:p>
            <a:pPr eaLnBrk="1" hangingPunct="1"/>
            <a:r>
              <a:rPr lang="en-US" sz="2000" b="1" dirty="0" smtClean="0"/>
              <a:t>Under-diagnosis of ARF may lead to the individual, suffering a further attack of ARF, cardiac damage and premature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066800" y="57150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Are we trying </a:t>
            </a:r>
            <a:r>
              <a:rPr lang="en-US" sz="2800" b="1" dirty="0" smtClean="0"/>
              <a:t>to </a:t>
            </a:r>
            <a:r>
              <a:rPr lang="en-US" sz="2800" b="1" smtClean="0"/>
              <a:t>forget it </a:t>
            </a:r>
            <a:r>
              <a:rPr lang="en-US" sz="2800" b="1" dirty="0"/>
              <a:t>deliberately 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endParaRPr lang="en-US" sz="4000" b="1" smtClean="0">
              <a:latin typeface="Century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000" b="1" smtClean="0">
                <a:latin typeface="Century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200" b="1" smtClean="0"/>
              <a:t>Post – streptococcal reactive arthritis (PSRA)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Arthritis may effect joints that are not commonly effected in ARF, such as small joints of hands and is less responsive to anti inflammatory treatment.	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Some patients with PSRA develop latter episodes of ARF or valvular heart disease.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Diagnosis of PSRA Should rarely be made in high risk population and with caution in low risk population.					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Patient should received secondary profile access for at least five years in high risk population and at least for one year in low risk population.		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Echocardiography should be used to confirm the absence of valvular heart disease.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</a:t>
            </a:r>
            <a:r>
              <a:rPr lang="en-US" sz="1600" smtClean="0"/>
              <a:t>Indian Pediatric –July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“ Forgotten </a:t>
            </a:r>
            <a:r>
              <a:rPr lang="en-US" sz="3200" b="1" dirty="0"/>
              <a:t>Heart Disease </a:t>
            </a:r>
            <a:r>
              <a:rPr lang="en-US" sz="3200" b="1" dirty="0" smtClean="0"/>
              <a:t>“ !!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200" b="1" smtClean="0"/>
              <a:t>Percentage of RHD patients at IGIC, Patna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400" b="1" dirty="0" smtClean="0"/>
          </a:p>
          <a:p>
            <a:pPr eaLnBrk="1" hangingPunct="1">
              <a:buFontTx/>
              <a:buNone/>
            </a:pPr>
            <a:r>
              <a:rPr lang="en-US" sz="1400" b="1" dirty="0" smtClean="0"/>
              <a:t>_________________________________________________________________________________	</a:t>
            </a:r>
          </a:p>
          <a:p>
            <a:pPr eaLnBrk="1" hangingPunct="1">
              <a:buFontTx/>
              <a:buNone/>
            </a:pPr>
            <a:r>
              <a:rPr lang="en-US" sz="1400" b="1" dirty="0" smtClean="0"/>
              <a:t>	Total No.     IHD	          RHD		Cardiomyopathy         Arrhythmia   	          Misc.</a:t>
            </a:r>
          </a:p>
          <a:p>
            <a:pPr eaLnBrk="1" hangingPunct="1">
              <a:buFontTx/>
              <a:buNone/>
            </a:pPr>
            <a:r>
              <a:rPr lang="en-US" sz="1400" b="1" dirty="0" smtClean="0"/>
              <a:t>_________________________________________________________________________________	</a:t>
            </a:r>
          </a:p>
          <a:p>
            <a:pPr eaLnBrk="1" hangingPunct="1">
              <a:buFontTx/>
              <a:buNone/>
            </a:pPr>
            <a:r>
              <a:rPr lang="en-US" sz="1400" b="1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1400" b="1" dirty="0" smtClean="0"/>
              <a:t>	1029          481 (46%)      163(15.8%)	98 (9.5%)	                   107 (10.4%)             180(17.5%)</a:t>
            </a:r>
          </a:p>
          <a:p>
            <a:pPr eaLnBrk="1" hangingPunct="1">
              <a:buFontTx/>
              <a:buNone/>
            </a:pPr>
            <a:endParaRPr lang="en-US" sz="1400" b="1" dirty="0" smtClean="0"/>
          </a:p>
          <a:p>
            <a:pPr eaLnBrk="1" hangingPunct="1">
              <a:buFontTx/>
              <a:buNone/>
            </a:pPr>
            <a:r>
              <a:rPr lang="en-US" sz="1400" b="1" dirty="0" smtClean="0"/>
              <a:t>M	682	       364                 81		61		80	               96</a:t>
            </a:r>
          </a:p>
          <a:p>
            <a:pPr eaLnBrk="1" hangingPunct="1">
              <a:buFontTx/>
              <a:buNone/>
            </a:pPr>
            <a:endParaRPr lang="en-US" sz="1400" b="1" dirty="0" smtClean="0"/>
          </a:p>
          <a:p>
            <a:pPr eaLnBrk="1" hangingPunct="1">
              <a:buFontTx/>
              <a:buNone/>
            </a:pPr>
            <a:r>
              <a:rPr lang="en-US" sz="1400" b="1" dirty="0" smtClean="0"/>
              <a:t>F	347	       117	        82		37		27 	               54</a:t>
            </a:r>
          </a:p>
          <a:p>
            <a:pPr eaLnBrk="1" hangingPunct="1">
              <a:buFontTx/>
              <a:buNone/>
            </a:pPr>
            <a:endParaRPr lang="en-US" sz="1400" b="1" dirty="0" smtClean="0"/>
          </a:p>
          <a:p>
            <a:pPr eaLnBrk="1" hangingPunct="1">
              <a:buFontTx/>
              <a:buNone/>
            </a:pPr>
            <a:r>
              <a:rPr lang="en-US" sz="1400" b="1" dirty="0" smtClean="0"/>
              <a:t>_________________________________________________________________________________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COMPUTER\Desktop\11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341313"/>
            <a:ext cx="9144000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111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257800"/>
          </a:xfrm>
          <a:prstGeom prst="rect">
            <a:avLst/>
          </a:prstGeom>
          <a:noFill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6172200"/>
            <a:ext cx="6248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Ref:- Circulation 2009, 120:663-668: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4572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Echocardiographic Diagnosis of RHD by  different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4099" name="Rectangle 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b="1" dirty="0" smtClean="0"/>
              <a:t>Original Jones’ Criteria – 1944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</a:t>
            </a:r>
            <a:r>
              <a:rPr lang="en-US" sz="1600" b="1" dirty="0" smtClean="0"/>
              <a:t>Major Criteria			Minor Criteria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________________________________________________________________________________________________________________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	</a:t>
            </a:r>
            <a:r>
              <a:rPr lang="en-US" sz="1600" dirty="0" smtClean="0"/>
              <a:t>1. Carditis			1. Fever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2. </a:t>
            </a:r>
            <a:r>
              <a:rPr lang="en-US" sz="1600" dirty="0" err="1" smtClean="0"/>
              <a:t>Arthralgia</a:t>
            </a:r>
            <a:r>
              <a:rPr lang="en-US" sz="1600" dirty="0" smtClean="0"/>
              <a:t>			2. Abdominal pain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3. Chorea			3. </a:t>
            </a:r>
            <a:r>
              <a:rPr lang="en-US" sz="1600" dirty="0" err="1" smtClean="0"/>
              <a:t>Precordial</a:t>
            </a:r>
            <a:r>
              <a:rPr lang="en-US" sz="1600" dirty="0" smtClean="0"/>
              <a:t> pain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4. Subcutaneous nodules		4. Rashes (</a:t>
            </a:r>
            <a:r>
              <a:rPr lang="en-US" sz="1600" dirty="0" err="1" smtClean="0"/>
              <a:t>erythema</a:t>
            </a:r>
            <a:r>
              <a:rPr lang="en-US" sz="1600" dirty="0" smtClean="0"/>
              <a:t> </a:t>
            </a:r>
            <a:r>
              <a:rPr lang="en-US" sz="1600" dirty="0" err="1" smtClean="0"/>
              <a:t>marginatum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5. History of previous definite	5. </a:t>
            </a:r>
            <a:r>
              <a:rPr lang="en-US" sz="1600" dirty="0" err="1" smtClean="0"/>
              <a:t>Epistaxis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	    rheumatic fever or 		6. Pulmonary findings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    rheumatic heart disease		7.Laboratory findings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					(a) Electrocardiographic abnormalities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					(b) </a:t>
            </a:r>
            <a:r>
              <a:rPr lang="en-US" sz="1400" dirty="0" err="1" smtClean="0"/>
              <a:t>Microcytic</a:t>
            </a:r>
            <a:r>
              <a:rPr lang="en-US" sz="1400" dirty="0" smtClean="0"/>
              <a:t> anemia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					(c) Elevated total </a:t>
            </a:r>
            <a:r>
              <a:rPr lang="en-US" sz="1400" dirty="0" err="1" smtClean="0"/>
              <a:t>leucocyte</a:t>
            </a:r>
            <a:r>
              <a:rPr lang="en-US" sz="1400" dirty="0" smtClean="0"/>
              <a:t> count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					(d) Elevated erythrocyte sedimentation rate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Source</a:t>
            </a:r>
            <a:r>
              <a:rPr lang="en-US" sz="1600" dirty="0" smtClean="0"/>
              <a:t> – JAMA – 1944; 126: 481-484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1000" dirty="0" smtClean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1000" dirty="0" smtClean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1000" dirty="0" smtClean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1000" dirty="0" smtClean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84582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/>
              <a:t>Criteria Used to Define Subclinical RHD Using Echocardiography</a:t>
            </a:r>
            <a:endParaRPr lang="en-US" b="1" u="sng"/>
          </a:p>
          <a:p>
            <a:endParaRPr lang="en-US" u="sng"/>
          </a:p>
          <a:p>
            <a:r>
              <a:rPr lang="en-US" b="1"/>
              <a:t>			WHO Criteria</a:t>
            </a:r>
          </a:p>
          <a:p>
            <a:endParaRPr lang="en-US" b="1"/>
          </a:p>
          <a:p>
            <a:r>
              <a:rPr lang="en-US"/>
              <a:t>Doppler Criteria</a:t>
            </a:r>
          </a:p>
          <a:p>
            <a:r>
              <a:rPr lang="en-US"/>
              <a:t>	       A regurgitant jet &gt; 1 cm in length</a:t>
            </a:r>
          </a:p>
          <a:p>
            <a:pPr lvl="3"/>
            <a:r>
              <a:rPr lang="en-US"/>
              <a:t>A regurgitant jet in at least 2 planes</a:t>
            </a:r>
          </a:p>
          <a:p>
            <a:pPr lvl="3"/>
            <a:r>
              <a:rPr lang="en-US"/>
              <a:t>A mosaic colour jet with a peak velocity &gt; 2.5 m/s </a:t>
            </a:r>
          </a:p>
          <a:p>
            <a:pPr lvl="3"/>
            <a:r>
              <a:rPr lang="en-US"/>
              <a:t>The jet persists throughout systole or diastole</a:t>
            </a:r>
          </a:p>
          <a:p>
            <a:endParaRPr lang="en-US"/>
          </a:p>
          <a:p>
            <a:r>
              <a:rPr lang="en-US"/>
              <a:t>Morphological criteria</a:t>
            </a:r>
          </a:p>
          <a:p>
            <a:r>
              <a:rPr lang="en-US"/>
              <a:t>	        Nil</a:t>
            </a:r>
          </a:p>
          <a:p>
            <a:endParaRPr lang="en-US"/>
          </a:p>
          <a:p>
            <a:r>
              <a:rPr lang="en-US" b="1"/>
              <a:t>			Combined Criteria</a:t>
            </a:r>
          </a:p>
          <a:p>
            <a:r>
              <a:rPr lang="en-US"/>
              <a:t>Doppler Criteria</a:t>
            </a:r>
          </a:p>
          <a:p>
            <a:r>
              <a:rPr lang="en-US"/>
              <a:t>	Any degree of valvular regurgitation seen in at least 2 planes </a:t>
            </a:r>
          </a:p>
          <a:p>
            <a:r>
              <a:rPr lang="en-US"/>
              <a:t>	Associated with at least 2 morphological signs</a:t>
            </a:r>
          </a:p>
          <a:p>
            <a:r>
              <a:rPr lang="en-US"/>
              <a:t>Morphological criteria-</a:t>
            </a:r>
          </a:p>
          <a:p>
            <a:r>
              <a:rPr lang="en-US"/>
              <a:t>	Leaflet restriction</a:t>
            </a:r>
          </a:p>
          <a:p>
            <a:r>
              <a:rPr lang="en-US"/>
              <a:t>	Subvalvular thickening </a:t>
            </a:r>
          </a:p>
          <a:p>
            <a:r>
              <a:rPr lang="en-US"/>
              <a:t>	valvular thickening </a:t>
            </a:r>
          </a:p>
          <a:p>
            <a:endParaRPr lang="en-US"/>
          </a:p>
          <a:p>
            <a:r>
              <a:rPr lang="en-US" sz="1700" b="1"/>
              <a:t>Ref:- Circulation 2009, 120:663-668</a:t>
            </a:r>
            <a:r>
              <a:rPr lang="en-US" sz="1700"/>
              <a:t>:</a:t>
            </a:r>
          </a:p>
          <a:p>
            <a:pPr lvl="3"/>
            <a:endParaRPr lang="en-US" sz="1700"/>
          </a:p>
          <a:p>
            <a:r>
              <a:rPr lang="en-US"/>
              <a:t>	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200" b="1" smtClean="0"/>
              <a:t>Original Jones’ Criteria – 1944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1800" smtClean="0"/>
              <a:t>(objective of these “rather strict diagnostic criteria”)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1600" dirty="0" smtClean="0"/>
          </a:p>
          <a:p>
            <a:pPr marL="609600" indent="-609600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1600" b="1" dirty="0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About Joint pain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en-US" sz="2400" b="1" dirty="0" smtClean="0"/>
              <a:t>“</a:t>
            </a:r>
            <a:r>
              <a:rPr lang="en-US" sz="1800" dirty="0" smtClean="0"/>
              <a:t>If the patient had had tonsillitis, </a:t>
            </a:r>
            <a:r>
              <a:rPr lang="en-US" sz="1800" dirty="0" err="1" smtClean="0"/>
              <a:t>pharyngitis</a:t>
            </a:r>
            <a:r>
              <a:rPr lang="en-US" sz="1800" dirty="0" smtClean="0"/>
              <a:t> or even a cold in the past two or three weeks, and serologic tests (such as </a:t>
            </a:r>
            <a:r>
              <a:rPr lang="en-US" sz="1800" dirty="0" err="1" smtClean="0"/>
              <a:t>antistreptolysin</a:t>
            </a:r>
            <a:r>
              <a:rPr lang="en-US" sz="1800" dirty="0" smtClean="0"/>
              <a:t> </a:t>
            </a:r>
            <a:r>
              <a:rPr lang="en-US" sz="1800" dirty="0" err="1" smtClean="0"/>
              <a:t>determinationn</a:t>
            </a:r>
            <a:r>
              <a:rPr lang="en-US" sz="1800" dirty="0" smtClean="0"/>
              <a:t>) indicate a recent hemolytic streptococcus infection, the burden of proof rests with the physician who would not interpret such a syndrome as rheumatic fever, since this represents the usual epidemiologic pattern of the disease</a:t>
            </a:r>
            <a:r>
              <a:rPr lang="en-US" sz="2000" dirty="0" smtClean="0"/>
              <a:t>.</a:t>
            </a:r>
            <a:r>
              <a:rPr lang="en-US" sz="2400" b="1" dirty="0" smtClean="0"/>
              <a:t>”</a:t>
            </a:r>
            <a:endParaRPr lang="en-US" sz="20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_______________________________________________________________________________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Source</a:t>
            </a:r>
            <a:r>
              <a:rPr lang="en-US" sz="1600" dirty="0" smtClean="0"/>
              <a:t> – JAMA – 1944; 126: 481-484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IMAGE01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33400"/>
            <a:ext cx="8458200" cy="6235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Evidence of antecedent group A Streptococcal infection</a:t>
            </a:r>
          </a:p>
          <a:p>
            <a:pPr>
              <a:defRPr/>
            </a:pPr>
            <a:endParaRPr lang="en-US" sz="2000" b="1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sz="2000" dirty="0"/>
              <a:t>Positive throat culture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endParaRPr lang="en-US" sz="20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sz="2000" dirty="0"/>
              <a:t>Rapid Antigen Test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endParaRPr lang="en-US" sz="20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sz="2000" dirty="0"/>
              <a:t>Streptococcal Antibodies</a:t>
            </a:r>
          </a:p>
          <a:p>
            <a:pPr marL="1371600" lvl="2" indent="-457200">
              <a:defRPr/>
            </a:pPr>
            <a:endParaRPr lang="en-US" sz="2000" dirty="0"/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dirty="0"/>
              <a:t>   Anti </a:t>
            </a:r>
            <a:r>
              <a:rPr lang="en-US" sz="1600" dirty="0" err="1"/>
              <a:t>Streptolysin</a:t>
            </a:r>
            <a:r>
              <a:rPr lang="en-US" sz="1600" dirty="0"/>
              <a:t> O (ASO </a:t>
            </a:r>
            <a:r>
              <a:rPr lang="en-US" sz="1600" dirty="0" err="1"/>
              <a:t>Titre</a:t>
            </a:r>
            <a:r>
              <a:rPr lang="en-US" sz="1600" dirty="0"/>
              <a:t>) </a:t>
            </a:r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600" dirty="0"/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dirty="0"/>
              <a:t>   Anti </a:t>
            </a:r>
            <a:r>
              <a:rPr lang="en-US" sz="1600" dirty="0" err="1"/>
              <a:t>DNase</a:t>
            </a:r>
            <a:r>
              <a:rPr lang="en-US" sz="1600" dirty="0"/>
              <a:t> – B</a:t>
            </a:r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600" dirty="0"/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dirty="0"/>
              <a:t>   Anti </a:t>
            </a:r>
            <a:r>
              <a:rPr lang="en-US" sz="1600" dirty="0" err="1"/>
              <a:t>hyaluronidase</a:t>
            </a:r>
            <a:endParaRPr lang="en-US" sz="1600" dirty="0"/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600" dirty="0"/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dirty="0"/>
              <a:t>   Anti streptokinase</a:t>
            </a:r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600" dirty="0"/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dirty="0"/>
              <a:t>  Anti </a:t>
            </a:r>
            <a:r>
              <a:rPr lang="en-US" sz="1600" dirty="0" err="1"/>
              <a:t>Nicotinamide</a:t>
            </a:r>
            <a:r>
              <a:rPr lang="en-US" sz="1600" dirty="0"/>
              <a:t> adenine </a:t>
            </a:r>
            <a:r>
              <a:rPr lang="en-US" sz="1600" dirty="0" err="1"/>
              <a:t>dinucleo</a:t>
            </a:r>
            <a:r>
              <a:rPr lang="en-US" sz="1600" dirty="0"/>
              <a:t> </a:t>
            </a:r>
            <a:r>
              <a:rPr lang="en-US" sz="1600" dirty="0" err="1"/>
              <a:t>tidase</a:t>
            </a:r>
            <a:endParaRPr lang="en-US" sz="16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endParaRPr lang="en-US" sz="2000" dirty="0"/>
          </a:p>
          <a:p>
            <a:pPr marL="1371600" lvl="2" indent="-457200">
              <a:defRPr/>
            </a:pPr>
            <a:endParaRPr lang="en-US" sz="20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sz="2000" dirty="0"/>
              <a:t>Recent Scarlet  Fever *</a:t>
            </a:r>
          </a:p>
          <a:p>
            <a:pPr marL="457200" indent="-457200">
              <a:defRPr/>
            </a:pPr>
            <a:endParaRPr lang="en-US" sz="2000" dirty="0"/>
          </a:p>
          <a:p>
            <a:pPr marL="457200" indent="-457200"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33400"/>
            <a:ext cx="838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Evidence of antecedent group A Streptococcal infection</a:t>
            </a:r>
          </a:p>
          <a:p>
            <a:pPr algn="ctr">
              <a:defRPr/>
            </a:pPr>
            <a:r>
              <a:rPr lang="en-US" sz="2000" b="1" dirty="0"/>
              <a:t>(Limitations)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u="sng" dirty="0"/>
              <a:t>Positive throat culture</a:t>
            </a:r>
          </a:p>
          <a:p>
            <a:pPr>
              <a:defRPr/>
            </a:pPr>
            <a:r>
              <a:rPr lang="en-US" sz="2000" b="1" dirty="0"/>
              <a:t>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b="1" dirty="0"/>
              <a:t> </a:t>
            </a:r>
            <a:r>
              <a:rPr lang="en-US" dirty="0"/>
              <a:t>Occurs in only 25% cases of ARF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 Can’t distinguish between carrier and active infection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 GAS  carrier rate in school going children  - 10-50%</a:t>
            </a:r>
            <a:endParaRPr lang="en-US" sz="2000" dirty="0"/>
          </a:p>
          <a:p>
            <a:pPr lvl="5">
              <a:defRPr/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Temperate climate		Tropical Countries</a:t>
            </a:r>
          </a:p>
          <a:p>
            <a:pPr algn="ctr"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90600" y="3581400"/>
            <a:ext cx="731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Group A		   50% - 60% 			</a:t>
            </a:r>
          </a:p>
          <a:p>
            <a:r>
              <a:rPr lang="en-US"/>
              <a:t>Group C &amp; G	   30%				60% - 70%</a:t>
            </a:r>
          </a:p>
          <a:p>
            <a:endParaRPr lang="en-US"/>
          </a:p>
          <a:p>
            <a:r>
              <a:rPr lang="en-US"/>
              <a:t>Group  C &amp; G Streptococci can produce extracellular antigen like </a:t>
            </a:r>
          </a:p>
          <a:p>
            <a:r>
              <a:rPr lang="en-US"/>
              <a:t>Streptolysin O.</a:t>
            </a:r>
          </a:p>
          <a:p>
            <a:endParaRPr lang="en-US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28600" y="5103813"/>
            <a:ext cx="8534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u="sng"/>
              <a:t>Ripid Antigen Test</a:t>
            </a:r>
          </a:p>
          <a:p>
            <a:pPr>
              <a:buFont typeface="Arial" charset="0"/>
              <a:buChar char="•"/>
            </a:pPr>
            <a:endParaRPr lang="en-US" b="1" u="sng"/>
          </a:p>
          <a:p>
            <a:pPr lvl="1">
              <a:buFont typeface="Arial" charset="0"/>
              <a:buChar char="•"/>
            </a:pPr>
            <a:r>
              <a:rPr lang="en-US"/>
              <a:t>   Very specific but less sensitive </a:t>
            </a:r>
          </a:p>
          <a:p>
            <a:pPr lvl="1">
              <a:buFont typeface="Arial" charset="0"/>
              <a:buChar char="•"/>
            </a:pPr>
            <a:endParaRPr lang="en-US"/>
          </a:p>
          <a:p>
            <a:pPr lvl="1">
              <a:buFont typeface="Arial" charset="0"/>
              <a:buChar char="•"/>
            </a:pPr>
            <a:r>
              <a:rPr lang="en-US"/>
              <a:t>   Can not distinguish between  carrier and active infection </a:t>
            </a:r>
          </a:p>
          <a:p>
            <a:pPr lvl="1"/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pPr eaLnBrk="1" hangingPunct="1"/>
            <a:r>
              <a:rPr lang="en-US" sz="2400" b="1" smtClean="0"/>
              <a:t>Streptococcal antibodies</a:t>
            </a:r>
            <a:r>
              <a:rPr lang="en-US" sz="2200" b="1" smtClean="0"/>
              <a:t> </a:t>
            </a:r>
            <a:br>
              <a:rPr lang="en-US" sz="2200" b="1" smtClean="0"/>
            </a:br>
            <a:r>
              <a:rPr lang="en-US" sz="2200" b="1" smtClean="0"/>
              <a:t>(Limitations)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Increased ASO </a:t>
            </a:r>
            <a:r>
              <a:rPr lang="en-US" sz="2000" dirty="0" err="1" smtClean="0"/>
              <a:t>titre</a:t>
            </a:r>
            <a:r>
              <a:rPr lang="en-US" sz="2000" dirty="0" smtClean="0"/>
              <a:t> has been reported to be present in 15%-70%  of school children.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Positive ASO </a:t>
            </a:r>
            <a:r>
              <a:rPr lang="en-US" sz="2000" dirty="0" err="1" smtClean="0"/>
              <a:t>titre</a:t>
            </a:r>
            <a:r>
              <a:rPr lang="en-US" sz="2000" dirty="0" smtClean="0"/>
              <a:t> is found only 80% of patient with ARF.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A single negative ASO </a:t>
            </a:r>
            <a:r>
              <a:rPr lang="en-US" sz="2000" dirty="0" err="1" smtClean="0"/>
              <a:t>Titre</a:t>
            </a:r>
            <a:r>
              <a:rPr lang="en-US" sz="2000" dirty="0" smtClean="0"/>
              <a:t> does not rule out presence of streptococcal infection.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To demonstrate rising ASO </a:t>
            </a:r>
            <a:r>
              <a:rPr lang="en-US" sz="2000" dirty="0" err="1" smtClean="0"/>
              <a:t>Titre</a:t>
            </a:r>
            <a:r>
              <a:rPr lang="en-US" sz="2000" dirty="0" smtClean="0"/>
              <a:t> to confirm recent streptococcal infection, acute and </a:t>
            </a:r>
            <a:r>
              <a:rPr lang="en-US" sz="2000" dirty="0" err="1" smtClean="0"/>
              <a:t>convalascent</a:t>
            </a:r>
            <a:r>
              <a:rPr lang="en-US" sz="2000" dirty="0" smtClean="0"/>
              <a:t> serum sample should be obtained at 2-4 weeks intervals and all sample should be tested simultaneously.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Using three antibody tests- an elevated titer for at least one antibody can be demonstrated in about 95% of all patients with ARF.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61722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Source : </a:t>
            </a:r>
            <a:r>
              <a:rPr lang="en-US" dirty="0" smtClean="0"/>
              <a:t>JAMA,1992;268:2069-2073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b="1" smtClean="0"/>
              <a:t>Differential Diagnosis of Common Major Presentations of Acute Rheumatic Fever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</a:t>
            </a:r>
            <a:r>
              <a:rPr lang="en-US" sz="1600" b="1" dirty="0" err="1" smtClean="0"/>
              <a:t>Arthritris</a:t>
            </a:r>
            <a:r>
              <a:rPr lang="en-US" sz="1600" b="1" dirty="0" smtClean="0"/>
              <a:t>		Carditis			Chorea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Septic arthritis (including	Innocent murmur		Systemic lupus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err="1" smtClean="0"/>
              <a:t>gonococcal</a:t>
            </a:r>
            <a:r>
              <a:rPr lang="en-US" sz="1600" dirty="0" smtClean="0"/>
              <a:t>)		Mitral valve </a:t>
            </a:r>
            <a:r>
              <a:rPr lang="en-US" sz="1600" dirty="0" err="1" smtClean="0"/>
              <a:t>prolapse</a:t>
            </a:r>
            <a:r>
              <a:rPr lang="en-US" sz="1600" dirty="0" smtClean="0"/>
              <a:t>		</a:t>
            </a:r>
            <a:r>
              <a:rPr lang="en-US" sz="1600" dirty="0" err="1" smtClean="0"/>
              <a:t>erythematosus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Connective tissue and other	Congenital heart disease	Drug intoxication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auto-immune disease		Infective </a:t>
            </a:r>
            <a:r>
              <a:rPr lang="en-US" sz="1600" dirty="0" err="1" smtClean="0"/>
              <a:t>endocarditis</a:t>
            </a:r>
            <a:r>
              <a:rPr lang="en-US" sz="1600" dirty="0" smtClean="0"/>
              <a:t>		Wilson’s disease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Viral </a:t>
            </a:r>
            <a:r>
              <a:rPr lang="en-US" sz="1600" dirty="0" err="1" smtClean="0"/>
              <a:t>arthropathy</a:t>
            </a:r>
            <a:r>
              <a:rPr lang="en-US" sz="1600" dirty="0" smtClean="0"/>
              <a:t> 		Hypertrophic cardio-		Tic disorder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Reactive </a:t>
            </a:r>
            <a:r>
              <a:rPr lang="en-US" sz="1600" dirty="0" err="1" smtClean="0"/>
              <a:t>arthropathy</a:t>
            </a:r>
            <a:r>
              <a:rPr lang="en-US" sz="1600" dirty="0" smtClean="0"/>
              <a:t>		</a:t>
            </a:r>
            <a:r>
              <a:rPr lang="en-US" sz="1600" dirty="0" err="1" smtClean="0"/>
              <a:t>myopathy</a:t>
            </a:r>
            <a:r>
              <a:rPr lang="en-US" sz="1600" dirty="0" smtClean="0"/>
              <a:t>			</a:t>
            </a:r>
            <a:r>
              <a:rPr lang="en-US" sz="1600" dirty="0" err="1" smtClean="0"/>
              <a:t>Choreoathetoid</a:t>
            </a:r>
            <a:r>
              <a:rPr lang="en-US" sz="1600" dirty="0" smtClean="0"/>
              <a:t> cerebral palsy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Lyme disease		</a:t>
            </a:r>
            <a:r>
              <a:rPr lang="en-US" sz="1600" dirty="0" err="1" smtClean="0"/>
              <a:t>Myocarditis</a:t>
            </a:r>
            <a:r>
              <a:rPr lang="en-US" sz="1600" dirty="0" smtClean="0"/>
              <a:t> – Viral 		 Encephalitis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Sickle-cell </a:t>
            </a:r>
            <a:r>
              <a:rPr lang="en-US" sz="1600" dirty="0" err="1" smtClean="0"/>
              <a:t>anaemia</a:t>
            </a:r>
            <a:r>
              <a:rPr lang="en-US" sz="1600" dirty="0" smtClean="0"/>
              <a:t>		or idiopathic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			Infective </a:t>
            </a:r>
            <a:r>
              <a:rPr lang="en-US" sz="1600" dirty="0" err="1" smtClean="0"/>
              <a:t>endocarditis</a:t>
            </a:r>
            <a:r>
              <a:rPr lang="en-US" sz="1600" dirty="0" smtClean="0"/>
              <a:t>	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Leukaemia</a:t>
            </a:r>
            <a:r>
              <a:rPr lang="en-US" sz="1600" dirty="0" smtClean="0"/>
              <a:t> or lymphoma 	 </a:t>
            </a:r>
            <a:r>
              <a:rPr lang="en-US" sz="1600" dirty="0" err="1" smtClean="0"/>
              <a:t>Pericarditis</a:t>
            </a:r>
            <a:r>
              <a:rPr lang="en-US" sz="1600" dirty="0" smtClean="0"/>
              <a:t> – Viral 		Familial chorea (including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Gout </a:t>
            </a:r>
            <a:r>
              <a:rPr lang="en-US" sz="1600" dirty="0" err="1" smtClean="0"/>
              <a:t>andpseudogout</a:t>
            </a:r>
            <a:r>
              <a:rPr lang="en-US" sz="1600" dirty="0" smtClean="0"/>
              <a:t> 				Huntington’s) 							Intracranial </a:t>
            </a:r>
            <a:r>
              <a:rPr lang="en-US" sz="1600" dirty="0" err="1" smtClean="0"/>
              <a:t>tumour</a:t>
            </a:r>
            <a:r>
              <a:rPr lang="en-US" sz="1600" dirty="0" smtClean="0"/>
              <a:t>							Lyme disease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	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Source:	</a:t>
            </a:r>
            <a:r>
              <a:rPr lang="en-US" sz="1600" dirty="0" err="1" smtClean="0"/>
              <a:t>Carapetis</a:t>
            </a:r>
            <a:r>
              <a:rPr lang="en-US" sz="1600" dirty="0" smtClean="0"/>
              <a:t>, J. et al, Seminar: Acute rheumatic fever, Lancet, 2005. 366: 155-68.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748</Words>
  <Application>Microsoft Office PowerPoint</Application>
  <PresentationFormat>On-screen Show (4:3)</PresentationFormat>
  <Paragraphs>325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Dilemma  in  Diagnosis of Rheumatic Fever </vt:lpstr>
      <vt:lpstr>Slide 2</vt:lpstr>
      <vt:lpstr> </vt:lpstr>
      <vt:lpstr>Original Jones’ Criteria – 1944 (objective of these “rather strict diagnostic criteria”)</vt:lpstr>
      <vt:lpstr>Slide 5</vt:lpstr>
      <vt:lpstr>Slide 6</vt:lpstr>
      <vt:lpstr>Slide 7</vt:lpstr>
      <vt:lpstr>Streptococcal antibodies  (Limitations)</vt:lpstr>
      <vt:lpstr>Differential Diagnosis of Common Major Presentations of Acute Rheumatic Fever</vt:lpstr>
      <vt:lpstr>Slide 10</vt:lpstr>
      <vt:lpstr>Slide 11</vt:lpstr>
      <vt:lpstr>Clinical Situations </vt:lpstr>
      <vt:lpstr>2005 Australian Guidelines For The Diagnosis of Acute Rheumatic Fever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Accurate Diagnosis of ARF</vt:lpstr>
      <vt:lpstr>Slide 23</vt:lpstr>
      <vt:lpstr>Slide 24</vt:lpstr>
      <vt:lpstr>Post – streptococcal reactive arthritis (PSRA)</vt:lpstr>
      <vt:lpstr>Slide 26</vt:lpstr>
      <vt:lpstr>Percentage of RHD patients at IGIC, Patna 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Rheumatic Fever (Diagnosis)</dc:title>
  <dc:creator>Dr SS Chatterjee</dc:creator>
  <cp:lastModifiedBy>user</cp:lastModifiedBy>
  <cp:revision>262</cp:revision>
  <dcterms:created xsi:type="dcterms:W3CDTF">2010-08-01T14:41:28Z</dcterms:created>
  <dcterms:modified xsi:type="dcterms:W3CDTF">2020-08-13T05:40:33Z</dcterms:modified>
</cp:coreProperties>
</file>