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1.xml" ContentType="application/vnd.openxmlformats-officedocument.them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notesSlides/notesSlide9.xml" ContentType="application/vnd.openxmlformats-officedocument.presentationml.notesSlide+xml"/>
  <Default Extension="avi" ContentType="video/x-msvideo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iagrams/drawing1.xml" ContentType="application/vnd.ms-office.drawingml.diagramDrawing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2" r:id="rId4"/>
    <p:sldMasterId id="2147483726" r:id="rId5"/>
    <p:sldMasterId id="2147483740" r:id="rId6"/>
    <p:sldMasterId id="2147483754" r:id="rId7"/>
    <p:sldMasterId id="2147483768" r:id="rId8"/>
    <p:sldMasterId id="2147483782" r:id="rId9"/>
    <p:sldMasterId id="2147483796" r:id="rId10"/>
    <p:sldMasterId id="2147483810" r:id="rId11"/>
    <p:sldMasterId id="2147483824" r:id="rId12"/>
    <p:sldMasterId id="2147483838" r:id="rId13"/>
    <p:sldMasterId id="2147483852" r:id="rId14"/>
    <p:sldMasterId id="2147483866" r:id="rId15"/>
    <p:sldMasterId id="2147483880" r:id="rId16"/>
    <p:sldMasterId id="2147483894" r:id="rId17"/>
    <p:sldMasterId id="2147483908" r:id="rId18"/>
    <p:sldMasterId id="2147483922" r:id="rId19"/>
    <p:sldMasterId id="2147483936" r:id="rId20"/>
  </p:sldMasterIdLst>
  <p:notesMasterIdLst>
    <p:notesMasterId r:id="rId83"/>
  </p:notesMasterIdLst>
  <p:sldIdLst>
    <p:sldId id="320" r:id="rId21"/>
    <p:sldId id="257" r:id="rId22"/>
    <p:sldId id="258" r:id="rId23"/>
    <p:sldId id="260" r:id="rId24"/>
    <p:sldId id="261" r:id="rId25"/>
    <p:sldId id="262" r:id="rId26"/>
    <p:sldId id="263" r:id="rId27"/>
    <p:sldId id="264" r:id="rId28"/>
    <p:sldId id="266" r:id="rId29"/>
    <p:sldId id="287" r:id="rId30"/>
    <p:sldId id="288" r:id="rId31"/>
    <p:sldId id="267" r:id="rId32"/>
    <p:sldId id="265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34594" autoAdjust="0"/>
    <p:restoredTop sz="99806" autoAdjust="0"/>
  </p:normalViewPr>
  <p:slideViewPr>
    <p:cSldViewPr>
      <p:cViewPr varScale="1">
        <p:scale>
          <a:sx n="97" d="100"/>
          <a:sy n="97" d="100"/>
        </p:scale>
        <p:origin x="-114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slide" Target="slides/slide56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3570F1-A347-4EB5-AEB2-F0D4EB7C7C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0CBD9E63-AD64-4CDE-811E-76E394A199B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TOTAL POPULATION  n=500</a:t>
          </a:r>
        </a:p>
      </dgm:t>
    </dgm:pt>
    <dgm:pt modelId="{20EB57C9-8CDE-44BA-BD40-AD570CB9DC94}" type="parTrans" cxnId="{CE289821-9C53-45D6-BDD5-B24F7EBC3481}">
      <dgm:prSet/>
      <dgm:spPr/>
    </dgm:pt>
    <dgm:pt modelId="{33240F08-018A-4E56-A808-C18E57131977}" type="sibTrans" cxnId="{CE289821-9C53-45D6-BDD5-B24F7EBC3481}">
      <dgm:prSet/>
      <dgm:spPr/>
    </dgm:pt>
    <dgm:pt modelId="{F7C073D9-70B3-414D-A8C2-E9ACE1FCECE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SIMPLE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Provisional T  n=249</a:t>
          </a:r>
        </a:p>
      </dgm:t>
    </dgm:pt>
    <dgm:pt modelId="{8E6CC22A-C46B-4C35-B09B-6007610C245D}" type="parTrans" cxnId="{AF0F8F73-E601-4EA5-9919-1F25B9B2E8C7}">
      <dgm:prSet/>
      <dgm:spPr/>
    </dgm:pt>
    <dgm:pt modelId="{701B5EF2-A302-4BE5-B04D-2644E6F5BECE}" type="sibTrans" cxnId="{AF0F8F73-E601-4EA5-9919-1F25B9B2E8C7}">
      <dgm:prSet/>
      <dgm:spPr/>
    </dgm:pt>
    <dgm:pt modelId="{FDC606DC-1189-4AAB-826B-9ECDE825512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STAGE 1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Stent main vessel  n=176</a:t>
          </a:r>
        </a:p>
      </dgm:t>
    </dgm:pt>
    <dgm:pt modelId="{E0C6254E-57A8-4597-AC1F-BA9530E3C829}" type="parTrans" cxnId="{0AE88C69-8650-4A5A-863A-A565CAE74171}">
      <dgm:prSet/>
      <dgm:spPr/>
    </dgm:pt>
    <dgm:pt modelId="{FF58ED43-1EF2-46A0-9F23-9808ADF965A7}" type="sibTrans" cxnId="{0AE88C69-8650-4A5A-863A-A565CAE74171}">
      <dgm:prSet/>
      <dgm:spPr/>
    </dgm:pt>
    <dgm:pt modelId="{3745BB09-CD92-4910-945F-BB706F4EE9E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STAGE 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Stent main vessel plus kiss  n=66</a:t>
          </a:r>
        </a:p>
      </dgm:t>
    </dgm:pt>
    <dgm:pt modelId="{F7FEF67C-AF32-4514-AA3C-1CA7E4AFE3BD}" type="parTrans" cxnId="{7CD060CD-4BC5-4112-B266-A0564527F123}">
      <dgm:prSet/>
      <dgm:spPr/>
    </dgm:pt>
    <dgm:pt modelId="{B40C70FB-7864-42C9-87AB-1A114B3DCB84}" type="sibTrans" cxnId="{7CD060CD-4BC5-4112-B266-A0564527F123}">
      <dgm:prSet/>
      <dgm:spPr/>
    </dgm:pt>
    <dgm:pt modelId="{EE90F7FD-05FC-4D50-B8CB-17DC3C920AB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STAGE 3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T-stent and kiss (failed n=1)  n=7</a:t>
          </a:r>
        </a:p>
      </dgm:t>
    </dgm:pt>
    <dgm:pt modelId="{A701C4AC-AC36-4159-A892-CEEB1CDEFFD8}" type="parTrans" cxnId="{DFB38143-3BF1-42C7-A18D-7CDC815E8590}">
      <dgm:prSet/>
      <dgm:spPr/>
    </dgm:pt>
    <dgm:pt modelId="{91F430AA-68ED-479C-8BEC-59489D80E5D1}" type="sibTrans" cxnId="{DFB38143-3BF1-42C7-A18D-7CDC815E8590}">
      <dgm:prSet/>
      <dgm:spPr/>
    </dgm:pt>
    <dgm:pt modelId="{46F08877-FFAF-4664-A1F1-DADDFCEC024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COMPLEX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Total coverage  n=248</a:t>
          </a:r>
        </a:p>
      </dgm:t>
    </dgm:pt>
    <dgm:pt modelId="{DA970E5B-631E-41F8-B39D-4642C1CDAEB9}" type="parTrans" cxnId="{48E4F246-86F7-4B95-A1AF-7732777AF908}">
      <dgm:prSet/>
      <dgm:spPr/>
    </dgm:pt>
    <dgm:pt modelId="{20AE288F-E73A-4BB0-AACF-99F92ED2F426}" type="sibTrans" cxnId="{48E4F246-86F7-4B95-A1AF-7732777AF908}">
      <dgm:prSet/>
      <dgm:spPr/>
    </dgm:pt>
    <dgm:pt modelId="{F541C1C8-576B-4F04-A4E1-FD6D743EF13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Crush  n=169</a:t>
          </a:r>
        </a:p>
      </dgm:t>
    </dgm:pt>
    <dgm:pt modelId="{CD7EBF51-FC73-4652-A9EF-A36BEDD8792F}" type="parTrans" cxnId="{19B2C101-82CD-4665-B828-13E8C9DC57D3}">
      <dgm:prSet/>
      <dgm:spPr/>
    </dgm:pt>
    <dgm:pt modelId="{CBDCD801-6299-43CB-A097-B1D60A371AC5}" type="sibTrans" cxnId="{19B2C101-82CD-4665-B828-13E8C9DC57D3}">
      <dgm:prSet/>
      <dgm:spPr/>
    </dgm:pt>
    <dgm:pt modelId="{5BBEC7EE-A1EF-4A17-B2A6-F83B36A95CD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Culotte  n=75</a:t>
          </a:r>
        </a:p>
      </dgm:t>
    </dgm:pt>
    <dgm:pt modelId="{6ABDE3A8-E77A-4DC7-AEE0-F28C8B74A714}" type="parTrans" cxnId="{B53FDEB4-CF51-4137-A1FD-50A9E0F21112}">
      <dgm:prSet/>
      <dgm:spPr/>
    </dgm:pt>
    <dgm:pt modelId="{92FBF481-DB96-4DAD-BE9C-D598D27F6964}" type="sibTrans" cxnId="{B53FDEB4-CF51-4137-A1FD-50A9E0F21112}">
      <dgm:prSet/>
      <dgm:spPr/>
    </dgm:pt>
    <dgm:pt modelId="{A1559575-DBE1-4F1C-95B8-F9E9AFEFF6F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Simple (operator decision) n=4</a:t>
          </a:r>
        </a:p>
      </dgm:t>
    </dgm:pt>
    <dgm:pt modelId="{727AD137-FF12-4CF9-AEFE-302B5940107A}" type="parTrans" cxnId="{889D6A47-BCB7-4E2E-BC74-634B556541E2}">
      <dgm:prSet/>
      <dgm:spPr/>
    </dgm:pt>
    <dgm:pt modelId="{E8E2FCD6-AC2C-4AA6-B37F-84EDE3C454A2}" type="sibTrans" cxnId="{889D6A47-BCB7-4E2E-BC74-634B556541E2}">
      <dgm:prSet/>
      <dgm:spPr/>
    </dgm:pt>
    <dgm:pt modelId="{6995B7AA-A490-48AE-AEFB-8AD34AA82257}" type="pres">
      <dgm:prSet presAssocID="{AB3570F1-A347-4EB5-AEB2-F0D4EB7C7C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F964A4-F188-45DF-8CCA-A533F420EA83}" type="pres">
      <dgm:prSet presAssocID="{0CBD9E63-AD64-4CDE-811E-76E394A199BA}" presName="hierRoot1" presStyleCnt="0">
        <dgm:presLayoutVars>
          <dgm:hierBranch/>
        </dgm:presLayoutVars>
      </dgm:prSet>
      <dgm:spPr/>
    </dgm:pt>
    <dgm:pt modelId="{FDF75386-8B1F-483B-861C-48456ED55174}" type="pres">
      <dgm:prSet presAssocID="{0CBD9E63-AD64-4CDE-811E-76E394A199BA}" presName="rootComposite1" presStyleCnt="0"/>
      <dgm:spPr/>
    </dgm:pt>
    <dgm:pt modelId="{9D7E2C3F-D8E9-44EC-A24D-788406FFE714}" type="pres">
      <dgm:prSet presAssocID="{0CBD9E63-AD64-4CDE-811E-76E394A199B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1305AC-948D-4EA2-9AAC-E8ECB7180880}" type="pres">
      <dgm:prSet presAssocID="{0CBD9E63-AD64-4CDE-811E-76E394A199B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B6A8CD9-80A3-4854-A5D8-ABA3C8714384}" type="pres">
      <dgm:prSet presAssocID="{0CBD9E63-AD64-4CDE-811E-76E394A199BA}" presName="hierChild2" presStyleCnt="0"/>
      <dgm:spPr/>
    </dgm:pt>
    <dgm:pt modelId="{5159F25F-1AC7-4A1F-93A0-834CAADC4784}" type="pres">
      <dgm:prSet presAssocID="{8E6CC22A-C46B-4C35-B09B-6007610C245D}" presName="Name35" presStyleLbl="parChTrans1D2" presStyleIdx="0" presStyleCnt="2"/>
      <dgm:spPr/>
    </dgm:pt>
    <dgm:pt modelId="{C70841E5-88ED-4186-B518-346F812AB818}" type="pres">
      <dgm:prSet presAssocID="{F7C073D9-70B3-414D-A8C2-E9ACE1FCECEF}" presName="hierRoot2" presStyleCnt="0">
        <dgm:presLayoutVars>
          <dgm:hierBranch/>
        </dgm:presLayoutVars>
      </dgm:prSet>
      <dgm:spPr/>
    </dgm:pt>
    <dgm:pt modelId="{D6564274-5739-444C-B3B3-2ADADC746AC1}" type="pres">
      <dgm:prSet presAssocID="{F7C073D9-70B3-414D-A8C2-E9ACE1FCECEF}" presName="rootComposite" presStyleCnt="0"/>
      <dgm:spPr/>
    </dgm:pt>
    <dgm:pt modelId="{A4854AF6-03DD-44B6-B7AC-89A816832343}" type="pres">
      <dgm:prSet presAssocID="{F7C073D9-70B3-414D-A8C2-E9ACE1FCECE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DA406F-5158-46E0-94C1-403C3D481DC7}" type="pres">
      <dgm:prSet presAssocID="{F7C073D9-70B3-414D-A8C2-E9ACE1FCECEF}" presName="rootConnector" presStyleLbl="node2" presStyleIdx="0" presStyleCnt="2"/>
      <dgm:spPr/>
      <dgm:t>
        <a:bodyPr/>
        <a:lstStyle/>
        <a:p>
          <a:endParaRPr lang="en-US"/>
        </a:p>
      </dgm:t>
    </dgm:pt>
    <dgm:pt modelId="{7D5FACF4-DE08-4C0D-BBA0-349A634BA6B3}" type="pres">
      <dgm:prSet presAssocID="{F7C073D9-70B3-414D-A8C2-E9ACE1FCECEF}" presName="hierChild4" presStyleCnt="0"/>
      <dgm:spPr/>
    </dgm:pt>
    <dgm:pt modelId="{25AF897B-C468-4325-AE06-025A5DA91D57}" type="pres">
      <dgm:prSet presAssocID="{E0C6254E-57A8-4597-AC1F-BA9530E3C829}" presName="Name35" presStyleLbl="parChTrans1D3" presStyleIdx="0" presStyleCnt="4"/>
      <dgm:spPr/>
    </dgm:pt>
    <dgm:pt modelId="{0B942FAE-21A6-4F66-ACAB-A5F9CD1F70FA}" type="pres">
      <dgm:prSet presAssocID="{FDC606DC-1189-4AAB-826B-9ECDE825512B}" presName="hierRoot2" presStyleCnt="0">
        <dgm:presLayoutVars>
          <dgm:hierBranch/>
        </dgm:presLayoutVars>
      </dgm:prSet>
      <dgm:spPr/>
    </dgm:pt>
    <dgm:pt modelId="{843DAE2D-E808-4F86-A67E-E4CE7643BDA7}" type="pres">
      <dgm:prSet presAssocID="{FDC606DC-1189-4AAB-826B-9ECDE825512B}" presName="rootComposite" presStyleCnt="0"/>
      <dgm:spPr/>
    </dgm:pt>
    <dgm:pt modelId="{01F6B65A-270E-4AA6-BA36-A675F4A76AEE}" type="pres">
      <dgm:prSet presAssocID="{FDC606DC-1189-4AAB-826B-9ECDE825512B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313CE6-302B-4281-81BA-C3E6AD7122ED}" type="pres">
      <dgm:prSet presAssocID="{FDC606DC-1189-4AAB-826B-9ECDE825512B}" presName="rootConnector" presStyleLbl="node3" presStyleIdx="0" presStyleCnt="4"/>
      <dgm:spPr/>
      <dgm:t>
        <a:bodyPr/>
        <a:lstStyle/>
        <a:p>
          <a:endParaRPr lang="en-US"/>
        </a:p>
      </dgm:t>
    </dgm:pt>
    <dgm:pt modelId="{4662FB79-6650-4BFF-A766-02EBBFED7CE5}" type="pres">
      <dgm:prSet presAssocID="{FDC606DC-1189-4AAB-826B-9ECDE825512B}" presName="hierChild4" presStyleCnt="0"/>
      <dgm:spPr/>
    </dgm:pt>
    <dgm:pt modelId="{BF78F4B1-A671-4313-B563-CD8E605B22CC}" type="pres">
      <dgm:prSet presAssocID="{F7FEF67C-AF32-4514-AA3C-1CA7E4AFE3BD}" presName="Name35" presStyleLbl="parChTrans1D4" presStyleIdx="0" presStyleCnt="2"/>
      <dgm:spPr/>
    </dgm:pt>
    <dgm:pt modelId="{C2754626-ADE4-4F30-BF42-D0A80323591B}" type="pres">
      <dgm:prSet presAssocID="{3745BB09-CD92-4910-945F-BB706F4EE9EF}" presName="hierRoot2" presStyleCnt="0">
        <dgm:presLayoutVars>
          <dgm:hierBranch/>
        </dgm:presLayoutVars>
      </dgm:prSet>
      <dgm:spPr/>
    </dgm:pt>
    <dgm:pt modelId="{3A484FDB-F505-46E4-A8D5-EF137BDC1B31}" type="pres">
      <dgm:prSet presAssocID="{3745BB09-CD92-4910-945F-BB706F4EE9EF}" presName="rootComposite" presStyleCnt="0"/>
      <dgm:spPr/>
    </dgm:pt>
    <dgm:pt modelId="{A3835D83-383D-4664-BF12-0BA05D50BF64}" type="pres">
      <dgm:prSet presAssocID="{3745BB09-CD92-4910-945F-BB706F4EE9EF}" presName="rootText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9C62D7-1D43-4B02-9895-1782ED832B45}" type="pres">
      <dgm:prSet presAssocID="{3745BB09-CD92-4910-945F-BB706F4EE9EF}" presName="rootConnector" presStyleLbl="node4" presStyleIdx="0" presStyleCnt="2"/>
      <dgm:spPr/>
      <dgm:t>
        <a:bodyPr/>
        <a:lstStyle/>
        <a:p>
          <a:endParaRPr lang="en-US"/>
        </a:p>
      </dgm:t>
    </dgm:pt>
    <dgm:pt modelId="{F2E008F5-BC0F-4155-8E25-EAEBC3BE484D}" type="pres">
      <dgm:prSet presAssocID="{3745BB09-CD92-4910-945F-BB706F4EE9EF}" presName="hierChild4" presStyleCnt="0"/>
      <dgm:spPr/>
    </dgm:pt>
    <dgm:pt modelId="{7892302C-A059-4FBE-939F-6AF2159776FC}" type="pres">
      <dgm:prSet presAssocID="{A701C4AC-AC36-4159-A892-CEEB1CDEFFD8}" presName="Name35" presStyleLbl="parChTrans1D4" presStyleIdx="1" presStyleCnt="2"/>
      <dgm:spPr/>
    </dgm:pt>
    <dgm:pt modelId="{EFF5E8F9-5E9A-464C-AAAC-C1438835BAA6}" type="pres">
      <dgm:prSet presAssocID="{EE90F7FD-05FC-4D50-B8CB-17DC3C920AB7}" presName="hierRoot2" presStyleCnt="0">
        <dgm:presLayoutVars>
          <dgm:hierBranch val="r"/>
        </dgm:presLayoutVars>
      </dgm:prSet>
      <dgm:spPr/>
    </dgm:pt>
    <dgm:pt modelId="{6E6A58B1-ABC2-4F01-8E8C-13B18378CA70}" type="pres">
      <dgm:prSet presAssocID="{EE90F7FD-05FC-4D50-B8CB-17DC3C920AB7}" presName="rootComposite" presStyleCnt="0"/>
      <dgm:spPr/>
    </dgm:pt>
    <dgm:pt modelId="{BAEEA02B-6495-4282-B78B-6F1958E45977}" type="pres">
      <dgm:prSet presAssocID="{EE90F7FD-05FC-4D50-B8CB-17DC3C920AB7}" presName="rootText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F892C0-46A8-4CEE-BF18-2DE795952059}" type="pres">
      <dgm:prSet presAssocID="{EE90F7FD-05FC-4D50-B8CB-17DC3C920AB7}" presName="rootConnector" presStyleLbl="node4" presStyleIdx="1" presStyleCnt="2"/>
      <dgm:spPr/>
      <dgm:t>
        <a:bodyPr/>
        <a:lstStyle/>
        <a:p>
          <a:endParaRPr lang="en-US"/>
        </a:p>
      </dgm:t>
    </dgm:pt>
    <dgm:pt modelId="{EFF31BEE-A15F-4FCB-9816-E3C56D6F6F14}" type="pres">
      <dgm:prSet presAssocID="{EE90F7FD-05FC-4D50-B8CB-17DC3C920AB7}" presName="hierChild4" presStyleCnt="0"/>
      <dgm:spPr/>
    </dgm:pt>
    <dgm:pt modelId="{5C97999E-E6F5-4741-AFC2-97DB96918631}" type="pres">
      <dgm:prSet presAssocID="{EE90F7FD-05FC-4D50-B8CB-17DC3C920AB7}" presName="hierChild5" presStyleCnt="0"/>
      <dgm:spPr/>
    </dgm:pt>
    <dgm:pt modelId="{D604DE6D-B000-4334-ABD1-B8C3696401E5}" type="pres">
      <dgm:prSet presAssocID="{3745BB09-CD92-4910-945F-BB706F4EE9EF}" presName="hierChild5" presStyleCnt="0"/>
      <dgm:spPr/>
    </dgm:pt>
    <dgm:pt modelId="{EE9E9E42-6128-4BD2-BABD-C4CF06E8F7B0}" type="pres">
      <dgm:prSet presAssocID="{FDC606DC-1189-4AAB-826B-9ECDE825512B}" presName="hierChild5" presStyleCnt="0"/>
      <dgm:spPr/>
    </dgm:pt>
    <dgm:pt modelId="{C2A98351-6386-4BCF-99BD-B588C704A18E}" type="pres">
      <dgm:prSet presAssocID="{F7C073D9-70B3-414D-A8C2-E9ACE1FCECEF}" presName="hierChild5" presStyleCnt="0"/>
      <dgm:spPr/>
    </dgm:pt>
    <dgm:pt modelId="{DEB2008B-10F7-44F5-9A88-CB0816F0BC37}" type="pres">
      <dgm:prSet presAssocID="{DA970E5B-631E-41F8-B39D-4642C1CDAEB9}" presName="Name35" presStyleLbl="parChTrans1D2" presStyleIdx="1" presStyleCnt="2"/>
      <dgm:spPr/>
    </dgm:pt>
    <dgm:pt modelId="{13F0AFE4-0F41-4F0A-A6D4-135BFC19EA42}" type="pres">
      <dgm:prSet presAssocID="{46F08877-FFAF-4664-A1F1-DADDFCEC0247}" presName="hierRoot2" presStyleCnt="0">
        <dgm:presLayoutVars>
          <dgm:hierBranch val="r"/>
        </dgm:presLayoutVars>
      </dgm:prSet>
      <dgm:spPr/>
    </dgm:pt>
    <dgm:pt modelId="{92926FA0-6790-417B-A66D-469CB6E4A928}" type="pres">
      <dgm:prSet presAssocID="{46F08877-FFAF-4664-A1F1-DADDFCEC0247}" presName="rootComposite" presStyleCnt="0"/>
      <dgm:spPr/>
    </dgm:pt>
    <dgm:pt modelId="{6280B49F-4C49-4E0F-9526-C939269E7F60}" type="pres">
      <dgm:prSet presAssocID="{46F08877-FFAF-4664-A1F1-DADDFCEC0247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C08CD5-7F9E-4286-8C37-17BE94DADF0C}" type="pres">
      <dgm:prSet presAssocID="{46F08877-FFAF-4664-A1F1-DADDFCEC0247}" presName="rootConnector" presStyleLbl="node2" presStyleIdx="1" presStyleCnt="2"/>
      <dgm:spPr/>
      <dgm:t>
        <a:bodyPr/>
        <a:lstStyle/>
        <a:p>
          <a:endParaRPr lang="en-US"/>
        </a:p>
      </dgm:t>
    </dgm:pt>
    <dgm:pt modelId="{B2F0E14F-CBF2-4E7E-8D38-62484D375CE3}" type="pres">
      <dgm:prSet presAssocID="{46F08877-FFAF-4664-A1F1-DADDFCEC0247}" presName="hierChild4" presStyleCnt="0"/>
      <dgm:spPr/>
    </dgm:pt>
    <dgm:pt modelId="{50B5EF9C-02E2-43B6-B7C0-5860FFA8E150}" type="pres">
      <dgm:prSet presAssocID="{CD7EBF51-FC73-4652-A9EF-A36BEDD8792F}" presName="Name50" presStyleLbl="parChTrans1D3" presStyleIdx="1" presStyleCnt="4"/>
      <dgm:spPr/>
    </dgm:pt>
    <dgm:pt modelId="{EB57BDCF-D029-4250-8C97-A1261D450D62}" type="pres">
      <dgm:prSet presAssocID="{F541C1C8-576B-4F04-A4E1-FD6D743EF13C}" presName="hierRoot2" presStyleCnt="0">
        <dgm:presLayoutVars>
          <dgm:hierBranch val="r"/>
        </dgm:presLayoutVars>
      </dgm:prSet>
      <dgm:spPr/>
    </dgm:pt>
    <dgm:pt modelId="{3FF3BAD2-D1E3-4BBB-BB63-ED7821E729E4}" type="pres">
      <dgm:prSet presAssocID="{F541C1C8-576B-4F04-A4E1-FD6D743EF13C}" presName="rootComposite" presStyleCnt="0"/>
      <dgm:spPr/>
    </dgm:pt>
    <dgm:pt modelId="{DD25EA4B-A607-40C8-A1CF-CD722B8432FC}" type="pres">
      <dgm:prSet presAssocID="{F541C1C8-576B-4F04-A4E1-FD6D743EF13C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13C300-522D-46B2-8CCC-20BB40D54219}" type="pres">
      <dgm:prSet presAssocID="{F541C1C8-576B-4F04-A4E1-FD6D743EF13C}" presName="rootConnector" presStyleLbl="node3" presStyleIdx="1" presStyleCnt="4"/>
      <dgm:spPr/>
      <dgm:t>
        <a:bodyPr/>
        <a:lstStyle/>
        <a:p>
          <a:endParaRPr lang="en-US"/>
        </a:p>
      </dgm:t>
    </dgm:pt>
    <dgm:pt modelId="{F63BCA5E-F280-41F2-BFBC-1E0B2F231801}" type="pres">
      <dgm:prSet presAssocID="{F541C1C8-576B-4F04-A4E1-FD6D743EF13C}" presName="hierChild4" presStyleCnt="0"/>
      <dgm:spPr/>
    </dgm:pt>
    <dgm:pt modelId="{370E4492-D787-4E3E-8B76-7801396A8ECF}" type="pres">
      <dgm:prSet presAssocID="{F541C1C8-576B-4F04-A4E1-FD6D743EF13C}" presName="hierChild5" presStyleCnt="0"/>
      <dgm:spPr/>
    </dgm:pt>
    <dgm:pt modelId="{EA2C23CC-1072-46A1-82B7-E5DF3936E7A0}" type="pres">
      <dgm:prSet presAssocID="{6ABDE3A8-E77A-4DC7-AEE0-F28C8B74A714}" presName="Name50" presStyleLbl="parChTrans1D3" presStyleIdx="2" presStyleCnt="4"/>
      <dgm:spPr/>
    </dgm:pt>
    <dgm:pt modelId="{F2FF3DDC-2904-4F12-B3A5-BDBE07246A1D}" type="pres">
      <dgm:prSet presAssocID="{5BBEC7EE-A1EF-4A17-B2A6-F83B36A95CDC}" presName="hierRoot2" presStyleCnt="0">
        <dgm:presLayoutVars>
          <dgm:hierBranch val="r"/>
        </dgm:presLayoutVars>
      </dgm:prSet>
      <dgm:spPr/>
    </dgm:pt>
    <dgm:pt modelId="{C183E1CC-CC47-4F9F-BD60-F2020676427E}" type="pres">
      <dgm:prSet presAssocID="{5BBEC7EE-A1EF-4A17-B2A6-F83B36A95CDC}" presName="rootComposite" presStyleCnt="0"/>
      <dgm:spPr/>
    </dgm:pt>
    <dgm:pt modelId="{723E28AF-EBE4-416C-AD0F-F2274396C94B}" type="pres">
      <dgm:prSet presAssocID="{5BBEC7EE-A1EF-4A17-B2A6-F83B36A95CDC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5B7A8D-E302-45C8-ADF4-5EC0089898D2}" type="pres">
      <dgm:prSet presAssocID="{5BBEC7EE-A1EF-4A17-B2A6-F83B36A95CDC}" presName="rootConnector" presStyleLbl="node3" presStyleIdx="2" presStyleCnt="4"/>
      <dgm:spPr/>
      <dgm:t>
        <a:bodyPr/>
        <a:lstStyle/>
        <a:p>
          <a:endParaRPr lang="en-US"/>
        </a:p>
      </dgm:t>
    </dgm:pt>
    <dgm:pt modelId="{BB1880BF-AC26-4300-AE74-FB4BC59EF7C4}" type="pres">
      <dgm:prSet presAssocID="{5BBEC7EE-A1EF-4A17-B2A6-F83B36A95CDC}" presName="hierChild4" presStyleCnt="0"/>
      <dgm:spPr/>
    </dgm:pt>
    <dgm:pt modelId="{63590FB0-A417-4FA9-889F-155206FC9B2E}" type="pres">
      <dgm:prSet presAssocID="{5BBEC7EE-A1EF-4A17-B2A6-F83B36A95CDC}" presName="hierChild5" presStyleCnt="0"/>
      <dgm:spPr/>
    </dgm:pt>
    <dgm:pt modelId="{F95EA36E-4E08-4E43-BAF4-72976FA39A40}" type="pres">
      <dgm:prSet presAssocID="{727AD137-FF12-4CF9-AEFE-302B5940107A}" presName="Name50" presStyleLbl="parChTrans1D3" presStyleIdx="3" presStyleCnt="4"/>
      <dgm:spPr/>
    </dgm:pt>
    <dgm:pt modelId="{E91AC4D3-5EB9-4A11-AEC0-88F67AA7C7E2}" type="pres">
      <dgm:prSet presAssocID="{A1559575-DBE1-4F1C-95B8-F9E9AFEFF6FC}" presName="hierRoot2" presStyleCnt="0">
        <dgm:presLayoutVars>
          <dgm:hierBranch val="r"/>
        </dgm:presLayoutVars>
      </dgm:prSet>
      <dgm:spPr/>
    </dgm:pt>
    <dgm:pt modelId="{BCFA6D10-4BEC-43A8-BECC-B96293326797}" type="pres">
      <dgm:prSet presAssocID="{A1559575-DBE1-4F1C-95B8-F9E9AFEFF6FC}" presName="rootComposite" presStyleCnt="0"/>
      <dgm:spPr/>
    </dgm:pt>
    <dgm:pt modelId="{CE785F69-70BE-4641-969F-944F2E59E3AC}" type="pres">
      <dgm:prSet presAssocID="{A1559575-DBE1-4F1C-95B8-F9E9AFEFF6FC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45ACA9-93C0-4116-945F-388469B3FC82}" type="pres">
      <dgm:prSet presAssocID="{A1559575-DBE1-4F1C-95B8-F9E9AFEFF6FC}" presName="rootConnector" presStyleLbl="node3" presStyleIdx="3" presStyleCnt="4"/>
      <dgm:spPr/>
      <dgm:t>
        <a:bodyPr/>
        <a:lstStyle/>
        <a:p>
          <a:endParaRPr lang="en-US"/>
        </a:p>
      </dgm:t>
    </dgm:pt>
    <dgm:pt modelId="{4B3CA734-34A1-4E1C-BD31-308DCD7120CA}" type="pres">
      <dgm:prSet presAssocID="{A1559575-DBE1-4F1C-95B8-F9E9AFEFF6FC}" presName="hierChild4" presStyleCnt="0"/>
      <dgm:spPr/>
    </dgm:pt>
    <dgm:pt modelId="{4D37B613-6FF8-4C5E-9B6D-C2A6A1A8EAF9}" type="pres">
      <dgm:prSet presAssocID="{A1559575-DBE1-4F1C-95B8-F9E9AFEFF6FC}" presName="hierChild5" presStyleCnt="0"/>
      <dgm:spPr/>
    </dgm:pt>
    <dgm:pt modelId="{B080B056-76FB-42C9-868A-44AF708C51A0}" type="pres">
      <dgm:prSet presAssocID="{46F08877-FFAF-4664-A1F1-DADDFCEC0247}" presName="hierChild5" presStyleCnt="0"/>
      <dgm:spPr/>
    </dgm:pt>
    <dgm:pt modelId="{BB1CCF46-DAE7-419C-9F01-A5AD9D12CE58}" type="pres">
      <dgm:prSet presAssocID="{0CBD9E63-AD64-4CDE-811E-76E394A199BA}" presName="hierChild3" presStyleCnt="0"/>
      <dgm:spPr/>
    </dgm:pt>
  </dgm:ptLst>
  <dgm:cxnLst>
    <dgm:cxn modelId="{7CD060CD-4BC5-4112-B266-A0564527F123}" srcId="{FDC606DC-1189-4AAB-826B-9ECDE825512B}" destId="{3745BB09-CD92-4910-945F-BB706F4EE9EF}" srcOrd="0" destOrd="0" parTransId="{F7FEF67C-AF32-4514-AA3C-1CA7E4AFE3BD}" sibTransId="{B40C70FB-7864-42C9-87AB-1A114B3DCB84}"/>
    <dgm:cxn modelId="{009A60B2-48D3-4FAC-B410-BCAC9483BA59}" type="presOf" srcId="{8E6CC22A-C46B-4C35-B09B-6007610C245D}" destId="{5159F25F-1AC7-4A1F-93A0-834CAADC4784}" srcOrd="0" destOrd="0" presId="urn:microsoft.com/office/officeart/2005/8/layout/orgChart1"/>
    <dgm:cxn modelId="{48E4F246-86F7-4B95-A1AF-7732777AF908}" srcId="{0CBD9E63-AD64-4CDE-811E-76E394A199BA}" destId="{46F08877-FFAF-4664-A1F1-DADDFCEC0247}" srcOrd="1" destOrd="0" parTransId="{DA970E5B-631E-41F8-B39D-4642C1CDAEB9}" sibTransId="{20AE288F-E73A-4BB0-AACF-99F92ED2F426}"/>
    <dgm:cxn modelId="{19B2C101-82CD-4665-B828-13E8C9DC57D3}" srcId="{46F08877-FFAF-4664-A1F1-DADDFCEC0247}" destId="{F541C1C8-576B-4F04-A4E1-FD6D743EF13C}" srcOrd="0" destOrd="0" parTransId="{CD7EBF51-FC73-4652-A9EF-A36BEDD8792F}" sibTransId="{CBDCD801-6299-43CB-A097-B1D60A371AC5}"/>
    <dgm:cxn modelId="{AA5CC0DF-8FB3-464F-BCC4-7470A9D1B87E}" type="presOf" srcId="{5BBEC7EE-A1EF-4A17-B2A6-F83B36A95CDC}" destId="{675B7A8D-E302-45C8-ADF4-5EC0089898D2}" srcOrd="1" destOrd="0" presId="urn:microsoft.com/office/officeart/2005/8/layout/orgChart1"/>
    <dgm:cxn modelId="{3FB8F225-494C-4CA9-AA1F-8494A3EBD13C}" type="presOf" srcId="{E0C6254E-57A8-4597-AC1F-BA9530E3C829}" destId="{25AF897B-C468-4325-AE06-025A5DA91D57}" srcOrd="0" destOrd="0" presId="urn:microsoft.com/office/officeart/2005/8/layout/orgChart1"/>
    <dgm:cxn modelId="{84DCB9B9-CBDE-43AE-9882-D9F7F01BF0D9}" type="presOf" srcId="{FDC606DC-1189-4AAB-826B-9ECDE825512B}" destId="{3C313CE6-302B-4281-81BA-C3E6AD7122ED}" srcOrd="1" destOrd="0" presId="urn:microsoft.com/office/officeart/2005/8/layout/orgChart1"/>
    <dgm:cxn modelId="{385136DD-D83A-4432-8A46-F3F28D65D1F4}" type="presOf" srcId="{EE90F7FD-05FC-4D50-B8CB-17DC3C920AB7}" destId="{BAEEA02B-6495-4282-B78B-6F1958E45977}" srcOrd="0" destOrd="0" presId="urn:microsoft.com/office/officeart/2005/8/layout/orgChart1"/>
    <dgm:cxn modelId="{AF0F8F73-E601-4EA5-9919-1F25B9B2E8C7}" srcId="{0CBD9E63-AD64-4CDE-811E-76E394A199BA}" destId="{F7C073D9-70B3-414D-A8C2-E9ACE1FCECEF}" srcOrd="0" destOrd="0" parTransId="{8E6CC22A-C46B-4C35-B09B-6007610C245D}" sibTransId="{701B5EF2-A302-4BE5-B04D-2644E6F5BECE}"/>
    <dgm:cxn modelId="{D5CF8F52-95E7-4BCD-AA46-8EA9BD15847D}" type="presOf" srcId="{AB3570F1-A347-4EB5-AEB2-F0D4EB7C7C69}" destId="{6995B7AA-A490-48AE-AEFB-8AD34AA82257}" srcOrd="0" destOrd="0" presId="urn:microsoft.com/office/officeart/2005/8/layout/orgChart1"/>
    <dgm:cxn modelId="{3F21A425-7A6C-4251-A97B-BBE78330ECE9}" type="presOf" srcId="{EE90F7FD-05FC-4D50-B8CB-17DC3C920AB7}" destId="{06F892C0-46A8-4CEE-BF18-2DE795952059}" srcOrd="1" destOrd="0" presId="urn:microsoft.com/office/officeart/2005/8/layout/orgChart1"/>
    <dgm:cxn modelId="{7639225F-4C36-4827-B277-A5392984675A}" type="presOf" srcId="{F7C073D9-70B3-414D-A8C2-E9ACE1FCECEF}" destId="{A4854AF6-03DD-44B6-B7AC-89A816832343}" srcOrd="0" destOrd="0" presId="urn:microsoft.com/office/officeart/2005/8/layout/orgChart1"/>
    <dgm:cxn modelId="{0AE88C69-8650-4A5A-863A-A565CAE74171}" srcId="{F7C073D9-70B3-414D-A8C2-E9ACE1FCECEF}" destId="{FDC606DC-1189-4AAB-826B-9ECDE825512B}" srcOrd="0" destOrd="0" parTransId="{E0C6254E-57A8-4597-AC1F-BA9530E3C829}" sibTransId="{FF58ED43-1EF2-46A0-9F23-9808ADF965A7}"/>
    <dgm:cxn modelId="{60E80F58-BCBD-46B1-BA54-465217F5382F}" type="presOf" srcId="{3745BB09-CD92-4910-945F-BB706F4EE9EF}" destId="{A3835D83-383D-4664-BF12-0BA05D50BF64}" srcOrd="0" destOrd="0" presId="urn:microsoft.com/office/officeart/2005/8/layout/orgChart1"/>
    <dgm:cxn modelId="{DFB38143-3BF1-42C7-A18D-7CDC815E8590}" srcId="{3745BB09-CD92-4910-945F-BB706F4EE9EF}" destId="{EE90F7FD-05FC-4D50-B8CB-17DC3C920AB7}" srcOrd="0" destOrd="0" parTransId="{A701C4AC-AC36-4159-A892-CEEB1CDEFFD8}" sibTransId="{91F430AA-68ED-479C-8BEC-59489D80E5D1}"/>
    <dgm:cxn modelId="{FE67EB06-EF88-4BD8-857E-9EB048556058}" type="presOf" srcId="{A1559575-DBE1-4F1C-95B8-F9E9AFEFF6FC}" destId="{CE785F69-70BE-4641-969F-944F2E59E3AC}" srcOrd="0" destOrd="0" presId="urn:microsoft.com/office/officeart/2005/8/layout/orgChart1"/>
    <dgm:cxn modelId="{240FD20F-E28E-42FA-B007-157B66629A63}" type="presOf" srcId="{F7C073D9-70B3-414D-A8C2-E9ACE1FCECEF}" destId="{37DA406F-5158-46E0-94C1-403C3D481DC7}" srcOrd="1" destOrd="0" presId="urn:microsoft.com/office/officeart/2005/8/layout/orgChart1"/>
    <dgm:cxn modelId="{B53FDEB4-CF51-4137-A1FD-50A9E0F21112}" srcId="{46F08877-FFAF-4664-A1F1-DADDFCEC0247}" destId="{5BBEC7EE-A1EF-4A17-B2A6-F83B36A95CDC}" srcOrd="1" destOrd="0" parTransId="{6ABDE3A8-E77A-4DC7-AEE0-F28C8B74A714}" sibTransId="{92FBF481-DB96-4DAD-BE9C-D598D27F6964}"/>
    <dgm:cxn modelId="{CE289821-9C53-45D6-BDD5-B24F7EBC3481}" srcId="{AB3570F1-A347-4EB5-AEB2-F0D4EB7C7C69}" destId="{0CBD9E63-AD64-4CDE-811E-76E394A199BA}" srcOrd="0" destOrd="0" parTransId="{20EB57C9-8CDE-44BA-BD40-AD570CB9DC94}" sibTransId="{33240F08-018A-4E56-A808-C18E57131977}"/>
    <dgm:cxn modelId="{57461073-5D18-42B4-A0E6-62BB6D0C26D8}" type="presOf" srcId="{A701C4AC-AC36-4159-A892-CEEB1CDEFFD8}" destId="{7892302C-A059-4FBE-939F-6AF2159776FC}" srcOrd="0" destOrd="0" presId="urn:microsoft.com/office/officeart/2005/8/layout/orgChart1"/>
    <dgm:cxn modelId="{96605CBA-AC27-4746-81DA-97EFBBB9FF9D}" type="presOf" srcId="{F7FEF67C-AF32-4514-AA3C-1CA7E4AFE3BD}" destId="{BF78F4B1-A671-4313-B563-CD8E605B22CC}" srcOrd="0" destOrd="0" presId="urn:microsoft.com/office/officeart/2005/8/layout/orgChart1"/>
    <dgm:cxn modelId="{9F919488-6607-4FDE-85A5-C1EF19787F78}" type="presOf" srcId="{0CBD9E63-AD64-4CDE-811E-76E394A199BA}" destId="{9D7E2C3F-D8E9-44EC-A24D-788406FFE714}" srcOrd="0" destOrd="0" presId="urn:microsoft.com/office/officeart/2005/8/layout/orgChart1"/>
    <dgm:cxn modelId="{B5FC7510-6D6C-4E1D-84BE-CCB1A6C3D1BE}" type="presOf" srcId="{727AD137-FF12-4CF9-AEFE-302B5940107A}" destId="{F95EA36E-4E08-4E43-BAF4-72976FA39A40}" srcOrd="0" destOrd="0" presId="urn:microsoft.com/office/officeart/2005/8/layout/orgChart1"/>
    <dgm:cxn modelId="{58566B01-50DD-4BBD-BB22-4C7B34151045}" type="presOf" srcId="{CD7EBF51-FC73-4652-A9EF-A36BEDD8792F}" destId="{50B5EF9C-02E2-43B6-B7C0-5860FFA8E150}" srcOrd="0" destOrd="0" presId="urn:microsoft.com/office/officeart/2005/8/layout/orgChart1"/>
    <dgm:cxn modelId="{5030F35A-93D9-451C-A692-A61C12EC4D1B}" type="presOf" srcId="{FDC606DC-1189-4AAB-826B-9ECDE825512B}" destId="{01F6B65A-270E-4AA6-BA36-A675F4A76AEE}" srcOrd="0" destOrd="0" presId="urn:microsoft.com/office/officeart/2005/8/layout/orgChart1"/>
    <dgm:cxn modelId="{B168D1EF-20DE-45F5-BF19-D3A785AE1ED3}" type="presOf" srcId="{F541C1C8-576B-4F04-A4E1-FD6D743EF13C}" destId="{4213C300-522D-46B2-8CCC-20BB40D54219}" srcOrd="1" destOrd="0" presId="urn:microsoft.com/office/officeart/2005/8/layout/orgChart1"/>
    <dgm:cxn modelId="{0A1386CF-1C02-40F0-8AD9-4C73F6BC83F2}" type="presOf" srcId="{6ABDE3A8-E77A-4DC7-AEE0-F28C8B74A714}" destId="{EA2C23CC-1072-46A1-82B7-E5DF3936E7A0}" srcOrd="0" destOrd="0" presId="urn:microsoft.com/office/officeart/2005/8/layout/orgChart1"/>
    <dgm:cxn modelId="{C35E36C3-A267-4C7B-A5F6-2F2003F2E9EB}" type="presOf" srcId="{46F08877-FFAF-4664-A1F1-DADDFCEC0247}" destId="{6280B49F-4C49-4E0F-9526-C939269E7F60}" srcOrd="0" destOrd="0" presId="urn:microsoft.com/office/officeart/2005/8/layout/orgChart1"/>
    <dgm:cxn modelId="{DC8EA516-038C-4DB2-9D8D-EAAFFB758C8B}" type="presOf" srcId="{A1559575-DBE1-4F1C-95B8-F9E9AFEFF6FC}" destId="{6345ACA9-93C0-4116-945F-388469B3FC82}" srcOrd="1" destOrd="0" presId="urn:microsoft.com/office/officeart/2005/8/layout/orgChart1"/>
    <dgm:cxn modelId="{889D6A47-BCB7-4E2E-BC74-634B556541E2}" srcId="{46F08877-FFAF-4664-A1F1-DADDFCEC0247}" destId="{A1559575-DBE1-4F1C-95B8-F9E9AFEFF6FC}" srcOrd="2" destOrd="0" parTransId="{727AD137-FF12-4CF9-AEFE-302B5940107A}" sibTransId="{E8E2FCD6-AC2C-4AA6-B37F-84EDE3C454A2}"/>
    <dgm:cxn modelId="{86506644-4CE5-41E1-9A08-614A1D894C3E}" type="presOf" srcId="{0CBD9E63-AD64-4CDE-811E-76E394A199BA}" destId="{D51305AC-948D-4EA2-9AAC-E8ECB7180880}" srcOrd="1" destOrd="0" presId="urn:microsoft.com/office/officeart/2005/8/layout/orgChart1"/>
    <dgm:cxn modelId="{217FDE2E-EB5C-4935-B13E-0F2E2E4FF065}" type="presOf" srcId="{F541C1C8-576B-4F04-A4E1-FD6D743EF13C}" destId="{DD25EA4B-A607-40C8-A1CF-CD722B8432FC}" srcOrd="0" destOrd="0" presId="urn:microsoft.com/office/officeart/2005/8/layout/orgChart1"/>
    <dgm:cxn modelId="{8F3EAAA7-8BB2-4AB1-B756-6C07FA63BAC0}" type="presOf" srcId="{46F08877-FFAF-4664-A1F1-DADDFCEC0247}" destId="{07C08CD5-7F9E-4286-8C37-17BE94DADF0C}" srcOrd="1" destOrd="0" presId="urn:microsoft.com/office/officeart/2005/8/layout/orgChart1"/>
    <dgm:cxn modelId="{6004BFE0-E8CB-4806-9E24-5406DA9F40A2}" type="presOf" srcId="{3745BB09-CD92-4910-945F-BB706F4EE9EF}" destId="{449C62D7-1D43-4B02-9895-1782ED832B45}" srcOrd="1" destOrd="0" presId="urn:microsoft.com/office/officeart/2005/8/layout/orgChart1"/>
    <dgm:cxn modelId="{0E59C330-793B-4704-8BA1-9C0023B013BC}" type="presOf" srcId="{DA970E5B-631E-41F8-B39D-4642C1CDAEB9}" destId="{DEB2008B-10F7-44F5-9A88-CB0816F0BC37}" srcOrd="0" destOrd="0" presId="urn:microsoft.com/office/officeart/2005/8/layout/orgChart1"/>
    <dgm:cxn modelId="{D5BFA416-6BA4-4272-8542-286D639420D0}" type="presOf" srcId="{5BBEC7EE-A1EF-4A17-B2A6-F83B36A95CDC}" destId="{723E28AF-EBE4-416C-AD0F-F2274396C94B}" srcOrd="0" destOrd="0" presId="urn:microsoft.com/office/officeart/2005/8/layout/orgChart1"/>
    <dgm:cxn modelId="{BC7BCD01-243F-4E30-8E89-8494C5CEE3A4}" type="presParOf" srcId="{6995B7AA-A490-48AE-AEFB-8AD34AA82257}" destId="{5CF964A4-F188-45DF-8CCA-A533F420EA83}" srcOrd="0" destOrd="0" presId="urn:microsoft.com/office/officeart/2005/8/layout/orgChart1"/>
    <dgm:cxn modelId="{42BCF10B-0AF0-4F9A-BCCB-DAE2ABFD69EA}" type="presParOf" srcId="{5CF964A4-F188-45DF-8CCA-A533F420EA83}" destId="{FDF75386-8B1F-483B-861C-48456ED55174}" srcOrd="0" destOrd="0" presId="urn:microsoft.com/office/officeart/2005/8/layout/orgChart1"/>
    <dgm:cxn modelId="{B8298889-E12F-4814-8719-9425CBBF4E85}" type="presParOf" srcId="{FDF75386-8B1F-483B-861C-48456ED55174}" destId="{9D7E2C3F-D8E9-44EC-A24D-788406FFE714}" srcOrd="0" destOrd="0" presId="urn:microsoft.com/office/officeart/2005/8/layout/orgChart1"/>
    <dgm:cxn modelId="{E47C7C16-F82D-4B3F-8535-809E46C0C791}" type="presParOf" srcId="{FDF75386-8B1F-483B-861C-48456ED55174}" destId="{D51305AC-948D-4EA2-9AAC-E8ECB7180880}" srcOrd="1" destOrd="0" presId="urn:microsoft.com/office/officeart/2005/8/layout/orgChart1"/>
    <dgm:cxn modelId="{494024FE-7950-43F1-B2A9-6A57448466E0}" type="presParOf" srcId="{5CF964A4-F188-45DF-8CCA-A533F420EA83}" destId="{4B6A8CD9-80A3-4854-A5D8-ABA3C8714384}" srcOrd="1" destOrd="0" presId="urn:microsoft.com/office/officeart/2005/8/layout/orgChart1"/>
    <dgm:cxn modelId="{3AF226D5-FB8B-4226-AB97-E8D8349C11C8}" type="presParOf" srcId="{4B6A8CD9-80A3-4854-A5D8-ABA3C8714384}" destId="{5159F25F-1AC7-4A1F-93A0-834CAADC4784}" srcOrd="0" destOrd="0" presId="urn:microsoft.com/office/officeart/2005/8/layout/orgChart1"/>
    <dgm:cxn modelId="{A054DC10-50F3-41AB-B8D9-5750F6F6AB6D}" type="presParOf" srcId="{4B6A8CD9-80A3-4854-A5D8-ABA3C8714384}" destId="{C70841E5-88ED-4186-B518-346F812AB818}" srcOrd="1" destOrd="0" presId="urn:microsoft.com/office/officeart/2005/8/layout/orgChart1"/>
    <dgm:cxn modelId="{1A3FB1A2-AF1A-4DE6-9DFD-D12C4498FCCB}" type="presParOf" srcId="{C70841E5-88ED-4186-B518-346F812AB818}" destId="{D6564274-5739-444C-B3B3-2ADADC746AC1}" srcOrd="0" destOrd="0" presId="urn:microsoft.com/office/officeart/2005/8/layout/orgChart1"/>
    <dgm:cxn modelId="{661C2249-58AC-41E1-BA28-9293C1B7D576}" type="presParOf" srcId="{D6564274-5739-444C-B3B3-2ADADC746AC1}" destId="{A4854AF6-03DD-44B6-B7AC-89A816832343}" srcOrd="0" destOrd="0" presId="urn:microsoft.com/office/officeart/2005/8/layout/orgChart1"/>
    <dgm:cxn modelId="{541E4A8D-6425-4959-B04D-B708BF09B0EE}" type="presParOf" srcId="{D6564274-5739-444C-B3B3-2ADADC746AC1}" destId="{37DA406F-5158-46E0-94C1-403C3D481DC7}" srcOrd="1" destOrd="0" presId="urn:microsoft.com/office/officeart/2005/8/layout/orgChart1"/>
    <dgm:cxn modelId="{9B1786F6-763E-4A9D-84E9-908EA20A7254}" type="presParOf" srcId="{C70841E5-88ED-4186-B518-346F812AB818}" destId="{7D5FACF4-DE08-4C0D-BBA0-349A634BA6B3}" srcOrd="1" destOrd="0" presId="urn:microsoft.com/office/officeart/2005/8/layout/orgChart1"/>
    <dgm:cxn modelId="{65632BE8-619C-4E85-9B18-018178434FF1}" type="presParOf" srcId="{7D5FACF4-DE08-4C0D-BBA0-349A634BA6B3}" destId="{25AF897B-C468-4325-AE06-025A5DA91D57}" srcOrd="0" destOrd="0" presId="urn:microsoft.com/office/officeart/2005/8/layout/orgChart1"/>
    <dgm:cxn modelId="{88F67D35-5E9D-44A3-84D6-F7EB945B9E76}" type="presParOf" srcId="{7D5FACF4-DE08-4C0D-BBA0-349A634BA6B3}" destId="{0B942FAE-21A6-4F66-ACAB-A5F9CD1F70FA}" srcOrd="1" destOrd="0" presId="urn:microsoft.com/office/officeart/2005/8/layout/orgChart1"/>
    <dgm:cxn modelId="{14BB5F91-FD66-4B98-AF1E-00419659A66C}" type="presParOf" srcId="{0B942FAE-21A6-4F66-ACAB-A5F9CD1F70FA}" destId="{843DAE2D-E808-4F86-A67E-E4CE7643BDA7}" srcOrd="0" destOrd="0" presId="urn:microsoft.com/office/officeart/2005/8/layout/orgChart1"/>
    <dgm:cxn modelId="{E15C9CC9-4B84-479C-A415-6946D637ADAB}" type="presParOf" srcId="{843DAE2D-E808-4F86-A67E-E4CE7643BDA7}" destId="{01F6B65A-270E-4AA6-BA36-A675F4A76AEE}" srcOrd="0" destOrd="0" presId="urn:microsoft.com/office/officeart/2005/8/layout/orgChart1"/>
    <dgm:cxn modelId="{58BCBECF-2E33-4716-B3D4-04649CE88F8B}" type="presParOf" srcId="{843DAE2D-E808-4F86-A67E-E4CE7643BDA7}" destId="{3C313CE6-302B-4281-81BA-C3E6AD7122ED}" srcOrd="1" destOrd="0" presId="urn:microsoft.com/office/officeart/2005/8/layout/orgChart1"/>
    <dgm:cxn modelId="{B2378B7D-FEAF-4952-A08A-027DF0044477}" type="presParOf" srcId="{0B942FAE-21A6-4F66-ACAB-A5F9CD1F70FA}" destId="{4662FB79-6650-4BFF-A766-02EBBFED7CE5}" srcOrd="1" destOrd="0" presId="urn:microsoft.com/office/officeart/2005/8/layout/orgChart1"/>
    <dgm:cxn modelId="{0EB4CF5D-78E3-4DA5-8E5E-51F341B48BA4}" type="presParOf" srcId="{4662FB79-6650-4BFF-A766-02EBBFED7CE5}" destId="{BF78F4B1-A671-4313-B563-CD8E605B22CC}" srcOrd="0" destOrd="0" presId="urn:microsoft.com/office/officeart/2005/8/layout/orgChart1"/>
    <dgm:cxn modelId="{3287E0EF-CA90-49B0-9AC6-34499280205E}" type="presParOf" srcId="{4662FB79-6650-4BFF-A766-02EBBFED7CE5}" destId="{C2754626-ADE4-4F30-BF42-D0A80323591B}" srcOrd="1" destOrd="0" presId="urn:microsoft.com/office/officeart/2005/8/layout/orgChart1"/>
    <dgm:cxn modelId="{A017F6FB-1A47-4084-805B-73FDC018C56F}" type="presParOf" srcId="{C2754626-ADE4-4F30-BF42-D0A80323591B}" destId="{3A484FDB-F505-46E4-A8D5-EF137BDC1B31}" srcOrd="0" destOrd="0" presId="urn:microsoft.com/office/officeart/2005/8/layout/orgChart1"/>
    <dgm:cxn modelId="{9710D992-0B46-4E74-A611-7492882BFBD5}" type="presParOf" srcId="{3A484FDB-F505-46E4-A8D5-EF137BDC1B31}" destId="{A3835D83-383D-4664-BF12-0BA05D50BF64}" srcOrd="0" destOrd="0" presId="urn:microsoft.com/office/officeart/2005/8/layout/orgChart1"/>
    <dgm:cxn modelId="{8CCB9296-CEDC-4ED4-A6FC-32155B12A266}" type="presParOf" srcId="{3A484FDB-F505-46E4-A8D5-EF137BDC1B31}" destId="{449C62D7-1D43-4B02-9895-1782ED832B45}" srcOrd="1" destOrd="0" presId="urn:microsoft.com/office/officeart/2005/8/layout/orgChart1"/>
    <dgm:cxn modelId="{2DAD849D-7F15-436E-BC34-D6D52DBB3CE8}" type="presParOf" srcId="{C2754626-ADE4-4F30-BF42-D0A80323591B}" destId="{F2E008F5-BC0F-4155-8E25-EAEBC3BE484D}" srcOrd="1" destOrd="0" presId="urn:microsoft.com/office/officeart/2005/8/layout/orgChart1"/>
    <dgm:cxn modelId="{300AA48E-9870-4698-84AF-BA811EE52B4E}" type="presParOf" srcId="{F2E008F5-BC0F-4155-8E25-EAEBC3BE484D}" destId="{7892302C-A059-4FBE-939F-6AF2159776FC}" srcOrd="0" destOrd="0" presId="urn:microsoft.com/office/officeart/2005/8/layout/orgChart1"/>
    <dgm:cxn modelId="{BE0491F3-623C-4705-97B2-DFF239A072B8}" type="presParOf" srcId="{F2E008F5-BC0F-4155-8E25-EAEBC3BE484D}" destId="{EFF5E8F9-5E9A-464C-AAAC-C1438835BAA6}" srcOrd="1" destOrd="0" presId="urn:microsoft.com/office/officeart/2005/8/layout/orgChart1"/>
    <dgm:cxn modelId="{C710596B-2024-427F-8727-BA64357FE8A6}" type="presParOf" srcId="{EFF5E8F9-5E9A-464C-AAAC-C1438835BAA6}" destId="{6E6A58B1-ABC2-4F01-8E8C-13B18378CA70}" srcOrd="0" destOrd="0" presId="urn:microsoft.com/office/officeart/2005/8/layout/orgChart1"/>
    <dgm:cxn modelId="{1C0C2DCD-770C-4B4F-9257-3338BCCCC5BA}" type="presParOf" srcId="{6E6A58B1-ABC2-4F01-8E8C-13B18378CA70}" destId="{BAEEA02B-6495-4282-B78B-6F1958E45977}" srcOrd="0" destOrd="0" presId="urn:microsoft.com/office/officeart/2005/8/layout/orgChart1"/>
    <dgm:cxn modelId="{14657E39-390F-45E3-B346-8BBF5AFCF978}" type="presParOf" srcId="{6E6A58B1-ABC2-4F01-8E8C-13B18378CA70}" destId="{06F892C0-46A8-4CEE-BF18-2DE795952059}" srcOrd="1" destOrd="0" presId="urn:microsoft.com/office/officeart/2005/8/layout/orgChart1"/>
    <dgm:cxn modelId="{C5FF10ED-A12B-406C-94AD-3872CC9B04AF}" type="presParOf" srcId="{EFF5E8F9-5E9A-464C-AAAC-C1438835BAA6}" destId="{EFF31BEE-A15F-4FCB-9816-E3C56D6F6F14}" srcOrd="1" destOrd="0" presId="urn:microsoft.com/office/officeart/2005/8/layout/orgChart1"/>
    <dgm:cxn modelId="{640E7641-EF14-4F86-8863-EA3F283A6591}" type="presParOf" srcId="{EFF5E8F9-5E9A-464C-AAAC-C1438835BAA6}" destId="{5C97999E-E6F5-4741-AFC2-97DB96918631}" srcOrd="2" destOrd="0" presId="urn:microsoft.com/office/officeart/2005/8/layout/orgChart1"/>
    <dgm:cxn modelId="{D007E666-5BAE-4B68-B923-AA67279CAE58}" type="presParOf" srcId="{C2754626-ADE4-4F30-BF42-D0A80323591B}" destId="{D604DE6D-B000-4334-ABD1-B8C3696401E5}" srcOrd="2" destOrd="0" presId="urn:microsoft.com/office/officeart/2005/8/layout/orgChart1"/>
    <dgm:cxn modelId="{1A62EF94-EFEA-490F-B72C-A22824F97F7E}" type="presParOf" srcId="{0B942FAE-21A6-4F66-ACAB-A5F9CD1F70FA}" destId="{EE9E9E42-6128-4BD2-BABD-C4CF06E8F7B0}" srcOrd="2" destOrd="0" presId="urn:microsoft.com/office/officeart/2005/8/layout/orgChart1"/>
    <dgm:cxn modelId="{6D81865C-2419-4344-9ECB-3053356171E3}" type="presParOf" srcId="{C70841E5-88ED-4186-B518-346F812AB818}" destId="{C2A98351-6386-4BCF-99BD-B588C704A18E}" srcOrd="2" destOrd="0" presId="urn:microsoft.com/office/officeart/2005/8/layout/orgChart1"/>
    <dgm:cxn modelId="{CA79357D-1543-430E-9088-2D2DC9757068}" type="presParOf" srcId="{4B6A8CD9-80A3-4854-A5D8-ABA3C8714384}" destId="{DEB2008B-10F7-44F5-9A88-CB0816F0BC37}" srcOrd="2" destOrd="0" presId="urn:microsoft.com/office/officeart/2005/8/layout/orgChart1"/>
    <dgm:cxn modelId="{79662C36-82F6-4D82-8C58-A249AF1D1BA0}" type="presParOf" srcId="{4B6A8CD9-80A3-4854-A5D8-ABA3C8714384}" destId="{13F0AFE4-0F41-4F0A-A6D4-135BFC19EA42}" srcOrd="3" destOrd="0" presId="urn:microsoft.com/office/officeart/2005/8/layout/orgChart1"/>
    <dgm:cxn modelId="{F515A314-897B-4C54-A37E-287D6698559D}" type="presParOf" srcId="{13F0AFE4-0F41-4F0A-A6D4-135BFC19EA42}" destId="{92926FA0-6790-417B-A66D-469CB6E4A928}" srcOrd="0" destOrd="0" presId="urn:microsoft.com/office/officeart/2005/8/layout/orgChart1"/>
    <dgm:cxn modelId="{53B7C787-DFB3-466D-A40A-EBD934D23F30}" type="presParOf" srcId="{92926FA0-6790-417B-A66D-469CB6E4A928}" destId="{6280B49F-4C49-4E0F-9526-C939269E7F60}" srcOrd="0" destOrd="0" presId="urn:microsoft.com/office/officeart/2005/8/layout/orgChart1"/>
    <dgm:cxn modelId="{44CEE8CC-9D72-48F5-A0D2-5C3471CE391F}" type="presParOf" srcId="{92926FA0-6790-417B-A66D-469CB6E4A928}" destId="{07C08CD5-7F9E-4286-8C37-17BE94DADF0C}" srcOrd="1" destOrd="0" presId="urn:microsoft.com/office/officeart/2005/8/layout/orgChart1"/>
    <dgm:cxn modelId="{98A44D84-8B18-462A-A454-7060FADB9BDC}" type="presParOf" srcId="{13F0AFE4-0F41-4F0A-A6D4-135BFC19EA42}" destId="{B2F0E14F-CBF2-4E7E-8D38-62484D375CE3}" srcOrd="1" destOrd="0" presId="urn:microsoft.com/office/officeart/2005/8/layout/orgChart1"/>
    <dgm:cxn modelId="{16A05F2A-9525-479E-A392-92D1A72D08BB}" type="presParOf" srcId="{B2F0E14F-CBF2-4E7E-8D38-62484D375CE3}" destId="{50B5EF9C-02E2-43B6-B7C0-5860FFA8E150}" srcOrd="0" destOrd="0" presId="urn:microsoft.com/office/officeart/2005/8/layout/orgChart1"/>
    <dgm:cxn modelId="{976C41AA-0F8D-49A4-AF18-9D0396ECBB8F}" type="presParOf" srcId="{B2F0E14F-CBF2-4E7E-8D38-62484D375CE3}" destId="{EB57BDCF-D029-4250-8C97-A1261D450D62}" srcOrd="1" destOrd="0" presId="urn:microsoft.com/office/officeart/2005/8/layout/orgChart1"/>
    <dgm:cxn modelId="{583CE0DA-339A-49FC-8D99-D60FCFE81937}" type="presParOf" srcId="{EB57BDCF-D029-4250-8C97-A1261D450D62}" destId="{3FF3BAD2-D1E3-4BBB-BB63-ED7821E729E4}" srcOrd="0" destOrd="0" presId="urn:microsoft.com/office/officeart/2005/8/layout/orgChart1"/>
    <dgm:cxn modelId="{E270AAC1-7B92-44A2-9209-4979E4C53E26}" type="presParOf" srcId="{3FF3BAD2-D1E3-4BBB-BB63-ED7821E729E4}" destId="{DD25EA4B-A607-40C8-A1CF-CD722B8432FC}" srcOrd="0" destOrd="0" presId="urn:microsoft.com/office/officeart/2005/8/layout/orgChart1"/>
    <dgm:cxn modelId="{04C4C1B3-397E-49A2-B057-C0AF3BC5AE51}" type="presParOf" srcId="{3FF3BAD2-D1E3-4BBB-BB63-ED7821E729E4}" destId="{4213C300-522D-46B2-8CCC-20BB40D54219}" srcOrd="1" destOrd="0" presId="urn:microsoft.com/office/officeart/2005/8/layout/orgChart1"/>
    <dgm:cxn modelId="{F3AAE27A-7B3B-495E-A281-6C4ABF6F0D1E}" type="presParOf" srcId="{EB57BDCF-D029-4250-8C97-A1261D450D62}" destId="{F63BCA5E-F280-41F2-BFBC-1E0B2F231801}" srcOrd="1" destOrd="0" presId="urn:microsoft.com/office/officeart/2005/8/layout/orgChart1"/>
    <dgm:cxn modelId="{09C9B18E-A5E3-49BD-90E4-64DD52475124}" type="presParOf" srcId="{EB57BDCF-D029-4250-8C97-A1261D450D62}" destId="{370E4492-D787-4E3E-8B76-7801396A8ECF}" srcOrd="2" destOrd="0" presId="urn:microsoft.com/office/officeart/2005/8/layout/orgChart1"/>
    <dgm:cxn modelId="{77AB16D4-DC66-411C-8A42-DC3727B81919}" type="presParOf" srcId="{B2F0E14F-CBF2-4E7E-8D38-62484D375CE3}" destId="{EA2C23CC-1072-46A1-82B7-E5DF3936E7A0}" srcOrd="2" destOrd="0" presId="urn:microsoft.com/office/officeart/2005/8/layout/orgChart1"/>
    <dgm:cxn modelId="{E68550AD-E6FE-4093-9466-36F0326D0B94}" type="presParOf" srcId="{B2F0E14F-CBF2-4E7E-8D38-62484D375CE3}" destId="{F2FF3DDC-2904-4F12-B3A5-BDBE07246A1D}" srcOrd="3" destOrd="0" presId="urn:microsoft.com/office/officeart/2005/8/layout/orgChart1"/>
    <dgm:cxn modelId="{9F61D0FC-D978-42C2-B5A8-FA74EE9063D1}" type="presParOf" srcId="{F2FF3DDC-2904-4F12-B3A5-BDBE07246A1D}" destId="{C183E1CC-CC47-4F9F-BD60-F2020676427E}" srcOrd="0" destOrd="0" presId="urn:microsoft.com/office/officeart/2005/8/layout/orgChart1"/>
    <dgm:cxn modelId="{DEB4B1C4-16B8-40C0-AA51-6876E539826D}" type="presParOf" srcId="{C183E1CC-CC47-4F9F-BD60-F2020676427E}" destId="{723E28AF-EBE4-416C-AD0F-F2274396C94B}" srcOrd="0" destOrd="0" presId="urn:microsoft.com/office/officeart/2005/8/layout/orgChart1"/>
    <dgm:cxn modelId="{B48794FC-F99E-4FF0-A298-68A31A0B6B98}" type="presParOf" srcId="{C183E1CC-CC47-4F9F-BD60-F2020676427E}" destId="{675B7A8D-E302-45C8-ADF4-5EC0089898D2}" srcOrd="1" destOrd="0" presId="urn:microsoft.com/office/officeart/2005/8/layout/orgChart1"/>
    <dgm:cxn modelId="{744EF6F6-EF15-48C4-B303-1D4838DC1312}" type="presParOf" srcId="{F2FF3DDC-2904-4F12-B3A5-BDBE07246A1D}" destId="{BB1880BF-AC26-4300-AE74-FB4BC59EF7C4}" srcOrd="1" destOrd="0" presId="urn:microsoft.com/office/officeart/2005/8/layout/orgChart1"/>
    <dgm:cxn modelId="{069F060A-EDB1-49E7-8D73-79D22B3F8FA3}" type="presParOf" srcId="{F2FF3DDC-2904-4F12-B3A5-BDBE07246A1D}" destId="{63590FB0-A417-4FA9-889F-155206FC9B2E}" srcOrd="2" destOrd="0" presId="urn:microsoft.com/office/officeart/2005/8/layout/orgChart1"/>
    <dgm:cxn modelId="{060B5276-7B6D-427D-9C25-B9CD29657EBF}" type="presParOf" srcId="{B2F0E14F-CBF2-4E7E-8D38-62484D375CE3}" destId="{F95EA36E-4E08-4E43-BAF4-72976FA39A40}" srcOrd="4" destOrd="0" presId="urn:microsoft.com/office/officeart/2005/8/layout/orgChart1"/>
    <dgm:cxn modelId="{6A4A01DE-C134-4BD0-A9F8-2D9C7267A6B0}" type="presParOf" srcId="{B2F0E14F-CBF2-4E7E-8D38-62484D375CE3}" destId="{E91AC4D3-5EB9-4A11-AEC0-88F67AA7C7E2}" srcOrd="5" destOrd="0" presId="urn:microsoft.com/office/officeart/2005/8/layout/orgChart1"/>
    <dgm:cxn modelId="{5D829D06-62D2-4F4B-BEDE-533E622DC048}" type="presParOf" srcId="{E91AC4D3-5EB9-4A11-AEC0-88F67AA7C7E2}" destId="{BCFA6D10-4BEC-43A8-BECC-B96293326797}" srcOrd="0" destOrd="0" presId="urn:microsoft.com/office/officeart/2005/8/layout/orgChart1"/>
    <dgm:cxn modelId="{0C0F3F80-196D-49C8-9B6A-F527D66945C3}" type="presParOf" srcId="{BCFA6D10-4BEC-43A8-BECC-B96293326797}" destId="{CE785F69-70BE-4641-969F-944F2E59E3AC}" srcOrd="0" destOrd="0" presId="urn:microsoft.com/office/officeart/2005/8/layout/orgChart1"/>
    <dgm:cxn modelId="{0558C0C2-7111-4827-9F64-6B6BF6FB8506}" type="presParOf" srcId="{BCFA6D10-4BEC-43A8-BECC-B96293326797}" destId="{6345ACA9-93C0-4116-945F-388469B3FC82}" srcOrd="1" destOrd="0" presId="urn:microsoft.com/office/officeart/2005/8/layout/orgChart1"/>
    <dgm:cxn modelId="{9C3ACF4B-2AD6-4BBD-B5A2-F24C2AE7935E}" type="presParOf" srcId="{E91AC4D3-5EB9-4A11-AEC0-88F67AA7C7E2}" destId="{4B3CA734-34A1-4E1C-BD31-308DCD7120CA}" srcOrd="1" destOrd="0" presId="urn:microsoft.com/office/officeart/2005/8/layout/orgChart1"/>
    <dgm:cxn modelId="{AEDF3C5B-792C-4FDA-8482-24D42B3C186B}" type="presParOf" srcId="{E91AC4D3-5EB9-4A11-AEC0-88F67AA7C7E2}" destId="{4D37B613-6FF8-4C5E-9B6D-C2A6A1A8EAF9}" srcOrd="2" destOrd="0" presId="urn:microsoft.com/office/officeart/2005/8/layout/orgChart1"/>
    <dgm:cxn modelId="{880BCA6A-1128-4C87-A249-1CB1AD5F4EA0}" type="presParOf" srcId="{13F0AFE4-0F41-4F0A-A6D4-135BFC19EA42}" destId="{B080B056-76FB-42C9-868A-44AF708C51A0}" srcOrd="2" destOrd="0" presId="urn:microsoft.com/office/officeart/2005/8/layout/orgChart1"/>
    <dgm:cxn modelId="{5EC2F7A1-972D-44E0-AE5E-B661E702E666}" type="presParOf" srcId="{5CF964A4-F188-45DF-8CCA-A533F420EA83}" destId="{BB1CCF46-DAE7-419C-9F01-A5AD9D12CE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36334-A334-465E-A120-BE158604E27A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AA1F-34CD-42D7-ACC3-6FA502499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24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52C01-1544-4132-B5F5-50350A675305}" type="slidenum">
              <a:rPr lang="en-US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4211" name="Rectangle 102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62" tIns="46031" rIns="92062" bIns="46031"/>
          <a:lstStyle/>
          <a:p>
            <a:endParaRPr lang="en-US" smtClean="0"/>
          </a:p>
        </p:txBody>
      </p:sp>
      <p:sp>
        <p:nvSpPr>
          <p:cNvPr id="94212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185" y="692063"/>
            <a:ext cx="4535632" cy="3416474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xmlns="" val="765682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0C806-161C-4814-8B25-184D13A6DD47}" type="slidenum">
              <a:rPr lang="en-US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776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62" tIns="46031" rIns="92062" bIns="46031"/>
          <a:lstStyle/>
          <a:p>
            <a:endParaRPr lang="en-US" smtClean="0"/>
          </a:p>
        </p:txBody>
      </p:sp>
      <p:sp>
        <p:nvSpPr>
          <p:cNvPr id="11776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185" y="692063"/>
            <a:ext cx="4535632" cy="3416474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xmlns="" val="1353105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764397-C22E-4604-8225-4AF98494A61E}" type="slidenum">
              <a:rPr lang="en-US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98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62" tIns="46031" rIns="92062" bIns="46031"/>
          <a:lstStyle/>
          <a:p>
            <a:endParaRPr lang="en-US" smtClean="0"/>
          </a:p>
        </p:txBody>
      </p:sp>
      <p:sp>
        <p:nvSpPr>
          <p:cNvPr id="11981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185" y="692063"/>
            <a:ext cx="4535632" cy="3416474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xmlns="" val="3029621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6BFA8-803D-4D5F-BC69-CBEA6FE1B792}" type="slidenum">
              <a:rPr lang="en-US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950" y="685800"/>
            <a:ext cx="4551218" cy="3429000"/>
          </a:xfrm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748499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374CEA-6A8C-4BF1-86A8-F769D8F6FFAD}" type="slidenum">
              <a:rPr lang="en-US">
                <a:solidFill>
                  <a:prstClr val="white"/>
                </a:solidFill>
              </a:rPr>
              <a:pPr/>
              <a:t>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288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62" tIns="46031" rIns="92062" bIns="46031"/>
          <a:lstStyle/>
          <a:p>
            <a:endParaRPr lang="en-US" smtClean="0"/>
          </a:p>
        </p:txBody>
      </p:sp>
      <p:sp>
        <p:nvSpPr>
          <p:cNvPr id="12288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185" y="692063"/>
            <a:ext cx="4535632" cy="3416474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xmlns="" val="76836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2E12C-8FC4-4354-80EB-9371E7922C18}" type="slidenum">
              <a:rPr lang="en-US">
                <a:solidFill>
                  <a:prstClr val="white"/>
                </a:solidFill>
              </a:rPr>
              <a:pPr/>
              <a:t>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950" y="685800"/>
            <a:ext cx="4551218" cy="3429000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156274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1628F-C6A9-4E3F-8BDC-46F34D1708E0}" type="slidenum">
              <a:rPr lang="en-US">
                <a:solidFill>
                  <a:prstClr val="white"/>
                </a:solidFill>
              </a:rPr>
              <a:pPr/>
              <a:t>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62" tIns="46031" rIns="92062" bIns="46031"/>
          <a:lstStyle/>
          <a:p>
            <a:endParaRPr lang="en-US" smtClean="0"/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185" y="692063"/>
            <a:ext cx="4535632" cy="3416474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xmlns="" val="1499604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836515-4EB1-4CA4-BCE4-82AA56C228A7}" type="slidenum">
              <a:rPr lang="en-US">
                <a:solidFill>
                  <a:prstClr val="white"/>
                </a:solidFill>
              </a:rPr>
              <a:pPr/>
              <a:t>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902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62" tIns="46031" rIns="92062" bIns="46031"/>
          <a:lstStyle/>
          <a:p>
            <a:endParaRPr lang="en-US" smtClean="0"/>
          </a:p>
        </p:txBody>
      </p:sp>
      <p:sp>
        <p:nvSpPr>
          <p:cNvPr id="12902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185" y="692063"/>
            <a:ext cx="4535632" cy="3416474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xmlns="" val="1186837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CAD52-B937-4254-9012-D5D7984290DF}" type="slidenum">
              <a:rPr lang="en-US">
                <a:solidFill>
                  <a:prstClr val="white"/>
                </a:solidFill>
              </a:rPr>
              <a:pPr/>
              <a:t>27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950" y="685800"/>
            <a:ext cx="4551218" cy="3429000"/>
          </a:xfrm>
          <a:solidFill>
            <a:srgbClr val="FFFFFF"/>
          </a:solidFill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590287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5AA1F-34CD-42D7-ACC3-6FA50249997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177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746F44-D121-46B3-B42D-45606D6EDBE3}" type="slidenum">
              <a:rPr lang="en-US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6449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9AC82-9292-4547-92C6-9AB635BBA498}" type="slidenum">
              <a:rPr lang="en-US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1379" name="Rectangle 102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62" tIns="46031" rIns="92062" bIns="46031"/>
          <a:lstStyle/>
          <a:p>
            <a:endParaRPr lang="en-US" smtClean="0"/>
          </a:p>
        </p:txBody>
      </p:sp>
      <p:sp>
        <p:nvSpPr>
          <p:cNvPr id="101380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xmlns="" val="148349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3D4D5-C52C-4AB4-9388-89F0513BF592}" type="slidenum">
              <a:rPr lang="en-US"/>
              <a:pPr/>
              <a:t>12</a:t>
            </a:fld>
            <a:endParaRPr lang="en-US"/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62" tIns="46031" rIns="92062" bIns="46031"/>
          <a:lstStyle/>
          <a:p>
            <a:endParaRPr lang="en-US" smtClean="0"/>
          </a:p>
        </p:txBody>
      </p:sp>
      <p:sp>
        <p:nvSpPr>
          <p:cNvPr id="10342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185" y="692063"/>
            <a:ext cx="4535632" cy="3416474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xmlns="" val="22741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C90422-0931-4670-9C84-FD9DDC3DB6ED}" type="slidenum">
              <a:rPr lang="en-US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887240" y="8686800"/>
            <a:ext cx="297076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53" tIns="46278" rIns="92553" bIns="46278" anchor="b"/>
          <a:lstStyle/>
          <a:p>
            <a:pPr algn="r" defTabSz="923483" fontAlgn="base">
              <a:spcBef>
                <a:spcPct val="0"/>
              </a:spcBef>
              <a:spcAft>
                <a:spcPct val="0"/>
              </a:spcAft>
            </a:pPr>
            <a:fld id="{1991F57D-6F5D-4463-8C3E-867FE546BFE4}" type="slidenum">
              <a:rPr lang="en-US" sz="1200" smtClean="0">
                <a:solidFill>
                  <a:prstClr val="black"/>
                </a:solidFill>
                <a:latin typeface="Arial" charset="0"/>
              </a:rPr>
              <a:pPr algn="r" defTabSz="92348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020" y="798535"/>
            <a:ext cx="4253519" cy="3205098"/>
          </a:xfrm>
          <a:solidFill>
            <a:srgbClr val="FFFFFF"/>
          </a:solidFill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4966"/>
            <a:ext cx="5028161" cy="3851753"/>
          </a:xfrm>
          <a:noFill/>
          <a:ln>
            <a:solidFill>
              <a:srgbClr val="000000"/>
            </a:solidFill>
          </a:ln>
        </p:spPr>
        <p:txBody>
          <a:bodyPr lIns="92553" tIns="46278" rIns="92553" bIns="46278"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3835824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691D3-4277-4B9C-BFF0-F15EFB9C3988}" type="slidenum">
              <a:rPr lang="en-US"/>
              <a:pPr/>
              <a:t>14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5800"/>
            <a:ext cx="4570412" cy="3429000"/>
          </a:xfrm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70781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1CDD1D-4BCB-4049-88D4-F1D191FBA04D}" type="slidenum">
              <a:rPr lang="en-US"/>
              <a:pPr/>
              <a:t>16</a:t>
            </a:fld>
            <a:endParaRPr lang="en-US"/>
          </a:p>
        </p:txBody>
      </p:sp>
      <p:sp>
        <p:nvSpPr>
          <p:cNvPr id="111619" name="Rectangle 7"/>
          <p:cNvSpPr txBox="1">
            <a:spLocks noGrp="1" noChangeArrowheads="1"/>
          </p:cNvSpPr>
          <p:nvPr/>
        </p:nvSpPr>
        <p:spPr bwMode="auto">
          <a:xfrm>
            <a:off x="3887240" y="8686800"/>
            <a:ext cx="297076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 anchor="b"/>
          <a:lstStyle/>
          <a:p>
            <a:pPr algn="r" defTabSz="914108"/>
            <a:fld id="{85E107EA-1C15-41B7-8AB3-479C47632C12}" type="slidenum">
              <a:rPr lang="en-US" sz="1200"/>
              <a:pPr algn="r" defTabSz="914108"/>
              <a:t>16</a:t>
            </a:fld>
            <a:endParaRPr lang="en-US" sz="1200" dirty="0"/>
          </a:p>
        </p:txBody>
      </p:sp>
      <p:sp>
        <p:nvSpPr>
          <p:cNvPr id="111620" name="Rectangle 7"/>
          <p:cNvSpPr txBox="1">
            <a:spLocks noGrp="1" noChangeArrowheads="1"/>
          </p:cNvSpPr>
          <p:nvPr/>
        </p:nvSpPr>
        <p:spPr bwMode="auto">
          <a:xfrm>
            <a:off x="3887240" y="8686800"/>
            <a:ext cx="297076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8" rIns="91414" bIns="45708" anchor="b"/>
          <a:lstStyle/>
          <a:p>
            <a:pPr algn="r" defTabSz="914108"/>
            <a:fld id="{E859FE58-5440-4880-B60B-112C598D3D3F}" type="slidenum">
              <a:rPr lang="en-US" sz="1200"/>
              <a:pPr algn="r" defTabSz="914108"/>
              <a:t>16</a:t>
            </a:fld>
            <a:endParaRPr lang="en-US" sz="1200" dirty="0"/>
          </a:p>
        </p:txBody>
      </p:sp>
      <p:sp>
        <p:nvSpPr>
          <p:cNvPr id="1116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116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361" y="4344966"/>
            <a:ext cx="5031278" cy="4113234"/>
          </a:xfrm>
          <a:noFill/>
          <a:ln>
            <a:solidFill>
              <a:srgbClr val="000000"/>
            </a:solidFill>
          </a:ln>
        </p:spPr>
        <p:txBody>
          <a:bodyPr lIns="89851" tIns="44925" rIns="89851" bIns="44925"/>
          <a:lstStyle/>
          <a:p>
            <a:pPr marL="225011" indent="-225011"/>
            <a:r>
              <a:rPr lang="en-US" dirty="0" smtClean="0"/>
              <a:t>This is the </a:t>
            </a:r>
            <a:r>
              <a:rPr lang="en-US" b="1" dirty="0" smtClean="0"/>
              <a:t>Bulleted List</a:t>
            </a:r>
            <a:r>
              <a:rPr lang="en-US" dirty="0" smtClean="0"/>
              <a:t> slide.</a:t>
            </a:r>
          </a:p>
          <a:p>
            <a:pPr marL="225011" indent="-225011"/>
            <a:r>
              <a:rPr lang="en-US" dirty="0" smtClean="0"/>
              <a:t>To create this particular slide, click the </a:t>
            </a:r>
            <a:r>
              <a:rPr lang="en-US" b="1" i="1" dirty="0" smtClean="0"/>
              <a:t>NEW SLIDE</a:t>
            </a:r>
            <a:r>
              <a:rPr lang="en-US" dirty="0" smtClean="0"/>
              <a:t> button on your toolbar and choose the </a:t>
            </a:r>
            <a:r>
              <a:rPr lang="en-US" b="1" i="1" dirty="0" smtClean="0"/>
              <a:t>BULLETED LIST</a:t>
            </a:r>
            <a:r>
              <a:rPr lang="en-US" dirty="0" smtClean="0"/>
              <a:t> format. (Top row, second from left)</a:t>
            </a:r>
          </a:p>
          <a:p>
            <a:pPr marL="225011" indent="-225011"/>
            <a:r>
              <a:rPr lang="en-US" dirty="0" smtClean="0"/>
              <a:t>The </a:t>
            </a:r>
            <a:r>
              <a:rPr lang="en-US" b="1" dirty="0" smtClean="0"/>
              <a:t>Sub-Heading</a:t>
            </a:r>
            <a:r>
              <a:rPr lang="en-US" dirty="0" smtClean="0"/>
              <a:t> and </a:t>
            </a:r>
            <a:r>
              <a:rPr lang="en-US" b="1" dirty="0" smtClean="0"/>
              <a:t>footnote</a:t>
            </a:r>
            <a:r>
              <a:rPr lang="en-US" dirty="0" smtClean="0"/>
              <a:t> will not appear when you insert a new slide. If you need either one, copy and paste it from the sample slide.</a:t>
            </a:r>
          </a:p>
          <a:p>
            <a:pPr marL="225011" indent="-225011"/>
            <a:r>
              <a:rPr lang="en-US" dirty="0" smtClean="0"/>
              <a:t>If you choose not to use a </a:t>
            </a:r>
            <a:r>
              <a:rPr lang="en-US" b="1" dirty="0" smtClean="0"/>
              <a:t>Sub-Heading</a:t>
            </a:r>
            <a:r>
              <a:rPr lang="en-US" dirty="0" smtClean="0"/>
              <a:t>, let us know when you hand in your presentation for clean-up and we’ll adjust where the bullets begin on your master page.</a:t>
            </a:r>
          </a:p>
          <a:p>
            <a:pPr marL="225011" indent="-225011"/>
            <a:r>
              <a:rPr lang="en-US" dirty="0" smtClean="0"/>
              <a:t>Also, be sure to insert the presentation title onto the </a:t>
            </a:r>
            <a:r>
              <a:rPr lang="en-US" b="1" i="1" dirty="0" smtClean="0"/>
              <a:t>BULLETED LIST</a:t>
            </a:r>
            <a:r>
              <a:rPr lang="en-US" dirty="0" smtClean="0"/>
              <a:t> </a:t>
            </a:r>
            <a:r>
              <a:rPr lang="en-US" b="1" i="1" dirty="0" smtClean="0"/>
              <a:t>MASTER</a:t>
            </a:r>
            <a:r>
              <a:rPr lang="en-US" dirty="0" smtClean="0"/>
              <a:t> as follows:</a:t>
            </a:r>
          </a:p>
          <a:p>
            <a:pPr marL="225011" indent="-225011">
              <a:buFontTx/>
              <a:buAutoNum type="arabicPeriod"/>
            </a:pPr>
            <a:r>
              <a:rPr lang="en-US" dirty="0" smtClean="0"/>
              <a:t>Choose </a:t>
            </a:r>
            <a:r>
              <a:rPr lang="en-US" b="1" i="1" dirty="0" smtClean="0"/>
              <a:t>View / Master / Slide Master</a:t>
            </a:r>
            <a:r>
              <a:rPr lang="en-US" dirty="0" smtClean="0"/>
              <a:t> from your menu.</a:t>
            </a:r>
          </a:p>
          <a:p>
            <a:pPr marL="225011" indent="-225011">
              <a:buFontTx/>
              <a:buAutoNum type="arabicPeriod"/>
            </a:pPr>
            <a:r>
              <a:rPr lang="en-US" dirty="0" smtClean="0"/>
              <a:t>Select the text at the bottom of the slide and type in a short version of your presentation title.</a:t>
            </a:r>
          </a:p>
          <a:p>
            <a:pPr marL="225011" indent="-225011">
              <a:buFontTx/>
              <a:buAutoNum type="arabicPeriod"/>
            </a:pPr>
            <a:r>
              <a:rPr lang="en-US" dirty="0" smtClean="0"/>
              <a:t>Click the </a:t>
            </a:r>
            <a:r>
              <a:rPr lang="en-US" b="1" i="1" dirty="0" smtClean="0"/>
              <a:t>SLIDE VIEW</a:t>
            </a:r>
            <a:r>
              <a:rPr lang="en-US" dirty="0" smtClean="0"/>
              <a:t> button in the lower left hand part of your screen to return to the slide show. (Small white rectangle)</a:t>
            </a:r>
          </a:p>
        </p:txBody>
      </p:sp>
    </p:spTree>
    <p:extLst>
      <p:ext uri="{BB962C8B-B14F-4D97-AF65-F5344CB8AC3E}">
        <p14:creationId xmlns:p14="http://schemas.microsoft.com/office/powerpoint/2010/main" xmlns="" val="1326791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CC70-74B6-4656-8159-4C4D16A6E21A}" type="slidenum">
              <a:rPr lang="en-US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3667" name="Rectangle 7"/>
          <p:cNvSpPr txBox="1">
            <a:spLocks noGrp="1" noChangeArrowheads="1"/>
          </p:cNvSpPr>
          <p:nvPr/>
        </p:nvSpPr>
        <p:spPr bwMode="auto">
          <a:xfrm>
            <a:off x="3887240" y="8686800"/>
            <a:ext cx="297076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53" tIns="46278" rIns="92553" bIns="46278" anchor="b"/>
          <a:lstStyle/>
          <a:p>
            <a:pPr algn="r" defTabSz="923483" fontAlgn="base">
              <a:spcBef>
                <a:spcPct val="0"/>
              </a:spcBef>
              <a:spcAft>
                <a:spcPct val="0"/>
              </a:spcAft>
            </a:pPr>
            <a:fld id="{C3078B04-0FB2-4F2C-B33D-967E2E1F509D}" type="slidenum">
              <a:rPr lang="en-US" sz="1200" smtClean="0">
                <a:solidFill>
                  <a:prstClr val="black"/>
                </a:solidFill>
                <a:latin typeface="Arial" charset="0"/>
              </a:rPr>
              <a:pPr algn="r" defTabSz="923483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020" y="798535"/>
            <a:ext cx="4253519" cy="3205098"/>
          </a:xfrm>
          <a:solidFill>
            <a:srgbClr val="FFFFFF"/>
          </a:solidFill>
          <a:ln/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20" y="4344966"/>
            <a:ext cx="5028161" cy="3851753"/>
          </a:xfrm>
          <a:noFill/>
          <a:ln>
            <a:solidFill>
              <a:srgbClr val="000000"/>
            </a:solidFill>
          </a:ln>
        </p:spPr>
        <p:txBody>
          <a:bodyPr lIns="92553" tIns="46278" rIns="92553" bIns="46278"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1533180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EEF09-5686-4F62-9D96-8488162A7C06}" type="slidenum">
              <a:rPr lang="en-US">
                <a:solidFill>
                  <a:prstClr val="white"/>
                </a:solidFill>
              </a:rPr>
              <a:pPr/>
              <a:t>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950" y="685800"/>
            <a:ext cx="4551218" cy="3429000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88009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7863" y="2605088"/>
            <a:ext cx="7788275" cy="576262"/>
          </a:xfrm>
        </p:spPr>
        <p:txBody>
          <a:bodyPr/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4138" y="3867150"/>
            <a:ext cx="6435725" cy="369888"/>
          </a:xfrm>
        </p:spPr>
        <p:txBody>
          <a:bodyPr/>
          <a:lstStyle>
            <a:lvl1pPr marL="0" indent="0" algn="ctr">
              <a:buFontTx/>
              <a:buNone/>
              <a:defRPr sz="27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3375" y="619125"/>
            <a:ext cx="2084388" cy="2074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0213" y="619125"/>
            <a:ext cx="6100762" cy="2074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DD9FB4A-9096-41D9-84A2-8A7A5E463A9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58ABA3-DC83-4DFB-B493-FB9388A04C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28775"/>
            <a:ext cx="3946525" cy="1065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28775"/>
            <a:ext cx="3946525" cy="1065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0213" y="619125"/>
            <a:ext cx="83375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6575" y="1628775"/>
            <a:ext cx="80454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bla bla bla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23838" indent="-223838" algn="l" rtl="0" fontAlgn="base">
        <a:lnSpc>
          <a:spcPct val="90000"/>
        </a:lnSpc>
        <a:spcBef>
          <a:spcPct val="6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68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69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65138" y="231775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3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avi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60.xml"/><Relationship Id="rId1" Type="http://schemas.openxmlformats.org/officeDocument/2006/relationships/video" Target="file:///C:\Documents%20and%20Settings\basst\Desktop\China%20Fellows%20Course2011\Bifurca%20Chinese%20Fellows%202011%20Beijing\2%20Medtronic%20252%20or%201.avi" TargetMode="Externa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C:\Documents%20and%20Settings\basst\Desktop\China%20Fellows%20Course2011\Bifurca%20Chinese%20Fellows%202011%20Beijing\073halved_New_Petal_on_porcine_Coronaryartery_05Jul2006.avi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C:\Documents%20and%20Settings\basst\Desktop\China%20Fellows%20Course2011\Bifurca%20Chinese%20Fellows%202011%20Beijing\112_2_NileCroco_30d_SingleDeployment_SB12atm_Kiss12atm_19Sep2006.avi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D:\my%20documents\ACC\ACC%2008\NEW%20BIFURCATION%20STENTS\DEDICATED%20BIFS%20ACC%2008\250_split_Medtronic_BS_30d_tooProx.avi" TargetMode="Externa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3.xml"/><Relationship Id="rId2" Type="http://schemas.openxmlformats.org/officeDocument/2006/relationships/video" Target="file:///D:\My%20Documents\ACC\ACC%2008\NEW%20BIFURCATION%20STENTS\DEDICATED%20BIFS%20ACC%2008\250_Medtronic_BS_30D_TooProx_10Dec07.avi" TargetMode="External"/><Relationship Id="rId1" Type="http://schemas.openxmlformats.org/officeDocument/2006/relationships/video" Target="file:///C:\Documents%20and%20Settings\basst\Desktop\China%20Fellows%20Course2011\Bifurca%20Chinese%20Fellows%202011%20Beijing\10.avi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C:\Documents%20and%20Settings\basst\Desktop\China%20Fellows%20Course2011\Bifurca%20Chinese%20Fellows%202011%20Beijing\127_Pathfinder_60d_3.0x18_2.5x2_notKiss_21Nov2006.avi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C:\Documents%20and%20Settings\basst\Desktop\China%20Fellows%20Course2011\Bifurca%20Chinese%20Fellows%202011%20Beijing\127_Pathfinder_60d_3.0x18_2.5x2_notKiss_21Nov2006.avi" TargetMode="Externa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C:\Documents%20and%20Settings\basst\Desktop\China%20Fellows%20Course2011\Bifurca%20Chinese%20Fellows%202011%20Beijing\108b_TMI_60d_SB18atm_Kiss12atm_3.5+3.0_15Sep2006.avi" TargetMode="Externa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C:\Documents%20and%20Settings\basst\Desktop\China%20Fellows%20Course2011\Bifurca%20Chinese%20Fellows%202011%20Beijing\108b_TMI_60d_SB18atm_Kiss12atm_3.5+3.0_15Sep2006.avi" TargetMode="Externa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3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3.xml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D:\my%20documents\ACC\ACC%2008\NEW%20BIFURCATION%20STENTS\DEDICATED%20BIFS%20ACC%2008\070b_CapellaPorcineSample_3.5+3.0_Kiss12atms_28Jul2006.avi" TargetMode="Externa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C:\Documents%20and%20Settings\basst\Desktop\China%20Fellows%20Course2011\Bifurca%20Chinese%20Fellows%202011%20Beijing\026bTryton+Zeta_SB_Kissing_3.5m_2.5_SB_12_atms_07_June_2006.avi" TargetMode="Externa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C:\Documents%20and%20Settings\basst\Desktop\China%20Fellows%20Course2011\Bifurca%20Chinese%20Fellows%202011%20Beijing\057b2_3.5x14_Devax_60d_Contrast50_28Jun2006.avi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C:\Documents%20and%20Settings\basst\Desktop\China%20Fellows%20Course2011\Bifurca%20Chinese%20Fellows%202011%20Beijing\057b2_3.5x14_Devax_60d_Contrast50_28Jun2006.avi" TargetMode="Externa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C:\Documents%20and%20Settings\basst\Desktop\China%20Fellows%20Course2011\Bifurca%20Chinese%20Fellows%202011%20Beijing\056_2_3.5x14_Devax_60d_3.5x16_Liberte_PV_3.0x16_Liberte_SB_Kissed16atm_23Jun2006.avi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53.xml"/><Relationship Id="rId1" Type="http://schemas.openxmlformats.org/officeDocument/2006/relationships/video" Target="file:///C:\Documents%20and%20Settings\basst\Desktop\China%20Fellows%20Course2011\Bifurca%20Chinese%20Fellows%202011%20Beijing\272_split_stenty_50_degree_distal.avi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Bifurcation Stenting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4138" y="3867150"/>
            <a:ext cx="6435725" cy="2243691"/>
          </a:xfrm>
        </p:spPr>
        <p:txBody>
          <a:bodyPr/>
          <a:lstStyle/>
          <a:p>
            <a:r>
              <a:rPr lang="en-US" dirty="0" smtClean="0"/>
              <a:t>Dr Cinosh Mathew</a:t>
            </a:r>
          </a:p>
          <a:p>
            <a:r>
              <a:rPr lang="en-US" dirty="0" smtClean="0"/>
              <a:t>Associate professor</a:t>
            </a:r>
          </a:p>
          <a:p>
            <a:r>
              <a:rPr lang="en-US" dirty="0" smtClean="0"/>
              <a:t>Dept of Cardiology</a:t>
            </a:r>
          </a:p>
          <a:p>
            <a:r>
              <a:rPr lang="en-US" dirty="0" smtClean="0"/>
              <a:t>SBKS MI &amp; RC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68313" y="2057400"/>
          <a:ext cx="8208962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BBC ONE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609601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>
                <a:tab pos="625475" algn="l"/>
                <a:tab pos="971550" algn="l"/>
              </a:tabLst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randomized comparison of simple versus complex drug-eluting </a:t>
            </a: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stenting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bifurcation lesi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6477000"/>
            <a:ext cx="3217547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Circulation 2010;121:1235-1243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2656344"/>
            <a:ext cx="5105400" cy="267765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Strict rules for progression to SB Intervention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&lt;TIMI 3 flow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&gt;90% </a:t>
            </a:r>
            <a:r>
              <a:rPr lang="en-US" sz="2400" dirty="0" err="1" smtClean="0">
                <a:solidFill>
                  <a:schemeClr val="bg1"/>
                </a:solidFill>
              </a:rPr>
              <a:t>ostial</a:t>
            </a:r>
            <a:r>
              <a:rPr lang="en-US" sz="2400" dirty="0" smtClean="0">
                <a:solidFill>
                  <a:schemeClr val="bg1"/>
                </a:solidFill>
              </a:rPr>
              <a:t> pinching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Threatened SB closure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Complicated SB dissection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1839913" y="1911350"/>
            <a:ext cx="5035550" cy="3662363"/>
          </a:xfrm>
          <a:prstGeom prst="rect">
            <a:avLst/>
          </a:prstGeom>
          <a:solidFill>
            <a:srgbClr val="F3F3F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2608263" y="2044700"/>
            <a:ext cx="4132262" cy="2935288"/>
          </a:xfrm>
          <a:prstGeom prst="rect">
            <a:avLst/>
          </a:prstGeom>
          <a:solidFill>
            <a:schemeClr val="accent2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32" name="Rectangle 4"/>
          <p:cNvSpPr>
            <a:spLocks noChangeArrowheads="1"/>
          </p:cNvSpPr>
          <p:nvPr/>
        </p:nvSpPr>
        <p:spPr bwMode="auto">
          <a:xfrm>
            <a:off x="1676400" y="1600200"/>
            <a:ext cx="6048375" cy="410368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1750">
            <a:solidFill>
              <a:srgbClr val="9933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33" name="Line 5"/>
          <p:cNvSpPr>
            <a:spLocks noChangeShapeType="1"/>
          </p:cNvSpPr>
          <p:nvPr/>
        </p:nvSpPr>
        <p:spPr bwMode="auto">
          <a:xfrm>
            <a:off x="2608263" y="4897438"/>
            <a:ext cx="4132262" cy="0"/>
          </a:xfrm>
          <a:prstGeom prst="line">
            <a:avLst/>
          </a:prstGeom>
          <a:noFill/>
          <a:ln w="12065">
            <a:noFill/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34" name="Line 6"/>
          <p:cNvSpPr>
            <a:spLocks noChangeShapeType="1"/>
          </p:cNvSpPr>
          <p:nvPr/>
        </p:nvSpPr>
        <p:spPr bwMode="auto">
          <a:xfrm>
            <a:off x="2608263" y="4205288"/>
            <a:ext cx="4132262" cy="0"/>
          </a:xfrm>
          <a:prstGeom prst="line">
            <a:avLst/>
          </a:prstGeom>
          <a:noFill/>
          <a:ln w="12065">
            <a:noFill/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35" name="Line 7"/>
          <p:cNvSpPr>
            <a:spLocks noChangeShapeType="1"/>
          </p:cNvSpPr>
          <p:nvPr/>
        </p:nvSpPr>
        <p:spPr bwMode="auto">
          <a:xfrm>
            <a:off x="2608263" y="3509963"/>
            <a:ext cx="4132262" cy="0"/>
          </a:xfrm>
          <a:prstGeom prst="line">
            <a:avLst/>
          </a:prstGeom>
          <a:noFill/>
          <a:ln w="12065">
            <a:noFill/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36" name="Line 8"/>
          <p:cNvSpPr>
            <a:spLocks noChangeShapeType="1"/>
          </p:cNvSpPr>
          <p:nvPr/>
        </p:nvSpPr>
        <p:spPr bwMode="auto">
          <a:xfrm>
            <a:off x="2608263" y="2819400"/>
            <a:ext cx="4132262" cy="0"/>
          </a:xfrm>
          <a:prstGeom prst="line">
            <a:avLst/>
          </a:prstGeom>
          <a:noFill/>
          <a:ln w="12065">
            <a:noFill/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37" name="Line 9"/>
          <p:cNvSpPr>
            <a:spLocks noChangeShapeType="1"/>
          </p:cNvSpPr>
          <p:nvPr/>
        </p:nvSpPr>
        <p:spPr bwMode="auto">
          <a:xfrm>
            <a:off x="2608263" y="2124075"/>
            <a:ext cx="4132262" cy="0"/>
          </a:xfrm>
          <a:prstGeom prst="line">
            <a:avLst/>
          </a:prstGeom>
          <a:noFill/>
          <a:ln w="12065">
            <a:noFill/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38" name="Freeform 10"/>
          <p:cNvSpPr>
            <a:spLocks/>
          </p:cNvSpPr>
          <p:nvPr/>
        </p:nvSpPr>
        <p:spPr bwMode="auto">
          <a:xfrm>
            <a:off x="2687638" y="2846388"/>
            <a:ext cx="3959225" cy="2051050"/>
          </a:xfrm>
          <a:custGeom>
            <a:avLst/>
            <a:gdLst/>
            <a:ahLst/>
            <a:cxnLst>
              <a:cxn ang="0">
                <a:pos x="0" y="673"/>
              </a:cxn>
              <a:cxn ang="0">
                <a:pos x="0" y="673"/>
              </a:cxn>
              <a:cxn ang="0">
                <a:pos x="5" y="400"/>
              </a:cxn>
              <a:cxn ang="0">
                <a:pos x="14" y="291"/>
              </a:cxn>
              <a:cxn ang="0">
                <a:pos x="24" y="273"/>
              </a:cxn>
              <a:cxn ang="0">
                <a:pos x="29" y="255"/>
              </a:cxn>
              <a:cxn ang="0">
                <a:pos x="33" y="200"/>
              </a:cxn>
              <a:cxn ang="0">
                <a:pos x="38" y="182"/>
              </a:cxn>
              <a:cxn ang="0">
                <a:pos x="91" y="164"/>
              </a:cxn>
              <a:cxn ang="0">
                <a:pos x="167" y="146"/>
              </a:cxn>
              <a:cxn ang="0">
                <a:pos x="267" y="127"/>
              </a:cxn>
              <a:cxn ang="0">
                <a:pos x="300" y="109"/>
              </a:cxn>
              <a:cxn ang="0">
                <a:pos x="471" y="91"/>
              </a:cxn>
              <a:cxn ang="0">
                <a:pos x="695" y="73"/>
              </a:cxn>
              <a:cxn ang="0">
                <a:pos x="780" y="36"/>
              </a:cxn>
              <a:cxn ang="0">
                <a:pos x="914" y="18"/>
              </a:cxn>
              <a:cxn ang="0">
                <a:pos x="961" y="18"/>
              </a:cxn>
              <a:cxn ang="0">
                <a:pos x="1066" y="0"/>
              </a:cxn>
              <a:cxn ang="0">
                <a:pos x="1137" y="0"/>
              </a:cxn>
              <a:cxn ang="0">
                <a:pos x="1152" y="0"/>
              </a:cxn>
              <a:cxn ang="0">
                <a:pos x="1161" y="0"/>
              </a:cxn>
              <a:cxn ang="0">
                <a:pos x="1175" y="0"/>
              </a:cxn>
              <a:cxn ang="0">
                <a:pos x="1180" y="0"/>
              </a:cxn>
              <a:cxn ang="0">
                <a:pos x="1185" y="0"/>
              </a:cxn>
              <a:cxn ang="0">
                <a:pos x="1190" y="0"/>
              </a:cxn>
              <a:cxn ang="0">
                <a:pos x="1199" y="0"/>
              </a:cxn>
              <a:cxn ang="0">
                <a:pos x="1204" y="0"/>
              </a:cxn>
              <a:cxn ang="0">
                <a:pos x="1209" y="0"/>
              </a:cxn>
              <a:cxn ang="0">
                <a:pos x="1213" y="0"/>
              </a:cxn>
              <a:cxn ang="0">
                <a:pos x="1218" y="0"/>
              </a:cxn>
              <a:cxn ang="0">
                <a:pos x="1223" y="0"/>
              </a:cxn>
              <a:cxn ang="0">
                <a:pos x="1228" y="0"/>
              </a:cxn>
              <a:cxn ang="0">
                <a:pos x="1233" y="0"/>
              </a:cxn>
              <a:cxn ang="0">
                <a:pos x="1237" y="0"/>
              </a:cxn>
              <a:cxn ang="0">
                <a:pos x="1242" y="0"/>
              </a:cxn>
              <a:cxn ang="0">
                <a:pos x="1252" y="0"/>
              </a:cxn>
              <a:cxn ang="0">
                <a:pos x="1256" y="0"/>
              </a:cxn>
              <a:cxn ang="0">
                <a:pos x="1261" y="0"/>
              </a:cxn>
              <a:cxn ang="0">
                <a:pos x="1266" y="0"/>
              </a:cxn>
              <a:cxn ang="0">
                <a:pos x="1271" y="0"/>
              </a:cxn>
              <a:cxn ang="0">
                <a:pos x="1275" y="0"/>
              </a:cxn>
              <a:cxn ang="0">
                <a:pos x="1280" y="0"/>
              </a:cxn>
              <a:cxn ang="0">
                <a:pos x="1285" y="0"/>
              </a:cxn>
              <a:cxn ang="0">
                <a:pos x="1290" y="0"/>
              </a:cxn>
              <a:cxn ang="0">
                <a:pos x="1294" y="0"/>
              </a:cxn>
              <a:cxn ang="0">
                <a:pos x="1299" y="0"/>
              </a:cxn>
            </a:cxnLst>
            <a:rect l="0" t="0" r="r" b="b"/>
            <a:pathLst>
              <a:path w="1299" h="673">
                <a:moveTo>
                  <a:pt x="0" y="673"/>
                </a:moveTo>
                <a:lnTo>
                  <a:pt x="0" y="673"/>
                </a:lnTo>
                <a:lnTo>
                  <a:pt x="0" y="673"/>
                </a:lnTo>
                <a:lnTo>
                  <a:pt x="0" y="673"/>
                </a:lnTo>
                <a:lnTo>
                  <a:pt x="0" y="400"/>
                </a:lnTo>
                <a:lnTo>
                  <a:pt x="5" y="400"/>
                </a:lnTo>
                <a:lnTo>
                  <a:pt x="5" y="291"/>
                </a:lnTo>
                <a:lnTo>
                  <a:pt x="14" y="291"/>
                </a:lnTo>
                <a:lnTo>
                  <a:pt x="14" y="273"/>
                </a:lnTo>
                <a:lnTo>
                  <a:pt x="24" y="273"/>
                </a:lnTo>
                <a:lnTo>
                  <a:pt x="24" y="255"/>
                </a:lnTo>
                <a:lnTo>
                  <a:pt x="29" y="255"/>
                </a:lnTo>
                <a:lnTo>
                  <a:pt x="29" y="200"/>
                </a:lnTo>
                <a:lnTo>
                  <a:pt x="33" y="200"/>
                </a:lnTo>
                <a:lnTo>
                  <a:pt x="33" y="182"/>
                </a:lnTo>
                <a:lnTo>
                  <a:pt x="38" y="182"/>
                </a:lnTo>
                <a:lnTo>
                  <a:pt x="38" y="164"/>
                </a:lnTo>
                <a:lnTo>
                  <a:pt x="91" y="164"/>
                </a:lnTo>
                <a:lnTo>
                  <a:pt x="91" y="146"/>
                </a:lnTo>
                <a:lnTo>
                  <a:pt x="167" y="146"/>
                </a:lnTo>
                <a:lnTo>
                  <a:pt x="167" y="127"/>
                </a:lnTo>
                <a:lnTo>
                  <a:pt x="267" y="127"/>
                </a:lnTo>
                <a:lnTo>
                  <a:pt x="267" y="109"/>
                </a:lnTo>
                <a:lnTo>
                  <a:pt x="300" y="109"/>
                </a:lnTo>
                <a:lnTo>
                  <a:pt x="300" y="91"/>
                </a:lnTo>
                <a:lnTo>
                  <a:pt x="471" y="91"/>
                </a:lnTo>
                <a:lnTo>
                  <a:pt x="471" y="73"/>
                </a:lnTo>
                <a:lnTo>
                  <a:pt x="695" y="73"/>
                </a:lnTo>
                <a:lnTo>
                  <a:pt x="695" y="36"/>
                </a:lnTo>
                <a:lnTo>
                  <a:pt x="780" y="36"/>
                </a:lnTo>
                <a:lnTo>
                  <a:pt x="780" y="18"/>
                </a:lnTo>
                <a:lnTo>
                  <a:pt x="914" y="18"/>
                </a:lnTo>
                <a:lnTo>
                  <a:pt x="914" y="18"/>
                </a:lnTo>
                <a:lnTo>
                  <a:pt x="961" y="18"/>
                </a:lnTo>
                <a:lnTo>
                  <a:pt x="961" y="0"/>
                </a:lnTo>
                <a:lnTo>
                  <a:pt x="1066" y="0"/>
                </a:lnTo>
                <a:lnTo>
                  <a:pt x="1066" y="0"/>
                </a:lnTo>
                <a:lnTo>
                  <a:pt x="1137" y="0"/>
                </a:lnTo>
                <a:lnTo>
                  <a:pt x="1137" y="0"/>
                </a:lnTo>
                <a:lnTo>
                  <a:pt x="1152" y="0"/>
                </a:lnTo>
                <a:lnTo>
                  <a:pt x="1152" y="0"/>
                </a:lnTo>
                <a:lnTo>
                  <a:pt x="1161" y="0"/>
                </a:lnTo>
                <a:lnTo>
                  <a:pt x="1161" y="0"/>
                </a:lnTo>
                <a:lnTo>
                  <a:pt x="1175" y="0"/>
                </a:lnTo>
                <a:lnTo>
                  <a:pt x="1175" y="0"/>
                </a:lnTo>
                <a:lnTo>
                  <a:pt x="1180" y="0"/>
                </a:lnTo>
                <a:lnTo>
                  <a:pt x="1180" y="0"/>
                </a:lnTo>
                <a:lnTo>
                  <a:pt x="1185" y="0"/>
                </a:lnTo>
                <a:lnTo>
                  <a:pt x="1185" y="0"/>
                </a:lnTo>
                <a:lnTo>
                  <a:pt x="1190" y="0"/>
                </a:lnTo>
                <a:lnTo>
                  <a:pt x="1190" y="0"/>
                </a:lnTo>
                <a:lnTo>
                  <a:pt x="1199" y="0"/>
                </a:lnTo>
                <a:lnTo>
                  <a:pt x="1199" y="0"/>
                </a:lnTo>
                <a:lnTo>
                  <a:pt x="1204" y="0"/>
                </a:lnTo>
                <a:lnTo>
                  <a:pt x="1204" y="0"/>
                </a:lnTo>
                <a:lnTo>
                  <a:pt x="1209" y="0"/>
                </a:lnTo>
                <a:lnTo>
                  <a:pt x="1209" y="0"/>
                </a:lnTo>
                <a:lnTo>
                  <a:pt x="1213" y="0"/>
                </a:lnTo>
                <a:lnTo>
                  <a:pt x="1213" y="0"/>
                </a:lnTo>
                <a:lnTo>
                  <a:pt x="1218" y="0"/>
                </a:lnTo>
                <a:lnTo>
                  <a:pt x="1218" y="0"/>
                </a:lnTo>
                <a:lnTo>
                  <a:pt x="1223" y="0"/>
                </a:lnTo>
                <a:lnTo>
                  <a:pt x="1223" y="0"/>
                </a:lnTo>
                <a:lnTo>
                  <a:pt x="1228" y="0"/>
                </a:lnTo>
                <a:lnTo>
                  <a:pt x="1228" y="0"/>
                </a:lnTo>
                <a:lnTo>
                  <a:pt x="1233" y="0"/>
                </a:lnTo>
                <a:lnTo>
                  <a:pt x="1233" y="0"/>
                </a:lnTo>
                <a:lnTo>
                  <a:pt x="1237" y="0"/>
                </a:lnTo>
                <a:lnTo>
                  <a:pt x="1237" y="0"/>
                </a:lnTo>
                <a:lnTo>
                  <a:pt x="1242" y="0"/>
                </a:lnTo>
                <a:lnTo>
                  <a:pt x="1242" y="0"/>
                </a:lnTo>
                <a:lnTo>
                  <a:pt x="1252" y="0"/>
                </a:lnTo>
                <a:lnTo>
                  <a:pt x="1252" y="0"/>
                </a:lnTo>
                <a:lnTo>
                  <a:pt x="1256" y="0"/>
                </a:lnTo>
                <a:lnTo>
                  <a:pt x="1256" y="0"/>
                </a:lnTo>
                <a:lnTo>
                  <a:pt x="1261" y="0"/>
                </a:lnTo>
                <a:lnTo>
                  <a:pt x="1261" y="0"/>
                </a:lnTo>
                <a:lnTo>
                  <a:pt x="1266" y="0"/>
                </a:lnTo>
                <a:lnTo>
                  <a:pt x="1266" y="0"/>
                </a:lnTo>
                <a:lnTo>
                  <a:pt x="1271" y="0"/>
                </a:lnTo>
                <a:lnTo>
                  <a:pt x="1271" y="0"/>
                </a:lnTo>
                <a:lnTo>
                  <a:pt x="1275" y="0"/>
                </a:lnTo>
                <a:lnTo>
                  <a:pt x="1275" y="0"/>
                </a:lnTo>
                <a:lnTo>
                  <a:pt x="1280" y="0"/>
                </a:lnTo>
                <a:lnTo>
                  <a:pt x="1280" y="0"/>
                </a:lnTo>
                <a:lnTo>
                  <a:pt x="1285" y="0"/>
                </a:lnTo>
                <a:lnTo>
                  <a:pt x="1285" y="0"/>
                </a:lnTo>
                <a:lnTo>
                  <a:pt x="1290" y="0"/>
                </a:lnTo>
                <a:lnTo>
                  <a:pt x="1290" y="0"/>
                </a:lnTo>
                <a:lnTo>
                  <a:pt x="1294" y="0"/>
                </a:lnTo>
                <a:lnTo>
                  <a:pt x="1294" y="0"/>
                </a:lnTo>
                <a:lnTo>
                  <a:pt x="1299" y="0"/>
                </a:lnTo>
                <a:lnTo>
                  <a:pt x="1299" y="0"/>
                </a:lnTo>
              </a:path>
            </a:pathLst>
          </a:custGeom>
          <a:noFill/>
          <a:ln w="1841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39" name="Freeform 11"/>
          <p:cNvSpPr>
            <a:spLocks/>
          </p:cNvSpPr>
          <p:nvPr/>
        </p:nvSpPr>
        <p:spPr bwMode="auto">
          <a:xfrm>
            <a:off x="2700338" y="3840163"/>
            <a:ext cx="3946525" cy="1028700"/>
          </a:xfrm>
          <a:custGeom>
            <a:avLst/>
            <a:gdLst/>
            <a:ahLst/>
            <a:cxnLst>
              <a:cxn ang="0">
                <a:pos x="0" y="347"/>
              </a:cxn>
              <a:cxn ang="0">
                <a:pos x="0" y="347"/>
              </a:cxn>
              <a:cxn ang="0">
                <a:pos x="5" y="293"/>
              </a:cxn>
              <a:cxn ang="0">
                <a:pos x="29" y="274"/>
              </a:cxn>
              <a:cxn ang="0">
                <a:pos x="171" y="256"/>
              </a:cxn>
              <a:cxn ang="0">
                <a:pos x="195" y="238"/>
              </a:cxn>
              <a:cxn ang="0">
                <a:pos x="267" y="220"/>
              </a:cxn>
              <a:cxn ang="0">
                <a:pos x="405" y="202"/>
              </a:cxn>
              <a:cxn ang="0">
                <a:pos x="471" y="183"/>
              </a:cxn>
              <a:cxn ang="0">
                <a:pos x="519" y="165"/>
              </a:cxn>
              <a:cxn ang="0">
                <a:pos x="557" y="147"/>
              </a:cxn>
              <a:cxn ang="0">
                <a:pos x="666" y="129"/>
              </a:cxn>
              <a:cxn ang="0">
                <a:pos x="676" y="111"/>
              </a:cxn>
              <a:cxn ang="0">
                <a:pos x="681" y="92"/>
              </a:cxn>
              <a:cxn ang="0">
                <a:pos x="733" y="74"/>
              </a:cxn>
              <a:cxn ang="0">
                <a:pos x="814" y="56"/>
              </a:cxn>
              <a:cxn ang="0">
                <a:pos x="899" y="56"/>
              </a:cxn>
              <a:cxn ang="0">
                <a:pos x="1004" y="19"/>
              </a:cxn>
              <a:cxn ang="0">
                <a:pos x="1114" y="19"/>
              </a:cxn>
              <a:cxn ang="0">
                <a:pos x="1152" y="19"/>
              </a:cxn>
              <a:cxn ang="0">
                <a:pos x="1161" y="19"/>
              </a:cxn>
              <a:cxn ang="0">
                <a:pos x="1166" y="19"/>
              </a:cxn>
              <a:cxn ang="0">
                <a:pos x="1171" y="19"/>
              </a:cxn>
              <a:cxn ang="0">
                <a:pos x="1180" y="19"/>
              </a:cxn>
              <a:cxn ang="0">
                <a:pos x="1185" y="19"/>
              </a:cxn>
              <a:cxn ang="0">
                <a:pos x="1190" y="19"/>
              </a:cxn>
              <a:cxn ang="0">
                <a:pos x="1194" y="19"/>
              </a:cxn>
              <a:cxn ang="0">
                <a:pos x="1199" y="19"/>
              </a:cxn>
              <a:cxn ang="0">
                <a:pos x="1204" y="19"/>
              </a:cxn>
              <a:cxn ang="0">
                <a:pos x="1209" y="19"/>
              </a:cxn>
              <a:cxn ang="0">
                <a:pos x="1213" y="19"/>
              </a:cxn>
              <a:cxn ang="0">
                <a:pos x="1223" y="0"/>
              </a:cxn>
              <a:cxn ang="0">
                <a:pos x="1228" y="0"/>
              </a:cxn>
              <a:cxn ang="0">
                <a:pos x="1233" y="0"/>
              </a:cxn>
              <a:cxn ang="0">
                <a:pos x="1237" y="0"/>
              </a:cxn>
              <a:cxn ang="0">
                <a:pos x="1242" y="0"/>
              </a:cxn>
              <a:cxn ang="0">
                <a:pos x="1247" y="0"/>
              </a:cxn>
              <a:cxn ang="0">
                <a:pos x="1252" y="0"/>
              </a:cxn>
              <a:cxn ang="0">
                <a:pos x="1256" y="0"/>
              </a:cxn>
              <a:cxn ang="0">
                <a:pos x="1261" y="0"/>
              </a:cxn>
              <a:cxn ang="0">
                <a:pos x="1266" y="0"/>
              </a:cxn>
              <a:cxn ang="0">
                <a:pos x="1271" y="0"/>
              </a:cxn>
              <a:cxn ang="0">
                <a:pos x="1275" y="0"/>
              </a:cxn>
              <a:cxn ang="0">
                <a:pos x="1280" y="0"/>
              </a:cxn>
              <a:cxn ang="0">
                <a:pos x="1285" y="0"/>
              </a:cxn>
              <a:cxn ang="0">
                <a:pos x="1290" y="0"/>
              </a:cxn>
              <a:cxn ang="0">
                <a:pos x="1294" y="0"/>
              </a:cxn>
              <a:cxn ang="0">
                <a:pos x="1299" y="0"/>
              </a:cxn>
            </a:cxnLst>
            <a:rect l="0" t="0" r="r" b="b"/>
            <a:pathLst>
              <a:path w="1299" h="347">
                <a:moveTo>
                  <a:pt x="0" y="347"/>
                </a:moveTo>
                <a:lnTo>
                  <a:pt x="0" y="347"/>
                </a:lnTo>
                <a:lnTo>
                  <a:pt x="0" y="347"/>
                </a:lnTo>
                <a:lnTo>
                  <a:pt x="0" y="347"/>
                </a:lnTo>
                <a:lnTo>
                  <a:pt x="0" y="293"/>
                </a:lnTo>
                <a:lnTo>
                  <a:pt x="5" y="293"/>
                </a:lnTo>
                <a:lnTo>
                  <a:pt x="5" y="274"/>
                </a:lnTo>
                <a:lnTo>
                  <a:pt x="29" y="274"/>
                </a:lnTo>
                <a:lnTo>
                  <a:pt x="29" y="256"/>
                </a:lnTo>
                <a:lnTo>
                  <a:pt x="171" y="256"/>
                </a:lnTo>
                <a:lnTo>
                  <a:pt x="171" y="238"/>
                </a:lnTo>
                <a:lnTo>
                  <a:pt x="195" y="238"/>
                </a:lnTo>
                <a:lnTo>
                  <a:pt x="195" y="220"/>
                </a:lnTo>
                <a:lnTo>
                  <a:pt x="267" y="220"/>
                </a:lnTo>
                <a:lnTo>
                  <a:pt x="267" y="202"/>
                </a:lnTo>
                <a:lnTo>
                  <a:pt x="405" y="202"/>
                </a:lnTo>
                <a:lnTo>
                  <a:pt x="405" y="183"/>
                </a:lnTo>
                <a:lnTo>
                  <a:pt x="471" y="183"/>
                </a:lnTo>
                <a:lnTo>
                  <a:pt x="471" y="165"/>
                </a:lnTo>
                <a:lnTo>
                  <a:pt x="519" y="165"/>
                </a:lnTo>
                <a:lnTo>
                  <a:pt x="519" y="147"/>
                </a:lnTo>
                <a:lnTo>
                  <a:pt x="557" y="147"/>
                </a:lnTo>
                <a:lnTo>
                  <a:pt x="557" y="129"/>
                </a:lnTo>
                <a:lnTo>
                  <a:pt x="666" y="129"/>
                </a:lnTo>
                <a:lnTo>
                  <a:pt x="666" y="111"/>
                </a:lnTo>
                <a:lnTo>
                  <a:pt x="676" y="111"/>
                </a:lnTo>
                <a:lnTo>
                  <a:pt x="676" y="92"/>
                </a:lnTo>
                <a:lnTo>
                  <a:pt x="681" y="92"/>
                </a:lnTo>
                <a:lnTo>
                  <a:pt x="681" y="74"/>
                </a:lnTo>
                <a:lnTo>
                  <a:pt x="733" y="74"/>
                </a:lnTo>
                <a:lnTo>
                  <a:pt x="733" y="56"/>
                </a:lnTo>
                <a:lnTo>
                  <a:pt x="814" y="56"/>
                </a:lnTo>
                <a:lnTo>
                  <a:pt x="814" y="56"/>
                </a:lnTo>
                <a:lnTo>
                  <a:pt x="899" y="56"/>
                </a:lnTo>
                <a:lnTo>
                  <a:pt x="899" y="19"/>
                </a:lnTo>
                <a:lnTo>
                  <a:pt x="1004" y="19"/>
                </a:lnTo>
                <a:lnTo>
                  <a:pt x="1004" y="19"/>
                </a:lnTo>
                <a:lnTo>
                  <a:pt x="1114" y="19"/>
                </a:lnTo>
                <a:lnTo>
                  <a:pt x="1114" y="19"/>
                </a:lnTo>
                <a:lnTo>
                  <a:pt x="1152" y="19"/>
                </a:lnTo>
                <a:lnTo>
                  <a:pt x="1152" y="19"/>
                </a:lnTo>
                <a:lnTo>
                  <a:pt x="1161" y="19"/>
                </a:lnTo>
                <a:lnTo>
                  <a:pt x="1161" y="19"/>
                </a:lnTo>
                <a:lnTo>
                  <a:pt x="1166" y="19"/>
                </a:lnTo>
                <a:lnTo>
                  <a:pt x="1166" y="19"/>
                </a:lnTo>
                <a:lnTo>
                  <a:pt x="1171" y="19"/>
                </a:lnTo>
                <a:lnTo>
                  <a:pt x="1171" y="19"/>
                </a:lnTo>
                <a:lnTo>
                  <a:pt x="1180" y="19"/>
                </a:lnTo>
                <a:lnTo>
                  <a:pt x="1180" y="19"/>
                </a:lnTo>
                <a:lnTo>
                  <a:pt x="1185" y="19"/>
                </a:lnTo>
                <a:lnTo>
                  <a:pt x="1185" y="19"/>
                </a:lnTo>
                <a:lnTo>
                  <a:pt x="1190" y="19"/>
                </a:lnTo>
                <a:lnTo>
                  <a:pt x="1190" y="19"/>
                </a:lnTo>
                <a:lnTo>
                  <a:pt x="1194" y="19"/>
                </a:lnTo>
                <a:lnTo>
                  <a:pt x="1194" y="19"/>
                </a:lnTo>
                <a:lnTo>
                  <a:pt x="1199" y="19"/>
                </a:lnTo>
                <a:lnTo>
                  <a:pt x="1199" y="19"/>
                </a:lnTo>
                <a:lnTo>
                  <a:pt x="1204" y="19"/>
                </a:lnTo>
                <a:lnTo>
                  <a:pt x="1204" y="19"/>
                </a:lnTo>
                <a:lnTo>
                  <a:pt x="1209" y="19"/>
                </a:lnTo>
                <a:lnTo>
                  <a:pt x="1209" y="19"/>
                </a:lnTo>
                <a:lnTo>
                  <a:pt x="1213" y="19"/>
                </a:lnTo>
                <a:lnTo>
                  <a:pt x="1213" y="0"/>
                </a:lnTo>
                <a:lnTo>
                  <a:pt x="1223" y="0"/>
                </a:lnTo>
                <a:lnTo>
                  <a:pt x="1223" y="0"/>
                </a:lnTo>
                <a:lnTo>
                  <a:pt x="1228" y="0"/>
                </a:lnTo>
                <a:lnTo>
                  <a:pt x="1228" y="0"/>
                </a:lnTo>
                <a:lnTo>
                  <a:pt x="1233" y="0"/>
                </a:lnTo>
                <a:lnTo>
                  <a:pt x="1233" y="0"/>
                </a:lnTo>
                <a:lnTo>
                  <a:pt x="1237" y="0"/>
                </a:lnTo>
                <a:lnTo>
                  <a:pt x="1237" y="0"/>
                </a:lnTo>
                <a:lnTo>
                  <a:pt x="1242" y="0"/>
                </a:lnTo>
                <a:lnTo>
                  <a:pt x="1242" y="0"/>
                </a:lnTo>
                <a:lnTo>
                  <a:pt x="1247" y="0"/>
                </a:lnTo>
                <a:lnTo>
                  <a:pt x="1247" y="0"/>
                </a:lnTo>
                <a:lnTo>
                  <a:pt x="1252" y="0"/>
                </a:lnTo>
                <a:lnTo>
                  <a:pt x="1252" y="0"/>
                </a:lnTo>
                <a:lnTo>
                  <a:pt x="1256" y="0"/>
                </a:lnTo>
                <a:lnTo>
                  <a:pt x="1256" y="0"/>
                </a:lnTo>
                <a:lnTo>
                  <a:pt x="1261" y="0"/>
                </a:lnTo>
                <a:lnTo>
                  <a:pt x="1261" y="0"/>
                </a:lnTo>
                <a:lnTo>
                  <a:pt x="1266" y="0"/>
                </a:lnTo>
                <a:lnTo>
                  <a:pt x="1266" y="0"/>
                </a:lnTo>
                <a:lnTo>
                  <a:pt x="1271" y="0"/>
                </a:lnTo>
                <a:lnTo>
                  <a:pt x="1271" y="0"/>
                </a:lnTo>
                <a:lnTo>
                  <a:pt x="1275" y="0"/>
                </a:lnTo>
                <a:lnTo>
                  <a:pt x="1275" y="0"/>
                </a:lnTo>
                <a:lnTo>
                  <a:pt x="1280" y="0"/>
                </a:lnTo>
                <a:lnTo>
                  <a:pt x="1280" y="0"/>
                </a:lnTo>
                <a:lnTo>
                  <a:pt x="1285" y="0"/>
                </a:lnTo>
                <a:lnTo>
                  <a:pt x="1285" y="0"/>
                </a:lnTo>
                <a:lnTo>
                  <a:pt x="1290" y="0"/>
                </a:lnTo>
                <a:lnTo>
                  <a:pt x="1290" y="0"/>
                </a:lnTo>
                <a:lnTo>
                  <a:pt x="1294" y="0"/>
                </a:lnTo>
                <a:lnTo>
                  <a:pt x="1294" y="0"/>
                </a:lnTo>
                <a:lnTo>
                  <a:pt x="1299" y="0"/>
                </a:lnTo>
                <a:lnTo>
                  <a:pt x="1299" y="0"/>
                </a:lnTo>
              </a:path>
            </a:pathLst>
          </a:custGeom>
          <a:noFill/>
          <a:ln w="18415" cap="flat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40" name="Line 12"/>
          <p:cNvSpPr>
            <a:spLocks noChangeShapeType="1"/>
          </p:cNvSpPr>
          <p:nvPr/>
        </p:nvSpPr>
        <p:spPr bwMode="auto">
          <a:xfrm flipV="1">
            <a:off x="2608263" y="2044700"/>
            <a:ext cx="0" cy="29352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41" name="Line 13"/>
          <p:cNvSpPr>
            <a:spLocks noChangeShapeType="1"/>
          </p:cNvSpPr>
          <p:nvPr/>
        </p:nvSpPr>
        <p:spPr bwMode="auto">
          <a:xfrm flipH="1">
            <a:off x="2555875" y="4897438"/>
            <a:ext cx="523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42" name="Rectangle 14"/>
          <p:cNvSpPr>
            <a:spLocks noChangeArrowheads="1"/>
          </p:cNvSpPr>
          <p:nvPr/>
        </p:nvSpPr>
        <p:spPr bwMode="auto">
          <a:xfrm>
            <a:off x="2266950" y="4832350"/>
            <a:ext cx="2190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0%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43" name="Line 15"/>
          <p:cNvSpPr>
            <a:spLocks noChangeShapeType="1"/>
          </p:cNvSpPr>
          <p:nvPr/>
        </p:nvSpPr>
        <p:spPr bwMode="auto">
          <a:xfrm flipH="1">
            <a:off x="2555875" y="4205288"/>
            <a:ext cx="523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44" name="Rectangle 16"/>
          <p:cNvSpPr>
            <a:spLocks noChangeArrowheads="1"/>
          </p:cNvSpPr>
          <p:nvPr/>
        </p:nvSpPr>
        <p:spPr bwMode="auto">
          <a:xfrm>
            <a:off x="2266950" y="4138613"/>
            <a:ext cx="2190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5%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45" name="Line 17"/>
          <p:cNvSpPr>
            <a:spLocks noChangeShapeType="1"/>
          </p:cNvSpPr>
          <p:nvPr/>
        </p:nvSpPr>
        <p:spPr bwMode="auto">
          <a:xfrm flipH="1">
            <a:off x="2555875" y="3509963"/>
            <a:ext cx="523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46" name="Rectangle 18"/>
          <p:cNvSpPr>
            <a:spLocks noChangeArrowheads="1"/>
          </p:cNvSpPr>
          <p:nvPr/>
        </p:nvSpPr>
        <p:spPr bwMode="auto">
          <a:xfrm>
            <a:off x="2190750" y="3446463"/>
            <a:ext cx="3032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10%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47" name="Line 19"/>
          <p:cNvSpPr>
            <a:spLocks noChangeShapeType="1"/>
          </p:cNvSpPr>
          <p:nvPr/>
        </p:nvSpPr>
        <p:spPr bwMode="auto">
          <a:xfrm flipH="1">
            <a:off x="2555875" y="2819400"/>
            <a:ext cx="523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48" name="Rectangle 20"/>
          <p:cNvSpPr>
            <a:spLocks noChangeArrowheads="1"/>
          </p:cNvSpPr>
          <p:nvPr/>
        </p:nvSpPr>
        <p:spPr bwMode="auto">
          <a:xfrm>
            <a:off x="2190750" y="2751138"/>
            <a:ext cx="3032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15%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49" name="Line 21"/>
          <p:cNvSpPr>
            <a:spLocks noChangeShapeType="1"/>
          </p:cNvSpPr>
          <p:nvPr/>
        </p:nvSpPr>
        <p:spPr bwMode="auto">
          <a:xfrm flipH="1">
            <a:off x="2555875" y="2124075"/>
            <a:ext cx="523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50" name="Rectangle 22"/>
          <p:cNvSpPr>
            <a:spLocks noChangeArrowheads="1"/>
          </p:cNvSpPr>
          <p:nvPr/>
        </p:nvSpPr>
        <p:spPr bwMode="auto">
          <a:xfrm>
            <a:off x="2190750" y="2060575"/>
            <a:ext cx="3032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20%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51" name="Rectangle 23"/>
          <p:cNvSpPr>
            <a:spLocks noChangeArrowheads="1"/>
          </p:cNvSpPr>
          <p:nvPr/>
        </p:nvSpPr>
        <p:spPr bwMode="auto">
          <a:xfrm rot="16200000">
            <a:off x="783431" y="3328194"/>
            <a:ext cx="23161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4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Cumulative % death, MI, TVF</a:t>
            </a:r>
            <a:endParaRPr lang="en-GB" sz="14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52" name="Line 24"/>
          <p:cNvSpPr>
            <a:spLocks noChangeShapeType="1"/>
          </p:cNvSpPr>
          <p:nvPr/>
        </p:nvSpPr>
        <p:spPr bwMode="auto">
          <a:xfrm>
            <a:off x="2608263" y="4979988"/>
            <a:ext cx="4132262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53" name="Line 25"/>
          <p:cNvSpPr>
            <a:spLocks noChangeShapeType="1"/>
          </p:cNvSpPr>
          <p:nvPr/>
        </p:nvSpPr>
        <p:spPr bwMode="auto">
          <a:xfrm>
            <a:off x="2687638" y="4979988"/>
            <a:ext cx="0" cy="476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54" name="Rectangle 26"/>
          <p:cNvSpPr>
            <a:spLocks noChangeArrowheads="1"/>
          </p:cNvSpPr>
          <p:nvPr/>
        </p:nvSpPr>
        <p:spPr bwMode="auto">
          <a:xfrm>
            <a:off x="2617788" y="5053013"/>
            <a:ext cx="841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0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55" name="Line 27"/>
          <p:cNvSpPr>
            <a:spLocks noChangeShapeType="1"/>
          </p:cNvSpPr>
          <p:nvPr/>
        </p:nvSpPr>
        <p:spPr bwMode="auto">
          <a:xfrm>
            <a:off x="4013200" y="4979988"/>
            <a:ext cx="0" cy="476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56" name="Rectangle 28"/>
          <p:cNvSpPr>
            <a:spLocks noChangeArrowheads="1"/>
          </p:cNvSpPr>
          <p:nvPr/>
        </p:nvSpPr>
        <p:spPr bwMode="auto">
          <a:xfrm>
            <a:off x="3943350" y="5053013"/>
            <a:ext cx="841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3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57" name="Line 29"/>
          <p:cNvSpPr>
            <a:spLocks noChangeShapeType="1"/>
          </p:cNvSpPr>
          <p:nvPr/>
        </p:nvSpPr>
        <p:spPr bwMode="auto">
          <a:xfrm>
            <a:off x="5335588" y="4979988"/>
            <a:ext cx="0" cy="476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58" name="Rectangle 30"/>
          <p:cNvSpPr>
            <a:spLocks noChangeArrowheads="1"/>
          </p:cNvSpPr>
          <p:nvPr/>
        </p:nvSpPr>
        <p:spPr bwMode="auto">
          <a:xfrm>
            <a:off x="5265738" y="5053013"/>
            <a:ext cx="841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6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59" name="Line 31"/>
          <p:cNvSpPr>
            <a:spLocks noChangeShapeType="1"/>
          </p:cNvSpPr>
          <p:nvPr/>
        </p:nvSpPr>
        <p:spPr bwMode="auto">
          <a:xfrm>
            <a:off x="6661150" y="4979988"/>
            <a:ext cx="0" cy="476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60" name="Rectangle 32"/>
          <p:cNvSpPr>
            <a:spLocks noChangeArrowheads="1"/>
          </p:cNvSpPr>
          <p:nvPr/>
        </p:nvSpPr>
        <p:spPr bwMode="auto">
          <a:xfrm>
            <a:off x="6591300" y="5053013"/>
            <a:ext cx="841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9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61" name="Rectangle 33"/>
          <p:cNvSpPr>
            <a:spLocks noChangeArrowheads="1"/>
          </p:cNvSpPr>
          <p:nvPr/>
        </p:nvSpPr>
        <p:spPr bwMode="auto">
          <a:xfrm>
            <a:off x="3890963" y="5275263"/>
            <a:ext cx="16303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Follow-up time (months)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62" name="Rectangle 34"/>
          <p:cNvSpPr>
            <a:spLocks noChangeArrowheads="1"/>
          </p:cNvSpPr>
          <p:nvPr/>
        </p:nvSpPr>
        <p:spPr bwMode="auto">
          <a:xfrm>
            <a:off x="2651125" y="1989138"/>
            <a:ext cx="1416050" cy="50958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63" name="Line 35"/>
          <p:cNvSpPr>
            <a:spLocks noChangeShapeType="1"/>
          </p:cNvSpPr>
          <p:nvPr/>
        </p:nvSpPr>
        <p:spPr bwMode="auto">
          <a:xfrm flipV="1">
            <a:off x="2700338" y="2205038"/>
            <a:ext cx="503237" cy="1587"/>
          </a:xfrm>
          <a:prstGeom prst="line">
            <a:avLst/>
          </a:prstGeom>
          <a:noFill/>
          <a:ln w="1841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64" name="Line 36"/>
          <p:cNvSpPr>
            <a:spLocks noChangeShapeType="1"/>
          </p:cNvSpPr>
          <p:nvPr/>
        </p:nvSpPr>
        <p:spPr bwMode="auto">
          <a:xfrm>
            <a:off x="2705100" y="2382838"/>
            <a:ext cx="476250" cy="0"/>
          </a:xfrm>
          <a:prstGeom prst="line">
            <a:avLst/>
          </a:prstGeom>
          <a:noFill/>
          <a:ln w="1841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304165" name="Rectangle 37"/>
          <p:cNvSpPr>
            <a:spLocks noChangeArrowheads="1"/>
          </p:cNvSpPr>
          <p:nvPr/>
        </p:nvSpPr>
        <p:spPr bwMode="auto">
          <a:xfrm>
            <a:off x="3348038" y="2060575"/>
            <a:ext cx="59848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Complex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66" name="Rectangle 38"/>
          <p:cNvSpPr>
            <a:spLocks noChangeArrowheads="1"/>
          </p:cNvSpPr>
          <p:nvPr/>
        </p:nvSpPr>
        <p:spPr bwMode="auto">
          <a:xfrm>
            <a:off x="3419475" y="2276475"/>
            <a:ext cx="4635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smtClean="0">
                <a:solidFill>
                  <a:srgbClr val="000000"/>
                </a:solidFill>
                <a:latin typeface="Arial" pitchFamily="34" charset="0"/>
                <a:ea typeface="Batang" charset="-127"/>
              </a:rPr>
              <a:t>Simple</a:t>
            </a:r>
            <a:endParaRPr lang="en-GB" sz="1600" smtClean="0">
              <a:solidFill>
                <a:srgbClr val="FFCC66"/>
              </a:solidFill>
              <a:latin typeface="Arial" pitchFamily="34" charset="0"/>
            </a:endParaRPr>
          </a:p>
        </p:txBody>
      </p:sp>
      <p:sp>
        <p:nvSpPr>
          <p:cNvPr id="304167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PRIMARY ENDPOINT</a:t>
            </a:r>
            <a:r>
              <a:rPr lang="en-GB" dirty="0"/>
              <a:t/>
            </a:r>
            <a:br>
              <a:rPr lang="en-GB" dirty="0"/>
            </a:br>
            <a:r>
              <a:rPr lang="en-GB" sz="2400" dirty="0"/>
              <a:t>Death, MI, TVF</a:t>
            </a:r>
          </a:p>
        </p:txBody>
      </p:sp>
      <p:graphicFrame>
        <p:nvGraphicFramePr>
          <p:cNvPr id="304168" name="Group 40"/>
          <p:cNvGraphicFramePr>
            <a:graphicFrameLocks noGrp="1"/>
          </p:cNvGraphicFramePr>
          <p:nvPr>
            <p:ph type="tbl" idx="1"/>
          </p:nvPr>
        </p:nvGraphicFramePr>
        <p:xfrm>
          <a:off x="1187450" y="5805488"/>
          <a:ext cx="6624638" cy="752476"/>
        </p:xfrm>
        <a:graphic>
          <a:graphicData uri="http://schemas.openxmlformats.org/drawingml/2006/table">
            <a:tbl>
              <a:tblPr/>
              <a:tblGrid>
                <a:gridCol w="1325563"/>
                <a:gridCol w="1325562"/>
                <a:gridCol w="1323975"/>
                <a:gridCol w="1325563"/>
                <a:gridCol w="1323975"/>
              </a:tblGrid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200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Complex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200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200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200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200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208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200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Simple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200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200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241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200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234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200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227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4194" name="Text Box 66"/>
          <p:cNvSpPr txBox="1">
            <a:spLocks noChangeArrowheads="1"/>
          </p:cNvSpPr>
          <p:nvPr/>
        </p:nvSpPr>
        <p:spPr bwMode="auto">
          <a:xfrm>
            <a:off x="6084888" y="3141663"/>
            <a:ext cx="1439862" cy="342900"/>
          </a:xfrm>
          <a:prstGeom prst="rect">
            <a:avLst/>
          </a:prstGeom>
          <a:gradFill rotWithShape="1">
            <a:gsLst>
              <a:gs pos="0">
                <a:srgbClr val="333333">
                  <a:gamma/>
                  <a:shade val="46275"/>
                  <a:invGamma/>
                </a:srgbClr>
              </a:gs>
              <a:gs pos="50000">
                <a:srgbClr val="333333"/>
              </a:gs>
              <a:gs pos="100000">
                <a:srgbClr val="333333">
                  <a:gamma/>
                  <a:shade val="46275"/>
                  <a:invGamma/>
                </a:srgbClr>
              </a:gs>
            </a:gsLst>
            <a:lin ang="5400000" scaled="1"/>
          </a:gradFill>
          <a:ln w="63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1600" b="1" smtClean="0">
                <a:solidFill>
                  <a:srgbClr val="FFFFFF"/>
                </a:solidFill>
              </a:rPr>
              <a:t>p=0.009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4162" name="Text Box 2"/>
          <p:cNvSpPr txBox="1">
            <a:spLocks noChangeArrowheads="1"/>
          </p:cNvSpPr>
          <p:nvPr/>
        </p:nvSpPr>
        <p:spPr bwMode="auto">
          <a:xfrm>
            <a:off x="490538" y="1063625"/>
            <a:ext cx="8224837" cy="5437188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20000"/>
              <a:defRPr/>
            </a:pPr>
            <a:endParaRPr lang="en-US" sz="3200" u="sng">
              <a:solidFill>
                <a:schemeClr val="tx1"/>
              </a:solidFill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552450" y="117475"/>
            <a:ext cx="7993063" cy="838200"/>
          </a:xfrm>
          <a:noFill/>
        </p:spPr>
        <p:txBody>
          <a:bodyPr lIns="92075" tIns="46038" rIns="92075" bIns="46038"/>
          <a:lstStyle/>
          <a:p>
            <a:r>
              <a:rPr lang="en-US" sz="4000" dirty="0" smtClean="0"/>
              <a:t>Down Side of Two Stents</a:t>
            </a: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890588" y="958850"/>
            <a:ext cx="7696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317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" y="1204913"/>
            <a:ext cx="2101850" cy="28289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04169" name="Picture 9"/>
          <p:cNvPicPr>
            <a:picLocks noChangeAspect="1" noChangeArrowheads="1"/>
          </p:cNvPicPr>
          <p:nvPr/>
        </p:nvPicPr>
        <p:blipFill>
          <a:blip r:embed="rId4" cstate="print"/>
          <a:srcRect l="56406" t="13223" b="9711"/>
          <a:stretch>
            <a:fillRect/>
          </a:stretch>
        </p:blipFill>
        <p:spPr bwMode="auto">
          <a:xfrm>
            <a:off x="2295525" y="1533525"/>
            <a:ext cx="2009775" cy="35528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04172" name="Picture 12"/>
          <p:cNvPicPr>
            <a:picLocks noChangeAspect="1" noChangeArrowheads="1"/>
          </p:cNvPicPr>
          <p:nvPr/>
        </p:nvPicPr>
        <p:blipFill>
          <a:blip r:embed="rId5" cstate="print"/>
          <a:srcRect l="13988" r="16072"/>
          <a:stretch>
            <a:fillRect/>
          </a:stretch>
        </p:blipFill>
        <p:spPr bwMode="auto">
          <a:xfrm>
            <a:off x="4119563" y="2085975"/>
            <a:ext cx="2238375" cy="38576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124575" y="3100388"/>
            <a:ext cx="2457450" cy="3228975"/>
            <a:chOff x="3858" y="1953"/>
            <a:chExt cx="1548" cy="2034"/>
          </a:xfrm>
        </p:grpSpPr>
        <p:pic>
          <p:nvPicPr>
            <p:cNvPr id="3175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58" y="1953"/>
              <a:ext cx="1548" cy="2034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1756" name="Text Box 11"/>
            <p:cNvSpPr txBox="1">
              <a:spLocks noChangeArrowheads="1"/>
            </p:cNvSpPr>
            <p:nvPr/>
          </p:nvSpPr>
          <p:spPr bwMode="auto">
            <a:xfrm>
              <a:off x="4868" y="3734"/>
              <a:ext cx="4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tx1"/>
                  </a:solidFill>
                </a:rPr>
                <a:t>CKmb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0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0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4354" name="Text Box 2"/>
          <p:cNvSpPr txBox="1">
            <a:spLocks noChangeArrowheads="1"/>
          </p:cNvSpPr>
          <p:nvPr/>
        </p:nvSpPr>
        <p:spPr bwMode="auto">
          <a:xfrm>
            <a:off x="490538" y="1816100"/>
            <a:ext cx="8224837" cy="468471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852488" y="1701800"/>
            <a:ext cx="7696200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hidden">
          <a:xfrm>
            <a:off x="214313" y="1876425"/>
            <a:ext cx="8715375" cy="40862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5" name="Text Box 3"/>
          <p:cNvSpPr txBox="1">
            <a:spLocks noChangeArrowheads="1"/>
          </p:cNvSpPr>
          <p:nvPr/>
        </p:nvSpPr>
        <p:spPr bwMode="auto">
          <a:xfrm>
            <a:off x="2124075" y="168275"/>
            <a:ext cx="4918075" cy="6969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3600" b="1" smtClean="0">
                <a:solidFill>
                  <a:srgbClr val="FFFF00"/>
                </a:solidFill>
                <a:latin typeface="Arial" charset="0"/>
              </a:rPr>
              <a:t>Keep It Open (KIO)</a:t>
            </a:r>
          </a:p>
        </p:txBody>
      </p:sp>
      <p:sp>
        <p:nvSpPr>
          <p:cNvPr id="35846" name="Text Box 4"/>
          <p:cNvSpPr txBox="1">
            <a:spLocks noChangeArrowheads="1"/>
          </p:cNvSpPr>
          <p:nvPr/>
        </p:nvSpPr>
        <p:spPr bwMode="auto">
          <a:xfrm>
            <a:off x="473075" y="869950"/>
            <a:ext cx="8507413" cy="701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When the SB has ostial or diffuse disease AND when the SB </a:t>
            </a:r>
            <a:r>
              <a:rPr lang="it-IT" sz="2000" b="1" u="sng" smtClean="0">
                <a:solidFill>
                  <a:srgbClr val="FFFFFF"/>
                </a:solidFill>
                <a:latin typeface="Arial" charset="0"/>
              </a:rPr>
              <a:t>is not suitable</a:t>
            </a: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 (too small) for stenting or clinically not relevant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49275" y="2171700"/>
            <a:ext cx="8178800" cy="3725863"/>
            <a:chOff x="304" y="1296"/>
            <a:chExt cx="5152" cy="2347"/>
          </a:xfrm>
        </p:grpSpPr>
        <p:sp>
          <p:nvSpPr>
            <p:cNvPr id="546821" name="Text Box 5"/>
            <p:cNvSpPr txBox="1">
              <a:spLocks noChangeArrowheads="1"/>
            </p:cNvSpPr>
            <p:nvPr/>
          </p:nvSpPr>
          <p:spPr bwMode="auto">
            <a:xfrm>
              <a:off x="336" y="1616"/>
              <a:ext cx="5120" cy="166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marL="457200" indent="-4572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it-IT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Wire both branches</a:t>
              </a:r>
            </a:p>
            <a:p>
              <a:pPr marL="457200" indent="-4572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it-IT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Dilate MB if needed</a:t>
              </a:r>
            </a:p>
            <a:p>
              <a:pPr marL="457200" indent="-4572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it-IT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Stent MB and leave wire in the SB</a:t>
              </a:r>
            </a:p>
            <a:p>
              <a:pPr marL="457200" indent="-4572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it-IT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Perform post-dilatation of the MB with jailed wire in the SB</a:t>
              </a:r>
            </a:p>
          </p:txBody>
        </p:sp>
        <p:sp>
          <p:nvSpPr>
            <p:cNvPr id="546822" name="Text Box 6"/>
            <p:cNvSpPr txBox="1">
              <a:spLocks noChangeArrowheads="1"/>
            </p:cNvSpPr>
            <p:nvPr/>
          </p:nvSpPr>
          <p:spPr bwMode="auto">
            <a:xfrm>
              <a:off x="304" y="1296"/>
              <a:ext cx="3133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it-IT" sz="2000" b="1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6 Fr guiding catheter</a:t>
              </a:r>
            </a:p>
          </p:txBody>
        </p:sp>
        <p:sp>
          <p:nvSpPr>
            <p:cNvPr id="3684362" name="Text Box 7"/>
            <p:cNvSpPr txBox="1">
              <a:spLocks noChangeArrowheads="1"/>
            </p:cNvSpPr>
            <p:nvPr/>
          </p:nvSpPr>
          <p:spPr bwMode="auto">
            <a:xfrm>
              <a:off x="746" y="3342"/>
              <a:ext cx="4701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it-IT" sz="2400" b="1">
                  <a:solidFill>
                    <a:srgbClr val="FFFFFF"/>
                  </a:solidFill>
                  <a:latin typeface="Arial" charset="0"/>
                </a:rPr>
                <a:t>Do not re-wire SB or postdilate or predilate SB</a:t>
              </a:r>
            </a:p>
          </p:txBody>
        </p:sp>
        <p:sp>
          <p:nvSpPr>
            <p:cNvPr id="3684363" name="AutoShape 8"/>
            <p:cNvSpPr>
              <a:spLocks noChangeArrowheads="1"/>
            </p:cNvSpPr>
            <p:nvPr/>
          </p:nvSpPr>
          <p:spPr bwMode="auto">
            <a:xfrm>
              <a:off x="387" y="3377"/>
              <a:ext cx="306" cy="266"/>
            </a:xfrm>
            <a:prstGeom prst="rightArrow">
              <a:avLst>
                <a:gd name="adj1" fmla="val 50000"/>
                <a:gd name="adj2" fmla="val 28759"/>
              </a:avLst>
            </a:prstGeom>
            <a:solidFill>
              <a:srgbClr val="94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842" name="Rectangle 2"/>
          <p:cNvSpPr>
            <a:spLocks noChangeArrowheads="1"/>
          </p:cNvSpPr>
          <p:nvPr/>
        </p:nvSpPr>
        <p:spPr bwMode="auto">
          <a:xfrm>
            <a:off x="204788" y="1254125"/>
            <a:ext cx="8748712" cy="5422900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0"/>
                  <a:invGamma/>
                </a:srgbClr>
              </a:gs>
            </a:gsLst>
            <a:lin ang="5400000" scaled="1"/>
          </a:gra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8" name="Line 3"/>
          <p:cNvSpPr>
            <a:spLocks noChangeShapeType="1"/>
          </p:cNvSpPr>
          <p:nvPr/>
        </p:nvSpPr>
        <p:spPr bwMode="auto">
          <a:xfrm>
            <a:off x="1135063" y="1136650"/>
            <a:ext cx="6858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0" y="184150"/>
            <a:ext cx="9017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09" rIns="91420" bIns="45709">
            <a:spAutoFit/>
          </a:bodyPr>
          <a:lstStyle/>
          <a:p>
            <a:pPr algn="ctr"/>
            <a:r>
              <a:rPr lang="en-GB" sz="3600" b="1">
                <a:solidFill>
                  <a:srgbClr val="FFFF00"/>
                </a:solidFill>
              </a:rPr>
              <a:t>Trapping the Wire</a:t>
            </a:r>
            <a:endParaRPr lang="en-GB" sz="3200" b="1" i="1">
              <a:cs typeface="Arial" charset="0"/>
            </a:endParaRPr>
          </a:p>
        </p:txBody>
      </p:sp>
      <p:sp>
        <p:nvSpPr>
          <p:cNvPr id="4131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36550" y="1906588"/>
            <a:ext cx="5429250" cy="5948362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just">
              <a:lnSpc>
                <a:spcPct val="130000"/>
              </a:lnSpc>
              <a:defRPr/>
            </a:pPr>
            <a:r>
              <a:rPr lang="en-US" sz="21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Failure to use a “jailed wire in the SB was an independent predictor of reintervention at 7 months (OR 4.26; 95% CU 1.27 –14.2)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1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Favorably modifies angulation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1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Maintains patency of SB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1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Identifies ostium when rewiring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Non-hydrophilic/no-shaping ribbon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Don’t trap large amount of wire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If trouble removing – balloon backup</a:t>
            </a:r>
          </a:p>
        </p:txBody>
      </p:sp>
      <p:graphicFrame>
        <p:nvGraphicFramePr>
          <p:cNvPr id="6146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135688" y="2111375"/>
          <a:ext cx="2613025" cy="3697288"/>
        </p:xfrm>
        <a:graphic>
          <a:graphicData uri="http://schemas.openxmlformats.org/presentationml/2006/ole">
            <p:oleObj spid="_x0000_s88086" name="Bitmap Image" r:id="rId4" imgW="1781424" imgH="2324424" progId="PBrush">
              <p:embed/>
            </p:oleObj>
          </a:graphicData>
        </a:graphic>
      </p:graphicFrame>
      <p:sp>
        <p:nvSpPr>
          <p:cNvPr id="4131847" name="Rectangle 7"/>
          <p:cNvSpPr>
            <a:spLocks noChangeArrowheads="1"/>
          </p:cNvSpPr>
          <p:nvPr/>
        </p:nvSpPr>
        <p:spPr bwMode="auto">
          <a:xfrm>
            <a:off x="5627688" y="6170613"/>
            <a:ext cx="32750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1700" b="1">
                <a:solidFill>
                  <a:srgbClr val="FFFF00"/>
                </a:solidFill>
                <a:cs typeface="Arial" charset="0"/>
              </a:rPr>
              <a:t>Brunel et al CCI 2006;68:67-73</a:t>
            </a:r>
          </a:p>
        </p:txBody>
      </p:sp>
      <p:sp>
        <p:nvSpPr>
          <p:cNvPr id="4131848" name="Rectangle 8"/>
          <p:cNvSpPr>
            <a:spLocks noChangeArrowheads="1"/>
          </p:cNvSpPr>
          <p:nvPr/>
        </p:nvSpPr>
        <p:spPr bwMode="auto">
          <a:xfrm>
            <a:off x="423863" y="1114425"/>
            <a:ext cx="362267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b="1">
                <a:solidFill>
                  <a:srgbClr val="FFFF00"/>
                </a:solidFill>
                <a:cs typeface="Arial" charset="0"/>
              </a:rPr>
              <a:t>TULIPE study (N=186):</a:t>
            </a:r>
            <a:r>
              <a:rPr lang="en-US" sz="4600" b="1">
                <a:solidFill>
                  <a:srgbClr val="FFFF00"/>
                </a:solidFill>
                <a:cs typeface="Arial" charset="0"/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554" name="Text Box 2"/>
          <p:cNvSpPr txBox="1">
            <a:spLocks noChangeArrowheads="1"/>
          </p:cNvSpPr>
          <p:nvPr/>
        </p:nvSpPr>
        <p:spPr bwMode="auto">
          <a:xfrm>
            <a:off x="188913" y="1144588"/>
            <a:ext cx="8863012" cy="5502275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3888" y="182563"/>
            <a:ext cx="7769225" cy="755650"/>
          </a:xfrm>
        </p:spPr>
        <p:txBody>
          <a:bodyPr lIns="45720" rIns="45720" anchor="t"/>
          <a:lstStyle/>
          <a:p>
            <a:r>
              <a:rPr lang="fi-FI" dirty="0" smtClean="0"/>
              <a:t>NORDIC 3:  KISS vs No KISS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1171575"/>
            <a:ext cx="8899525" cy="1825625"/>
          </a:xfrm>
        </p:spPr>
        <p:txBody>
          <a:bodyPr/>
          <a:lstStyle/>
          <a:p>
            <a:r>
              <a:rPr lang="fi-FI" sz="2800" b="1" smtClean="0"/>
              <a:t>In a randomized clinical trial, to compare outcome of two side-branch strategies </a:t>
            </a:r>
            <a:r>
              <a:rPr lang="da-DK" sz="2800" b="1" smtClean="0">
                <a:cs typeface="Times New Roman" pitchFamily="18" charset="0"/>
              </a:rPr>
              <a:t>in coronary bifurcation lesions treated with main vessel stenting using sirolimus eluting stents</a:t>
            </a:r>
            <a:endParaRPr lang="fi-FI" sz="2800" b="1" smtClean="0"/>
          </a:p>
          <a:p>
            <a:pPr lvl="1"/>
            <a:endParaRPr lang="fi-FI" b="1" i="1" smtClean="0"/>
          </a:p>
        </p:txBody>
      </p:sp>
      <p:sp>
        <p:nvSpPr>
          <p:cNvPr id="36869" name="Rectangle 21"/>
          <p:cNvSpPr>
            <a:spLocks noChangeArrowheads="1"/>
          </p:cNvSpPr>
          <p:nvPr/>
        </p:nvSpPr>
        <p:spPr bwMode="auto">
          <a:xfrm>
            <a:off x="5384800" y="4451350"/>
            <a:ext cx="287338" cy="5048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0" name="Oval 22"/>
          <p:cNvSpPr>
            <a:spLocks noChangeArrowheads="1"/>
          </p:cNvSpPr>
          <p:nvPr/>
        </p:nvSpPr>
        <p:spPr bwMode="auto">
          <a:xfrm>
            <a:off x="5384800" y="4306888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1" name="Oval 23"/>
          <p:cNvSpPr>
            <a:spLocks noChangeArrowheads="1"/>
          </p:cNvSpPr>
          <p:nvPr/>
        </p:nvSpPr>
        <p:spPr bwMode="auto">
          <a:xfrm>
            <a:off x="5773738" y="4922838"/>
            <a:ext cx="287337" cy="288925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2" name="Rectangle 24"/>
          <p:cNvSpPr>
            <a:spLocks noChangeArrowheads="1"/>
          </p:cNvSpPr>
          <p:nvPr/>
        </p:nvSpPr>
        <p:spPr bwMode="auto">
          <a:xfrm rot="-3709594">
            <a:off x="5531644" y="4695031"/>
            <a:ext cx="287338" cy="50482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3" name="Rectangle 25"/>
          <p:cNvSpPr>
            <a:spLocks noChangeArrowheads="1"/>
          </p:cNvSpPr>
          <p:nvPr/>
        </p:nvSpPr>
        <p:spPr bwMode="auto">
          <a:xfrm>
            <a:off x="5313363" y="4451350"/>
            <a:ext cx="287337" cy="10080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4" name="Oval 26"/>
          <p:cNvSpPr>
            <a:spLocks noChangeArrowheads="1"/>
          </p:cNvSpPr>
          <p:nvPr/>
        </p:nvSpPr>
        <p:spPr bwMode="auto">
          <a:xfrm>
            <a:off x="5313363" y="4306888"/>
            <a:ext cx="373062" cy="288925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5" name="Oval 27"/>
          <p:cNvSpPr>
            <a:spLocks noChangeArrowheads="1"/>
          </p:cNvSpPr>
          <p:nvPr/>
        </p:nvSpPr>
        <p:spPr bwMode="auto">
          <a:xfrm>
            <a:off x="5313363" y="5314950"/>
            <a:ext cx="322262" cy="325438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6" name="Rectangle 28"/>
          <p:cNvSpPr>
            <a:spLocks noChangeArrowheads="1"/>
          </p:cNvSpPr>
          <p:nvPr/>
        </p:nvSpPr>
        <p:spPr bwMode="auto">
          <a:xfrm>
            <a:off x="5318125" y="4557713"/>
            <a:ext cx="288925" cy="792162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7" name="Rectangle 29"/>
          <p:cNvSpPr>
            <a:spLocks noChangeArrowheads="1"/>
          </p:cNvSpPr>
          <p:nvPr/>
        </p:nvSpPr>
        <p:spPr bwMode="auto">
          <a:xfrm>
            <a:off x="5383213" y="4557713"/>
            <a:ext cx="288925" cy="398462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8" name="Line 31"/>
          <p:cNvSpPr>
            <a:spLocks noChangeShapeType="1"/>
          </p:cNvSpPr>
          <p:nvPr/>
        </p:nvSpPr>
        <p:spPr bwMode="auto">
          <a:xfrm flipV="1">
            <a:off x="5324475" y="3325813"/>
            <a:ext cx="1588" cy="2951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79" name="Line 32"/>
          <p:cNvSpPr>
            <a:spLocks noChangeShapeType="1"/>
          </p:cNvSpPr>
          <p:nvPr/>
        </p:nvSpPr>
        <p:spPr bwMode="auto">
          <a:xfrm flipV="1">
            <a:off x="5672138" y="3325813"/>
            <a:ext cx="1587" cy="1439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80" name="Line 33"/>
          <p:cNvSpPr>
            <a:spLocks noChangeShapeType="1"/>
          </p:cNvSpPr>
          <p:nvPr/>
        </p:nvSpPr>
        <p:spPr bwMode="auto">
          <a:xfrm>
            <a:off x="5645150" y="5119688"/>
            <a:ext cx="1588" cy="1150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81" name="Line 34"/>
          <p:cNvSpPr>
            <a:spLocks noChangeShapeType="1"/>
          </p:cNvSpPr>
          <p:nvPr/>
        </p:nvSpPr>
        <p:spPr bwMode="auto">
          <a:xfrm>
            <a:off x="5600700" y="5100638"/>
            <a:ext cx="792163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82" name="Line 35"/>
          <p:cNvSpPr>
            <a:spLocks noChangeShapeType="1"/>
          </p:cNvSpPr>
          <p:nvPr/>
        </p:nvSpPr>
        <p:spPr bwMode="auto">
          <a:xfrm>
            <a:off x="5659438" y="4786313"/>
            <a:ext cx="792162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83" name="Line 36"/>
          <p:cNvSpPr>
            <a:spLocks noChangeShapeType="1"/>
          </p:cNvSpPr>
          <p:nvPr/>
        </p:nvSpPr>
        <p:spPr bwMode="auto">
          <a:xfrm>
            <a:off x="5554663" y="3298825"/>
            <a:ext cx="11112" cy="15430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84" name="Line 37"/>
          <p:cNvSpPr>
            <a:spLocks noChangeShapeType="1"/>
          </p:cNvSpPr>
          <p:nvPr/>
        </p:nvSpPr>
        <p:spPr bwMode="auto">
          <a:xfrm>
            <a:off x="5554663" y="4829175"/>
            <a:ext cx="1296987" cy="504825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85" name="Line 38"/>
          <p:cNvSpPr>
            <a:spLocks noChangeShapeType="1"/>
          </p:cNvSpPr>
          <p:nvPr/>
        </p:nvSpPr>
        <p:spPr bwMode="auto">
          <a:xfrm>
            <a:off x="5402263" y="3286125"/>
            <a:ext cx="11112" cy="3106738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86" name="Rectangle 40" descr="Paanu"/>
          <p:cNvSpPr>
            <a:spLocks noChangeArrowheads="1"/>
          </p:cNvSpPr>
          <p:nvPr/>
        </p:nvSpPr>
        <p:spPr bwMode="auto">
          <a:xfrm>
            <a:off x="5327650" y="4405313"/>
            <a:ext cx="333375" cy="1042987"/>
          </a:xfrm>
          <a:prstGeom prst="rect">
            <a:avLst/>
          </a:prstGeom>
          <a:pattFill prst="shingle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87" name="Rectangle 41"/>
          <p:cNvSpPr>
            <a:spLocks noChangeArrowheads="1"/>
          </p:cNvSpPr>
          <p:nvPr/>
        </p:nvSpPr>
        <p:spPr bwMode="auto">
          <a:xfrm>
            <a:off x="760413" y="4332288"/>
            <a:ext cx="287337" cy="5048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88" name="Oval 42"/>
          <p:cNvSpPr>
            <a:spLocks noChangeArrowheads="1"/>
          </p:cNvSpPr>
          <p:nvPr/>
        </p:nvSpPr>
        <p:spPr bwMode="auto">
          <a:xfrm>
            <a:off x="760413" y="4187825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89" name="Rectangle 45"/>
          <p:cNvSpPr>
            <a:spLocks noChangeArrowheads="1"/>
          </p:cNvSpPr>
          <p:nvPr/>
        </p:nvSpPr>
        <p:spPr bwMode="auto">
          <a:xfrm>
            <a:off x="688975" y="4332288"/>
            <a:ext cx="287338" cy="10080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90" name="Oval 46"/>
          <p:cNvSpPr>
            <a:spLocks noChangeArrowheads="1"/>
          </p:cNvSpPr>
          <p:nvPr/>
        </p:nvSpPr>
        <p:spPr bwMode="auto">
          <a:xfrm>
            <a:off x="688975" y="4187825"/>
            <a:ext cx="373063" cy="288925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91" name="Oval 47"/>
          <p:cNvSpPr>
            <a:spLocks noChangeArrowheads="1"/>
          </p:cNvSpPr>
          <p:nvPr/>
        </p:nvSpPr>
        <p:spPr bwMode="auto">
          <a:xfrm>
            <a:off x="688975" y="5195888"/>
            <a:ext cx="349250" cy="315912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92" name="Rectangle 48"/>
          <p:cNvSpPr>
            <a:spLocks noChangeArrowheads="1"/>
          </p:cNvSpPr>
          <p:nvPr/>
        </p:nvSpPr>
        <p:spPr bwMode="auto">
          <a:xfrm>
            <a:off x="693738" y="4438650"/>
            <a:ext cx="288925" cy="7921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93" name="Rectangle 49"/>
          <p:cNvSpPr>
            <a:spLocks noChangeArrowheads="1"/>
          </p:cNvSpPr>
          <p:nvPr/>
        </p:nvSpPr>
        <p:spPr bwMode="auto">
          <a:xfrm>
            <a:off x="758825" y="4438650"/>
            <a:ext cx="288925" cy="3984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94" name="Line 50"/>
          <p:cNvSpPr>
            <a:spLocks noChangeShapeType="1"/>
          </p:cNvSpPr>
          <p:nvPr/>
        </p:nvSpPr>
        <p:spPr bwMode="auto">
          <a:xfrm flipV="1">
            <a:off x="700088" y="3206750"/>
            <a:ext cx="1587" cy="2951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95" name="Line 51"/>
          <p:cNvSpPr>
            <a:spLocks noChangeShapeType="1"/>
          </p:cNvSpPr>
          <p:nvPr/>
        </p:nvSpPr>
        <p:spPr bwMode="auto">
          <a:xfrm flipV="1">
            <a:off x="1047750" y="3206750"/>
            <a:ext cx="1588" cy="1439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96" name="Line 52"/>
          <p:cNvSpPr>
            <a:spLocks noChangeShapeType="1"/>
          </p:cNvSpPr>
          <p:nvPr/>
        </p:nvSpPr>
        <p:spPr bwMode="auto">
          <a:xfrm>
            <a:off x="1038225" y="4991100"/>
            <a:ext cx="1588" cy="1150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97" name="Line 53"/>
          <p:cNvSpPr>
            <a:spLocks noChangeShapeType="1"/>
          </p:cNvSpPr>
          <p:nvPr/>
        </p:nvSpPr>
        <p:spPr bwMode="auto">
          <a:xfrm>
            <a:off x="976313" y="4981575"/>
            <a:ext cx="7921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98" name="Line 54"/>
          <p:cNvSpPr>
            <a:spLocks noChangeShapeType="1"/>
          </p:cNvSpPr>
          <p:nvPr/>
        </p:nvSpPr>
        <p:spPr bwMode="auto">
          <a:xfrm>
            <a:off x="1035050" y="4667250"/>
            <a:ext cx="792163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99" name="Line 55"/>
          <p:cNvSpPr>
            <a:spLocks noChangeShapeType="1"/>
          </p:cNvSpPr>
          <p:nvPr/>
        </p:nvSpPr>
        <p:spPr bwMode="auto">
          <a:xfrm>
            <a:off x="841375" y="3214688"/>
            <a:ext cx="1588" cy="14112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00" name="Rectangle 56" descr="Paanu"/>
          <p:cNvSpPr>
            <a:spLocks noChangeArrowheads="1"/>
          </p:cNvSpPr>
          <p:nvPr/>
        </p:nvSpPr>
        <p:spPr bwMode="auto">
          <a:xfrm>
            <a:off x="703263" y="4286250"/>
            <a:ext cx="333375" cy="1042988"/>
          </a:xfrm>
          <a:prstGeom prst="rect">
            <a:avLst/>
          </a:prstGeom>
          <a:pattFill prst="shingle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901" name="Line 57"/>
          <p:cNvSpPr>
            <a:spLocks noChangeShapeType="1"/>
          </p:cNvSpPr>
          <p:nvPr/>
        </p:nvSpPr>
        <p:spPr bwMode="auto">
          <a:xfrm>
            <a:off x="860425" y="5346700"/>
            <a:ext cx="9525" cy="86042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02" name="Text Box 58"/>
          <p:cNvSpPr txBox="1">
            <a:spLocks noChangeArrowheads="1"/>
          </p:cNvSpPr>
          <p:nvPr/>
        </p:nvSpPr>
        <p:spPr bwMode="auto">
          <a:xfrm>
            <a:off x="1106488" y="3551238"/>
            <a:ext cx="398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fi-FI" sz="2400" smtClean="0">
                <a:solidFill>
                  <a:srgbClr val="FFFF00"/>
                </a:solidFill>
                <a:latin typeface="Arial" charset="0"/>
              </a:rPr>
              <a:t>No kissing balloon dilatation</a:t>
            </a:r>
          </a:p>
        </p:txBody>
      </p:sp>
      <p:sp>
        <p:nvSpPr>
          <p:cNvPr id="36903" name="Text Box 59"/>
          <p:cNvSpPr txBox="1">
            <a:spLocks noChangeArrowheads="1"/>
          </p:cNvSpPr>
          <p:nvPr/>
        </p:nvSpPr>
        <p:spPr bwMode="auto">
          <a:xfrm>
            <a:off x="6086475" y="3532188"/>
            <a:ext cx="3317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i-FI" sz="2400" smtClean="0">
                <a:solidFill>
                  <a:srgbClr val="FFFF00"/>
                </a:solidFill>
                <a:latin typeface="Arial" charset="0"/>
              </a:rPr>
              <a:t>Kissing balloon dilatation</a:t>
            </a:r>
          </a:p>
        </p:txBody>
      </p:sp>
      <p:sp>
        <p:nvSpPr>
          <p:cNvPr id="36904" name="Line 60"/>
          <p:cNvSpPr>
            <a:spLocks noChangeShapeType="1"/>
          </p:cNvSpPr>
          <p:nvPr/>
        </p:nvSpPr>
        <p:spPr bwMode="auto">
          <a:xfrm flipV="1">
            <a:off x="387350" y="1182688"/>
            <a:ext cx="8682038" cy="793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05" name="Rectangle 62"/>
          <p:cNvSpPr>
            <a:spLocks noChangeArrowheads="1"/>
          </p:cNvSpPr>
          <p:nvPr/>
        </p:nvSpPr>
        <p:spPr bwMode="auto">
          <a:xfrm>
            <a:off x="760413" y="4332288"/>
            <a:ext cx="287337" cy="5048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906" name="Oval 63"/>
          <p:cNvSpPr>
            <a:spLocks noChangeArrowheads="1"/>
          </p:cNvSpPr>
          <p:nvPr/>
        </p:nvSpPr>
        <p:spPr bwMode="auto">
          <a:xfrm>
            <a:off x="760413" y="4187825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907" name="Rectangle 64"/>
          <p:cNvSpPr>
            <a:spLocks noChangeArrowheads="1"/>
          </p:cNvSpPr>
          <p:nvPr/>
        </p:nvSpPr>
        <p:spPr bwMode="auto">
          <a:xfrm>
            <a:off x="688975" y="4332288"/>
            <a:ext cx="287338" cy="10080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908" name="Oval 65"/>
          <p:cNvSpPr>
            <a:spLocks noChangeArrowheads="1"/>
          </p:cNvSpPr>
          <p:nvPr/>
        </p:nvSpPr>
        <p:spPr bwMode="auto">
          <a:xfrm>
            <a:off x="688975" y="4187825"/>
            <a:ext cx="373063" cy="288925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909" name="Oval 66"/>
          <p:cNvSpPr>
            <a:spLocks noChangeArrowheads="1"/>
          </p:cNvSpPr>
          <p:nvPr/>
        </p:nvSpPr>
        <p:spPr bwMode="auto">
          <a:xfrm>
            <a:off x="688975" y="5195888"/>
            <a:ext cx="349250" cy="315912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910" name="Rectangle 67"/>
          <p:cNvSpPr>
            <a:spLocks noChangeArrowheads="1"/>
          </p:cNvSpPr>
          <p:nvPr/>
        </p:nvSpPr>
        <p:spPr bwMode="auto">
          <a:xfrm>
            <a:off x="693738" y="4438650"/>
            <a:ext cx="288925" cy="7921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911" name="Rectangle 68"/>
          <p:cNvSpPr>
            <a:spLocks noChangeArrowheads="1"/>
          </p:cNvSpPr>
          <p:nvPr/>
        </p:nvSpPr>
        <p:spPr bwMode="auto">
          <a:xfrm>
            <a:off x="758825" y="4438650"/>
            <a:ext cx="288925" cy="3984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912" name="Line 69"/>
          <p:cNvSpPr>
            <a:spLocks noChangeShapeType="1"/>
          </p:cNvSpPr>
          <p:nvPr/>
        </p:nvSpPr>
        <p:spPr bwMode="auto">
          <a:xfrm flipV="1">
            <a:off x="700088" y="3206750"/>
            <a:ext cx="1587" cy="2951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13" name="Line 70"/>
          <p:cNvSpPr>
            <a:spLocks noChangeShapeType="1"/>
          </p:cNvSpPr>
          <p:nvPr/>
        </p:nvSpPr>
        <p:spPr bwMode="auto">
          <a:xfrm flipV="1">
            <a:off x="1047750" y="3206750"/>
            <a:ext cx="1588" cy="1439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14" name="Line 71"/>
          <p:cNvSpPr>
            <a:spLocks noChangeShapeType="1"/>
          </p:cNvSpPr>
          <p:nvPr/>
        </p:nvSpPr>
        <p:spPr bwMode="auto">
          <a:xfrm>
            <a:off x="1038225" y="4991100"/>
            <a:ext cx="1588" cy="1150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15" name="Line 72"/>
          <p:cNvSpPr>
            <a:spLocks noChangeShapeType="1"/>
          </p:cNvSpPr>
          <p:nvPr/>
        </p:nvSpPr>
        <p:spPr bwMode="auto">
          <a:xfrm>
            <a:off x="841375" y="3214688"/>
            <a:ext cx="1588" cy="14112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16" name="Rectangle 73" descr="Paanu"/>
          <p:cNvSpPr>
            <a:spLocks noChangeArrowheads="1"/>
          </p:cNvSpPr>
          <p:nvPr/>
        </p:nvSpPr>
        <p:spPr bwMode="auto">
          <a:xfrm>
            <a:off x="703263" y="4286250"/>
            <a:ext cx="333375" cy="1042988"/>
          </a:xfrm>
          <a:prstGeom prst="rect">
            <a:avLst/>
          </a:prstGeom>
          <a:pattFill prst="shingle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917" name="Line 74"/>
          <p:cNvSpPr>
            <a:spLocks noChangeShapeType="1"/>
          </p:cNvSpPr>
          <p:nvPr/>
        </p:nvSpPr>
        <p:spPr bwMode="auto">
          <a:xfrm>
            <a:off x="860425" y="5346700"/>
            <a:ext cx="9525" cy="86042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18" name="Line 55"/>
          <p:cNvSpPr>
            <a:spLocks noChangeShapeType="1"/>
          </p:cNvSpPr>
          <p:nvPr/>
        </p:nvSpPr>
        <p:spPr bwMode="auto">
          <a:xfrm flipV="1">
            <a:off x="547688" y="887413"/>
            <a:ext cx="83724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8780" name="Text Box 12"/>
          <p:cNvSpPr txBox="1">
            <a:spLocks noChangeArrowheads="1"/>
          </p:cNvSpPr>
          <p:nvPr/>
        </p:nvSpPr>
        <p:spPr bwMode="auto">
          <a:xfrm>
            <a:off x="490538" y="1895475"/>
            <a:ext cx="8224837" cy="4605338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20000"/>
              <a:defRPr/>
            </a:pPr>
            <a:endParaRPr lang="en-US" sz="3200" u="sng">
              <a:solidFill>
                <a:schemeClr val="tx1"/>
              </a:solidFill>
            </a:endParaRP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762000" y="2038350"/>
            <a:ext cx="7867650" cy="4219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70" name="Object 10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1789113" y="2124075"/>
          <a:ext cx="5526087" cy="3478213"/>
        </p:xfrm>
        <a:graphic>
          <a:graphicData uri="http://schemas.openxmlformats.org/presentationml/2006/ole">
            <p:oleObj spid="_x0000_s89110" name="Chart" r:id="rId4" imgW="7343775" imgH="3914775" progId="MSGraph.Chart.8">
              <p:embed followColorScheme="full"/>
            </p:oleObj>
          </a:graphicData>
        </a:graphic>
      </p:graphicFrame>
      <p:sp>
        <p:nvSpPr>
          <p:cNvPr id="7173" name="Text Box 11"/>
          <p:cNvSpPr txBox="1">
            <a:spLocks noChangeArrowheads="1"/>
          </p:cNvSpPr>
          <p:nvPr/>
        </p:nvSpPr>
        <p:spPr bwMode="auto">
          <a:xfrm>
            <a:off x="2071688" y="5319713"/>
            <a:ext cx="2000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i-FI" sz="2000">
                <a:solidFill>
                  <a:schemeClr val="tx1"/>
                </a:solidFill>
              </a:rPr>
              <a:t>NO KISSING</a:t>
            </a:r>
          </a:p>
        </p:txBody>
      </p:sp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5556250" y="5311775"/>
            <a:ext cx="1641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i-FI" sz="2000">
                <a:solidFill>
                  <a:schemeClr val="tx1"/>
                </a:solidFill>
              </a:rPr>
              <a:t>KISSING</a:t>
            </a: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1404938" y="3621088"/>
            <a:ext cx="35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fi-FI" sz="2000">
                <a:solidFill>
                  <a:schemeClr val="tx1"/>
                </a:solidFill>
              </a:rPr>
              <a:t>%</a:t>
            </a:r>
          </a:p>
        </p:txBody>
      </p:sp>
      <p:sp>
        <p:nvSpPr>
          <p:cNvPr id="7176" name="Text Box 14"/>
          <p:cNvSpPr txBox="1">
            <a:spLocks noChangeArrowheads="1"/>
          </p:cNvSpPr>
          <p:nvPr/>
        </p:nvSpPr>
        <p:spPr bwMode="auto">
          <a:xfrm>
            <a:off x="2693988" y="3346450"/>
            <a:ext cx="75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fi-FI" sz="2400">
                <a:solidFill>
                  <a:schemeClr val="tx1"/>
                </a:solidFill>
              </a:rPr>
              <a:t>2.9</a:t>
            </a:r>
          </a:p>
        </p:txBody>
      </p:sp>
      <p:sp>
        <p:nvSpPr>
          <p:cNvPr id="7177" name="Text Box 15"/>
          <p:cNvSpPr txBox="1">
            <a:spLocks noChangeArrowheads="1"/>
          </p:cNvSpPr>
          <p:nvPr/>
        </p:nvSpPr>
        <p:spPr bwMode="auto">
          <a:xfrm>
            <a:off x="5942013" y="3387725"/>
            <a:ext cx="75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fi-FI" sz="2400">
                <a:solidFill>
                  <a:schemeClr val="tx1"/>
                </a:solidFill>
              </a:rPr>
              <a:t>2.9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53988" y="609600"/>
            <a:ext cx="88360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ctr">
              <a:defRPr/>
            </a:pPr>
            <a:r>
              <a:rPr lang="en-GB" sz="3600" dirty="0">
                <a:solidFill>
                  <a:srgbClr val="FFFF00"/>
                </a:solidFill>
              </a:rPr>
              <a:t>Primary end point</a:t>
            </a:r>
          </a:p>
          <a:p>
            <a:pPr algn="ctr">
              <a:defRPr/>
            </a:pPr>
            <a:r>
              <a:rPr lang="en-GB" sz="2400" dirty="0">
                <a:solidFill>
                  <a:srgbClr val="FFFF00"/>
                </a:solidFill>
              </a:rPr>
              <a:t> </a:t>
            </a:r>
            <a:r>
              <a:rPr lang="en-GB" sz="2400" dirty="0">
                <a:solidFill>
                  <a:schemeClr val="accent3"/>
                </a:solidFill>
              </a:rPr>
              <a:t>MACE (cardiac death, index lesion MI, TLR, stent thrombosis) after 6 months</a:t>
            </a:r>
            <a:endParaRPr lang="fi-FI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9" name="Tekstboks 15"/>
          <p:cNvSpPr txBox="1">
            <a:spLocks noChangeArrowheads="1"/>
          </p:cNvSpPr>
          <p:nvPr/>
        </p:nvSpPr>
        <p:spPr bwMode="auto">
          <a:xfrm>
            <a:off x="7704138" y="4449763"/>
            <a:ext cx="466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solidFill>
                  <a:schemeClr val="tx1"/>
                </a:solidFill>
                <a:latin typeface="Calibri" charset="0"/>
              </a:rPr>
              <a:t>ns</a:t>
            </a:r>
          </a:p>
        </p:txBody>
      </p:sp>
      <p:sp>
        <p:nvSpPr>
          <p:cNvPr id="7180" name="Line 11"/>
          <p:cNvSpPr>
            <a:spLocks noChangeShapeType="1"/>
          </p:cNvSpPr>
          <p:nvPr/>
        </p:nvSpPr>
        <p:spPr bwMode="auto">
          <a:xfrm flipV="1">
            <a:off x="519113" y="1611313"/>
            <a:ext cx="83724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23888" y="0"/>
            <a:ext cx="77692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NORDIC 3:  KISS vs No KISS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3570" name="Text Box 2"/>
          <p:cNvSpPr txBox="1">
            <a:spLocks noChangeArrowheads="1"/>
          </p:cNvSpPr>
          <p:nvPr/>
        </p:nvSpPr>
        <p:spPr bwMode="auto">
          <a:xfrm>
            <a:off x="490538" y="1816100"/>
            <a:ext cx="8224837" cy="468471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719138" y="1549400"/>
            <a:ext cx="7696200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hidden">
          <a:xfrm>
            <a:off x="-223838" y="1838325"/>
            <a:ext cx="8715376" cy="40862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013" name="Text Box 3"/>
          <p:cNvSpPr txBox="1">
            <a:spLocks noChangeArrowheads="1"/>
          </p:cNvSpPr>
          <p:nvPr/>
        </p:nvSpPr>
        <p:spPr bwMode="auto">
          <a:xfrm>
            <a:off x="1752600" y="520700"/>
            <a:ext cx="6032500" cy="6969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3600" b="1" smtClean="0">
                <a:solidFill>
                  <a:srgbClr val="FFFF00"/>
                </a:solidFill>
                <a:latin typeface="Arial" charset="0"/>
              </a:rPr>
              <a:t>Two Stent Appoaches</a:t>
            </a:r>
          </a:p>
        </p:txBody>
      </p:sp>
      <p:sp>
        <p:nvSpPr>
          <p:cNvPr id="546821" name="Text Box 5"/>
          <p:cNvSpPr txBox="1">
            <a:spLocks noChangeArrowheads="1"/>
          </p:cNvSpPr>
          <p:nvPr/>
        </p:nvSpPr>
        <p:spPr bwMode="auto">
          <a:xfrm>
            <a:off x="942975" y="2012950"/>
            <a:ext cx="1374775" cy="493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4572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0000"/>
                </a:solidFill>
                <a:latin typeface="Arial" charset="0"/>
              </a:rPr>
              <a:t>T </a:t>
            </a: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8" y="2581275"/>
            <a:ext cx="7397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 cstate="print"/>
          <a:srcRect l="18239" r="23586"/>
          <a:stretch>
            <a:fillRect/>
          </a:stretch>
        </p:blipFill>
        <p:spPr bwMode="auto">
          <a:xfrm>
            <a:off x="2473325" y="2579688"/>
            <a:ext cx="1563688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371725" y="1974850"/>
            <a:ext cx="1908175" cy="493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4572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FFFF"/>
                </a:solidFill>
                <a:latin typeface="Arial" charset="0"/>
              </a:rPr>
              <a:t>Kiss (SKS)</a:t>
            </a:r>
          </a:p>
        </p:txBody>
      </p:sp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5" cstate="print"/>
          <a:srcRect l="26250" t="12250" r="26875"/>
          <a:stretch>
            <a:fillRect/>
          </a:stretch>
        </p:blipFill>
        <p:spPr bwMode="auto">
          <a:xfrm>
            <a:off x="4667250" y="2619375"/>
            <a:ext cx="14287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19650" y="2022475"/>
            <a:ext cx="1374775" cy="493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4572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Crush</a:t>
            </a:r>
          </a:p>
        </p:txBody>
      </p:sp>
      <p:pic>
        <p:nvPicPr>
          <p:cNvPr id="4302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6863" y="2676525"/>
            <a:ext cx="1897062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2875" y="2652713"/>
            <a:ext cx="20129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96100" y="2022475"/>
            <a:ext cx="1374775" cy="493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4572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FFFF"/>
                </a:solidFill>
                <a:latin typeface="Arial" charset="0"/>
              </a:rPr>
              <a:t>Culotte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21" grpId="0" autoUpdateAnimBg="0"/>
      <p:bldP spid="2" grpId="0" autoUpdateAnimBg="0"/>
      <p:bldP spid="3" grpId="0" autoUpdateAnimBg="0"/>
      <p:bldP spid="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76200"/>
            <a:ext cx="8737600" cy="609600"/>
          </a:xfrm>
          <a:noFill/>
        </p:spPr>
        <p:txBody>
          <a:bodyPr lIns="91434" tIns="45716" rIns="91434" bIns="45716"/>
          <a:lstStyle/>
          <a:p>
            <a:r>
              <a:rPr lang="en-US" sz="2600" dirty="0" smtClean="0"/>
              <a:t>Various Techniques for Stenting Bifurcation Lesions</a:t>
            </a:r>
          </a:p>
        </p:txBody>
      </p:sp>
      <p:pic>
        <p:nvPicPr>
          <p:cNvPr id="51203" name="Picture 3" descr="25_04"/>
          <p:cNvPicPr>
            <a:picLocks noChangeAspect="1" noChangeArrowheads="1"/>
          </p:cNvPicPr>
          <p:nvPr/>
        </p:nvPicPr>
        <p:blipFill>
          <a:blip r:embed="rId3" cstate="print"/>
          <a:srcRect t="3334" r="72501" b="50000"/>
          <a:stretch>
            <a:fillRect/>
          </a:stretch>
        </p:blipFill>
        <p:spPr bwMode="auto">
          <a:xfrm>
            <a:off x="982663" y="1371600"/>
            <a:ext cx="16589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1438" y="782638"/>
            <a:ext cx="2913062" cy="3841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FFFF"/>
                </a:solidFill>
                <a:latin typeface="Times New Roman" pitchFamily="18" charset="0"/>
              </a:rPr>
              <a:t>Bifurcation Lesion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68263" y="2224088"/>
            <a:ext cx="879475" cy="530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Times New Roman" pitchFamily="18" charset="0"/>
              </a:rPr>
              <a:t>Main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Times New Roman" pitchFamily="18" charset="0"/>
              </a:rPr>
              <a:t>vessel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727200" y="1781175"/>
            <a:ext cx="1016000" cy="530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Side-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branch</a:t>
            </a: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881063" y="2514600"/>
            <a:ext cx="338137" cy="0"/>
          </a:xfrm>
          <a:prstGeom prst="line">
            <a:avLst/>
          </a:prstGeom>
          <a:noFill/>
          <a:ln w="63500">
            <a:solidFill>
              <a:srgbClr val="FF0505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rot="18803920" flipH="1">
            <a:off x="2051844" y="2482056"/>
            <a:ext cx="368300" cy="1588"/>
          </a:xfrm>
          <a:prstGeom prst="line">
            <a:avLst/>
          </a:prstGeom>
          <a:noFill/>
          <a:ln w="63500">
            <a:solidFill>
              <a:srgbClr val="FF0505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776538" y="855663"/>
            <a:ext cx="2032000" cy="2649537"/>
            <a:chOff x="1056" y="539"/>
            <a:chExt cx="1440" cy="1669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056" y="539"/>
              <a:ext cx="1440" cy="1669"/>
              <a:chOff x="2016" y="539"/>
              <a:chExt cx="1440" cy="1669"/>
            </a:xfrm>
          </p:grpSpPr>
          <p:pic>
            <p:nvPicPr>
              <p:cNvPr id="51225" name="Picture 11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6563" t="3334" r="45938" b="50000"/>
              <a:stretch>
                <a:fillRect/>
              </a:stretch>
            </p:blipFill>
            <p:spPr bwMode="auto">
              <a:xfrm>
                <a:off x="2217" y="864"/>
                <a:ext cx="1100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226" name="Text Box 12"/>
              <p:cNvSpPr txBox="1">
                <a:spLocks noChangeArrowheads="1"/>
              </p:cNvSpPr>
              <p:nvPr/>
            </p:nvSpPr>
            <p:spPr bwMode="auto">
              <a:xfrm>
                <a:off x="2016" y="539"/>
                <a:ext cx="1440" cy="21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Stent+PTCA</a:t>
                </a:r>
              </a:p>
            </p:txBody>
          </p:sp>
        </p:grpSp>
        <p:sp>
          <p:nvSpPr>
            <p:cNvPr id="51224" name="Rectangle 13"/>
            <p:cNvSpPr>
              <a:spLocks noChangeArrowheads="1"/>
            </p:cNvSpPr>
            <p:nvPr/>
          </p:nvSpPr>
          <p:spPr bwMode="auto">
            <a:xfrm>
              <a:off x="1968" y="864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1210" name="Rectangle 14"/>
          <p:cNvSpPr>
            <a:spLocks noChangeArrowheads="1"/>
          </p:cNvSpPr>
          <p:nvPr/>
        </p:nvSpPr>
        <p:spPr bwMode="auto">
          <a:xfrm>
            <a:off x="1727200" y="1419225"/>
            <a:ext cx="406400" cy="4095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008563" y="762000"/>
            <a:ext cx="1828800" cy="2762250"/>
            <a:chOff x="2784" y="468"/>
            <a:chExt cx="1296" cy="1740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2784" y="468"/>
              <a:ext cx="1296" cy="1740"/>
              <a:chOff x="3408" y="468"/>
              <a:chExt cx="1296" cy="1740"/>
            </a:xfrm>
          </p:grpSpPr>
          <p:pic>
            <p:nvPicPr>
              <p:cNvPr id="51221" name="Picture 17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4375" t="3334" r="17188" b="50000"/>
              <a:stretch>
                <a:fillRect/>
              </a:stretch>
            </p:blipFill>
            <p:spPr bwMode="auto">
              <a:xfrm>
                <a:off x="3522" y="864"/>
                <a:ext cx="1092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222" name="Text Box 18"/>
              <p:cNvSpPr txBox="1">
                <a:spLocks noChangeArrowheads="1"/>
              </p:cNvSpPr>
              <p:nvPr/>
            </p:nvSpPr>
            <p:spPr bwMode="auto">
              <a:xfrm>
                <a:off x="3408" y="468"/>
                <a:ext cx="1296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(“T stenting”)</a:t>
                </a:r>
              </a:p>
            </p:txBody>
          </p:sp>
        </p:grpSp>
        <p:sp>
          <p:nvSpPr>
            <p:cNvPr id="51220" name="Rectangle 19"/>
            <p:cNvSpPr>
              <a:spLocks noChangeArrowheads="1"/>
            </p:cNvSpPr>
            <p:nvPr/>
          </p:nvSpPr>
          <p:spPr bwMode="auto">
            <a:xfrm>
              <a:off x="3504" y="894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126288" y="733425"/>
            <a:ext cx="1828800" cy="2762250"/>
            <a:chOff x="4368" y="468"/>
            <a:chExt cx="1296" cy="1740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4368" y="468"/>
              <a:ext cx="1296" cy="1740"/>
              <a:chOff x="4752" y="468"/>
              <a:chExt cx="1296" cy="1740"/>
            </a:xfrm>
          </p:grpSpPr>
          <p:sp>
            <p:nvSpPr>
              <p:cNvPr id="51217" name="Text Box 22"/>
              <p:cNvSpPr txBox="1">
                <a:spLocks noChangeArrowheads="1"/>
              </p:cNvSpPr>
              <p:nvPr/>
            </p:nvSpPr>
            <p:spPr bwMode="auto">
              <a:xfrm>
                <a:off x="4752" y="468"/>
                <a:ext cx="1296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(“reverse-T”)</a:t>
                </a:r>
              </a:p>
            </p:txBody>
          </p:sp>
          <p:pic>
            <p:nvPicPr>
              <p:cNvPr id="51218" name="Picture 23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624" t="50000" r="44376" b="1666"/>
              <a:stretch>
                <a:fillRect/>
              </a:stretch>
            </p:blipFill>
            <p:spPr bwMode="auto">
              <a:xfrm>
                <a:off x="4860" y="864"/>
                <a:ext cx="1054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1216" name="Rectangle 24"/>
            <p:cNvSpPr>
              <a:spLocks noChangeArrowheads="1"/>
            </p:cNvSpPr>
            <p:nvPr/>
          </p:nvSpPr>
          <p:spPr bwMode="auto">
            <a:xfrm>
              <a:off x="4992" y="1008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1213" name="Line 25"/>
          <p:cNvSpPr>
            <a:spLocks noChangeShapeType="1"/>
          </p:cNvSpPr>
          <p:nvPr/>
        </p:nvSpPr>
        <p:spPr bwMode="auto">
          <a:xfrm flipV="1">
            <a:off x="419100" y="704850"/>
            <a:ext cx="83724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06906" name="Text Box 26"/>
          <p:cNvSpPr txBox="1">
            <a:spLocks noChangeArrowheads="1"/>
          </p:cNvSpPr>
          <p:nvPr/>
        </p:nvSpPr>
        <p:spPr bwMode="auto">
          <a:xfrm>
            <a:off x="7974013" y="1497013"/>
            <a:ext cx="77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TAP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0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690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8306" name="Text Box 2"/>
          <p:cNvSpPr txBox="1">
            <a:spLocks noChangeArrowheads="1"/>
          </p:cNvSpPr>
          <p:nvPr/>
        </p:nvSpPr>
        <p:spPr bwMode="auto">
          <a:xfrm>
            <a:off x="280988" y="1063625"/>
            <a:ext cx="8548687" cy="5437188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>
          <a:xfrm>
            <a:off x="190500" y="136525"/>
            <a:ext cx="8783638" cy="838200"/>
          </a:xfrm>
          <a:noFill/>
        </p:spPr>
        <p:txBody>
          <a:bodyPr lIns="92075" tIns="46038" rIns="92075" bIns="46038"/>
          <a:lstStyle/>
          <a:p>
            <a:r>
              <a:rPr lang="en-US" sz="3600" dirty="0" smtClean="0"/>
              <a:t>Reverse T Stenting</a:t>
            </a:r>
          </a:p>
        </p:txBody>
      </p:sp>
      <p:sp>
        <p:nvSpPr>
          <p:cNvPr id="3938310" name="Rectangle 6"/>
          <p:cNvSpPr>
            <a:spLocks noChangeArrowheads="1"/>
          </p:cNvSpPr>
          <p:nvPr/>
        </p:nvSpPr>
        <p:spPr bwMode="auto">
          <a:xfrm>
            <a:off x="2762250" y="1247775"/>
            <a:ext cx="5848350" cy="5076825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3831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859088" y="1217613"/>
            <a:ext cx="5802312" cy="368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lnSpc>
                <a:spcPct val="105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Stent main branch trapping wire</a:t>
            </a:r>
          </a:p>
          <a:p>
            <a:pPr>
              <a:lnSpc>
                <a:spcPct val="105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Rewire sidebranch</a:t>
            </a:r>
          </a:p>
          <a:p>
            <a:pPr>
              <a:lnSpc>
                <a:spcPct val="105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Dilate through struts of MB stent</a:t>
            </a:r>
          </a:p>
          <a:p>
            <a:pPr>
              <a:lnSpc>
                <a:spcPct val="105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Deliver SB stent (proximal end of SB stent 1 mm into MB) </a:t>
            </a:r>
          </a:p>
          <a:p>
            <a:pPr>
              <a:lnSpc>
                <a:spcPct val="105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Deploy SB stent (balloon in MB) </a:t>
            </a:r>
          </a:p>
          <a:p>
            <a:pPr>
              <a:lnSpc>
                <a:spcPct val="105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Pull back SB deployment balloon slightly and kiss</a:t>
            </a:r>
          </a:p>
          <a:p>
            <a:pPr>
              <a:lnSpc>
                <a:spcPct val="105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Exchange for non-compliant SB balloon – 2 step SB dilatation (high pressure in SB then Kiss)</a:t>
            </a: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881063" y="987425"/>
            <a:ext cx="7696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233488"/>
            <a:ext cx="2051050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8314" name="Rectangle 10"/>
          <p:cNvSpPr>
            <a:spLocks noChangeArrowheads="1"/>
          </p:cNvSpPr>
          <p:nvPr/>
        </p:nvSpPr>
        <p:spPr bwMode="auto">
          <a:xfrm>
            <a:off x="190500" y="117475"/>
            <a:ext cx="8783638" cy="838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00"/>
                </a:solidFill>
                <a:latin typeface="Arial" charset="0"/>
              </a:rPr>
              <a:t>TAP: T-stenting and small protrusion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3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8314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88913"/>
            <a:ext cx="8337550" cy="384175"/>
          </a:xfrm>
        </p:spPr>
        <p:txBody>
          <a:bodyPr/>
          <a:lstStyle/>
          <a:p>
            <a:r>
              <a:rPr lang="en-US" sz="2800" dirty="0"/>
              <a:t>Bifurcation Lesions Come in Many Shapes and Sizes</a:t>
            </a:r>
          </a:p>
        </p:txBody>
      </p:sp>
      <p:pic>
        <p:nvPicPr>
          <p:cNvPr id="254980" name="Picture 4" descr="P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25" y="3933825"/>
            <a:ext cx="2971800" cy="2901950"/>
          </a:xfrm>
          <a:prstGeom prst="rect">
            <a:avLst/>
          </a:prstGeom>
          <a:noFill/>
        </p:spPr>
      </p:pic>
      <p:pic>
        <p:nvPicPr>
          <p:cNvPr id="254982" name="Picture 6" descr="pg 92 type 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765175"/>
            <a:ext cx="2732088" cy="3121025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54983" name="Picture 7" descr="pg 278 Type 2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962400"/>
            <a:ext cx="2755900" cy="2895600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54984" name="Picture 8" descr="LM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692150"/>
            <a:ext cx="3048000" cy="3203575"/>
          </a:xfrm>
          <a:prstGeom prst="rect">
            <a:avLst/>
          </a:prstGeom>
          <a:noFill/>
        </p:spPr>
      </p:pic>
      <p:pic>
        <p:nvPicPr>
          <p:cNvPr id="254985" name="Picture 9" descr="pg 280 type 1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079500"/>
            <a:ext cx="3003550" cy="5445125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0" name="Lockett_Christine_(S1_F1-72)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133600" y="175260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074" name="Text Box 2"/>
          <p:cNvSpPr txBox="1">
            <a:spLocks noChangeArrowheads="1"/>
          </p:cNvSpPr>
          <p:nvPr/>
        </p:nvSpPr>
        <p:spPr bwMode="auto">
          <a:xfrm>
            <a:off x="490538" y="1435100"/>
            <a:ext cx="8224837" cy="506571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>
          <a:xfrm>
            <a:off x="552450" y="250825"/>
            <a:ext cx="7993063" cy="838200"/>
          </a:xfrm>
          <a:noFill/>
        </p:spPr>
        <p:txBody>
          <a:bodyPr lIns="92075" tIns="46038" rIns="92075" bIns="46038"/>
          <a:lstStyle/>
          <a:p>
            <a:r>
              <a:rPr lang="en-US" sz="6000" dirty="0" smtClean="0"/>
              <a:t>T Stent Summary</a:t>
            </a:r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871538" y="1282700"/>
            <a:ext cx="7696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150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457325"/>
            <a:ext cx="8305800" cy="495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lnSpc>
                <a:spcPct val="125000"/>
              </a:lnSpc>
              <a:defRPr/>
            </a:pPr>
            <a:r>
              <a:rPr lang="en-GB" altLang="ja-JP" sz="2400" b="1" smtClean="0">
                <a:latin typeface="Arial" charset="0"/>
                <a:ea typeface="ＭＳ 明朝" charset="-128"/>
              </a:rPr>
              <a:t>Indications</a:t>
            </a:r>
            <a:endParaRPr lang="en-GB" altLang="ja-JP" sz="2400" smtClean="0">
              <a:latin typeface="Arial" charset="0"/>
              <a:ea typeface="ＭＳ 明朝" charset="-128"/>
            </a:endParaRPr>
          </a:p>
          <a:p>
            <a:pPr lvl="1">
              <a:lnSpc>
                <a:spcPct val="125000"/>
              </a:lnSpc>
              <a:defRPr/>
            </a:pPr>
            <a:r>
              <a:rPr lang="en-GB" altLang="ja-JP" sz="2000" smtClean="0">
                <a:latin typeface="Arial" charset="0"/>
                <a:ea typeface="ＭＳ 明朝" charset="-128"/>
              </a:rPr>
              <a:t>Bifurcation lesions with an angle between MB and SB of  ~ 90 degrees.</a:t>
            </a:r>
          </a:p>
          <a:p>
            <a:pPr lvl="1">
              <a:lnSpc>
                <a:spcPct val="125000"/>
              </a:lnSpc>
              <a:defRPr/>
            </a:pPr>
            <a:r>
              <a:rPr lang="it-IT" altLang="ja-JP" sz="2000" smtClean="0">
                <a:latin typeface="Arial" charset="0"/>
                <a:ea typeface="ＭＳ 明朝" charset="-128"/>
              </a:rPr>
              <a:t>TAP default strategy when single stent strategy fails</a:t>
            </a:r>
          </a:p>
          <a:p>
            <a:pPr>
              <a:lnSpc>
                <a:spcPct val="125000"/>
              </a:lnSpc>
              <a:defRPr/>
            </a:pPr>
            <a:r>
              <a:rPr lang="en-GB" altLang="ja-JP" sz="2400" b="1" smtClean="0">
                <a:latin typeface="Arial" charset="0"/>
                <a:ea typeface="ＭＳ 明朝" charset="-128"/>
              </a:rPr>
              <a:t>Advantages</a:t>
            </a:r>
          </a:p>
          <a:p>
            <a:pPr lvl="1">
              <a:lnSpc>
                <a:spcPct val="125000"/>
              </a:lnSpc>
              <a:defRPr/>
            </a:pPr>
            <a:r>
              <a:rPr lang="en-GB" altLang="ja-JP" sz="2000" smtClean="0">
                <a:latin typeface="Arial" charset="0"/>
                <a:ea typeface="ＭＳ 明朝" charset="-128"/>
              </a:rPr>
              <a:t>The technique is easy, fast and not technically demanding.</a:t>
            </a:r>
            <a:r>
              <a:rPr lang="en-GB" altLang="ja-JP" sz="2400" smtClean="0">
                <a:latin typeface="Arial" charset="0"/>
                <a:ea typeface="ＭＳ 明朝" charset="-128"/>
              </a:rPr>
              <a:t> </a:t>
            </a:r>
            <a:endParaRPr lang="it-IT" altLang="ja-JP" sz="2400" smtClean="0">
              <a:latin typeface="Arial" charset="0"/>
              <a:ea typeface="ＭＳ 明朝" charset="-128"/>
            </a:endParaRPr>
          </a:p>
          <a:p>
            <a:pPr>
              <a:lnSpc>
                <a:spcPct val="125000"/>
              </a:lnSpc>
              <a:defRPr/>
            </a:pPr>
            <a:r>
              <a:rPr lang="en-GB" altLang="ja-JP" sz="2400" b="1" smtClean="0">
                <a:latin typeface="Arial" charset="0"/>
                <a:ea typeface="ＭＳ 明朝" charset="-128"/>
              </a:rPr>
              <a:t>Drawbacks</a:t>
            </a:r>
          </a:p>
          <a:p>
            <a:pPr lvl="1">
              <a:lnSpc>
                <a:spcPct val="125000"/>
              </a:lnSpc>
              <a:defRPr/>
            </a:pPr>
            <a:r>
              <a:rPr lang="en-GB" altLang="ja-JP" sz="2000" smtClean="0">
                <a:latin typeface="Arial" charset="0"/>
                <a:ea typeface="ＭＳ 明朝" charset="-128"/>
              </a:rPr>
              <a:t>When trying to position the SB stent exactly at the ostium without minimal protrusion into the MB the stent often misses the ostium (gap) – particularly true as the side branch angle becomes less acute</a:t>
            </a:r>
          </a:p>
          <a:p>
            <a:pPr lvl="1">
              <a:lnSpc>
                <a:spcPct val="125000"/>
              </a:lnSpc>
              <a:defRPr/>
            </a:pPr>
            <a:endParaRPr lang="en-GB" altLang="ja-JP" sz="2000" smtClean="0">
              <a:latin typeface="Arial" charset="0"/>
              <a:ea typeface="ＭＳ 明朝" charset="-128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76200"/>
            <a:ext cx="8737600" cy="609600"/>
          </a:xfrm>
          <a:noFill/>
        </p:spPr>
        <p:txBody>
          <a:bodyPr lIns="91434" tIns="45716" rIns="91434" bIns="45716"/>
          <a:lstStyle/>
          <a:p>
            <a:r>
              <a:rPr lang="en-US" sz="2600" dirty="0" smtClean="0"/>
              <a:t>Various Techniques for Stenting Bifurcation Lesions</a:t>
            </a:r>
          </a:p>
        </p:txBody>
      </p:sp>
      <p:pic>
        <p:nvPicPr>
          <p:cNvPr id="54275" name="Picture 3" descr="25_04"/>
          <p:cNvPicPr>
            <a:picLocks noChangeAspect="1" noChangeArrowheads="1"/>
          </p:cNvPicPr>
          <p:nvPr/>
        </p:nvPicPr>
        <p:blipFill>
          <a:blip r:embed="rId3" cstate="print"/>
          <a:srcRect t="3334" r="72501" b="50000"/>
          <a:stretch>
            <a:fillRect/>
          </a:stretch>
        </p:blipFill>
        <p:spPr bwMode="auto">
          <a:xfrm>
            <a:off x="982663" y="1371600"/>
            <a:ext cx="16589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1438" y="782638"/>
            <a:ext cx="2913062" cy="3841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FFFF"/>
                </a:solidFill>
                <a:latin typeface="Times New Roman" pitchFamily="18" charset="0"/>
              </a:rPr>
              <a:t>Bifurcation Lesion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8263" y="2224088"/>
            <a:ext cx="879475" cy="530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Times New Roman" pitchFamily="18" charset="0"/>
              </a:rPr>
              <a:t>Main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Times New Roman" pitchFamily="18" charset="0"/>
              </a:rPr>
              <a:t>vessel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727200" y="1781175"/>
            <a:ext cx="1016000" cy="530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Side-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branch</a:t>
            </a:r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>
            <a:off x="881063" y="2514600"/>
            <a:ext cx="338137" cy="0"/>
          </a:xfrm>
          <a:prstGeom prst="line">
            <a:avLst/>
          </a:prstGeom>
          <a:noFill/>
          <a:ln w="63500">
            <a:solidFill>
              <a:srgbClr val="FF0505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 rot="18803920" flipH="1">
            <a:off x="2051844" y="2482056"/>
            <a:ext cx="368300" cy="1588"/>
          </a:xfrm>
          <a:prstGeom prst="line">
            <a:avLst/>
          </a:prstGeom>
          <a:noFill/>
          <a:ln w="63500">
            <a:solidFill>
              <a:srgbClr val="FF0505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776538" y="855663"/>
            <a:ext cx="2032000" cy="2649537"/>
            <a:chOff x="1056" y="539"/>
            <a:chExt cx="1440" cy="1669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056" y="539"/>
              <a:ext cx="1440" cy="1669"/>
              <a:chOff x="2016" y="539"/>
              <a:chExt cx="1440" cy="1669"/>
            </a:xfrm>
          </p:grpSpPr>
          <p:pic>
            <p:nvPicPr>
              <p:cNvPr id="54317" name="Picture 11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6563" t="3334" r="45938" b="50000"/>
              <a:stretch>
                <a:fillRect/>
              </a:stretch>
            </p:blipFill>
            <p:spPr bwMode="auto">
              <a:xfrm>
                <a:off x="2217" y="864"/>
                <a:ext cx="1100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318" name="Text Box 12"/>
              <p:cNvSpPr txBox="1">
                <a:spLocks noChangeArrowheads="1"/>
              </p:cNvSpPr>
              <p:nvPr/>
            </p:nvSpPr>
            <p:spPr bwMode="auto">
              <a:xfrm>
                <a:off x="2016" y="539"/>
                <a:ext cx="1440" cy="21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Stent+PTCA</a:t>
                </a:r>
              </a:p>
            </p:txBody>
          </p:sp>
        </p:grpSp>
        <p:sp>
          <p:nvSpPr>
            <p:cNvPr id="54316" name="Rectangle 13"/>
            <p:cNvSpPr>
              <a:spLocks noChangeArrowheads="1"/>
            </p:cNvSpPr>
            <p:nvPr/>
          </p:nvSpPr>
          <p:spPr bwMode="auto">
            <a:xfrm>
              <a:off x="1968" y="864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4282" name="Rectangle 14"/>
          <p:cNvSpPr>
            <a:spLocks noChangeArrowheads="1"/>
          </p:cNvSpPr>
          <p:nvPr/>
        </p:nvSpPr>
        <p:spPr bwMode="auto">
          <a:xfrm>
            <a:off x="1727200" y="1419225"/>
            <a:ext cx="406400" cy="4095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008563" y="762000"/>
            <a:ext cx="1828800" cy="2762250"/>
            <a:chOff x="2784" y="468"/>
            <a:chExt cx="1296" cy="1740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2784" y="468"/>
              <a:ext cx="1296" cy="1740"/>
              <a:chOff x="3408" y="468"/>
              <a:chExt cx="1296" cy="1740"/>
            </a:xfrm>
          </p:grpSpPr>
          <p:pic>
            <p:nvPicPr>
              <p:cNvPr id="54313" name="Picture 17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4375" t="3334" r="17188" b="50000"/>
              <a:stretch>
                <a:fillRect/>
              </a:stretch>
            </p:blipFill>
            <p:spPr bwMode="auto">
              <a:xfrm>
                <a:off x="3522" y="864"/>
                <a:ext cx="1092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314" name="Text Box 18"/>
              <p:cNvSpPr txBox="1">
                <a:spLocks noChangeArrowheads="1"/>
              </p:cNvSpPr>
              <p:nvPr/>
            </p:nvSpPr>
            <p:spPr bwMode="auto">
              <a:xfrm>
                <a:off x="3408" y="468"/>
                <a:ext cx="1296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(“T stenting”)</a:t>
                </a:r>
              </a:p>
            </p:txBody>
          </p:sp>
        </p:grpSp>
        <p:sp>
          <p:nvSpPr>
            <p:cNvPr id="54312" name="Rectangle 19"/>
            <p:cNvSpPr>
              <a:spLocks noChangeArrowheads="1"/>
            </p:cNvSpPr>
            <p:nvPr/>
          </p:nvSpPr>
          <p:spPr bwMode="auto">
            <a:xfrm>
              <a:off x="3504" y="894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126288" y="733425"/>
            <a:ext cx="1828800" cy="2762250"/>
            <a:chOff x="4368" y="468"/>
            <a:chExt cx="1296" cy="1740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4368" y="468"/>
              <a:ext cx="1296" cy="1740"/>
              <a:chOff x="4752" y="468"/>
              <a:chExt cx="1296" cy="1740"/>
            </a:xfrm>
          </p:grpSpPr>
          <p:sp>
            <p:nvSpPr>
              <p:cNvPr id="54309" name="Text Box 22"/>
              <p:cNvSpPr txBox="1">
                <a:spLocks noChangeArrowheads="1"/>
              </p:cNvSpPr>
              <p:nvPr/>
            </p:nvSpPr>
            <p:spPr bwMode="auto">
              <a:xfrm>
                <a:off x="4752" y="468"/>
                <a:ext cx="1296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(“reverse-T”)</a:t>
                </a:r>
              </a:p>
            </p:txBody>
          </p:sp>
          <p:pic>
            <p:nvPicPr>
              <p:cNvPr id="54310" name="Picture 23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624" t="50000" r="44376" b="1666"/>
              <a:stretch>
                <a:fillRect/>
              </a:stretch>
            </p:blipFill>
            <p:spPr bwMode="auto">
              <a:xfrm>
                <a:off x="4860" y="864"/>
                <a:ext cx="1054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4308" name="Rectangle 24"/>
            <p:cNvSpPr>
              <a:spLocks noChangeArrowheads="1"/>
            </p:cNvSpPr>
            <p:nvPr/>
          </p:nvSpPr>
          <p:spPr bwMode="auto">
            <a:xfrm>
              <a:off x="4992" y="1008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2673350" y="3686175"/>
            <a:ext cx="2270125" cy="2971800"/>
            <a:chOff x="4800" y="2278"/>
            <a:chExt cx="1536" cy="1850"/>
          </a:xfrm>
        </p:grpSpPr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4800" y="2278"/>
              <a:ext cx="1536" cy="1850"/>
              <a:chOff x="4800" y="2278"/>
              <a:chExt cx="1536" cy="1850"/>
            </a:xfrm>
          </p:grpSpPr>
          <p:sp>
            <p:nvSpPr>
              <p:cNvPr id="54305" name="Text Box 27"/>
              <p:cNvSpPr txBox="1">
                <a:spLocks noChangeArrowheads="1"/>
              </p:cNvSpPr>
              <p:nvPr/>
            </p:nvSpPr>
            <p:spPr bwMode="auto">
              <a:xfrm>
                <a:off x="4800" y="2278"/>
                <a:ext cx="1536" cy="3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(“Kissing” “SKS”)</a:t>
                </a:r>
              </a:p>
            </p:txBody>
          </p:sp>
          <p:pic>
            <p:nvPicPr>
              <p:cNvPr id="54306" name="Picture 28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50000" r="75313" b="1666"/>
              <a:stretch>
                <a:fillRect/>
              </a:stretch>
            </p:blipFill>
            <p:spPr bwMode="auto">
              <a:xfrm>
                <a:off x="4992" y="2680"/>
                <a:ext cx="1092" cy="1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4304" name="Oval 29"/>
            <p:cNvSpPr>
              <a:spLocks noChangeArrowheads="1"/>
            </p:cNvSpPr>
            <p:nvPr/>
          </p:nvSpPr>
          <p:spPr bwMode="auto">
            <a:xfrm>
              <a:off x="5856" y="2976"/>
              <a:ext cx="162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4286" name="Line 30"/>
          <p:cNvSpPr>
            <a:spLocks noChangeShapeType="1"/>
          </p:cNvSpPr>
          <p:nvPr/>
        </p:nvSpPr>
        <p:spPr bwMode="auto">
          <a:xfrm flipV="1">
            <a:off x="419100" y="704850"/>
            <a:ext cx="83724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798513" y="3692525"/>
            <a:ext cx="2530475" cy="2946400"/>
            <a:chOff x="521" y="2266"/>
            <a:chExt cx="1594" cy="1856"/>
          </a:xfrm>
        </p:grpSpPr>
        <p:grpSp>
          <p:nvGrpSpPr>
            <p:cNvPr id="11" name="Group 32"/>
            <p:cNvGrpSpPr>
              <a:grpSpLocks/>
            </p:cNvGrpSpPr>
            <p:nvPr/>
          </p:nvGrpSpPr>
          <p:grpSpPr bwMode="auto">
            <a:xfrm>
              <a:off x="521" y="2266"/>
              <a:ext cx="1594" cy="1856"/>
              <a:chOff x="2046" y="2272"/>
              <a:chExt cx="1794" cy="1856"/>
            </a:xfrm>
          </p:grpSpPr>
          <p:sp>
            <p:nvSpPr>
              <p:cNvPr id="54297" name="Text Box 33"/>
              <p:cNvSpPr txBox="1">
                <a:spLocks noChangeArrowheads="1"/>
              </p:cNvSpPr>
              <p:nvPr/>
            </p:nvSpPr>
            <p:spPr bwMode="auto">
              <a:xfrm>
                <a:off x="2046" y="2272"/>
                <a:ext cx="1362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(“V” - </a:t>
                </a:r>
                <a:r>
                  <a:rPr lang="en-US" sz="2000" b="1" u="sng" smtClean="0">
                    <a:solidFill>
                      <a:srgbClr val="FFFFFF"/>
                    </a:solidFill>
                    <a:latin typeface="Times New Roman" pitchFamily="18" charset="0"/>
                  </a:rPr>
                  <a:t>&lt;</a:t>
                </a: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 5mm)</a:t>
                </a:r>
              </a:p>
            </p:txBody>
          </p:sp>
          <p:grpSp>
            <p:nvGrpSpPr>
              <p:cNvPr id="12" name="Group 34"/>
              <p:cNvGrpSpPr>
                <a:grpSpLocks/>
              </p:cNvGrpSpPr>
              <p:nvPr/>
            </p:nvGrpSpPr>
            <p:grpSpPr bwMode="auto">
              <a:xfrm>
                <a:off x="2168" y="2688"/>
                <a:ext cx="1672" cy="1440"/>
                <a:chOff x="984" y="2624"/>
                <a:chExt cx="1528" cy="1392"/>
              </a:xfrm>
            </p:grpSpPr>
            <p:pic>
              <p:nvPicPr>
                <p:cNvPr id="54299" name="Picture 35" descr="v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30740" r="72778" b="12469"/>
                <a:stretch>
                  <a:fillRect/>
                </a:stretch>
              </p:blipFill>
              <p:spPr bwMode="auto">
                <a:xfrm>
                  <a:off x="984" y="2624"/>
                  <a:ext cx="1008" cy="1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3" name="Group 36"/>
                <p:cNvGrpSpPr>
                  <a:grpSpLocks/>
                </p:cNvGrpSpPr>
                <p:nvPr/>
              </p:nvGrpSpPr>
              <p:grpSpPr bwMode="auto">
                <a:xfrm>
                  <a:off x="1204" y="2624"/>
                  <a:ext cx="1308" cy="535"/>
                  <a:chOff x="2532" y="3483"/>
                  <a:chExt cx="1308" cy="535"/>
                </a:xfrm>
              </p:grpSpPr>
              <p:pic>
                <p:nvPicPr>
                  <p:cNvPr id="54301" name="Picture 37" descr="v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928" y="3504"/>
                    <a:ext cx="384" cy="5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4302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32" y="3483"/>
                    <a:ext cx="1308" cy="145"/>
                  </a:xfrm>
                  <a:prstGeom prst="rect">
                    <a:avLst/>
                  </a:prstGeom>
                  <a:noFill/>
                  <a:ln w="19050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fontAlgn="base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smtClean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“V”</a:t>
                    </a:r>
                  </a:p>
                </p:txBody>
              </p:sp>
            </p:grpSp>
          </p:grpSp>
        </p:grpSp>
        <p:sp>
          <p:nvSpPr>
            <p:cNvPr id="54289" name="Line 39"/>
            <p:cNvSpPr>
              <a:spLocks noChangeShapeType="1"/>
            </p:cNvSpPr>
            <p:nvPr/>
          </p:nvSpPr>
          <p:spPr bwMode="auto">
            <a:xfrm>
              <a:off x="622" y="3648"/>
              <a:ext cx="1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290" name="Text Box 40"/>
            <p:cNvSpPr txBox="1">
              <a:spLocks noChangeArrowheads="1"/>
            </p:cNvSpPr>
            <p:nvPr/>
          </p:nvSpPr>
          <p:spPr bwMode="auto">
            <a:xfrm>
              <a:off x="602" y="3498"/>
              <a:ext cx="234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54291" name="Line 41"/>
            <p:cNvSpPr>
              <a:spLocks noChangeShapeType="1"/>
            </p:cNvSpPr>
            <p:nvPr/>
          </p:nvSpPr>
          <p:spPr bwMode="auto">
            <a:xfrm rot="9377871">
              <a:off x="1262" y="3408"/>
              <a:ext cx="17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292" name="Text Box 42"/>
            <p:cNvSpPr txBox="1">
              <a:spLocks noChangeArrowheads="1"/>
            </p:cNvSpPr>
            <p:nvPr/>
          </p:nvSpPr>
          <p:spPr bwMode="auto">
            <a:xfrm>
              <a:off x="1370" y="3258"/>
              <a:ext cx="233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54293" name="Rectangle 43"/>
            <p:cNvSpPr>
              <a:spLocks noChangeArrowheads="1"/>
            </p:cNvSpPr>
            <p:nvPr/>
          </p:nvSpPr>
          <p:spPr bwMode="auto">
            <a:xfrm>
              <a:off x="828" y="2802"/>
              <a:ext cx="288" cy="4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294" name="Rectangle 44"/>
            <p:cNvSpPr>
              <a:spLocks noChangeArrowheads="1"/>
            </p:cNvSpPr>
            <p:nvPr/>
          </p:nvSpPr>
          <p:spPr bwMode="auto">
            <a:xfrm>
              <a:off x="828" y="3174"/>
              <a:ext cx="198" cy="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295" name="Rectangle 45"/>
            <p:cNvSpPr>
              <a:spLocks noChangeArrowheads="1"/>
            </p:cNvSpPr>
            <p:nvPr/>
          </p:nvSpPr>
          <p:spPr bwMode="auto">
            <a:xfrm rot="2633187">
              <a:off x="1014" y="3144"/>
              <a:ext cx="9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296" name="Rectangle 46"/>
            <p:cNvSpPr>
              <a:spLocks noChangeArrowheads="1"/>
            </p:cNvSpPr>
            <p:nvPr/>
          </p:nvSpPr>
          <p:spPr bwMode="auto">
            <a:xfrm>
              <a:off x="1242" y="2700"/>
              <a:ext cx="336" cy="5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950" y="61913"/>
            <a:ext cx="6896100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0035" name="Text Box 3"/>
          <p:cNvSpPr txBox="1">
            <a:spLocks noChangeArrowheads="1"/>
          </p:cNvSpPr>
          <p:nvPr/>
        </p:nvSpPr>
        <p:spPr bwMode="auto">
          <a:xfrm>
            <a:off x="6623050" y="6202363"/>
            <a:ext cx="17526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Iakovou et al. JACC</a:t>
            </a:r>
          </a:p>
          <a:p>
            <a:pPr>
              <a:defRPr/>
            </a:pPr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2005:46:1446-55.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194" name="Text Box 2"/>
          <p:cNvSpPr txBox="1">
            <a:spLocks noChangeArrowheads="1"/>
          </p:cNvSpPr>
          <p:nvPr/>
        </p:nvSpPr>
        <p:spPr bwMode="auto">
          <a:xfrm>
            <a:off x="119063" y="1196975"/>
            <a:ext cx="8834437" cy="552291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184150"/>
            <a:ext cx="7993063" cy="838200"/>
          </a:xfrm>
          <a:noFill/>
        </p:spPr>
        <p:txBody>
          <a:bodyPr lIns="92075" tIns="46038" rIns="92075" bIns="46038"/>
          <a:lstStyle/>
          <a:p>
            <a:r>
              <a:rPr lang="en-US" sz="4800" dirty="0" smtClean="0"/>
              <a:t>Summary: SKS (V-stent)</a:t>
            </a:r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881063" y="1054100"/>
            <a:ext cx="7696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201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457325"/>
            <a:ext cx="8305800" cy="495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lnSpc>
                <a:spcPct val="125000"/>
              </a:lnSpc>
              <a:defRPr/>
            </a:pPr>
            <a:endParaRPr lang="en-GB" altLang="ja-JP" sz="2800" smtClean="0">
              <a:latin typeface="Arial" charset="0"/>
              <a:ea typeface="ＭＳ 明朝" charset="-128"/>
            </a:endParaRPr>
          </a:p>
          <a:p>
            <a:pPr lvl="1">
              <a:lnSpc>
                <a:spcPct val="125000"/>
              </a:lnSpc>
              <a:defRPr/>
            </a:pPr>
            <a:endParaRPr lang="en-GB" altLang="ja-JP" sz="2400" smtClean="0">
              <a:latin typeface="Arial" charset="0"/>
              <a:ea typeface="ＭＳ 明朝" charset="-128"/>
            </a:endParaRPr>
          </a:p>
        </p:txBody>
      </p:sp>
      <p:sp>
        <p:nvSpPr>
          <p:cNvPr id="3720200" name="Rectangle 8"/>
          <p:cNvSpPr>
            <a:spLocks noChangeArrowheads="1"/>
          </p:cNvSpPr>
          <p:nvPr/>
        </p:nvSpPr>
        <p:spPr bwMode="auto">
          <a:xfrm>
            <a:off x="85725" y="1314450"/>
            <a:ext cx="877252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ja-JP" sz="2800" b="1">
                <a:solidFill>
                  <a:srgbClr val="FFFFFF"/>
                </a:solidFill>
                <a:latin typeface="Arial" charset="0"/>
                <a:ea typeface="ＭＳ 明朝" charset="-128"/>
              </a:rPr>
              <a:t>Indication</a:t>
            </a:r>
            <a:endParaRPr lang="en-GB" altLang="ja-JP" sz="2800">
              <a:solidFill>
                <a:srgbClr val="FFFFFF"/>
              </a:solidFill>
              <a:latin typeface="Arial" charset="0"/>
              <a:ea typeface="ＭＳ 明朝" charset="-128"/>
            </a:endParaRP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GB" altLang="ja-JP" sz="2400">
                <a:solidFill>
                  <a:srgbClr val="FFFFFF"/>
                </a:solidFill>
                <a:latin typeface="Arial" charset="0"/>
                <a:ea typeface="ＭＳ 明朝" charset="-128"/>
              </a:rPr>
              <a:t>Medina 0,1,1 bifurcations - proximal MB relatively free of disease - angle between both branches &lt; 90 degree. </a:t>
            </a:r>
            <a:endParaRPr lang="it-IT" altLang="ja-JP" sz="2400">
              <a:solidFill>
                <a:srgbClr val="FFFFFF"/>
              </a:solidFill>
              <a:latin typeface="Arial" charset="0"/>
              <a:ea typeface="ＭＳ 明朝" charset="-128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ja-JP" sz="2800" b="1">
                <a:solidFill>
                  <a:srgbClr val="FFFFFF"/>
                </a:solidFill>
                <a:latin typeface="Arial" charset="0"/>
                <a:ea typeface="ＭＳ 明朝" charset="-128"/>
              </a:rPr>
              <a:t>Advantages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GB" altLang="ja-JP" sz="2400">
                <a:solidFill>
                  <a:srgbClr val="FFFFFF"/>
                </a:solidFill>
                <a:latin typeface="Arial" charset="0"/>
                <a:ea typeface="ＭＳ 明朝" charset="-128"/>
              </a:rPr>
              <a:t>Access preserved - no need for rewiring any of the branches. Its is relatively easy and fast.  </a:t>
            </a:r>
            <a:endParaRPr lang="it-IT" altLang="ja-JP" sz="2400">
              <a:solidFill>
                <a:srgbClr val="FFFFFF"/>
              </a:solidFill>
              <a:latin typeface="Arial" charset="0"/>
              <a:ea typeface="ＭＳ 明朝" charset="-128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ja-JP" sz="2800" b="1">
                <a:solidFill>
                  <a:srgbClr val="FFFFFF"/>
                </a:solidFill>
                <a:latin typeface="Arial" charset="0"/>
                <a:ea typeface="ＭＳ 明朝" charset="-128"/>
              </a:rPr>
              <a:t>Disadvantages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GB" altLang="ja-JP" sz="2400">
                <a:solidFill>
                  <a:srgbClr val="FFFFFF"/>
                </a:solidFill>
                <a:latin typeface="Arial" charset="0"/>
                <a:ea typeface="ＭＳ 明朝" charset="-128"/>
              </a:rPr>
              <a:t>Creation of a metallic neo carina (particularly the SKS) - with stent mal-apposition - several concerns:</a:t>
            </a:r>
          </a:p>
          <a:p>
            <a:pPr marL="1143000" lvl="2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ja-JP" sz="2400">
                <a:solidFill>
                  <a:srgbClr val="FFFFFF"/>
                </a:solidFill>
                <a:latin typeface="Arial" charset="0"/>
                <a:ea typeface="ＭＳ 明朝" charset="-128"/>
              </a:rPr>
              <a:t>The risk of proximal dissection </a:t>
            </a:r>
          </a:p>
          <a:p>
            <a:pPr marL="1143000" lvl="2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ja-JP" sz="2400">
                <a:solidFill>
                  <a:srgbClr val="FFFFFF"/>
                </a:solidFill>
                <a:latin typeface="Arial" charset="0"/>
                <a:ea typeface="ＭＳ 明朝" charset="-128"/>
              </a:rPr>
              <a:t>Re-intervention - rewiring the stented vessels may be complicated by wire passage behind stent struts.</a:t>
            </a:r>
          </a:p>
          <a:p>
            <a:pPr marL="1143000" lvl="2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ja-JP" sz="2400">
                <a:solidFill>
                  <a:srgbClr val="FFFFFF"/>
                </a:solidFill>
                <a:latin typeface="Arial" charset="0"/>
                <a:ea typeface="ＭＳ 明朝" charset="-128"/>
              </a:rPr>
              <a:t>Restenosis in neo carina or proximal stent edge</a:t>
            </a:r>
            <a:endParaRPr lang="it-IT" altLang="ja-JP" sz="2400">
              <a:solidFill>
                <a:srgbClr val="FFFFFF"/>
              </a:solidFill>
              <a:latin typeface="Arial" charset="0"/>
              <a:ea typeface="ＭＳ 明朝" charset="-128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76200"/>
            <a:ext cx="8737600" cy="609600"/>
          </a:xfrm>
          <a:noFill/>
        </p:spPr>
        <p:txBody>
          <a:bodyPr lIns="91434" tIns="45716" rIns="91434" bIns="45716"/>
          <a:lstStyle/>
          <a:p>
            <a:r>
              <a:rPr lang="en-US" sz="2600" dirty="0" smtClean="0"/>
              <a:t>Various Techniques for Stenting Bifurcation Lesions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71438" y="782638"/>
            <a:ext cx="2913062" cy="3841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FFFF"/>
                </a:solidFill>
                <a:latin typeface="Times New Roman" pitchFamily="18" charset="0"/>
              </a:rPr>
              <a:t>Bifurcation Lesion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562100"/>
            <a:ext cx="2674938" cy="2133600"/>
            <a:chOff x="43" y="864"/>
            <a:chExt cx="1685" cy="1344"/>
          </a:xfrm>
        </p:grpSpPr>
        <p:pic>
          <p:nvPicPr>
            <p:cNvPr id="57411" name="Picture 5" descr="25_04"/>
            <p:cNvPicPr>
              <a:picLocks noChangeAspect="1" noChangeArrowheads="1"/>
            </p:cNvPicPr>
            <p:nvPr/>
          </p:nvPicPr>
          <p:blipFill>
            <a:blip r:embed="rId3" cstate="print"/>
            <a:srcRect t="3334" r="72501" b="50000"/>
            <a:stretch>
              <a:fillRect/>
            </a:stretch>
          </p:blipFill>
          <p:spPr bwMode="auto">
            <a:xfrm>
              <a:off x="619" y="864"/>
              <a:ext cx="1045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412" name="Text Box 6"/>
            <p:cNvSpPr txBox="1">
              <a:spLocks noChangeArrowheads="1"/>
            </p:cNvSpPr>
            <p:nvPr/>
          </p:nvSpPr>
          <p:spPr bwMode="auto">
            <a:xfrm>
              <a:off x="43" y="1401"/>
              <a:ext cx="554" cy="33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Times New Roman" pitchFamily="18" charset="0"/>
                </a:rPr>
                <a:t>Main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Times New Roman" pitchFamily="18" charset="0"/>
                </a:rPr>
                <a:t>vessel</a:t>
              </a:r>
            </a:p>
          </p:txBody>
        </p:sp>
        <p:sp>
          <p:nvSpPr>
            <p:cNvPr id="57413" name="Text Box 7"/>
            <p:cNvSpPr txBox="1">
              <a:spLocks noChangeArrowheads="1"/>
            </p:cNvSpPr>
            <p:nvPr/>
          </p:nvSpPr>
          <p:spPr bwMode="auto">
            <a:xfrm>
              <a:off x="1088" y="1122"/>
              <a:ext cx="640" cy="33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Times New Roman" pitchFamily="18" charset="0"/>
                </a:rPr>
                <a:t>Side-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Times New Roman" pitchFamily="18" charset="0"/>
                </a:rPr>
                <a:t>branch</a:t>
              </a:r>
            </a:p>
          </p:txBody>
        </p:sp>
        <p:sp>
          <p:nvSpPr>
            <p:cNvPr id="57414" name="Line 8"/>
            <p:cNvSpPr>
              <a:spLocks noChangeShapeType="1"/>
            </p:cNvSpPr>
            <p:nvPr/>
          </p:nvSpPr>
          <p:spPr bwMode="auto">
            <a:xfrm>
              <a:off x="555" y="1584"/>
              <a:ext cx="213" cy="0"/>
            </a:xfrm>
            <a:prstGeom prst="line">
              <a:avLst/>
            </a:prstGeom>
            <a:noFill/>
            <a:ln w="63500">
              <a:solidFill>
                <a:srgbClr val="FF0505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415" name="Line 9"/>
            <p:cNvSpPr>
              <a:spLocks noChangeShapeType="1"/>
            </p:cNvSpPr>
            <p:nvPr/>
          </p:nvSpPr>
          <p:spPr bwMode="auto">
            <a:xfrm rot="18803920" flipH="1">
              <a:off x="1269" y="1629"/>
              <a:ext cx="232" cy="1"/>
            </a:xfrm>
            <a:prstGeom prst="line">
              <a:avLst/>
            </a:prstGeom>
            <a:noFill/>
            <a:ln w="63500">
              <a:solidFill>
                <a:srgbClr val="FF0505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76538" y="1074738"/>
            <a:ext cx="2032000" cy="2649537"/>
            <a:chOff x="1056" y="539"/>
            <a:chExt cx="1440" cy="1669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056" y="539"/>
              <a:ext cx="1440" cy="1669"/>
              <a:chOff x="2016" y="539"/>
              <a:chExt cx="1440" cy="1669"/>
            </a:xfrm>
          </p:grpSpPr>
          <p:pic>
            <p:nvPicPr>
              <p:cNvPr id="57409" name="Picture 12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6563" t="3334" r="45938" b="50000"/>
              <a:stretch>
                <a:fillRect/>
              </a:stretch>
            </p:blipFill>
            <p:spPr bwMode="auto">
              <a:xfrm>
                <a:off x="2217" y="864"/>
                <a:ext cx="1100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410" name="Text Box 13"/>
              <p:cNvSpPr txBox="1">
                <a:spLocks noChangeArrowheads="1"/>
              </p:cNvSpPr>
              <p:nvPr/>
            </p:nvSpPr>
            <p:spPr bwMode="auto">
              <a:xfrm>
                <a:off x="2016" y="539"/>
                <a:ext cx="1440" cy="21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Stent+PTCA</a:t>
                </a:r>
              </a:p>
            </p:txBody>
          </p:sp>
        </p:grpSp>
        <p:sp>
          <p:nvSpPr>
            <p:cNvPr id="57408" name="Rectangle 14"/>
            <p:cNvSpPr>
              <a:spLocks noChangeArrowheads="1"/>
            </p:cNvSpPr>
            <p:nvPr/>
          </p:nvSpPr>
          <p:spPr bwMode="auto">
            <a:xfrm>
              <a:off x="1968" y="864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7350" name="Rectangle 15"/>
          <p:cNvSpPr>
            <a:spLocks noChangeArrowheads="1"/>
          </p:cNvSpPr>
          <p:nvPr/>
        </p:nvSpPr>
        <p:spPr bwMode="auto">
          <a:xfrm>
            <a:off x="1755775" y="1590675"/>
            <a:ext cx="406400" cy="4095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903788" y="962025"/>
            <a:ext cx="1828800" cy="2762250"/>
            <a:chOff x="2784" y="468"/>
            <a:chExt cx="1296" cy="1740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2784" y="468"/>
              <a:ext cx="1296" cy="1740"/>
              <a:chOff x="3408" y="468"/>
              <a:chExt cx="1296" cy="1740"/>
            </a:xfrm>
          </p:grpSpPr>
          <p:pic>
            <p:nvPicPr>
              <p:cNvPr id="57405" name="Picture 18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4375" t="3334" r="17188" b="50000"/>
              <a:stretch>
                <a:fillRect/>
              </a:stretch>
            </p:blipFill>
            <p:spPr bwMode="auto">
              <a:xfrm>
                <a:off x="3522" y="864"/>
                <a:ext cx="1092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406" name="Text Box 19"/>
              <p:cNvSpPr txBox="1">
                <a:spLocks noChangeArrowheads="1"/>
              </p:cNvSpPr>
              <p:nvPr/>
            </p:nvSpPr>
            <p:spPr bwMode="auto">
              <a:xfrm>
                <a:off x="3408" y="468"/>
                <a:ext cx="1296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(“T stenting”)</a:t>
                </a:r>
              </a:p>
            </p:txBody>
          </p:sp>
        </p:grpSp>
        <p:sp>
          <p:nvSpPr>
            <p:cNvPr id="57404" name="Rectangle 20"/>
            <p:cNvSpPr>
              <a:spLocks noChangeArrowheads="1"/>
            </p:cNvSpPr>
            <p:nvPr/>
          </p:nvSpPr>
          <p:spPr bwMode="auto">
            <a:xfrm>
              <a:off x="3504" y="894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278313" y="8604250"/>
            <a:ext cx="2209800" cy="2987675"/>
            <a:chOff x="2947" y="2276"/>
            <a:chExt cx="1392" cy="1882"/>
          </a:xfrm>
        </p:grpSpPr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2947" y="2276"/>
              <a:ext cx="1392" cy="1882"/>
              <a:chOff x="480" y="2246"/>
              <a:chExt cx="1488" cy="1882"/>
            </a:xfrm>
          </p:grpSpPr>
          <p:sp>
            <p:nvSpPr>
              <p:cNvPr id="57401" name="Text Box 23"/>
              <p:cNvSpPr txBox="1">
                <a:spLocks noChangeArrowheads="1"/>
              </p:cNvSpPr>
              <p:nvPr/>
            </p:nvSpPr>
            <p:spPr bwMode="auto">
              <a:xfrm>
                <a:off x="480" y="2246"/>
                <a:ext cx="1488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(“Culotte”)</a:t>
                </a:r>
              </a:p>
            </p:txBody>
          </p:sp>
          <p:pic>
            <p:nvPicPr>
              <p:cNvPr id="57402" name="Picture 24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7813" t="50000" r="20625" b="1666"/>
              <a:stretch>
                <a:fillRect/>
              </a:stretch>
            </p:blipFill>
            <p:spPr bwMode="auto">
              <a:xfrm>
                <a:off x="684" y="2696"/>
                <a:ext cx="1080" cy="1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7396" name="Line 25"/>
            <p:cNvSpPr>
              <a:spLocks noChangeShapeType="1"/>
            </p:cNvSpPr>
            <p:nvPr/>
          </p:nvSpPr>
          <p:spPr bwMode="auto">
            <a:xfrm>
              <a:off x="3082" y="3458"/>
              <a:ext cx="17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397" name="Text Box 26"/>
            <p:cNvSpPr txBox="1">
              <a:spLocks noChangeArrowheads="1"/>
            </p:cNvSpPr>
            <p:nvPr/>
          </p:nvSpPr>
          <p:spPr bwMode="auto">
            <a:xfrm>
              <a:off x="3888" y="3242"/>
              <a:ext cx="246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57398" name="Line 27"/>
            <p:cNvSpPr>
              <a:spLocks noChangeShapeType="1"/>
            </p:cNvSpPr>
            <p:nvPr/>
          </p:nvSpPr>
          <p:spPr bwMode="auto">
            <a:xfrm rot="9377871">
              <a:off x="3845" y="3438"/>
              <a:ext cx="180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399" name="Text Box 28"/>
            <p:cNvSpPr txBox="1">
              <a:spLocks noChangeArrowheads="1"/>
            </p:cNvSpPr>
            <p:nvPr/>
          </p:nvSpPr>
          <p:spPr bwMode="auto">
            <a:xfrm>
              <a:off x="3070" y="3294"/>
              <a:ext cx="246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57400" name="Rectangle 29"/>
            <p:cNvSpPr>
              <a:spLocks noChangeArrowheads="1"/>
            </p:cNvSpPr>
            <p:nvPr/>
          </p:nvSpPr>
          <p:spPr bwMode="auto">
            <a:xfrm>
              <a:off x="3716" y="2970"/>
              <a:ext cx="270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6754813" y="952500"/>
            <a:ext cx="1828800" cy="2762250"/>
            <a:chOff x="4368" y="468"/>
            <a:chExt cx="1296" cy="1740"/>
          </a:xfrm>
        </p:grpSpPr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4368" y="468"/>
              <a:ext cx="1296" cy="1740"/>
              <a:chOff x="4752" y="468"/>
              <a:chExt cx="1296" cy="1740"/>
            </a:xfrm>
          </p:grpSpPr>
          <p:sp>
            <p:nvSpPr>
              <p:cNvPr id="57393" name="Text Box 32"/>
              <p:cNvSpPr txBox="1">
                <a:spLocks noChangeArrowheads="1"/>
              </p:cNvSpPr>
              <p:nvPr/>
            </p:nvSpPr>
            <p:spPr bwMode="auto">
              <a:xfrm>
                <a:off x="4752" y="468"/>
                <a:ext cx="1296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(“reverse-T”)</a:t>
                </a:r>
              </a:p>
            </p:txBody>
          </p:sp>
          <p:pic>
            <p:nvPicPr>
              <p:cNvPr id="57394" name="Picture 33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624" t="50000" r="44376" b="1666"/>
              <a:stretch>
                <a:fillRect/>
              </a:stretch>
            </p:blipFill>
            <p:spPr bwMode="auto">
              <a:xfrm>
                <a:off x="4860" y="864"/>
                <a:ext cx="1054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7392" name="Rectangle 34"/>
            <p:cNvSpPr>
              <a:spLocks noChangeArrowheads="1"/>
            </p:cNvSpPr>
            <p:nvPr/>
          </p:nvSpPr>
          <p:spPr bwMode="auto">
            <a:xfrm>
              <a:off x="4992" y="1008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4932363" y="3759200"/>
            <a:ext cx="1965325" cy="2936875"/>
            <a:chOff x="3408" y="2278"/>
            <a:chExt cx="1392" cy="1850"/>
          </a:xfrm>
        </p:grpSpPr>
        <p:grpSp>
          <p:nvGrpSpPr>
            <p:cNvPr id="12" name="Group 36"/>
            <p:cNvGrpSpPr>
              <a:grpSpLocks/>
            </p:cNvGrpSpPr>
            <p:nvPr/>
          </p:nvGrpSpPr>
          <p:grpSpPr bwMode="auto">
            <a:xfrm>
              <a:off x="3408" y="2278"/>
              <a:ext cx="1392" cy="1850"/>
              <a:chOff x="3408" y="2278"/>
              <a:chExt cx="1392" cy="1850"/>
            </a:xfrm>
          </p:grpSpPr>
          <p:grpSp>
            <p:nvGrpSpPr>
              <p:cNvPr id="13" name="Group 37"/>
              <p:cNvGrpSpPr>
                <a:grpSpLocks/>
              </p:cNvGrpSpPr>
              <p:nvPr/>
            </p:nvGrpSpPr>
            <p:grpSpPr bwMode="auto">
              <a:xfrm>
                <a:off x="3408" y="2278"/>
                <a:ext cx="1392" cy="1850"/>
                <a:chOff x="3408" y="2278"/>
                <a:chExt cx="1392" cy="1850"/>
              </a:xfrm>
            </p:grpSpPr>
            <p:sp>
              <p:nvSpPr>
                <p:cNvPr id="5738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408" y="2278"/>
                  <a:ext cx="1392" cy="366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fontAlgn="base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  <a:p>
                  <a:pPr algn="ctr" eaLnBrk="0" fontAlgn="base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b="1" smtClean="0">
                      <a:solidFill>
                        <a:srgbClr val="FFFFFF"/>
                      </a:solidFill>
                      <a:latin typeface="Times New Roman" pitchFamily="18" charset="0"/>
                    </a:rPr>
                    <a:t>(“Crush”)</a:t>
                  </a:r>
                </a:p>
              </p:txBody>
            </p:sp>
            <p:grpSp>
              <p:nvGrpSpPr>
                <p:cNvPr id="14" name="Group 39"/>
                <p:cNvGrpSpPr>
                  <a:grpSpLocks/>
                </p:cNvGrpSpPr>
                <p:nvPr/>
              </p:nvGrpSpPr>
              <p:grpSpPr bwMode="auto">
                <a:xfrm>
                  <a:off x="3522" y="2674"/>
                  <a:ext cx="1092" cy="1454"/>
                  <a:chOff x="3544" y="2668"/>
                  <a:chExt cx="1092" cy="1392"/>
                </a:xfrm>
              </p:grpSpPr>
              <p:grpSp>
                <p:nvGrpSpPr>
                  <p:cNvPr id="1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3544" y="2668"/>
                    <a:ext cx="1092" cy="1392"/>
                    <a:chOff x="3544" y="2668"/>
                    <a:chExt cx="1092" cy="1392"/>
                  </a:xfrm>
                </p:grpSpPr>
                <p:pic>
                  <p:nvPicPr>
                    <p:cNvPr id="57389" name="Picture 41" descr="25_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 l="57813" t="50000" r="20625" b="1666"/>
                    <a:stretch>
                      <a:fillRect/>
                    </a:stretch>
                  </p:blipFill>
                  <p:spPr bwMode="auto">
                    <a:xfrm>
                      <a:off x="3544" y="2668"/>
                      <a:ext cx="1092" cy="139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7390" name="Picture 42" descr="25_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 l="61554" t="8060" r="33131" b="59773"/>
                    <a:stretch>
                      <a:fillRect/>
                    </a:stretch>
                  </p:blipFill>
                  <p:spPr bwMode="auto">
                    <a:xfrm>
                      <a:off x="3698" y="2924"/>
                      <a:ext cx="327" cy="9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57388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3698" y="2924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4000" smtClean="0">
                      <a:solidFill>
                        <a:srgbClr val="FFFFFF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57386" name="Rectangle 44"/>
                <p:cNvSpPr>
                  <a:spLocks noChangeArrowheads="1"/>
                </p:cNvSpPr>
                <p:nvPr/>
              </p:nvSpPr>
              <p:spPr bwMode="auto">
                <a:xfrm>
                  <a:off x="4176" y="2862"/>
                  <a:ext cx="288" cy="25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4000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7380" name="Line 45"/>
              <p:cNvSpPr>
                <a:spLocks noChangeShapeType="1"/>
              </p:cNvSpPr>
              <p:nvPr/>
            </p:nvSpPr>
            <p:spPr bwMode="auto">
              <a:xfrm>
                <a:off x="3479" y="3429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7381" name="Text Box 46"/>
              <p:cNvSpPr txBox="1">
                <a:spLocks noChangeArrowheads="1"/>
              </p:cNvSpPr>
              <p:nvPr/>
            </p:nvSpPr>
            <p:spPr bwMode="auto">
              <a:xfrm>
                <a:off x="3456" y="3279"/>
                <a:ext cx="263" cy="13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smtClean="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57382" name="Line 47"/>
              <p:cNvSpPr>
                <a:spLocks noChangeShapeType="1"/>
              </p:cNvSpPr>
              <p:nvPr/>
            </p:nvSpPr>
            <p:spPr bwMode="auto">
              <a:xfrm rot="9377871">
                <a:off x="4272" y="3409"/>
                <a:ext cx="192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7383" name="Text Box 48"/>
              <p:cNvSpPr txBox="1">
                <a:spLocks noChangeArrowheads="1"/>
              </p:cNvSpPr>
              <p:nvPr/>
            </p:nvSpPr>
            <p:spPr bwMode="auto">
              <a:xfrm>
                <a:off x="4351" y="3258"/>
                <a:ext cx="263" cy="13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smtClean="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57378" name="Line 49"/>
            <p:cNvSpPr>
              <a:spLocks noChangeShapeType="1"/>
            </p:cNvSpPr>
            <p:nvPr/>
          </p:nvSpPr>
          <p:spPr bwMode="auto">
            <a:xfrm flipV="1">
              <a:off x="4031" y="3216"/>
              <a:ext cx="1" cy="432"/>
            </a:xfrm>
            <a:prstGeom prst="line">
              <a:avLst/>
            </a:prstGeom>
            <a:noFill/>
            <a:ln w="44450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2770188" y="3733800"/>
            <a:ext cx="2270125" cy="2971800"/>
            <a:chOff x="4800" y="2278"/>
            <a:chExt cx="1536" cy="1850"/>
          </a:xfrm>
        </p:grpSpPr>
        <p:grpSp>
          <p:nvGrpSpPr>
            <p:cNvPr id="17" name="Group 51"/>
            <p:cNvGrpSpPr>
              <a:grpSpLocks/>
            </p:cNvGrpSpPr>
            <p:nvPr/>
          </p:nvGrpSpPr>
          <p:grpSpPr bwMode="auto">
            <a:xfrm>
              <a:off x="4800" y="2278"/>
              <a:ext cx="1536" cy="1850"/>
              <a:chOff x="4800" y="2278"/>
              <a:chExt cx="1536" cy="1850"/>
            </a:xfrm>
          </p:grpSpPr>
          <p:sp>
            <p:nvSpPr>
              <p:cNvPr id="57375" name="Text Box 52"/>
              <p:cNvSpPr txBox="1">
                <a:spLocks noChangeArrowheads="1"/>
              </p:cNvSpPr>
              <p:nvPr/>
            </p:nvSpPr>
            <p:spPr bwMode="auto">
              <a:xfrm>
                <a:off x="4800" y="2278"/>
                <a:ext cx="1536" cy="3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(“Kissing” “SKS”)</a:t>
                </a:r>
              </a:p>
            </p:txBody>
          </p:sp>
          <p:pic>
            <p:nvPicPr>
              <p:cNvPr id="57376" name="Picture 53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50000" r="75313" b="1666"/>
              <a:stretch>
                <a:fillRect/>
              </a:stretch>
            </p:blipFill>
            <p:spPr bwMode="auto">
              <a:xfrm>
                <a:off x="4992" y="2680"/>
                <a:ext cx="1092" cy="1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7374" name="Oval 54"/>
            <p:cNvSpPr>
              <a:spLocks noChangeArrowheads="1"/>
            </p:cNvSpPr>
            <p:nvPr/>
          </p:nvSpPr>
          <p:spPr bwMode="auto">
            <a:xfrm>
              <a:off x="5856" y="2976"/>
              <a:ext cx="162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7356" name="Line 55"/>
          <p:cNvSpPr>
            <a:spLocks noChangeShapeType="1"/>
          </p:cNvSpPr>
          <p:nvPr/>
        </p:nvSpPr>
        <p:spPr bwMode="auto">
          <a:xfrm flipV="1">
            <a:off x="419100" y="704850"/>
            <a:ext cx="83724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8" name="Group 56"/>
          <p:cNvGrpSpPr>
            <a:grpSpLocks/>
          </p:cNvGrpSpPr>
          <p:nvPr/>
        </p:nvGrpSpPr>
        <p:grpSpPr bwMode="auto">
          <a:xfrm>
            <a:off x="741363" y="3740150"/>
            <a:ext cx="2530475" cy="2946400"/>
            <a:chOff x="521" y="2266"/>
            <a:chExt cx="1594" cy="1856"/>
          </a:xfrm>
        </p:grpSpPr>
        <p:grpSp>
          <p:nvGrpSpPr>
            <p:cNvPr id="19" name="Group 57"/>
            <p:cNvGrpSpPr>
              <a:grpSpLocks/>
            </p:cNvGrpSpPr>
            <p:nvPr/>
          </p:nvGrpSpPr>
          <p:grpSpPr bwMode="auto">
            <a:xfrm>
              <a:off x="521" y="2266"/>
              <a:ext cx="1594" cy="1856"/>
              <a:chOff x="2046" y="2272"/>
              <a:chExt cx="1794" cy="1856"/>
            </a:xfrm>
          </p:grpSpPr>
          <p:sp>
            <p:nvSpPr>
              <p:cNvPr id="57367" name="Text Box 58"/>
              <p:cNvSpPr txBox="1">
                <a:spLocks noChangeArrowheads="1"/>
              </p:cNvSpPr>
              <p:nvPr/>
            </p:nvSpPr>
            <p:spPr bwMode="auto">
              <a:xfrm>
                <a:off x="2046" y="2272"/>
                <a:ext cx="1362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(“V” - </a:t>
                </a:r>
                <a:r>
                  <a:rPr lang="en-US" sz="2000" b="1" u="sng" smtClean="0">
                    <a:solidFill>
                      <a:srgbClr val="FFFFFF"/>
                    </a:solidFill>
                    <a:latin typeface="Times New Roman" pitchFamily="18" charset="0"/>
                  </a:rPr>
                  <a:t>&lt;</a:t>
                </a: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 5mm)</a:t>
                </a:r>
              </a:p>
            </p:txBody>
          </p:sp>
          <p:grpSp>
            <p:nvGrpSpPr>
              <p:cNvPr id="20" name="Group 59"/>
              <p:cNvGrpSpPr>
                <a:grpSpLocks/>
              </p:cNvGrpSpPr>
              <p:nvPr/>
            </p:nvGrpSpPr>
            <p:grpSpPr bwMode="auto">
              <a:xfrm>
                <a:off x="2168" y="2688"/>
                <a:ext cx="1672" cy="1440"/>
                <a:chOff x="984" y="2624"/>
                <a:chExt cx="1528" cy="1392"/>
              </a:xfrm>
            </p:grpSpPr>
            <p:pic>
              <p:nvPicPr>
                <p:cNvPr id="57369" name="Picture 60" descr="v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30740" r="72778" b="12469"/>
                <a:stretch>
                  <a:fillRect/>
                </a:stretch>
              </p:blipFill>
              <p:spPr bwMode="auto">
                <a:xfrm>
                  <a:off x="984" y="2624"/>
                  <a:ext cx="1008" cy="1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21" name="Group 61"/>
                <p:cNvGrpSpPr>
                  <a:grpSpLocks/>
                </p:cNvGrpSpPr>
                <p:nvPr/>
              </p:nvGrpSpPr>
              <p:grpSpPr bwMode="auto">
                <a:xfrm>
                  <a:off x="1204" y="2624"/>
                  <a:ext cx="1308" cy="535"/>
                  <a:chOff x="2532" y="3483"/>
                  <a:chExt cx="1308" cy="535"/>
                </a:xfrm>
              </p:grpSpPr>
              <p:pic>
                <p:nvPicPr>
                  <p:cNvPr id="57371" name="Picture 62" descr="v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928" y="3504"/>
                    <a:ext cx="384" cy="5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7372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32" y="3483"/>
                    <a:ext cx="1308" cy="145"/>
                  </a:xfrm>
                  <a:prstGeom prst="rect">
                    <a:avLst/>
                  </a:prstGeom>
                  <a:noFill/>
                  <a:ln w="19050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fontAlgn="base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smtClean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“V”</a:t>
                    </a:r>
                  </a:p>
                </p:txBody>
              </p:sp>
            </p:grpSp>
          </p:grpSp>
        </p:grpSp>
        <p:sp>
          <p:nvSpPr>
            <p:cNvPr id="57359" name="Line 64"/>
            <p:cNvSpPr>
              <a:spLocks noChangeShapeType="1"/>
            </p:cNvSpPr>
            <p:nvPr/>
          </p:nvSpPr>
          <p:spPr bwMode="auto">
            <a:xfrm>
              <a:off x="622" y="3648"/>
              <a:ext cx="1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360" name="Text Box 65"/>
            <p:cNvSpPr txBox="1">
              <a:spLocks noChangeArrowheads="1"/>
            </p:cNvSpPr>
            <p:nvPr/>
          </p:nvSpPr>
          <p:spPr bwMode="auto">
            <a:xfrm>
              <a:off x="602" y="3498"/>
              <a:ext cx="234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57361" name="Line 66"/>
            <p:cNvSpPr>
              <a:spLocks noChangeShapeType="1"/>
            </p:cNvSpPr>
            <p:nvPr/>
          </p:nvSpPr>
          <p:spPr bwMode="auto">
            <a:xfrm rot="9377871">
              <a:off x="1262" y="3408"/>
              <a:ext cx="17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362" name="Text Box 67"/>
            <p:cNvSpPr txBox="1">
              <a:spLocks noChangeArrowheads="1"/>
            </p:cNvSpPr>
            <p:nvPr/>
          </p:nvSpPr>
          <p:spPr bwMode="auto">
            <a:xfrm>
              <a:off x="1370" y="3258"/>
              <a:ext cx="233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57363" name="Rectangle 68"/>
            <p:cNvSpPr>
              <a:spLocks noChangeArrowheads="1"/>
            </p:cNvSpPr>
            <p:nvPr/>
          </p:nvSpPr>
          <p:spPr bwMode="auto">
            <a:xfrm>
              <a:off x="828" y="2802"/>
              <a:ext cx="288" cy="4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364" name="Rectangle 69"/>
            <p:cNvSpPr>
              <a:spLocks noChangeArrowheads="1"/>
            </p:cNvSpPr>
            <p:nvPr/>
          </p:nvSpPr>
          <p:spPr bwMode="auto">
            <a:xfrm>
              <a:off x="828" y="3174"/>
              <a:ext cx="198" cy="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365" name="Rectangle 70"/>
            <p:cNvSpPr>
              <a:spLocks noChangeArrowheads="1"/>
            </p:cNvSpPr>
            <p:nvPr/>
          </p:nvSpPr>
          <p:spPr bwMode="auto">
            <a:xfrm rot="2633187">
              <a:off x="1014" y="3144"/>
              <a:ext cx="9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366" name="Rectangle 71"/>
            <p:cNvSpPr>
              <a:spLocks noChangeArrowheads="1"/>
            </p:cNvSpPr>
            <p:nvPr/>
          </p:nvSpPr>
          <p:spPr bwMode="auto">
            <a:xfrm>
              <a:off x="1242" y="2700"/>
              <a:ext cx="336" cy="5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5122" name="Text Box 2"/>
          <p:cNvSpPr txBox="1">
            <a:spLocks noChangeArrowheads="1"/>
          </p:cNvSpPr>
          <p:nvPr/>
        </p:nvSpPr>
        <p:spPr bwMode="auto">
          <a:xfrm>
            <a:off x="280988" y="911225"/>
            <a:ext cx="8548687" cy="5589588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7993063" cy="838200"/>
          </a:xfrm>
          <a:noFill/>
        </p:spPr>
        <p:txBody>
          <a:bodyPr lIns="92075" tIns="46038" rIns="92075" bIns="46038"/>
          <a:lstStyle/>
          <a:p>
            <a:r>
              <a:rPr lang="en-US" sz="4000" smtClean="0"/>
              <a:t>Mini-Crush</a:t>
            </a:r>
          </a:p>
        </p:txBody>
      </p:sp>
      <p:sp>
        <p:nvSpPr>
          <p:cNvPr id="384512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87363" y="4465638"/>
            <a:ext cx="8135937" cy="1997075"/>
          </a:xfrm>
          <a:gradFill rotWithShape="0">
            <a:gsLst>
              <a:gs pos="0">
                <a:srgbClr val="0000FF">
                  <a:gamma/>
                  <a:shade val="3137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3137"/>
                  <a:invGamma/>
                </a:srgbClr>
              </a:gs>
            </a:gsLst>
            <a:lin ang="5400000" scaled="1"/>
          </a:gradFill>
          <a:ln>
            <a:solidFill>
              <a:srgbClr val="FFFF00"/>
            </a:solidFill>
          </a:ln>
        </p:spPr>
        <p:txBody>
          <a:bodyPr/>
          <a:lstStyle/>
          <a:p>
            <a:pPr>
              <a:lnSpc>
                <a:spcPct val="105000"/>
              </a:lnSpc>
              <a:defRPr/>
            </a:pPr>
            <a:r>
              <a:rPr lang="en-US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1-2 mm of SB stent positioned in MV (proximal SB stent marker on MB wire or SB just covers proximal edge of ostium)</a:t>
            </a:r>
          </a:p>
          <a:p>
            <a:pPr>
              <a:lnSpc>
                <a:spcPct val="105000"/>
              </a:lnSpc>
              <a:defRPr/>
            </a:pPr>
            <a:r>
              <a:rPr lang="en-US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SB stent is deployed &amp; stent balloon withdrawn slightly with high RBP inflation (flares proximal stent) – then angiogram to make sure no distal dissection</a:t>
            </a:r>
          </a:p>
          <a:p>
            <a:pPr>
              <a:lnSpc>
                <a:spcPct val="105000"/>
              </a:lnSpc>
              <a:defRPr/>
            </a:pPr>
            <a:r>
              <a:rPr lang="en-US" sz="1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SB is crushed by a MV balloon or a stent</a:t>
            </a:r>
          </a:p>
          <a:p>
            <a:pPr>
              <a:lnSpc>
                <a:spcPct val="105000"/>
              </a:lnSpc>
              <a:defRPr/>
            </a:pPr>
            <a:endParaRPr lang="en-US" sz="18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18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18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18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18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18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18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18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890588" y="777875"/>
            <a:ext cx="7696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48" name="Text Box 9"/>
          <p:cNvSpPr txBox="1">
            <a:spLocks noChangeArrowheads="1"/>
          </p:cNvSpPr>
          <p:nvPr/>
        </p:nvSpPr>
        <p:spPr bwMode="auto">
          <a:xfrm>
            <a:off x="2138363" y="6521450"/>
            <a:ext cx="5256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Ormiston J, JACC Intervention 2008</a:t>
            </a:r>
          </a:p>
        </p:txBody>
      </p:sp>
      <p:pic>
        <p:nvPicPr>
          <p:cNvPr id="6144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638" y="1049338"/>
            <a:ext cx="5486400" cy="32702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170" name="Text Box 2"/>
          <p:cNvSpPr txBox="1">
            <a:spLocks noChangeArrowheads="1"/>
          </p:cNvSpPr>
          <p:nvPr/>
        </p:nvSpPr>
        <p:spPr bwMode="auto">
          <a:xfrm>
            <a:off x="280988" y="1063625"/>
            <a:ext cx="8548687" cy="5437188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552450" y="117475"/>
            <a:ext cx="7993063" cy="838200"/>
          </a:xfrm>
          <a:noFill/>
        </p:spPr>
        <p:txBody>
          <a:bodyPr lIns="92075" tIns="46038" rIns="92075" bIns="46038"/>
          <a:lstStyle/>
          <a:p>
            <a:r>
              <a:rPr lang="en-US" sz="4000" dirty="0" smtClean="0"/>
              <a:t>Mini-Crush</a:t>
            </a:r>
          </a:p>
        </p:txBody>
      </p:sp>
      <p:sp>
        <p:nvSpPr>
          <p:cNvPr id="38471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11188" y="4608513"/>
            <a:ext cx="7688262" cy="1778000"/>
          </a:xfrm>
          <a:gradFill rotWithShape="0">
            <a:gsLst>
              <a:gs pos="0">
                <a:srgbClr val="0000FF">
                  <a:gamma/>
                  <a:shade val="3137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3137"/>
                  <a:invGamma/>
                </a:srgbClr>
              </a:gs>
            </a:gsLst>
            <a:lin ang="5400000" scaled="1"/>
          </a:gradFill>
          <a:ln>
            <a:solidFill>
              <a:srgbClr val="FFFF00"/>
            </a:solidFill>
          </a:ln>
        </p:spPr>
        <p:txBody>
          <a:bodyPr/>
          <a:lstStyle/>
          <a:p>
            <a:pPr>
              <a:lnSpc>
                <a:spcPct val="105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Rewire SB with two step dilatation</a:t>
            </a:r>
          </a:p>
          <a:p>
            <a:pPr>
              <a:lnSpc>
                <a:spcPct val="105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SB – high pressure dilatation NC balloon and then HP NC MB </a:t>
            </a:r>
          </a:p>
          <a:p>
            <a:pPr>
              <a:lnSpc>
                <a:spcPct val="105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Final kissing balloon inflation </a:t>
            </a:r>
            <a:r>
              <a:rPr lang="en-US" sz="1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 ATM</a:t>
            </a:r>
          </a:p>
          <a:p>
            <a:pPr>
              <a:lnSpc>
                <a:spcPct val="105000"/>
              </a:lnSpc>
              <a:defRPr/>
            </a:pPr>
            <a:endParaRPr lang="en-US" sz="16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105000"/>
              </a:lnSpc>
              <a:defRPr/>
            </a:pPr>
            <a:endParaRPr lang="en-US" sz="24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890588" y="844550"/>
            <a:ext cx="7696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138363" y="6521450"/>
            <a:ext cx="5256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Ormiston J, JACC Intervention 2008</a:t>
            </a:r>
          </a:p>
        </p:txBody>
      </p:sp>
      <p:pic>
        <p:nvPicPr>
          <p:cNvPr id="62473" name="Picture 10"/>
          <p:cNvPicPr>
            <a:picLocks noChangeAspect="1" noChangeArrowheads="1"/>
          </p:cNvPicPr>
          <p:nvPr/>
        </p:nvPicPr>
        <p:blipFill>
          <a:blip r:embed="rId3" cstate="print"/>
          <a:srcRect t="5190" b="18741"/>
          <a:stretch>
            <a:fillRect/>
          </a:stretch>
        </p:blipFill>
        <p:spPr bwMode="auto">
          <a:xfrm>
            <a:off x="647700" y="1311275"/>
            <a:ext cx="7539038" cy="31654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76200"/>
            <a:ext cx="8737600" cy="609600"/>
          </a:xfrm>
          <a:noFill/>
        </p:spPr>
        <p:txBody>
          <a:bodyPr lIns="91434" tIns="45716" rIns="91434" bIns="45716"/>
          <a:lstStyle/>
          <a:p>
            <a:r>
              <a:rPr lang="en-US" sz="2600" dirty="0" smtClean="0"/>
              <a:t>Various Techniques for Stenting Bifurcation Lesions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71438" y="782638"/>
            <a:ext cx="2913062" cy="3841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00FFFF"/>
                </a:solidFill>
                <a:latin typeface="Times New Roman" pitchFamily="18" charset="0"/>
              </a:rPr>
              <a:t>Bifurcation Lesion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562100"/>
            <a:ext cx="2674938" cy="2133600"/>
            <a:chOff x="43" y="864"/>
            <a:chExt cx="1685" cy="1344"/>
          </a:xfrm>
        </p:grpSpPr>
        <p:pic>
          <p:nvPicPr>
            <p:cNvPr id="69708" name="Picture 5" descr="25_04"/>
            <p:cNvPicPr>
              <a:picLocks noChangeAspect="1" noChangeArrowheads="1"/>
            </p:cNvPicPr>
            <p:nvPr/>
          </p:nvPicPr>
          <p:blipFill>
            <a:blip r:embed="rId3" cstate="print"/>
            <a:srcRect t="3334" r="72501" b="50000"/>
            <a:stretch>
              <a:fillRect/>
            </a:stretch>
          </p:blipFill>
          <p:spPr bwMode="auto">
            <a:xfrm>
              <a:off x="619" y="864"/>
              <a:ext cx="1045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709" name="Text Box 6"/>
            <p:cNvSpPr txBox="1">
              <a:spLocks noChangeArrowheads="1"/>
            </p:cNvSpPr>
            <p:nvPr/>
          </p:nvSpPr>
          <p:spPr bwMode="auto">
            <a:xfrm>
              <a:off x="43" y="1401"/>
              <a:ext cx="554" cy="33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Times New Roman" pitchFamily="18" charset="0"/>
                </a:rPr>
                <a:t>Main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Times New Roman" pitchFamily="18" charset="0"/>
                </a:rPr>
                <a:t>vessel</a:t>
              </a:r>
            </a:p>
          </p:txBody>
        </p:sp>
        <p:sp>
          <p:nvSpPr>
            <p:cNvPr id="69710" name="Text Box 7"/>
            <p:cNvSpPr txBox="1">
              <a:spLocks noChangeArrowheads="1"/>
            </p:cNvSpPr>
            <p:nvPr/>
          </p:nvSpPr>
          <p:spPr bwMode="auto">
            <a:xfrm>
              <a:off x="1088" y="1122"/>
              <a:ext cx="640" cy="33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Times New Roman" pitchFamily="18" charset="0"/>
                </a:rPr>
                <a:t>Side-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00"/>
                  </a:solidFill>
                  <a:latin typeface="Times New Roman" pitchFamily="18" charset="0"/>
                </a:rPr>
                <a:t>branch</a:t>
              </a:r>
            </a:p>
          </p:txBody>
        </p:sp>
        <p:sp>
          <p:nvSpPr>
            <p:cNvPr id="69711" name="Line 8"/>
            <p:cNvSpPr>
              <a:spLocks noChangeShapeType="1"/>
            </p:cNvSpPr>
            <p:nvPr/>
          </p:nvSpPr>
          <p:spPr bwMode="auto">
            <a:xfrm>
              <a:off x="555" y="1584"/>
              <a:ext cx="213" cy="0"/>
            </a:xfrm>
            <a:prstGeom prst="line">
              <a:avLst/>
            </a:prstGeom>
            <a:noFill/>
            <a:ln w="63500">
              <a:solidFill>
                <a:srgbClr val="FF0505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712" name="Line 9"/>
            <p:cNvSpPr>
              <a:spLocks noChangeShapeType="1"/>
            </p:cNvSpPr>
            <p:nvPr/>
          </p:nvSpPr>
          <p:spPr bwMode="auto">
            <a:xfrm rot="18803920" flipH="1">
              <a:off x="1269" y="1629"/>
              <a:ext cx="232" cy="1"/>
            </a:xfrm>
            <a:prstGeom prst="line">
              <a:avLst/>
            </a:prstGeom>
            <a:noFill/>
            <a:ln w="63500">
              <a:solidFill>
                <a:srgbClr val="FF0505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76538" y="1074738"/>
            <a:ext cx="2032000" cy="2649537"/>
            <a:chOff x="1056" y="539"/>
            <a:chExt cx="1440" cy="1669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056" y="539"/>
              <a:ext cx="1440" cy="1669"/>
              <a:chOff x="2016" y="539"/>
              <a:chExt cx="1440" cy="1669"/>
            </a:xfrm>
          </p:grpSpPr>
          <p:pic>
            <p:nvPicPr>
              <p:cNvPr id="69706" name="Picture 12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6563" t="3334" r="45938" b="50000"/>
              <a:stretch>
                <a:fillRect/>
              </a:stretch>
            </p:blipFill>
            <p:spPr bwMode="auto">
              <a:xfrm>
                <a:off x="2217" y="864"/>
                <a:ext cx="1100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9707" name="Text Box 13"/>
              <p:cNvSpPr txBox="1">
                <a:spLocks noChangeArrowheads="1"/>
              </p:cNvSpPr>
              <p:nvPr/>
            </p:nvSpPr>
            <p:spPr bwMode="auto">
              <a:xfrm>
                <a:off x="2016" y="539"/>
                <a:ext cx="1440" cy="21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Stent+PTCA</a:t>
                </a:r>
              </a:p>
            </p:txBody>
          </p:sp>
        </p:grpSp>
        <p:sp>
          <p:nvSpPr>
            <p:cNvPr id="69705" name="Rectangle 14"/>
            <p:cNvSpPr>
              <a:spLocks noChangeArrowheads="1"/>
            </p:cNvSpPr>
            <p:nvPr/>
          </p:nvSpPr>
          <p:spPr bwMode="auto">
            <a:xfrm>
              <a:off x="1968" y="864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69638" name="Rectangle 15"/>
          <p:cNvSpPr>
            <a:spLocks noChangeArrowheads="1"/>
          </p:cNvSpPr>
          <p:nvPr/>
        </p:nvSpPr>
        <p:spPr bwMode="auto">
          <a:xfrm>
            <a:off x="1755775" y="1590675"/>
            <a:ext cx="406400" cy="4095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836613" y="3876675"/>
            <a:ext cx="1828800" cy="2762250"/>
            <a:chOff x="2784" y="468"/>
            <a:chExt cx="1296" cy="1740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2784" y="468"/>
              <a:ext cx="1296" cy="1740"/>
              <a:chOff x="3408" y="468"/>
              <a:chExt cx="1296" cy="1740"/>
            </a:xfrm>
          </p:grpSpPr>
          <p:pic>
            <p:nvPicPr>
              <p:cNvPr id="69702" name="Picture 18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4375" t="3334" r="17188" b="50000"/>
              <a:stretch>
                <a:fillRect/>
              </a:stretch>
            </p:blipFill>
            <p:spPr bwMode="auto">
              <a:xfrm>
                <a:off x="3522" y="864"/>
                <a:ext cx="1092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9703" name="Text Box 19"/>
              <p:cNvSpPr txBox="1">
                <a:spLocks noChangeArrowheads="1"/>
              </p:cNvSpPr>
              <p:nvPr/>
            </p:nvSpPr>
            <p:spPr bwMode="auto">
              <a:xfrm>
                <a:off x="3408" y="468"/>
                <a:ext cx="1296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(“T stenting”)</a:t>
                </a:r>
              </a:p>
            </p:txBody>
          </p:sp>
        </p:grpSp>
        <p:sp>
          <p:nvSpPr>
            <p:cNvPr id="69701" name="Rectangle 20"/>
            <p:cNvSpPr>
              <a:spLocks noChangeArrowheads="1"/>
            </p:cNvSpPr>
            <p:nvPr/>
          </p:nvSpPr>
          <p:spPr bwMode="auto">
            <a:xfrm>
              <a:off x="3504" y="894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278313" y="8604250"/>
            <a:ext cx="2209800" cy="2987675"/>
            <a:chOff x="2947" y="2276"/>
            <a:chExt cx="1392" cy="1882"/>
          </a:xfrm>
        </p:grpSpPr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2947" y="2276"/>
              <a:ext cx="1392" cy="1882"/>
              <a:chOff x="480" y="2246"/>
              <a:chExt cx="1488" cy="1882"/>
            </a:xfrm>
          </p:grpSpPr>
          <p:sp>
            <p:nvSpPr>
              <p:cNvPr id="69698" name="Text Box 23"/>
              <p:cNvSpPr txBox="1">
                <a:spLocks noChangeArrowheads="1"/>
              </p:cNvSpPr>
              <p:nvPr/>
            </p:nvSpPr>
            <p:spPr bwMode="auto">
              <a:xfrm>
                <a:off x="480" y="2246"/>
                <a:ext cx="1488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(“Culotte”)</a:t>
                </a:r>
              </a:p>
            </p:txBody>
          </p:sp>
          <p:pic>
            <p:nvPicPr>
              <p:cNvPr id="69699" name="Picture 24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7813" t="50000" r="20625" b="1666"/>
              <a:stretch>
                <a:fillRect/>
              </a:stretch>
            </p:blipFill>
            <p:spPr bwMode="auto">
              <a:xfrm>
                <a:off x="684" y="2696"/>
                <a:ext cx="1080" cy="1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9693" name="Line 25"/>
            <p:cNvSpPr>
              <a:spLocks noChangeShapeType="1"/>
            </p:cNvSpPr>
            <p:nvPr/>
          </p:nvSpPr>
          <p:spPr bwMode="auto">
            <a:xfrm>
              <a:off x="3082" y="3458"/>
              <a:ext cx="17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694" name="Text Box 26"/>
            <p:cNvSpPr txBox="1">
              <a:spLocks noChangeArrowheads="1"/>
            </p:cNvSpPr>
            <p:nvPr/>
          </p:nvSpPr>
          <p:spPr bwMode="auto">
            <a:xfrm>
              <a:off x="3888" y="3242"/>
              <a:ext cx="246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69695" name="Line 27"/>
            <p:cNvSpPr>
              <a:spLocks noChangeShapeType="1"/>
            </p:cNvSpPr>
            <p:nvPr/>
          </p:nvSpPr>
          <p:spPr bwMode="auto">
            <a:xfrm rot="9377871">
              <a:off x="3845" y="3438"/>
              <a:ext cx="180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696" name="Text Box 28"/>
            <p:cNvSpPr txBox="1">
              <a:spLocks noChangeArrowheads="1"/>
            </p:cNvSpPr>
            <p:nvPr/>
          </p:nvSpPr>
          <p:spPr bwMode="auto">
            <a:xfrm>
              <a:off x="3070" y="3294"/>
              <a:ext cx="246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69697" name="Rectangle 29"/>
            <p:cNvSpPr>
              <a:spLocks noChangeArrowheads="1"/>
            </p:cNvSpPr>
            <p:nvPr/>
          </p:nvSpPr>
          <p:spPr bwMode="auto">
            <a:xfrm>
              <a:off x="3716" y="2970"/>
              <a:ext cx="270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2868613" y="3886200"/>
            <a:ext cx="1828800" cy="2762250"/>
            <a:chOff x="4368" y="468"/>
            <a:chExt cx="1296" cy="1740"/>
          </a:xfrm>
        </p:grpSpPr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4368" y="468"/>
              <a:ext cx="1296" cy="1740"/>
              <a:chOff x="4752" y="468"/>
              <a:chExt cx="1296" cy="1740"/>
            </a:xfrm>
          </p:grpSpPr>
          <p:sp>
            <p:nvSpPr>
              <p:cNvPr id="69690" name="Text Box 32"/>
              <p:cNvSpPr txBox="1">
                <a:spLocks noChangeArrowheads="1"/>
              </p:cNvSpPr>
              <p:nvPr/>
            </p:nvSpPr>
            <p:spPr bwMode="auto">
              <a:xfrm>
                <a:off x="4752" y="468"/>
                <a:ext cx="1296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(“reverse-T”)</a:t>
                </a:r>
              </a:p>
            </p:txBody>
          </p:sp>
          <p:pic>
            <p:nvPicPr>
              <p:cNvPr id="69691" name="Picture 33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624" t="50000" r="44376" b="1666"/>
              <a:stretch>
                <a:fillRect/>
              </a:stretch>
            </p:blipFill>
            <p:spPr bwMode="auto">
              <a:xfrm>
                <a:off x="4860" y="864"/>
                <a:ext cx="1054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9689" name="Rectangle 34"/>
            <p:cNvSpPr>
              <a:spLocks noChangeArrowheads="1"/>
            </p:cNvSpPr>
            <p:nvPr/>
          </p:nvSpPr>
          <p:spPr bwMode="auto">
            <a:xfrm>
              <a:off x="4992" y="1008"/>
              <a:ext cx="288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4903788" y="3721100"/>
            <a:ext cx="1965325" cy="2936875"/>
            <a:chOff x="3408" y="2278"/>
            <a:chExt cx="1392" cy="1850"/>
          </a:xfrm>
        </p:grpSpPr>
        <p:grpSp>
          <p:nvGrpSpPr>
            <p:cNvPr id="12" name="Group 36"/>
            <p:cNvGrpSpPr>
              <a:grpSpLocks/>
            </p:cNvGrpSpPr>
            <p:nvPr/>
          </p:nvGrpSpPr>
          <p:grpSpPr bwMode="auto">
            <a:xfrm>
              <a:off x="3408" y="2278"/>
              <a:ext cx="1392" cy="1850"/>
              <a:chOff x="3408" y="2278"/>
              <a:chExt cx="1392" cy="1850"/>
            </a:xfrm>
          </p:grpSpPr>
          <p:grpSp>
            <p:nvGrpSpPr>
              <p:cNvPr id="13" name="Group 37"/>
              <p:cNvGrpSpPr>
                <a:grpSpLocks/>
              </p:cNvGrpSpPr>
              <p:nvPr/>
            </p:nvGrpSpPr>
            <p:grpSpPr bwMode="auto">
              <a:xfrm>
                <a:off x="3408" y="2278"/>
                <a:ext cx="1392" cy="1850"/>
                <a:chOff x="3408" y="2278"/>
                <a:chExt cx="1392" cy="1850"/>
              </a:xfrm>
            </p:grpSpPr>
            <p:sp>
              <p:nvSpPr>
                <p:cNvPr id="69681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408" y="2278"/>
                  <a:ext cx="1392" cy="366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fontAlgn="base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  <a:p>
                  <a:pPr algn="ctr" eaLnBrk="0" fontAlgn="base" hangingPunct="0">
                    <a:lnSpc>
                      <a:spcPct val="8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b="1" smtClean="0">
                      <a:solidFill>
                        <a:srgbClr val="FFFFFF"/>
                      </a:solidFill>
                      <a:latin typeface="Times New Roman" pitchFamily="18" charset="0"/>
                    </a:rPr>
                    <a:t>(“Crush”)</a:t>
                  </a:r>
                </a:p>
              </p:txBody>
            </p:sp>
            <p:grpSp>
              <p:nvGrpSpPr>
                <p:cNvPr id="14" name="Group 39"/>
                <p:cNvGrpSpPr>
                  <a:grpSpLocks/>
                </p:cNvGrpSpPr>
                <p:nvPr/>
              </p:nvGrpSpPr>
              <p:grpSpPr bwMode="auto">
                <a:xfrm>
                  <a:off x="3522" y="2674"/>
                  <a:ext cx="1092" cy="1454"/>
                  <a:chOff x="3544" y="2668"/>
                  <a:chExt cx="1092" cy="1392"/>
                </a:xfrm>
              </p:grpSpPr>
              <p:grpSp>
                <p:nvGrpSpPr>
                  <p:cNvPr id="1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3544" y="2668"/>
                    <a:ext cx="1092" cy="1392"/>
                    <a:chOff x="3544" y="2668"/>
                    <a:chExt cx="1092" cy="1392"/>
                  </a:xfrm>
                </p:grpSpPr>
                <p:pic>
                  <p:nvPicPr>
                    <p:cNvPr id="69686" name="Picture 41" descr="25_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 l="57813" t="50000" r="20625" b="1666"/>
                    <a:stretch>
                      <a:fillRect/>
                    </a:stretch>
                  </p:blipFill>
                  <p:spPr bwMode="auto">
                    <a:xfrm>
                      <a:off x="3544" y="2668"/>
                      <a:ext cx="1092" cy="139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9687" name="Picture 42" descr="25_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 l="61554" t="8060" r="33131" b="59773"/>
                    <a:stretch>
                      <a:fillRect/>
                    </a:stretch>
                  </p:blipFill>
                  <p:spPr bwMode="auto">
                    <a:xfrm>
                      <a:off x="3698" y="2924"/>
                      <a:ext cx="327" cy="9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69685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3698" y="2924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4000" smtClean="0">
                      <a:solidFill>
                        <a:srgbClr val="FFFFFF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69683" name="Rectangle 44"/>
                <p:cNvSpPr>
                  <a:spLocks noChangeArrowheads="1"/>
                </p:cNvSpPr>
                <p:nvPr/>
              </p:nvSpPr>
              <p:spPr bwMode="auto">
                <a:xfrm>
                  <a:off x="4176" y="2862"/>
                  <a:ext cx="288" cy="25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4000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69677" name="Line 45"/>
              <p:cNvSpPr>
                <a:spLocks noChangeShapeType="1"/>
              </p:cNvSpPr>
              <p:nvPr/>
            </p:nvSpPr>
            <p:spPr bwMode="auto">
              <a:xfrm>
                <a:off x="3479" y="3429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9678" name="Text Box 46"/>
              <p:cNvSpPr txBox="1">
                <a:spLocks noChangeArrowheads="1"/>
              </p:cNvSpPr>
              <p:nvPr/>
            </p:nvSpPr>
            <p:spPr bwMode="auto">
              <a:xfrm>
                <a:off x="3456" y="3279"/>
                <a:ext cx="263" cy="13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smtClean="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9679" name="Line 47"/>
              <p:cNvSpPr>
                <a:spLocks noChangeShapeType="1"/>
              </p:cNvSpPr>
              <p:nvPr/>
            </p:nvSpPr>
            <p:spPr bwMode="auto">
              <a:xfrm rot="9377871">
                <a:off x="4272" y="3409"/>
                <a:ext cx="192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9680" name="Text Box 48"/>
              <p:cNvSpPr txBox="1">
                <a:spLocks noChangeArrowheads="1"/>
              </p:cNvSpPr>
              <p:nvPr/>
            </p:nvSpPr>
            <p:spPr bwMode="auto">
              <a:xfrm>
                <a:off x="4351" y="3258"/>
                <a:ext cx="263" cy="13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smtClean="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69675" name="Line 49"/>
            <p:cNvSpPr>
              <a:spLocks noChangeShapeType="1"/>
            </p:cNvSpPr>
            <p:nvPr/>
          </p:nvSpPr>
          <p:spPr bwMode="auto">
            <a:xfrm flipV="1">
              <a:off x="4031" y="3216"/>
              <a:ext cx="1" cy="432"/>
            </a:xfrm>
            <a:prstGeom prst="line">
              <a:avLst/>
            </a:prstGeom>
            <a:noFill/>
            <a:ln w="44450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6675438" y="781050"/>
            <a:ext cx="2270125" cy="2971800"/>
            <a:chOff x="4800" y="2278"/>
            <a:chExt cx="1536" cy="1850"/>
          </a:xfrm>
        </p:grpSpPr>
        <p:grpSp>
          <p:nvGrpSpPr>
            <p:cNvPr id="17" name="Group 51"/>
            <p:cNvGrpSpPr>
              <a:grpSpLocks/>
            </p:cNvGrpSpPr>
            <p:nvPr/>
          </p:nvGrpSpPr>
          <p:grpSpPr bwMode="auto">
            <a:xfrm>
              <a:off x="4800" y="2278"/>
              <a:ext cx="1536" cy="1850"/>
              <a:chOff x="4800" y="2278"/>
              <a:chExt cx="1536" cy="1850"/>
            </a:xfrm>
          </p:grpSpPr>
          <p:sp>
            <p:nvSpPr>
              <p:cNvPr id="69672" name="Text Box 52"/>
              <p:cNvSpPr txBox="1">
                <a:spLocks noChangeArrowheads="1"/>
              </p:cNvSpPr>
              <p:nvPr/>
            </p:nvSpPr>
            <p:spPr bwMode="auto">
              <a:xfrm>
                <a:off x="4800" y="2278"/>
                <a:ext cx="1536" cy="3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(“Kissing” “SKS”)</a:t>
                </a:r>
              </a:p>
            </p:txBody>
          </p:sp>
          <p:pic>
            <p:nvPicPr>
              <p:cNvPr id="69673" name="Picture 53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50000" r="75313" b="1666"/>
              <a:stretch>
                <a:fillRect/>
              </a:stretch>
            </p:blipFill>
            <p:spPr bwMode="auto">
              <a:xfrm>
                <a:off x="4992" y="2680"/>
                <a:ext cx="1092" cy="1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9671" name="Oval 54"/>
            <p:cNvSpPr>
              <a:spLocks noChangeArrowheads="1"/>
            </p:cNvSpPr>
            <p:nvPr/>
          </p:nvSpPr>
          <p:spPr bwMode="auto">
            <a:xfrm>
              <a:off x="5856" y="2976"/>
              <a:ext cx="162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69644" name="Line 55"/>
          <p:cNvSpPr>
            <a:spLocks noChangeShapeType="1"/>
          </p:cNvSpPr>
          <p:nvPr/>
        </p:nvSpPr>
        <p:spPr bwMode="auto">
          <a:xfrm flipV="1">
            <a:off x="419100" y="704850"/>
            <a:ext cx="83724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8" name="Group 56"/>
          <p:cNvGrpSpPr>
            <a:grpSpLocks/>
          </p:cNvGrpSpPr>
          <p:nvPr/>
        </p:nvGrpSpPr>
        <p:grpSpPr bwMode="auto">
          <a:xfrm>
            <a:off x="4799013" y="758825"/>
            <a:ext cx="2530475" cy="2946400"/>
            <a:chOff x="521" y="2266"/>
            <a:chExt cx="1594" cy="1856"/>
          </a:xfrm>
        </p:grpSpPr>
        <p:grpSp>
          <p:nvGrpSpPr>
            <p:cNvPr id="19" name="Group 57"/>
            <p:cNvGrpSpPr>
              <a:grpSpLocks/>
            </p:cNvGrpSpPr>
            <p:nvPr/>
          </p:nvGrpSpPr>
          <p:grpSpPr bwMode="auto">
            <a:xfrm>
              <a:off x="521" y="2266"/>
              <a:ext cx="1594" cy="1856"/>
              <a:chOff x="2046" y="2272"/>
              <a:chExt cx="1794" cy="1856"/>
            </a:xfrm>
          </p:grpSpPr>
          <p:sp>
            <p:nvSpPr>
              <p:cNvPr id="69664" name="Text Box 58"/>
              <p:cNvSpPr txBox="1">
                <a:spLocks noChangeArrowheads="1"/>
              </p:cNvSpPr>
              <p:nvPr/>
            </p:nvSpPr>
            <p:spPr bwMode="auto">
              <a:xfrm>
                <a:off x="2046" y="2272"/>
                <a:ext cx="1362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Stent+stent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(“V” - </a:t>
                </a:r>
                <a:r>
                  <a:rPr lang="en-US" sz="2000" b="1" u="sng" smtClean="0">
                    <a:solidFill>
                      <a:srgbClr val="FFFFFF"/>
                    </a:solidFill>
                    <a:latin typeface="Times New Roman" pitchFamily="18" charset="0"/>
                  </a:rPr>
                  <a:t>&lt;</a:t>
                </a: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 5mm)</a:t>
                </a:r>
              </a:p>
            </p:txBody>
          </p:sp>
          <p:grpSp>
            <p:nvGrpSpPr>
              <p:cNvPr id="20" name="Group 59"/>
              <p:cNvGrpSpPr>
                <a:grpSpLocks/>
              </p:cNvGrpSpPr>
              <p:nvPr/>
            </p:nvGrpSpPr>
            <p:grpSpPr bwMode="auto">
              <a:xfrm>
                <a:off x="2168" y="2688"/>
                <a:ext cx="1672" cy="1440"/>
                <a:chOff x="984" y="2624"/>
                <a:chExt cx="1528" cy="1392"/>
              </a:xfrm>
            </p:grpSpPr>
            <p:pic>
              <p:nvPicPr>
                <p:cNvPr id="69666" name="Picture 60" descr="v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30740" r="72778" b="12469"/>
                <a:stretch>
                  <a:fillRect/>
                </a:stretch>
              </p:blipFill>
              <p:spPr bwMode="auto">
                <a:xfrm>
                  <a:off x="984" y="2624"/>
                  <a:ext cx="1008" cy="1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21" name="Group 61"/>
                <p:cNvGrpSpPr>
                  <a:grpSpLocks/>
                </p:cNvGrpSpPr>
                <p:nvPr/>
              </p:nvGrpSpPr>
              <p:grpSpPr bwMode="auto">
                <a:xfrm>
                  <a:off x="1204" y="2624"/>
                  <a:ext cx="1308" cy="535"/>
                  <a:chOff x="2532" y="3483"/>
                  <a:chExt cx="1308" cy="535"/>
                </a:xfrm>
              </p:grpSpPr>
              <p:pic>
                <p:nvPicPr>
                  <p:cNvPr id="69668" name="Picture 62" descr="v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928" y="3504"/>
                    <a:ext cx="384" cy="5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9669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32" y="3483"/>
                    <a:ext cx="1308" cy="145"/>
                  </a:xfrm>
                  <a:prstGeom prst="rect">
                    <a:avLst/>
                  </a:prstGeom>
                  <a:noFill/>
                  <a:ln w="19050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fontAlgn="base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smtClean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“V”</a:t>
                    </a:r>
                  </a:p>
                </p:txBody>
              </p:sp>
            </p:grpSp>
          </p:grpSp>
        </p:grpSp>
        <p:sp>
          <p:nvSpPr>
            <p:cNvPr id="69656" name="Line 64"/>
            <p:cNvSpPr>
              <a:spLocks noChangeShapeType="1"/>
            </p:cNvSpPr>
            <p:nvPr/>
          </p:nvSpPr>
          <p:spPr bwMode="auto">
            <a:xfrm>
              <a:off x="622" y="3648"/>
              <a:ext cx="1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657" name="Text Box 65"/>
            <p:cNvSpPr txBox="1">
              <a:spLocks noChangeArrowheads="1"/>
            </p:cNvSpPr>
            <p:nvPr/>
          </p:nvSpPr>
          <p:spPr bwMode="auto">
            <a:xfrm>
              <a:off x="602" y="3498"/>
              <a:ext cx="234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69658" name="Line 66"/>
            <p:cNvSpPr>
              <a:spLocks noChangeShapeType="1"/>
            </p:cNvSpPr>
            <p:nvPr/>
          </p:nvSpPr>
          <p:spPr bwMode="auto">
            <a:xfrm rot="9377871">
              <a:off x="1262" y="3408"/>
              <a:ext cx="17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659" name="Text Box 67"/>
            <p:cNvSpPr txBox="1">
              <a:spLocks noChangeArrowheads="1"/>
            </p:cNvSpPr>
            <p:nvPr/>
          </p:nvSpPr>
          <p:spPr bwMode="auto">
            <a:xfrm>
              <a:off x="1370" y="3258"/>
              <a:ext cx="233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69660" name="Rectangle 68"/>
            <p:cNvSpPr>
              <a:spLocks noChangeArrowheads="1"/>
            </p:cNvSpPr>
            <p:nvPr/>
          </p:nvSpPr>
          <p:spPr bwMode="auto">
            <a:xfrm>
              <a:off x="828" y="2802"/>
              <a:ext cx="288" cy="4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661" name="Rectangle 69"/>
            <p:cNvSpPr>
              <a:spLocks noChangeArrowheads="1"/>
            </p:cNvSpPr>
            <p:nvPr/>
          </p:nvSpPr>
          <p:spPr bwMode="auto">
            <a:xfrm>
              <a:off x="828" y="3174"/>
              <a:ext cx="198" cy="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662" name="Rectangle 70"/>
            <p:cNvSpPr>
              <a:spLocks noChangeArrowheads="1"/>
            </p:cNvSpPr>
            <p:nvPr/>
          </p:nvSpPr>
          <p:spPr bwMode="auto">
            <a:xfrm rot="2633187">
              <a:off x="1014" y="3144"/>
              <a:ext cx="9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663" name="Rectangle 71"/>
            <p:cNvSpPr>
              <a:spLocks noChangeArrowheads="1"/>
            </p:cNvSpPr>
            <p:nvPr/>
          </p:nvSpPr>
          <p:spPr bwMode="auto">
            <a:xfrm>
              <a:off x="1242" y="2700"/>
              <a:ext cx="336" cy="5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2" name="Group 72"/>
          <p:cNvGrpSpPr>
            <a:grpSpLocks/>
          </p:cNvGrpSpPr>
          <p:nvPr/>
        </p:nvGrpSpPr>
        <p:grpSpPr bwMode="auto">
          <a:xfrm>
            <a:off x="6659563" y="3651250"/>
            <a:ext cx="2209800" cy="2987675"/>
            <a:chOff x="2947" y="2276"/>
            <a:chExt cx="1392" cy="1882"/>
          </a:xfrm>
        </p:grpSpPr>
        <p:grpSp>
          <p:nvGrpSpPr>
            <p:cNvPr id="23" name="Group 73"/>
            <p:cNvGrpSpPr>
              <a:grpSpLocks/>
            </p:cNvGrpSpPr>
            <p:nvPr/>
          </p:nvGrpSpPr>
          <p:grpSpPr bwMode="auto">
            <a:xfrm>
              <a:off x="2947" y="2276"/>
              <a:ext cx="1392" cy="1882"/>
              <a:chOff x="480" y="2246"/>
              <a:chExt cx="1488" cy="1882"/>
            </a:xfrm>
          </p:grpSpPr>
          <p:sp>
            <p:nvSpPr>
              <p:cNvPr id="69653" name="Text Box 74"/>
              <p:cNvSpPr txBox="1">
                <a:spLocks noChangeArrowheads="1"/>
              </p:cNvSpPr>
              <p:nvPr/>
            </p:nvSpPr>
            <p:spPr bwMode="auto">
              <a:xfrm>
                <a:off x="480" y="2246"/>
                <a:ext cx="1488" cy="3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 smtClean="0">
                  <a:solidFill>
                    <a:srgbClr val="FFFFFF"/>
                  </a:solidFill>
                  <a:latin typeface="Times New Roman" pitchFamily="18" charset="0"/>
                </a:endParaRP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FFFFFF"/>
                    </a:solidFill>
                    <a:latin typeface="Times New Roman" pitchFamily="18" charset="0"/>
                  </a:rPr>
                  <a:t>(“Culotte”)</a:t>
                </a:r>
              </a:p>
            </p:txBody>
          </p:sp>
          <p:pic>
            <p:nvPicPr>
              <p:cNvPr id="69654" name="Picture 75" descr="25_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7813" t="50000" r="20625" b="1666"/>
              <a:stretch>
                <a:fillRect/>
              </a:stretch>
            </p:blipFill>
            <p:spPr bwMode="auto">
              <a:xfrm>
                <a:off x="684" y="2696"/>
                <a:ext cx="1080" cy="1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9648" name="Line 76"/>
            <p:cNvSpPr>
              <a:spLocks noChangeShapeType="1"/>
            </p:cNvSpPr>
            <p:nvPr/>
          </p:nvSpPr>
          <p:spPr bwMode="auto">
            <a:xfrm>
              <a:off x="3082" y="3458"/>
              <a:ext cx="17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649" name="Text Box 77"/>
            <p:cNvSpPr txBox="1">
              <a:spLocks noChangeArrowheads="1"/>
            </p:cNvSpPr>
            <p:nvPr/>
          </p:nvSpPr>
          <p:spPr bwMode="auto">
            <a:xfrm>
              <a:off x="3888" y="3242"/>
              <a:ext cx="246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69650" name="Line 78"/>
            <p:cNvSpPr>
              <a:spLocks noChangeShapeType="1"/>
            </p:cNvSpPr>
            <p:nvPr/>
          </p:nvSpPr>
          <p:spPr bwMode="auto">
            <a:xfrm rot="9377871">
              <a:off x="3845" y="3438"/>
              <a:ext cx="180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651" name="Text Box 79"/>
            <p:cNvSpPr txBox="1">
              <a:spLocks noChangeArrowheads="1"/>
            </p:cNvSpPr>
            <p:nvPr/>
          </p:nvSpPr>
          <p:spPr bwMode="auto">
            <a:xfrm>
              <a:off x="3070" y="3294"/>
              <a:ext cx="246" cy="1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69652" name="Rectangle 80"/>
            <p:cNvSpPr>
              <a:spLocks noChangeArrowheads="1"/>
            </p:cNvSpPr>
            <p:nvPr/>
          </p:nvSpPr>
          <p:spPr bwMode="auto">
            <a:xfrm>
              <a:off x="3716" y="2970"/>
              <a:ext cx="270" cy="25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t="1236"/>
          <a:stretch>
            <a:fillRect/>
          </a:stretch>
        </p:blipFill>
        <p:spPr bwMode="auto">
          <a:xfrm>
            <a:off x="1338263" y="0"/>
            <a:ext cx="652462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76515" name="Text Box 3"/>
          <p:cNvSpPr txBox="1">
            <a:spLocks noChangeArrowheads="1"/>
          </p:cNvSpPr>
          <p:nvPr/>
        </p:nvSpPr>
        <p:spPr bwMode="auto">
          <a:xfrm>
            <a:off x="7242175" y="6226175"/>
            <a:ext cx="175260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Iakovou et al. JACC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2005:46:1446-55.</a:t>
            </a:r>
          </a:p>
        </p:txBody>
      </p:sp>
      <p:sp>
        <p:nvSpPr>
          <p:cNvPr id="3776516" name="Text Box 4"/>
          <p:cNvSpPr txBox="1">
            <a:spLocks noChangeArrowheads="1"/>
          </p:cNvSpPr>
          <p:nvPr/>
        </p:nvSpPr>
        <p:spPr bwMode="auto">
          <a:xfrm>
            <a:off x="0" y="1946275"/>
            <a:ext cx="1793875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Culotte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826" name="Rectangle 2"/>
          <p:cNvSpPr>
            <a:spLocks noChangeArrowheads="1"/>
          </p:cNvSpPr>
          <p:nvPr/>
        </p:nvSpPr>
        <p:spPr bwMode="auto">
          <a:xfrm>
            <a:off x="185738" y="1458913"/>
            <a:ext cx="8843962" cy="5272087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0"/>
                  <a:invGamma/>
                </a:srgbClr>
              </a:gs>
            </a:gsLst>
            <a:lin ang="5400000" scaled="1"/>
          </a:gra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15963" y="1816100"/>
            <a:ext cx="3495675" cy="1511300"/>
            <a:chOff x="385" y="1180"/>
            <a:chExt cx="2202" cy="952"/>
          </a:xfrm>
        </p:grpSpPr>
        <p:sp>
          <p:nvSpPr>
            <p:cNvPr id="3917828" name="Text Box 4"/>
            <p:cNvSpPr txBox="1">
              <a:spLocks noChangeArrowheads="1"/>
            </p:cNvSpPr>
            <p:nvPr/>
          </p:nvSpPr>
          <p:spPr bwMode="auto">
            <a:xfrm>
              <a:off x="385" y="1838"/>
              <a:ext cx="2202" cy="29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FFFFFF"/>
                  </a:solidFill>
                  <a:latin typeface="Times New Roman" pitchFamily="18" charset="0"/>
                </a:rPr>
                <a:t>Provisional Stent Bailout</a:t>
              </a:r>
              <a:endParaRPr lang="en-US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17829" name="Line 5"/>
            <p:cNvSpPr>
              <a:spLocks noChangeShapeType="1"/>
            </p:cNvSpPr>
            <p:nvPr/>
          </p:nvSpPr>
          <p:spPr bwMode="auto">
            <a:xfrm flipH="1">
              <a:off x="1680" y="1180"/>
              <a:ext cx="300" cy="20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17830" name="Text Box 6"/>
            <p:cNvSpPr txBox="1">
              <a:spLocks noChangeArrowheads="1"/>
            </p:cNvSpPr>
            <p:nvPr/>
          </p:nvSpPr>
          <p:spPr bwMode="auto">
            <a:xfrm>
              <a:off x="1192" y="1258"/>
              <a:ext cx="426" cy="312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defRPr/>
              </a:pPr>
              <a:r>
                <a:rPr lang="en-US" sz="2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No</a:t>
              </a: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17831" name="Line 7"/>
            <p:cNvSpPr>
              <a:spLocks noChangeShapeType="1"/>
            </p:cNvSpPr>
            <p:nvPr/>
          </p:nvSpPr>
          <p:spPr bwMode="auto">
            <a:xfrm flipH="1">
              <a:off x="1410" y="1606"/>
              <a:ext cx="6" cy="20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3917832" name="Text Box 8"/>
          <p:cNvSpPr txBox="1">
            <a:spLocks noChangeArrowheads="1"/>
          </p:cNvSpPr>
          <p:nvPr/>
        </p:nvSpPr>
        <p:spPr bwMode="auto">
          <a:xfrm>
            <a:off x="1692275" y="101600"/>
            <a:ext cx="59991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00"/>
                </a:solidFill>
                <a:latin typeface="Arial" charset="0"/>
              </a:rPr>
              <a:t>Proposed Approach to Bifurcation</a:t>
            </a:r>
          </a:p>
        </p:txBody>
      </p:sp>
      <p:sp>
        <p:nvSpPr>
          <p:cNvPr id="3917833" name="Line 9"/>
          <p:cNvSpPr>
            <a:spLocks noChangeShapeType="1"/>
          </p:cNvSpPr>
          <p:nvPr/>
        </p:nvSpPr>
        <p:spPr bwMode="auto">
          <a:xfrm>
            <a:off x="1249363" y="606425"/>
            <a:ext cx="6858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17834" name="Text Box 10"/>
          <p:cNvSpPr txBox="1">
            <a:spLocks noChangeArrowheads="1"/>
          </p:cNvSpPr>
          <p:nvPr/>
        </p:nvSpPr>
        <p:spPr bwMode="auto">
          <a:xfrm>
            <a:off x="2339975" y="806450"/>
            <a:ext cx="4448175" cy="1044575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defRPr/>
            </a:pP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True Bifurcation Lesion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defRPr/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(Significant Stenosis in MB and SB – Medina 1,1,1 – 1,0,1 – 0,1,1)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49238" y="3416300"/>
            <a:ext cx="5351462" cy="1544638"/>
            <a:chOff x="157" y="2152"/>
            <a:chExt cx="3371" cy="973"/>
          </a:xfrm>
        </p:grpSpPr>
        <p:sp>
          <p:nvSpPr>
            <p:cNvPr id="3917836" name="Line 12"/>
            <p:cNvSpPr>
              <a:spLocks noChangeShapeType="1"/>
            </p:cNvSpPr>
            <p:nvPr/>
          </p:nvSpPr>
          <p:spPr bwMode="auto">
            <a:xfrm flipH="1">
              <a:off x="1812" y="2152"/>
              <a:ext cx="1716" cy="27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17837" name="Text Box 13"/>
            <p:cNvSpPr txBox="1">
              <a:spLocks noChangeArrowheads="1"/>
            </p:cNvSpPr>
            <p:nvPr/>
          </p:nvSpPr>
          <p:spPr bwMode="auto">
            <a:xfrm>
              <a:off x="157" y="2888"/>
              <a:ext cx="2202" cy="2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FFFFFF"/>
                  </a:solidFill>
                  <a:latin typeface="Times New Roman" pitchFamily="18" charset="0"/>
                </a:rPr>
                <a:t>Stent MB &amp; Wire/PTCA SB (KIO)</a:t>
              </a:r>
              <a:endParaRPr lang="en-US" sz="16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17838" name="Text Box 14"/>
            <p:cNvSpPr txBox="1">
              <a:spLocks noChangeArrowheads="1"/>
            </p:cNvSpPr>
            <p:nvPr/>
          </p:nvSpPr>
          <p:spPr bwMode="auto">
            <a:xfrm>
              <a:off x="1330" y="2278"/>
              <a:ext cx="426" cy="312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defRPr/>
              </a:pPr>
              <a:r>
                <a:rPr lang="en-US" sz="2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No</a:t>
              </a: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17839" name="Line 15"/>
            <p:cNvSpPr>
              <a:spLocks noChangeShapeType="1"/>
            </p:cNvSpPr>
            <p:nvPr/>
          </p:nvSpPr>
          <p:spPr bwMode="auto">
            <a:xfrm flipH="1">
              <a:off x="1548" y="2626"/>
              <a:ext cx="6" cy="20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706938" y="1863725"/>
            <a:ext cx="4286250" cy="1533525"/>
            <a:chOff x="2965" y="1174"/>
            <a:chExt cx="2700" cy="966"/>
          </a:xfrm>
        </p:grpSpPr>
        <p:sp>
          <p:nvSpPr>
            <p:cNvPr id="3917841" name="Text Box 17"/>
            <p:cNvSpPr txBox="1">
              <a:spLocks noChangeArrowheads="1"/>
            </p:cNvSpPr>
            <p:nvPr/>
          </p:nvSpPr>
          <p:spPr bwMode="auto">
            <a:xfrm>
              <a:off x="4072" y="1266"/>
              <a:ext cx="504" cy="312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defRPr/>
              </a:pPr>
              <a:r>
                <a:rPr lang="en-US" sz="2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Yes</a:t>
              </a: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17842" name="Line 18"/>
            <p:cNvSpPr>
              <a:spLocks noChangeShapeType="1"/>
            </p:cNvSpPr>
            <p:nvPr/>
          </p:nvSpPr>
          <p:spPr bwMode="auto">
            <a:xfrm>
              <a:off x="3714" y="1174"/>
              <a:ext cx="246" cy="18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17843" name="Line 19"/>
            <p:cNvSpPr>
              <a:spLocks noChangeShapeType="1"/>
            </p:cNvSpPr>
            <p:nvPr/>
          </p:nvSpPr>
          <p:spPr bwMode="auto">
            <a:xfrm flipH="1">
              <a:off x="4338" y="1612"/>
              <a:ext cx="6" cy="20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17844" name="Text Box 20"/>
            <p:cNvSpPr txBox="1">
              <a:spLocks noChangeArrowheads="1"/>
            </p:cNvSpPr>
            <p:nvPr/>
          </p:nvSpPr>
          <p:spPr bwMode="auto">
            <a:xfrm>
              <a:off x="2965" y="1846"/>
              <a:ext cx="2700" cy="29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FFFFFF"/>
                  </a:solidFill>
                  <a:latin typeface="Times New Roman" pitchFamily="18" charset="0"/>
                </a:rPr>
                <a:t>Sidebranch Suitable for Stenting</a:t>
              </a:r>
              <a:endParaRPr lang="en-US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162425" y="3482975"/>
            <a:ext cx="4819650" cy="1581150"/>
            <a:chOff x="2622" y="2194"/>
            <a:chExt cx="3036" cy="996"/>
          </a:xfrm>
        </p:grpSpPr>
        <p:sp>
          <p:nvSpPr>
            <p:cNvPr id="3917846" name="Text Box 22"/>
            <p:cNvSpPr txBox="1">
              <a:spLocks noChangeArrowheads="1"/>
            </p:cNvSpPr>
            <p:nvPr/>
          </p:nvSpPr>
          <p:spPr bwMode="auto">
            <a:xfrm>
              <a:off x="4185" y="2370"/>
              <a:ext cx="504" cy="312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defRPr/>
              </a:pPr>
              <a:r>
                <a:rPr lang="en-US" sz="2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Yes</a:t>
              </a: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17847" name="Line 23"/>
            <p:cNvSpPr>
              <a:spLocks noChangeShapeType="1"/>
            </p:cNvSpPr>
            <p:nvPr/>
          </p:nvSpPr>
          <p:spPr bwMode="auto">
            <a:xfrm>
              <a:off x="4457" y="2704"/>
              <a:ext cx="6" cy="15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17848" name="Text Box 24"/>
            <p:cNvSpPr txBox="1">
              <a:spLocks noChangeArrowheads="1"/>
            </p:cNvSpPr>
            <p:nvPr/>
          </p:nvSpPr>
          <p:spPr bwMode="auto">
            <a:xfrm>
              <a:off x="2622" y="2896"/>
              <a:ext cx="3036" cy="29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FFFFFF"/>
                  </a:solidFill>
                  <a:latin typeface="Times New Roman" pitchFamily="18" charset="0"/>
                </a:rPr>
                <a:t>Sidebranch Disease Focal &lt; 3mm</a:t>
              </a:r>
              <a:endParaRPr lang="en-US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17849" name="Line 25"/>
            <p:cNvSpPr>
              <a:spLocks noChangeShapeType="1"/>
            </p:cNvSpPr>
            <p:nvPr/>
          </p:nvSpPr>
          <p:spPr bwMode="auto">
            <a:xfrm flipH="1">
              <a:off x="4439" y="2194"/>
              <a:ext cx="0" cy="13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382588" y="5064125"/>
            <a:ext cx="5351462" cy="1635125"/>
            <a:chOff x="241" y="3190"/>
            <a:chExt cx="3371" cy="1030"/>
          </a:xfrm>
        </p:grpSpPr>
        <p:sp>
          <p:nvSpPr>
            <p:cNvPr id="3917851" name="Line 27"/>
            <p:cNvSpPr>
              <a:spLocks noChangeShapeType="1"/>
            </p:cNvSpPr>
            <p:nvPr/>
          </p:nvSpPr>
          <p:spPr bwMode="auto">
            <a:xfrm flipH="1">
              <a:off x="1896" y="3190"/>
              <a:ext cx="1716" cy="27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17852" name="Text Box 28"/>
            <p:cNvSpPr txBox="1">
              <a:spLocks noChangeArrowheads="1"/>
            </p:cNvSpPr>
            <p:nvPr/>
          </p:nvSpPr>
          <p:spPr bwMode="auto">
            <a:xfrm>
              <a:off x="241" y="3926"/>
              <a:ext cx="2448" cy="29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FFFFFF"/>
                  </a:solidFill>
                  <a:latin typeface="Times New Roman" pitchFamily="18" charset="0"/>
                </a:rPr>
                <a:t>Elective MB and SB Stenting</a:t>
              </a:r>
              <a:endParaRPr lang="en-US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17853" name="Text Box 29"/>
            <p:cNvSpPr txBox="1">
              <a:spLocks noChangeArrowheads="1"/>
            </p:cNvSpPr>
            <p:nvPr/>
          </p:nvSpPr>
          <p:spPr bwMode="auto">
            <a:xfrm>
              <a:off x="466" y="3328"/>
              <a:ext cx="1386" cy="312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defRPr/>
              </a:pPr>
              <a:r>
                <a:rPr lang="en-US" sz="2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No - Diffuse</a:t>
              </a: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17854" name="Line 30"/>
            <p:cNvSpPr>
              <a:spLocks noChangeShapeType="1"/>
            </p:cNvSpPr>
            <p:nvPr/>
          </p:nvSpPr>
          <p:spPr bwMode="auto">
            <a:xfrm flipH="1">
              <a:off x="1152" y="3688"/>
              <a:ext cx="6" cy="20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981575" y="5111750"/>
            <a:ext cx="3810000" cy="1562100"/>
            <a:chOff x="3138" y="3220"/>
            <a:chExt cx="2400" cy="984"/>
          </a:xfrm>
        </p:grpSpPr>
        <p:sp>
          <p:nvSpPr>
            <p:cNvPr id="3917856" name="Text Box 32"/>
            <p:cNvSpPr txBox="1">
              <a:spLocks noChangeArrowheads="1"/>
            </p:cNvSpPr>
            <p:nvPr/>
          </p:nvSpPr>
          <p:spPr bwMode="auto">
            <a:xfrm>
              <a:off x="4245" y="3402"/>
              <a:ext cx="504" cy="312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defRPr/>
              </a:pPr>
              <a:r>
                <a:rPr lang="en-US" sz="2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Yes</a:t>
              </a: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17857" name="Text Box 33"/>
            <p:cNvSpPr txBox="1">
              <a:spLocks noChangeArrowheads="1"/>
            </p:cNvSpPr>
            <p:nvPr/>
          </p:nvSpPr>
          <p:spPr bwMode="auto">
            <a:xfrm>
              <a:off x="3138" y="3910"/>
              <a:ext cx="2400" cy="29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FFFFFF"/>
                  </a:solidFill>
                  <a:latin typeface="Times New Roman" pitchFamily="18" charset="0"/>
                </a:rPr>
                <a:t>Provisional SB Stenting</a:t>
              </a:r>
              <a:endParaRPr lang="en-US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17858" name="Line 34"/>
            <p:cNvSpPr>
              <a:spLocks noChangeShapeType="1"/>
            </p:cNvSpPr>
            <p:nvPr/>
          </p:nvSpPr>
          <p:spPr bwMode="auto">
            <a:xfrm>
              <a:off x="4499" y="3754"/>
              <a:ext cx="6" cy="15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17859" name="Line 35"/>
            <p:cNvSpPr>
              <a:spLocks noChangeShapeType="1"/>
            </p:cNvSpPr>
            <p:nvPr/>
          </p:nvSpPr>
          <p:spPr bwMode="auto">
            <a:xfrm>
              <a:off x="4493" y="3220"/>
              <a:ext cx="6" cy="15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8" name="Rectangle 4"/>
          <p:cNvSpPr>
            <a:spLocks noGrp="1" noChangeArrowheads="1"/>
          </p:cNvSpPr>
          <p:nvPr>
            <p:ph type="title"/>
          </p:nvPr>
        </p:nvSpPr>
        <p:spPr>
          <a:xfrm>
            <a:off x="790575" y="476250"/>
            <a:ext cx="7597775" cy="493713"/>
          </a:xfrm>
          <a:solidFill>
            <a:srgbClr val="B2B2B2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>
            <a:flatTx/>
          </a:bodyPr>
          <a:lstStyle/>
          <a:p>
            <a:r>
              <a:rPr lang="en-US" dirty="0"/>
              <a:t>Bifurcation PCI:  Multiple Challenges</a:t>
            </a: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060575"/>
            <a:ext cx="3946525" cy="4389438"/>
          </a:xfrm>
          <a:gradFill rotWithShape="1">
            <a:gsLst>
              <a:gs pos="0">
                <a:srgbClr val="B2B2B2">
                  <a:gamma/>
                  <a:shade val="46275"/>
                  <a:invGamma/>
                </a:srgbClr>
              </a:gs>
              <a:gs pos="50000">
                <a:srgbClr val="B2B2B2"/>
              </a:gs>
              <a:gs pos="100000">
                <a:srgbClr val="B2B2B2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marL="0" indent="0"/>
            <a:r>
              <a:rPr lang="en-US" sz="2000"/>
              <a:t>Clinical presentations</a:t>
            </a:r>
          </a:p>
          <a:p>
            <a:pPr marL="0" indent="0"/>
            <a:r>
              <a:rPr lang="en-US" sz="2000"/>
              <a:t>Myocardial jeopardy</a:t>
            </a:r>
          </a:p>
          <a:p>
            <a:pPr marL="0" indent="0"/>
            <a:r>
              <a:rPr lang="en-US" sz="2000"/>
              <a:t>Vessel size variations</a:t>
            </a:r>
          </a:p>
          <a:p>
            <a:pPr marL="0" indent="0"/>
            <a:r>
              <a:rPr lang="en-US" sz="2000"/>
              <a:t>SB accessibility</a:t>
            </a:r>
          </a:p>
          <a:p>
            <a:pPr marL="0" indent="0"/>
            <a:r>
              <a:rPr lang="en-US" sz="2000"/>
              <a:t>SB takeoff angulations (3D)</a:t>
            </a:r>
          </a:p>
          <a:p>
            <a:pPr marL="0" indent="0"/>
            <a:r>
              <a:rPr lang="en-US" sz="2000"/>
              <a:t>Plaque distribution</a:t>
            </a:r>
          </a:p>
          <a:p>
            <a:pPr marL="0" indent="0"/>
            <a:r>
              <a:rPr lang="en-US" sz="2000"/>
              <a:t>Plaque volume</a:t>
            </a:r>
          </a:p>
          <a:p>
            <a:pPr marL="0" indent="0"/>
            <a:r>
              <a:rPr lang="en-US" sz="2000"/>
              <a:t>Plaque compliance</a:t>
            </a:r>
          </a:p>
          <a:p>
            <a:pPr marL="0" indent="0"/>
            <a:r>
              <a:rPr lang="en-US" sz="2000"/>
              <a:t>Peripheral Vascular Issues</a:t>
            </a:r>
          </a:p>
          <a:p>
            <a:pPr marL="0" indent="0"/>
            <a:endParaRPr lang="en-US" sz="2000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1946275"/>
            <a:ext cx="4032250" cy="4481513"/>
          </a:xfrm>
          <a:gradFill rotWithShape="1">
            <a:gsLst>
              <a:gs pos="0">
                <a:srgbClr val="B2B2B2">
                  <a:gamma/>
                  <a:shade val="46275"/>
                  <a:invGamma/>
                </a:srgbClr>
              </a:gs>
              <a:gs pos="50000">
                <a:srgbClr val="B2B2B2"/>
              </a:gs>
              <a:gs pos="100000">
                <a:srgbClr val="B2B2B2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marL="0" indent="0"/>
            <a:r>
              <a:rPr lang="en-US" sz="2000"/>
              <a:t>IVUS guidance</a:t>
            </a:r>
          </a:p>
          <a:p>
            <a:pPr marL="0" indent="0"/>
            <a:r>
              <a:rPr lang="en-US" sz="2000"/>
              <a:t>Single vs double vs triple wire</a:t>
            </a:r>
          </a:p>
          <a:p>
            <a:pPr marL="0" indent="0"/>
            <a:r>
              <a:rPr lang="en-US" sz="2000"/>
              <a:t>Balloon predilation MB and SB</a:t>
            </a:r>
          </a:p>
          <a:p>
            <a:pPr marL="0" indent="0"/>
            <a:r>
              <a:rPr lang="en-US" sz="2000"/>
              <a:t>Adjunctive debulking or plaque modification</a:t>
            </a:r>
          </a:p>
          <a:p>
            <a:pPr marL="0" indent="0"/>
            <a:r>
              <a:rPr lang="en-US" sz="2000"/>
              <a:t>Provisional vs multiple stents</a:t>
            </a:r>
          </a:p>
          <a:p>
            <a:pPr marL="0" indent="0"/>
            <a:r>
              <a:rPr lang="en-US" sz="2000"/>
              <a:t>DES vs BMS</a:t>
            </a:r>
          </a:p>
          <a:p>
            <a:pPr marL="0" indent="0"/>
            <a:r>
              <a:rPr lang="en-US" sz="2000"/>
              <a:t>Kiss?</a:t>
            </a:r>
          </a:p>
          <a:p>
            <a:pPr marL="0" indent="0"/>
            <a:r>
              <a:rPr lang="en-US" sz="2000"/>
              <a:t>Multiple Stent Deployment Strategies</a:t>
            </a:r>
          </a:p>
          <a:p>
            <a:pPr marL="0" indent="0"/>
            <a:r>
              <a:rPr lang="en-US" sz="2000"/>
              <a:t>Adjunctive Pharmacotherapy</a:t>
            </a:r>
          </a:p>
        </p:txBody>
      </p:sp>
      <p:sp>
        <p:nvSpPr>
          <p:cNvPr id="262152" name="Text Box 8"/>
          <p:cNvSpPr txBox="1">
            <a:spLocks noChangeArrowheads="1"/>
          </p:cNvSpPr>
          <p:nvPr/>
        </p:nvSpPr>
        <p:spPr bwMode="auto">
          <a:xfrm>
            <a:off x="155575" y="1216025"/>
            <a:ext cx="4560888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FFFFFF"/>
                </a:solidFill>
              </a:rPr>
              <a:t>Clinical/Anatomical Variations</a:t>
            </a:r>
          </a:p>
        </p:txBody>
      </p:sp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5137150" y="1196975"/>
            <a:ext cx="32512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FFFFFF"/>
                </a:solidFill>
              </a:rPr>
              <a:t>Procedural Options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674" name="Rectangle 2"/>
          <p:cNvSpPr>
            <a:spLocks noChangeArrowheads="1"/>
          </p:cNvSpPr>
          <p:nvPr/>
        </p:nvSpPr>
        <p:spPr bwMode="auto">
          <a:xfrm>
            <a:off x="338138" y="1458913"/>
            <a:ext cx="8558212" cy="5243512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0"/>
                  <a:invGamma/>
                </a:srgbClr>
              </a:gs>
            </a:gsLst>
            <a:lin ang="5400000" scaled="1"/>
          </a:gra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68675" name="Text Box 3"/>
          <p:cNvSpPr txBox="1">
            <a:spLocks noChangeArrowheads="1"/>
          </p:cNvSpPr>
          <p:nvPr/>
        </p:nvSpPr>
        <p:spPr bwMode="auto">
          <a:xfrm>
            <a:off x="895350" y="212725"/>
            <a:ext cx="7651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FFFF00"/>
                </a:solidFill>
                <a:latin typeface="Arial" charset="0"/>
              </a:rPr>
              <a:t>Proposed Approach to Bifurcation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FFFF00"/>
                </a:solidFill>
                <a:latin typeface="Arial" charset="0"/>
              </a:rPr>
              <a:t>Lesions with DES</a:t>
            </a:r>
          </a:p>
        </p:txBody>
      </p:sp>
      <p:sp>
        <p:nvSpPr>
          <p:cNvPr id="3868676" name="Line 4"/>
          <p:cNvSpPr>
            <a:spLocks noChangeShapeType="1"/>
          </p:cNvSpPr>
          <p:nvPr/>
        </p:nvSpPr>
        <p:spPr bwMode="auto">
          <a:xfrm>
            <a:off x="1163638" y="1339850"/>
            <a:ext cx="6858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68677" name="Text Box 5"/>
          <p:cNvSpPr txBox="1">
            <a:spLocks noChangeArrowheads="1"/>
          </p:cNvSpPr>
          <p:nvPr/>
        </p:nvSpPr>
        <p:spPr bwMode="auto">
          <a:xfrm>
            <a:off x="1457325" y="1558925"/>
            <a:ext cx="6115050" cy="877888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Two Stents Necessary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defRPr/>
            </a:pP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(SB&gt;2.5mm)</a:t>
            </a:r>
          </a:p>
        </p:txBody>
      </p:sp>
      <p:sp>
        <p:nvSpPr>
          <p:cNvPr id="3868678" name="Text Box 6"/>
          <p:cNvSpPr txBox="1">
            <a:spLocks noChangeArrowheads="1"/>
          </p:cNvSpPr>
          <p:nvPr/>
        </p:nvSpPr>
        <p:spPr bwMode="auto">
          <a:xfrm>
            <a:off x="2447925" y="2644775"/>
            <a:ext cx="4843463" cy="1206500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  <a:defRPr/>
            </a:pP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Long Plaque in Sidebranch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  <a:defRPr/>
            </a:pP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Severe Dissection pre-Dilatation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  <a:defRPr/>
            </a:pP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Unfavorable Geometry for Rewiring</a:t>
            </a: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868679" name="Line 7"/>
          <p:cNvSpPr>
            <a:spLocks noChangeShapeType="1"/>
          </p:cNvSpPr>
          <p:nvPr/>
        </p:nvSpPr>
        <p:spPr bwMode="auto">
          <a:xfrm>
            <a:off x="4470400" y="2525713"/>
            <a:ext cx="7938" cy="1905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159375" y="4670425"/>
            <a:ext cx="3984625" cy="2978150"/>
            <a:chOff x="3010" y="3038"/>
            <a:chExt cx="2511" cy="2004"/>
          </a:xfrm>
        </p:grpSpPr>
        <p:sp>
          <p:nvSpPr>
            <p:cNvPr id="3868681" name="Text Box 9"/>
            <p:cNvSpPr txBox="1">
              <a:spLocks noChangeArrowheads="1"/>
            </p:cNvSpPr>
            <p:nvPr/>
          </p:nvSpPr>
          <p:spPr bwMode="auto">
            <a:xfrm>
              <a:off x="3010" y="3209"/>
              <a:ext cx="429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No</a:t>
              </a:r>
            </a:p>
          </p:txBody>
        </p:sp>
        <p:sp>
          <p:nvSpPr>
            <p:cNvPr id="3868682" name="Text Box 10"/>
            <p:cNvSpPr txBox="1">
              <a:spLocks noChangeArrowheads="1"/>
            </p:cNvSpPr>
            <p:nvPr/>
          </p:nvSpPr>
          <p:spPr bwMode="auto">
            <a:xfrm>
              <a:off x="3979" y="3096"/>
              <a:ext cx="1542" cy="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Tx/>
                <a:buChar char="•"/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  Mini-Crush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Tx/>
                <a:buChar char="•"/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  Culotte           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r>
                <a:rPr lang="en-US" sz="2000">
                  <a:solidFill>
                    <a:srgbClr val="FFFF00"/>
                  </a:solidFill>
                  <a:latin typeface="Times New Roman" pitchFamily="18" charset="0"/>
                </a:rPr>
                <a:t>-- MB = SB</a:t>
              </a:r>
              <a:endParaRPr lang="en-US" sz="240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Tx/>
                <a:buChar char="•"/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 V-stent (0,1,1)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Tx/>
                <a:buChar char="•"/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 TAP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Tx/>
                <a:buChar char="•"/>
                <a:defRPr/>
              </a:pPr>
              <a:endParaRPr lang="en-US" sz="240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en-US" sz="240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Tx/>
                <a:buChar char="•"/>
                <a:defRPr/>
              </a:pPr>
              <a:endParaRPr lang="en-US" sz="20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868683" name="Line 11"/>
            <p:cNvSpPr>
              <a:spLocks noChangeShapeType="1"/>
            </p:cNvSpPr>
            <p:nvPr/>
          </p:nvSpPr>
          <p:spPr bwMode="auto">
            <a:xfrm>
              <a:off x="3375" y="3038"/>
              <a:ext cx="393" cy="18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893763" y="3849688"/>
            <a:ext cx="7800975" cy="796925"/>
            <a:chOff x="455" y="2497"/>
            <a:chExt cx="4914" cy="502"/>
          </a:xfrm>
        </p:grpSpPr>
        <p:sp>
          <p:nvSpPr>
            <p:cNvPr id="3868685" name="Text Box 13"/>
            <p:cNvSpPr txBox="1">
              <a:spLocks noChangeArrowheads="1"/>
            </p:cNvSpPr>
            <p:nvPr/>
          </p:nvSpPr>
          <p:spPr bwMode="auto">
            <a:xfrm>
              <a:off x="455" y="2666"/>
              <a:ext cx="4914" cy="33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Acute Side Branch Angle – Near 90</a:t>
              </a:r>
              <a:r>
                <a:rPr lang="en-US" sz="2800" baseline="30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o</a:t>
              </a:r>
              <a:r>
                <a:rPr lang="en-US" sz="2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?</a:t>
              </a:r>
              <a:endPara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868686" name="Line 14"/>
            <p:cNvSpPr>
              <a:spLocks noChangeShapeType="1"/>
            </p:cNvSpPr>
            <p:nvPr/>
          </p:nvSpPr>
          <p:spPr bwMode="auto">
            <a:xfrm>
              <a:off x="2774" y="2497"/>
              <a:ext cx="5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968500" y="4722813"/>
            <a:ext cx="4648200" cy="1501775"/>
            <a:chOff x="1456" y="3149"/>
            <a:chExt cx="2928" cy="946"/>
          </a:xfrm>
        </p:grpSpPr>
        <p:sp>
          <p:nvSpPr>
            <p:cNvPr id="3868688" name="Text Box 16"/>
            <p:cNvSpPr txBox="1">
              <a:spLocks noChangeArrowheads="1"/>
            </p:cNvSpPr>
            <p:nvPr/>
          </p:nvSpPr>
          <p:spPr bwMode="auto">
            <a:xfrm>
              <a:off x="1456" y="3461"/>
              <a:ext cx="292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Tx/>
                <a:buChar char="•"/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pitchFamily="18" charset="0"/>
                </a:rPr>
                <a:t> </a:t>
              </a:r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</a:rPr>
                <a:t>Modified T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FontTx/>
                <a:buChar char="•"/>
                <a:defRPr/>
              </a:pPr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</a:rPr>
                <a:t> TAP</a:t>
              </a:r>
              <a:endParaRPr lang="en-US" sz="24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3868689" name="Line 17"/>
            <p:cNvSpPr>
              <a:spLocks noChangeShapeType="1"/>
            </p:cNvSpPr>
            <p:nvPr/>
          </p:nvSpPr>
          <p:spPr bwMode="auto">
            <a:xfrm flipH="1">
              <a:off x="1835" y="3225"/>
              <a:ext cx="318" cy="26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68690" name="Text Box 18"/>
            <p:cNvSpPr txBox="1">
              <a:spLocks noChangeArrowheads="1"/>
            </p:cNvSpPr>
            <p:nvPr/>
          </p:nvSpPr>
          <p:spPr bwMode="auto">
            <a:xfrm>
              <a:off x="2296" y="3149"/>
              <a:ext cx="5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Yes</a:t>
              </a:r>
              <a:endParaRPr lang="en-US" sz="32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711200" y="2819400"/>
            <a:ext cx="7789863" cy="1600200"/>
          </a:xfrm>
          <a:prstGeom prst="rect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00"/>
                </a:solidFill>
              </a:rPr>
              <a:t>Dedicated Bifurcation Stents</a:t>
            </a:r>
          </a:p>
        </p:txBody>
      </p:sp>
      <p:pic>
        <p:nvPicPr>
          <p:cNvPr id="261125" name="Picture 18" descr="ColorSeal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828800" cy="171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46" name="AutoShape 10"/>
          <p:cNvSpPr>
            <a:spLocks noChangeArrowheads="1"/>
          </p:cNvSpPr>
          <p:nvPr/>
        </p:nvSpPr>
        <p:spPr bwMode="auto">
          <a:xfrm>
            <a:off x="755650" y="765175"/>
            <a:ext cx="7561263" cy="5400675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5948" name="Text Box 12"/>
          <p:cNvSpPr txBox="1">
            <a:spLocks noChangeArrowheads="1"/>
          </p:cNvSpPr>
          <p:nvPr/>
        </p:nvSpPr>
        <p:spPr bwMode="auto">
          <a:xfrm>
            <a:off x="900113" y="1125538"/>
            <a:ext cx="7200900" cy="517064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None/>
            </a:pPr>
            <a:r>
              <a:rPr lang="en-NZ" sz="2400" dirty="0">
                <a:solidFill>
                  <a:srgbClr val="FFFFFF"/>
                </a:solidFill>
              </a:rPr>
              <a:t>Bifurcations remain a problem for PCI 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None/>
            </a:pPr>
            <a:endParaRPr lang="en-NZ" sz="2400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 dirty="0">
                <a:solidFill>
                  <a:srgbClr val="FFFFFF"/>
                </a:solidFill>
              </a:rPr>
              <a:t>Immediate and long-term outcomes 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 dirty="0">
                <a:solidFill>
                  <a:srgbClr val="FFFFFF"/>
                </a:solidFill>
              </a:rPr>
              <a:t>Early and late stent thrombosis 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 dirty="0" err="1">
                <a:solidFill>
                  <a:srgbClr val="FFFFFF"/>
                </a:solidFill>
              </a:rPr>
              <a:t>Restenosis</a:t>
            </a:r>
            <a:r>
              <a:rPr lang="en-NZ" sz="2000" dirty="0">
                <a:solidFill>
                  <a:srgbClr val="FFFFFF"/>
                </a:solidFill>
              </a:rPr>
              <a:t> (</a:t>
            </a:r>
            <a:r>
              <a:rPr lang="en-NZ" sz="2000" dirty="0" err="1">
                <a:solidFill>
                  <a:srgbClr val="FFFFFF"/>
                </a:solidFill>
              </a:rPr>
              <a:t>esp</a:t>
            </a:r>
            <a:r>
              <a:rPr lang="en-NZ" sz="2000" dirty="0">
                <a:solidFill>
                  <a:srgbClr val="FFFFFF"/>
                </a:solidFill>
              </a:rPr>
              <a:t> at SB </a:t>
            </a:r>
            <a:r>
              <a:rPr lang="en-NZ" sz="2000" dirty="0" err="1">
                <a:solidFill>
                  <a:srgbClr val="FFFFFF"/>
                </a:solidFill>
              </a:rPr>
              <a:t>ostium</a:t>
            </a:r>
            <a:r>
              <a:rPr lang="en-NZ" sz="2000" dirty="0">
                <a:solidFill>
                  <a:srgbClr val="FFFFFF"/>
                </a:solidFill>
              </a:rPr>
              <a:t>)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 dirty="0">
                <a:solidFill>
                  <a:srgbClr val="FFFFFF"/>
                </a:solidFill>
              </a:rPr>
              <a:t>Techniques with conventional stents are limited by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None/>
            </a:pPr>
            <a:r>
              <a:rPr lang="en-NZ" sz="2000">
                <a:solidFill>
                  <a:srgbClr val="FFFFFF"/>
                </a:solidFill>
              </a:rPr>
              <a:t>	Technical difficulty	 				Lack of SB security				Multiple layers of stent					High rate of TLR				</a:t>
            </a:r>
            <a:endParaRPr lang="en-NZ" sz="2000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None/>
            </a:pPr>
            <a:r>
              <a:rPr lang="en-NZ" sz="2000" smtClean="0">
                <a:solidFill>
                  <a:srgbClr val="FFFFFF"/>
                </a:solidFill>
              </a:rPr>
              <a:t>Suboptimal </a:t>
            </a:r>
            <a:r>
              <a:rPr lang="en-NZ" sz="2000" dirty="0" err="1">
                <a:solidFill>
                  <a:srgbClr val="FFFFFF"/>
                </a:solidFill>
              </a:rPr>
              <a:t>ostial</a:t>
            </a:r>
            <a:r>
              <a:rPr lang="en-NZ" sz="2000" dirty="0">
                <a:solidFill>
                  <a:srgbClr val="FFFFFF"/>
                </a:solidFill>
              </a:rPr>
              <a:t> support and drug application</a:t>
            </a:r>
            <a:r>
              <a:rPr lang="en-NZ" sz="2400" dirty="0">
                <a:solidFill>
                  <a:srgbClr val="FFFFFF"/>
                </a:solidFill>
              </a:rPr>
              <a:t>					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AutoShape 2"/>
          <p:cNvSpPr>
            <a:spLocks noChangeArrowheads="1"/>
          </p:cNvSpPr>
          <p:nvPr/>
        </p:nvSpPr>
        <p:spPr bwMode="auto">
          <a:xfrm>
            <a:off x="900113" y="188913"/>
            <a:ext cx="7127875" cy="100806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939" name="AutoShape 3"/>
          <p:cNvSpPr>
            <a:spLocks noChangeArrowheads="1"/>
          </p:cNvSpPr>
          <p:nvPr/>
        </p:nvSpPr>
        <p:spPr bwMode="auto">
          <a:xfrm>
            <a:off x="755650" y="1268413"/>
            <a:ext cx="7345363" cy="5399087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1116013" y="1412875"/>
            <a:ext cx="6840537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UcPeriod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Side branch Access Stents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				 	(SB </a:t>
            </a:r>
            <a:r>
              <a:rPr lang="en-US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safety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with 2 wires, deliver over 2 wires so may 	</a:t>
            </a:r>
            <a:r>
              <a:rPr lang="en-US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wrap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must </a:t>
            </a:r>
            <a:r>
              <a:rPr lang="en-US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rotate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align with SB, variable </a:t>
            </a:r>
            <a:r>
              <a:rPr lang="en-US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SB 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scaffolding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facilitate </a:t>
            </a:r>
            <a:r>
              <a:rPr lang="en-US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provisiona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 SB stenting)</a:t>
            </a:r>
          </a:p>
          <a:p>
            <a:pPr marL="342900" indent="-342900">
              <a:spcBef>
                <a:spcPct val="50000"/>
              </a:spcBef>
            </a:pPr>
            <a:r>
              <a:rPr lang="en-US" sz="14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en-US" sz="1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Taxus Petal</a:t>
            </a:r>
            <a:r>
              <a:rPr lang="en-US" sz="16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	 Nile CroCo,               </a:t>
            </a:r>
            <a:r>
              <a:rPr lang="en-US" sz="1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Pathfinder,</a:t>
            </a:r>
            <a:r>
              <a:rPr 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		Medtronic, 	 </a:t>
            </a:r>
            <a:r>
              <a:rPr lang="en-NZ" sz="1600">
                <a:solidFill>
                  <a:srgbClr val="FF0000"/>
                </a:solidFill>
              </a:rPr>
              <a:t>Ariste (TriReme),      Sidekick (Ymed) </a:t>
            </a:r>
            <a:endParaRPr lang="en-US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50000"/>
              </a:spcBef>
            </a:pPr>
            <a:endParaRPr 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  </a:t>
            </a:r>
            <a:r>
              <a:rPr lang="en-US" sz="2000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Dedicated Side-Branch stents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                	(No provisional  SB stenting option)</a:t>
            </a: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1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342900" indent="-342900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en-NZ" sz="1600">
                <a:solidFill>
                  <a:srgbClr val="FF0000"/>
                </a:solidFill>
              </a:rPr>
              <a:t>Sideguard (Cappella),   Tryton</a:t>
            </a:r>
            <a:r>
              <a:rPr lang="en-NZ" sz="1600">
                <a:solidFill>
                  <a:srgbClr val="FF0066"/>
                </a:solidFill>
              </a:rPr>
              <a:t>					</a:t>
            </a: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  </a:t>
            </a:r>
            <a:r>
              <a:rPr lang="en-US" sz="2000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Self expanding</a:t>
            </a: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(delivery over one wire with limited SB protection, no 	need to rotate, facilitate provisional SB stenting)</a:t>
            </a:r>
          </a:p>
          <a:p>
            <a:pPr marL="342900" indent="-34290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		</a:t>
            </a:r>
            <a:r>
              <a:rPr lang="en-US" sz="1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Devax,   Stentys</a:t>
            </a: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539750" y="333375"/>
            <a:ext cx="7561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NZ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</a:t>
            </a:r>
            <a:endParaRPr lang="en-NZ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NZ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Red=BMS</a:t>
            </a:r>
            <a:r>
              <a:rPr lang="en-NZ" sz="1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NZ" sz="16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Yellow=DES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2 Medtronic 252 or 1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08400" y="1628775"/>
            <a:ext cx="5162550" cy="5162550"/>
          </a:xfrm>
          <a:ln/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4" cstate="print"/>
          <a:srcRect l="35493" t="56688" r="46274" b="24417"/>
          <a:stretch>
            <a:fillRect/>
          </a:stretch>
        </p:blipFill>
        <p:spPr bwMode="auto">
          <a:xfrm>
            <a:off x="179388" y="1884363"/>
            <a:ext cx="338455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497888" cy="1317625"/>
          </a:xfrm>
          <a:prstGeom prst="rect">
            <a:avLst/>
          </a:prstGeom>
          <a:solidFill>
            <a:srgbClr val="11111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sz="2400" u="sng">
                <a:solidFill>
                  <a:schemeClr val="bg1"/>
                </a:solidFill>
              </a:rPr>
              <a:t>Wire wrap</a:t>
            </a:r>
            <a:r>
              <a:rPr lang="en-NZ" sz="2400">
                <a:solidFill>
                  <a:schemeClr val="bg1"/>
                </a:solidFill>
              </a:rPr>
              <a:t> and </a:t>
            </a:r>
            <a:r>
              <a:rPr lang="en-NZ" sz="2400" u="sng">
                <a:solidFill>
                  <a:schemeClr val="bg1"/>
                </a:solidFill>
              </a:rPr>
              <a:t>rotational alignment</a:t>
            </a:r>
            <a:r>
              <a:rPr lang="en-NZ" sz="2400">
                <a:solidFill>
                  <a:schemeClr val="bg1"/>
                </a:solidFill>
              </a:rPr>
              <a:t> can limit delivery of stents that deliver over two wires</a:t>
            </a:r>
          </a:p>
          <a:p>
            <a:pPr>
              <a:spcBef>
                <a:spcPct val="50000"/>
              </a:spcBef>
            </a:pPr>
            <a:endParaRPr lang="en-NZ" sz="2000">
              <a:solidFill>
                <a:schemeClr val="bg1"/>
              </a:solidFill>
            </a:endParaRPr>
          </a:p>
        </p:txBody>
      </p:sp>
      <p:sp>
        <p:nvSpPr>
          <p:cNvPr id="191493" name="Line 5"/>
          <p:cNvSpPr>
            <a:spLocks noChangeShapeType="1"/>
          </p:cNvSpPr>
          <p:nvPr/>
        </p:nvSpPr>
        <p:spPr bwMode="auto">
          <a:xfrm flipV="1">
            <a:off x="2484438" y="3141663"/>
            <a:ext cx="0" cy="792162"/>
          </a:xfrm>
          <a:prstGeom prst="line">
            <a:avLst/>
          </a:prstGeom>
          <a:noFill/>
          <a:ln w="101600">
            <a:solidFill>
              <a:schemeClr val="bg1"/>
            </a:solidFill>
            <a:round/>
            <a:headEnd/>
            <a:tailEnd type="triangle" w="med" len="med"/>
          </a:ln>
          <a:effectLst>
            <a:outerShdw dist="68392" dir="1308085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1494" name="Line 6"/>
          <p:cNvSpPr>
            <a:spLocks noChangeShapeType="1"/>
          </p:cNvSpPr>
          <p:nvPr/>
        </p:nvSpPr>
        <p:spPr bwMode="auto">
          <a:xfrm flipV="1">
            <a:off x="6084888" y="4581525"/>
            <a:ext cx="0" cy="792163"/>
          </a:xfrm>
          <a:prstGeom prst="line">
            <a:avLst/>
          </a:prstGeom>
          <a:noFill/>
          <a:ln w="101600">
            <a:solidFill>
              <a:schemeClr val="bg1"/>
            </a:solidFill>
            <a:round/>
            <a:headEnd/>
            <a:tailEnd type="triangle" w="med" len="med"/>
          </a:ln>
          <a:effectLst>
            <a:outerShdw dist="68392" dir="1308085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1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14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49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1490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8" name="AutoShape 8"/>
          <p:cNvSpPr>
            <a:spLocks noChangeArrowheads="1"/>
          </p:cNvSpPr>
          <p:nvPr/>
        </p:nvSpPr>
        <p:spPr bwMode="auto">
          <a:xfrm>
            <a:off x="2411413" y="5084763"/>
            <a:ext cx="4248150" cy="1008062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63" name="AutoShape 3"/>
          <p:cNvSpPr>
            <a:spLocks noChangeArrowheads="1"/>
          </p:cNvSpPr>
          <p:nvPr/>
        </p:nvSpPr>
        <p:spPr bwMode="auto">
          <a:xfrm>
            <a:off x="395288" y="1052513"/>
            <a:ext cx="8497887" cy="1655762"/>
          </a:xfrm>
          <a:prstGeom prst="roundRect">
            <a:avLst>
              <a:gd name="adj" fmla="val 16667"/>
            </a:avLst>
          </a:prstGeom>
          <a:solidFill>
            <a:srgbClr val="29292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755650" y="1125538"/>
            <a:ext cx="7920038" cy="1492250"/>
          </a:xfrm>
          <a:prstGeom prst="rect">
            <a:avLst/>
          </a:prstGeom>
          <a:solidFill>
            <a:srgbClr val="29292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 sz="3200" b="1">
                <a:solidFill>
                  <a:srgbClr val="33CCFF"/>
                </a:solidFill>
              </a:rPr>
              <a:t>Taxus Petal</a:t>
            </a:r>
            <a:r>
              <a:rPr lang="en-NZ" sz="2400" b="1">
                <a:solidFill>
                  <a:srgbClr val="33CCFF"/>
                </a:solidFill>
              </a:rPr>
              <a:t>  </a:t>
            </a:r>
            <a:r>
              <a:rPr lang="en-NZ" sz="1600" b="1">
                <a:solidFill>
                  <a:srgbClr val="33CCFF"/>
                </a:solidFill>
              </a:rPr>
              <a:t>(Boston Scientific)</a:t>
            </a:r>
            <a:endParaRPr lang="en-US" sz="1600" b="1">
              <a:solidFill>
                <a:srgbClr val="33CCFF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NZ" sz="2000">
                <a:solidFill>
                  <a:srgbClr val="33CCFF"/>
                </a:solidFill>
              </a:rPr>
              <a:t>	SB access stent, 2 wires, passive rotation to align</a:t>
            </a:r>
            <a:r>
              <a:rPr lang="en-NZ" sz="2400">
                <a:solidFill>
                  <a:srgbClr val="33CCFF"/>
                </a:solidFill>
              </a:rPr>
              <a:t>									</a:t>
            </a:r>
            <a:endParaRPr lang="en-US" sz="2400">
              <a:solidFill>
                <a:srgbClr val="33CCFF"/>
              </a:solidFill>
            </a:endParaRP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684213" y="1484313"/>
            <a:ext cx="3743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68966" name="Picture 6"/>
          <p:cNvPicPr>
            <a:picLocks noChangeAspect="1" noChangeArrowheads="1"/>
          </p:cNvPicPr>
          <p:nvPr/>
        </p:nvPicPr>
        <p:blipFill>
          <a:blip r:embed="rId2" cstate="print"/>
          <a:srcRect l="14076" t="36855" r="28645" b="25354"/>
          <a:stretch>
            <a:fillRect/>
          </a:stretch>
        </p:blipFill>
        <p:spPr bwMode="auto">
          <a:xfrm>
            <a:off x="2484438" y="3141663"/>
            <a:ext cx="4176712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2124075" y="5013325"/>
            <a:ext cx="47529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buClr>
                <a:schemeClr val="bg1"/>
              </a:buClr>
              <a:buFont typeface="Arial" pitchFamily="34" charset="0"/>
              <a:buNone/>
            </a:pPr>
            <a:r>
              <a:rPr lang="en-NZ" sz="2000">
                <a:solidFill>
                  <a:schemeClr val="bg1"/>
                </a:solidFill>
              </a:rPr>
              <a:t>Unique SB ostial petals that fully scaffold and apply drug to the commonest site for restenosis</a:t>
            </a:r>
            <a:endParaRPr lang="en-US" sz="2000">
              <a:solidFill>
                <a:schemeClr val="bg1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 rot="10800000">
            <a:off x="8101013" y="5373688"/>
            <a:ext cx="647700" cy="576262"/>
            <a:chOff x="5057" y="2069"/>
            <a:chExt cx="408" cy="363"/>
          </a:xfrm>
        </p:grpSpPr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5057" y="2069"/>
              <a:ext cx="408" cy="3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71" name="Rectangle 11"/>
            <p:cNvSpPr>
              <a:spLocks noChangeArrowheads="1"/>
            </p:cNvSpPr>
            <p:nvPr/>
          </p:nvSpPr>
          <p:spPr bwMode="auto">
            <a:xfrm>
              <a:off x="5057" y="2341"/>
              <a:ext cx="408" cy="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/>
          <p:cNvSpPr>
            <a:spLocks noChangeArrowheads="1"/>
          </p:cNvSpPr>
          <p:nvPr/>
        </p:nvSpPr>
        <p:spPr bwMode="auto">
          <a:xfrm>
            <a:off x="539750" y="1196975"/>
            <a:ext cx="3816350" cy="5472113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572" name="AutoShape 4"/>
          <p:cNvSpPr>
            <a:spLocks noChangeArrowheads="1"/>
          </p:cNvSpPr>
          <p:nvPr/>
        </p:nvSpPr>
        <p:spPr bwMode="auto">
          <a:xfrm>
            <a:off x="414338" y="260350"/>
            <a:ext cx="8478837" cy="792163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827088" y="404813"/>
            <a:ext cx="7705725" cy="519112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 sz="2800" b="1">
                <a:solidFill>
                  <a:srgbClr val="33CCFF"/>
                </a:solidFill>
              </a:rPr>
              <a:t>Taxus Petal </a:t>
            </a:r>
            <a:r>
              <a:rPr lang="en-NZ">
                <a:solidFill>
                  <a:srgbClr val="33CCFF"/>
                </a:solidFill>
              </a:rPr>
              <a:t>SB access stent, wrap possible, passive rotation</a:t>
            </a:r>
            <a:endParaRPr lang="en-US">
              <a:solidFill>
                <a:srgbClr val="33CCFF"/>
              </a:solidFill>
            </a:endParaRPr>
          </a:p>
        </p:txBody>
      </p:sp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4" cstate="print"/>
          <a:srcRect l="14076" t="36855" r="28645" b="25354"/>
          <a:stretch>
            <a:fillRect/>
          </a:stretch>
        </p:blipFill>
        <p:spPr bwMode="auto">
          <a:xfrm>
            <a:off x="4500563" y="5091113"/>
            <a:ext cx="4176712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684213" y="1484313"/>
            <a:ext cx="3743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269875" y="757238"/>
            <a:ext cx="3941763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endParaRPr lang="en-US" b="1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endParaRPr lang="en-US" b="1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US">
                <a:solidFill>
                  <a:schemeClr val="bg1"/>
                </a:solidFill>
              </a:rPr>
              <a:t> Platinum Chromium Alloy		</a:t>
            </a: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>
                <a:solidFill>
                  <a:schemeClr val="bg1"/>
                </a:solidFill>
              </a:rPr>
              <a:t> </a:t>
            </a:r>
            <a:r>
              <a:rPr lang="en-NZ" sz="2000" u="sng">
                <a:solidFill>
                  <a:schemeClr val="bg1"/>
                </a:solidFill>
              </a:rPr>
              <a:t>Unique SB ostial petals fully support apply drug to commonest site for restenosis</a:t>
            </a:r>
            <a:endParaRPr lang="en-US" sz="2000" u="sng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endParaRPr lang="en-NZ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7F guide</a:t>
            </a:r>
            <a:endParaRPr lang="en-US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endParaRPr lang="en-NZ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 Balloon expandable               	</a:t>
            </a: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Droplet shaped SB balloon deploys petals</a:t>
            </a:r>
            <a:endParaRPr lang="en-US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endParaRPr lang="en-NZ" sz="2000" u="sng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 Paclitaxel-eluting			</a:t>
            </a: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Taxus Petal Trial     		Phase 1 completed</a:t>
            </a: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endParaRPr lang="en-NZ" b="1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None/>
            </a:pPr>
            <a:endParaRPr lang="en-US" b="1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endParaRPr lang="en-NZ" b="1"/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endParaRPr lang="en-US"/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7667625" y="6381750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i="1"/>
              <a:t>Ormiston</a:t>
            </a:r>
            <a:endParaRPr lang="en-US" i="1"/>
          </a:p>
        </p:txBody>
      </p:sp>
      <p:pic>
        <p:nvPicPr>
          <p:cNvPr id="109579" name="073halved_New_Petal_on_porcine_Coronaryartery_05Jul2006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1196975"/>
            <a:ext cx="4257675" cy="2743200"/>
          </a:xfrm>
          <a:prstGeom prst="rect">
            <a:avLst/>
          </a:prstGeom>
          <a:noFill/>
        </p:spPr>
      </p:pic>
      <p:pic>
        <p:nvPicPr>
          <p:cNvPr id="109581" name="Picture 13" descr="Stone Arch-014717 lo"/>
          <p:cNvPicPr>
            <a:picLocks noChangeAspect="1" noChangeArrowheads="1"/>
          </p:cNvPicPr>
          <p:nvPr/>
        </p:nvPicPr>
        <p:blipFill>
          <a:blip r:embed="rId6" cstate="print"/>
          <a:srcRect l="5974" r="11966"/>
          <a:stretch>
            <a:fillRect/>
          </a:stretch>
        </p:blipFill>
        <p:spPr bwMode="auto">
          <a:xfrm>
            <a:off x="4787900" y="4149725"/>
            <a:ext cx="3313113" cy="8318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9578" name="Freeform 10"/>
          <p:cNvSpPr>
            <a:spLocks/>
          </p:cNvSpPr>
          <p:nvPr/>
        </p:nvSpPr>
        <p:spPr bwMode="auto">
          <a:xfrm>
            <a:off x="2820988" y="4838700"/>
            <a:ext cx="3386137" cy="444500"/>
          </a:xfrm>
          <a:custGeom>
            <a:avLst/>
            <a:gdLst/>
            <a:ahLst/>
            <a:cxnLst>
              <a:cxn ang="0">
                <a:pos x="0" y="54"/>
              </a:cxn>
              <a:cxn ang="0">
                <a:pos x="502" y="169"/>
              </a:cxn>
              <a:cxn ang="0">
                <a:pos x="1068" y="271"/>
              </a:cxn>
              <a:cxn ang="0">
                <a:pos x="1613" y="223"/>
              </a:cxn>
              <a:cxn ang="0">
                <a:pos x="2133" y="0"/>
              </a:cxn>
            </a:cxnLst>
            <a:rect l="0" t="0" r="r" b="b"/>
            <a:pathLst>
              <a:path w="2133" h="280">
                <a:moveTo>
                  <a:pt x="0" y="54"/>
                </a:moveTo>
                <a:cubicBezTo>
                  <a:pt x="84" y="73"/>
                  <a:pt x="324" y="133"/>
                  <a:pt x="502" y="169"/>
                </a:cubicBezTo>
                <a:cubicBezTo>
                  <a:pt x="680" y="205"/>
                  <a:pt x="883" y="262"/>
                  <a:pt x="1068" y="271"/>
                </a:cubicBezTo>
                <a:cubicBezTo>
                  <a:pt x="1253" y="280"/>
                  <a:pt x="1436" y="269"/>
                  <a:pt x="1613" y="223"/>
                </a:cubicBezTo>
                <a:cubicBezTo>
                  <a:pt x="1791" y="177"/>
                  <a:pt x="2024" y="46"/>
                  <a:pt x="2133" y="0"/>
                </a:cubicBezTo>
              </a:path>
            </a:pathLst>
          </a:custGeom>
          <a:noFill/>
          <a:ln w="76200" cmpd="sng">
            <a:solidFill>
              <a:srgbClr val="00CCFF"/>
            </a:solidFill>
            <a:round/>
            <a:headEnd type="none" w="med" len="med"/>
            <a:tailEnd type="arrow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400" y="6172200"/>
            <a:ext cx="2794355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CCI: 70-335-40 (2007) FIM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Ongoing OUS trials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40" fill="hold"/>
                                        <p:tgtEl>
                                          <p:spTgt spid="109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957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9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9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7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AutoShape 3"/>
          <p:cNvSpPr>
            <a:spLocks noChangeArrowheads="1"/>
          </p:cNvSpPr>
          <p:nvPr/>
        </p:nvSpPr>
        <p:spPr bwMode="auto">
          <a:xfrm>
            <a:off x="539750" y="981075"/>
            <a:ext cx="8353425" cy="180022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684213" y="1196975"/>
            <a:ext cx="80645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NZ" sz="32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Nile CroCo</a:t>
            </a:r>
            <a:r>
              <a:rPr lang="en-NZ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NZ" sz="2000">
                <a:solidFill>
                  <a:srgbClr val="FFCC00"/>
                </a:solidFill>
              </a:rPr>
              <a:t>(Minvasys)</a:t>
            </a:r>
          </a:p>
          <a:p>
            <a:pPr algn="ctr">
              <a:spcBef>
                <a:spcPct val="50000"/>
              </a:spcBef>
            </a:pPr>
            <a:r>
              <a:rPr lang="en-NZ">
                <a:solidFill>
                  <a:srgbClr val="FFCC00"/>
                </a:solidFill>
              </a:rPr>
              <a:t>SB access stent, provisional SB stenting, two wires with potential for wrap, passively rotates to align</a:t>
            </a:r>
            <a:r>
              <a:rPr lang="en-NZ" sz="1400">
                <a:solidFill>
                  <a:srgbClr val="33CCFF"/>
                </a:solidFill>
              </a:rPr>
              <a:t>							</a:t>
            </a:r>
            <a:endParaRPr lang="en-NZ" sz="2000">
              <a:solidFill>
                <a:srgbClr val="FFCC00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000">
              <a:solidFill>
                <a:srgbClr val="FFCC00"/>
              </a:solidFill>
            </a:endParaRPr>
          </a:p>
        </p:txBody>
      </p:sp>
      <p:pic>
        <p:nvPicPr>
          <p:cNvPr id="175109" name="Picture 5"/>
          <p:cNvPicPr>
            <a:picLocks noChangeAspect="1" noChangeArrowheads="1"/>
          </p:cNvPicPr>
          <p:nvPr/>
        </p:nvPicPr>
        <p:blipFill>
          <a:blip r:embed="rId2" cstate="print"/>
          <a:srcRect l="13881" t="30229" r="29128" b="28188"/>
          <a:stretch>
            <a:fillRect/>
          </a:stretch>
        </p:blipFill>
        <p:spPr bwMode="auto">
          <a:xfrm>
            <a:off x="2627313" y="3271838"/>
            <a:ext cx="381635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AutoShape 2"/>
          <p:cNvSpPr>
            <a:spLocks noChangeArrowheads="1"/>
          </p:cNvSpPr>
          <p:nvPr/>
        </p:nvSpPr>
        <p:spPr bwMode="auto">
          <a:xfrm>
            <a:off x="468313" y="1196975"/>
            <a:ext cx="3455987" cy="5256213"/>
          </a:xfrm>
          <a:prstGeom prst="roundRect">
            <a:avLst>
              <a:gd name="adj" fmla="val 16667"/>
            </a:avLst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133" name="AutoShape 5"/>
          <p:cNvSpPr>
            <a:spLocks noChangeArrowheads="1"/>
          </p:cNvSpPr>
          <p:nvPr/>
        </p:nvSpPr>
        <p:spPr bwMode="auto">
          <a:xfrm>
            <a:off x="539750" y="260350"/>
            <a:ext cx="7777163" cy="79216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1562100" y="404813"/>
            <a:ext cx="5595938" cy="5191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 sz="2800" b="1">
                <a:solidFill>
                  <a:srgbClr val="FFCC00"/>
                </a:solidFill>
              </a:rPr>
              <a:t>Nile CroCo </a:t>
            </a:r>
            <a:r>
              <a:rPr lang="en-NZ" b="1">
                <a:solidFill>
                  <a:srgbClr val="FFCC00"/>
                </a:solidFill>
              </a:rPr>
              <a:t>(Minvasys)</a:t>
            </a:r>
            <a:endParaRPr lang="en-US" b="1">
              <a:solidFill>
                <a:srgbClr val="FFCC00"/>
              </a:solidFill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179388" y="1196975"/>
            <a:ext cx="360045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buClr>
                <a:schemeClr val="bg1"/>
              </a:buClr>
              <a:buFont typeface="Arial" pitchFamily="34" charset="0"/>
              <a:buNone/>
            </a:pPr>
            <a:r>
              <a:rPr lang="en-US">
                <a:solidFill>
                  <a:srgbClr val="FFCC00"/>
                </a:solidFill>
              </a:rPr>
              <a:t>	</a:t>
            </a:r>
            <a:r>
              <a:rPr lang="en-US">
                <a:solidFill>
                  <a:schemeClr val="bg1"/>
                </a:solidFill>
              </a:rPr>
              <a:t>	</a:t>
            </a: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US">
                <a:solidFill>
                  <a:srgbClr val="FFCC00"/>
                </a:solidFill>
              </a:rPr>
              <a:t>Balloon expandable cobalt 	chromium		</a:t>
            </a: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US">
                <a:solidFill>
                  <a:srgbClr val="FFCC00"/>
                </a:solidFill>
              </a:rPr>
              <a:t> 6F Compatible	</a:t>
            </a: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rgbClr val="FFCC00"/>
                </a:solidFill>
              </a:rPr>
              <a:t> </a:t>
            </a:r>
            <a:r>
              <a:rPr lang="en-NZ" u="sng">
                <a:solidFill>
                  <a:srgbClr val="FFCC00"/>
                </a:solidFill>
              </a:rPr>
              <a:t>Partially scaffolds SB </a:t>
            </a:r>
            <a:r>
              <a:rPr lang="en-NZ">
                <a:solidFill>
                  <a:srgbClr val="FFCC00"/>
                </a:solidFill>
              </a:rPr>
              <a:t>	</a:t>
            </a:r>
            <a:r>
              <a:rPr lang="en-NZ" u="sng">
                <a:solidFill>
                  <a:srgbClr val="FFCC00"/>
                </a:solidFill>
              </a:rPr>
              <a:t>ostium</a:t>
            </a:r>
            <a:r>
              <a:rPr lang="en-NZ">
                <a:solidFill>
                  <a:srgbClr val="FFCC00"/>
                </a:solidFill>
              </a:rPr>
              <a:t>	</a:t>
            </a:r>
            <a:endParaRPr lang="en-US">
              <a:solidFill>
                <a:srgbClr val="FFCC00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endParaRPr lang="en-US">
              <a:solidFill>
                <a:srgbClr val="FFCC00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rgbClr val="FFCC00"/>
                </a:solidFill>
              </a:rPr>
              <a:t>Kissing with deploying balloon and </a:t>
            </a:r>
            <a:r>
              <a:rPr lang="en-NZ" u="sng">
                <a:solidFill>
                  <a:srgbClr val="FFCC00"/>
                </a:solidFill>
              </a:rPr>
              <a:t>tapered balloon to limit proximal overexpansion</a:t>
            </a:r>
          </a:p>
          <a:p>
            <a:pPr lvl="1">
              <a:buClr>
                <a:schemeClr val="bg1"/>
              </a:buClr>
              <a:buFont typeface="Arial" pitchFamily="34" charset="0"/>
              <a:buNone/>
            </a:pPr>
            <a:endParaRPr lang="en-NZ" b="1" u="sng">
              <a:solidFill>
                <a:srgbClr val="FFCC00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rgbClr val="FFCC00"/>
                </a:solidFill>
              </a:rPr>
              <a:t> BMS currently</a:t>
            </a:r>
            <a:endParaRPr lang="en-NZ" b="1">
              <a:solidFill>
                <a:srgbClr val="FFCC00"/>
              </a:solidFill>
            </a:endParaRPr>
          </a:p>
          <a:p>
            <a:pPr lvl="1"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rgbClr val="FFCC00"/>
                </a:solidFill>
              </a:rPr>
              <a:t>Clinical trial completed</a:t>
            </a:r>
            <a:endParaRPr lang="en-US">
              <a:solidFill>
                <a:srgbClr val="FFCC00"/>
              </a:solidFill>
            </a:endParaRPr>
          </a:p>
          <a:p>
            <a:pPr lvl="1"/>
            <a:endParaRPr lang="en-US" sz="1600"/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7667625" y="6381750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i="1"/>
              <a:t>Ormiston</a:t>
            </a:r>
            <a:endParaRPr lang="en-US" i="1"/>
          </a:p>
        </p:txBody>
      </p:sp>
      <p:pic>
        <p:nvPicPr>
          <p:cNvPr id="176137" name="112_2_NileCroco_30d_SingleDeployment_SB12atm_Kiss12atm_19Sep2006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076700"/>
            <a:ext cx="3600450" cy="2319338"/>
          </a:xfrm>
          <a:prstGeom prst="rect">
            <a:avLst/>
          </a:prstGeom>
          <a:noFill/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4" cstate="print"/>
          <a:srcRect l="13881" t="30229" r="29128" b="28188"/>
          <a:stretch>
            <a:fillRect/>
          </a:stretch>
        </p:blipFill>
        <p:spPr bwMode="auto">
          <a:xfrm>
            <a:off x="6083300" y="247650"/>
            <a:ext cx="2017713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41" name="Picture 13" descr="10"/>
          <p:cNvPicPr>
            <a:picLocks noChangeAspect="1" noChangeArrowheads="1"/>
          </p:cNvPicPr>
          <p:nvPr/>
        </p:nvPicPr>
        <p:blipFill>
          <a:blip r:embed="rId5" cstate="print">
            <a:lum contrast="48000"/>
          </a:blip>
          <a:srcRect l="38379" t="26563" r="35027" b="18814"/>
          <a:stretch>
            <a:fillRect/>
          </a:stretch>
        </p:blipFill>
        <p:spPr bwMode="auto">
          <a:xfrm>
            <a:off x="4140200" y="1270000"/>
            <a:ext cx="1296988" cy="2663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6142" name="Picture 14" descr="12"/>
          <p:cNvPicPr>
            <a:picLocks noChangeAspect="1" noChangeArrowheads="1"/>
          </p:cNvPicPr>
          <p:nvPr/>
        </p:nvPicPr>
        <p:blipFill>
          <a:blip r:embed="rId6" cstate="print">
            <a:lum contrast="12000"/>
          </a:blip>
          <a:srcRect l="39680" t="24902" r="33757" b="20474"/>
          <a:stretch>
            <a:fillRect/>
          </a:stretch>
        </p:blipFill>
        <p:spPr bwMode="auto">
          <a:xfrm>
            <a:off x="5580063" y="1270000"/>
            <a:ext cx="1295400" cy="2663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6143" name="Picture 15" descr="13"/>
          <p:cNvPicPr>
            <a:picLocks noChangeAspect="1" noChangeArrowheads="1"/>
          </p:cNvPicPr>
          <p:nvPr/>
        </p:nvPicPr>
        <p:blipFill>
          <a:blip r:embed="rId7" cstate="print">
            <a:lum contrast="66000"/>
          </a:blip>
          <a:srcRect l="38379" t="28059" r="36523" b="17317"/>
          <a:stretch>
            <a:fillRect/>
          </a:stretch>
        </p:blipFill>
        <p:spPr bwMode="auto">
          <a:xfrm>
            <a:off x="7019925" y="1270000"/>
            <a:ext cx="1223963" cy="2663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6144" name="Freeform 16"/>
          <p:cNvSpPr>
            <a:spLocks/>
          </p:cNvSpPr>
          <p:nvPr/>
        </p:nvSpPr>
        <p:spPr bwMode="auto">
          <a:xfrm rot="-27209429">
            <a:off x="4385469" y="1647032"/>
            <a:ext cx="720725" cy="2960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9" y="225"/>
              </a:cxn>
              <a:cxn ang="0">
                <a:pos x="1037" y="334"/>
              </a:cxn>
              <a:cxn ang="0">
                <a:pos x="1305" y="476"/>
              </a:cxn>
            </a:cxnLst>
            <a:rect l="0" t="0" r="r" b="b"/>
            <a:pathLst>
              <a:path w="1305" h="476">
                <a:moveTo>
                  <a:pt x="0" y="0"/>
                </a:moveTo>
                <a:cubicBezTo>
                  <a:pt x="135" y="37"/>
                  <a:pt x="636" y="169"/>
                  <a:pt x="809" y="225"/>
                </a:cubicBezTo>
                <a:cubicBezTo>
                  <a:pt x="982" y="281"/>
                  <a:pt x="954" y="292"/>
                  <a:pt x="1037" y="334"/>
                </a:cubicBezTo>
                <a:cubicBezTo>
                  <a:pt x="1120" y="376"/>
                  <a:pt x="1249" y="446"/>
                  <a:pt x="1305" y="476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0" fill="hold"/>
                                        <p:tgtEl>
                                          <p:spTgt spid="176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61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6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3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AutoShape 2"/>
          <p:cNvSpPr>
            <a:spLocks noChangeArrowheads="1"/>
          </p:cNvSpPr>
          <p:nvPr/>
        </p:nvSpPr>
        <p:spPr bwMode="auto">
          <a:xfrm>
            <a:off x="971550" y="331788"/>
            <a:ext cx="7632700" cy="27368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100000">
                <a:srgbClr val="FF0000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1403350" y="400050"/>
            <a:ext cx="7129463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NZ" sz="3200">
                <a:solidFill>
                  <a:schemeClr val="bg1"/>
                </a:solidFill>
              </a:rPr>
              <a:t>Medronic Dedicated Bifurcation Stent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NZ">
                <a:solidFill>
                  <a:schemeClr val="bg1"/>
                </a:solidFill>
              </a:rPr>
              <a:t>Trouser design based on the Driver 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NZ">
                <a:solidFill>
                  <a:schemeClr val="bg1"/>
                </a:solidFill>
              </a:rPr>
              <a:t>SB access stent with provisional SB stenting option          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NZ">
                <a:solidFill>
                  <a:schemeClr val="bg1"/>
                </a:solidFill>
              </a:rPr>
              <a:t>Delivers over two wires after use of a “</a:t>
            </a:r>
            <a:r>
              <a:rPr lang="en-NZ" u="sng">
                <a:solidFill>
                  <a:schemeClr val="bg1"/>
                </a:solidFill>
              </a:rPr>
              <a:t>wire management system”</a:t>
            </a:r>
            <a:r>
              <a:rPr lang="en-NZ">
                <a:solidFill>
                  <a:schemeClr val="bg1"/>
                </a:solidFill>
              </a:rPr>
              <a:t> that limits but does not abolish wrap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NZ">
                <a:solidFill>
                  <a:schemeClr val="bg1"/>
                </a:solidFill>
              </a:rPr>
              <a:t>Passive rotation to align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44741" name="Picture 5"/>
          <p:cNvPicPr>
            <a:picLocks noChangeAspect="1" noChangeArrowheads="1"/>
          </p:cNvPicPr>
          <p:nvPr/>
        </p:nvPicPr>
        <p:blipFill>
          <a:blip r:embed="rId3" cstate="print"/>
          <a:srcRect l="23334" t="30229" r="27943" b="31021"/>
          <a:stretch>
            <a:fillRect/>
          </a:stretch>
        </p:blipFill>
        <p:spPr bwMode="auto">
          <a:xfrm>
            <a:off x="6443663" y="3141663"/>
            <a:ext cx="19431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4742" name="250_split_Medtronic_BS_30d_tooProx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141663"/>
            <a:ext cx="4422775" cy="33655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0" fill="hold"/>
                                        <p:tgtEl>
                                          <p:spTgt spid="2447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47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47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47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4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026"/>
          <p:cNvSpPr>
            <a:spLocks noChangeArrowheads="1"/>
          </p:cNvSpPr>
          <p:nvPr/>
        </p:nvSpPr>
        <p:spPr bwMode="auto">
          <a:xfrm>
            <a:off x="684213" y="0"/>
            <a:ext cx="75517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BE" sz="3600" b="1">
                <a:solidFill>
                  <a:srgbClr val="FFFF00"/>
                </a:solidFill>
              </a:rPr>
              <a:t>Classification Schemes</a:t>
            </a:r>
            <a:endParaRPr lang="en-US" sz="1800" b="1" i="1">
              <a:solidFill>
                <a:srgbClr val="FF9900"/>
              </a:solidFill>
            </a:endParaRPr>
          </a:p>
        </p:txBody>
      </p:sp>
      <p:sp>
        <p:nvSpPr>
          <p:cNvPr id="2052" name="Line 1027"/>
          <p:cNvSpPr>
            <a:spLocks noChangeShapeType="1"/>
          </p:cNvSpPr>
          <p:nvPr/>
        </p:nvSpPr>
        <p:spPr bwMode="auto">
          <a:xfrm>
            <a:off x="971550" y="895350"/>
            <a:ext cx="6858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53" name="Picture 1028" descr="E:\classificaitonofbifurcation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131888"/>
            <a:ext cx="4021138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4648200" y="1143000"/>
            <a:ext cx="4324350" cy="2614613"/>
            <a:chOff x="156" y="882"/>
            <a:chExt cx="5424" cy="2799"/>
          </a:xfrm>
        </p:grpSpPr>
        <p:graphicFrame>
          <p:nvGraphicFramePr>
            <p:cNvPr id="2050" name="Object 1024"/>
            <p:cNvGraphicFramePr>
              <a:graphicFrameLocks noChangeAspect="1"/>
            </p:cNvGraphicFramePr>
            <p:nvPr/>
          </p:nvGraphicFramePr>
          <p:xfrm>
            <a:off x="156" y="882"/>
            <a:ext cx="4974" cy="2799"/>
          </p:xfrm>
          <a:graphic>
            <a:graphicData uri="http://schemas.openxmlformats.org/presentationml/2006/ole">
              <p:oleObj spid="_x0000_s1046" name="Photo Editor Photo" r:id="rId4" imgW="6295238" imgH="3543795" progId="">
                <p:embed/>
              </p:oleObj>
            </a:graphicData>
          </a:graphic>
        </p:graphicFrame>
        <p:sp>
          <p:nvSpPr>
            <p:cNvPr id="2065" name="Text Box 1031"/>
            <p:cNvSpPr txBox="1">
              <a:spLocks noChangeArrowheads="1"/>
            </p:cNvSpPr>
            <p:nvPr/>
          </p:nvSpPr>
          <p:spPr bwMode="auto">
            <a:xfrm>
              <a:off x="1309" y="1329"/>
              <a:ext cx="814" cy="22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nl-BE" sz="700">
                  <a:solidFill>
                    <a:schemeClr val="tx1"/>
                  </a:solidFill>
                </a:rPr>
                <a:t>Prebranch</a:t>
              </a:r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2066" name="Text Box 1032"/>
            <p:cNvSpPr txBox="1">
              <a:spLocks noChangeArrowheads="1"/>
            </p:cNvSpPr>
            <p:nvPr/>
          </p:nvSpPr>
          <p:spPr bwMode="auto">
            <a:xfrm>
              <a:off x="2701" y="2000"/>
              <a:ext cx="959" cy="2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nl-BE" sz="800">
                  <a:solidFill>
                    <a:schemeClr val="tx1"/>
                  </a:solidFill>
                </a:rPr>
                <a:t>Postbranch</a:t>
              </a:r>
              <a:endParaRPr lang="en-US" sz="800">
                <a:solidFill>
                  <a:schemeClr val="tx1"/>
                </a:solidFill>
              </a:endParaRPr>
            </a:p>
          </p:txBody>
        </p:sp>
        <p:sp>
          <p:nvSpPr>
            <p:cNvPr id="2067" name="Text Box 1033"/>
            <p:cNvSpPr txBox="1">
              <a:spLocks noChangeArrowheads="1"/>
            </p:cNvSpPr>
            <p:nvPr/>
          </p:nvSpPr>
          <p:spPr bwMode="auto">
            <a:xfrm>
              <a:off x="4620" y="1281"/>
              <a:ext cx="960" cy="5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nl-BE" sz="900">
                  <a:solidFill>
                    <a:schemeClr val="tx1"/>
                  </a:solidFill>
                </a:rPr>
                <a:t>Parent Vessel Only</a:t>
              </a:r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2068" name="Text Box 1034"/>
            <p:cNvSpPr txBox="1">
              <a:spLocks noChangeArrowheads="1"/>
            </p:cNvSpPr>
            <p:nvPr/>
          </p:nvSpPr>
          <p:spPr bwMode="auto">
            <a:xfrm>
              <a:off x="1259" y="2634"/>
              <a:ext cx="962" cy="2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nl-BE" sz="800">
                  <a:solidFill>
                    <a:schemeClr val="tx1"/>
                  </a:solidFill>
                </a:rPr>
                <a:t>Bifurcation</a:t>
              </a:r>
              <a:endParaRPr lang="en-US" sz="800">
                <a:solidFill>
                  <a:schemeClr val="tx1"/>
                </a:solidFill>
              </a:endParaRPr>
            </a:p>
          </p:txBody>
        </p:sp>
        <p:sp>
          <p:nvSpPr>
            <p:cNvPr id="2069" name="Text Box 1035"/>
            <p:cNvSpPr txBox="1">
              <a:spLocks noChangeArrowheads="1"/>
            </p:cNvSpPr>
            <p:nvPr/>
          </p:nvSpPr>
          <p:spPr bwMode="auto">
            <a:xfrm>
              <a:off x="2844" y="2576"/>
              <a:ext cx="960" cy="3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nl-BE" sz="1400">
                  <a:solidFill>
                    <a:schemeClr val="tx1"/>
                  </a:solidFill>
                </a:rPr>
                <a:t>Ostial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070" name="Text Box 1036"/>
            <p:cNvSpPr txBox="1">
              <a:spLocks noChangeArrowheads="1"/>
            </p:cNvSpPr>
            <p:nvPr/>
          </p:nvSpPr>
          <p:spPr bwMode="auto">
            <a:xfrm>
              <a:off x="4668" y="2529"/>
              <a:ext cx="816" cy="3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nl-BE" sz="700">
                  <a:solidFill>
                    <a:schemeClr val="tx1"/>
                  </a:solidFill>
                </a:rPr>
                <a:t>Prebranch           and Branch</a:t>
              </a:r>
              <a:endParaRPr lang="en-US" sz="700">
                <a:solidFill>
                  <a:schemeClr val="tx1"/>
                </a:solidFill>
              </a:endParaRPr>
            </a:p>
          </p:txBody>
        </p:sp>
      </p:grpSp>
      <p:pic>
        <p:nvPicPr>
          <p:cNvPr id="2055" name="Picture 10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825" y="4000500"/>
            <a:ext cx="2252663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0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1738" y="3994150"/>
            <a:ext cx="2162175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03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52975" y="4008438"/>
            <a:ext cx="195262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7675" y="4005263"/>
            <a:ext cx="20335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77585" name="Text Box 1041"/>
          <p:cNvSpPr txBox="1">
            <a:spLocks noChangeArrowheads="1"/>
          </p:cNvSpPr>
          <p:nvPr/>
        </p:nvSpPr>
        <p:spPr bwMode="auto">
          <a:xfrm>
            <a:off x="1384300" y="2070100"/>
            <a:ext cx="2322513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French/Lefevre</a:t>
            </a:r>
          </a:p>
        </p:txBody>
      </p:sp>
      <p:sp>
        <p:nvSpPr>
          <p:cNvPr id="4077586" name="Text Box 1042"/>
          <p:cNvSpPr txBox="1">
            <a:spLocks noChangeArrowheads="1"/>
          </p:cNvSpPr>
          <p:nvPr/>
        </p:nvSpPr>
        <p:spPr bwMode="auto">
          <a:xfrm>
            <a:off x="5346700" y="2127250"/>
            <a:ext cx="2322513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Duke</a:t>
            </a:r>
          </a:p>
        </p:txBody>
      </p:sp>
      <p:sp>
        <p:nvSpPr>
          <p:cNvPr id="4077587" name="Text Box 1043"/>
          <p:cNvSpPr txBox="1">
            <a:spLocks noChangeArrowheads="1"/>
          </p:cNvSpPr>
          <p:nvPr/>
        </p:nvSpPr>
        <p:spPr bwMode="auto">
          <a:xfrm>
            <a:off x="365125" y="4746625"/>
            <a:ext cx="1741488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Safien</a:t>
            </a:r>
          </a:p>
        </p:txBody>
      </p:sp>
      <p:sp>
        <p:nvSpPr>
          <p:cNvPr id="4077588" name="Text Box 1044"/>
          <p:cNvSpPr txBox="1">
            <a:spLocks noChangeArrowheads="1"/>
          </p:cNvSpPr>
          <p:nvPr/>
        </p:nvSpPr>
        <p:spPr bwMode="auto">
          <a:xfrm>
            <a:off x="2603500" y="4784725"/>
            <a:ext cx="1741488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Chen-Gao</a:t>
            </a:r>
          </a:p>
        </p:txBody>
      </p:sp>
      <p:sp>
        <p:nvSpPr>
          <p:cNvPr id="4077589" name="Text Box 1045"/>
          <p:cNvSpPr txBox="1">
            <a:spLocks noChangeArrowheads="1"/>
          </p:cNvSpPr>
          <p:nvPr/>
        </p:nvSpPr>
        <p:spPr bwMode="auto">
          <a:xfrm>
            <a:off x="4860925" y="4803775"/>
            <a:ext cx="1741488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Movahed</a:t>
            </a:r>
          </a:p>
        </p:txBody>
      </p:sp>
      <p:sp>
        <p:nvSpPr>
          <p:cNvPr id="4077590" name="Text Box 1046"/>
          <p:cNvSpPr txBox="1">
            <a:spLocks noChangeArrowheads="1"/>
          </p:cNvSpPr>
          <p:nvPr/>
        </p:nvSpPr>
        <p:spPr bwMode="auto">
          <a:xfrm>
            <a:off x="6918325" y="4813300"/>
            <a:ext cx="1741488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Sanborn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7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7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7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7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7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7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7585" grpId="0" animBg="1" autoUpdateAnimBg="0"/>
      <p:bldP spid="4077586" grpId="0" animBg="1" autoUpdateAnimBg="0"/>
      <p:bldP spid="4077587" grpId="0" animBg="1" autoUpdateAnimBg="0"/>
      <p:bldP spid="4077588" grpId="0" animBg="1" autoUpdateAnimBg="0"/>
      <p:bldP spid="4077589" grpId="0" animBg="1" autoUpdateAnimBg="0"/>
      <p:bldP spid="4077590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AutoShape 2"/>
          <p:cNvSpPr>
            <a:spLocks noChangeArrowheads="1"/>
          </p:cNvSpPr>
          <p:nvPr/>
        </p:nvSpPr>
        <p:spPr bwMode="auto">
          <a:xfrm>
            <a:off x="395288" y="1412875"/>
            <a:ext cx="3313112" cy="5040313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45763" name="10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1484313"/>
            <a:ext cx="4968875" cy="4968875"/>
          </a:xfrm>
          <a:prstGeom prst="rect">
            <a:avLst/>
          </a:prstGeom>
          <a:noFill/>
        </p:spPr>
      </p:pic>
      <p:sp>
        <p:nvSpPr>
          <p:cNvPr id="245764" name="AutoShape 4"/>
          <p:cNvSpPr>
            <a:spLocks noChangeArrowheads="1"/>
          </p:cNvSpPr>
          <p:nvPr/>
        </p:nvSpPr>
        <p:spPr bwMode="auto">
          <a:xfrm>
            <a:off x="468313" y="404813"/>
            <a:ext cx="8278812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100000">
                <a:srgbClr val="FF0000">
                  <a:alpha val="50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539750" y="565150"/>
            <a:ext cx="7920038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sz="2800">
                <a:solidFill>
                  <a:schemeClr val="bg1"/>
                </a:solidFill>
              </a:rPr>
              <a:t>Medronic Dedicated Bifurcation Stent</a:t>
            </a:r>
          </a:p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539750" y="1125538"/>
            <a:ext cx="32400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None/>
            </a:pPr>
            <a:endParaRPr lang="en-NZ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dirty="0">
                <a:solidFill>
                  <a:schemeClr val="bg1"/>
                </a:solidFill>
              </a:rPr>
              <a:t>Potential to support fully  the SB </a:t>
            </a:r>
            <a:r>
              <a:rPr lang="en-NZ" dirty="0" err="1">
                <a:solidFill>
                  <a:schemeClr val="bg1"/>
                </a:solidFill>
              </a:rPr>
              <a:t>ostium</a:t>
            </a:r>
            <a:endParaRPr lang="en-NZ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dirty="0">
                <a:solidFill>
                  <a:schemeClr val="bg1"/>
                </a:solidFill>
              </a:rPr>
              <a:t>BMS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dirty="0">
                <a:solidFill>
                  <a:schemeClr val="bg1"/>
                </a:solidFill>
              </a:rPr>
              <a:t>?8F Guide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dirty="0">
                <a:solidFill>
                  <a:schemeClr val="bg1"/>
                </a:solidFill>
              </a:rPr>
              <a:t>Branch </a:t>
            </a:r>
            <a:r>
              <a:rPr lang="en-NZ">
                <a:solidFill>
                  <a:schemeClr val="bg1"/>
                </a:solidFill>
              </a:rPr>
              <a:t>Trial </a:t>
            </a:r>
            <a:r>
              <a:rPr lang="en-NZ" smtClean="0">
                <a:solidFill>
                  <a:schemeClr val="bg1"/>
                </a:solidFill>
              </a:rPr>
              <a:t>enrolling </a:t>
            </a:r>
            <a:r>
              <a:rPr lang="en-NZ" dirty="0">
                <a:solidFill>
                  <a:schemeClr val="bg1"/>
                </a:solidFill>
              </a:rPr>
              <a:t>in New Zealand and Australia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5767" name="Picture 7"/>
          <p:cNvPicPr>
            <a:picLocks noChangeAspect="1" noChangeArrowheads="1"/>
          </p:cNvPicPr>
          <p:nvPr/>
        </p:nvPicPr>
        <p:blipFill>
          <a:blip r:embed="rId5" cstate="print"/>
          <a:srcRect l="23334" t="30229" r="27943" b="31021"/>
          <a:stretch>
            <a:fillRect/>
          </a:stretch>
        </p:blipFill>
        <p:spPr bwMode="auto">
          <a:xfrm>
            <a:off x="7021513" y="476250"/>
            <a:ext cx="15113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68" name="250_Medtronic_BS_30D_TooProx_10Dec07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775" y="4041775"/>
            <a:ext cx="2879725" cy="21431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" fill="hold"/>
                                        <p:tgtEl>
                                          <p:spTgt spid="2457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720" fill="hold"/>
                                        <p:tgtEl>
                                          <p:spTgt spid="2457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76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57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457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63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76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57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457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6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AutoShape 2"/>
          <p:cNvSpPr>
            <a:spLocks noChangeArrowheads="1"/>
          </p:cNvSpPr>
          <p:nvPr/>
        </p:nvSpPr>
        <p:spPr bwMode="auto">
          <a:xfrm>
            <a:off x="468313" y="404813"/>
            <a:ext cx="8351837" cy="237648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1331913" y="854075"/>
            <a:ext cx="6840537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2800" b="1" dirty="0">
                <a:solidFill>
                  <a:schemeClr val="bg1"/>
                </a:solidFill>
              </a:rPr>
              <a:t>	       </a:t>
            </a:r>
            <a:r>
              <a:rPr lang="en-US" sz="3200" b="1" dirty="0">
                <a:solidFill>
                  <a:schemeClr val="bg1"/>
                </a:solidFill>
              </a:rPr>
              <a:t>Pathfinder  </a:t>
            </a:r>
            <a:r>
              <a:rPr lang="en-US" sz="2000" dirty="0">
                <a:solidFill>
                  <a:schemeClr val="bg1"/>
                </a:solidFill>
              </a:rPr>
              <a:t>(Abbott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err="1">
                <a:solidFill>
                  <a:schemeClr val="bg1"/>
                </a:solidFill>
              </a:rPr>
              <a:t>Everolimus</a:t>
            </a:r>
            <a:r>
              <a:rPr lang="en-US" sz="2000" dirty="0">
                <a:solidFill>
                  <a:schemeClr val="bg1"/>
                </a:solidFill>
              </a:rPr>
              <a:t>-eluting SB access stent</a:t>
            </a:r>
            <a:r>
              <a:rPr lang="en-US" sz="2800" b="1" dirty="0">
                <a:solidFill>
                  <a:schemeClr val="bg1"/>
                </a:solidFill>
              </a:rPr>
              <a:t>		        </a:t>
            </a:r>
            <a:r>
              <a:rPr lang="en-NZ" dirty="0">
                <a:solidFill>
                  <a:srgbClr val="000000"/>
                </a:solidFill>
              </a:rPr>
              <a:t>	</a:t>
            </a:r>
            <a:r>
              <a:rPr lang="en-NZ" dirty="0">
                <a:solidFill>
                  <a:srgbClr val="33CCFF"/>
                </a:solidFill>
              </a:rPr>
              <a:t>	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6741" name="127_Pathfinder_60d_3.0x18_2.5x2_notKiss_21Nov2006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68638"/>
            <a:ext cx="5368925" cy="32639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40" fill="hold"/>
                                        <p:tgtEl>
                                          <p:spTgt spid="1167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67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67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67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4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2"/>
          <p:cNvSpPr>
            <a:spLocks noChangeArrowheads="1"/>
          </p:cNvSpPr>
          <p:nvPr/>
        </p:nvSpPr>
        <p:spPr bwMode="auto">
          <a:xfrm>
            <a:off x="395288" y="1052513"/>
            <a:ext cx="3455987" cy="547211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/>
          <a:srcRect l="16536" t="26561" r="12695" b="34358"/>
          <a:stretch>
            <a:fillRect/>
          </a:stretch>
        </p:blipFill>
        <p:spPr bwMode="auto">
          <a:xfrm>
            <a:off x="3995738" y="4743450"/>
            <a:ext cx="4752975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765" name="AutoShape 5"/>
          <p:cNvSpPr>
            <a:spLocks noChangeArrowheads="1"/>
          </p:cNvSpPr>
          <p:nvPr/>
        </p:nvSpPr>
        <p:spPr bwMode="auto">
          <a:xfrm>
            <a:off x="395288" y="115888"/>
            <a:ext cx="8353425" cy="792162"/>
          </a:xfrm>
          <a:prstGeom prst="roundRect">
            <a:avLst>
              <a:gd name="adj" fmla="val 16667"/>
            </a:avLst>
          </a:prstGeom>
          <a:solidFill>
            <a:srgbClr val="29292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990600" y="260350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 sz="2800" dirty="0" smtClean="0">
                <a:solidFill>
                  <a:schemeClr val="bg1"/>
                </a:solidFill>
              </a:rPr>
              <a:t>Pathfinder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Everolimus</a:t>
            </a:r>
            <a:r>
              <a:rPr lang="en-US" sz="2800" dirty="0" smtClean="0">
                <a:solidFill>
                  <a:schemeClr val="bg1"/>
                </a:solidFill>
              </a:rPr>
              <a:t>-eluting SB access stent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468313" y="836613"/>
            <a:ext cx="331152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None/>
            </a:pPr>
            <a:endParaRPr lang="en-NZ" sz="2000" b="1"/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None/>
            </a:pPr>
            <a:endParaRPr lang="en-NZ" sz="20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>
                <a:solidFill>
                  <a:schemeClr val="bg1"/>
                </a:solidFill>
              </a:rPr>
              <a:t>Passive rotation		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>
                <a:solidFill>
                  <a:schemeClr val="bg1"/>
                </a:solidFill>
              </a:rPr>
              <a:t>Cobalt Chromium balloon expandable- based on vision/Xience 		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 u="sng">
                <a:solidFill>
                  <a:schemeClr val="bg1"/>
                </a:solidFill>
              </a:rPr>
              <a:t>Partially</a:t>
            </a:r>
            <a:r>
              <a:rPr lang="en-NZ" sz="2000">
                <a:solidFill>
                  <a:schemeClr val="bg1"/>
                </a:solidFill>
              </a:rPr>
              <a:t> supports SB ostium			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>
                <a:solidFill>
                  <a:schemeClr val="bg1"/>
                </a:solidFill>
              </a:rPr>
              <a:t>Everolimus-eluting	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None/>
            </a:pPr>
            <a:endParaRPr lang="en-NZ" sz="2000">
              <a:solidFill>
                <a:schemeClr val="bg1"/>
              </a:solidFill>
            </a:endParaRPr>
          </a:p>
        </p:txBody>
      </p:sp>
      <p:pic>
        <p:nvPicPr>
          <p:cNvPr id="117770" name="127_Pathfinder_60d_3.0x18_2.5x2_notKiss_21Nov2006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1196975"/>
            <a:ext cx="4824412" cy="29337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40" fill="hold"/>
                                        <p:tgtEl>
                                          <p:spTgt spid="117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77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7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7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70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AutoShape 2"/>
          <p:cNvSpPr>
            <a:spLocks noChangeArrowheads="1"/>
          </p:cNvSpPr>
          <p:nvPr/>
        </p:nvSpPr>
        <p:spPr bwMode="auto">
          <a:xfrm>
            <a:off x="611188" y="1125538"/>
            <a:ext cx="3313112" cy="5254625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8787" name="Picture 3" descr="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l="32292" t="10124" r="38184" b="14897"/>
          <a:stretch>
            <a:fillRect/>
          </a:stretch>
        </p:blipFill>
        <p:spPr bwMode="auto">
          <a:xfrm>
            <a:off x="4049713" y="1238250"/>
            <a:ext cx="1190625" cy="3024188"/>
          </a:xfrm>
          <a:prstGeom prst="rect">
            <a:avLst/>
          </a:prstGeom>
          <a:noFill/>
        </p:spPr>
      </p:pic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755650" y="1412875"/>
            <a:ext cx="3024188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  Delivers over 2 wires					</a:t>
            </a:r>
          </a:p>
          <a:p>
            <a:pPr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 To limit wrap, the pathfinder is advanced to the bifurcation over 1 wire					           </a:t>
            </a:r>
          </a:p>
          <a:p>
            <a:pPr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  A  mandrel  restrains SB component			</a:t>
            </a:r>
          </a:p>
          <a:p>
            <a:pPr>
              <a:buClr>
                <a:schemeClr val="bg1"/>
              </a:buClr>
              <a:buFont typeface="Arial" pitchFamily="34" charset="0"/>
              <a:buChar char="►"/>
            </a:pPr>
            <a:endParaRPr lang="en-NZ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 Mandrel is removed and wire advanced to SB</a:t>
            </a:r>
          </a:p>
        </p:txBody>
      </p:sp>
      <p:sp>
        <p:nvSpPr>
          <p:cNvPr id="118793" name="AutoShape 9"/>
          <p:cNvSpPr>
            <a:spLocks noChangeArrowheads="1"/>
          </p:cNvSpPr>
          <p:nvPr/>
        </p:nvSpPr>
        <p:spPr bwMode="auto">
          <a:xfrm>
            <a:off x="611188" y="188913"/>
            <a:ext cx="8353425" cy="792162"/>
          </a:xfrm>
          <a:prstGeom prst="roundRect">
            <a:avLst>
              <a:gd name="adj" fmla="val 16667"/>
            </a:avLst>
          </a:prstGeom>
          <a:solidFill>
            <a:srgbClr val="29292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1709738" y="260350"/>
            <a:ext cx="6008687" cy="701675"/>
          </a:xfrm>
          <a:prstGeom prst="rect">
            <a:avLst/>
          </a:prstGeom>
          <a:solidFill>
            <a:srgbClr val="29292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sz="2000" b="1">
                <a:solidFill>
                  <a:schemeClr val="bg1"/>
                </a:solidFill>
              </a:rPr>
              <a:t>Pathfinder Drug-Eluting Side-Branch Access Stent has mechanism to limit wrap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118795" name="Picture 11"/>
          <p:cNvPicPr>
            <a:picLocks noChangeAspect="1" noChangeArrowheads="1"/>
          </p:cNvPicPr>
          <p:nvPr/>
        </p:nvPicPr>
        <p:blipFill>
          <a:blip r:embed="rId3" cstate="print"/>
          <a:srcRect l="26523" t="-6520" r="14775" b="-2205"/>
          <a:stretch>
            <a:fillRect/>
          </a:stretch>
        </p:blipFill>
        <p:spPr bwMode="auto">
          <a:xfrm>
            <a:off x="5219700" y="908050"/>
            <a:ext cx="145891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6" name="Freeform 12"/>
          <p:cNvSpPr>
            <a:spLocks/>
          </p:cNvSpPr>
          <p:nvPr/>
        </p:nvSpPr>
        <p:spPr bwMode="auto">
          <a:xfrm>
            <a:off x="3492500" y="2133600"/>
            <a:ext cx="1079500" cy="1366838"/>
          </a:xfrm>
          <a:custGeom>
            <a:avLst/>
            <a:gdLst/>
            <a:ahLst/>
            <a:cxnLst>
              <a:cxn ang="0">
                <a:pos x="0" y="498"/>
              </a:cxn>
              <a:cxn ang="0">
                <a:pos x="226" y="401"/>
              </a:cxn>
              <a:cxn ang="0">
                <a:pos x="418" y="75"/>
              </a:cxn>
              <a:cxn ang="0">
                <a:pos x="635" y="0"/>
              </a:cxn>
            </a:cxnLst>
            <a:rect l="0" t="0" r="r" b="b"/>
            <a:pathLst>
              <a:path w="635" h="498">
                <a:moveTo>
                  <a:pt x="0" y="498"/>
                </a:moveTo>
                <a:cubicBezTo>
                  <a:pt x="38" y="482"/>
                  <a:pt x="156" y="472"/>
                  <a:pt x="226" y="401"/>
                </a:cubicBezTo>
                <a:cubicBezTo>
                  <a:pt x="296" y="330"/>
                  <a:pt x="350" y="142"/>
                  <a:pt x="418" y="75"/>
                </a:cubicBezTo>
                <a:cubicBezTo>
                  <a:pt x="486" y="8"/>
                  <a:pt x="590" y="16"/>
                  <a:pt x="635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8797" name="Freeform 13"/>
          <p:cNvSpPr>
            <a:spLocks/>
          </p:cNvSpPr>
          <p:nvPr/>
        </p:nvSpPr>
        <p:spPr bwMode="auto">
          <a:xfrm rot="-488179">
            <a:off x="3276600" y="3644900"/>
            <a:ext cx="2952750" cy="793750"/>
          </a:xfrm>
          <a:custGeom>
            <a:avLst/>
            <a:gdLst/>
            <a:ahLst/>
            <a:cxnLst>
              <a:cxn ang="0">
                <a:pos x="0" y="452"/>
              </a:cxn>
              <a:cxn ang="0">
                <a:pos x="468" y="536"/>
              </a:cxn>
              <a:cxn ang="0">
                <a:pos x="793" y="579"/>
              </a:cxn>
              <a:cxn ang="0">
                <a:pos x="1236" y="462"/>
              </a:cxn>
              <a:cxn ang="0">
                <a:pos x="1697" y="0"/>
              </a:cxn>
            </a:cxnLst>
            <a:rect l="0" t="0" r="r" b="b"/>
            <a:pathLst>
              <a:path w="1697" h="591">
                <a:moveTo>
                  <a:pt x="0" y="452"/>
                </a:moveTo>
                <a:cubicBezTo>
                  <a:pt x="78" y="466"/>
                  <a:pt x="336" y="515"/>
                  <a:pt x="468" y="536"/>
                </a:cubicBezTo>
                <a:cubicBezTo>
                  <a:pt x="600" y="557"/>
                  <a:pt x="665" y="591"/>
                  <a:pt x="793" y="579"/>
                </a:cubicBezTo>
                <a:cubicBezTo>
                  <a:pt x="921" y="567"/>
                  <a:pt x="1085" y="558"/>
                  <a:pt x="1236" y="462"/>
                </a:cubicBezTo>
                <a:cubicBezTo>
                  <a:pt x="1387" y="366"/>
                  <a:pt x="1601" y="96"/>
                  <a:pt x="169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auto">
          <a:xfrm>
            <a:off x="5219700" y="5984875"/>
            <a:ext cx="1439863" cy="3968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sz="2000" b="1">
                <a:solidFill>
                  <a:srgbClr val="FFFFFF"/>
                </a:solidFill>
              </a:rPr>
              <a:t>Frontier</a:t>
            </a:r>
            <a:endParaRPr lang="en-US"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AutoShape 3"/>
          <p:cNvSpPr>
            <a:spLocks noChangeArrowheads="1"/>
          </p:cNvSpPr>
          <p:nvPr/>
        </p:nvSpPr>
        <p:spPr bwMode="auto">
          <a:xfrm>
            <a:off x="1258888" y="333375"/>
            <a:ext cx="6408737" cy="2087563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692275" y="404813"/>
            <a:ext cx="62642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Ariste </a:t>
            </a:r>
            <a:r>
              <a:rPr lang="en-NZ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(TriReme Medical)</a:t>
            </a:r>
            <a:r>
              <a:rPr lang="en-NZ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1.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NZ" sz="2000">
                <a:solidFill>
                  <a:schemeClr val="bg1"/>
                </a:solidFill>
              </a:rPr>
              <a:t>SB access stent 				           2. Wrap limited by concealed wire                              3. Torqueable shaft</a:t>
            </a:r>
            <a:r>
              <a:rPr lang="en-NZ" sz="2000" u="sng">
                <a:solidFill>
                  <a:schemeClr val="bg1"/>
                </a:solidFill>
              </a:rPr>
              <a:t>- Active rotation to align</a:t>
            </a:r>
            <a:endParaRPr lang="en-NZ" sz="3200" b="1" u="sng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n-NZ" sz="200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 l="15950" t="32018" r="30899" b="31332"/>
          <a:stretch>
            <a:fillRect/>
          </a:stretch>
        </p:blipFill>
        <p:spPr bwMode="auto">
          <a:xfrm>
            <a:off x="2555875" y="2730500"/>
            <a:ext cx="3960813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7" name="108b_TMI_60d_SB18atm_Kiss12atm_3.5+3.0_15Sep2006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2781300"/>
            <a:ext cx="4371975" cy="2741613"/>
          </a:xfrm>
          <a:prstGeom prst="rect">
            <a:avLst/>
          </a:prstGeom>
          <a:noFill/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8027988" y="908050"/>
            <a:ext cx="647700" cy="576263"/>
            <a:chOff x="5057" y="1253"/>
            <a:chExt cx="408" cy="363"/>
          </a:xfrm>
        </p:grpSpPr>
        <p:sp>
          <p:nvSpPr>
            <p:cNvPr id="128009" name="Rectangle 9"/>
            <p:cNvSpPr>
              <a:spLocks noChangeArrowheads="1"/>
            </p:cNvSpPr>
            <p:nvPr/>
          </p:nvSpPr>
          <p:spPr bwMode="auto">
            <a:xfrm>
              <a:off x="5057" y="1253"/>
              <a:ext cx="408" cy="3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0" name="Rectangle 10"/>
            <p:cNvSpPr>
              <a:spLocks noChangeArrowheads="1"/>
            </p:cNvSpPr>
            <p:nvPr/>
          </p:nvSpPr>
          <p:spPr bwMode="auto">
            <a:xfrm>
              <a:off x="5057" y="1434"/>
              <a:ext cx="408" cy="1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80" fill="hold"/>
                                        <p:tgtEl>
                                          <p:spTgt spid="1280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800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8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80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0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2"/>
          <p:cNvSpPr>
            <a:spLocks noChangeArrowheads="1"/>
          </p:cNvSpPr>
          <p:nvPr/>
        </p:nvSpPr>
        <p:spPr bwMode="auto">
          <a:xfrm>
            <a:off x="611188" y="1123950"/>
            <a:ext cx="3960812" cy="4897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9750" y="260350"/>
            <a:ext cx="8208963" cy="792163"/>
            <a:chOff x="340" y="164"/>
            <a:chExt cx="5171" cy="499"/>
          </a:xfrm>
        </p:grpSpPr>
        <p:sp>
          <p:nvSpPr>
            <p:cNvPr id="129028" name="AutoShape 4"/>
            <p:cNvSpPr>
              <a:spLocks noChangeArrowheads="1"/>
            </p:cNvSpPr>
            <p:nvPr/>
          </p:nvSpPr>
          <p:spPr bwMode="auto">
            <a:xfrm>
              <a:off x="340" y="164"/>
              <a:ext cx="5171" cy="499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29" name="Text Box 5"/>
            <p:cNvSpPr txBox="1">
              <a:spLocks noChangeArrowheads="1"/>
            </p:cNvSpPr>
            <p:nvPr/>
          </p:nvSpPr>
          <p:spPr bwMode="auto">
            <a:xfrm>
              <a:off x="1020" y="255"/>
              <a:ext cx="3720" cy="32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NZ" sz="2800" b="1">
                  <a:solidFill>
                    <a:schemeClr val="bg1"/>
                  </a:solidFill>
                </a:rPr>
                <a:t>Ariste </a:t>
              </a:r>
              <a:r>
                <a:rPr lang="en-NZ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</a:rPr>
                <a:t> (</a:t>
              </a:r>
              <a:r>
                <a:rPr lang="en-NZ" sz="2000">
                  <a:solidFill>
                    <a:schemeClr val="bg1"/>
                  </a:solidFill>
                </a:rPr>
                <a:t>TriReme Medical)</a:t>
              </a:r>
              <a:endParaRPr lang="en-US" sz="2000">
                <a:solidFill>
                  <a:schemeClr val="bg1"/>
                </a:solidFill>
              </a:endParaRPr>
            </a:p>
          </p:txBody>
        </p:sp>
      </p:grpSp>
      <p:pic>
        <p:nvPicPr>
          <p:cNvPr id="129030" name="Picture 6"/>
          <p:cNvPicPr>
            <a:picLocks noChangeAspect="1" noChangeArrowheads="1"/>
          </p:cNvPicPr>
          <p:nvPr/>
        </p:nvPicPr>
        <p:blipFill>
          <a:blip r:embed="rId3" cstate="print"/>
          <a:srcRect l="15950" t="32018" r="30899" b="31332"/>
          <a:stretch>
            <a:fillRect/>
          </a:stretch>
        </p:blipFill>
        <p:spPr bwMode="auto">
          <a:xfrm>
            <a:off x="4787900" y="4243388"/>
            <a:ext cx="3960813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684213" y="1341438"/>
            <a:ext cx="3743325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>
                <a:solidFill>
                  <a:srgbClr val="FFFFFF"/>
                </a:solidFill>
              </a:rPr>
              <a:t>  Balloon expandable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>
                <a:solidFill>
                  <a:srgbClr val="FFFFFF"/>
                </a:solidFill>
              </a:rPr>
              <a:t>  Stainless steel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>
                <a:solidFill>
                  <a:srgbClr val="FFFFFF"/>
                </a:solidFill>
              </a:rPr>
              <a:t>  Elements project into SB 	partially supporting 	the SB ostium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>
                <a:solidFill>
                  <a:srgbClr val="FFFFFF"/>
                </a:solidFill>
              </a:rPr>
              <a:t>  Profile similar to 	conventional stents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>
                <a:solidFill>
                  <a:srgbClr val="FFFFFF"/>
                </a:solidFill>
              </a:rPr>
              <a:t>  BMS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>
                <a:solidFill>
                  <a:srgbClr val="FFFFFF"/>
                </a:solidFill>
              </a:rPr>
              <a:t>  6F guide</a:t>
            </a:r>
            <a:endParaRPr lang="en-NZ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>
                <a:solidFill>
                  <a:srgbClr val="FFFFFF"/>
                </a:solidFill>
              </a:rPr>
              <a:t>  </a:t>
            </a:r>
            <a:r>
              <a:rPr lang="en-NZ" sz="2000">
                <a:solidFill>
                  <a:srgbClr val="FFFFFF"/>
                </a:solidFill>
              </a:rPr>
              <a:t>FIM trial (BMS) completed</a:t>
            </a:r>
            <a:endParaRPr lang="en-NZ" sz="240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endParaRPr lang="en-US" sz="2000" b="1"/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3851275" y="2938463"/>
            <a:ext cx="2522538" cy="3000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3" y="1284"/>
              </a:cxn>
              <a:cxn ang="0">
                <a:pos x="642" y="1802"/>
              </a:cxn>
              <a:cxn ang="0">
                <a:pos x="1201" y="1815"/>
              </a:cxn>
              <a:cxn ang="0">
                <a:pos x="1589" y="1668"/>
              </a:cxn>
            </a:cxnLst>
            <a:rect l="0" t="0" r="r" b="b"/>
            <a:pathLst>
              <a:path w="1589" h="1890">
                <a:moveTo>
                  <a:pt x="0" y="0"/>
                </a:moveTo>
                <a:cubicBezTo>
                  <a:pt x="44" y="214"/>
                  <a:pt x="156" y="984"/>
                  <a:pt x="263" y="1284"/>
                </a:cubicBezTo>
                <a:cubicBezTo>
                  <a:pt x="370" y="1584"/>
                  <a:pt x="486" y="1714"/>
                  <a:pt x="642" y="1802"/>
                </a:cubicBezTo>
                <a:cubicBezTo>
                  <a:pt x="798" y="1890"/>
                  <a:pt x="1043" y="1837"/>
                  <a:pt x="1201" y="1815"/>
                </a:cubicBezTo>
                <a:cubicBezTo>
                  <a:pt x="1359" y="1793"/>
                  <a:pt x="1507" y="1699"/>
                  <a:pt x="1589" y="1668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29034" name="108b_TMI_60d_SB18atm_Kiss12atm_3.5+3.0_15Sep2006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314450"/>
            <a:ext cx="4176712" cy="26193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80" fill="hold"/>
                                        <p:tgtEl>
                                          <p:spTgt spid="129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90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9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9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3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AutoShape 2"/>
          <p:cNvSpPr>
            <a:spLocks noChangeArrowheads="1"/>
          </p:cNvSpPr>
          <p:nvPr/>
        </p:nvSpPr>
        <p:spPr bwMode="auto">
          <a:xfrm>
            <a:off x="539750" y="1700213"/>
            <a:ext cx="3960813" cy="50419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755650" y="1817688"/>
            <a:ext cx="360045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►"/>
            </a:pPr>
            <a:endParaRPr lang="en-NZ" sz="1600" b="1"/>
          </a:p>
          <a:p>
            <a:pP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The stent is advanced over a single wire in MB to region of SB				</a:t>
            </a:r>
          </a:p>
          <a:p>
            <a:pP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1:1 </a:t>
            </a:r>
            <a:r>
              <a:rPr lang="en-NZ" u="sng">
                <a:solidFill>
                  <a:schemeClr val="bg1"/>
                </a:solidFill>
              </a:rPr>
              <a:t>Torquable shaft facilitates alignment of SB elements with SB</a:t>
            </a:r>
          </a:p>
          <a:p>
            <a:pPr>
              <a:buFont typeface="Arial" pitchFamily="34" charset="0"/>
              <a:buNone/>
            </a:pPr>
            <a:endParaRPr lang="en-NZ" sz="2000" u="sng">
              <a:solidFill>
                <a:schemeClr val="bg1"/>
              </a:solidFill>
            </a:endParaRPr>
          </a:p>
        </p:txBody>
      </p:sp>
      <p:pic>
        <p:nvPicPr>
          <p:cNvPr id="130052" name="Picture 4" descr="2"/>
          <p:cNvPicPr>
            <a:picLocks noChangeAspect="1" noChangeArrowheads="1"/>
          </p:cNvPicPr>
          <p:nvPr/>
        </p:nvPicPr>
        <p:blipFill>
          <a:blip r:embed="rId2" cstate="print">
            <a:lum bright="-30000" contrast="54000"/>
          </a:blip>
          <a:srcRect l="45573" t="26367" r="27864" b="17513"/>
          <a:stretch>
            <a:fillRect/>
          </a:stretch>
        </p:blipFill>
        <p:spPr bwMode="auto">
          <a:xfrm>
            <a:off x="4643438" y="1916113"/>
            <a:ext cx="1295400" cy="2736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0054" name="AutoShape 6"/>
          <p:cNvSpPr>
            <a:spLocks noChangeArrowheads="1"/>
          </p:cNvSpPr>
          <p:nvPr/>
        </p:nvSpPr>
        <p:spPr bwMode="auto">
          <a:xfrm>
            <a:off x="539750" y="260350"/>
            <a:ext cx="8208963" cy="12969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0056" name="Picture 8"/>
          <p:cNvPicPr>
            <a:picLocks noChangeAspect="1" noChangeArrowheads="1"/>
          </p:cNvPicPr>
          <p:nvPr/>
        </p:nvPicPr>
        <p:blipFill>
          <a:blip r:embed="rId3" cstate="print"/>
          <a:srcRect l="15950" t="32018" r="30899" b="31332"/>
          <a:stretch>
            <a:fillRect/>
          </a:stretch>
        </p:blipFill>
        <p:spPr bwMode="auto">
          <a:xfrm>
            <a:off x="4643438" y="4818063"/>
            <a:ext cx="3960812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057" name="AutoShape 9"/>
          <p:cNvSpPr>
            <a:spLocks noChangeArrowheads="1"/>
          </p:cNvSpPr>
          <p:nvPr/>
        </p:nvSpPr>
        <p:spPr bwMode="auto">
          <a:xfrm>
            <a:off x="4716463" y="1555750"/>
            <a:ext cx="863600" cy="720725"/>
          </a:xfrm>
          <a:prstGeom prst="curvedRightArrow">
            <a:avLst>
              <a:gd name="adj1" fmla="val 20000"/>
              <a:gd name="adj2" fmla="val 40000"/>
              <a:gd name="adj3" fmla="val 399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0058" name="Rectangle 10"/>
          <p:cNvSpPr>
            <a:spLocks noChangeArrowheads="1"/>
          </p:cNvSpPr>
          <p:nvPr/>
        </p:nvSpPr>
        <p:spPr bwMode="auto">
          <a:xfrm>
            <a:off x="684213" y="536575"/>
            <a:ext cx="8135937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NZ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Ariste </a:t>
            </a:r>
            <a:r>
              <a:rPr lang="en-NZ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NZ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(TriReme Medical)</a:t>
            </a:r>
            <a:r>
              <a:rPr lang="en-NZ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NZ">
                <a:solidFill>
                  <a:srgbClr val="000000"/>
                </a:solidFill>
              </a:rPr>
              <a:t>	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AutoShape 3"/>
          <p:cNvSpPr>
            <a:spLocks noChangeArrowheads="1"/>
          </p:cNvSpPr>
          <p:nvPr/>
        </p:nvSpPr>
        <p:spPr bwMode="auto">
          <a:xfrm>
            <a:off x="539750" y="1196975"/>
            <a:ext cx="3960813" cy="532765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611188" y="1654175"/>
            <a:ext cx="3960812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►"/>
            </a:pPr>
            <a:endParaRPr lang="en-NZ" b="1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1:1 Torquable shaft for alignment of SB elements with SB</a:t>
            </a:r>
          </a:p>
          <a:p>
            <a:pPr>
              <a:buFont typeface="Arial" pitchFamily="34" charset="0"/>
              <a:buNone/>
            </a:pPr>
            <a:endParaRPr lang="en-NZ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►"/>
            </a:pPr>
            <a:r>
              <a:rPr lang="en-NZ" sz="2400">
                <a:solidFill>
                  <a:schemeClr val="bg1"/>
                </a:solidFill>
              </a:rPr>
              <a:t>Color coded side-branch stabilizing wire is advanced to SB (wrap limited)</a:t>
            </a:r>
          </a:p>
          <a:p>
            <a:pPr>
              <a:buFont typeface="Arial" pitchFamily="34" charset="0"/>
              <a:buNone/>
            </a:pPr>
            <a:endParaRPr lang="en-NZ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endParaRPr lang="en-NZ" b="1"/>
          </a:p>
        </p:txBody>
      </p:sp>
      <p:pic>
        <p:nvPicPr>
          <p:cNvPr id="131077" name="Picture 5" descr="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l="45573" t="26367" r="27864" b="17513"/>
          <a:stretch>
            <a:fillRect/>
          </a:stretch>
        </p:blipFill>
        <p:spPr bwMode="auto">
          <a:xfrm>
            <a:off x="4643438" y="1268413"/>
            <a:ext cx="1295400" cy="2736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1078" name="Picture 6" descr="3"/>
          <p:cNvPicPr>
            <a:picLocks noChangeAspect="1" noChangeArrowheads="1"/>
          </p:cNvPicPr>
          <p:nvPr/>
        </p:nvPicPr>
        <p:blipFill>
          <a:blip r:embed="rId3" cstate="print">
            <a:lum bright="-18000" contrast="36000"/>
          </a:blip>
          <a:srcRect l="48535" t="29330" r="24902" b="16048"/>
          <a:stretch>
            <a:fillRect/>
          </a:stretch>
        </p:blipFill>
        <p:spPr bwMode="auto">
          <a:xfrm>
            <a:off x="6011863" y="1268413"/>
            <a:ext cx="1330325" cy="2736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1079" name="Picture 7"/>
          <p:cNvPicPr>
            <a:picLocks noChangeAspect="1" noChangeArrowheads="1"/>
          </p:cNvPicPr>
          <p:nvPr/>
        </p:nvPicPr>
        <p:blipFill>
          <a:blip r:embed="rId4" cstate="print"/>
          <a:srcRect l="15950" t="32018" r="30899" b="31332"/>
          <a:stretch>
            <a:fillRect/>
          </a:stretch>
        </p:blipFill>
        <p:spPr bwMode="auto">
          <a:xfrm>
            <a:off x="4643438" y="4459288"/>
            <a:ext cx="3960812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1080" name="Freeform 8"/>
          <p:cNvSpPr>
            <a:spLocks/>
          </p:cNvSpPr>
          <p:nvPr/>
        </p:nvSpPr>
        <p:spPr bwMode="auto">
          <a:xfrm>
            <a:off x="4433888" y="2241550"/>
            <a:ext cx="2468562" cy="1330325"/>
          </a:xfrm>
          <a:custGeom>
            <a:avLst/>
            <a:gdLst/>
            <a:ahLst/>
            <a:cxnLst>
              <a:cxn ang="0">
                <a:pos x="0" y="687"/>
              </a:cxn>
              <a:cxn ang="0">
                <a:pos x="284" y="813"/>
              </a:cxn>
              <a:cxn ang="0">
                <a:pos x="1136" y="813"/>
              </a:cxn>
              <a:cxn ang="0">
                <a:pos x="1420" y="663"/>
              </a:cxn>
              <a:cxn ang="0">
                <a:pos x="1555" y="0"/>
              </a:cxn>
            </a:cxnLst>
            <a:rect l="0" t="0" r="r" b="b"/>
            <a:pathLst>
              <a:path w="1555" h="838">
                <a:moveTo>
                  <a:pt x="0" y="687"/>
                </a:moveTo>
                <a:cubicBezTo>
                  <a:pt x="47" y="709"/>
                  <a:pt x="95" y="792"/>
                  <a:pt x="284" y="813"/>
                </a:cubicBezTo>
                <a:cubicBezTo>
                  <a:pt x="473" y="834"/>
                  <a:pt x="947" y="838"/>
                  <a:pt x="1136" y="813"/>
                </a:cubicBezTo>
                <a:cubicBezTo>
                  <a:pt x="1325" y="788"/>
                  <a:pt x="1350" y="798"/>
                  <a:pt x="1420" y="663"/>
                </a:cubicBezTo>
                <a:cubicBezTo>
                  <a:pt x="1490" y="528"/>
                  <a:pt x="1527" y="138"/>
                  <a:pt x="1555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9750" y="260350"/>
            <a:ext cx="8208963" cy="792163"/>
            <a:chOff x="340" y="164"/>
            <a:chExt cx="5171" cy="499"/>
          </a:xfrm>
        </p:grpSpPr>
        <p:sp>
          <p:nvSpPr>
            <p:cNvPr id="131083" name="AutoShape 11"/>
            <p:cNvSpPr>
              <a:spLocks noChangeArrowheads="1"/>
            </p:cNvSpPr>
            <p:nvPr/>
          </p:nvSpPr>
          <p:spPr bwMode="auto">
            <a:xfrm>
              <a:off x="340" y="164"/>
              <a:ext cx="5171" cy="499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4" name="Text Box 12"/>
            <p:cNvSpPr txBox="1">
              <a:spLocks noChangeArrowheads="1"/>
            </p:cNvSpPr>
            <p:nvPr/>
          </p:nvSpPr>
          <p:spPr bwMode="auto">
            <a:xfrm>
              <a:off x="1020" y="255"/>
              <a:ext cx="3720" cy="28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NZ" sz="2400" b="1">
                  <a:solidFill>
                    <a:schemeClr val="bg1"/>
                  </a:solidFill>
                </a:rPr>
                <a:t>Ariste Stent Delivery and Deployment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AutoShape 3"/>
          <p:cNvSpPr>
            <a:spLocks noChangeArrowheads="1"/>
          </p:cNvSpPr>
          <p:nvPr/>
        </p:nvSpPr>
        <p:spPr bwMode="auto">
          <a:xfrm>
            <a:off x="539750" y="1196975"/>
            <a:ext cx="3960813" cy="5327650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611188" y="1654175"/>
            <a:ext cx="3960812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►"/>
            </a:pPr>
            <a:endParaRPr lang="en-NZ" b="1"/>
          </a:p>
          <a:p>
            <a:pPr>
              <a:buFont typeface="Arial" pitchFamily="34" charset="0"/>
              <a:buChar char="►"/>
            </a:pPr>
            <a:r>
              <a:rPr lang="en-NZ" b="1">
                <a:solidFill>
                  <a:srgbClr val="5F5F5F"/>
                </a:solidFill>
              </a:rPr>
              <a:t>1:1 Torquable shaft for alignment of SB elements with SB</a:t>
            </a:r>
          </a:p>
          <a:p>
            <a:pPr>
              <a:buFont typeface="Arial" pitchFamily="34" charset="0"/>
              <a:buNone/>
            </a:pPr>
            <a:endParaRPr lang="en-NZ" b="1">
              <a:solidFill>
                <a:srgbClr val="5F5F5F"/>
              </a:solidFill>
            </a:endParaRPr>
          </a:p>
          <a:p>
            <a:pPr>
              <a:buFont typeface="Arial" pitchFamily="34" charset="0"/>
              <a:buChar char="►"/>
            </a:pPr>
            <a:r>
              <a:rPr lang="en-NZ" b="1">
                <a:solidFill>
                  <a:srgbClr val="5F5F5F"/>
                </a:solidFill>
              </a:rPr>
              <a:t>Side-branch stabilizing wire is advanced to SB (wrap limited)</a:t>
            </a:r>
          </a:p>
          <a:p>
            <a:pPr>
              <a:buFont typeface="Arial" pitchFamily="34" charset="0"/>
              <a:buNone/>
            </a:pPr>
            <a:endParaRPr lang="en-NZ" b="1">
              <a:solidFill>
                <a:srgbClr val="5F5F5F"/>
              </a:solidFill>
            </a:endParaRP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b="1"/>
              <a:t>SB elements are deployed into SB ostium by </a:t>
            </a:r>
            <a:r>
              <a:rPr lang="en-NZ" sz="2000" b="1" i="1"/>
              <a:t>differential strut motion</a:t>
            </a:r>
            <a:r>
              <a:rPr lang="en-NZ" sz="2000" b="1"/>
              <a:t> of the MB cells as the stent is expanded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b="1"/>
              <a:t>Kissing Balloon Post-dilatation</a:t>
            </a:r>
          </a:p>
        </p:txBody>
      </p:sp>
      <p:pic>
        <p:nvPicPr>
          <p:cNvPr id="132101" name="Picture 5" descr="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l="45573" t="26367" r="27864" b="17513"/>
          <a:stretch>
            <a:fillRect/>
          </a:stretch>
        </p:blipFill>
        <p:spPr bwMode="auto">
          <a:xfrm>
            <a:off x="4643438" y="1268413"/>
            <a:ext cx="1295400" cy="2736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2102" name="Picture 6" descr="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48535" t="29330" r="24902" b="16048"/>
          <a:stretch>
            <a:fillRect/>
          </a:stretch>
        </p:blipFill>
        <p:spPr bwMode="auto">
          <a:xfrm>
            <a:off x="6011863" y="1268413"/>
            <a:ext cx="1330325" cy="2736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2103" name="Picture 7" descr="23"/>
          <p:cNvPicPr>
            <a:picLocks noChangeAspect="1" noChangeArrowheads="1"/>
          </p:cNvPicPr>
          <p:nvPr/>
        </p:nvPicPr>
        <p:blipFill>
          <a:blip r:embed="rId4" cstate="print">
            <a:lum contrast="36000"/>
          </a:blip>
          <a:srcRect l="35449" t="32487" r="39453" b="11394"/>
          <a:stretch>
            <a:fillRect/>
          </a:stretch>
        </p:blipFill>
        <p:spPr bwMode="auto">
          <a:xfrm>
            <a:off x="7380288" y="1268413"/>
            <a:ext cx="1223962" cy="2736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39750" y="260350"/>
            <a:ext cx="8208963" cy="792163"/>
            <a:chOff x="340" y="164"/>
            <a:chExt cx="5171" cy="499"/>
          </a:xfrm>
        </p:grpSpPr>
        <p:sp>
          <p:nvSpPr>
            <p:cNvPr id="132105" name="AutoShape 9"/>
            <p:cNvSpPr>
              <a:spLocks noChangeArrowheads="1"/>
            </p:cNvSpPr>
            <p:nvPr/>
          </p:nvSpPr>
          <p:spPr bwMode="auto">
            <a:xfrm>
              <a:off x="340" y="164"/>
              <a:ext cx="5171" cy="499"/>
            </a:xfrm>
            <a:prstGeom prst="roundRect">
              <a:avLst>
                <a:gd name="adj" fmla="val 16667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06" name="Text Box 10"/>
            <p:cNvSpPr txBox="1">
              <a:spLocks noChangeArrowheads="1"/>
            </p:cNvSpPr>
            <p:nvPr/>
          </p:nvSpPr>
          <p:spPr bwMode="auto">
            <a:xfrm>
              <a:off x="1020" y="255"/>
              <a:ext cx="3720" cy="327"/>
            </a:xfrm>
            <a:prstGeom prst="rect">
              <a:avLst/>
            </a:prstGeom>
            <a:solidFill>
              <a:srgbClr val="5F5F5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NZ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Ariste, TriReme Medical</a:t>
              </a:r>
              <a:endPara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32107" name="Picture 11"/>
          <p:cNvPicPr>
            <a:picLocks noChangeAspect="1" noChangeArrowheads="1"/>
          </p:cNvPicPr>
          <p:nvPr/>
        </p:nvPicPr>
        <p:blipFill>
          <a:blip r:embed="rId5" cstate="print"/>
          <a:srcRect l="15950" t="32018" r="30899" b="31332"/>
          <a:stretch>
            <a:fillRect/>
          </a:stretch>
        </p:blipFill>
        <p:spPr bwMode="auto">
          <a:xfrm>
            <a:off x="4643438" y="4459288"/>
            <a:ext cx="3960812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2108" name="Freeform 12"/>
          <p:cNvSpPr>
            <a:spLocks/>
          </p:cNvSpPr>
          <p:nvPr/>
        </p:nvSpPr>
        <p:spPr bwMode="auto">
          <a:xfrm>
            <a:off x="4211638" y="5373688"/>
            <a:ext cx="2117725" cy="612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90" y="416"/>
              </a:cxn>
              <a:cxn ang="0">
                <a:pos x="971" y="779"/>
              </a:cxn>
              <a:cxn ang="0">
                <a:pos x="1651" y="779"/>
              </a:cxn>
            </a:cxnLst>
            <a:rect l="0" t="0" r="r" b="b"/>
            <a:pathLst>
              <a:path w="1651" h="840">
                <a:moveTo>
                  <a:pt x="0" y="0"/>
                </a:moveTo>
                <a:cubicBezTo>
                  <a:pt x="48" y="71"/>
                  <a:pt x="128" y="286"/>
                  <a:pt x="290" y="416"/>
                </a:cubicBezTo>
                <a:cubicBezTo>
                  <a:pt x="452" y="546"/>
                  <a:pt x="744" y="718"/>
                  <a:pt x="971" y="779"/>
                </a:cubicBezTo>
                <a:cubicBezTo>
                  <a:pt x="1198" y="840"/>
                  <a:pt x="1424" y="809"/>
                  <a:pt x="1651" y="779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2109" name="Freeform 13"/>
          <p:cNvSpPr>
            <a:spLocks/>
          </p:cNvSpPr>
          <p:nvPr/>
        </p:nvSpPr>
        <p:spPr bwMode="auto">
          <a:xfrm>
            <a:off x="4233863" y="2241550"/>
            <a:ext cx="4225925" cy="2051050"/>
          </a:xfrm>
          <a:custGeom>
            <a:avLst/>
            <a:gdLst/>
            <a:ahLst/>
            <a:cxnLst>
              <a:cxn ang="0">
                <a:pos x="0" y="1216"/>
              </a:cxn>
              <a:cxn ang="0">
                <a:pos x="529" y="1263"/>
              </a:cxn>
              <a:cxn ang="0">
                <a:pos x="2312" y="1042"/>
              </a:cxn>
              <a:cxn ang="0">
                <a:pos x="2627" y="584"/>
              </a:cxn>
              <a:cxn ang="0">
                <a:pos x="2438" y="0"/>
              </a:cxn>
            </a:cxnLst>
            <a:rect l="0" t="0" r="r" b="b"/>
            <a:pathLst>
              <a:path w="2662" h="1292">
                <a:moveTo>
                  <a:pt x="0" y="1216"/>
                </a:moveTo>
                <a:cubicBezTo>
                  <a:pt x="88" y="1223"/>
                  <a:pt x="144" y="1292"/>
                  <a:pt x="529" y="1263"/>
                </a:cubicBezTo>
                <a:cubicBezTo>
                  <a:pt x="914" y="1234"/>
                  <a:pt x="1962" y="1155"/>
                  <a:pt x="2312" y="1042"/>
                </a:cubicBezTo>
                <a:cubicBezTo>
                  <a:pt x="2662" y="929"/>
                  <a:pt x="2606" y="758"/>
                  <a:pt x="2627" y="584"/>
                </a:cubicBezTo>
                <a:cubicBezTo>
                  <a:pt x="2648" y="410"/>
                  <a:pt x="2477" y="122"/>
                  <a:pt x="2438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39750" y="260350"/>
            <a:ext cx="8208963" cy="792163"/>
            <a:chOff x="340" y="164"/>
            <a:chExt cx="5171" cy="499"/>
          </a:xfrm>
        </p:grpSpPr>
        <p:sp>
          <p:nvSpPr>
            <p:cNvPr id="132112" name="AutoShape 16"/>
            <p:cNvSpPr>
              <a:spLocks noChangeArrowheads="1"/>
            </p:cNvSpPr>
            <p:nvPr/>
          </p:nvSpPr>
          <p:spPr bwMode="auto">
            <a:xfrm>
              <a:off x="340" y="164"/>
              <a:ext cx="5171" cy="499"/>
            </a:xfrm>
            <a:prstGeom prst="roundRect">
              <a:avLst>
                <a:gd name="adj" fmla="val 16667"/>
              </a:avLst>
            </a:prstGeom>
            <a:solidFill>
              <a:srgbClr val="29292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13" name="Text Box 17"/>
            <p:cNvSpPr txBox="1">
              <a:spLocks noChangeArrowheads="1"/>
            </p:cNvSpPr>
            <p:nvPr/>
          </p:nvSpPr>
          <p:spPr bwMode="auto">
            <a:xfrm>
              <a:off x="1020" y="255"/>
              <a:ext cx="3720" cy="288"/>
            </a:xfrm>
            <a:prstGeom prst="rect">
              <a:avLst/>
            </a:prstGeom>
            <a:solidFill>
              <a:srgbClr val="29292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NZ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Ariste Stent Delivery and Deployment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9" name="Picture 13"/>
          <p:cNvPicPr>
            <a:picLocks noChangeAspect="1" noChangeArrowheads="1"/>
          </p:cNvPicPr>
          <p:nvPr/>
        </p:nvPicPr>
        <p:blipFill>
          <a:blip r:embed="rId2" cstate="print">
            <a:lum bright="-24000" contrast="30000"/>
          </a:blip>
          <a:srcRect/>
          <a:stretch>
            <a:fillRect/>
          </a:stretch>
        </p:blipFill>
        <p:spPr bwMode="auto">
          <a:xfrm>
            <a:off x="2124075" y="2565400"/>
            <a:ext cx="5124450" cy="1752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7228" name="Picture 12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2120900" y="4437063"/>
            <a:ext cx="5114925" cy="19716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684213" y="76200"/>
            <a:ext cx="8135937" cy="2232025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1331913" y="304800"/>
            <a:ext cx="7127875" cy="190821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 sz="2800" b="1" dirty="0" err="1">
                <a:solidFill>
                  <a:schemeClr val="accent2"/>
                </a:solidFill>
              </a:rPr>
              <a:t>SideKick</a:t>
            </a:r>
            <a:r>
              <a:rPr lang="en-NZ" sz="2800" b="1" dirty="0">
                <a:solidFill>
                  <a:schemeClr val="accent2"/>
                </a:solidFill>
              </a:rPr>
              <a:t> </a:t>
            </a:r>
            <a:r>
              <a:rPr lang="en-NZ" b="1" dirty="0">
                <a:solidFill>
                  <a:schemeClr val="accent2"/>
                </a:solidFill>
              </a:rPr>
              <a:t>(</a:t>
            </a:r>
            <a:r>
              <a:rPr lang="en-NZ" sz="1600" b="1" dirty="0">
                <a:solidFill>
                  <a:schemeClr val="accent2"/>
                </a:solidFill>
              </a:rPr>
              <a:t>Y-med Medical) 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NZ" sz="2000" u="sng" dirty="0" smtClean="0"/>
              <a:t>Delivery </a:t>
            </a:r>
            <a:r>
              <a:rPr lang="en-NZ" sz="2000" u="sng" dirty="0"/>
              <a:t>system</a:t>
            </a:r>
            <a:r>
              <a:rPr lang="en-NZ" sz="2000" dirty="0"/>
              <a:t> for deployment of SB access stent </a:t>
            </a:r>
            <a:endParaRPr lang="en-NZ" sz="2000" dirty="0" smtClean="0"/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NZ" sz="2000" dirty="0" smtClean="0"/>
              <a:t>Two </a:t>
            </a:r>
            <a:r>
              <a:rPr lang="en-NZ" sz="2000" dirty="0"/>
              <a:t>wires –one RX, the other fixed to limit </a:t>
            </a:r>
            <a:r>
              <a:rPr lang="en-NZ" sz="2000" dirty="0" smtClean="0"/>
              <a:t>wrap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NZ" sz="2000" dirty="0" err="1" smtClean="0"/>
              <a:t>Torqueable</a:t>
            </a:r>
            <a:r>
              <a:rPr lang="en-NZ" sz="2000" dirty="0" smtClean="0"/>
              <a:t> </a:t>
            </a:r>
            <a:r>
              <a:rPr lang="en-NZ" sz="2000" dirty="0"/>
              <a:t>shaft actively rotates stent to align with SB</a:t>
            </a:r>
            <a:endParaRPr lang="en-US" sz="3200" dirty="0"/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4787900" y="2708275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/>
              <a:t>Fixed wire for MB</a:t>
            </a:r>
            <a:endParaRPr lang="en-US"/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3563938" y="5851525"/>
            <a:ext cx="2303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sz="2000"/>
              <a:t>Torquable Hub</a:t>
            </a:r>
            <a:endParaRPr lang="en-US" sz="2000"/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2843213" y="3860800"/>
            <a:ext cx="4176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/>
              <a:t>SB port for moveable wire</a:t>
            </a:r>
            <a:endParaRPr lang="en-US"/>
          </a:p>
        </p:txBody>
      </p:sp>
      <p:sp>
        <p:nvSpPr>
          <p:cNvPr id="137227" name="Line 11"/>
          <p:cNvSpPr>
            <a:spLocks noChangeShapeType="1"/>
          </p:cNvSpPr>
          <p:nvPr/>
        </p:nvSpPr>
        <p:spPr bwMode="auto">
          <a:xfrm flipH="1" flipV="1">
            <a:off x="4284663" y="3644900"/>
            <a:ext cx="358775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7231" name="Line 15"/>
          <p:cNvSpPr>
            <a:spLocks noChangeShapeType="1"/>
          </p:cNvSpPr>
          <p:nvPr/>
        </p:nvSpPr>
        <p:spPr bwMode="auto">
          <a:xfrm>
            <a:off x="6083300" y="3141663"/>
            <a:ext cx="288925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7232" name="Text Box 16"/>
          <p:cNvSpPr txBox="1">
            <a:spLocks noChangeArrowheads="1"/>
          </p:cNvSpPr>
          <p:nvPr/>
        </p:nvSpPr>
        <p:spPr bwMode="auto">
          <a:xfrm>
            <a:off x="2195513" y="2708275"/>
            <a:ext cx="2160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/>
              <a:t>Expanded balloon</a:t>
            </a:r>
            <a:endParaRPr lang="en-US"/>
          </a:p>
        </p:txBody>
      </p:sp>
      <p:sp>
        <p:nvSpPr>
          <p:cNvPr id="137233" name="Line 17"/>
          <p:cNvSpPr>
            <a:spLocks noChangeShapeType="1"/>
          </p:cNvSpPr>
          <p:nvPr/>
        </p:nvSpPr>
        <p:spPr bwMode="auto">
          <a:xfrm>
            <a:off x="3203575" y="3068638"/>
            <a:ext cx="288925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050"/>
          <p:cNvSpPr>
            <a:spLocks noChangeArrowheads="1"/>
          </p:cNvSpPr>
          <p:nvPr/>
        </p:nvSpPr>
        <p:spPr bwMode="auto">
          <a:xfrm>
            <a:off x="688975" y="0"/>
            <a:ext cx="7939088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>
                <a:solidFill>
                  <a:srgbClr val="FFFF00"/>
                </a:solidFill>
                <a:cs typeface="Arial" charset="0"/>
              </a:rPr>
              <a:t>Coronary Bifurcation Lesions</a:t>
            </a:r>
          </a:p>
          <a:p>
            <a:pPr algn="ctr"/>
            <a:r>
              <a:rPr lang="en-GB" sz="3200" b="1" i="1">
                <a:cs typeface="Arial" charset="0"/>
              </a:rPr>
              <a:t>Medina Classification</a:t>
            </a:r>
          </a:p>
        </p:txBody>
      </p:sp>
      <p:sp>
        <p:nvSpPr>
          <p:cNvPr id="20483" name="Line 2051"/>
          <p:cNvSpPr>
            <a:spLocks noChangeShapeType="1"/>
          </p:cNvSpPr>
          <p:nvPr/>
        </p:nvSpPr>
        <p:spPr bwMode="auto">
          <a:xfrm>
            <a:off x="1247775" y="1133475"/>
            <a:ext cx="6858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484" name="Picture 2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338" y="1300163"/>
            <a:ext cx="7297737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78597" name="Text Box 2053"/>
          <p:cNvSpPr txBox="1">
            <a:spLocks noChangeArrowheads="1"/>
          </p:cNvSpPr>
          <p:nvPr/>
        </p:nvSpPr>
        <p:spPr bwMode="auto">
          <a:xfrm>
            <a:off x="1984375" y="6450013"/>
            <a:ext cx="5532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Medina A, Rev Esp Cardiol.2006 Feb;59(2):183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04" name="AutoShape 28"/>
          <p:cNvSpPr>
            <a:spLocks noChangeArrowheads="1"/>
          </p:cNvSpPr>
          <p:nvPr/>
        </p:nvSpPr>
        <p:spPr bwMode="auto">
          <a:xfrm>
            <a:off x="250825" y="1412875"/>
            <a:ext cx="2952750" cy="1655763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23850" y="333375"/>
            <a:ext cx="8389938" cy="719138"/>
            <a:chOff x="204" y="210"/>
            <a:chExt cx="5285" cy="453"/>
          </a:xfrm>
        </p:grpSpPr>
        <p:sp>
          <p:nvSpPr>
            <p:cNvPr id="203786" name="AutoShape 10"/>
            <p:cNvSpPr>
              <a:spLocks noChangeArrowheads="1"/>
            </p:cNvSpPr>
            <p:nvPr/>
          </p:nvSpPr>
          <p:spPr bwMode="auto">
            <a:xfrm>
              <a:off x="204" y="210"/>
              <a:ext cx="5285" cy="453"/>
            </a:xfrm>
            <a:prstGeom prst="roundRect">
              <a:avLst>
                <a:gd name="adj" fmla="val 16667"/>
              </a:avLst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787" name="Rectangle 11"/>
            <p:cNvSpPr>
              <a:spLocks noChangeArrowheads="1"/>
            </p:cNvSpPr>
            <p:nvPr/>
          </p:nvSpPr>
          <p:spPr bwMode="auto">
            <a:xfrm>
              <a:off x="1066" y="255"/>
              <a:ext cx="40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NZ" sz="2800" b="1">
                  <a:solidFill>
                    <a:schemeClr val="accent2"/>
                  </a:solidFill>
                </a:rPr>
                <a:t>SideKick Delivery System</a:t>
              </a:r>
              <a:r>
                <a:rPr lang="en-NZ" b="1">
                  <a:solidFill>
                    <a:schemeClr val="accent2"/>
                  </a:solidFill>
                </a:rPr>
                <a:t> (Y-med Medical)</a:t>
              </a:r>
              <a:endParaRPr lang="en-US" b="1">
                <a:solidFill>
                  <a:schemeClr val="accent2"/>
                </a:solidFill>
              </a:endParaRPr>
            </a:p>
          </p:txBody>
        </p:sp>
      </p:grpSp>
      <p:pic>
        <p:nvPicPr>
          <p:cNvPr id="203781" name="Picture 5" descr="6"/>
          <p:cNvPicPr>
            <a:picLocks noChangeAspect="1" noChangeArrowheads="1"/>
          </p:cNvPicPr>
          <p:nvPr/>
        </p:nvPicPr>
        <p:blipFill>
          <a:blip r:embed="rId2" cstate="print">
            <a:lum bright="6000" contrast="48000"/>
          </a:blip>
          <a:srcRect l="38152" t="10124" r="39648" b="13086"/>
          <a:stretch>
            <a:fillRect/>
          </a:stretch>
        </p:blipFill>
        <p:spPr bwMode="auto">
          <a:xfrm>
            <a:off x="4932363" y="1412875"/>
            <a:ext cx="1082675" cy="37449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3783" name="Picture 7" descr="8"/>
          <p:cNvPicPr>
            <a:picLocks noChangeAspect="1" noChangeArrowheads="1"/>
          </p:cNvPicPr>
          <p:nvPr/>
        </p:nvPicPr>
        <p:blipFill>
          <a:blip r:embed="rId3" cstate="print">
            <a:lum bright="6000" contrast="36000"/>
          </a:blip>
          <a:srcRect l="38182" t="10124" r="41147" b="13086"/>
          <a:stretch>
            <a:fillRect/>
          </a:stretch>
        </p:blipFill>
        <p:spPr bwMode="auto">
          <a:xfrm>
            <a:off x="6372225" y="1412875"/>
            <a:ext cx="1008063" cy="37449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3790" name="Line 14"/>
          <p:cNvSpPr>
            <a:spLocks noChangeShapeType="1"/>
          </p:cNvSpPr>
          <p:nvPr/>
        </p:nvSpPr>
        <p:spPr bwMode="auto">
          <a:xfrm>
            <a:off x="4140200" y="1125538"/>
            <a:ext cx="71438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03792" name="Picture 16"/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 l="39041" t="26172" r="42393" b="27461"/>
          <a:stretch>
            <a:fillRect/>
          </a:stretch>
        </p:blipFill>
        <p:spPr bwMode="auto">
          <a:xfrm>
            <a:off x="3348038" y="1412875"/>
            <a:ext cx="93662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3782" name="AutoShape 6"/>
          <p:cNvSpPr>
            <a:spLocks noChangeArrowheads="1"/>
          </p:cNvSpPr>
          <p:nvPr/>
        </p:nvSpPr>
        <p:spPr bwMode="auto">
          <a:xfrm>
            <a:off x="4859338" y="1052513"/>
            <a:ext cx="863600" cy="720725"/>
          </a:xfrm>
          <a:prstGeom prst="curvedRightArrow">
            <a:avLst>
              <a:gd name="adj1" fmla="val 20000"/>
              <a:gd name="adj2" fmla="val 40000"/>
              <a:gd name="adj3" fmla="val 3994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797" name="Text Box 21"/>
          <p:cNvSpPr txBox="1">
            <a:spLocks noChangeArrowheads="1"/>
          </p:cNvSpPr>
          <p:nvPr/>
        </p:nvSpPr>
        <p:spPr bwMode="auto">
          <a:xfrm>
            <a:off x="3563938" y="981075"/>
            <a:ext cx="1439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sz="2000">
                <a:solidFill>
                  <a:schemeClr val="bg1"/>
                </a:solidFill>
              </a:rPr>
              <a:t>Fixed wire in MB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3800" name="Text Box 24"/>
          <p:cNvSpPr txBox="1">
            <a:spLocks noChangeArrowheads="1"/>
          </p:cNvSpPr>
          <p:nvPr/>
        </p:nvSpPr>
        <p:spPr bwMode="auto">
          <a:xfrm>
            <a:off x="3781425" y="2349500"/>
            <a:ext cx="1150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sz="2000">
                <a:solidFill>
                  <a:schemeClr val="bg1"/>
                </a:solidFill>
              </a:rPr>
              <a:t>RX wire in SB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3803" name="Text Box 27"/>
          <p:cNvSpPr txBox="1">
            <a:spLocks noChangeArrowheads="1"/>
          </p:cNvSpPr>
          <p:nvPr/>
        </p:nvSpPr>
        <p:spPr bwMode="auto">
          <a:xfrm>
            <a:off x="323850" y="1165225"/>
            <a:ext cx="33845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Font typeface="Arial" pitchFamily="34" charset="0"/>
              <a:buNone/>
            </a:pPr>
            <a:endParaRPr lang="en-NZ" sz="20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►"/>
            </a:pPr>
            <a:r>
              <a:rPr lang="en-NZ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6F (or 5F) Guide			</a:t>
            </a:r>
          </a:p>
          <a:p>
            <a:pPr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►"/>
            </a:pPr>
            <a:r>
              <a:rPr lang="en-NZ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FIM BMS completed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3805" name="Line 29"/>
          <p:cNvSpPr>
            <a:spLocks noChangeShapeType="1"/>
          </p:cNvSpPr>
          <p:nvPr/>
        </p:nvSpPr>
        <p:spPr bwMode="auto">
          <a:xfrm flipH="1" flipV="1">
            <a:off x="3779838" y="1989138"/>
            <a:ext cx="576262" cy="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/>
            <a:tailEnd type="arrow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3806" name="Line 30"/>
          <p:cNvSpPr>
            <a:spLocks noChangeShapeType="1"/>
          </p:cNvSpPr>
          <p:nvPr/>
        </p:nvSpPr>
        <p:spPr bwMode="auto">
          <a:xfrm flipH="1" flipV="1">
            <a:off x="4140200" y="3141663"/>
            <a:ext cx="576263" cy="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/>
            <a:tailEnd type="arrow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3807" name="AutoShape 31"/>
          <p:cNvSpPr>
            <a:spLocks noChangeArrowheads="1"/>
          </p:cNvSpPr>
          <p:nvPr/>
        </p:nvSpPr>
        <p:spPr bwMode="auto">
          <a:xfrm>
            <a:off x="250825" y="3213100"/>
            <a:ext cx="2952750" cy="1944688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801" name="Text Box 25"/>
          <p:cNvSpPr txBox="1">
            <a:spLocks noChangeArrowheads="1"/>
          </p:cNvSpPr>
          <p:nvPr/>
        </p:nvSpPr>
        <p:spPr bwMode="auto">
          <a:xfrm>
            <a:off x="393700" y="3390900"/>
            <a:ext cx="2665413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Side-kick is advanced to bifurcation over SB RX wire</a:t>
            </a:r>
          </a:p>
          <a:p>
            <a:pPr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wrap because one wire is fixed, other RX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4427538" y="5157788"/>
            <a:ext cx="2087562" cy="1439862"/>
            <a:chOff x="3243" y="3249"/>
            <a:chExt cx="1315" cy="907"/>
          </a:xfrm>
        </p:grpSpPr>
        <p:sp>
          <p:nvSpPr>
            <p:cNvPr id="203808" name="AutoShape 32"/>
            <p:cNvSpPr>
              <a:spLocks noChangeArrowheads="1"/>
            </p:cNvSpPr>
            <p:nvPr/>
          </p:nvSpPr>
          <p:spPr bwMode="auto">
            <a:xfrm>
              <a:off x="3243" y="3249"/>
              <a:ext cx="1315" cy="907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02" name="Text Box 26"/>
            <p:cNvSpPr txBox="1">
              <a:spLocks noChangeArrowheads="1"/>
            </p:cNvSpPr>
            <p:nvPr/>
          </p:nvSpPr>
          <p:spPr bwMode="auto">
            <a:xfrm>
              <a:off x="3424" y="3294"/>
              <a:ext cx="1043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NZ">
                  <a:solidFill>
                    <a:schemeClr val="bg1"/>
                  </a:solidFill>
                </a:rPr>
                <a:t>Torqueable shaft – active rotation to align with SB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3810" name="Picture 34"/>
          <p:cNvPicPr>
            <a:picLocks noChangeAspect="1" noChangeArrowheads="1"/>
          </p:cNvPicPr>
          <p:nvPr/>
        </p:nvPicPr>
        <p:blipFill>
          <a:blip r:embed="rId5" cstate="print"/>
          <a:srcRect l="25520" t="19778" r="44229" b="20078"/>
          <a:stretch>
            <a:fillRect/>
          </a:stretch>
        </p:blipFill>
        <p:spPr bwMode="auto">
          <a:xfrm>
            <a:off x="7596188" y="1365250"/>
            <a:ext cx="1192212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AutoShape 2"/>
          <p:cNvSpPr>
            <a:spLocks noChangeArrowheads="1"/>
          </p:cNvSpPr>
          <p:nvPr/>
        </p:nvSpPr>
        <p:spPr bwMode="auto">
          <a:xfrm>
            <a:off x="539750" y="1268413"/>
            <a:ext cx="7777163" cy="15128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9050">
            <a:solidFill>
              <a:srgbClr val="1C1C1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1403350" y="1376363"/>
            <a:ext cx="64087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 sz="3600">
                <a:solidFill>
                  <a:schemeClr val="bg1"/>
                </a:solidFill>
              </a:rPr>
              <a:t>Dedicated Side-Branch Stents</a:t>
            </a:r>
          </a:p>
          <a:p>
            <a:pPr algn="ctr">
              <a:spcBef>
                <a:spcPct val="50000"/>
              </a:spcBef>
            </a:pPr>
            <a:r>
              <a:rPr lang="en-NZ" sz="2400">
                <a:solidFill>
                  <a:schemeClr val="bg1"/>
                </a:solidFill>
              </a:rPr>
              <a:t>Elective SB stenting (no provisional strategy)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539750" y="1268413"/>
            <a:ext cx="7777163" cy="15128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1403350" y="1376363"/>
            <a:ext cx="64087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 sz="2000">
                <a:solidFill>
                  <a:srgbClr val="0033CC"/>
                </a:solidFill>
              </a:rPr>
              <a:t>Dedicated Side-Branch Stents</a:t>
            </a:r>
          </a:p>
          <a:p>
            <a:pPr algn="ctr">
              <a:spcBef>
                <a:spcPct val="50000"/>
              </a:spcBef>
            </a:pPr>
            <a:r>
              <a:rPr lang="en-NZ" sz="4000">
                <a:solidFill>
                  <a:srgbClr val="0033CC"/>
                </a:solidFill>
              </a:rPr>
              <a:t>Sideguard</a:t>
            </a:r>
            <a:r>
              <a:rPr lang="en-NZ">
                <a:solidFill>
                  <a:srgbClr val="0033CC"/>
                </a:solidFill>
              </a:rPr>
              <a:t>, Capella </a:t>
            </a:r>
            <a:endParaRPr lang="en-NZ" sz="2400">
              <a:solidFill>
                <a:srgbClr val="0033CC"/>
              </a:solidFill>
            </a:endParaRP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7667625" y="6381750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i="1"/>
              <a:t>Ormiston</a:t>
            </a:r>
            <a:endParaRPr lang="en-US" i="1"/>
          </a:p>
        </p:txBody>
      </p:sp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2" cstate="print"/>
          <a:srcRect l="10628" t="24469" r="12399" b="26169"/>
          <a:stretch>
            <a:fillRect/>
          </a:stretch>
        </p:blipFill>
        <p:spPr bwMode="auto">
          <a:xfrm rot="2666494" flipH="1">
            <a:off x="2881313" y="4040188"/>
            <a:ext cx="3887787" cy="1370012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027988" y="3284538"/>
            <a:ext cx="647700" cy="576262"/>
            <a:chOff x="5057" y="2069"/>
            <a:chExt cx="408" cy="363"/>
          </a:xfrm>
        </p:grpSpPr>
        <p:sp>
          <p:nvSpPr>
            <p:cNvPr id="159752" name="Rectangle 8"/>
            <p:cNvSpPr>
              <a:spLocks noChangeArrowheads="1"/>
            </p:cNvSpPr>
            <p:nvPr/>
          </p:nvSpPr>
          <p:spPr bwMode="auto">
            <a:xfrm>
              <a:off x="5057" y="2069"/>
              <a:ext cx="408" cy="3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753" name="Rectangle 9"/>
            <p:cNvSpPr>
              <a:spLocks noChangeArrowheads="1"/>
            </p:cNvSpPr>
            <p:nvPr/>
          </p:nvSpPr>
          <p:spPr bwMode="auto">
            <a:xfrm>
              <a:off x="5057" y="2341"/>
              <a:ext cx="408" cy="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/>
          <p:cNvSpPr>
            <a:spLocks noChangeArrowheads="1"/>
          </p:cNvSpPr>
          <p:nvPr/>
        </p:nvSpPr>
        <p:spPr bwMode="auto">
          <a:xfrm>
            <a:off x="684213" y="1341438"/>
            <a:ext cx="3600450" cy="5184775"/>
          </a:xfrm>
          <a:prstGeom prst="roundRect">
            <a:avLst>
              <a:gd name="adj" fmla="val 16667"/>
            </a:avLst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900113" y="1614488"/>
            <a:ext cx="338455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b="1"/>
              <a:t> </a:t>
            </a:r>
            <a:r>
              <a:rPr lang="en-NZ">
                <a:solidFill>
                  <a:schemeClr val="bg1"/>
                </a:solidFill>
              </a:rPr>
              <a:t>Trumpet-shaped 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Nitinol self-expanding stent mounted on delivery balloon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Conforms to anatomy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 Single wire- no wrap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 Does not need to rotate – no alignment issues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 Elective SB stenting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MB usually stented, no provisional SB stenting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BMS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FIM trial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None/>
            </a:pPr>
            <a:endParaRPr lang="en-NZ">
              <a:solidFill>
                <a:schemeClr val="bg1"/>
              </a:solidFill>
            </a:endParaRPr>
          </a:p>
        </p:txBody>
      </p:sp>
      <p:pic>
        <p:nvPicPr>
          <p:cNvPr id="150537" name="070b_CapellaPorcineSample_3.5+3.0_Kiss12atms_28Jul2006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930650"/>
            <a:ext cx="3971925" cy="2451100"/>
          </a:xfrm>
          <a:prstGeom prst="rect">
            <a:avLst/>
          </a:prstGeom>
          <a:noFill/>
        </p:spPr>
      </p:pic>
      <p:sp>
        <p:nvSpPr>
          <p:cNvPr id="150538" name="Freeform 10"/>
          <p:cNvSpPr>
            <a:spLocks/>
          </p:cNvSpPr>
          <p:nvPr/>
        </p:nvSpPr>
        <p:spPr bwMode="auto">
          <a:xfrm>
            <a:off x="5076825" y="4581525"/>
            <a:ext cx="3276600" cy="1920875"/>
          </a:xfrm>
          <a:custGeom>
            <a:avLst/>
            <a:gdLst/>
            <a:ahLst/>
            <a:cxnLst>
              <a:cxn ang="0">
                <a:pos x="560" y="0"/>
              </a:cxn>
              <a:cxn ang="0">
                <a:pos x="242" y="136"/>
              </a:cxn>
              <a:cxn ang="0">
                <a:pos x="106" y="408"/>
              </a:cxn>
              <a:cxn ang="0">
                <a:pos x="877" y="953"/>
              </a:cxn>
              <a:cxn ang="0">
                <a:pos x="1240" y="1089"/>
              </a:cxn>
              <a:cxn ang="0">
                <a:pos x="1784" y="1134"/>
              </a:cxn>
              <a:cxn ang="0">
                <a:pos x="2011" y="635"/>
              </a:cxn>
              <a:cxn ang="0">
                <a:pos x="1467" y="318"/>
              </a:cxn>
              <a:cxn ang="0">
                <a:pos x="968" y="46"/>
              </a:cxn>
              <a:cxn ang="0">
                <a:pos x="333" y="91"/>
              </a:cxn>
            </a:cxnLst>
            <a:rect l="0" t="0" r="r" b="b"/>
            <a:pathLst>
              <a:path w="2064" h="1210">
                <a:moveTo>
                  <a:pt x="560" y="0"/>
                </a:moveTo>
                <a:cubicBezTo>
                  <a:pt x="439" y="34"/>
                  <a:pt x="318" y="68"/>
                  <a:pt x="242" y="136"/>
                </a:cubicBezTo>
                <a:cubicBezTo>
                  <a:pt x="166" y="204"/>
                  <a:pt x="0" y="272"/>
                  <a:pt x="106" y="408"/>
                </a:cubicBezTo>
                <a:cubicBezTo>
                  <a:pt x="212" y="544"/>
                  <a:pt x="688" y="840"/>
                  <a:pt x="877" y="953"/>
                </a:cubicBezTo>
                <a:cubicBezTo>
                  <a:pt x="1066" y="1066"/>
                  <a:pt x="1089" y="1059"/>
                  <a:pt x="1240" y="1089"/>
                </a:cubicBezTo>
                <a:cubicBezTo>
                  <a:pt x="1391" y="1119"/>
                  <a:pt x="1656" y="1210"/>
                  <a:pt x="1784" y="1134"/>
                </a:cubicBezTo>
                <a:cubicBezTo>
                  <a:pt x="1912" y="1058"/>
                  <a:pt x="2064" y="771"/>
                  <a:pt x="2011" y="635"/>
                </a:cubicBezTo>
                <a:cubicBezTo>
                  <a:pt x="1958" y="499"/>
                  <a:pt x="1641" y="416"/>
                  <a:pt x="1467" y="318"/>
                </a:cubicBezTo>
                <a:cubicBezTo>
                  <a:pt x="1293" y="220"/>
                  <a:pt x="1157" y="84"/>
                  <a:pt x="968" y="46"/>
                </a:cubicBezTo>
                <a:cubicBezTo>
                  <a:pt x="779" y="8"/>
                  <a:pt x="556" y="49"/>
                  <a:pt x="333" y="91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0539" name="Picture 11"/>
          <p:cNvPicPr>
            <a:picLocks noChangeAspect="1" noChangeArrowheads="1"/>
          </p:cNvPicPr>
          <p:nvPr/>
        </p:nvPicPr>
        <p:blipFill>
          <a:blip r:embed="rId4" cstate="print"/>
          <a:srcRect l="10629" t="24483" r="12384" b="26166"/>
          <a:stretch>
            <a:fillRect/>
          </a:stretch>
        </p:blipFill>
        <p:spPr bwMode="auto">
          <a:xfrm rot="12198584">
            <a:off x="4643438" y="1989138"/>
            <a:ext cx="34480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0541" name="AutoShape 13"/>
          <p:cNvSpPr>
            <a:spLocks noChangeArrowheads="1"/>
          </p:cNvSpPr>
          <p:nvPr/>
        </p:nvSpPr>
        <p:spPr bwMode="auto">
          <a:xfrm>
            <a:off x="539750" y="44450"/>
            <a:ext cx="7777163" cy="12239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1C1C1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42" name="Text Box 14"/>
          <p:cNvSpPr txBox="1">
            <a:spLocks noChangeArrowheads="1"/>
          </p:cNvSpPr>
          <p:nvPr/>
        </p:nvSpPr>
        <p:spPr bwMode="auto">
          <a:xfrm>
            <a:off x="1116013" y="44450"/>
            <a:ext cx="6408737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>
                <a:solidFill>
                  <a:srgbClr val="0033CC"/>
                </a:solidFill>
              </a:rPr>
              <a:t>Dedicated Side-Branch Ste                     	</a:t>
            </a:r>
            <a:r>
              <a:rPr lang="en-NZ" sz="4000">
                <a:solidFill>
                  <a:srgbClr val="0033CC"/>
                </a:solidFill>
              </a:rPr>
              <a:t>Sideguard</a:t>
            </a:r>
            <a:r>
              <a:rPr lang="en-NZ">
                <a:solidFill>
                  <a:srgbClr val="0033CC"/>
                </a:solidFill>
              </a:rPr>
              <a:t>, Capella </a:t>
            </a:r>
            <a:endParaRPr lang="en-NZ" sz="240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0" fill="hold"/>
                                        <p:tgtEl>
                                          <p:spTgt spid="1505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05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0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05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3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8313" y="1052513"/>
            <a:ext cx="8280400" cy="935037"/>
            <a:chOff x="295" y="981"/>
            <a:chExt cx="5216" cy="589"/>
          </a:xfrm>
        </p:grpSpPr>
        <p:sp>
          <p:nvSpPr>
            <p:cNvPr id="13317" name="AutoShape 5"/>
            <p:cNvSpPr>
              <a:spLocks noChangeArrowheads="1"/>
            </p:cNvSpPr>
            <p:nvPr/>
          </p:nvSpPr>
          <p:spPr bwMode="auto">
            <a:xfrm>
              <a:off x="295" y="981"/>
              <a:ext cx="5216" cy="58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1204" y="1025"/>
              <a:ext cx="3490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Dedicated Side-Branch Stents		</a:t>
              </a:r>
            </a:p>
            <a:p>
              <a:r>
                <a:rPr lang="en-US" sz="2800">
                  <a:solidFill>
                    <a:srgbClr val="FF0000"/>
                  </a:solidFill>
                </a:rPr>
                <a:t>Tryton Side-Branch Stent, </a:t>
              </a:r>
              <a:r>
                <a:rPr lang="en-US" sz="1400">
                  <a:solidFill>
                    <a:srgbClr val="FF0000"/>
                  </a:solidFill>
                </a:rPr>
                <a:t>Tryton Medical</a:t>
              </a:r>
            </a:p>
          </p:txBody>
        </p:sp>
      </p:grpSp>
      <p:pic>
        <p:nvPicPr>
          <p:cNvPr id="13330" name="Picture 18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l="29730" t="23619" r="19485" b="17809"/>
          <a:stretch>
            <a:fillRect/>
          </a:stretch>
        </p:blipFill>
        <p:spPr bwMode="auto">
          <a:xfrm>
            <a:off x="2771775" y="2205038"/>
            <a:ext cx="3744913" cy="27019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AutoShape 2"/>
          <p:cNvSpPr>
            <a:spLocks noChangeArrowheads="1"/>
          </p:cNvSpPr>
          <p:nvPr/>
        </p:nvSpPr>
        <p:spPr bwMode="auto">
          <a:xfrm>
            <a:off x="539750" y="1052513"/>
            <a:ext cx="4032250" cy="5616575"/>
          </a:xfrm>
          <a:prstGeom prst="roundRect">
            <a:avLst>
              <a:gd name="adj" fmla="val 16667"/>
            </a:avLst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667" name="AutoShape 3"/>
          <p:cNvSpPr>
            <a:spLocks noChangeArrowheads="1"/>
          </p:cNvSpPr>
          <p:nvPr/>
        </p:nvSpPr>
        <p:spPr bwMode="auto">
          <a:xfrm>
            <a:off x="468313" y="46038"/>
            <a:ext cx="8280400" cy="9350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1911350" y="115888"/>
            <a:ext cx="554037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Dedicated Side-Branch Stents</a:t>
            </a:r>
            <a:r>
              <a:rPr lang="en-US">
                <a:solidFill>
                  <a:srgbClr val="FF0000"/>
                </a:solidFill>
              </a:rPr>
              <a:t>		</a:t>
            </a:r>
          </a:p>
          <a:p>
            <a:r>
              <a:rPr lang="en-US" sz="2800">
                <a:solidFill>
                  <a:srgbClr val="FF0000"/>
                </a:solidFill>
              </a:rPr>
              <a:t>Tryton Side-Branch Stent, </a:t>
            </a:r>
            <a:r>
              <a:rPr lang="en-US" sz="1400">
                <a:solidFill>
                  <a:srgbClr val="FF0000"/>
                </a:solidFill>
              </a:rPr>
              <a:t>Tryton Medical</a:t>
            </a:r>
          </a:p>
        </p:txBody>
      </p:sp>
      <p:pic>
        <p:nvPicPr>
          <p:cNvPr id="241669" name="Picture 5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 l="29727" t="23625" r="19492" b="17792"/>
          <a:stretch>
            <a:fillRect/>
          </a:stretch>
        </p:blipFill>
        <p:spPr bwMode="auto">
          <a:xfrm>
            <a:off x="4859338" y="1196975"/>
            <a:ext cx="3744912" cy="27019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41670" name="Rectangle 6"/>
          <p:cNvSpPr>
            <a:spLocks noChangeArrowheads="1"/>
          </p:cNvSpPr>
          <p:nvPr/>
        </p:nvSpPr>
        <p:spPr bwMode="auto">
          <a:xfrm>
            <a:off x="682625" y="1125538"/>
            <a:ext cx="3960813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Stainless steel balloon expandable SB stent</a:t>
            </a:r>
          </a:p>
          <a:p>
            <a:pPr marL="342900" indent="-342900">
              <a:buFont typeface="Arial" pitchFamily="34" charset="0"/>
              <a:buChar char="►"/>
            </a:pPr>
            <a:endParaRPr lang="en-NZ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None/>
            </a:pPr>
            <a:r>
              <a:rPr lang="en-NZ">
                <a:solidFill>
                  <a:schemeClr val="bg1"/>
                </a:solidFill>
              </a:rPr>
              <a:t>3 ZONES</a:t>
            </a:r>
          </a:p>
          <a:p>
            <a:pPr marL="342900" indent="-342900"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MB zone</a:t>
            </a:r>
          </a:p>
          <a:p>
            <a:pPr marL="342900" indent="-342900"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Transition zone</a:t>
            </a:r>
          </a:p>
          <a:p>
            <a:pPr marL="342900" indent="-342900"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SB zone-conventional design</a:t>
            </a:r>
          </a:p>
          <a:p>
            <a:pPr marL="342900" indent="-342900">
              <a:buFont typeface="Arial" pitchFamily="34" charset="0"/>
              <a:buChar char="►"/>
            </a:pPr>
            <a:endParaRPr lang="en-NZ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Single wire delivery (no wrap or alignment)</a:t>
            </a:r>
          </a:p>
          <a:p>
            <a:pPr marL="342900" indent="-342900"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6F					</a:t>
            </a:r>
          </a:p>
          <a:p>
            <a:pPr marL="342900" indent="-342900"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Elective SB, no provisonal SB</a:t>
            </a:r>
          </a:p>
          <a:p>
            <a:pPr marL="342900" indent="-342900">
              <a:buFont typeface="Arial" pitchFamily="34" charset="0"/>
              <a:buChar char="►"/>
            </a:pPr>
            <a:endParaRPr lang="en-NZ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Facilitates “Culotte” with stent of operator choice			</a:t>
            </a:r>
          </a:p>
          <a:p>
            <a:pPr marL="342900" indent="-342900">
              <a:buFont typeface="Arial" pitchFamily="34" charset="0"/>
              <a:buChar char="►"/>
            </a:pPr>
            <a:r>
              <a:rPr lang="en-NZ">
                <a:solidFill>
                  <a:schemeClr val="bg1"/>
                </a:solidFill>
              </a:rPr>
              <a:t>FIM trial completed</a:t>
            </a:r>
          </a:p>
          <a:p>
            <a:pPr marL="342900" indent="-342900"/>
            <a:endParaRPr lang="en-NZ" b="1">
              <a:solidFill>
                <a:schemeClr val="bg1"/>
              </a:solidFill>
            </a:endParaRPr>
          </a:p>
        </p:txBody>
      </p:sp>
      <p:sp>
        <p:nvSpPr>
          <p:cNvPr id="241671" name="Freeform 7"/>
          <p:cNvSpPr>
            <a:spLocks/>
          </p:cNvSpPr>
          <p:nvPr/>
        </p:nvSpPr>
        <p:spPr bwMode="auto">
          <a:xfrm rot="-2369790">
            <a:off x="2411413" y="1628775"/>
            <a:ext cx="1985962" cy="1149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7" y="182"/>
              </a:cxn>
            </a:cxnLst>
            <a:rect l="0" t="0" r="r" b="b"/>
            <a:pathLst>
              <a:path w="907" h="182">
                <a:moveTo>
                  <a:pt x="0" y="0"/>
                </a:moveTo>
                <a:cubicBezTo>
                  <a:pt x="378" y="76"/>
                  <a:pt x="756" y="152"/>
                  <a:pt x="907" y="182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1672" name="Freeform 8"/>
          <p:cNvSpPr>
            <a:spLocks/>
          </p:cNvSpPr>
          <p:nvPr/>
        </p:nvSpPr>
        <p:spPr bwMode="auto">
          <a:xfrm>
            <a:off x="2916238" y="2636838"/>
            <a:ext cx="3960812" cy="71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7" y="134"/>
              </a:cxn>
              <a:cxn ang="0">
                <a:pos x="1491" y="450"/>
              </a:cxn>
              <a:cxn ang="0">
                <a:pos x="1999" y="471"/>
              </a:cxn>
            </a:cxnLst>
            <a:rect l="0" t="0" r="r" b="b"/>
            <a:pathLst>
              <a:path w="1999" h="506">
                <a:moveTo>
                  <a:pt x="0" y="0"/>
                </a:moveTo>
                <a:cubicBezTo>
                  <a:pt x="83" y="22"/>
                  <a:pt x="249" y="59"/>
                  <a:pt x="497" y="134"/>
                </a:cubicBezTo>
                <a:cubicBezTo>
                  <a:pt x="745" y="209"/>
                  <a:pt x="1241" y="394"/>
                  <a:pt x="1491" y="450"/>
                </a:cubicBezTo>
                <a:cubicBezTo>
                  <a:pt x="1741" y="506"/>
                  <a:pt x="1893" y="467"/>
                  <a:pt x="1999" y="47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1673" name="Freeform 9"/>
          <p:cNvSpPr>
            <a:spLocks/>
          </p:cNvSpPr>
          <p:nvPr/>
        </p:nvSpPr>
        <p:spPr bwMode="auto">
          <a:xfrm rot="326420">
            <a:off x="4156075" y="3138488"/>
            <a:ext cx="3455988" cy="2873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97" y="454"/>
              </a:cxn>
              <a:cxn ang="0">
                <a:pos x="2494" y="454"/>
              </a:cxn>
            </a:cxnLst>
            <a:rect l="0" t="0" r="r" b="b"/>
            <a:pathLst>
              <a:path w="2494" h="530">
                <a:moveTo>
                  <a:pt x="0" y="0"/>
                </a:moveTo>
                <a:cubicBezTo>
                  <a:pt x="290" y="189"/>
                  <a:pt x="581" y="378"/>
                  <a:pt x="997" y="454"/>
                </a:cubicBezTo>
                <a:cubicBezTo>
                  <a:pt x="1413" y="530"/>
                  <a:pt x="1953" y="492"/>
                  <a:pt x="2494" y="454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41674" name="026bTryton+Zeta_SB_Kissing_3.5m_2.5_SB_12_atms_07_June_2006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275138"/>
            <a:ext cx="3816350" cy="23225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1675" name="Freeform 11"/>
          <p:cNvSpPr>
            <a:spLocks/>
          </p:cNvSpPr>
          <p:nvPr/>
        </p:nvSpPr>
        <p:spPr bwMode="auto">
          <a:xfrm rot="-3555032">
            <a:off x="4556126" y="4806950"/>
            <a:ext cx="385762" cy="6556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7" y="182"/>
              </a:cxn>
            </a:cxnLst>
            <a:rect l="0" t="0" r="r" b="b"/>
            <a:pathLst>
              <a:path w="907" h="182">
                <a:moveTo>
                  <a:pt x="0" y="0"/>
                </a:moveTo>
                <a:cubicBezTo>
                  <a:pt x="378" y="76"/>
                  <a:pt x="756" y="152"/>
                  <a:pt x="907" y="182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400" y="6172200"/>
            <a:ext cx="2826415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Acute and 6 mo data 100 pts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CCI: October 2010  in press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40" fill="hold"/>
                                        <p:tgtEl>
                                          <p:spTgt spid="241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1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1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67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167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AutoShape 2"/>
          <p:cNvSpPr>
            <a:spLocks noChangeArrowheads="1"/>
          </p:cNvSpPr>
          <p:nvPr/>
        </p:nvSpPr>
        <p:spPr bwMode="auto">
          <a:xfrm>
            <a:off x="1692275" y="981075"/>
            <a:ext cx="5256213" cy="792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2382838" y="1052513"/>
            <a:ext cx="378142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 sz="3600">
                <a:solidFill>
                  <a:srgbClr val="FF3300"/>
                </a:solidFill>
              </a:rPr>
              <a:t>Axxess</a:t>
            </a:r>
            <a:r>
              <a:rPr lang="en-NZ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NZ">
                <a:solidFill>
                  <a:srgbClr val="FF3300"/>
                </a:solidFill>
              </a:rPr>
              <a:t>(Devax)</a:t>
            </a:r>
            <a:endParaRPr lang="en-US">
              <a:solidFill>
                <a:srgbClr val="FF3300"/>
              </a:solidFill>
            </a:endParaRPr>
          </a:p>
        </p:txBody>
      </p:sp>
      <p:pic>
        <p:nvPicPr>
          <p:cNvPr id="225284" name="057b2_3.5x14_Devax_60d_Contrast50_28Jun2006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2133600"/>
            <a:ext cx="5192712" cy="32416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20" fill="hold"/>
                                        <p:tgtEl>
                                          <p:spTgt spid="225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2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5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5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28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11188" y="404813"/>
            <a:ext cx="7489825" cy="792162"/>
            <a:chOff x="295" y="482"/>
            <a:chExt cx="5171" cy="499"/>
          </a:xfrm>
        </p:grpSpPr>
        <p:sp>
          <p:nvSpPr>
            <p:cNvPr id="226316" name="AutoShape 12"/>
            <p:cNvSpPr>
              <a:spLocks noChangeArrowheads="1"/>
            </p:cNvSpPr>
            <p:nvPr/>
          </p:nvSpPr>
          <p:spPr bwMode="auto">
            <a:xfrm>
              <a:off x="295" y="482"/>
              <a:ext cx="5171" cy="49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7" name="Text Box 13"/>
            <p:cNvSpPr txBox="1">
              <a:spLocks noChangeArrowheads="1"/>
            </p:cNvSpPr>
            <p:nvPr/>
          </p:nvSpPr>
          <p:spPr bwMode="auto">
            <a:xfrm>
              <a:off x="975" y="527"/>
              <a:ext cx="3720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NZ" sz="3600">
                  <a:solidFill>
                    <a:srgbClr val="FF3300"/>
                  </a:solidFill>
                </a:rPr>
                <a:t>Axxess</a:t>
              </a:r>
              <a:r>
                <a:rPr lang="en-NZ" sz="36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NZ">
                  <a:solidFill>
                    <a:srgbClr val="FF3300"/>
                  </a:solidFill>
                </a:rPr>
                <a:t>(Devax)</a:t>
              </a:r>
              <a:endParaRPr lang="en-US">
                <a:solidFill>
                  <a:srgbClr val="FF3300"/>
                </a:solidFill>
              </a:endParaRPr>
            </a:p>
          </p:txBody>
        </p:sp>
      </p:grpSp>
      <p:sp>
        <p:nvSpPr>
          <p:cNvPr id="226306" name="AutoShape 2"/>
          <p:cNvSpPr>
            <a:spLocks noChangeArrowheads="1"/>
          </p:cNvSpPr>
          <p:nvPr/>
        </p:nvSpPr>
        <p:spPr bwMode="auto">
          <a:xfrm>
            <a:off x="539750" y="1341438"/>
            <a:ext cx="3960813" cy="4895850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755650" y="1484313"/>
            <a:ext cx="38163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400"/>
              <a:t> </a:t>
            </a:r>
            <a:r>
              <a:rPr lang="en-NZ" sz="2000"/>
              <a:t>Conical shape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/>
              <a:t> Self-expanding nitinol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/>
              <a:t> Sheathed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/>
              <a:t>  Biolimus eluting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/>
              <a:t>  Delivers over single wire (no 	wrap) but limited SB 	protection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/>
              <a:t>  Does not depend on  	rotational alignment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/>
              <a:t>  SB partially protected 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/>
              <a:t>  8F guide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endParaRPr lang="en-NZ" sz="2000"/>
          </a:p>
        </p:txBody>
      </p:sp>
      <p:pic>
        <p:nvPicPr>
          <p:cNvPr id="226311" name="Picture 7"/>
          <p:cNvPicPr>
            <a:picLocks noChangeAspect="1" noChangeArrowheads="1"/>
          </p:cNvPicPr>
          <p:nvPr/>
        </p:nvPicPr>
        <p:blipFill>
          <a:blip r:embed="rId3" cstate="print"/>
          <a:srcRect l="11224" t="27417" r="25572" b="20604"/>
          <a:stretch>
            <a:fillRect/>
          </a:stretch>
        </p:blipFill>
        <p:spPr bwMode="auto">
          <a:xfrm>
            <a:off x="4643438" y="4221163"/>
            <a:ext cx="3527425" cy="181292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26313" name="057b2_3.5x14_Devax_60d_Contrast50_28Jun2006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16050"/>
            <a:ext cx="3457575" cy="2157413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20" fill="hold"/>
                                        <p:tgtEl>
                                          <p:spTgt spid="226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63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6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6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31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AutoShape 2"/>
          <p:cNvSpPr>
            <a:spLocks noChangeArrowheads="1"/>
          </p:cNvSpPr>
          <p:nvPr/>
        </p:nvSpPr>
        <p:spPr bwMode="auto">
          <a:xfrm>
            <a:off x="1331913" y="1196975"/>
            <a:ext cx="3095625" cy="5184775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03350" y="260350"/>
            <a:ext cx="7200900" cy="792163"/>
            <a:chOff x="340" y="164"/>
            <a:chExt cx="5171" cy="499"/>
          </a:xfrm>
        </p:grpSpPr>
        <p:sp>
          <p:nvSpPr>
            <p:cNvPr id="231428" name="AutoShape 4"/>
            <p:cNvSpPr>
              <a:spLocks noChangeArrowheads="1"/>
            </p:cNvSpPr>
            <p:nvPr/>
          </p:nvSpPr>
          <p:spPr bwMode="auto">
            <a:xfrm>
              <a:off x="340" y="164"/>
              <a:ext cx="5171" cy="49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29" name="Text Box 5"/>
            <p:cNvSpPr txBox="1">
              <a:spLocks noChangeArrowheads="1"/>
            </p:cNvSpPr>
            <p:nvPr/>
          </p:nvSpPr>
          <p:spPr bwMode="auto">
            <a:xfrm>
              <a:off x="1020" y="255"/>
              <a:ext cx="3720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NZ" sz="3600">
                  <a:solidFill>
                    <a:srgbClr val="FF3300"/>
                  </a:solidFill>
                </a:rPr>
                <a:t>Axxess</a:t>
              </a:r>
              <a:r>
                <a:rPr lang="en-NZ" sz="2800" b="1">
                  <a:solidFill>
                    <a:srgbClr val="FF3300"/>
                  </a:solidFill>
                </a:rPr>
                <a:t> </a:t>
              </a:r>
              <a:r>
                <a:rPr lang="en-NZ">
                  <a:solidFill>
                    <a:srgbClr val="FF3300"/>
                  </a:solidFill>
                </a:rPr>
                <a:t>(Devax)</a:t>
              </a:r>
              <a:endParaRPr lang="en-US">
                <a:solidFill>
                  <a:srgbClr val="FF3300"/>
                </a:solidFill>
              </a:endParaRPr>
            </a:p>
          </p:txBody>
        </p:sp>
      </p:grpSp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1476375" y="1484313"/>
            <a:ext cx="2735263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dirty="0"/>
              <a:t> Potentially</a:t>
            </a:r>
            <a:r>
              <a:rPr lang="en-NZ" sz="2000" b="1" dirty="0"/>
              <a:t> “</a:t>
            </a:r>
            <a:r>
              <a:rPr lang="en-NZ" sz="2000" dirty="0"/>
              <a:t>Spares” the carina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dirty="0"/>
              <a:t>Provisional MB and SB </a:t>
            </a:r>
            <a:r>
              <a:rPr lang="en-NZ" sz="2000" dirty="0" err="1"/>
              <a:t>stenting</a:t>
            </a:r>
            <a:endParaRPr lang="en-NZ" sz="2000" dirty="0"/>
          </a:p>
          <a:p>
            <a:pPr>
              <a:spcBef>
                <a:spcPct val="50000"/>
              </a:spcBef>
              <a:buFont typeface="Arial" pitchFamily="34" charset="0"/>
              <a:buNone/>
            </a:pPr>
            <a:endParaRPr lang="en-NZ" sz="2000" dirty="0"/>
          </a:p>
          <a:p>
            <a:pPr>
              <a:buFont typeface="Arial" pitchFamily="34" charset="0"/>
              <a:buChar char="►"/>
            </a:pPr>
            <a:r>
              <a:rPr lang="en-NZ" sz="2000" dirty="0"/>
              <a:t> Usually needs one or more additional stents </a:t>
            </a:r>
          </a:p>
          <a:p>
            <a:pPr>
              <a:buFont typeface="Arial" pitchFamily="34" charset="0"/>
              <a:buChar char="►"/>
            </a:pPr>
            <a:endParaRPr lang="en-NZ" sz="2000" dirty="0"/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dirty="0"/>
              <a:t>Diverge Trial </a:t>
            </a:r>
            <a:r>
              <a:rPr lang="en-NZ" sz="2000" dirty="0" smtClean="0"/>
              <a:t>has completed enrolment</a:t>
            </a:r>
            <a:endParaRPr lang="en-US" sz="2000" dirty="0"/>
          </a:p>
        </p:txBody>
      </p:sp>
      <p:pic>
        <p:nvPicPr>
          <p:cNvPr id="231432" name="056_2_3.5x14_Devax_60d_3.5x16_Liberte_PV_3.0x16_Liberte_SB_Kissed16atm_23Jun2006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268413"/>
            <a:ext cx="4178300" cy="27209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" y="6172200"/>
            <a:ext cx="3776996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&gt;300 pts reported with 9 mo follow-up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JACC 2009;53:1031-39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00" fill="hold"/>
                                        <p:tgtEl>
                                          <p:spTgt spid="231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14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1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1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43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6" name="AutoShape 8"/>
          <p:cNvSpPr>
            <a:spLocks noChangeArrowheads="1"/>
          </p:cNvSpPr>
          <p:nvPr/>
        </p:nvSpPr>
        <p:spPr bwMode="auto">
          <a:xfrm>
            <a:off x="1476375" y="4005263"/>
            <a:ext cx="5759450" cy="1008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50" name="AutoShape 2"/>
          <p:cNvSpPr>
            <a:spLocks noChangeArrowheads="1"/>
          </p:cNvSpPr>
          <p:nvPr/>
        </p:nvSpPr>
        <p:spPr bwMode="auto">
          <a:xfrm>
            <a:off x="1403350" y="260350"/>
            <a:ext cx="5905500" cy="15128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1331913" y="333375"/>
            <a:ext cx="56896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sz="4000">
                <a:solidFill>
                  <a:srgbClr val="FF3300"/>
                </a:solidFill>
              </a:rPr>
              <a:t>		Stentys </a:t>
            </a:r>
            <a:r>
              <a:rPr lang="en-NZ">
                <a:solidFill>
                  <a:srgbClr val="FF3300"/>
                </a:solidFill>
              </a:rPr>
              <a:t>(Stentys)</a:t>
            </a:r>
          </a:p>
          <a:p>
            <a:pPr>
              <a:spcBef>
                <a:spcPct val="50000"/>
              </a:spcBef>
            </a:pPr>
            <a:r>
              <a:rPr lang="en-NZ" sz="2000">
                <a:solidFill>
                  <a:srgbClr val="FF3300"/>
                </a:solidFill>
              </a:rPr>
              <a:t>      		A self expanding stent</a:t>
            </a:r>
            <a:endParaRPr lang="en-US" sz="2000">
              <a:solidFill>
                <a:srgbClr val="FF3300"/>
              </a:solidFill>
            </a:endParaRPr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/>
          <a:srcRect l="16829" t="24564" r="16710" b="41238"/>
          <a:stretch>
            <a:fillRect/>
          </a:stretch>
        </p:blipFill>
        <p:spPr bwMode="auto">
          <a:xfrm>
            <a:off x="1547813" y="1916113"/>
            <a:ext cx="5688012" cy="193516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3" cstate="print"/>
          <a:srcRect l="31035" t="44286" r="34010" b="46263"/>
          <a:stretch>
            <a:fillRect/>
          </a:stretch>
        </p:blipFill>
        <p:spPr bwMode="auto">
          <a:xfrm>
            <a:off x="2555875" y="5157788"/>
            <a:ext cx="3600450" cy="15271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1908175" y="4076700"/>
            <a:ext cx="5238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None/>
            </a:pPr>
            <a:r>
              <a:rPr lang="en-NZ"/>
              <a:t>Interconnections between Z hoops are disconnected by balloon inflation to create SB access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1666" name="Text Box 2"/>
          <p:cNvSpPr txBox="1">
            <a:spLocks noChangeArrowheads="1"/>
          </p:cNvSpPr>
          <p:nvPr/>
        </p:nvSpPr>
        <p:spPr bwMode="auto">
          <a:xfrm>
            <a:off x="490538" y="1063625"/>
            <a:ext cx="8224837" cy="5437188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552450" y="117475"/>
            <a:ext cx="7993063" cy="838200"/>
          </a:xfrm>
          <a:noFill/>
        </p:spPr>
        <p:txBody>
          <a:bodyPr lIns="92075" tIns="46038" rIns="92075" bIns="46038"/>
          <a:lstStyle/>
          <a:p>
            <a:r>
              <a:rPr lang="en-US" sz="3600" dirty="0" smtClean="0"/>
              <a:t>Main Consideration:  The Branch</a:t>
            </a:r>
          </a:p>
        </p:txBody>
      </p:sp>
      <p:sp>
        <p:nvSpPr>
          <p:cNvPr id="40816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92138" y="1236663"/>
            <a:ext cx="7869237" cy="39497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600" b="1" smtClean="0"/>
              <a:t>Will the side branch close?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b="1" smtClean="0"/>
              <a:t>Plaque at ostium and angulation (</a:t>
            </a:r>
            <a:r>
              <a:rPr lang="en-US" sz="2000" i="1" smtClean="0">
                <a:latin typeface="Times New Roman" pitchFamily="18" charset="0"/>
              </a:rPr>
              <a:t>Aliabadi: Am J Cardiol,1997;80:994-997)</a:t>
            </a:r>
            <a:endParaRPr lang="en-US" sz="2100" b="1" smtClean="0"/>
          </a:p>
          <a:p>
            <a:pPr>
              <a:lnSpc>
                <a:spcPct val="90000"/>
              </a:lnSpc>
              <a:defRPr/>
            </a:pPr>
            <a:endParaRPr lang="en-US" sz="2600" b="1" smtClean="0"/>
          </a:p>
          <a:p>
            <a:pPr>
              <a:lnSpc>
                <a:spcPct val="90000"/>
              </a:lnSpc>
              <a:defRPr/>
            </a:pPr>
            <a:r>
              <a:rPr lang="en-US" sz="2600" b="1" smtClean="0"/>
              <a:t>Is the side branch large enough to Stent? (</a:t>
            </a:r>
            <a:r>
              <a:rPr lang="en-US" sz="2600" b="1" u="sng" smtClean="0"/>
              <a:t>&gt;</a:t>
            </a:r>
            <a:r>
              <a:rPr lang="en-US" sz="2600" b="1" smtClean="0"/>
              <a:t>2.5 mm) </a:t>
            </a:r>
            <a:r>
              <a:rPr lang="en-US" sz="2000" i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Dauerman HL, et al. JACC.1998;32:1845-52</a:t>
            </a:r>
            <a:r>
              <a:rPr lang="en-US" sz="2400" i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endParaRPr lang="en-US" sz="3800" b="1" smtClean="0"/>
          </a:p>
          <a:p>
            <a:pPr>
              <a:lnSpc>
                <a:spcPct val="90000"/>
              </a:lnSpc>
              <a:defRPr/>
            </a:pPr>
            <a:endParaRPr lang="en-US" sz="2600" b="1" smtClean="0"/>
          </a:p>
          <a:p>
            <a:pPr>
              <a:lnSpc>
                <a:spcPct val="90000"/>
              </a:lnSpc>
              <a:defRPr/>
            </a:pPr>
            <a:r>
              <a:rPr lang="en-US" sz="2600" b="1" smtClean="0"/>
              <a:t>Is the side branch plaque lengthy (not focal)?</a:t>
            </a:r>
          </a:p>
          <a:p>
            <a:pPr>
              <a:lnSpc>
                <a:spcPct val="90000"/>
              </a:lnSpc>
              <a:defRPr/>
            </a:pPr>
            <a:endParaRPr lang="en-US" sz="2600" b="1" smtClean="0"/>
          </a:p>
          <a:p>
            <a:pPr>
              <a:lnSpc>
                <a:spcPct val="90000"/>
              </a:lnSpc>
              <a:defRPr/>
            </a:pPr>
            <a:r>
              <a:rPr lang="en-US" sz="2600" b="1" smtClean="0"/>
              <a:t>What’s the sidebranch angle? (&lt;70</a:t>
            </a:r>
            <a:r>
              <a:rPr lang="en-US" sz="2600" b="1" baseline="30000" smtClean="0"/>
              <a:t>o</a:t>
            </a:r>
            <a:r>
              <a:rPr lang="en-US" sz="2600" b="1" smtClean="0"/>
              <a:t> or &gt; 70</a:t>
            </a:r>
            <a:r>
              <a:rPr lang="en-US" sz="2600" b="1" baseline="30000" smtClean="0"/>
              <a:t>o</a:t>
            </a:r>
            <a:r>
              <a:rPr lang="en-US" sz="2600" b="1" smtClean="0"/>
              <a:t>)</a:t>
            </a:r>
          </a:p>
          <a:p>
            <a:pPr>
              <a:lnSpc>
                <a:spcPct val="90000"/>
              </a:lnSpc>
              <a:defRPr/>
            </a:pPr>
            <a:endParaRPr lang="en-US" sz="2600" b="1" smtClean="0"/>
          </a:p>
          <a:p>
            <a:pPr>
              <a:lnSpc>
                <a:spcPct val="90000"/>
              </a:lnSpc>
              <a:defRPr/>
            </a:pPr>
            <a:r>
              <a:rPr lang="en-US" sz="2600" b="1" smtClean="0"/>
              <a:t>Can you rewire after main branch stent?</a:t>
            </a: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890588" y="844550"/>
            <a:ext cx="7696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81672" name="Rectangle 8"/>
          <p:cNvSpPr>
            <a:spLocks noChangeArrowheads="1"/>
          </p:cNvSpPr>
          <p:nvPr/>
        </p:nvSpPr>
        <p:spPr bwMode="auto">
          <a:xfrm>
            <a:off x="581025" y="2613025"/>
            <a:ext cx="8012113" cy="37592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1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81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1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81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1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81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1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81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16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816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16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0816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8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1670" grpId="0" build="p" autoUpdateAnimBg="0"/>
      <p:bldP spid="408167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AutoShape 4"/>
          <p:cNvSpPr>
            <a:spLocks noChangeArrowheads="1"/>
          </p:cNvSpPr>
          <p:nvPr/>
        </p:nvSpPr>
        <p:spPr bwMode="auto">
          <a:xfrm>
            <a:off x="468313" y="1628775"/>
            <a:ext cx="3962400" cy="48958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755650" y="1773238"/>
            <a:ext cx="360045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dirty="0"/>
              <a:t>Self-expanding, sheathed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dirty="0" err="1"/>
              <a:t>Nitinol</a:t>
            </a:r>
            <a:endParaRPr lang="en-NZ" sz="2000" dirty="0"/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dirty="0"/>
              <a:t>Drug-eluting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dirty="0"/>
              <a:t>7F guide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dirty="0"/>
              <a:t>Delivers over single wire so SB not fully protected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dirty="0"/>
              <a:t>No wrap issues or rotation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b="1" dirty="0">
                <a:solidFill>
                  <a:srgbClr val="FF0000"/>
                </a:solidFill>
              </a:rPr>
              <a:t>SB balloon inflation disconnects interconnections</a:t>
            </a:r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r>
              <a:rPr lang="en-NZ" sz="2000" dirty="0"/>
              <a:t>Limited SB </a:t>
            </a:r>
            <a:r>
              <a:rPr lang="en-NZ" sz="2000" dirty="0" err="1"/>
              <a:t>ostial</a:t>
            </a:r>
            <a:r>
              <a:rPr lang="en-NZ" sz="2000" dirty="0"/>
              <a:t> scaffolding</a:t>
            </a:r>
            <a:endParaRPr lang="en-US" sz="2000" dirty="0"/>
          </a:p>
          <a:p>
            <a:pPr>
              <a:spcBef>
                <a:spcPct val="50000"/>
              </a:spcBef>
              <a:buFont typeface="Arial" pitchFamily="34" charset="0"/>
              <a:buChar char="►"/>
            </a:pPr>
            <a:endParaRPr lang="en-NZ" sz="2000" dirty="0"/>
          </a:p>
        </p:txBody>
      </p:sp>
      <p:pic>
        <p:nvPicPr>
          <p:cNvPr id="233479" name="Picture 7"/>
          <p:cNvPicPr>
            <a:picLocks noChangeAspect="1" noChangeArrowheads="1"/>
          </p:cNvPicPr>
          <p:nvPr/>
        </p:nvPicPr>
        <p:blipFill>
          <a:blip r:embed="rId3" cstate="print"/>
          <a:srcRect l="31035" t="44286" r="34010" b="46263"/>
          <a:stretch>
            <a:fillRect/>
          </a:stretch>
        </p:blipFill>
        <p:spPr bwMode="auto">
          <a:xfrm>
            <a:off x="4572000" y="4764088"/>
            <a:ext cx="3816350" cy="16176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39750" y="260350"/>
            <a:ext cx="7848600" cy="1223963"/>
            <a:chOff x="340" y="164"/>
            <a:chExt cx="4944" cy="771"/>
          </a:xfrm>
        </p:grpSpPr>
        <p:sp>
          <p:nvSpPr>
            <p:cNvPr id="233474" name="AutoShape 2"/>
            <p:cNvSpPr>
              <a:spLocks noChangeArrowheads="1"/>
            </p:cNvSpPr>
            <p:nvPr/>
          </p:nvSpPr>
          <p:spPr bwMode="auto">
            <a:xfrm>
              <a:off x="340" y="164"/>
              <a:ext cx="4944" cy="77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475" name="Text Box 3"/>
            <p:cNvSpPr txBox="1">
              <a:spLocks noChangeArrowheads="1"/>
            </p:cNvSpPr>
            <p:nvPr/>
          </p:nvSpPr>
          <p:spPr bwMode="auto">
            <a:xfrm>
              <a:off x="476" y="164"/>
              <a:ext cx="2041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NZ" sz="4000">
                  <a:solidFill>
                    <a:srgbClr val="FF3300"/>
                  </a:solidFill>
                </a:rPr>
                <a:t>Stentys </a:t>
              </a:r>
              <a:r>
                <a:rPr lang="en-NZ">
                  <a:solidFill>
                    <a:srgbClr val="FF3300"/>
                  </a:solidFill>
                </a:rPr>
                <a:t>(Stentys)</a:t>
              </a:r>
            </a:p>
            <a:p>
              <a:pPr>
                <a:spcBef>
                  <a:spcPct val="50000"/>
                </a:spcBef>
              </a:pPr>
              <a:r>
                <a:rPr lang="en-NZ" sz="2000">
                  <a:solidFill>
                    <a:srgbClr val="FF3300"/>
                  </a:solidFill>
                </a:rPr>
                <a:t>A self expanding stent</a:t>
              </a:r>
              <a:endParaRPr lang="en-US" sz="2000">
                <a:solidFill>
                  <a:srgbClr val="FF3300"/>
                </a:solidFill>
              </a:endParaRPr>
            </a:p>
          </p:txBody>
        </p:sp>
        <p:pic>
          <p:nvPicPr>
            <p:cNvPr id="23348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 l="16829" t="24564" r="16710" b="41238"/>
            <a:stretch>
              <a:fillRect/>
            </a:stretch>
          </p:blipFill>
          <p:spPr bwMode="auto">
            <a:xfrm>
              <a:off x="3379" y="255"/>
              <a:ext cx="1724" cy="587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233484" name="272_split_stenty_50_degree_distal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747838"/>
            <a:ext cx="3816350" cy="29051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6172200"/>
            <a:ext cx="2236510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FIM early 30 d results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Eurointervent</a:t>
            </a:r>
            <a:r>
              <a:rPr lang="en-US" dirty="0" smtClean="0">
                <a:solidFill>
                  <a:srgbClr val="FFFF00"/>
                </a:solidFill>
              </a:rPr>
              <a:t> 2009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33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34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3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3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48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1042988" y="333375"/>
            <a:ext cx="7273925" cy="936625"/>
          </a:xfrm>
          <a:prstGeom prst="roundRect">
            <a:avLst>
              <a:gd name="adj" fmla="val 16667"/>
            </a:avLst>
          </a:prstGeom>
          <a:solidFill>
            <a:srgbClr val="1C1C1C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187450" y="404813"/>
            <a:ext cx="6985000" cy="7016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NZ" sz="4000">
                <a:solidFill>
                  <a:schemeClr val="bg1"/>
                </a:solidFill>
              </a:rPr>
              <a:t>Limitations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116013" y="1484313"/>
            <a:ext cx="7056437" cy="4506912"/>
          </a:xfrm>
          <a:prstGeom prst="rect">
            <a:avLst/>
          </a:prstGeom>
          <a:solidFill>
            <a:srgbClr val="333333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400">
                <a:solidFill>
                  <a:schemeClr val="bg1"/>
                </a:solidFill>
              </a:rPr>
              <a:t>Deployment in phantoms may not represent deployment in patients					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400">
                <a:solidFill>
                  <a:schemeClr val="bg1"/>
                </a:solidFill>
              </a:rPr>
              <a:t>Not all dedicated stents have been studied		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400">
                <a:solidFill>
                  <a:schemeClr val="bg1"/>
                </a:solidFill>
              </a:rPr>
              <a:t>Suboptimal deployments are not examined here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endParaRPr lang="en-NZ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400">
                <a:solidFill>
                  <a:schemeClr val="bg1"/>
                </a:solidFill>
              </a:rPr>
              <a:t>This is an overview</a:t>
            </a:r>
            <a:r>
              <a:rPr lang="en-NZ" sz="2800" b="1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None/>
            </a:pPr>
            <a:endParaRPr lang="en-US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684213" y="115888"/>
            <a:ext cx="7848600" cy="6480175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187450" y="1600200"/>
            <a:ext cx="6840538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 dirty="0">
                <a:solidFill>
                  <a:schemeClr val="bg1"/>
                </a:solidFill>
              </a:rPr>
              <a:t> Dedicated bifurcation stents that deliver over 2 wires 	protect the SB, but have potential for wire wrap 	that may limit delivery. Need to rotate to align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 dirty="0">
                <a:solidFill>
                  <a:schemeClr val="bg1"/>
                </a:solidFill>
              </a:rPr>
              <a:t> Some devices have ways to limit wrap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 dirty="0">
                <a:solidFill>
                  <a:schemeClr val="bg1"/>
                </a:solidFill>
              </a:rPr>
              <a:t> Some devices have a </a:t>
            </a:r>
            <a:r>
              <a:rPr lang="en-NZ" sz="2000" dirty="0" err="1">
                <a:solidFill>
                  <a:schemeClr val="bg1"/>
                </a:solidFill>
              </a:rPr>
              <a:t>torqueable</a:t>
            </a:r>
            <a:r>
              <a:rPr lang="en-NZ" sz="2000" dirty="0">
                <a:solidFill>
                  <a:schemeClr val="bg1"/>
                </a:solidFill>
              </a:rPr>
              <a:t> shaft, and can be 	actively rotated (do not rely on passive rotation) to 	align with SB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 dirty="0">
                <a:solidFill>
                  <a:schemeClr val="bg1"/>
                </a:solidFill>
              </a:rPr>
              <a:t> Variable SB scaffolding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 dirty="0">
                <a:solidFill>
                  <a:schemeClr val="bg1"/>
                </a:solidFill>
              </a:rPr>
              <a:t> Dedicated SB stents do not allow provisional SB 	</a:t>
            </a:r>
            <a:r>
              <a:rPr lang="en-NZ" sz="2000" dirty="0" err="1">
                <a:solidFill>
                  <a:schemeClr val="bg1"/>
                </a:solidFill>
              </a:rPr>
              <a:t>stenting</a:t>
            </a:r>
            <a:endParaRPr lang="en-NZ" sz="20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Arial" pitchFamily="34" charset="0"/>
              <a:buChar char="►"/>
            </a:pPr>
            <a:r>
              <a:rPr lang="en-NZ" sz="2000" dirty="0">
                <a:solidFill>
                  <a:schemeClr val="bg1"/>
                </a:solidFill>
              </a:rPr>
              <a:t> Some dedicated devices are drug-eluting</a:t>
            </a:r>
          </a:p>
          <a:p>
            <a:pPr>
              <a:spcBef>
                <a:spcPct val="50000"/>
              </a:spcBef>
              <a:buClr>
                <a:srgbClr val="5F5F5F"/>
              </a:buClr>
              <a:buFont typeface="Arial" pitchFamily="34" charset="0"/>
              <a:buChar char="►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122" name="Rectangle 1026"/>
          <p:cNvSpPr>
            <a:spLocks noChangeArrowheads="1"/>
          </p:cNvSpPr>
          <p:nvPr/>
        </p:nvSpPr>
        <p:spPr bwMode="auto">
          <a:xfrm>
            <a:off x="457200" y="1352550"/>
            <a:ext cx="8029575" cy="5153025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0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603" name="Line 1027"/>
          <p:cNvSpPr>
            <a:spLocks noChangeShapeType="1"/>
          </p:cNvSpPr>
          <p:nvPr/>
        </p:nvSpPr>
        <p:spPr bwMode="auto">
          <a:xfrm>
            <a:off x="1114425" y="1000125"/>
            <a:ext cx="6858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742950" y="285750"/>
            <a:ext cx="782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00"/>
                </a:solidFill>
                <a:latin typeface="Arial" charset="0"/>
              </a:rPr>
              <a:t>Oculostenosis and Branch Lesions</a:t>
            </a:r>
          </a:p>
        </p:txBody>
      </p:sp>
      <p:sp>
        <p:nvSpPr>
          <p:cNvPr id="25605" name="Text Box 1029"/>
          <p:cNvSpPr txBox="1">
            <a:spLocks noChangeArrowheads="1"/>
          </p:cNvSpPr>
          <p:nvPr/>
        </p:nvSpPr>
        <p:spPr bwMode="auto">
          <a:xfrm>
            <a:off x="1985963" y="5959475"/>
            <a:ext cx="525621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srgbClr val="000000"/>
                </a:solidFill>
                <a:latin typeface="Arial" charset="0"/>
                <a:cs typeface="Arial" charset="0"/>
              </a:rPr>
              <a:t>Koo BK. JACC. 2005;46:633-637</a:t>
            </a:r>
          </a:p>
        </p:txBody>
      </p:sp>
      <p:pic>
        <p:nvPicPr>
          <p:cNvPr id="25606" name="Picture 1030" descr="http://www.johngusty.com/images/eye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5211763"/>
            <a:ext cx="1752600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031" descr="http://www.johngusty.com/images/eye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5249863"/>
            <a:ext cx="1752600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128" name="Text Box 1032"/>
          <p:cNvSpPr txBox="1">
            <a:spLocks noChangeArrowheads="1"/>
          </p:cNvSpPr>
          <p:nvPr/>
        </p:nvSpPr>
        <p:spPr bwMode="auto">
          <a:xfrm>
            <a:off x="1136650" y="1489075"/>
            <a:ext cx="722788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97 consecutive branch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ostial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lesions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2mm side branch with &gt; 50% angiographic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stenosis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FFR measured in 94 of the vessels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 lesion less than 75%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stenosis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had abnormal FFR &lt; 0.75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the 73 with &gt;75%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stenosis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only 20 had were functionally significant. In those &gt; 2.5     	mm in diameter only 38% had 	abnormal FFR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5730" name="Text Box 2"/>
          <p:cNvSpPr txBox="1">
            <a:spLocks noChangeArrowheads="1"/>
          </p:cNvSpPr>
          <p:nvPr/>
        </p:nvSpPr>
        <p:spPr bwMode="auto">
          <a:xfrm>
            <a:off x="228600" y="1447800"/>
            <a:ext cx="8710612" cy="5197475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0000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5731" name="Text Box 3"/>
          <p:cNvSpPr txBox="1">
            <a:spLocks noChangeArrowheads="1"/>
          </p:cNvSpPr>
          <p:nvPr/>
        </p:nvSpPr>
        <p:spPr bwMode="auto">
          <a:xfrm>
            <a:off x="436563" y="2168604"/>
            <a:ext cx="725963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Circulation 2006;114:1955-1961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3785732" name="Rectangle 4"/>
          <p:cNvSpPr>
            <a:spLocks noChangeArrowheads="1"/>
          </p:cNvSpPr>
          <p:nvPr/>
        </p:nvSpPr>
        <p:spPr bwMode="auto">
          <a:xfrm>
            <a:off x="-750888" y="1504950"/>
            <a:ext cx="829468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latin typeface="Arial" charset="0"/>
              </a:rPr>
              <a:t>NORDIC TRIAL</a:t>
            </a: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731838" y="2743200"/>
            <a:ext cx="7696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846138" y="4038600"/>
            <a:ext cx="7696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5736" name="Rectangle 8"/>
          <p:cNvSpPr>
            <a:spLocks noChangeArrowheads="1"/>
          </p:cNvSpPr>
          <p:nvPr/>
        </p:nvSpPr>
        <p:spPr bwMode="auto">
          <a:xfrm>
            <a:off x="228600" y="2647950"/>
            <a:ext cx="76676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latin typeface="Arial" charset="0"/>
              </a:rPr>
              <a:t>BBK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de-DE" sz="2000" dirty="0">
                <a:solidFill>
                  <a:srgbClr val="FFFF00"/>
                </a:solidFill>
                <a:latin typeface="Arial" charset="0"/>
              </a:rPr>
              <a:t>B</a:t>
            </a:r>
            <a:r>
              <a:rPr lang="de-DE" sz="2000" dirty="0">
                <a:solidFill>
                  <a:srgbClr val="FFFFFF"/>
                </a:solidFill>
                <a:latin typeface="Arial" charset="0"/>
              </a:rPr>
              <a:t>ifurcations </a:t>
            </a:r>
            <a:r>
              <a:rPr lang="de-DE" sz="2000" dirty="0">
                <a:solidFill>
                  <a:srgbClr val="FFFF00"/>
                </a:solidFill>
                <a:latin typeface="Arial" charset="0"/>
              </a:rPr>
              <a:t>B</a:t>
            </a:r>
            <a:r>
              <a:rPr lang="de-DE" sz="2000" dirty="0">
                <a:solidFill>
                  <a:srgbClr val="FFFFFF"/>
                </a:solidFill>
                <a:latin typeface="Arial" charset="0"/>
              </a:rPr>
              <a:t>ad</a:t>
            </a:r>
            <a:r>
              <a:rPr lang="de-DE" sz="2000" dirty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de-DE" sz="2000" dirty="0">
                <a:solidFill>
                  <a:srgbClr val="FFFF00"/>
                </a:solidFill>
                <a:latin typeface="Arial" charset="0"/>
              </a:rPr>
              <a:t>K</a:t>
            </a:r>
            <a:r>
              <a:rPr lang="de-DE" sz="2000" dirty="0">
                <a:solidFill>
                  <a:srgbClr val="FFFFFF"/>
                </a:solidFill>
                <a:latin typeface="Arial" charset="0"/>
              </a:rPr>
              <a:t>rozingen)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5737" name="Text Box 9"/>
          <p:cNvSpPr txBox="1">
            <a:spLocks noChangeArrowheads="1"/>
          </p:cNvSpPr>
          <p:nvPr/>
        </p:nvSpPr>
        <p:spPr bwMode="auto">
          <a:xfrm>
            <a:off x="655638" y="2673350"/>
            <a:ext cx="7259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3785739" name="Rectangle 11"/>
          <p:cNvSpPr>
            <a:spLocks noChangeArrowheads="1"/>
          </p:cNvSpPr>
          <p:nvPr/>
        </p:nvSpPr>
        <p:spPr bwMode="auto">
          <a:xfrm>
            <a:off x="-1447800" y="4038600"/>
            <a:ext cx="83994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charset="0"/>
              </a:rPr>
              <a:t> CACTUS</a:t>
            </a:r>
            <a:endParaRPr lang="en-US" sz="3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5741" name="Text Box 13"/>
          <p:cNvSpPr txBox="1">
            <a:spLocks noChangeArrowheads="1"/>
          </p:cNvSpPr>
          <p:nvPr/>
        </p:nvSpPr>
        <p:spPr bwMode="auto">
          <a:xfrm>
            <a:off x="1460500" y="4670048"/>
            <a:ext cx="456310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    Circulation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2009;119:71-78.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707" name="Line 14"/>
          <p:cNvSpPr>
            <a:spLocks noChangeShapeType="1"/>
          </p:cNvSpPr>
          <p:nvPr/>
        </p:nvSpPr>
        <p:spPr bwMode="auto">
          <a:xfrm>
            <a:off x="817563" y="5334000"/>
            <a:ext cx="7696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5743" name="Rectangle 15"/>
          <p:cNvSpPr>
            <a:spLocks noChangeArrowheads="1"/>
          </p:cNvSpPr>
          <p:nvPr/>
        </p:nvSpPr>
        <p:spPr bwMode="auto">
          <a:xfrm>
            <a:off x="1371601" y="5257800"/>
            <a:ext cx="594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charset="0"/>
              </a:rPr>
              <a:t>   BBC 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ONE</a:t>
            </a:r>
            <a:endParaRPr lang="en-US" sz="3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5744" name="Text Box 16"/>
          <p:cNvSpPr txBox="1">
            <a:spLocks noChangeArrowheads="1"/>
          </p:cNvSpPr>
          <p:nvPr/>
        </p:nvSpPr>
        <p:spPr bwMode="auto">
          <a:xfrm>
            <a:off x="-1295400" y="5867400"/>
            <a:ext cx="88392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C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irculation 2010;121:1235-1243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3785745" name="Rectangle 17"/>
          <p:cNvSpPr>
            <a:spLocks noChangeArrowheads="1"/>
          </p:cNvSpPr>
          <p:nvPr/>
        </p:nvSpPr>
        <p:spPr bwMode="auto">
          <a:xfrm>
            <a:off x="1752600" y="33483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Eur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Heart J. 2008; 29(23): 2859–2867.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304800"/>
            <a:ext cx="75438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When Possible….One Stent Better than Two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8002" name="Text Box 2"/>
          <p:cNvSpPr txBox="1">
            <a:spLocks noChangeArrowheads="1"/>
          </p:cNvSpPr>
          <p:nvPr/>
        </p:nvSpPr>
        <p:spPr bwMode="auto">
          <a:xfrm>
            <a:off x="490538" y="1012825"/>
            <a:ext cx="8224837" cy="5237163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tx2"/>
            </a:outerShdw>
          </a:effectLst>
        </p:spPr>
        <p:txBody>
          <a:bodyPr lIns="90488" tIns="44450" rIns="90488" bIns="44450"/>
          <a:lstStyle/>
          <a:p>
            <a:pPr marL="460375" indent="-2381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20000"/>
              <a:defRPr/>
            </a:pPr>
            <a:endParaRPr lang="en-US" sz="32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711200" y="5997575"/>
            <a:ext cx="189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3149600" y="5997575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7993063" cy="838200"/>
          </a:xfrm>
          <a:noFill/>
        </p:spPr>
        <p:txBody>
          <a:bodyPr lIns="92075" tIns="46038" rIns="92075" bIns="46038"/>
          <a:lstStyle/>
          <a:p>
            <a:r>
              <a:rPr lang="en-US" sz="4800" dirty="0" smtClean="0"/>
              <a:t>One stent vs. Two: TLR</a:t>
            </a:r>
          </a:p>
        </p:txBody>
      </p:sp>
      <p:sp>
        <p:nvSpPr>
          <p:cNvPr id="4103" name="Line 6"/>
          <p:cNvSpPr>
            <a:spLocks noChangeShapeType="1"/>
          </p:cNvSpPr>
          <p:nvPr/>
        </p:nvSpPr>
        <p:spPr bwMode="auto">
          <a:xfrm>
            <a:off x="862013" y="765175"/>
            <a:ext cx="7696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333375" y="854075"/>
          <a:ext cx="8370888" cy="5619750"/>
        </p:xfrm>
        <a:graphic>
          <a:graphicData uri="http://schemas.openxmlformats.org/presentationml/2006/ole">
            <p:oleObj spid="_x0000_s87062" name="Chart" r:id="rId4" imgW="7505510" imgH="4867466" progId="MSGraph.Chart.8">
              <p:embed followColorScheme="full"/>
            </p:oleObj>
          </a:graphicData>
        </a:graphic>
      </p:graphicFrame>
      <p:sp>
        <p:nvSpPr>
          <p:cNvPr id="4104" name="Text Box 8"/>
          <p:cNvSpPr txBox="1">
            <a:spLocks noChangeArrowheads="1"/>
          </p:cNvSpPr>
          <p:nvPr/>
        </p:nvSpPr>
        <p:spPr bwMode="auto">
          <a:xfrm rot="-5400000">
            <a:off x="-287338" y="3394076"/>
            <a:ext cx="10318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40000"/>
                </a:solidFill>
                <a:latin typeface="Arial" charset="0"/>
              </a:rPr>
              <a:t>%TLR</a:t>
            </a:r>
          </a:p>
        </p:txBody>
      </p:sp>
      <p:sp>
        <p:nvSpPr>
          <p:cNvPr id="3968009" name="Text Box 9"/>
          <p:cNvSpPr txBox="1">
            <a:spLocks noChangeArrowheads="1"/>
          </p:cNvSpPr>
          <p:nvPr/>
        </p:nvSpPr>
        <p:spPr bwMode="auto">
          <a:xfrm>
            <a:off x="1274763" y="3141663"/>
            <a:ext cx="1450975" cy="1311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4.3%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Crossover;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TIMI 0 post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  SB PTCA</a:t>
            </a:r>
          </a:p>
        </p:txBody>
      </p:sp>
      <p:sp>
        <p:nvSpPr>
          <p:cNvPr id="3968010" name="Text Box 10"/>
          <p:cNvSpPr txBox="1">
            <a:spLocks noChangeArrowheads="1"/>
          </p:cNvSpPr>
          <p:nvPr/>
        </p:nvSpPr>
        <p:spPr bwMode="auto">
          <a:xfrm>
            <a:off x="2587625" y="3960813"/>
            <a:ext cx="2322513" cy="1616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18.8%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Crossover;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&gt;60% and/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or flow-limiting dissection</a:t>
            </a:r>
          </a:p>
        </p:txBody>
      </p:sp>
      <p:sp>
        <p:nvSpPr>
          <p:cNvPr id="3968011" name="Text Box 11"/>
          <p:cNvSpPr txBox="1">
            <a:spLocks noChangeArrowheads="1"/>
          </p:cNvSpPr>
          <p:nvPr/>
        </p:nvSpPr>
        <p:spPr bwMode="auto">
          <a:xfrm>
            <a:off x="4530725" y="3960813"/>
            <a:ext cx="2322513" cy="1616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31%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Crossover;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&gt;50% and/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or flow-limiting dissection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917575" y="6403975"/>
            <a:ext cx="6751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  <a:latin typeface="Arial" charset="0"/>
              </a:rPr>
              <a:t>N=     413                    202                  350                      500</a:t>
            </a:r>
          </a:p>
        </p:txBody>
      </p:sp>
      <p:sp>
        <p:nvSpPr>
          <p:cNvPr id="3968013" name="Rectangle 13"/>
          <p:cNvSpPr>
            <a:spLocks noChangeArrowheads="1"/>
          </p:cNvSpPr>
          <p:nvPr/>
        </p:nvSpPr>
        <p:spPr bwMode="auto">
          <a:xfrm>
            <a:off x="514350" y="5086350"/>
            <a:ext cx="88900" cy="114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68014" name="Text Box 14"/>
          <p:cNvSpPr txBox="1">
            <a:spLocks noChangeArrowheads="1"/>
          </p:cNvSpPr>
          <p:nvPr/>
        </p:nvSpPr>
        <p:spPr bwMode="auto">
          <a:xfrm>
            <a:off x="6578600" y="4275138"/>
            <a:ext cx="2322513" cy="1311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3%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Crossover;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&gt;70% and/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latin typeface="Arial" charset="0"/>
              </a:rPr>
              <a:t>or &lt; TIMI 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6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680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6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6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680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6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8009" grpId="0" animBg="1" autoUpdateAnimBg="0"/>
      <p:bldP spid="3968010" grpId="0" animBg="1" autoUpdateAnimBg="0"/>
      <p:bldP spid="3968011" grpId="0" animBg="1" autoUpdateAnimBg="0"/>
      <p:bldP spid="3968013" grpId="0" animBg="1"/>
      <p:bldP spid="3968014" grpId="0" animBg="1" autoUpdateAnimBg="0"/>
    </p:bldLst>
  </p:timing>
</p:sld>
</file>

<file path=ppt/theme/theme1.xml><?xml version="1.0" encoding="utf-8"?>
<a:theme xmlns:a="http://schemas.openxmlformats.org/drawingml/2006/main" name="Med Com Slide Temp">
  <a:themeElements>
    <a:clrScheme name="Med Com Slide Temp 1">
      <a:dk1>
        <a:srgbClr val="000000"/>
      </a:dk1>
      <a:lt1>
        <a:srgbClr val="FFFFFF"/>
      </a:lt1>
      <a:dk2>
        <a:srgbClr val="000080"/>
      </a:dk2>
      <a:lt2>
        <a:srgbClr val="FFFF00"/>
      </a:lt2>
      <a:accent1>
        <a:srgbClr val="FF0000"/>
      </a:accent1>
      <a:accent2>
        <a:srgbClr val="9933FF"/>
      </a:accent2>
      <a:accent3>
        <a:srgbClr val="AAAAC0"/>
      </a:accent3>
      <a:accent4>
        <a:srgbClr val="DADADA"/>
      </a:accent4>
      <a:accent5>
        <a:srgbClr val="FFAAAA"/>
      </a:accent5>
      <a:accent6>
        <a:srgbClr val="8A2DE7"/>
      </a:accent6>
      <a:hlink>
        <a:srgbClr val="00CC00"/>
      </a:hlink>
      <a:folHlink>
        <a:srgbClr val="FF9933"/>
      </a:folHlink>
    </a:clrScheme>
    <a:fontScheme name="Med Com Slide Temp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ed Com Slide Temp 1">
        <a:dk1>
          <a:srgbClr val="000000"/>
        </a:dk1>
        <a:lt1>
          <a:srgbClr val="FFFFFF"/>
        </a:lt1>
        <a:dk2>
          <a:srgbClr val="000080"/>
        </a:dk2>
        <a:lt2>
          <a:srgbClr val="FFFF00"/>
        </a:lt2>
        <a:accent1>
          <a:srgbClr val="FF0000"/>
        </a:accent1>
        <a:accent2>
          <a:srgbClr val="9933FF"/>
        </a:accent2>
        <a:accent3>
          <a:srgbClr val="AAAAC0"/>
        </a:accent3>
        <a:accent4>
          <a:srgbClr val="DADADA"/>
        </a:accent4>
        <a:accent5>
          <a:srgbClr val="FFAAAA"/>
        </a:accent5>
        <a:accent6>
          <a:srgbClr val="8A2DE7"/>
        </a:accent6>
        <a:hlink>
          <a:srgbClr val="00CC00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Blank Presentation">
  <a:themeElements>
    <a:clrScheme name="Blank Presentation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2255</Words>
  <Application>Microsoft Office PowerPoint</Application>
  <PresentationFormat>On-screen Show (4:3)</PresentationFormat>
  <Paragraphs>595</Paragraphs>
  <Slides>62</Slides>
  <Notes>18</Notes>
  <HiddenSlides>26</HiddenSlides>
  <MMClips>17</MMClips>
  <ScaleCrop>false</ScaleCrop>
  <HeadingPairs>
    <vt:vector size="6" baseType="variant">
      <vt:variant>
        <vt:lpstr>Theme</vt:lpstr>
      </vt:variant>
      <vt:variant>
        <vt:i4>20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85" baseType="lpstr">
      <vt:lpstr>Med Com Slide Temp</vt:lpstr>
      <vt:lpstr>Blank Presentation</vt:lpstr>
      <vt:lpstr>1_Blank Presentation</vt:lpstr>
      <vt:lpstr>2_Blank Presentation</vt:lpstr>
      <vt:lpstr>3_Blank Presentation</vt:lpstr>
      <vt:lpstr>4_Blank Presentation</vt:lpstr>
      <vt:lpstr>5_Blank Presentation</vt:lpstr>
      <vt:lpstr>6_Blank Presentation</vt:lpstr>
      <vt:lpstr>7_Blank Presentation</vt:lpstr>
      <vt:lpstr>8_Blank Presentation</vt:lpstr>
      <vt:lpstr>9_Blank Presentation</vt:lpstr>
      <vt:lpstr>10_Blank Presentation</vt:lpstr>
      <vt:lpstr>11_Blank Presentation</vt:lpstr>
      <vt:lpstr>12_Blank Presentation</vt:lpstr>
      <vt:lpstr>13_Blank Presentation</vt:lpstr>
      <vt:lpstr>14_Blank Presentation</vt:lpstr>
      <vt:lpstr>15_Blank Presentation</vt:lpstr>
      <vt:lpstr>16_Blank Presentation</vt:lpstr>
      <vt:lpstr>17_Blank Presentation</vt:lpstr>
      <vt:lpstr>18_Blank Presentation</vt:lpstr>
      <vt:lpstr>Photo Editor Photo</vt:lpstr>
      <vt:lpstr>Chart</vt:lpstr>
      <vt:lpstr>Bitmap Image</vt:lpstr>
      <vt:lpstr>Bifurcation Stenting</vt:lpstr>
      <vt:lpstr>Bifurcation Lesions Come in Many Shapes and Sizes</vt:lpstr>
      <vt:lpstr>Bifurcation PCI:  Multiple Challenges</vt:lpstr>
      <vt:lpstr>Slide 4</vt:lpstr>
      <vt:lpstr>Slide 5</vt:lpstr>
      <vt:lpstr>Main Consideration:  The Branch</vt:lpstr>
      <vt:lpstr>Slide 7</vt:lpstr>
      <vt:lpstr>Slide 8</vt:lpstr>
      <vt:lpstr>One stent vs. Two: TLR</vt:lpstr>
      <vt:lpstr>Slide 10</vt:lpstr>
      <vt:lpstr>PRIMARY ENDPOINT Death, MI, TVF</vt:lpstr>
      <vt:lpstr>Down Side of Two Stents</vt:lpstr>
      <vt:lpstr>Slide 13</vt:lpstr>
      <vt:lpstr>Slide 14</vt:lpstr>
      <vt:lpstr>NORDIC 3:  KISS vs No KISS</vt:lpstr>
      <vt:lpstr>Slide 16</vt:lpstr>
      <vt:lpstr>Slide 17</vt:lpstr>
      <vt:lpstr>Various Techniques for Stenting Bifurcation Lesions</vt:lpstr>
      <vt:lpstr>Reverse T Stenting</vt:lpstr>
      <vt:lpstr>T Stent Summary</vt:lpstr>
      <vt:lpstr>Various Techniques for Stenting Bifurcation Lesions</vt:lpstr>
      <vt:lpstr>Slide 22</vt:lpstr>
      <vt:lpstr>Summary: SKS (V-stent)</vt:lpstr>
      <vt:lpstr>Various Techniques for Stenting Bifurcation Lesions</vt:lpstr>
      <vt:lpstr>Mini-Crush</vt:lpstr>
      <vt:lpstr>Mini-Crush</vt:lpstr>
      <vt:lpstr>Various Techniques for Stenting Bifurcation Lesions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KPONG</dc:creator>
  <cp:lastModifiedBy>user</cp:lastModifiedBy>
  <cp:revision>94</cp:revision>
  <dcterms:created xsi:type="dcterms:W3CDTF">2006-08-16T00:00:00Z</dcterms:created>
  <dcterms:modified xsi:type="dcterms:W3CDTF">2020-08-13T07:46:21Z</dcterms:modified>
</cp:coreProperties>
</file>