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2"/>
  </p:notesMasterIdLst>
  <p:sldIdLst>
    <p:sldId id="256" r:id="rId2"/>
    <p:sldId id="300" r:id="rId3"/>
    <p:sldId id="257" r:id="rId4"/>
    <p:sldId id="259" r:id="rId5"/>
    <p:sldId id="263" r:id="rId6"/>
    <p:sldId id="265" r:id="rId7"/>
    <p:sldId id="292" r:id="rId8"/>
    <p:sldId id="269" r:id="rId9"/>
    <p:sldId id="267" r:id="rId10"/>
    <p:sldId id="280" r:id="rId11"/>
    <p:sldId id="315" r:id="rId12"/>
    <p:sldId id="293" r:id="rId13"/>
    <p:sldId id="306" r:id="rId14"/>
    <p:sldId id="271" r:id="rId15"/>
    <p:sldId id="289" r:id="rId16"/>
    <p:sldId id="318" r:id="rId17"/>
    <p:sldId id="311" r:id="rId18"/>
    <p:sldId id="290" r:id="rId19"/>
    <p:sldId id="291" r:id="rId20"/>
    <p:sldId id="317" r:id="rId21"/>
    <p:sldId id="294" r:id="rId22"/>
    <p:sldId id="297" r:id="rId23"/>
    <p:sldId id="310" r:id="rId24"/>
    <p:sldId id="288" r:id="rId25"/>
    <p:sldId id="308" r:id="rId26"/>
    <p:sldId id="284" r:id="rId27"/>
    <p:sldId id="295" r:id="rId28"/>
    <p:sldId id="296" r:id="rId29"/>
    <p:sldId id="298" r:id="rId30"/>
    <p:sldId id="31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6856E-EAA6-4695-8AAF-BC44A52A3924}" type="datetimeFigureOut">
              <a:rPr lang="en-US" smtClean="0"/>
              <a:pPr/>
              <a:t>10/25/2015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1359E-2912-4041-8297-C33CB6E991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8B75B6-2FDB-463B-819A-42E12C2BCBCE}" type="slidenum">
              <a:rPr lang="en-US"/>
              <a:pPr/>
              <a:t>4</a:t>
            </a:fld>
            <a:endParaRPr lang="en-US"/>
          </a:p>
        </p:txBody>
      </p:sp>
      <p:sp>
        <p:nvSpPr>
          <p:cNvPr id="92162" name="Rectangle 2"/>
          <p:cNvSpPr>
            <a:spLocks noGrp="1" noRot="1" noChangeAspect="1" noTextEdit="1"/>
          </p:cNvSpPr>
          <p:nvPr>
            <p:ph type="sldImg"/>
          </p:nvPr>
        </p:nvSpPr>
        <p:spPr>
          <a:xfrm>
            <a:off x="1144588" y="687388"/>
            <a:ext cx="4568825" cy="3425825"/>
          </a:xfrm>
          <a:ln/>
        </p:spPr>
      </p:sp>
      <p:sp>
        <p:nvSpPr>
          <p:cNvPr id="92163" name="Rectangle 3"/>
          <p:cNvSpPr>
            <a:spLocks noGrp="1"/>
          </p:cNvSpPr>
          <p:nvPr>
            <p:ph type="body" idx="1"/>
          </p:nvPr>
        </p:nvSpPr>
        <p:spPr>
          <a:xfrm>
            <a:off x="914400" y="4343400"/>
            <a:ext cx="5029200" cy="4114800"/>
          </a:xfrm>
        </p:spPr>
        <p:txBody>
          <a:bodyPr/>
          <a:lstStyle/>
          <a:p>
            <a:pPr>
              <a:spcBef>
                <a:spcPct val="0"/>
              </a:spcBef>
            </a:pPr>
            <a:r>
              <a:rPr lang="en-US" sz="1800"/>
              <a:t>The Cardiovascular Health Study (CHS) was a National Heart Lung &amp; Blood Institute projects that enrolled 5,888 non-institutionalized,independent-living, community-dwelling participants </a:t>
            </a:r>
            <a:r>
              <a:rPr lang="en-US" sz="1800">
                <a:sym typeface="Symbol" charset="2"/>
              </a:rPr>
              <a:t>65 years in 4 counties from CA, MD, NC, PA.  The prevalence of HF was reported in </a:t>
            </a:r>
            <a:r>
              <a:rPr lang="en-US" sz="1800"/>
              <a:t>4,842 of these subjects by Kitzman, et. al. last year.  Of the 4,842 subjects, 425 had CHF.  Of these, 2-D Echo was available of 272 (64%) of the subjects. Of these 272  subjects, 149 (55%) had and normal LV fxn and 67 (25%) subjects had mildly reduced systolic function.  69% of men and 90% of women carried a clinical diagnosis of HF and an EF&gt;=45%. The overall prevalence of HF-PSF was 80%, but the prevalence  of “isolated” diastolic heart failure was reduced to 42% when patients with prior MI, significant valvular disease, and COPD patients were excluded.  This 42% prevalence rate of HF-PSF is similar to that reported by others.. [next slide] </a:t>
            </a:r>
          </a:p>
          <a:p>
            <a:pPr>
              <a:spcBef>
                <a:spcPct val="0"/>
              </a:spcBef>
            </a:pPr>
            <a:endParaRPr lang="en-US" sz="1800"/>
          </a:p>
          <a:p>
            <a:pPr>
              <a:spcBef>
                <a:spcPct val="0"/>
              </a:spcBef>
            </a:pPr>
            <a:endParaRPr lang="en-US"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770F1-D1B7-4FC9-BA52-49372569DC85}" type="slidenum">
              <a:rPr lang="en-US"/>
              <a:pPr/>
              <a:t>5</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pPr>
              <a:spcBef>
                <a:spcPct val="0"/>
              </a:spcBef>
            </a:pPr>
            <a:endParaRPr lang="en-US"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10FAAA-5552-4B1E-8210-3BAB20DEB14E}" type="slidenum">
              <a:rPr lang="en-US"/>
              <a:pPr/>
              <a:t>6</a:t>
            </a:fld>
            <a:endParaRPr lang="en-US"/>
          </a:p>
        </p:txBody>
      </p:sp>
      <p:sp>
        <p:nvSpPr>
          <p:cNvPr id="555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CEC3BF7-C862-4975-A495-26A4CF4FB005}" type="slidenum">
              <a:rPr lang="en-US" sz="1200">
                <a:ea typeface="ＭＳ Ｐゴシック" charset="-128"/>
              </a:rPr>
              <a:pPr algn="r"/>
              <a:t>6</a:t>
            </a:fld>
            <a:endParaRPr lang="en-US" sz="1200">
              <a:ea typeface="ＭＳ Ｐゴシック" charset="-128"/>
            </a:endParaRPr>
          </a:p>
        </p:txBody>
      </p:sp>
      <p:sp>
        <p:nvSpPr>
          <p:cNvPr id="5550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5012" name="Rectangle 3"/>
          <p:cNvSpPr>
            <a:spLocks noGrp="1" noChangeArrowheads="1"/>
          </p:cNvSpPr>
          <p:nvPr>
            <p:ph type="body" idx="1"/>
          </p:nvPr>
        </p:nvSpPr>
        <p:spPr bwMode="auto">
          <a:xfrm>
            <a:off x="914400" y="4343400"/>
            <a:ext cx="5029200" cy="527050"/>
          </a:xfrm>
          <a:prstGeom prst="rect">
            <a:avLst/>
          </a:prstGeom>
          <a:solidFill>
            <a:srgbClr val="FFFFFF"/>
          </a:solidFill>
          <a:ln>
            <a:solidFill>
              <a:srgbClr val="000000"/>
            </a:solidFill>
            <a:miter lim="800000"/>
            <a:headEnd/>
            <a:tailEnd/>
          </a:ln>
        </p:spPr>
        <p:txBody>
          <a:bodyPr lIns="91217" tIns="45609" rIns="91217" bIns="45609"/>
          <a:lstStyle/>
          <a:p>
            <a:r>
              <a:rPr lang="en-US" sz="700" b="1"/>
              <a:t>Key Point:</a:t>
            </a:r>
            <a:r>
              <a:rPr lang="en-US" sz="700"/>
              <a:t> Anemia appears to be more common in HF patients than in the general population, ranging in prevalence from 16% to 48% in the HF population.</a:t>
            </a:r>
          </a:p>
          <a:p>
            <a:endParaRPr lang="en-US" sz="700"/>
          </a:p>
          <a:p>
            <a:endParaRPr lang="en-US" sz="700"/>
          </a:p>
          <a:p>
            <a:endParaRPr lang="en-US" sz="500"/>
          </a:p>
        </p:txBody>
      </p:sp>
      <p:sp>
        <p:nvSpPr>
          <p:cNvPr id="555013" name="Text Box 4"/>
          <p:cNvSpPr txBox="1">
            <a:spLocks noChangeArrowheads="1"/>
          </p:cNvSpPr>
          <p:nvPr/>
        </p:nvSpPr>
        <p:spPr bwMode="auto">
          <a:xfrm>
            <a:off x="914400" y="5021263"/>
            <a:ext cx="5181600" cy="2952750"/>
          </a:xfrm>
          <a:prstGeom prst="rect">
            <a:avLst/>
          </a:prstGeom>
          <a:noFill/>
          <a:ln w="9525">
            <a:noFill/>
            <a:miter lim="800000"/>
            <a:headEnd/>
            <a:tailEnd/>
          </a:ln>
        </p:spPr>
        <p:txBody>
          <a:bodyPr lIns="91217" tIns="45609" rIns="91217" bIns="45609">
            <a:spAutoFit/>
          </a:bodyPr>
          <a:lstStyle/>
          <a:p>
            <a:pPr marL="114300" indent="-114300" defTabSz="911225" eaLnBrk="1" hangingPunct="1">
              <a:spcBef>
                <a:spcPct val="30000"/>
              </a:spcBef>
            </a:pPr>
            <a:r>
              <a:rPr lang="en-US" sz="900" b="1">
                <a:ea typeface="ＭＳ Ｐゴシック" charset="-128"/>
              </a:rPr>
              <a:t>References:</a:t>
            </a:r>
          </a:p>
          <a:p>
            <a:pPr marL="114300" indent="-114300" defTabSz="911225" eaLnBrk="1" hangingPunct="1">
              <a:spcBef>
                <a:spcPct val="30000"/>
              </a:spcBef>
            </a:pPr>
            <a:r>
              <a:rPr lang="en-US" sz="900">
                <a:ea typeface="ＭＳ Ｐゴシック" charset="-128"/>
              </a:rPr>
              <a:t>1. Herzog CA, Guo H, Collins AJ. The prevalence of CHF, chronic kidney disease, anemia, and multiple comorbid conditions in the Medicare population [abstract 228; S63]. 6th Annual Scientific Meeting of the Heart Failure Society of America: September 22-25, 2002; Boca Raton, Fla.</a:t>
            </a:r>
          </a:p>
          <a:p>
            <a:pPr marL="114300" indent="-114300" defTabSz="911225" eaLnBrk="1" hangingPunct="1">
              <a:spcBef>
                <a:spcPct val="30000"/>
              </a:spcBef>
            </a:pPr>
            <a:r>
              <a:rPr lang="en-US" sz="900">
                <a:ea typeface="ＭＳ Ｐゴシック" charset="-128"/>
              </a:rPr>
              <a:t>2. Ezekowitz JA, McAlister FA, Armstrong PW. Anemia is common in heart failure and is associated with poor outcomes: insights from a cohort of 12 065 patients with new-onset heart failure. </a:t>
            </a:r>
            <a:r>
              <a:rPr lang="en-US" sz="900" i="1">
                <a:ea typeface="ＭＳ Ｐゴシック" charset="-128"/>
              </a:rPr>
              <a:t>Circulation</a:t>
            </a:r>
            <a:r>
              <a:rPr lang="en-US" sz="900">
                <a:ea typeface="ＭＳ Ｐゴシック" charset="-128"/>
              </a:rPr>
              <a:t>. 2003;107:223-225.</a:t>
            </a:r>
          </a:p>
          <a:p>
            <a:pPr marL="114300" indent="-114300" defTabSz="911225" eaLnBrk="1" hangingPunct="1">
              <a:spcBef>
                <a:spcPct val="30000"/>
              </a:spcBef>
            </a:pPr>
            <a:r>
              <a:rPr lang="en-US" sz="900">
                <a:ea typeface="ＭＳ Ｐゴシック" charset="-128"/>
              </a:rPr>
              <a:t>3. Kosiborod M, Smith GL, Radford MJ, Foody JM, Krumholz HM. The prognostic importance of anemia in patients with heart failure. </a:t>
            </a:r>
            <a:r>
              <a:rPr lang="en-US" sz="900" i="1">
                <a:ea typeface="ＭＳ Ｐゴシック" charset="-128"/>
              </a:rPr>
              <a:t>Am J Med</a:t>
            </a:r>
            <a:r>
              <a:rPr lang="en-US" sz="900">
                <a:ea typeface="ＭＳ Ｐゴシック" charset="-128"/>
              </a:rPr>
              <a:t>. 2003;114:112-119.</a:t>
            </a:r>
          </a:p>
          <a:p>
            <a:pPr marL="114300" indent="-114300" defTabSz="911225" eaLnBrk="1" hangingPunct="1">
              <a:spcBef>
                <a:spcPct val="30000"/>
              </a:spcBef>
            </a:pPr>
            <a:r>
              <a:rPr lang="en-US" sz="900">
                <a:ea typeface="ＭＳ Ｐゴシック" charset="-128"/>
              </a:rPr>
              <a:t>4. Tang WHW, Miller H, Partin M, Harris CM, Young JB. Anemia in heart failure: a single-center experience [presentation]. 52nd Annual Scientific Session of the American College of Cardiology: March 30 to April 2, 2003; Chicago, Ill.</a:t>
            </a:r>
          </a:p>
          <a:p>
            <a:pPr marL="114300" indent="-114300" defTabSz="911225" eaLnBrk="1" hangingPunct="1">
              <a:spcBef>
                <a:spcPct val="30000"/>
              </a:spcBef>
            </a:pPr>
            <a:r>
              <a:rPr lang="en-US" sz="900">
                <a:ea typeface="ＭＳ Ｐゴシック" charset="-128"/>
              </a:rPr>
              <a:t>5. Horwich TB, Fonarow GC, Hamilton MA, MacLellan WR, Borenstein J. Anemia is associated with worse symptoms, greater impairment in functional capacity and a significant increase in mortality in patients with advanced heart failure. </a:t>
            </a:r>
            <a:r>
              <a:rPr lang="en-US" sz="900" i="1">
                <a:ea typeface="ＭＳ Ｐゴシック" charset="-128"/>
              </a:rPr>
              <a:t>J Am Coll Cardiol</a:t>
            </a:r>
            <a:r>
              <a:rPr lang="en-US" sz="900">
                <a:ea typeface="ＭＳ Ｐゴシック" charset="-128"/>
              </a:rPr>
              <a:t>. 2002;39:1780-1786.</a:t>
            </a:r>
          </a:p>
          <a:p>
            <a:pPr marL="114300" indent="-114300" defTabSz="911225" eaLnBrk="1" hangingPunct="1">
              <a:spcBef>
                <a:spcPct val="30000"/>
              </a:spcBef>
            </a:pPr>
            <a:r>
              <a:rPr lang="en-US" sz="900">
                <a:ea typeface="ＭＳ Ｐゴシック" charset="-128"/>
              </a:rPr>
              <a:t>6. Anker SD, Sharma R, Francis D, et al. Patients with chronic heart failure (CHF) in the ELITE II trial [abstract 2335]. </a:t>
            </a:r>
            <a:r>
              <a:rPr lang="en-US" sz="900" i="1">
                <a:ea typeface="ＭＳ Ｐゴシック" charset="-128"/>
              </a:rPr>
              <a:t>Circulation</a:t>
            </a:r>
            <a:r>
              <a:rPr lang="en-US" sz="900">
                <a:ea typeface="ＭＳ Ｐゴシック" charset="-128"/>
              </a:rPr>
              <a:t>. 2002;106(suppl): #19 I-II-I 992.</a:t>
            </a:r>
          </a:p>
          <a:p>
            <a:pPr marL="114300" indent="-114300" defTabSz="911225" eaLnBrk="1" hangingPunct="1">
              <a:spcBef>
                <a:spcPct val="50000"/>
              </a:spcBef>
            </a:pPr>
            <a:endParaRPr lang="en-US" sz="90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03906-3081-4DFB-A463-E01EB657720D}" type="slidenum">
              <a:rPr lang="en-US"/>
              <a:pPr/>
              <a:t>8</a:t>
            </a:fld>
            <a:endParaRPr lang="en-US"/>
          </a:p>
        </p:txBody>
      </p:sp>
      <p:sp>
        <p:nvSpPr>
          <p:cNvPr id="745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54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endParaRPr lang="en-US"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64D0A-9EDE-4463-B331-F79432491180}" type="slidenum">
              <a:rPr lang="en-US"/>
              <a:pPr/>
              <a:t>9</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343400"/>
            <a:ext cx="5029200" cy="4114800"/>
          </a:xfrm>
        </p:spPr>
        <p:txBody>
          <a:bodyPr/>
          <a:lstStyle/>
          <a:p>
            <a:pPr>
              <a:spcBef>
                <a:spcPct val="0"/>
              </a:spcBef>
            </a:pPr>
            <a:endParaRPr lang="zh-TW" altLang="en-US"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A7432-3281-4082-ACF2-0B3A3C22878F}" type="slidenum">
              <a:rPr lang="en-US"/>
              <a:pPr/>
              <a:t>10</a:t>
            </a:fld>
            <a:endParaRPr lang="en-US"/>
          </a:p>
        </p:txBody>
      </p:sp>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8985EA-BD40-4B7E-B8CD-C6C47B33F346}" type="slidenum">
              <a:rPr lang="en-US"/>
              <a:pPr/>
              <a:t>14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pPr>
              <a:spcBef>
                <a:spcPct val="0"/>
              </a:spcBef>
            </a:pPr>
            <a:endParaRPr lang="en-US"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228BF-8E09-4615-86D6-C75394358CF5}" type="slidenum">
              <a:rPr lang="en-US"/>
              <a:pPr/>
              <a:t>23</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pPr>
              <a:spcBef>
                <a:spcPct val="0"/>
              </a:spcBef>
            </a:pPr>
            <a:endParaRPr lang="en-US"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82C5C-54E1-4987-8A48-15299BF1D699}" type="slidenum">
              <a:rPr lang="en-US"/>
              <a:pPr/>
              <a:t>26</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a:spcBef>
                <a:spcPct val="0"/>
              </a:spcBef>
            </a:pPr>
            <a:endParaRPr lang="en-US" sz="1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3646DF2-0C1A-4F4D-A1D8-24C8F3217D7D}" type="datetimeFigureOut">
              <a:rPr lang="en-US" smtClean="0"/>
              <a:pPr/>
              <a:t>10/25/2015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EBA0BCB-7FE3-4A47-BEF2-F00BA70102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646DF2-0C1A-4F4D-A1D8-24C8F3217D7D}" type="datetimeFigureOut">
              <a:rPr lang="en-US" smtClean="0"/>
              <a:pPr/>
              <a:t>10/25/2015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BA0BCB-7FE3-4A47-BEF2-F00BA70102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646DF2-0C1A-4F4D-A1D8-24C8F3217D7D}" type="datetimeFigureOut">
              <a:rPr lang="en-US" smtClean="0"/>
              <a:pPr/>
              <a:t>10/25/2015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BA0BCB-7FE3-4A47-BEF2-F00BA70102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646DF2-0C1A-4F4D-A1D8-24C8F3217D7D}" type="datetimeFigureOut">
              <a:rPr lang="en-US" smtClean="0"/>
              <a:pPr/>
              <a:t>10/25/2015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BA0BCB-7FE3-4A47-BEF2-F00BA70102A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3646DF2-0C1A-4F4D-A1D8-24C8F3217D7D}" type="datetimeFigureOut">
              <a:rPr lang="en-US" smtClean="0"/>
              <a:pPr/>
              <a:t>10/25/2015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BA0BCB-7FE3-4A47-BEF2-F00BA70102A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646DF2-0C1A-4F4D-A1D8-24C8F3217D7D}" type="datetimeFigureOut">
              <a:rPr lang="en-US" smtClean="0"/>
              <a:pPr/>
              <a:t>10/25/2015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EBA0BCB-7FE3-4A47-BEF2-F00BA70102A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3646DF2-0C1A-4F4D-A1D8-24C8F3217D7D}" type="datetimeFigureOut">
              <a:rPr lang="en-US" smtClean="0"/>
              <a:pPr/>
              <a:t>10/25/2015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EBA0BCB-7FE3-4A47-BEF2-F00BA70102A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3646DF2-0C1A-4F4D-A1D8-24C8F3217D7D}" type="datetimeFigureOut">
              <a:rPr lang="en-US" smtClean="0"/>
              <a:pPr/>
              <a:t>10/25/2015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EBA0BCB-7FE3-4A47-BEF2-F00BA70102A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3646DF2-0C1A-4F4D-A1D8-24C8F3217D7D}" type="datetimeFigureOut">
              <a:rPr lang="en-US" smtClean="0"/>
              <a:pPr/>
              <a:t>10/25/2015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BA0BCB-7FE3-4A47-BEF2-F00BA70102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3646DF2-0C1A-4F4D-A1D8-24C8F3217D7D}" type="datetimeFigureOut">
              <a:rPr lang="en-US" smtClean="0"/>
              <a:pPr/>
              <a:t>10/25/2015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EBA0BCB-7FE3-4A47-BEF2-F00BA70102A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3646DF2-0C1A-4F4D-A1D8-24C8F3217D7D}" type="datetimeFigureOut">
              <a:rPr lang="en-US" smtClean="0"/>
              <a:pPr/>
              <a:t>10/25/2015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EBA0BCB-7FE3-4A47-BEF2-F00BA70102A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3646DF2-0C1A-4F4D-A1D8-24C8F3217D7D}" type="datetimeFigureOut">
              <a:rPr lang="en-US" smtClean="0"/>
              <a:pPr/>
              <a:t>10/25/2015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EBA0BCB-7FE3-4A47-BEF2-F00BA70102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HEART FAILURE WITH PRESERVED EJECTION FRACTION</a:t>
            </a:r>
            <a:endParaRPr lang="en-US" dirty="0"/>
          </a:p>
        </p:txBody>
      </p:sp>
      <p:sp>
        <p:nvSpPr>
          <p:cNvPr id="3" name="Subtitle 2"/>
          <p:cNvSpPr>
            <a:spLocks noGrp="1"/>
          </p:cNvSpPr>
          <p:nvPr>
            <p:ph type="subTitle" idx="1"/>
          </p:nvPr>
        </p:nvSpPr>
        <p:spPr/>
        <p:txBody>
          <a:bodyPr>
            <a:normAutofit/>
          </a:bodyPr>
          <a:lstStyle/>
          <a:p>
            <a:r>
              <a:rPr lang="en-US" dirty="0" smtClean="0"/>
              <a:t>Dr. </a:t>
            </a:r>
            <a:r>
              <a:rPr lang="en-US" dirty="0" err="1" smtClean="0"/>
              <a:t>Bhavesh</a:t>
            </a:r>
            <a:r>
              <a:rPr lang="en-US" dirty="0" smtClean="0"/>
              <a:t> Roy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idx="1"/>
          </p:nvPr>
        </p:nvSpPr>
        <p:spPr>
          <a:xfrm>
            <a:off x="228600" y="1400175"/>
            <a:ext cx="8839200" cy="4924425"/>
          </a:xfrm>
          <a:noFill/>
          <a:ln/>
        </p:spPr>
        <p:txBody>
          <a:bodyPr/>
          <a:lstStyle/>
          <a:p>
            <a:pPr>
              <a:lnSpc>
                <a:spcPct val="130000"/>
              </a:lnSpc>
            </a:pPr>
            <a:r>
              <a:rPr lang="en-US" sz="2800"/>
              <a:t>Symptoms and clinical signs of HF</a:t>
            </a:r>
          </a:p>
          <a:p>
            <a:pPr>
              <a:lnSpc>
                <a:spcPct val="130000"/>
              </a:lnSpc>
            </a:pPr>
            <a:r>
              <a:rPr lang="en-US" sz="2800"/>
              <a:t>Absence of a major co-morbid condition that mimics an HF presentation (CKD, COPD, Anemia)</a:t>
            </a:r>
          </a:p>
          <a:p>
            <a:pPr>
              <a:lnSpc>
                <a:spcPct val="130000"/>
              </a:lnSpc>
            </a:pPr>
            <a:r>
              <a:rPr lang="en-US" sz="2800"/>
              <a:t>Echocardiographic abnormalities: increased LV Mass, LA size, Doppler parameters of diastolic dysfunction</a:t>
            </a:r>
          </a:p>
          <a:p>
            <a:pPr>
              <a:lnSpc>
                <a:spcPct val="130000"/>
              </a:lnSpc>
            </a:pPr>
            <a:r>
              <a:rPr lang="en-US" sz="2800"/>
              <a:t>Elevated Natriuretic Peptides</a:t>
            </a:r>
          </a:p>
        </p:txBody>
      </p:sp>
      <p:sp>
        <p:nvSpPr>
          <p:cNvPr id="787458" name="Rectangle 2"/>
          <p:cNvSpPr>
            <a:spLocks noGrp="1" noChangeArrowheads="1"/>
          </p:cNvSpPr>
          <p:nvPr>
            <p:ph type="title"/>
          </p:nvPr>
        </p:nvSpPr>
        <p:spPr>
          <a:xfrm>
            <a:off x="261938" y="119063"/>
            <a:ext cx="8640762" cy="792162"/>
          </a:xfrm>
        </p:spPr>
        <p:txBody>
          <a:bodyPr/>
          <a:lstStyle/>
          <a:p>
            <a:r>
              <a:rPr lang="en-US" sz="4000"/>
              <a:t>DIAGNOSIS OF HF-PEF</a:t>
            </a:r>
          </a:p>
        </p:txBody>
      </p:sp>
      <p:sp>
        <p:nvSpPr>
          <p:cNvPr id="787460" name="Line 4"/>
          <p:cNvSpPr>
            <a:spLocks noChangeShapeType="1"/>
          </p:cNvSpPr>
          <p:nvPr/>
        </p:nvSpPr>
        <p:spPr bwMode="auto">
          <a:xfrm>
            <a:off x="0" y="914400"/>
            <a:ext cx="9144000" cy="0"/>
          </a:xfrm>
          <a:prstGeom prst="line">
            <a:avLst/>
          </a:prstGeom>
          <a:noFill/>
          <a:ln w="1905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7285" r="5000" b="52980"/>
          <a:stretch>
            <a:fillRect/>
          </a:stretch>
        </p:blipFill>
        <p:spPr bwMode="auto">
          <a:xfrm>
            <a:off x="0" y="1447800"/>
            <a:ext cx="9144000" cy="5334000"/>
          </a:xfrm>
          <a:prstGeom prst="rect">
            <a:avLst/>
          </a:prstGeom>
          <a:noFill/>
          <a:ln w="9525">
            <a:noFill/>
            <a:miter lim="800000"/>
            <a:headEnd/>
            <a:tailEnd/>
          </a:ln>
          <a:effectLst/>
        </p:spPr>
      </p:pic>
      <p:sp>
        <p:nvSpPr>
          <p:cNvPr id="6" name="TextBox 5"/>
          <p:cNvSpPr txBox="1"/>
          <p:nvPr/>
        </p:nvSpPr>
        <p:spPr>
          <a:xfrm>
            <a:off x="6096000" y="2297668"/>
            <a:ext cx="1066800" cy="369332"/>
          </a:xfrm>
          <a:prstGeom prst="rect">
            <a:avLst/>
          </a:prstGeom>
          <a:solidFill>
            <a:schemeClr val="bg1"/>
          </a:solidFill>
        </p:spPr>
        <p:txBody>
          <a:bodyPr wrap="square" rtlCol="0">
            <a:spAutoFit/>
          </a:bodyPr>
          <a:lstStyle/>
          <a:p>
            <a:r>
              <a:rPr lang="en-US" dirty="0" err="1" smtClean="0">
                <a:latin typeface="Agency FB" pitchFamily="34" charset="0"/>
              </a:rPr>
              <a:t>Orthopnoea</a:t>
            </a:r>
            <a:endParaRPr lang="en-US" dirty="0">
              <a:latin typeface="Agency FB" pitchFamily="34" charset="0"/>
            </a:endParaRPr>
          </a:p>
        </p:txBody>
      </p:sp>
      <p:sp>
        <p:nvSpPr>
          <p:cNvPr id="7" name="TextBox 6"/>
          <p:cNvSpPr txBox="1"/>
          <p:nvPr/>
        </p:nvSpPr>
        <p:spPr>
          <a:xfrm>
            <a:off x="5943600" y="1639078"/>
            <a:ext cx="1981200" cy="461665"/>
          </a:xfrm>
          <a:prstGeom prst="rect">
            <a:avLst/>
          </a:prstGeom>
          <a:solidFill>
            <a:schemeClr val="bg1"/>
          </a:solidFill>
        </p:spPr>
        <p:txBody>
          <a:bodyPr wrap="square" rtlCol="0">
            <a:spAutoFit/>
          </a:bodyPr>
          <a:lstStyle/>
          <a:p>
            <a:r>
              <a:rPr lang="en-US" sz="2400" b="1" dirty="0" smtClean="0"/>
              <a:t>(2003)</a:t>
            </a:r>
            <a:endParaRPr lang="en-US" sz="2400" b="1" dirty="0"/>
          </a:p>
        </p:txBody>
      </p:sp>
      <p:pic>
        <p:nvPicPr>
          <p:cNvPr id="5" name="Picture 4" descr="CSI Flex Banner"/>
          <p:cNvPicPr>
            <a:picLocks noChangeAspect="1" noChangeArrowheads="1"/>
          </p:cNvPicPr>
          <p:nvPr/>
        </p:nvPicPr>
        <p:blipFill>
          <a:blip r:embed="rId3" cstate="print"/>
          <a:srcRect l="6645" t="21912" r="82555" b="51483"/>
          <a:stretch>
            <a:fillRect/>
          </a:stretch>
        </p:blipFill>
        <p:spPr bwMode="auto">
          <a:xfrm>
            <a:off x="8153400" y="0"/>
            <a:ext cx="990600" cy="1295400"/>
          </a:xfrm>
          <a:prstGeom prst="rect">
            <a:avLst/>
          </a:prstGeom>
          <a:noFill/>
        </p:spPr>
      </p:pic>
      <p:sp>
        <p:nvSpPr>
          <p:cNvPr id="8" name="Text Box 5"/>
          <p:cNvSpPr txBox="1">
            <a:spLocks noChangeArrowheads="1"/>
          </p:cNvSpPr>
          <p:nvPr/>
        </p:nvSpPr>
        <p:spPr bwMode="auto">
          <a:xfrm>
            <a:off x="8172061" y="790964"/>
            <a:ext cx="990600" cy="304800"/>
          </a:xfrm>
          <a:prstGeom prst="rect">
            <a:avLst/>
          </a:prstGeom>
          <a:noFill/>
          <a:ln w="9525">
            <a:noFill/>
            <a:miter lim="800000"/>
            <a:headEnd/>
            <a:tailEnd/>
          </a:ln>
          <a:effectLst/>
        </p:spPr>
        <p:txBody>
          <a:bodyPr>
            <a:spAutoFit/>
          </a:bodyPr>
          <a:lstStyle/>
          <a:p>
            <a:pPr algn="ctr">
              <a:spcBef>
                <a:spcPct val="50000"/>
              </a:spcBef>
            </a:pPr>
            <a:r>
              <a:rPr lang="en-US" sz="1400" dirty="0">
                <a:solidFill>
                  <a:schemeClr val="bg1"/>
                </a:solidFill>
                <a:latin typeface="Arial Black" pitchFamily="34" charset="0"/>
              </a:rPr>
              <a:t>DHF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u="sng" dirty="0" smtClean="0"/>
              <a:t>Acute </a:t>
            </a:r>
            <a:r>
              <a:rPr lang="en-US" b="1" u="sng" dirty="0" err="1" smtClean="0"/>
              <a:t>decompensated</a:t>
            </a:r>
            <a:r>
              <a:rPr lang="en-US" b="1" u="sng" dirty="0" smtClean="0"/>
              <a:t> HFPEF</a:t>
            </a:r>
          </a:p>
          <a:p>
            <a:r>
              <a:rPr lang="en-US" dirty="0" smtClean="0"/>
              <a:t>Raised JVP, </a:t>
            </a:r>
            <a:r>
              <a:rPr lang="en-US" dirty="0" err="1" smtClean="0"/>
              <a:t>rales</a:t>
            </a:r>
            <a:r>
              <a:rPr lang="en-US" dirty="0" smtClean="0"/>
              <a:t>, edema</a:t>
            </a:r>
          </a:p>
          <a:p>
            <a:r>
              <a:rPr lang="en-US" dirty="0" smtClean="0"/>
              <a:t>Severe DOE, </a:t>
            </a:r>
            <a:r>
              <a:rPr lang="en-US" dirty="0" err="1" smtClean="0"/>
              <a:t>PND,Orthopnea</a:t>
            </a:r>
            <a:endParaRPr lang="en-US" dirty="0" smtClean="0"/>
          </a:p>
          <a:p>
            <a:r>
              <a:rPr lang="en-US" dirty="0" smtClean="0"/>
              <a:t>PVH, interstitial edema</a:t>
            </a:r>
          </a:p>
          <a:p>
            <a:r>
              <a:rPr lang="en-US" dirty="0" smtClean="0"/>
              <a:t>Elevated BNP</a:t>
            </a:r>
          </a:p>
          <a:p>
            <a:r>
              <a:rPr lang="en-US" dirty="0" smtClean="0"/>
              <a:t>Usually with  AF or Hypertensive urgencies</a:t>
            </a:r>
          </a:p>
          <a:p>
            <a:r>
              <a:rPr lang="en-US" b="1" u="sng" dirty="0" smtClean="0"/>
              <a:t>Mild/chronic  type</a:t>
            </a:r>
          </a:p>
          <a:p>
            <a:r>
              <a:rPr lang="en-US" dirty="0" smtClean="0"/>
              <a:t>Difficult to diagnose</a:t>
            </a:r>
          </a:p>
          <a:p>
            <a:r>
              <a:rPr lang="en-US" dirty="0" smtClean="0"/>
              <a:t>Usually evaluated for non cardiac </a:t>
            </a:r>
            <a:r>
              <a:rPr lang="en-US" dirty="0" err="1" smtClean="0"/>
              <a:t>dyspnea</a:t>
            </a:r>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Clinical Types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381000" y="457200"/>
            <a:ext cx="4398963" cy="4691063"/>
          </a:xfrm>
          <a:prstGeom prst="rect">
            <a:avLst/>
          </a:prstGeom>
          <a:noFill/>
          <a:ln w="9525">
            <a:noFill/>
            <a:miter lim="800000"/>
            <a:headEnd/>
            <a:tailEnd/>
          </a:ln>
          <a:effectLst/>
        </p:spPr>
      </p:pic>
      <p:sp>
        <p:nvSpPr>
          <p:cNvPr id="36867" name="Text Box 3"/>
          <p:cNvSpPr txBox="1">
            <a:spLocks noChangeArrowheads="1"/>
          </p:cNvSpPr>
          <p:nvPr/>
        </p:nvSpPr>
        <p:spPr bwMode="auto">
          <a:xfrm>
            <a:off x="5486400" y="533400"/>
            <a:ext cx="3429000" cy="3378200"/>
          </a:xfrm>
          <a:prstGeom prst="rect">
            <a:avLst/>
          </a:prstGeom>
          <a:noFill/>
          <a:ln w="9525">
            <a:noFill/>
            <a:miter lim="800000"/>
            <a:headEnd/>
            <a:tailEnd/>
          </a:ln>
          <a:effectLst/>
        </p:spPr>
        <p:txBody>
          <a:bodyPr>
            <a:spAutoFit/>
          </a:bodyPr>
          <a:lstStyle/>
          <a:p>
            <a:pPr>
              <a:spcBef>
                <a:spcPct val="50000"/>
              </a:spcBef>
            </a:pPr>
            <a:r>
              <a:rPr lang="en-US" sz="2400"/>
              <a:t>The typical patient with HFPEF is an elderly woman with a history of hypertension often with diabetes whose heart failure is episodic often precipitated by an episode of AF, ischemia or infection.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reeform 2"/>
          <p:cNvSpPr>
            <a:spLocks/>
          </p:cNvSpPr>
          <p:nvPr/>
        </p:nvSpPr>
        <p:spPr bwMode="auto">
          <a:xfrm>
            <a:off x="277813" y="1487488"/>
            <a:ext cx="4191000" cy="4660900"/>
          </a:xfrm>
          <a:custGeom>
            <a:avLst/>
            <a:gdLst/>
            <a:ahLst/>
            <a:cxnLst>
              <a:cxn ang="0">
                <a:pos x="0" y="2568"/>
              </a:cxn>
              <a:cxn ang="0">
                <a:pos x="432" y="2568"/>
              </a:cxn>
              <a:cxn ang="0">
                <a:pos x="584" y="2390"/>
              </a:cxn>
              <a:cxn ang="0">
                <a:pos x="720" y="2328"/>
              </a:cxn>
              <a:cxn ang="0">
                <a:pos x="864" y="408"/>
              </a:cxn>
              <a:cxn ang="0">
                <a:pos x="1248" y="360"/>
              </a:cxn>
              <a:cxn ang="0">
                <a:pos x="1488" y="2568"/>
              </a:cxn>
              <a:cxn ang="0">
                <a:pos x="1728" y="2568"/>
              </a:cxn>
              <a:cxn ang="0">
                <a:pos x="2304" y="2520"/>
              </a:cxn>
              <a:cxn ang="0">
                <a:pos x="2547" y="2367"/>
              </a:cxn>
              <a:cxn ang="0">
                <a:pos x="2641" y="2461"/>
              </a:cxn>
            </a:cxnLst>
            <a:rect l="0" t="0" r="r" b="b"/>
            <a:pathLst>
              <a:path w="2641" h="2936">
                <a:moveTo>
                  <a:pt x="0" y="2568"/>
                </a:moveTo>
                <a:cubicBezTo>
                  <a:pt x="164" y="2584"/>
                  <a:pt x="335" y="2598"/>
                  <a:pt x="432" y="2568"/>
                </a:cubicBezTo>
                <a:cubicBezTo>
                  <a:pt x="529" y="2538"/>
                  <a:pt x="536" y="2430"/>
                  <a:pt x="584" y="2390"/>
                </a:cubicBezTo>
                <a:cubicBezTo>
                  <a:pt x="632" y="2350"/>
                  <a:pt x="673" y="2658"/>
                  <a:pt x="720" y="2328"/>
                </a:cubicBezTo>
                <a:cubicBezTo>
                  <a:pt x="767" y="1998"/>
                  <a:pt x="776" y="736"/>
                  <a:pt x="864" y="408"/>
                </a:cubicBezTo>
                <a:cubicBezTo>
                  <a:pt x="952" y="80"/>
                  <a:pt x="1144" y="0"/>
                  <a:pt x="1248" y="360"/>
                </a:cubicBezTo>
                <a:cubicBezTo>
                  <a:pt x="1352" y="720"/>
                  <a:pt x="1408" y="2200"/>
                  <a:pt x="1488" y="2568"/>
                </a:cubicBezTo>
                <a:cubicBezTo>
                  <a:pt x="1568" y="2936"/>
                  <a:pt x="1592" y="2576"/>
                  <a:pt x="1728" y="2568"/>
                </a:cubicBezTo>
                <a:cubicBezTo>
                  <a:pt x="1864" y="2560"/>
                  <a:pt x="2168" y="2554"/>
                  <a:pt x="2304" y="2520"/>
                </a:cubicBezTo>
                <a:cubicBezTo>
                  <a:pt x="2440" y="2486"/>
                  <a:pt x="2491" y="2377"/>
                  <a:pt x="2547" y="2367"/>
                </a:cubicBezTo>
                <a:cubicBezTo>
                  <a:pt x="2603" y="2357"/>
                  <a:pt x="2622" y="2442"/>
                  <a:pt x="2641" y="2461"/>
                </a:cubicBezTo>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179203" name="Freeform 3"/>
          <p:cNvSpPr>
            <a:spLocks/>
          </p:cNvSpPr>
          <p:nvPr/>
        </p:nvSpPr>
        <p:spPr bwMode="auto">
          <a:xfrm>
            <a:off x="1709738" y="5003800"/>
            <a:ext cx="2833687" cy="563563"/>
          </a:xfrm>
          <a:custGeom>
            <a:avLst/>
            <a:gdLst/>
            <a:ahLst/>
            <a:cxnLst>
              <a:cxn ang="0">
                <a:pos x="0" y="222"/>
              </a:cxn>
              <a:cxn ang="0">
                <a:pos x="203" y="113"/>
              </a:cxn>
              <a:cxn ang="0">
                <a:pos x="359" y="43"/>
              </a:cxn>
              <a:cxn ang="0">
                <a:pos x="514" y="4"/>
              </a:cxn>
              <a:cxn ang="0">
                <a:pos x="681" y="65"/>
              </a:cxn>
              <a:cxn ang="0">
                <a:pos x="777" y="161"/>
              </a:cxn>
              <a:cxn ang="0">
                <a:pos x="873" y="257"/>
              </a:cxn>
              <a:cxn ang="0">
                <a:pos x="969" y="305"/>
              </a:cxn>
              <a:cxn ang="0">
                <a:pos x="1065" y="353"/>
              </a:cxn>
              <a:cxn ang="0">
                <a:pos x="1216" y="324"/>
              </a:cxn>
              <a:cxn ang="0">
                <a:pos x="1364" y="300"/>
              </a:cxn>
              <a:cxn ang="0">
                <a:pos x="1559" y="152"/>
              </a:cxn>
              <a:cxn ang="0">
                <a:pos x="1629" y="121"/>
              </a:cxn>
              <a:cxn ang="0">
                <a:pos x="1683" y="152"/>
              </a:cxn>
              <a:cxn ang="0">
                <a:pos x="1730" y="222"/>
              </a:cxn>
              <a:cxn ang="0">
                <a:pos x="1785" y="257"/>
              </a:cxn>
            </a:cxnLst>
            <a:rect l="0" t="0" r="r" b="b"/>
            <a:pathLst>
              <a:path w="1785" h="356">
                <a:moveTo>
                  <a:pt x="0" y="222"/>
                </a:moveTo>
                <a:cubicBezTo>
                  <a:pt x="34" y="204"/>
                  <a:pt x="143" y="143"/>
                  <a:pt x="203" y="113"/>
                </a:cubicBezTo>
                <a:cubicBezTo>
                  <a:pt x="263" y="83"/>
                  <a:pt x="307" y="61"/>
                  <a:pt x="359" y="43"/>
                </a:cubicBezTo>
                <a:cubicBezTo>
                  <a:pt x="411" y="25"/>
                  <a:pt x="461" y="0"/>
                  <a:pt x="514" y="4"/>
                </a:cubicBezTo>
                <a:cubicBezTo>
                  <a:pt x="567" y="8"/>
                  <a:pt x="637" y="39"/>
                  <a:pt x="681" y="65"/>
                </a:cubicBezTo>
                <a:cubicBezTo>
                  <a:pt x="725" y="91"/>
                  <a:pt x="745" y="129"/>
                  <a:pt x="777" y="161"/>
                </a:cubicBezTo>
                <a:cubicBezTo>
                  <a:pt x="809" y="193"/>
                  <a:pt x="841" y="233"/>
                  <a:pt x="873" y="257"/>
                </a:cubicBezTo>
                <a:cubicBezTo>
                  <a:pt x="905" y="281"/>
                  <a:pt x="937" y="289"/>
                  <a:pt x="969" y="305"/>
                </a:cubicBezTo>
                <a:cubicBezTo>
                  <a:pt x="1001" y="321"/>
                  <a:pt x="1024" y="350"/>
                  <a:pt x="1065" y="353"/>
                </a:cubicBezTo>
                <a:cubicBezTo>
                  <a:pt x="1106" y="356"/>
                  <a:pt x="1166" y="333"/>
                  <a:pt x="1216" y="324"/>
                </a:cubicBezTo>
                <a:cubicBezTo>
                  <a:pt x="1266" y="315"/>
                  <a:pt x="1307" y="329"/>
                  <a:pt x="1364" y="300"/>
                </a:cubicBezTo>
                <a:cubicBezTo>
                  <a:pt x="1421" y="271"/>
                  <a:pt x="1515" y="182"/>
                  <a:pt x="1559" y="152"/>
                </a:cubicBezTo>
                <a:cubicBezTo>
                  <a:pt x="1603" y="122"/>
                  <a:pt x="1608" y="121"/>
                  <a:pt x="1629" y="121"/>
                </a:cubicBezTo>
                <a:cubicBezTo>
                  <a:pt x="1650" y="121"/>
                  <a:pt x="1666" y="135"/>
                  <a:pt x="1683" y="152"/>
                </a:cubicBezTo>
                <a:cubicBezTo>
                  <a:pt x="1700" y="169"/>
                  <a:pt x="1713" y="205"/>
                  <a:pt x="1730" y="222"/>
                </a:cubicBezTo>
                <a:cubicBezTo>
                  <a:pt x="1747" y="239"/>
                  <a:pt x="1774" y="250"/>
                  <a:pt x="1785" y="257"/>
                </a:cubicBezTo>
              </a:path>
            </a:pathLst>
          </a:custGeom>
          <a:noFill/>
          <a:ln w="19050" cap="flat" cmpd="sng">
            <a:solidFill>
              <a:schemeClr val="tx1"/>
            </a:solidFill>
            <a:prstDash val="sysDot"/>
            <a:round/>
            <a:headEnd type="none" w="med" len="med"/>
            <a:tailEnd type="none" w="med" len="med"/>
          </a:ln>
          <a:effectLst/>
        </p:spPr>
        <p:txBody>
          <a:bodyPr wrap="none" anchor="ctr"/>
          <a:lstStyle/>
          <a:p>
            <a:endParaRPr lang="en-US"/>
          </a:p>
        </p:txBody>
      </p:sp>
      <p:sp>
        <p:nvSpPr>
          <p:cNvPr id="179204" name="Freeform 4"/>
          <p:cNvSpPr>
            <a:spLocks/>
          </p:cNvSpPr>
          <p:nvPr/>
        </p:nvSpPr>
        <p:spPr bwMode="auto">
          <a:xfrm>
            <a:off x="1039813" y="5480050"/>
            <a:ext cx="1662112" cy="1292225"/>
          </a:xfrm>
          <a:custGeom>
            <a:avLst/>
            <a:gdLst/>
            <a:ahLst/>
            <a:cxnLst>
              <a:cxn ang="0">
                <a:pos x="0" y="432"/>
              </a:cxn>
              <a:cxn ang="0">
                <a:pos x="144" y="432"/>
              </a:cxn>
              <a:cxn ang="0">
                <a:pos x="192" y="336"/>
              </a:cxn>
              <a:cxn ang="0">
                <a:pos x="288" y="0"/>
              </a:cxn>
              <a:cxn ang="0">
                <a:pos x="384" y="336"/>
              </a:cxn>
              <a:cxn ang="0">
                <a:pos x="432" y="432"/>
              </a:cxn>
              <a:cxn ang="0">
                <a:pos x="672" y="432"/>
              </a:cxn>
              <a:cxn ang="0">
                <a:pos x="768" y="720"/>
              </a:cxn>
              <a:cxn ang="0">
                <a:pos x="816" y="768"/>
              </a:cxn>
              <a:cxn ang="0">
                <a:pos x="864" y="576"/>
              </a:cxn>
              <a:cxn ang="0">
                <a:pos x="912" y="432"/>
              </a:cxn>
              <a:cxn ang="0">
                <a:pos x="1152" y="432"/>
              </a:cxn>
            </a:cxnLst>
            <a:rect l="0" t="0" r="r" b="b"/>
            <a:pathLst>
              <a:path w="1152" h="792">
                <a:moveTo>
                  <a:pt x="0" y="432"/>
                </a:moveTo>
                <a:cubicBezTo>
                  <a:pt x="56" y="440"/>
                  <a:pt x="112" y="448"/>
                  <a:pt x="144" y="432"/>
                </a:cubicBezTo>
                <a:cubicBezTo>
                  <a:pt x="176" y="416"/>
                  <a:pt x="168" y="408"/>
                  <a:pt x="192" y="336"/>
                </a:cubicBezTo>
                <a:cubicBezTo>
                  <a:pt x="216" y="264"/>
                  <a:pt x="256" y="0"/>
                  <a:pt x="288" y="0"/>
                </a:cubicBezTo>
                <a:cubicBezTo>
                  <a:pt x="320" y="0"/>
                  <a:pt x="360" y="264"/>
                  <a:pt x="384" y="336"/>
                </a:cubicBezTo>
                <a:cubicBezTo>
                  <a:pt x="408" y="408"/>
                  <a:pt x="384" y="416"/>
                  <a:pt x="432" y="432"/>
                </a:cubicBezTo>
                <a:cubicBezTo>
                  <a:pt x="480" y="448"/>
                  <a:pt x="616" y="384"/>
                  <a:pt x="672" y="432"/>
                </a:cubicBezTo>
                <a:cubicBezTo>
                  <a:pt x="728" y="480"/>
                  <a:pt x="744" y="664"/>
                  <a:pt x="768" y="720"/>
                </a:cubicBezTo>
                <a:cubicBezTo>
                  <a:pt x="792" y="776"/>
                  <a:pt x="800" y="792"/>
                  <a:pt x="816" y="768"/>
                </a:cubicBezTo>
                <a:cubicBezTo>
                  <a:pt x="832" y="744"/>
                  <a:pt x="848" y="632"/>
                  <a:pt x="864" y="576"/>
                </a:cubicBezTo>
                <a:cubicBezTo>
                  <a:pt x="880" y="520"/>
                  <a:pt x="864" y="456"/>
                  <a:pt x="912" y="432"/>
                </a:cubicBezTo>
                <a:cubicBezTo>
                  <a:pt x="960" y="408"/>
                  <a:pt x="1112" y="432"/>
                  <a:pt x="1152" y="432"/>
                </a:cubicBezTo>
              </a:path>
            </a:pathLst>
          </a:custGeom>
          <a:noFill/>
          <a:ln w="28575" cap="flat" cmpd="sng">
            <a:solidFill>
              <a:schemeClr val="tx1"/>
            </a:solidFill>
            <a:prstDash val="solid"/>
            <a:round/>
            <a:headEnd/>
            <a:tailEnd/>
          </a:ln>
          <a:effectLst/>
        </p:spPr>
        <p:txBody>
          <a:bodyPr wrap="none" anchor="ctr"/>
          <a:lstStyle/>
          <a:p>
            <a:endParaRPr lang="en-US"/>
          </a:p>
        </p:txBody>
      </p:sp>
      <p:sp>
        <p:nvSpPr>
          <p:cNvPr id="179205" name="Freeform 5"/>
          <p:cNvSpPr>
            <a:spLocks/>
          </p:cNvSpPr>
          <p:nvPr/>
        </p:nvSpPr>
        <p:spPr bwMode="auto">
          <a:xfrm>
            <a:off x="623888" y="1709738"/>
            <a:ext cx="3030537" cy="1590675"/>
          </a:xfrm>
          <a:custGeom>
            <a:avLst/>
            <a:gdLst/>
            <a:ahLst/>
            <a:cxnLst>
              <a:cxn ang="0">
                <a:pos x="0" y="584"/>
              </a:cxn>
              <a:cxn ang="0">
                <a:pos x="576" y="920"/>
              </a:cxn>
              <a:cxn ang="0">
                <a:pos x="624" y="920"/>
              </a:cxn>
              <a:cxn ang="0">
                <a:pos x="672" y="776"/>
              </a:cxn>
              <a:cxn ang="0">
                <a:pos x="720" y="296"/>
              </a:cxn>
              <a:cxn ang="0">
                <a:pos x="816" y="104"/>
              </a:cxn>
              <a:cxn ang="0">
                <a:pos x="912" y="8"/>
              </a:cxn>
              <a:cxn ang="0">
                <a:pos x="1008" y="56"/>
              </a:cxn>
              <a:cxn ang="0">
                <a:pos x="1104" y="152"/>
              </a:cxn>
              <a:cxn ang="0">
                <a:pos x="1133" y="114"/>
              </a:cxn>
              <a:cxn ang="0">
                <a:pos x="1269" y="137"/>
              </a:cxn>
              <a:cxn ang="0">
                <a:pos x="1968" y="584"/>
              </a:cxn>
              <a:cxn ang="0">
                <a:pos x="2064" y="632"/>
              </a:cxn>
            </a:cxnLst>
            <a:rect l="0" t="0" r="r" b="b"/>
            <a:pathLst>
              <a:path w="2100" h="976">
                <a:moveTo>
                  <a:pt x="0" y="584"/>
                </a:moveTo>
                <a:cubicBezTo>
                  <a:pt x="236" y="724"/>
                  <a:pt x="472" y="864"/>
                  <a:pt x="576" y="920"/>
                </a:cubicBezTo>
                <a:cubicBezTo>
                  <a:pt x="680" y="976"/>
                  <a:pt x="608" y="944"/>
                  <a:pt x="624" y="920"/>
                </a:cubicBezTo>
                <a:cubicBezTo>
                  <a:pt x="640" y="896"/>
                  <a:pt x="656" y="880"/>
                  <a:pt x="672" y="776"/>
                </a:cubicBezTo>
                <a:cubicBezTo>
                  <a:pt x="688" y="672"/>
                  <a:pt x="696" y="408"/>
                  <a:pt x="720" y="296"/>
                </a:cubicBezTo>
                <a:cubicBezTo>
                  <a:pt x="744" y="184"/>
                  <a:pt x="784" y="152"/>
                  <a:pt x="816" y="104"/>
                </a:cubicBezTo>
                <a:cubicBezTo>
                  <a:pt x="848" y="56"/>
                  <a:pt x="880" y="16"/>
                  <a:pt x="912" y="8"/>
                </a:cubicBezTo>
                <a:cubicBezTo>
                  <a:pt x="944" y="0"/>
                  <a:pt x="976" y="32"/>
                  <a:pt x="1008" y="56"/>
                </a:cubicBezTo>
                <a:cubicBezTo>
                  <a:pt x="1040" y="80"/>
                  <a:pt x="1083" y="142"/>
                  <a:pt x="1104" y="152"/>
                </a:cubicBezTo>
                <a:cubicBezTo>
                  <a:pt x="1125" y="162"/>
                  <a:pt x="1106" y="116"/>
                  <a:pt x="1133" y="114"/>
                </a:cubicBezTo>
                <a:cubicBezTo>
                  <a:pt x="1160" y="112"/>
                  <a:pt x="1130" y="59"/>
                  <a:pt x="1269" y="137"/>
                </a:cubicBezTo>
                <a:cubicBezTo>
                  <a:pt x="1408" y="215"/>
                  <a:pt x="1836" y="502"/>
                  <a:pt x="1968" y="584"/>
                </a:cubicBezTo>
                <a:cubicBezTo>
                  <a:pt x="2100" y="666"/>
                  <a:pt x="2088" y="648"/>
                  <a:pt x="2064" y="632"/>
                </a:cubicBezTo>
              </a:path>
            </a:pathLst>
          </a:custGeom>
          <a:noFill/>
          <a:ln w="38100" cap="flat" cmpd="sng">
            <a:solidFill>
              <a:schemeClr val="tx1"/>
            </a:solidFill>
            <a:prstDash val="sysDot"/>
            <a:round/>
            <a:headEnd/>
            <a:tailEnd/>
          </a:ln>
          <a:effectLst/>
        </p:spPr>
        <p:txBody>
          <a:bodyPr wrap="none" anchor="ctr"/>
          <a:lstStyle/>
          <a:p>
            <a:endParaRPr lang="en-US"/>
          </a:p>
        </p:txBody>
      </p:sp>
      <p:sp>
        <p:nvSpPr>
          <p:cNvPr id="179206" name="Text Box 6"/>
          <p:cNvSpPr txBox="1">
            <a:spLocks noChangeArrowheads="1"/>
          </p:cNvSpPr>
          <p:nvPr/>
        </p:nvSpPr>
        <p:spPr bwMode="auto">
          <a:xfrm>
            <a:off x="228600" y="152400"/>
            <a:ext cx="8763000" cy="641350"/>
          </a:xfrm>
          <a:prstGeom prst="rect">
            <a:avLst/>
          </a:prstGeom>
          <a:noFill/>
          <a:ln w="9525">
            <a:noFill/>
            <a:miter lim="800000"/>
            <a:headEnd/>
            <a:tailEnd/>
          </a:ln>
          <a:effectLst/>
        </p:spPr>
        <p:txBody>
          <a:bodyPr>
            <a:spAutoFit/>
          </a:bodyPr>
          <a:lstStyle/>
          <a:p>
            <a:pPr algn="ctr">
              <a:spcBef>
                <a:spcPct val="50000"/>
              </a:spcBef>
            </a:pPr>
            <a:r>
              <a:rPr lang="en-US" sz="3600" b="1">
                <a:solidFill>
                  <a:schemeClr val="tx2"/>
                </a:solidFill>
                <a:effectLst>
                  <a:outerShdw blurRad="38100" dist="38100" dir="2700000" algn="tl">
                    <a:srgbClr val="000000"/>
                  </a:outerShdw>
                </a:effectLst>
                <a:ea typeface="ＭＳ Ｐゴシック" charset="-128"/>
              </a:rPr>
              <a:t>Mechanisms for Diastolic Dysfunction</a:t>
            </a:r>
            <a:endParaRPr lang="en-US" sz="2400" b="1">
              <a:solidFill>
                <a:schemeClr val="accent2"/>
              </a:solidFill>
              <a:effectLst>
                <a:outerShdw blurRad="38100" dist="38100" dir="2700000" algn="tl">
                  <a:srgbClr val="000000"/>
                </a:outerShdw>
              </a:effectLst>
              <a:latin typeface="Times New Roman" charset="0"/>
              <a:ea typeface="ＭＳ Ｐゴシック" charset="-128"/>
            </a:endParaRPr>
          </a:p>
        </p:txBody>
      </p:sp>
      <p:grpSp>
        <p:nvGrpSpPr>
          <p:cNvPr id="2" name="Group 7"/>
          <p:cNvGrpSpPr>
            <a:grpSpLocks/>
          </p:cNvGrpSpPr>
          <p:nvPr/>
        </p:nvGrpSpPr>
        <p:grpSpPr bwMode="auto">
          <a:xfrm>
            <a:off x="2238375" y="1966913"/>
            <a:ext cx="1052513" cy="3786187"/>
            <a:chOff x="1410" y="1239"/>
            <a:chExt cx="663" cy="2385"/>
          </a:xfrm>
        </p:grpSpPr>
        <p:sp>
          <p:nvSpPr>
            <p:cNvPr id="179208" name="Freeform 8"/>
            <p:cNvSpPr>
              <a:spLocks/>
            </p:cNvSpPr>
            <p:nvPr/>
          </p:nvSpPr>
          <p:spPr bwMode="auto">
            <a:xfrm>
              <a:off x="1410" y="1239"/>
              <a:ext cx="523" cy="2385"/>
            </a:xfrm>
            <a:custGeom>
              <a:avLst/>
              <a:gdLst/>
              <a:ahLst/>
              <a:cxnLst>
                <a:cxn ang="0">
                  <a:pos x="523" y="2385"/>
                </a:cxn>
                <a:cxn ang="0">
                  <a:pos x="476" y="2322"/>
                </a:cxn>
                <a:cxn ang="0">
                  <a:pos x="437" y="2190"/>
                </a:cxn>
                <a:cxn ang="0">
                  <a:pos x="382" y="2011"/>
                </a:cxn>
                <a:cxn ang="0">
                  <a:pos x="343" y="1870"/>
                </a:cxn>
                <a:cxn ang="0">
                  <a:pos x="273" y="1621"/>
                </a:cxn>
                <a:cxn ang="0">
                  <a:pos x="234" y="1387"/>
                </a:cxn>
                <a:cxn ang="0">
                  <a:pos x="195" y="1185"/>
                </a:cxn>
                <a:cxn ang="0">
                  <a:pos x="164" y="935"/>
                </a:cxn>
                <a:cxn ang="0">
                  <a:pos x="133" y="655"/>
                </a:cxn>
                <a:cxn ang="0">
                  <a:pos x="117" y="530"/>
                </a:cxn>
                <a:cxn ang="0">
                  <a:pos x="94" y="382"/>
                </a:cxn>
                <a:cxn ang="0">
                  <a:pos x="71" y="218"/>
                </a:cxn>
                <a:cxn ang="0">
                  <a:pos x="32" y="78"/>
                </a:cxn>
                <a:cxn ang="0">
                  <a:pos x="0" y="0"/>
                </a:cxn>
              </a:cxnLst>
              <a:rect l="0" t="0" r="r" b="b"/>
              <a:pathLst>
                <a:path w="523" h="2385">
                  <a:moveTo>
                    <a:pt x="523" y="2385"/>
                  </a:moveTo>
                  <a:cubicBezTo>
                    <a:pt x="506" y="2369"/>
                    <a:pt x="490" y="2354"/>
                    <a:pt x="476" y="2322"/>
                  </a:cubicBezTo>
                  <a:cubicBezTo>
                    <a:pt x="462" y="2290"/>
                    <a:pt x="453" y="2242"/>
                    <a:pt x="437" y="2190"/>
                  </a:cubicBezTo>
                  <a:cubicBezTo>
                    <a:pt x="421" y="2138"/>
                    <a:pt x="398" y="2064"/>
                    <a:pt x="382" y="2011"/>
                  </a:cubicBezTo>
                  <a:cubicBezTo>
                    <a:pt x="366" y="1958"/>
                    <a:pt x="361" y="1935"/>
                    <a:pt x="343" y="1870"/>
                  </a:cubicBezTo>
                  <a:cubicBezTo>
                    <a:pt x="325" y="1805"/>
                    <a:pt x="291" y="1701"/>
                    <a:pt x="273" y="1621"/>
                  </a:cubicBezTo>
                  <a:cubicBezTo>
                    <a:pt x="255" y="1541"/>
                    <a:pt x="247" y="1460"/>
                    <a:pt x="234" y="1387"/>
                  </a:cubicBezTo>
                  <a:cubicBezTo>
                    <a:pt x="221" y="1314"/>
                    <a:pt x="207" y="1260"/>
                    <a:pt x="195" y="1185"/>
                  </a:cubicBezTo>
                  <a:cubicBezTo>
                    <a:pt x="183" y="1110"/>
                    <a:pt x="174" y="1023"/>
                    <a:pt x="164" y="935"/>
                  </a:cubicBezTo>
                  <a:cubicBezTo>
                    <a:pt x="154" y="847"/>
                    <a:pt x="141" y="722"/>
                    <a:pt x="133" y="655"/>
                  </a:cubicBezTo>
                  <a:cubicBezTo>
                    <a:pt x="125" y="588"/>
                    <a:pt x="124" y="575"/>
                    <a:pt x="117" y="530"/>
                  </a:cubicBezTo>
                  <a:cubicBezTo>
                    <a:pt x="110" y="485"/>
                    <a:pt x="102" y="434"/>
                    <a:pt x="94" y="382"/>
                  </a:cubicBezTo>
                  <a:cubicBezTo>
                    <a:pt x="86" y="330"/>
                    <a:pt x="81" y="269"/>
                    <a:pt x="71" y="218"/>
                  </a:cubicBezTo>
                  <a:cubicBezTo>
                    <a:pt x="61" y="167"/>
                    <a:pt x="44" y="114"/>
                    <a:pt x="32" y="78"/>
                  </a:cubicBezTo>
                  <a:cubicBezTo>
                    <a:pt x="20" y="42"/>
                    <a:pt x="10" y="21"/>
                    <a:pt x="0" y="0"/>
                  </a:cubicBezTo>
                </a:path>
              </a:pathLst>
            </a:custGeom>
            <a:noFill/>
            <a:ln w="38100" cap="flat" cmpd="sng">
              <a:solidFill>
                <a:schemeClr val="tx2"/>
              </a:solidFill>
              <a:prstDash val="solid"/>
              <a:round/>
              <a:headEnd type="none" w="med" len="med"/>
              <a:tailEnd type="none" w="med" len="med"/>
            </a:ln>
            <a:effectLst/>
          </p:spPr>
          <p:txBody>
            <a:bodyPr wrap="none" anchor="ctr"/>
            <a:lstStyle/>
            <a:p>
              <a:endParaRPr lang="en-US"/>
            </a:p>
          </p:txBody>
        </p:sp>
        <p:sp>
          <p:nvSpPr>
            <p:cNvPr id="179209" name="Freeform 9"/>
            <p:cNvSpPr>
              <a:spLocks/>
            </p:cNvSpPr>
            <p:nvPr/>
          </p:nvSpPr>
          <p:spPr bwMode="auto">
            <a:xfrm>
              <a:off x="1933" y="3491"/>
              <a:ext cx="140" cy="125"/>
            </a:xfrm>
            <a:custGeom>
              <a:avLst/>
              <a:gdLst/>
              <a:ahLst/>
              <a:cxnLst>
                <a:cxn ang="0">
                  <a:pos x="0" y="125"/>
                </a:cxn>
                <a:cxn ang="0">
                  <a:pos x="54" y="102"/>
                </a:cxn>
                <a:cxn ang="0">
                  <a:pos x="93" y="39"/>
                </a:cxn>
                <a:cxn ang="0">
                  <a:pos x="140" y="0"/>
                </a:cxn>
              </a:cxnLst>
              <a:rect l="0" t="0" r="r" b="b"/>
              <a:pathLst>
                <a:path w="140" h="125">
                  <a:moveTo>
                    <a:pt x="0" y="125"/>
                  </a:moveTo>
                  <a:cubicBezTo>
                    <a:pt x="19" y="120"/>
                    <a:pt x="38" y="116"/>
                    <a:pt x="54" y="102"/>
                  </a:cubicBezTo>
                  <a:cubicBezTo>
                    <a:pt x="70" y="88"/>
                    <a:pt x="79" y="56"/>
                    <a:pt x="93" y="39"/>
                  </a:cubicBezTo>
                  <a:cubicBezTo>
                    <a:pt x="107" y="22"/>
                    <a:pt x="123" y="11"/>
                    <a:pt x="140" y="0"/>
                  </a:cubicBezTo>
                </a:path>
              </a:pathLst>
            </a:custGeom>
            <a:noFill/>
            <a:ln w="38100" cap="flat" cmpd="sng">
              <a:solidFill>
                <a:schemeClr val="tx2"/>
              </a:solidFill>
              <a:prstDash val="solid"/>
              <a:round/>
              <a:headEnd type="none" w="med" len="med"/>
              <a:tailEnd type="none" w="med" len="med"/>
            </a:ln>
            <a:effectLst/>
          </p:spPr>
          <p:txBody>
            <a:bodyPr wrap="none" anchor="ctr"/>
            <a:lstStyle/>
            <a:p>
              <a:endParaRPr lang="en-US"/>
            </a:p>
          </p:txBody>
        </p:sp>
      </p:grpSp>
      <p:sp>
        <p:nvSpPr>
          <p:cNvPr id="179210" name="Line 10"/>
          <p:cNvSpPr>
            <a:spLocks noChangeShapeType="1"/>
          </p:cNvSpPr>
          <p:nvPr/>
        </p:nvSpPr>
        <p:spPr bwMode="auto">
          <a:xfrm flipH="1" flipV="1">
            <a:off x="3241675" y="5815013"/>
            <a:ext cx="234950" cy="371475"/>
          </a:xfrm>
          <a:prstGeom prst="line">
            <a:avLst/>
          </a:prstGeom>
          <a:noFill/>
          <a:ln w="38100">
            <a:solidFill>
              <a:schemeClr val="tx2"/>
            </a:solidFill>
            <a:round/>
            <a:headEnd/>
            <a:tailEnd type="triangle" w="med" len="med"/>
          </a:ln>
          <a:effectLst/>
        </p:spPr>
        <p:txBody>
          <a:bodyPr wrap="none" anchor="ctr"/>
          <a:lstStyle/>
          <a:p>
            <a:endParaRPr lang="en-US"/>
          </a:p>
        </p:txBody>
      </p:sp>
      <p:sp>
        <p:nvSpPr>
          <p:cNvPr id="179211" name="Text Box 11"/>
          <p:cNvSpPr txBox="1">
            <a:spLocks noChangeArrowheads="1"/>
          </p:cNvSpPr>
          <p:nvPr/>
        </p:nvSpPr>
        <p:spPr bwMode="auto">
          <a:xfrm>
            <a:off x="3886200" y="1930400"/>
            <a:ext cx="4953000" cy="1009650"/>
          </a:xfrm>
          <a:prstGeom prst="rect">
            <a:avLst/>
          </a:prstGeom>
          <a:noFill/>
          <a:ln w="38100">
            <a:noFill/>
            <a:miter lim="800000"/>
            <a:headEnd/>
            <a:tailEnd/>
          </a:ln>
          <a:effectLst/>
        </p:spPr>
        <p:txBody>
          <a:bodyPr>
            <a:spAutoFit/>
          </a:bodyPr>
          <a:lstStyle/>
          <a:p>
            <a:pPr algn="ctr">
              <a:spcBef>
                <a:spcPct val="50000"/>
              </a:spcBef>
            </a:pPr>
            <a:r>
              <a:rPr lang="en-US" sz="2800" b="1">
                <a:solidFill>
                  <a:schemeClr val="tx2"/>
                </a:solidFill>
                <a:ea typeface="ＭＳ Ｐゴシック" charset="-128"/>
              </a:rPr>
              <a:t>Delayed relaxation </a:t>
            </a:r>
          </a:p>
          <a:p>
            <a:pPr algn="ctr">
              <a:spcBef>
                <a:spcPct val="15000"/>
              </a:spcBef>
            </a:pPr>
            <a:r>
              <a:rPr lang="en-US" sz="2800" b="1">
                <a:solidFill>
                  <a:schemeClr val="tx2"/>
                </a:solidFill>
                <a:ea typeface="ＭＳ Ｐゴシック" charset="-128"/>
              </a:rPr>
              <a:t>(</a:t>
            </a:r>
            <a:r>
              <a:rPr lang="en-US" sz="2800" b="1">
                <a:solidFill>
                  <a:schemeClr val="tx2"/>
                </a:solidFill>
                <a:ea typeface="ＭＳ Ｐゴシック" charset="-128"/>
                <a:sym typeface="Symbol" charset="2"/>
              </a:rPr>
              <a:t> Tau)</a:t>
            </a:r>
          </a:p>
        </p:txBody>
      </p:sp>
      <p:sp>
        <p:nvSpPr>
          <p:cNvPr id="179212" name="Freeform 12"/>
          <p:cNvSpPr>
            <a:spLocks/>
          </p:cNvSpPr>
          <p:nvPr/>
        </p:nvSpPr>
        <p:spPr bwMode="auto">
          <a:xfrm>
            <a:off x="2816225" y="4743450"/>
            <a:ext cx="1727200" cy="582613"/>
          </a:xfrm>
          <a:custGeom>
            <a:avLst/>
            <a:gdLst/>
            <a:ahLst/>
            <a:cxnLst>
              <a:cxn ang="0">
                <a:pos x="0" y="367"/>
              </a:cxn>
              <a:cxn ang="0">
                <a:pos x="265" y="303"/>
              </a:cxn>
              <a:cxn ang="0">
                <a:pos x="448" y="285"/>
              </a:cxn>
              <a:cxn ang="0">
                <a:pos x="484" y="276"/>
              </a:cxn>
              <a:cxn ang="0">
                <a:pos x="548" y="267"/>
              </a:cxn>
              <a:cxn ang="0">
                <a:pos x="603" y="249"/>
              </a:cxn>
              <a:cxn ang="0">
                <a:pos x="676" y="212"/>
              </a:cxn>
              <a:cxn ang="0">
                <a:pos x="704" y="203"/>
              </a:cxn>
              <a:cxn ang="0">
                <a:pos x="786" y="157"/>
              </a:cxn>
              <a:cxn ang="0">
                <a:pos x="877" y="75"/>
              </a:cxn>
              <a:cxn ang="0">
                <a:pos x="951" y="29"/>
              </a:cxn>
              <a:cxn ang="0">
                <a:pos x="1060" y="29"/>
              </a:cxn>
              <a:cxn ang="0">
                <a:pos x="1088" y="66"/>
              </a:cxn>
            </a:cxnLst>
            <a:rect l="0" t="0" r="r" b="b"/>
            <a:pathLst>
              <a:path w="1088" h="367">
                <a:moveTo>
                  <a:pt x="0" y="367"/>
                </a:moveTo>
                <a:cubicBezTo>
                  <a:pt x="85" y="339"/>
                  <a:pt x="176" y="313"/>
                  <a:pt x="265" y="303"/>
                </a:cubicBezTo>
                <a:cubicBezTo>
                  <a:pt x="326" y="296"/>
                  <a:pt x="448" y="285"/>
                  <a:pt x="448" y="285"/>
                </a:cubicBezTo>
                <a:cubicBezTo>
                  <a:pt x="460" y="282"/>
                  <a:pt x="472" y="278"/>
                  <a:pt x="484" y="276"/>
                </a:cubicBezTo>
                <a:cubicBezTo>
                  <a:pt x="505" y="272"/>
                  <a:pt x="527" y="272"/>
                  <a:pt x="548" y="267"/>
                </a:cubicBezTo>
                <a:cubicBezTo>
                  <a:pt x="567" y="263"/>
                  <a:pt x="603" y="249"/>
                  <a:pt x="603" y="249"/>
                </a:cubicBezTo>
                <a:cubicBezTo>
                  <a:pt x="634" y="216"/>
                  <a:pt x="613" y="233"/>
                  <a:pt x="676" y="212"/>
                </a:cubicBezTo>
                <a:cubicBezTo>
                  <a:pt x="685" y="209"/>
                  <a:pt x="704" y="203"/>
                  <a:pt x="704" y="203"/>
                </a:cubicBezTo>
                <a:cubicBezTo>
                  <a:pt x="731" y="185"/>
                  <a:pt x="759" y="175"/>
                  <a:pt x="786" y="157"/>
                </a:cubicBezTo>
                <a:cubicBezTo>
                  <a:pt x="805" y="128"/>
                  <a:pt x="845" y="86"/>
                  <a:pt x="877" y="75"/>
                </a:cubicBezTo>
                <a:cubicBezTo>
                  <a:pt x="901" y="52"/>
                  <a:pt x="920" y="39"/>
                  <a:pt x="951" y="29"/>
                </a:cubicBezTo>
                <a:cubicBezTo>
                  <a:pt x="994" y="0"/>
                  <a:pt x="1012" y="17"/>
                  <a:pt x="1060" y="29"/>
                </a:cubicBezTo>
                <a:cubicBezTo>
                  <a:pt x="1084" y="52"/>
                  <a:pt x="1075" y="39"/>
                  <a:pt x="1088" y="66"/>
                </a:cubicBezTo>
              </a:path>
            </a:pathLst>
          </a:custGeom>
          <a:noFill/>
          <a:ln w="25400" cap="flat" cmpd="sng">
            <a:solidFill>
              <a:schemeClr val="hlink"/>
            </a:solidFill>
            <a:prstDash val="solid"/>
            <a:round/>
            <a:headEnd type="none" w="med" len="med"/>
            <a:tailEnd type="none" w="med" len="med"/>
          </a:ln>
          <a:effectLst/>
        </p:spPr>
        <p:txBody>
          <a:bodyPr/>
          <a:lstStyle/>
          <a:p>
            <a:endParaRPr lang="en-US"/>
          </a:p>
        </p:txBody>
      </p:sp>
      <p:sp>
        <p:nvSpPr>
          <p:cNvPr id="179213" name="Text Box 13"/>
          <p:cNvSpPr txBox="1">
            <a:spLocks noChangeArrowheads="1"/>
          </p:cNvSpPr>
          <p:nvPr/>
        </p:nvSpPr>
        <p:spPr bwMode="auto">
          <a:xfrm>
            <a:off x="3886200" y="3505200"/>
            <a:ext cx="5029200" cy="946150"/>
          </a:xfrm>
          <a:prstGeom prst="rect">
            <a:avLst/>
          </a:prstGeom>
          <a:noFill/>
          <a:ln w="38100">
            <a:noFill/>
            <a:miter lim="800000"/>
            <a:headEnd/>
            <a:tailEnd/>
          </a:ln>
          <a:effectLst/>
        </p:spPr>
        <p:txBody>
          <a:bodyPr>
            <a:spAutoFit/>
          </a:bodyPr>
          <a:lstStyle/>
          <a:p>
            <a:pPr algn="ctr"/>
            <a:r>
              <a:rPr lang="en-US" sz="2800" b="1">
                <a:solidFill>
                  <a:schemeClr val="hlink"/>
                </a:solidFill>
                <a:ea typeface="ＭＳ Ｐゴシック" charset="-128"/>
                <a:cs typeface="ＭＳ Ｐゴシック" charset="-128"/>
                <a:sym typeface="Symbol" charset="2"/>
              </a:rPr>
              <a:t>Increased stiffness       </a:t>
            </a:r>
          </a:p>
          <a:p>
            <a:pPr algn="ctr"/>
            <a:r>
              <a:rPr lang="en-US" sz="2800" b="1">
                <a:solidFill>
                  <a:schemeClr val="hlink"/>
                </a:solidFill>
                <a:ea typeface="ＭＳ Ｐゴシック" charset="-128"/>
                <a:cs typeface="ＭＳ Ｐゴシック" charset="-128"/>
                <a:sym typeface="Symbol" charset="2"/>
              </a:rPr>
              <a:t>(chamber compliance)</a:t>
            </a:r>
            <a:endParaRPr lang="en-US" sz="2800" b="1" i="1">
              <a:solidFill>
                <a:schemeClr val="hlink"/>
              </a:solidFill>
              <a:ea typeface="ＭＳ Ｐゴシック" charset="-128"/>
              <a:cs typeface="ＭＳ Ｐゴシック" charset="-128"/>
              <a:sym typeface="Symbol" charset="2"/>
            </a:endParaRPr>
          </a:p>
        </p:txBody>
      </p:sp>
      <p:sp>
        <p:nvSpPr>
          <p:cNvPr id="179214" name="Line 14"/>
          <p:cNvSpPr>
            <a:spLocks noChangeShapeType="1"/>
          </p:cNvSpPr>
          <p:nvPr/>
        </p:nvSpPr>
        <p:spPr bwMode="auto">
          <a:xfrm flipH="1" flipV="1">
            <a:off x="3657600" y="5181600"/>
            <a:ext cx="152400" cy="304800"/>
          </a:xfrm>
          <a:prstGeom prst="line">
            <a:avLst/>
          </a:prstGeom>
          <a:noFill/>
          <a:ln w="38100">
            <a:solidFill>
              <a:schemeClr val="hlink"/>
            </a:solidFill>
            <a:round/>
            <a:headEnd/>
            <a:tailEnd type="triangle" w="med" len="med"/>
          </a:ln>
          <a:effectLst/>
        </p:spPr>
        <p:txBody>
          <a:bodyPr/>
          <a:lstStyle/>
          <a:p>
            <a:endParaRPr lang="en-US"/>
          </a:p>
        </p:txBody>
      </p:sp>
      <p:sp>
        <p:nvSpPr>
          <p:cNvPr id="179215" name="Line 15"/>
          <p:cNvSpPr>
            <a:spLocks noChangeShapeType="1"/>
          </p:cNvSpPr>
          <p:nvPr/>
        </p:nvSpPr>
        <p:spPr bwMode="auto">
          <a:xfrm>
            <a:off x="0" y="914400"/>
            <a:ext cx="9144000" cy="0"/>
          </a:xfrm>
          <a:prstGeom prst="line">
            <a:avLst/>
          </a:prstGeom>
          <a:noFill/>
          <a:ln w="19050">
            <a:solidFill>
              <a:srgbClr val="FF0000"/>
            </a:solidFill>
            <a:round/>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 Assessment of left ventricular relaxation (active energy dependent process)</a:t>
            </a:r>
          </a:p>
          <a:p>
            <a:r>
              <a:rPr lang="en-US" dirty="0" smtClean="0"/>
              <a:t>Time constant of relaxation  Tau  (rate of  LV pressure decay during IVR )</a:t>
            </a:r>
          </a:p>
          <a:p>
            <a:r>
              <a:rPr lang="en-US" dirty="0" smtClean="0"/>
              <a:t>High fidelity </a:t>
            </a:r>
            <a:r>
              <a:rPr lang="en-US" dirty="0" err="1" smtClean="0"/>
              <a:t>manometric</a:t>
            </a:r>
            <a:r>
              <a:rPr lang="en-US" dirty="0" smtClean="0"/>
              <a:t> catheters in LV</a:t>
            </a:r>
          </a:p>
          <a:p>
            <a:r>
              <a:rPr lang="en-US" dirty="0" smtClean="0"/>
              <a:t>Pressure and time data from end systole (peak </a:t>
            </a:r>
            <a:r>
              <a:rPr lang="en-US" dirty="0" err="1" smtClean="0"/>
              <a:t>dP</a:t>
            </a:r>
            <a:r>
              <a:rPr lang="en-US" dirty="0" smtClean="0"/>
              <a:t>/</a:t>
            </a:r>
            <a:r>
              <a:rPr lang="en-US" dirty="0" err="1" smtClean="0"/>
              <a:t>dT</a:t>
            </a:r>
            <a:r>
              <a:rPr lang="en-US" dirty="0" smtClean="0"/>
              <a:t> to onset of LV filling LA-LV cross over or 5mm Hg above LVEDP used to calculate Tau</a:t>
            </a:r>
          </a:p>
          <a:p>
            <a:r>
              <a:rPr lang="en-US" dirty="0" smtClean="0"/>
              <a:t>Normal value &lt;40-50 ms </a:t>
            </a:r>
          </a:p>
          <a:p>
            <a:r>
              <a:rPr lang="en-US" dirty="0" smtClean="0"/>
              <a:t>Relaxation complete by 3.5 Tau (&lt;140 </a:t>
            </a:r>
            <a:r>
              <a:rPr lang="en-US" dirty="0" err="1" smtClean="0"/>
              <a:t>msec</a:t>
            </a:r>
            <a:r>
              <a:rPr lang="en-US" dirty="0" smtClean="0"/>
              <a:t>)</a:t>
            </a:r>
            <a:endParaRPr lang="en-US" dirty="0"/>
          </a:p>
        </p:txBody>
      </p:sp>
      <p:sp>
        <p:nvSpPr>
          <p:cNvPr id="2" name="Title 1"/>
          <p:cNvSpPr>
            <a:spLocks noGrp="1"/>
          </p:cNvSpPr>
          <p:nvPr>
            <p:ph type="title"/>
          </p:nvPr>
        </p:nvSpPr>
        <p:spPr/>
        <p:txBody>
          <a:bodyPr/>
          <a:lstStyle/>
          <a:p>
            <a:r>
              <a:rPr lang="en-US" dirty="0" smtClean="0"/>
              <a:t>Hemodynamic diagnosis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EDPVR - simultaneous assessment of pressure and volume during acute alteration in preload</a:t>
            </a:r>
          </a:p>
          <a:p>
            <a:r>
              <a:rPr lang="en-US" dirty="0" smtClean="0"/>
              <a:t>LV diastolic stiffness is affected by </a:t>
            </a:r>
          </a:p>
          <a:p>
            <a:r>
              <a:rPr lang="en-US" dirty="0" smtClean="0"/>
              <a:t>Cardiac extra cellular matrix</a:t>
            </a:r>
          </a:p>
          <a:p>
            <a:r>
              <a:rPr lang="en-US" dirty="0" smtClean="0"/>
              <a:t>Cellular processes at </a:t>
            </a:r>
            <a:r>
              <a:rPr lang="en-US" dirty="0" err="1" smtClean="0"/>
              <a:t>myocyte</a:t>
            </a:r>
            <a:r>
              <a:rPr lang="en-US" dirty="0" smtClean="0"/>
              <a:t> level and </a:t>
            </a:r>
            <a:r>
              <a:rPr lang="en-US" dirty="0" err="1" smtClean="0"/>
              <a:t>myofibers</a:t>
            </a:r>
            <a:endParaRPr lang="en-US" dirty="0" smtClean="0"/>
          </a:p>
          <a:p>
            <a:r>
              <a:rPr lang="en-US" dirty="0" smtClean="0"/>
              <a:t>Difficult to perform and  not used  routinely</a:t>
            </a:r>
          </a:p>
          <a:p>
            <a:endParaRPr lang="en-US" dirty="0"/>
          </a:p>
        </p:txBody>
      </p:sp>
      <p:sp>
        <p:nvSpPr>
          <p:cNvPr id="3" name="Title 2"/>
          <p:cNvSpPr>
            <a:spLocks noGrp="1"/>
          </p:cNvSpPr>
          <p:nvPr>
            <p:ph type="title"/>
          </p:nvPr>
        </p:nvSpPr>
        <p:spPr/>
        <p:txBody>
          <a:bodyPr/>
          <a:lstStyle/>
          <a:p>
            <a:r>
              <a:rPr lang="en-US" dirty="0" smtClean="0"/>
              <a:t>LV Diastolic  Stiffness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Variable degrees of LV enlargement</a:t>
            </a:r>
          </a:p>
          <a:p>
            <a:r>
              <a:rPr lang="en-US" dirty="0" smtClean="0"/>
              <a:t>LVH  criteria met in less than 50%</a:t>
            </a:r>
          </a:p>
          <a:p>
            <a:r>
              <a:rPr lang="en-US" dirty="0" smtClean="0"/>
              <a:t>Increased wall thickness</a:t>
            </a:r>
          </a:p>
          <a:p>
            <a:r>
              <a:rPr lang="en-US" dirty="0" smtClean="0"/>
              <a:t>Increase in LA  volume</a:t>
            </a:r>
          </a:p>
          <a:p>
            <a:r>
              <a:rPr lang="en-US" dirty="0" smtClean="0"/>
              <a:t>RWMA may be present</a:t>
            </a:r>
          </a:p>
          <a:p>
            <a:r>
              <a:rPr lang="en-US" dirty="0" smtClean="0"/>
              <a:t>RV enlargement</a:t>
            </a:r>
          </a:p>
          <a:p>
            <a:r>
              <a:rPr lang="en-US" dirty="0" smtClean="0"/>
              <a:t>Pulmonary arterial hypertension</a:t>
            </a:r>
          </a:p>
          <a:p>
            <a:endParaRPr lang="en-US" dirty="0" smtClean="0"/>
          </a:p>
          <a:p>
            <a:endParaRPr lang="en-US" dirty="0"/>
          </a:p>
        </p:txBody>
      </p:sp>
      <p:sp>
        <p:nvSpPr>
          <p:cNvPr id="2" name="Title 1"/>
          <p:cNvSpPr>
            <a:spLocks noGrp="1"/>
          </p:cNvSpPr>
          <p:nvPr>
            <p:ph type="title"/>
          </p:nvPr>
        </p:nvSpPr>
        <p:spPr/>
        <p:txBody>
          <a:bodyPr/>
          <a:lstStyle/>
          <a:p>
            <a:r>
              <a:rPr lang="en-US" dirty="0" smtClean="0"/>
              <a:t>Echocardiography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Impaired Relaxation  E/A reversal (normal LAP)</a:t>
            </a:r>
          </a:p>
          <a:p>
            <a:r>
              <a:rPr lang="en-US" dirty="0" smtClean="0"/>
              <a:t>Elevated  LAP    </a:t>
            </a:r>
            <a:r>
              <a:rPr lang="en-US" dirty="0" err="1" smtClean="0"/>
              <a:t>pseudonormalisation</a:t>
            </a:r>
            <a:endParaRPr lang="en-US" dirty="0" smtClean="0"/>
          </a:p>
          <a:p>
            <a:r>
              <a:rPr lang="en-US" dirty="0" smtClean="0"/>
              <a:t>Restrictive pattern in severe increase in LV diastolic stiffness</a:t>
            </a:r>
          </a:p>
          <a:p>
            <a:r>
              <a:rPr lang="en-US" dirty="0" smtClean="0"/>
              <a:t>Increased E </a:t>
            </a:r>
            <a:r>
              <a:rPr lang="en-US" dirty="0" err="1" smtClean="0"/>
              <a:t>vel</a:t>
            </a:r>
            <a:r>
              <a:rPr lang="en-US" dirty="0" smtClean="0"/>
              <a:t>, decreased A </a:t>
            </a:r>
            <a:r>
              <a:rPr lang="en-US" dirty="0" err="1" smtClean="0"/>
              <a:t>vel,and</a:t>
            </a:r>
            <a:r>
              <a:rPr lang="en-US" dirty="0" smtClean="0"/>
              <a:t> decreased DCT</a:t>
            </a:r>
          </a:p>
          <a:p>
            <a:r>
              <a:rPr lang="en-US" dirty="0" smtClean="0"/>
              <a:t>Trans mitral flow patterns alone cannot  be used to assess relaxation in all patients</a:t>
            </a:r>
          </a:p>
          <a:p>
            <a:endParaRPr lang="en-US" dirty="0"/>
          </a:p>
        </p:txBody>
      </p:sp>
      <p:sp>
        <p:nvSpPr>
          <p:cNvPr id="2" name="Title 1"/>
          <p:cNvSpPr>
            <a:spLocks noGrp="1"/>
          </p:cNvSpPr>
          <p:nvPr>
            <p:ph type="title"/>
          </p:nvPr>
        </p:nvSpPr>
        <p:spPr/>
        <p:txBody>
          <a:bodyPr/>
          <a:lstStyle/>
          <a:p>
            <a:r>
              <a:rPr lang="en-US" dirty="0" err="1" smtClean="0"/>
              <a:t>Dopler</a:t>
            </a:r>
            <a:r>
              <a:rPr lang="en-US" dirty="0" smtClean="0"/>
              <a:t> Echo </a:t>
            </a:r>
            <a:r>
              <a:rPr lang="en-US" dirty="0" err="1" smtClean="0"/>
              <a:t>cardiography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Mitral annular ascent velocity during early diastole (E’ velocity) preload independent measure of LV relaxation </a:t>
            </a:r>
          </a:p>
          <a:p>
            <a:r>
              <a:rPr lang="en-US" dirty="0" smtClean="0"/>
              <a:t>Correlates with Tau </a:t>
            </a:r>
          </a:p>
          <a:p>
            <a:r>
              <a:rPr lang="en-US" dirty="0" smtClean="0"/>
              <a:t>E/E’ ratio  predicts elevated filling pressures</a:t>
            </a:r>
          </a:p>
          <a:p>
            <a:r>
              <a:rPr lang="en-US" u="sng" dirty="0" smtClean="0"/>
              <a:t>Other methods</a:t>
            </a:r>
          </a:p>
          <a:p>
            <a:r>
              <a:rPr lang="en-US" dirty="0" smtClean="0"/>
              <a:t>Pulmonary venous flow velocity</a:t>
            </a:r>
          </a:p>
          <a:p>
            <a:r>
              <a:rPr lang="en-US" dirty="0" err="1" smtClean="0"/>
              <a:t>Valsalva</a:t>
            </a:r>
            <a:r>
              <a:rPr lang="en-US" dirty="0" smtClean="0"/>
              <a:t> </a:t>
            </a:r>
            <a:r>
              <a:rPr lang="en-US" dirty="0" err="1" smtClean="0"/>
              <a:t>maneuvre</a:t>
            </a:r>
            <a:endParaRPr lang="en-US" dirty="0"/>
          </a:p>
        </p:txBody>
      </p:sp>
      <p:sp>
        <p:nvSpPr>
          <p:cNvPr id="2" name="Title 1"/>
          <p:cNvSpPr>
            <a:spLocks noGrp="1"/>
          </p:cNvSpPr>
          <p:nvPr>
            <p:ph type="title"/>
          </p:nvPr>
        </p:nvSpPr>
        <p:spPr/>
        <p:txBody>
          <a:bodyPr/>
          <a:lstStyle/>
          <a:p>
            <a:r>
              <a:rPr lang="en-US" dirty="0" smtClean="0"/>
              <a:t>Tissue </a:t>
            </a:r>
            <a:r>
              <a:rPr lang="en-US" dirty="0" err="1" smtClean="0"/>
              <a:t>doppler</a:t>
            </a:r>
            <a:r>
              <a:rPr lang="en-US" dirty="0" smtClean="0"/>
              <a:t> imaging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idx="1"/>
          </p:nvPr>
        </p:nvSpPr>
        <p:spPr/>
        <p:txBody>
          <a:bodyPr/>
          <a:lstStyle/>
          <a:p>
            <a:pPr algn="ctr">
              <a:buFont typeface="Arial" charset="0"/>
              <a:buNone/>
            </a:pPr>
            <a:r>
              <a:rPr lang="en-US" sz="2800">
                <a:effectLst/>
              </a:rPr>
              <a:t>The diagnosis of Heart failure with Preserved Ejection Fraction is based on the clinical finding of congestive heart failure with the echocardiography findings of preserved left ventricular ejection fraction and the absence of valvular abnormalities.</a:t>
            </a:r>
          </a:p>
          <a:p>
            <a:pPr algn="ctr">
              <a:buFont typeface="Arial" charset="0"/>
              <a:buNone/>
            </a:pPr>
            <a:r>
              <a:rPr lang="en-US" sz="2800">
                <a:effectLst/>
              </a:rPr>
              <a:t>(ACC/AHA guidelines)</a:t>
            </a:r>
          </a:p>
          <a:p>
            <a:pPr>
              <a:buFont typeface="Arial" charset="0"/>
              <a:buNone/>
            </a:pPr>
            <a:endParaRPr lang="en-US" sz="2800"/>
          </a:p>
        </p:txBody>
      </p:sp>
      <p:sp>
        <p:nvSpPr>
          <p:cNvPr id="12290" name="Rectangle 2"/>
          <p:cNvSpPr>
            <a:spLocks noGrp="1" noRot="1" noChangeArrowheads="1"/>
          </p:cNvSpPr>
          <p:nvPr>
            <p:ph type="title"/>
          </p:nvPr>
        </p:nvSpPr>
        <p:spPr/>
        <p:txBody>
          <a:bodyPr/>
          <a:lstStyle/>
          <a:p>
            <a:r>
              <a:rPr lang="en-US"/>
              <a:t>Definition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d2 001.jpg"/>
          <p:cNvPicPr>
            <a:picLocks noChangeAspect="1"/>
          </p:cNvPicPr>
          <p:nvPr/>
        </p:nvPicPr>
        <p:blipFill>
          <a:blip r:embed="rId2" cstate="print">
            <a:lum contrast="5000"/>
          </a:blip>
          <a:srcRect l="14327" t="50561" r="10458" b="4765"/>
          <a:stretch>
            <a:fillRect/>
          </a:stretch>
        </p:blipFill>
        <p:spPr>
          <a:xfrm rot="10800000">
            <a:off x="1219200" y="1239077"/>
            <a:ext cx="6705599" cy="5466522"/>
          </a:xfrm>
          <a:prstGeom prst="rect">
            <a:avLst/>
          </a:prstGeom>
        </p:spPr>
      </p:pic>
      <p:sp>
        <p:nvSpPr>
          <p:cNvPr id="7" name="TextBox 6"/>
          <p:cNvSpPr txBox="1"/>
          <p:nvPr/>
        </p:nvSpPr>
        <p:spPr>
          <a:xfrm>
            <a:off x="1676400" y="304800"/>
            <a:ext cx="6324600" cy="830997"/>
          </a:xfrm>
          <a:prstGeom prst="rect">
            <a:avLst/>
          </a:prstGeom>
          <a:noFill/>
        </p:spPr>
        <p:txBody>
          <a:bodyPr wrap="square" rtlCol="0">
            <a:spAutoFit/>
          </a:bodyPr>
          <a:lstStyle/>
          <a:p>
            <a:r>
              <a:rPr lang="en-US" sz="2400" dirty="0" smtClean="0">
                <a:solidFill>
                  <a:schemeClr val="bg1"/>
                </a:solidFill>
              </a:rPr>
              <a:t>Diastolic  Dysfunction – Doppler Evaluation</a:t>
            </a:r>
            <a:endParaRPr lang="en-US" sz="2400" dirty="0">
              <a:solidFill>
                <a:schemeClr val="bg1"/>
              </a:solidFill>
            </a:endParaRPr>
          </a:p>
        </p:txBody>
      </p:sp>
      <p:sp>
        <p:nvSpPr>
          <p:cNvPr id="9" name="TextBox 8"/>
          <p:cNvSpPr txBox="1"/>
          <p:nvPr/>
        </p:nvSpPr>
        <p:spPr>
          <a:xfrm>
            <a:off x="685800" y="2819400"/>
            <a:ext cx="685800" cy="923330"/>
          </a:xfrm>
          <a:prstGeom prst="rect">
            <a:avLst/>
          </a:prstGeom>
          <a:noFill/>
        </p:spPr>
        <p:txBody>
          <a:bodyPr wrap="square" rtlCol="0">
            <a:spAutoFit/>
          </a:bodyPr>
          <a:lstStyle/>
          <a:p>
            <a:r>
              <a:rPr lang="en-US" dirty="0" smtClean="0">
                <a:solidFill>
                  <a:schemeClr val="bg1"/>
                </a:solidFill>
              </a:rPr>
              <a:t>MMMMV</a:t>
            </a:r>
            <a:endParaRPr lang="en-US" dirty="0">
              <a:solidFill>
                <a:schemeClr val="bg1"/>
              </a:solidFill>
            </a:endParaRPr>
          </a:p>
        </p:txBody>
      </p:sp>
      <p:sp>
        <p:nvSpPr>
          <p:cNvPr id="10" name="TextBox 9"/>
          <p:cNvSpPr txBox="1"/>
          <p:nvPr/>
        </p:nvSpPr>
        <p:spPr>
          <a:xfrm>
            <a:off x="685800" y="4495800"/>
            <a:ext cx="685800" cy="369332"/>
          </a:xfrm>
          <a:prstGeom prst="rect">
            <a:avLst/>
          </a:prstGeom>
          <a:noFill/>
        </p:spPr>
        <p:txBody>
          <a:bodyPr wrap="square" rtlCol="0">
            <a:spAutoFit/>
          </a:bodyPr>
          <a:lstStyle/>
          <a:p>
            <a:r>
              <a:rPr lang="en-US" dirty="0" smtClean="0">
                <a:solidFill>
                  <a:schemeClr val="bg1"/>
                </a:solidFill>
              </a:rPr>
              <a:t>TDI</a:t>
            </a:r>
            <a:endParaRPr lang="en-US" dirty="0">
              <a:solidFill>
                <a:schemeClr val="bg1"/>
              </a:solidFill>
            </a:endParaRPr>
          </a:p>
        </p:txBody>
      </p:sp>
      <p:sp>
        <p:nvSpPr>
          <p:cNvPr id="11" name="TextBox 10"/>
          <p:cNvSpPr txBox="1"/>
          <p:nvPr/>
        </p:nvSpPr>
        <p:spPr>
          <a:xfrm>
            <a:off x="685800" y="3657600"/>
            <a:ext cx="685800" cy="646331"/>
          </a:xfrm>
          <a:prstGeom prst="rect">
            <a:avLst/>
          </a:prstGeom>
          <a:noFill/>
        </p:spPr>
        <p:txBody>
          <a:bodyPr wrap="square" rtlCol="0">
            <a:spAutoFit/>
          </a:bodyPr>
          <a:lstStyle/>
          <a:p>
            <a:r>
              <a:rPr lang="en-US" dirty="0" smtClean="0">
                <a:solidFill>
                  <a:schemeClr val="bg1"/>
                </a:solidFill>
              </a:rPr>
              <a:t>PPVV</a:t>
            </a:r>
            <a:endParaRPr lang="en-US" dirty="0">
              <a:solidFill>
                <a:schemeClr val="bg1"/>
              </a:solidFill>
            </a:endParaRPr>
          </a:p>
        </p:txBody>
      </p:sp>
      <p:sp>
        <p:nvSpPr>
          <p:cNvPr id="12" name="TextBox 11"/>
          <p:cNvSpPr txBox="1"/>
          <p:nvPr/>
        </p:nvSpPr>
        <p:spPr>
          <a:xfrm>
            <a:off x="-152400" y="5257800"/>
            <a:ext cx="1371600" cy="646331"/>
          </a:xfrm>
          <a:prstGeom prst="rect">
            <a:avLst/>
          </a:prstGeom>
          <a:noFill/>
        </p:spPr>
        <p:txBody>
          <a:bodyPr wrap="square" rtlCol="0">
            <a:spAutoFit/>
          </a:bodyPr>
          <a:lstStyle/>
          <a:p>
            <a:pPr algn="r"/>
            <a:r>
              <a:rPr lang="en-US" dirty="0" smtClean="0">
                <a:solidFill>
                  <a:schemeClr val="bg1"/>
                </a:solidFill>
              </a:rPr>
              <a:t>Color </a:t>
            </a:r>
          </a:p>
          <a:p>
            <a:pPr algn="r"/>
            <a:r>
              <a:rPr lang="en-US" dirty="0" smtClean="0">
                <a:solidFill>
                  <a:schemeClr val="bg1"/>
                </a:solidFill>
              </a:rPr>
              <a:t>M mode</a:t>
            </a:r>
            <a:endParaRPr lang="en-US" dirty="0">
              <a:solidFill>
                <a:schemeClr val="bg1"/>
              </a:solidFill>
            </a:endParaRPr>
          </a:p>
        </p:txBody>
      </p:sp>
      <p:pic>
        <p:nvPicPr>
          <p:cNvPr id="13" name="Picture 4" descr="CSI Flex Banner"/>
          <p:cNvPicPr>
            <a:picLocks noChangeAspect="1" noChangeArrowheads="1"/>
          </p:cNvPicPr>
          <p:nvPr/>
        </p:nvPicPr>
        <p:blipFill>
          <a:blip r:embed="rId3" cstate="print"/>
          <a:srcRect l="6645" t="21912" r="82555" b="51483"/>
          <a:stretch>
            <a:fillRect/>
          </a:stretch>
        </p:blipFill>
        <p:spPr bwMode="auto">
          <a:xfrm>
            <a:off x="8153400" y="0"/>
            <a:ext cx="990600" cy="1295400"/>
          </a:xfrm>
          <a:prstGeom prst="rect">
            <a:avLst/>
          </a:prstGeom>
          <a:noFill/>
        </p:spPr>
      </p:pic>
      <p:sp>
        <p:nvSpPr>
          <p:cNvPr id="14" name="Text Box 5"/>
          <p:cNvSpPr txBox="1">
            <a:spLocks noChangeArrowheads="1"/>
          </p:cNvSpPr>
          <p:nvPr/>
        </p:nvSpPr>
        <p:spPr bwMode="auto">
          <a:xfrm>
            <a:off x="8172061" y="790964"/>
            <a:ext cx="990600" cy="304800"/>
          </a:xfrm>
          <a:prstGeom prst="rect">
            <a:avLst/>
          </a:prstGeom>
          <a:noFill/>
          <a:ln w="9525">
            <a:noFill/>
            <a:miter lim="800000"/>
            <a:headEnd/>
            <a:tailEnd/>
          </a:ln>
          <a:effectLst/>
        </p:spPr>
        <p:txBody>
          <a:bodyPr>
            <a:spAutoFit/>
          </a:bodyPr>
          <a:lstStyle/>
          <a:p>
            <a:pPr algn="ctr">
              <a:spcBef>
                <a:spcPct val="50000"/>
              </a:spcBef>
            </a:pPr>
            <a:r>
              <a:rPr lang="en-US" sz="1400" dirty="0">
                <a:solidFill>
                  <a:schemeClr val="bg1"/>
                </a:solidFill>
                <a:latin typeface="Arial Black" pitchFamily="34" charset="0"/>
              </a:rPr>
              <a:t>DHF</a:t>
            </a:r>
          </a:p>
        </p:txBody>
      </p:sp>
      <p:sp>
        <p:nvSpPr>
          <p:cNvPr id="15" name="TextBox 14"/>
          <p:cNvSpPr txBox="1"/>
          <p:nvPr/>
        </p:nvSpPr>
        <p:spPr>
          <a:xfrm>
            <a:off x="533400" y="6096000"/>
            <a:ext cx="1295400" cy="261610"/>
          </a:xfrm>
          <a:prstGeom prst="rect">
            <a:avLst/>
          </a:prstGeom>
          <a:noFill/>
        </p:spPr>
        <p:txBody>
          <a:bodyPr wrap="square" rtlCol="0">
            <a:spAutoFit/>
          </a:bodyPr>
          <a:lstStyle/>
          <a:p>
            <a:r>
              <a:rPr lang="en-US" sz="1100" dirty="0" smtClean="0">
                <a:solidFill>
                  <a:schemeClr val="bg1"/>
                </a:solidFill>
              </a:rPr>
              <a:t>LV relax</a:t>
            </a:r>
            <a:endParaRPr lang="en-US" sz="1100" dirty="0">
              <a:solidFill>
                <a:schemeClr val="bg1"/>
              </a:solidFill>
            </a:endParaRPr>
          </a:p>
        </p:txBody>
      </p:sp>
      <p:sp>
        <p:nvSpPr>
          <p:cNvPr id="16" name="TextBox 15"/>
          <p:cNvSpPr txBox="1"/>
          <p:nvPr/>
        </p:nvSpPr>
        <p:spPr>
          <a:xfrm>
            <a:off x="325017" y="6229739"/>
            <a:ext cx="1295400" cy="261610"/>
          </a:xfrm>
          <a:prstGeom prst="rect">
            <a:avLst/>
          </a:prstGeom>
          <a:noFill/>
        </p:spPr>
        <p:txBody>
          <a:bodyPr wrap="square" rtlCol="0">
            <a:spAutoFit/>
          </a:bodyPr>
          <a:lstStyle/>
          <a:p>
            <a:r>
              <a:rPr lang="en-US" sz="1100" dirty="0" smtClean="0">
                <a:solidFill>
                  <a:schemeClr val="bg1"/>
                </a:solidFill>
              </a:rPr>
              <a:t>Compliance</a:t>
            </a:r>
            <a:endParaRPr lang="en-US" sz="1100" dirty="0">
              <a:solidFill>
                <a:schemeClr val="bg1"/>
              </a:solidFill>
            </a:endParaRPr>
          </a:p>
        </p:txBody>
      </p:sp>
      <p:sp>
        <p:nvSpPr>
          <p:cNvPr id="17" name="TextBox 16"/>
          <p:cNvSpPr txBox="1"/>
          <p:nvPr/>
        </p:nvSpPr>
        <p:spPr>
          <a:xfrm>
            <a:off x="304800" y="6363478"/>
            <a:ext cx="1295400" cy="261610"/>
          </a:xfrm>
          <a:prstGeom prst="rect">
            <a:avLst/>
          </a:prstGeom>
          <a:noFill/>
        </p:spPr>
        <p:txBody>
          <a:bodyPr wrap="square" rtlCol="0">
            <a:spAutoFit/>
          </a:bodyPr>
          <a:lstStyle/>
          <a:p>
            <a:r>
              <a:rPr lang="en-US" sz="1100" dirty="0" smtClean="0">
                <a:solidFill>
                  <a:schemeClr val="bg1"/>
                </a:solidFill>
              </a:rPr>
              <a:t>LA Pressure</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BNP and N Terminal –Pro BNP  are elevated in HFPEF </a:t>
            </a:r>
          </a:p>
          <a:p>
            <a:r>
              <a:rPr lang="en-US" dirty="0" smtClean="0"/>
              <a:t>Levels lower than in systolic heart failure</a:t>
            </a:r>
          </a:p>
          <a:p>
            <a:endParaRPr lang="en-US" dirty="0" smtClean="0"/>
          </a:p>
          <a:p>
            <a:r>
              <a:rPr lang="en-US" dirty="0" smtClean="0"/>
              <a:t>Standard value of 100 pg/ml   may not be ideal as  older women tend to have values &gt;100 pg/ml</a:t>
            </a:r>
          </a:p>
          <a:p>
            <a:r>
              <a:rPr lang="en-US" dirty="0" smtClean="0"/>
              <a:t>Higher values highly predictive of future events.</a:t>
            </a:r>
            <a:endParaRPr lang="en-US" dirty="0"/>
          </a:p>
        </p:txBody>
      </p:sp>
      <p:sp>
        <p:nvSpPr>
          <p:cNvPr id="2" name="Title 1"/>
          <p:cNvSpPr>
            <a:spLocks noGrp="1"/>
          </p:cNvSpPr>
          <p:nvPr>
            <p:ph type="title"/>
          </p:nvPr>
        </p:nvSpPr>
        <p:spPr/>
        <p:txBody>
          <a:bodyPr/>
          <a:lstStyle/>
          <a:p>
            <a:r>
              <a:rPr lang="en-US" dirty="0" smtClean="0"/>
              <a:t>Biomarkers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Mortality of  HFPEF  similar to SHF </a:t>
            </a:r>
          </a:p>
          <a:p>
            <a:r>
              <a:rPr lang="en-US" dirty="0" smtClean="0"/>
              <a:t>Only small differences  in survival (better in HFPEF)</a:t>
            </a:r>
          </a:p>
          <a:p>
            <a:r>
              <a:rPr lang="en-US" dirty="0" smtClean="0"/>
              <a:t>No advances in the treatment of HFPEF while significant advances  have been made in SHF</a:t>
            </a:r>
          </a:p>
          <a:p>
            <a:r>
              <a:rPr lang="en-US" dirty="0" smtClean="0"/>
              <a:t>Death due to non cardiac causes  more common in HFPEF (49%) than in SHF (36%)</a:t>
            </a:r>
          </a:p>
          <a:p>
            <a:r>
              <a:rPr lang="en-US" dirty="0" smtClean="0"/>
              <a:t>Henkel et al </a:t>
            </a:r>
            <a:r>
              <a:rPr lang="en-US" dirty="0" err="1" smtClean="0"/>
              <a:t>Circuln</a:t>
            </a:r>
            <a:r>
              <a:rPr lang="en-US" dirty="0" smtClean="0"/>
              <a:t> Heart Fail 2008</a:t>
            </a:r>
          </a:p>
          <a:p>
            <a:r>
              <a:rPr lang="en-US" dirty="0" smtClean="0"/>
              <a:t>Drug treatment same as for SHF</a:t>
            </a:r>
            <a:endParaRPr lang="en-US" dirty="0"/>
          </a:p>
        </p:txBody>
      </p:sp>
      <p:sp>
        <p:nvSpPr>
          <p:cNvPr id="2" name="Title 1"/>
          <p:cNvSpPr>
            <a:spLocks noGrp="1"/>
          </p:cNvSpPr>
          <p:nvPr>
            <p:ph type="title"/>
          </p:nvPr>
        </p:nvSpPr>
        <p:spPr/>
        <p:txBody>
          <a:bodyPr/>
          <a:lstStyle/>
          <a:p>
            <a:r>
              <a:rPr lang="en-US" dirty="0" smtClean="0"/>
              <a:t>PROGNOSIS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a:xfrm>
            <a:off x="503238" y="152400"/>
            <a:ext cx="8640762" cy="668338"/>
          </a:xfrm>
        </p:spPr>
        <p:txBody>
          <a:bodyPr>
            <a:normAutofit fontScale="90000"/>
          </a:bodyPr>
          <a:lstStyle/>
          <a:p>
            <a:r>
              <a:rPr lang="fr-FR" sz="4000"/>
              <a:t>Treatment of HFPEF</a:t>
            </a:r>
          </a:p>
        </p:txBody>
      </p:sp>
      <p:sp>
        <p:nvSpPr>
          <p:cNvPr id="198659" name="Rectangle 3"/>
          <p:cNvSpPr>
            <a:spLocks noGrp="1" noChangeArrowheads="1"/>
          </p:cNvSpPr>
          <p:nvPr>
            <p:ph type="body" idx="4294967295"/>
          </p:nvPr>
        </p:nvSpPr>
        <p:spPr>
          <a:xfrm>
            <a:off x="0" y="1905000"/>
            <a:ext cx="4557713" cy="3810000"/>
          </a:xfrm>
        </p:spPr>
        <p:txBody>
          <a:bodyPr/>
          <a:lstStyle/>
          <a:p>
            <a:pPr marL="623888" indent="-623888">
              <a:lnSpc>
                <a:spcPct val="80000"/>
              </a:lnSpc>
              <a:spcAft>
                <a:spcPct val="60000"/>
              </a:spcAft>
            </a:pPr>
            <a:r>
              <a:rPr lang="fr-FR" sz="2600"/>
              <a:t>Diuretics </a:t>
            </a:r>
          </a:p>
          <a:p>
            <a:pPr marL="623888" indent="-623888">
              <a:lnSpc>
                <a:spcPct val="80000"/>
              </a:lnSpc>
              <a:spcAft>
                <a:spcPct val="60000"/>
              </a:spcAft>
            </a:pPr>
            <a:r>
              <a:rPr lang="fr-FR" sz="2600"/>
              <a:t>Verapamil</a:t>
            </a:r>
          </a:p>
          <a:p>
            <a:pPr marL="623888" indent="-623888">
              <a:lnSpc>
                <a:spcPct val="80000"/>
              </a:lnSpc>
              <a:spcAft>
                <a:spcPct val="60000"/>
              </a:spcAft>
            </a:pPr>
            <a:r>
              <a:rPr lang="fr-FR" sz="2600"/>
              <a:t>Digoxin</a:t>
            </a:r>
          </a:p>
          <a:p>
            <a:pPr marL="623888" indent="-623888">
              <a:lnSpc>
                <a:spcPct val="80000"/>
              </a:lnSpc>
              <a:spcAft>
                <a:spcPct val="60000"/>
              </a:spcAft>
            </a:pPr>
            <a:r>
              <a:rPr lang="fr-FR" sz="2600"/>
              <a:t>Beta blockers</a:t>
            </a:r>
          </a:p>
          <a:p>
            <a:pPr marL="623888" indent="-623888">
              <a:lnSpc>
                <a:spcPct val="80000"/>
              </a:lnSpc>
              <a:spcAft>
                <a:spcPct val="60000"/>
              </a:spcAft>
            </a:pPr>
            <a:r>
              <a:rPr lang="fr-FR" sz="2600"/>
              <a:t>Hydralazine/ISDN</a:t>
            </a:r>
          </a:p>
          <a:p>
            <a:pPr marL="623888" indent="-623888">
              <a:lnSpc>
                <a:spcPct val="80000"/>
              </a:lnSpc>
              <a:spcAft>
                <a:spcPct val="60000"/>
              </a:spcAft>
            </a:pPr>
            <a:r>
              <a:rPr lang="fr-FR" sz="2600"/>
              <a:t>Ace inhibitors/ ARBs</a:t>
            </a:r>
            <a:endParaRPr lang="fr-FR" sz="3500">
              <a:effectLst>
                <a:outerShdw blurRad="38100" dist="38100" dir="2700000" algn="tl">
                  <a:srgbClr val="000000"/>
                </a:outerShdw>
              </a:effectLst>
              <a:latin typeface="Arial Rounded MT Bold" charset="0"/>
            </a:endParaRPr>
          </a:p>
        </p:txBody>
      </p:sp>
      <p:sp>
        <p:nvSpPr>
          <p:cNvPr id="271364" name="Line 4"/>
          <p:cNvSpPr>
            <a:spLocks noChangeShapeType="1"/>
          </p:cNvSpPr>
          <p:nvPr/>
        </p:nvSpPr>
        <p:spPr bwMode="auto">
          <a:xfrm>
            <a:off x="0" y="914400"/>
            <a:ext cx="9144000" cy="0"/>
          </a:xfrm>
          <a:prstGeom prst="line">
            <a:avLst/>
          </a:prstGeom>
          <a:noFill/>
          <a:ln w="19050">
            <a:solidFill>
              <a:srgbClr val="FF00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119938" y="-8999538"/>
            <a:ext cx="9144001" cy="0"/>
          </a:xfrm>
          <a:prstGeom prst="rect">
            <a:avLst/>
          </a:prstGeom>
          <a:solidFill>
            <a:srgbClr val="FFFFFF"/>
          </a:solidFill>
          <a:ln w="9525">
            <a:noFill/>
            <a:miter lim="800000"/>
            <a:headEnd/>
            <a:tailEnd/>
          </a:ln>
          <a:effectLst/>
        </p:spPr>
        <p:txBody>
          <a:bodyPr wrap="none">
            <a:spAutoFit/>
          </a:bodyPr>
          <a:lstStyle/>
          <a:p>
            <a:pPr eaLnBrk="1" hangingPunct="1"/>
            <a:r>
              <a:rPr lang="en-US">
                <a:latin typeface="Verdana" pitchFamily="34" charset="0"/>
              </a:rPr>
              <a:t>Management principles for patients with diastolic heart failure </a:t>
            </a:r>
          </a:p>
          <a:p>
            <a:endParaRPr lang="en-US">
              <a:latin typeface="Arial" pitchFamily="34" charset="0"/>
            </a:endParaRPr>
          </a:p>
        </p:txBody>
      </p:sp>
      <p:sp>
        <p:nvSpPr>
          <p:cNvPr id="46083" name="Rectangle 3"/>
          <p:cNvSpPr>
            <a:spLocks noChangeArrowheads="1"/>
          </p:cNvSpPr>
          <p:nvPr/>
        </p:nvSpPr>
        <p:spPr bwMode="auto">
          <a:xfrm>
            <a:off x="-7119938" y="-8999538"/>
            <a:ext cx="9144001" cy="0"/>
          </a:xfrm>
          <a:prstGeom prst="rect">
            <a:avLst/>
          </a:prstGeom>
          <a:solidFill>
            <a:srgbClr val="FFFFFF"/>
          </a:solidFill>
          <a:ln w="9525">
            <a:noFill/>
            <a:miter lim="800000"/>
            <a:headEnd/>
            <a:tailEnd/>
          </a:ln>
          <a:effectLst/>
        </p:spPr>
        <p:txBody>
          <a:bodyPr wrap="none">
            <a:spAutoFit/>
          </a:bodyPr>
          <a:lstStyle/>
          <a:p>
            <a:pPr eaLnBrk="1" hangingPunct="1"/>
            <a:r>
              <a:rPr lang="en-US">
                <a:latin typeface="Verdana" pitchFamily="34" charset="0"/>
              </a:rPr>
              <a:t>Management principles for patients with diastolic heart failure, continued </a:t>
            </a:r>
          </a:p>
          <a:p>
            <a:endParaRPr lang="en-US">
              <a:latin typeface="Arial" pitchFamily="34" charset="0"/>
            </a:endParaRPr>
          </a:p>
        </p:txBody>
      </p:sp>
      <p:pic>
        <p:nvPicPr>
          <p:cNvPr id="46084" name="Picture 4" descr="[Bullet]"/>
          <p:cNvPicPr>
            <a:picLocks noChangeAspect="1" noChangeArrowheads="1"/>
          </p:cNvPicPr>
          <p:nvPr/>
        </p:nvPicPr>
        <p:blipFill>
          <a:blip r:embed="rId2" cstate="print"/>
          <a:srcRect/>
          <a:stretch>
            <a:fillRect/>
          </a:stretch>
        </p:blipFill>
        <p:spPr bwMode="auto">
          <a:xfrm>
            <a:off x="10133013" y="-8934450"/>
            <a:ext cx="76200" cy="95250"/>
          </a:xfrm>
          <a:prstGeom prst="rect">
            <a:avLst/>
          </a:prstGeom>
          <a:noFill/>
        </p:spPr>
      </p:pic>
      <p:pic>
        <p:nvPicPr>
          <p:cNvPr id="46085" name="Picture 5"/>
          <p:cNvPicPr>
            <a:picLocks noChangeAspect="1" noChangeArrowheads="1"/>
          </p:cNvPicPr>
          <p:nvPr/>
        </p:nvPicPr>
        <p:blipFill>
          <a:blip r:embed="rId3" cstate="print"/>
          <a:srcRect/>
          <a:stretch>
            <a:fillRect/>
          </a:stretch>
        </p:blipFill>
        <p:spPr bwMode="auto">
          <a:xfrm>
            <a:off x="1066800" y="152400"/>
            <a:ext cx="7315200" cy="6248400"/>
          </a:xfrm>
          <a:prstGeom prst="rect">
            <a:avLst/>
          </a:prstGeom>
          <a:noFill/>
          <a:ln w="9525">
            <a:noFill/>
            <a:miter lim="800000"/>
            <a:headEnd/>
            <a:tailEnd/>
          </a:ln>
          <a:effectLst/>
        </p:spPr>
      </p:pic>
      <p:pic>
        <p:nvPicPr>
          <p:cNvPr id="46086" name="Picture 6"/>
          <p:cNvPicPr>
            <a:picLocks noChangeAspect="1" noChangeArrowheads="1"/>
          </p:cNvPicPr>
          <p:nvPr/>
        </p:nvPicPr>
        <p:blipFill>
          <a:blip r:embed="rId4" cstate="print"/>
          <a:srcRect/>
          <a:stretch>
            <a:fillRect/>
          </a:stretch>
        </p:blipFill>
        <p:spPr bwMode="auto">
          <a:xfrm>
            <a:off x="6324600" y="6477000"/>
            <a:ext cx="2058988" cy="19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119938" y="-8999538"/>
            <a:ext cx="9144001" cy="0"/>
          </a:xfrm>
          <a:prstGeom prst="rect">
            <a:avLst/>
          </a:prstGeom>
          <a:solidFill>
            <a:srgbClr val="FFFFFF"/>
          </a:solidFill>
          <a:ln w="9525">
            <a:noFill/>
            <a:miter lim="800000"/>
            <a:headEnd/>
            <a:tailEnd/>
          </a:ln>
          <a:effectLst/>
        </p:spPr>
        <p:txBody>
          <a:bodyPr wrap="none">
            <a:spAutoFit/>
          </a:bodyPr>
          <a:lstStyle/>
          <a:p>
            <a:pPr eaLnBrk="1" hangingPunct="1"/>
            <a:r>
              <a:rPr lang="en-US">
                <a:latin typeface="Verdana" pitchFamily="34" charset="0"/>
              </a:rPr>
              <a:t>Management principles for patients with diastolic heart failure </a:t>
            </a:r>
          </a:p>
          <a:p>
            <a:endParaRPr lang="en-US">
              <a:latin typeface="Arial" charset="0"/>
            </a:endParaRPr>
          </a:p>
        </p:txBody>
      </p:sp>
      <p:sp>
        <p:nvSpPr>
          <p:cNvPr id="46083" name="Rectangle 3"/>
          <p:cNvSpPr>
            <a:spLocks noChangeArrowheads="1"/>
          </p:cNvSpPr>
          <p:nvPr/>
        </p:nvSpPr>
        <p:spPr bwMode="auto">
          <a:xfrm>
            <a:off x="-7119938" y="-8999538"/>
            <a:ext cx="9144001" cy="0"/>
          </a:xfrm>
          <a:prstGeom prst="rect">
            <a:avLst/>
          </a:prstGeom>
          <a:solidFill>
            <a:srgbClr val="FFFFFF"/>
          </a:solidFill>
          <a:ln w="9525">
            <a:noFill/>
            <a:miter lim="800000"/>
            <a:headEnd/>
            <a:tailEnd/>
          </a:ln>
          <a:effectLst/>
        </p:spPr>
        <p:txBody>
          <a:bodyPr wrap="none">
            <a:spAutoFit/>
          </a:bodyPr>
          <a:lstStyle/>
          <a:p>
            <a:pPr eaLnBrk="1" hangingPunct="1"/>
            <a:r>
              <a:rPr lang="en-US">
                <a:latin typeface="Verdana" pitchFamily="34" charset="0"/>
              </a:rPr>
              <a:t>Management principles for patients with diastolic heart failure, continued </a:t>
            </a:r>
          </a:p>
          <a:p>
            <a:endParaRPr lang="en-US">
              <a:latin typeface="Arial" charset="0"/>
            </a:endParaRPr>
          </a:p>
        </p:txBody>
      </p:sp>
      <p:pic>
        <p:nvPicPr>
          <p:cNvPr id="46084" name="Picture 4" descr="[Bullet]"/>
          <p:cNvPicPr>
            <a:picLocks noChangeAspect="1" noChangeArrowheads="1"/>
          </p:cNvPicPr>
          <p:nvPr/>
        </p:nvPicPr>
        <p:blipFill>
          <a:blip r:embed="rId2" cstate="print"/>
          <a:srcRect/>
          <a:stretch>
            <a:fillRect/>
          </a:stretch>
        </p:blipFill>
        <p:spPr bwMode="auto">
          <a:xfrm>
            <a:off x="10133013" y="-8934450"/>
            <a:ext cx="76200" cy="95250"/>
          </a:xfrm>
          <a:prstGeom prst="rect">
            <a:avLst/>
          </a:prstGeom>
          <a:noFill/>
        </p:spPr>
      </p:pic>
      <p:pic>
        <p:nvPicPr>
          <p:cNvPr id="46085" name="Picture 5"/>
          <p:cNvPicPr>
            <a:picLocks noChangeAspect="1" noChangeArrowheads="1"/>
          </p:cNvPicPr>
          <p:nvPr/>
        </p:nvPicPr>
        <p:blipFill>
          <a:blip r:embed="rId3" cstate="print"/>
          <a:srcRect/>
          <a:stretch>
            <a:fillRect/>
          </a:stretch>
        </p:blipFill>
        <p:spPr bwMode="auto">
          <a:xfrm>
            <a:off x="1066800" y="152400"/>
            <a:ext cx="7315200" cy="6248400"/>
          </a:xfrm>
          <a:prstGeom prst="rect">
            <a:avLst/>
          </a:prstGeom>
          <a:noFill/>
          <a:ln w="9525">
            <a:noFill/>
            <a:miter lim="800000"/>
            <a:headEnd/>
            <a:tailEnd/>
          </a:ln>
          <a:effectLst/>
        </p:spPr>
      </p:pic>
      <p:pic>
        <p:nvPicPr>
          <p:cNvPr id="46086" name="Picture 6"/>
          <p:cNvPicPr>
            <a:picLocks noChangeAspect="1" noChangeArrowheads="1"/>
          </p:cNvPicPr>
          <p:nvPr/>
        </p:nvPicPr>
        <p:blipFill>
          <a:blip r:embed="rId4" cstate="print"/>
          <a:srcRect/>
          <a:stretch>
            <a:fillRect/>
          </a:stretch>
        </p:blipFill>
        <p:spPr bwMode="auto">
          <a:xfrm>
            <a:off x="6324600" y="6477000"/>
            <a:ext cx="2058988" cy="19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47650" y="152400"/>
            <a:ext cx="8640763" cy="1219200"/>
          </a:xfrm>
        </p:spPr>
        <p:txBody>
          <a:bodyPr>
            <a:normAutofit fontScale="90000"/>
          </a:bodyPr>
          <a:lstStyle/>
          <a:p>
            <a:r>
              <a:rPr lang="en-US"/>
              <a:t>Important Differences in the Mode of Death in HF-PEF versus HF-REF</a:t>
            </a:r>
          </a:p>
        </p:txBody>
      </p:sp>
      <p:sp>
        <p:nvSpPr>
          <p:cNvPr id="180229" name="Line 5"/>
          <p:cNvSpPr>
            <a:spLocks noChangeShapeType="1"/>
          </p:cNvSpPr>
          <p:nvPr/>
        </p:nvSpPr>
        <p:spPr bwMode="auto">
          <a:xfrm>
            <a:off x="0" y="1371600"/>
            <a:ext cx="9144000" cy="0"/>
          </a:xfrm>
          <a:prstGeom prst="line">
            <a:avLst/>
          </a:prstGeom>
          <a:noFill/>
          <a:ln w="19050">
            <a:solidFill>
              <a:srgbClr val="FF0000"/>
            </a:solidFill>
            <a:round/>
            <a:headEnd/>
            <a:tailEnd/>
          </a:ln>
          <a:effectLst/>
        </p:spPr>
        <p:txBody>
          <a:bodyPr wrap="none" anchor="ctr"/>
          <a:lstStyle/>
          <a:p>
            <a:endParaRPr lang="en-US"/>
          </a:p>
        </p:txBody>
      </p:sp>
      <p:sp>
        <p:nvSpPr>
          <p:cNvPr id="180261" name="Text Box 37"/>
          <p:cNvSpPr txBox="1">
            <a:spLocks noChangeArrowheads="1"/>
          </p:cNvSpPr>
          <p:nvPr/>
        </p:nvSpPr>
        <p:spPr bwMode="auto">
          <a:xfrm>
            <a:off x="533400" y="2133600"/>
            <a:ext cx="8077200" cy="366713"/>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80481" name="Group 257"/>
          <p:cNvGraphicFramePr>
            <a:graphicFrameLocks noGrp="1"/>
          </p:cNvGraphicFramePr>
          <p:nvPr/>
        </p:nvGraphicFramePr>
        <p:xfrm>
          <a:off x="523875" y="1905000"/>
          <a:ext cx="8096250" cy="4064001"/>
        </p:xfrm>
        <a:graphic>
          <a:graphicData uri="http://schemas.openxmlformats.org/drawingml/2006/table">
            <a:tbl>
              <a:tblPr/>
              <a:tblGrid>
                <a:gridCol w="2698750"/>
                <a:gridCol w="2698750"/>
                <a:gridCol w="2698750"/>
              </a:tblGrid>
              <a:tr h="58102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1" i="0" u="none" strike="noStrike" cap="none" normalizeH="0" baseline="0" dirty="0" smtClean="0">
                          <a:ln>
                            <a:noFill/>
                          </a:ln>
                          <a:solidFill>
                            <a:srgbClr val="FFFF00"/>
                          </a:solidFill>
                          <a:effectLst/>
                          <a:latin typeface="Helvetica" charset="0"/>
                        </a:rPr>
                        <a:t>Mode of Death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1" i="0" u="none" strike="noStrike" cap="none" normalizeH="0" baseline="0" dirty="0" smtClean="0">
                          <a:ln>
                            <a:noFill/>
                          </a:ln>
                          <a:solidFill>
                            <a:srgbClr val="FFFF00"/>
                          </a:solidFill>
                          <a:effectLst/>
                          <a:latin typeface="Arial" charset="0"/>
                        </a:rPr>
                        <a:t>I-Preserve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1" i="0" u="none" strike="noStrike" cap="none" normalizeH="0" baseline="0" dirty="0" smtClean="0">
                          <a:ln>
                            <a:noFill/>
                          </a:ln>
                          <a:solidFill>
                            <a:srgbClr val="FFFF00"/>
                          </a:solidFill>
                          <a:effectLst/>
                          <a:latin typeface="Arial" charset="0"/>
                        </a:rPr>
                        <a:t>HF-REF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1" i="0" u="none" strike="noStrike" cap="none" normalizeH="0" baseline="0" smtClean="0">
                          <a:ln>
                            <a:noFill/>
                          </a:ln>
                          <a:solidFill>
                            <a:schemeClr val="tx1"/>
                          </a:solidFill>
                          <a:effectLst/>
                          <a:latin typeface="Arial" charset="0"/>
                        </a:rPr>
                        <a:t>Sudden Death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1" i="0" u="none" strike="noStrike" cap="none" normalizeH="0" baseline="0" smtClean="0">
                          <a:ln>
                            <a:noFill/>
                          </a:ln>
                          <a:solidFill>
                            <a:schemeClr val="tx1"/>
                          </a:solidFill>
                          <a:effectLst/>
                          <a:latin typeface="Arial" charset="0"/>
                        </a:rPr>
                        <a:t>Heart failure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1" i="0" u="none" strike="noStrike" cap="none" normalizeH="0" baseline="0" smtClean="0">
                          <a:ln>
                            <a:noFill/>
                          </a:ln>
                          <a:solidFill>
                            <a:srgbClr val="FFFF00"/>
                          </a:solidFill>
                          <a:effectLst/>
                          <a:latin typeface="Arial" charset="0"/>
                        </a:rPr>
                        <a:t>Sudden/HF deaths</a:t>
                      </a:r>
                    </a:p>
                  </a:txBody>
                  <a:tcPr horzOverflow="overflow">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rgbClr val="FFFF00"/>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rgbClr val="FFFF00"/>
                          </a:solidFill>
                          <a:effectLst/>
                          <a:latin typeface="Arial" charset="0"/>
                        </a:rPr>
                        <a:t>0.6</a:t>
                      </a:r>
                    </a:p>
                  </a:txBody>
                  <a:tcPr horzOverflow="overflow">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1" i="0" u="none" strike="noStrike" cap="none" normalizeH="0" baseline="0" smtClean="0">
                          <a:ln>
                            <a:noFill/>
                          </a:ln>
                          <a:solidFill>
                            <a:schemeClr val="tx1"/>
                          </a:solidFill>
                          <a:effectLst/>
                          <a:latin typeface="Arial" charset="0"/>
                        </a:rPr>
                        <a:t>MI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1" i="0" u="none" strike="noStrike" cap="none" normalizeH="0" baseline="0" smtClean="0">
                          <a:ln>
                            <a:noFill/>
                          </a:ln>
                          <a:solidFill>
                            <a:schemeClr val="tx1"/>
                          </a:solidFill>
                          <a:effectLst/>
                          <a:latin typeface="Arial" charset="0"/>
                        </a:rPr>
                        <a:t>Stroke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1" i="0" u="none" strike="noStrike" cap="none" normalizeH="0" baseline="0" smtClean="0">
                          <a:ln>
                            <a:noFill/>
                          </a:ln>
                          <a:solidFill>
                            <a:schemeClr val="tx1"/>
                          </a:solidFill>
                          <a:effectLst/>
                          <a:latin typeface="Arial" charset="0"/>
                        </a:rPr>
                        <a:t>Non-Cardiovascular</a:t>
                      </a:r>
                    </a:p>
                  </a:txBody>
                  <a:tcPr horzOverflow="overflow">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Times" charset="0"/>
                        <a:buNone/>
                        <a:tabLst/>
                      </a:pPr>
                      <a:r>
                        <a:rPr kumimoji="0" lang="en-US" sz="20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180439" name="Text Box 215"/>
          <p:cNvSpPr txBox="1">
            <a:spLocks noChangeArrowheads="1"/>
          </p:cNvSpPr>
          <p:nvPr/>
        </p:nvSpPr>
        <p:spPr bwMode="auto">
          <a:xfrm>
            <a:off x="533400" y="6248400"/>
            <a:ext cx="4419600" cy="366713"/>
          </a:xfrm>
          <a:prstGeom prst="rect">
            <a:avLst/>
          </a:prstGeom>
          <a:noFill/>
          <a:ln w="9525">
            <a:noFill/>
            <a:miter lim="800000"/>
            <a:headEnd/>
            <a:tailEnd/>
          </a:ln>
          <a:effectLst/>
        </p:spPr>
        <p:txBody>
          <a:bodyPr>
            <a:spAutoFit/>
          </a:bodyPr>
          <a:lstStyle/>
          <a:p>
            <a:pPr>
              <a:spcBef>
                <a:spcPct val="50000"/>
              </a:spcBef>
            </a:pPr>
            <a:r>
              <a:rPr lang="en-US" dirty="0" err="1"/>
              <a:t>Zile</a:t>
            </a:r>
            <a:r>
              <a:rPr lang="en-US" dirty="0"/>
              <a:t> et al. Circulation 2010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DIG   </a:t>
            </a:r>
            <a:r>
              <a:rPr lang="en-US" dirty="0" err="1" smtClean="0"/>
              <a:t>Digoxin</a:t>
            </a:r>
            <a:r>
              <a:rPr lang="en-US" dirty="0" smtClean="0"/>
              <a:t> did not change mortality but reduced </a:t>
            </a:r>
            <a:r>
              <a:rPr lang="en-US" dirty="0" err="1" smtClean="0"/>
              <a:t>hospitalisation</a:t>
            </a:r>
            <a:endParaRPr lang="en-US" dirty="0" smtClean="0"/>
          </a:p>
          <a:p>
            <a:r>
              <a:rPr lang="en-US" dirty="0" smtClean="0"/>
              <a:t>Charm –Preserved  </a:t>
            </a:r>
            <a:r>
              <a:rPr lang="en-US" dirty="0" err="1" smtClean="0"/>
              <a:t>Candesartan</a:t>
            </a:r>
            <a:r>
              <a:rPr lang="en-US" dirty="0" smtClean="0"/>
              <a:t> in addition to standard therapy </a:t>
            </a:r>
            <a:r>
              <a:rPr lang="en-US" dirty="0" err="1" smtClean="0"/>
              <a:t>vs</a:t>
            </a:r>
            <a:r>
              <a:rPr lang="en-US" dirty="0" smtClean="0"/>
              <a:t> placebo and std  therapy</a:t>
            </a:r>
          </a:p>
          <a:p>
            <a:r>
              <a:rPr lang="en-US" dirty="0" smtClean="0"/>
              <a:t>I-Preserve   </a:t>
            </a:r>
            <a:r>
              <a:rPr lang="en-US" dirty="0" err="1" smtClean="0"/>
              <a:t>Irbesartan</a:t>
            </a:r>
            <a:r>
              <a:rPr lang="en-US" dirty="0" smtClean="0"/>
              <a:t> did not affect the end points in HFPEF but reduced </a:t>
            </a:r>
            <a:r>
              <a:rPr lang="en-US" dirty="0" err="1" smtClean="0"/>
              <a:t>hospitalisations</a:t>
            </a:r>
            <a:endParaRPr lang="en-US" dirty="0" smtClean="0"/>
          </a:p>
          <a:p>
            <a:r>
              <a:rPr lang="en-US" dirty="0" smtClean="0"/>
              <a:t>PEP-CHF    </a:t>
            </a:r>
            <a:r>
              <a:rPr lang="en-US" dirty="0" err="1" smtClean="0"/>
              <a:t>Perindopril</a:t>
            </a:r>
            <a:r>
              <a:rPr lang="en-US" dirty="0" smtClean="0"/>
              <a:t> </a:t>
            </a:r>
            <a:r>
              <a:rPr lang="en-US" dirty="0" err="1" smtClean="0"/>
              <a:t>vs</a:t>
            </a:r>
            <a:r>
              <a:rPr lang="en-US" dirty="0" smtClean="0"/>
              <a:t> placebo</a:t>
            </a:r>
          </a:p>
          <a:p>
            <a:r>
              <a:rPr lang="en-US" dirty="0" smtClean="0"/>
              <a:t>SENIORS     </a:t>
            </a:r>
            <a:r>
              <a:rPr lang="en-US" dirty="0" err="1" smtClean="0"/>
              <a:t>nebivilol</a:t>
            </a:r>
            <a:r>
              <a:rPr lang="en-US" dirty="0" smtClean="0"/>
              <a:t>  main effect on  decrease in  </a:t>
            </a:r>
            <a:r>
              <a:rPr lang="en-US" dirty="0" err="1" smtClean="0"/>
              <a:t>hospitalisations</a:t>
            </a:r>
            <a:endParaRPr lang="en-US" dirty="0"/>
          </a:p>
        </p:txBody>
      </p:sp>
      <p:sp>
        <p:nvSpPr>
          <p:cNvPr id="2" name="Title 1"/>
          <p:cNvSpPr>
            <a:spLocks noGrp="1"/>
          </p:cNvSpPr>
          <p:nvPr>
            <p:ph type="title"/>
          </p:nvPr>
        </p:nvSpPr>
        <p:spPr/>
        <p:txBody>
          <a:bodyPr/>
          <a:lstStyle/>
          <a:p>
            <a:r>
              <a:rPr lang="en-US" dirty="0" smtClean="0"/>
              <a:t>Major clinical Trials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TOPCAT  </a:t>
            </a:r>
          </a:p>
          <a:p>
            <a:r>
              <a:rPr lang="en-US" dirty="0" err="1" smtClean="0"/>
              <a:t>Sitaxsentan</a:t>
            </a:r>
            <a:r>
              <a:rPr lang="en-US" dirty="0" smtClean="0"/>
              <a:t>  sodium and </a:t>
            </a:r>
            <a:r>
              <a:rPr lang="en-US" dirty="0" err="1" smtClean="0"/>
              <a:t>spironolactone</a:t>
            </a:r>
            <a:endParaRPr lang="en-US" dirty="0" smtClean="0"/>
          </a:p>
          <a:p>
            <a:r>
              <a:rPr lang="en-US" dirty="0" smtClean="0"/>
              <a:t>Results expected in 2013</a:t>
            </a:r>
          </a:p>
          <a:p>
            <a:r>
              <a:rPr lang="en-US" dirty="0" smtClean="0"/>
              <a:t>RELAX trial</a:t>
            </a:r>
          </a:p>
          <a:p>
            <a:r>
              <a:rPr lang="en-US" dirty="0" err="1" smtClean="0"/>
              <a:t>Sildenafil</a:t>
            </a:r>
            <a:r>
              <a:rPr lang="en-US" dirty="0" smtClean="0"/>
              <a:t> in  HFPEF</a:t>
            </a:r>
            <a:endParaRPr lang="en-US" dirty="0"/>
          </a:p>
        </p:txBody>
      </p:sp>
      <p:sp>
        <p:nvSpPr>
          <p:cNvPr id="2" name="Title 1"/>
          <p:cNvSpPr>
            <a:spLocks noGrp="1"/>
          </p:cNvSpPr>
          <p:nvPr>
            <p:ph type="title"/>
          </p:nvPr>
        </p:nvSpPr>
        <p:spPr/>
        <p:txBody>
          <a:bodyPr/>
          <a:lstStyle/>
          <a:p>
            <a:r>
              <a:rPr lang="en-US" dirty="0" smtClean="0"/>
              <a:t>Ongoing Trials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Control systolic and diastolic HTN </a:t>
            </a:r>
          </a:p>
          <a:p>
            <a:r>
              <a:rPr lang="en-US" dirty="0" smtClean="0"/>
              <a:t>as per guidelines                                        	Class 1                  A</a:t>
            </a:r>
          </a:p>
          <a:p>
            <a:r>
              <a:rPr lang="en-US" dirty="0" smtClean="0"/>
              <a:t>Control VR in AF                                         	Class  1                 C</a:t>
            </a:r>
          </a:p>
          <a:p>
            <a:r>
              <a:rPr lang="en-US" dirty="0" smtClean="0"/>
              <a:t>Diuretics for edema and </a:t>
            </a:r>
          </a:p>
          <a:p>
            <a:r>
              <a:rPr lang="en-US" dirty="0" smtClean="0"/>
              <a:t>Pulmonary congestion                                  Class 1                 C  	</a:t>
            </a:r>
          </a:p>
          <a:p>
            <a:r>
              <a:rPr lang="en-US" dirty="0" smtClean="0"/>
              <a:t>Cor. </a:t>
            </a:r>
            <a:r>
              <a:rPr lang="en-US" dirty="0" err="1" smtClean="0"/>
              <a:t>Vascularisation</a:t>
            </a:r>
            <a:r>
              <a:rPr lang="en-US" dirty="0" smtClean="0"/>
              <a:t> </a:t>
            </a:r>
          </a:p>
          <a:p>
            <a:r>
              <a:rPr lang="en-US" dirty="0" smtClean="0"/>
              <a:t>in symptomatic  patients                             Class 11 a              C</a:t>
            </a:r>
          </a:p>
          <a:p>
            <a:r>
              <a:rPr lang="en-US" dirty="0" smtClean="0"/>
              <a:t>Restore and maintain                                   Class 11 a              C</a:t>
            </a:r>
          </a:p>
          <a:p>
            <a:r>
              <a:rPr lang="en-US" dirty="0" smtClean="0"/>
              <a:t>  SR  in AF</a:t>
            </a:r>
          </a:p>
          <a:p>
            <a:r>
              <a:rPr lang="en-US" dirty="0" smtClean="0"/>
              <a:t>BB, </a:t>
            </a:r>
            <a:r>
              <a:rPr lang="en-US" dirty="0" err="1" smtClean="0"/>
              <a:t>ACEI,ARBsCCBs</a:t>
            </a:r>
            <a:r>
              <a:rPr lang="en-US" dirty="0" smtClean="0"/>
              <a:t> in pts with                       Class   11 b          C      </a:t>
            </a:r>
          </a:p>
          <a:p>
            <a:r>
              <a:rPr lang="en-US" dirty="0" smtClean="0"/>
              <a:t>Controlled  HTN   </a:t>
            </a:r>
          </a:p>
          <a:p>
            <a:r>
              <a:rPr lang="en-US" dirty="0" smtClean="0"/>
              <a:t>Role of digitalis not well established             Class   11 b          C      </a:t>
            </a:r>
            <a:endParaRPr lang="en-US" dirty="0"/>
          </a:p>
        </p:txBody>
      </p:sp>
      <p:sp>
        <p:nvSpPr>
          <p:cNvPr id="2" name="Title 1"/>
          <p:cNvSpPr>
            <a:spLocks noGrp="1"/>
          </p:cNvSpPr>
          <p:nvPr>
            <p:ph type="title"/>
          </p:nvPr>
        </p:nvSpPr>
        <p:spPr/>
        <p:txBody>
          <a:bodyPr>
            <a:normAutofit fontScale="90000"/>
          </a:bodyPr>
          <a:lstStyle/>
          <a:p>
            <a:r>
              <a:rPr lang="en-US" dirty="0" smtClean="0"/>
              <a:t>Recommendations ACC/AHA 2005</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Symptoms of heart failure with normal or near  normal ejection fraction (HFPEF)</a:t>
            </a:r>
          </a:p>
          <a:p>
            <a:r>
              <a:rPr lang="en-US" b="1" u="sng" dirty="0" smtClean="0"/>
              <a:t>Synonyms</a:t>
            </a:r>
          </a:p>
          <a:p>
            <a:r>
              <a:rPr lang="en-US" dirty="0" smtClean="0"/>
              <a:t>Heart failure with normal ejection fraction</a:t>
            </a:r>
          </a:p>
          <a:p>
            <a:r>
              <a:rPr lang="en-US" dirty="0" smtClean="0"/>
              <a:t>(HF </a:t>
            </a:r>
            <a:r>
              <a:rPr lang="en-US" dirty="0" err="1" smtClean="0"/>
              <a:t>nlEF</a:t>
            </a:r>
            <a:r>
              <a:rPr lang="en-US" dirty="0" smtClean="0"/>
              <a:t>)</a:t>
            </a:r>
          </a:p>
          <a:p>
            <a:r>
              <a:rPr lang="en-US" dirty="0" smtClean="0"/>
              <a:t>Diastolic heart failure ( DHF) (rarely used)</a:t>
            </a:r>
          </a:p>
          <a:p>
            <a:r>
              <a:rPr lang="en-US" dirty="0" smtClean="0"/>
              <a:t>EF  usually more than 50%</a:t>
            </a:r>
          </a:p>
          <a:p>
            <a:r>
              <a:rPr lang="en-US" dirty="0" smtClean="0"/>
              <a:t>Border line EF 40-50% also included</a:t>
            </a:r>
            <a:endParaRPr lang="en-US" dirty="0"/>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smtClean="0"/>
              <a:t>THANK  YOU</a:t>
            </a:r>
            <a:endParaRPr lang="en-US" b="1" i="1"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0" y="76200"/>
            <a:ext cx="9144000" cy="1143000"/>
          </a:xfrm>
        </p:spPr>
        <p:txBody>
          <a:bodyPr lIns="90488" tIns="44450" rIns="90488" bIns="44450"/>
          <a:lstStyle/>
          <a:p>
            <a:pPr>
              <a:lnSpc>
                <a:spcPct val="90000"/>
              </a:lnSpc>
            </a:pPr>
            <a:r>
              <a:rPr lang="en-US" sz="3200" b="1"/>
              <a:t>Ejection Fraction in Subjects with CHF </a:t>
            </a:r>
            <a:br>
              <a:rPr lang="en-US" sz="3200" b="1"/>
            </a:br>
            <a:r>
              <a:rPr lang="en-US" sz="3200" b="1"/>
              <a:t>in the Cardiovascular Health Study</a:t>
            </a:r>
          </a:p>
        </p:txBody>
      </p:sp>
      <p:sp>
        <p:nvSpPr>
          <p:cNvPr id="91153" name="Freeform 17"/>
          <p:cNvSpPr>
            <a:spLocks/>
          </p:cNvSpPr>
          <p:nvPr/>
        </p:nvSpPr>
        <p:spPr bwMode="auto">
          <a:xfrm>
            <a:off x="6407150" y="2938463"/>
            <a:ext cx="2417763" cy="2595562"/>
          </a:xfrm>
          <a:custGeom>
            <a:avLst/>
            <a:gdLst/>
            <a:ahLst/>
            <a:cxnLst>
              <a:cxn ang="0">
                <a:pos x="0" y="1210"/>
              </a:cxn>
              <a:cxn ang="0">
                <a:pos x="45" y="1280"/>
              </a:cxn>
              <a:cxn ang="0">
                <a:pos x="90" y="1346"/>
              </a:cxn>
              <a:cxn ang="0">
                <a:pos x="145" y="1407"/>
              </a:cxn>
              <a:cxn ang="0">
                <a:pos x="206" y="1458"/>
              </a:cxn>
              <a:cxn ang="0">
                <a:pos x="271" y="1503"/>
              </a:cxn>
              <a:cxn ang="0">
                <a:pos x="336" y="1544"/>
              </a:cxn>
              <a:cxn ang="0">
                <a:pos x="482" y="1604"/>
              </a:cxn>
              <a:cxn ang="0">
                <a:pos x="638" y="1630"/>
              </a:cxn>
              <a:cxn ang="0">
                <a:pos x="713" y="1635"/>
              </a:cxn>
              <a:cxn ang="0">
                <a:pos x="794" y="1630"/>
              </a:cxn>
              <a:cxn ang="0">
                <a:pos x="869" y="1619"/>
              </a:cxn>
              <a:cxn ang="0">
                <a:pos x="950" y="1599"/>
              </a:cxn>
              <a:cxn ang="0">
                <a:pos x="1025" y="1569"/>
              </a:cxn>
              <a:cxn ang="0">
                <a:pos x="1101" y="1533"/>
              </a:cxn>
              <a:cxn ang="0">
                <a:pos x="1171" y="1488"/>
              </a:cxn>
              <a:cxn ang="0">
                <a:pos x="1236" y="1442"/>
              </a:cxn>
              <a:cxn ang="0">
                <a:pos x="1297" y="1387"/>
              </a:cxn>
              <a:cxn ang="0">
                <a:pos x="1347" y="1326"/>
              </a:cxn>
              <a:cxn ang="0">
                <a:pos x="1392" y="1260"/>
              </a:cxn>
              <a:cxn ang="0">
                <a:pos x="1432" y="1194"/>
              </a:cxn>
              <a:cxn ang="0">
                <a:pos x="1493" y="1048"/>
              </a:cxn>
              <a:cxn ang="0">
                <a:pos x="1518" y="891"/>
              </a:cxn>
              <a:cxn ang="0">
                <a:pos x="1523" y="815"/>
              </a:cxn>
              <a:cxn ang="0">
                <a:pos x="1518" y="734"/>
              </a:cxn>
              <a:cxn ang="0">
                <a:pos x="1508" y="658"/>
              </a:cxn>
              <a:cxn ang="0">
                <a:pos x="1488" y="577"/>
              </a:cxn>
              <a:cxn ang="0">
                <a:pos x="1458" y="501"/>
              </a:cxn>
              <a:cxn ang="0">
                <a:pos x="1422" y="425"/>
              </a:cxn>
              <a:cxn ang="0">
                <a:pos x="1362" y="329"/>
              </a:cxn>
              <a:cxn ang="0">
                <a:pos x="1292" y="248"/>
              </a:cxn>
              <a:cxn ang="0">
                <a:pos x="1211" y="177"/>
              </a:cxn>
              <a:cxn ang="0">
                <a:pos x="1126" y="112"/>
              </a:cxn>
              <a:cxn ang="0">
                <a:pos x="1025" y="66"/>
              </a:cxn>
              <a:cxn ang="0">
                <a:pos x="925" y="31"/>
              </a:cxn>
              <a:cxn ang="0">
                <a:pos x="819" y="5"/>
              </a:cxn>
              <a:cxn ang="0">
                <a:pos x="708" y="0"/>
              </a:cxn>
              <a:cxn ang="0">
                <a:pos x="708" y="815"/>
              </a:cxn>
              <a:cxn ang="0">
                <a:pos x="0" y="1210"/>
              </a:cxn>
            </a:cxnLst>
            <a:rect l="0" t="0" r="r" b="b"/>
            <a:pathLst>
              <a:path w="1523" h="1635">
                <a:moveTo>
                  <a:pt x="0" y="1210"/>
                </a:moveTo>
                <a:lnTo>
                  <a:pt x="45" y="1280"/>
                </a:lnTo>
                <a:lnTo>
                  <a:pt x="90" y="1346"/>
                </a:lnTo>
                <a:lnTo>
                  <a:pt x="145" y="1407"/>
                </a:lnTo>
                <a:lnTo>
                  <a:pt x="206" y="1458"/>
                </a:lnTo>
                <a:lnTo>
                  <a:pt x="271" y="1503"/>
                </a:lnTo>
                <a:lnTo>
                  <a:pt x="336" y="1544"/>
                </a:lnTo>
                <a:lnTo>
                  <a:pt x="482" y="1604"/>
                </a:lnTo>
                <a:lnTo>
                  <a:pt x="638" y="1630"/>
                </a:lnTo>
                <a:lnTo>
                  <a:pt x="713" y="1635"/>
                </a:lnTo>
                <a:lnTo>
                  <a:pt x="794" y="1630"/>
                </a:lnTo>
                <a:lnTo>
                  <a:pt x="869" y="1619"/>
                </a:lnTo>
                <a:lnTo>
                  <a:pt x="950" y="1599"/>
                </a:lnTo>
                <a:lnTo>
                  <a:pt x="1025" y="1569"/>
                </a:lnTo>
                <a:lnTo>
                  <a:pt x="1101" y="1533"/>
                </a:lnTo>
                <a:lnTo>
                  <a:pt x="1171" y="1488"/>
                </a:lnTo>
                <a:lnTo>
                  <a:pt x="1236" y="1442"/>
                </a:lnTo>
                <a:lnTo>
                  <a:pt x="1297" y="1387"/>
                </a:lnTo>
                <a:lnTo>
                  <a:pt x="1347" y="1326"/>
                </a:lnTo>
                <a:lnTo>
                  <a:pt x="1392" y="1260"/>
                </a:lnTo>
                <a:lnTo>
                  <a:pt x="1432" y="1194"/>
                </a:lnTo>
                <a:lnTo>
                  <a:pt x="1493" y="1048"/>
                </a:lnTo>
                <a:lnTo>
                  <a:pt x="1518" y="891"/>
                </a:lnTo>
                <a:lnTo>
                  <a:pt x="1523" y="815"/>
                </a:lnTo>
                <a:lnTo>
                  <a:pt x="1518" y="734"/>
                </a:lnTo>
                <a:lnTo>
                  <a:pt x="1508" y="658"/>
                </a:lnTo>
                <a:lnTo>
                  <a:pt x="1488" y="577"/>
                </a:lnTo>
                <a:lnTo>
                  <a:pt x="1458" y="501"/>
                </a:lnTo>
                <a:lnTo>
                  <a:pt x="1422" y="425"/>
                </a:lnTo>
                <a:lnTo>
                  <a:pt x="1362" y="329"/>
                </a:lnTo>
                <a:lnTo>
                  <a:pt x="1292" y="248"/>
                </a:lnTo>
                <a:lnTo>
                  <a:pt x="1211" y="177"/>
                </a:lnTo>
                <a:lnTo>
                  <a:pt x="1126" y="112"/>
                </a:lnTo>
                <a:lnTo>
                  <a:pt x="1025" y="66"/>
                </a:lnTo>
                <a:lnTo>
                  <a:pt x="925" y="31"/>
                </a:lnTo>
                <a:lnTo>
                  <a:pt x="819" y="5"/>
                </a:lnTo>
                <a:lnTo>
                  <a:pt x="708" y="0"/>
                </a:lnTo>
                <a:lnTo>
                  <a:pt x="708" y="815"/>
                </a:lnTo>
                <a:lnTo>
                  <a:pt x="0" y="1210"/>
                </a:lnTo>
                <a:close/>
              </a:path>
            </a:pathLst>
          </a:custGeom>
          <a:solidFill>
            <a:srgbClr val="FFFF00"/>
          </a:solidFill>
          <a:ln w="9525">
            <a:noFill/>
            <a:round/>
            <a:headEnd/>
            <a:tailEnd/>
          </a:ln>
        </p:spPr>
        <p:txBody>
          <a:bodyPr/>
          <a:lstStyle/>
          <a:p>
            <a:endParaRPr lang="en-US"/>
          </a:p>
        </p:txBody>
      </p:sp>
      <p:sp>
        <p:nvSpPr>
          <p:cNvPr id="91154" name="Freeform 18"/>
          <p:cNvSpPr>
            <a:spLocks/>
          </p:cNvSpPr>
          <p:nvPr/>
        </p:nvSpPr>
        <p:spPr bwMode="auto">
          <a:xfrm>
            <a:off x="6246813" y="3187700"/>
            <a:ext cx="1284287" cy="1671638"/>
          </a:xfrm>
          <a:custGeom>
            <a:avLst/>
            <a:gdLst/>
            <a:ahLst/>
            <a:cxnLst>
              <a:cxn ang="0">
                <a:pos x="332" y="0"/>
              </a:cxn>
              <a:cxn ang="0">
                <a:pos x="221" y="101"/>
              </a:cxn>
              <a:cxn ang="0">
                <a:pos x="131" y="218"/>
              </a:cxn>
              <a:cxn ang="0">
                <a:pos x="60" y="344"/>
              </a:cxn>
              <a:cxn ang="0">
                <a:pos x="20" y="481"/>
              </a:cxn>
              <a:cxn ang="0">
                <a:pos x="0" y="628"/>
              </a:cxn>
              <a:cxn ang="0">
                <a:pos x="5" y="769"/>
              </a:cxn>
              <a:cxn ang="0">
                <a:pos x="40" y="916"/>
              </a:cxn>
              <a:cxn ang="0">
                <a:pos x="101" y="1053"/>
              </a:cxn>
              <a:cxn ang="0">
                <a:pos x="809" y="658"/>
              </a:cxn>
              <a:cxn ang="0">
                <a:pos x="332" y="0"/>
              </a:cxn>
            </a:cxnLst>
            <a:rect l="0" t="0" r="r" b="b"/>
            <a:pathLst>
              <a:path w="809" h="1053">
                <a:moveTo>
                  <a:pt x="332" y="0"/>
                </a:moveTo>
                <a:lnTo>
                  <a:pt x="221" y="101"/>
                </a:lnTo>
                <a:lnTo>
                  <a:pt x="131" y="218"/>
                </a:lnTo>
                <a:lnTo>
                  <a:pt x="60" y="344"/>
                </a:lnTo>
                <a:lnTo>
                  <a:pt x="20" y="481"/>
                </a:lnTo>
                <a:lnTo>
                  <a:pt x="0" y="628"/>
                </a:lnTo>
                <a:lnTo>
                  <a:pt x="5" y="769"/>
                </a:lnTo>
                <a:lnTo>
                  <a:pt x="40" y="916"/>
                </a:lnTo>
                <a:lnTo>
                  <a:pt x="101" y="1053"/>
                </a:lnTo>
                <a:lnTo>
                  <a:pt x="809" y="658"/>
                </a:lnTo>
                <a:lnTo>
                  <a:pt x="332" y="0"/>
                </a:lnTo>
                <a:close/>
              </a:path>
            </a:pathLst>
          </a:custGeom>
          <a:solidFill>
            <a:srgbClr val="99CCFF"/>
          </a:solidFill>
          <a:ln w="9525">
            <a:noFill/>
            <a:round/>
            <a:headEnd/>
            <a:tailEnd/>
          </a:ln>
        </p:spPr>
        <p:txBody>
          <a:bodyPr/>
          <a:lstStyle/>
          <a:p>
            <a:endParaRPr lang="en-US"/>
          </a:p>
        </p:txBody>
      </p:sp>
      <p:sp>
        <p:nvSpPr>
          <p:cNvPr id="91155" name="Freeform 19"/>
          <p:cNvSpPr>
            <a:spLocks/>
          </p:cNvSpPr>
          <p:nvPr/>
        </p:nvSpPr>
        <p:spPr bwMode="auto">
          <a:xfrm>
            <a:off x="6407150" y="2938463"/>
            <a:ext cx="2417763" cy="2595562"/>
          </a:xfrm>
          <a:custGeom>
            <a:avLst/>
            <a:gdLst/>
            <a:ahLst/>
            <a:cxnLst>
              <a:cxn ang="0">
                <a:pos x="0" y="1210"/>
              </a:cxn>
              <a:cxn ang="0">
                <a:pos x="0" y="1210"/>
              </a:cxn>
              <a:cxn ang="0">
                <a:pos x="45" y="1280"/>
              </a:cxn>
              <a:cxn ang="0">
                <a:pos x="90" y="1346"/>
              </a:cxn>
              <a:cxn ang="0">
                <a:pos x="145" y="1407"/>
              </a:cxn>
              <a:cxn ang="0">
                <a:pos x="206" y="1458"/>
              </a:cxn>
              <a:cxn ang="0">
                <a:pos x="271" y="1503"/>
              </a:cxn>
              <a:cxn ang="0">
                <a:pos x="336" y="1544"/>
              </a:cxn>
              <a:cxn ang="0">
                <a:pos x="482" y="1604"/>
              </a:cxn>
              <a:cxn ang="0">
                <a:pos x="638" y="1630"/>
              </a:cxn>
              <a:cxn ang="0">
                <a:pos x="713" y="1635"/>
              </a:cxn>
              <a:cxn ang="0">
                <a:pos x="794" y="1630"/>
              </a:cxn>
              <a:cxn ang="0">
                <a:pos x="869" y="1619"/>
              </a:cxn>
              <a:cxn ang="0">
                <a:pos x="950" y="1599"/>
              </a:cxn>
              <a:cxn ang="0">
                <a:pos x="1025" y="1569"/>
              </a:cxn>
              <a:cxn ang="0">
                <a:pos x="1101" y="1533"/>
              </a:cxn>
              <a:cxn ang="0">
                <a:pos x="1171" y="1488"/>
              </a:cxn>
              <a:cxn ang="0">
                <a:pos x="1236" y="1442"/>
              </a:cxn>
              <a:cxn ang="0">
                <a:pos x="1297" y="1387"/>
              </a:cxn>
              <a:cxn ang="0">
                <a:pos x="1347" y="1326"/>
              </a:cxn>
              <a:cxn ang="0">
                <a:pos x="1392" y="1260"/>
              </a:cxn>
              <a:cxn ang="0">
                <a:pos x="1432" y="1194"/>
              </a:cxn>
              <a:cxn ang="0">
                <a:pos x="1493" y="1048"/>
              </a:cxn>
              <a:cxn ang="0">
                <a:pos x="1518" y="891"/>
              </a:cxn>
              <a:cxn ang="0">
                <a:pos x="1523" y="815"/>
              </a:cxn>
              <a:cxn ang="0">
                <a:pos x="1518" y="734"/>
              </a:cxn>
              <a:cxn ang="0">
                <a:pos x="1508" y="658"/>
              </a:cxn>
              <a:cxn ang="0">
                <a:pos x="1488" y="577"/>
              </a:cxn>
              <a:cxn ang="0">
                <a:pos x="1458" y="501"/>
              </a:cxn>
              <a:cxn ang="0">
                <a:pos x="1422" y="425"/>
              </a:cxn>
              <a:cxn ang="0">
                <a:pos x="1362" y="329"/>
              </a:cxn>
              <a:cxn ang="0">
                <a:pos x="1292" y="248"/>
              </a:cxn>
              <a:cxn ang="0">
                <a:pos x="1211" y="177"/>
              </a:cxn>
              <a:cxn ang="0">
                <a:pos x="1126" y="112"/>
              </a:cxn>
              <a:cxn ang="0">
                <a:pos x="1025" y="66"/>
              </a:cxn>
              <a:cxn ang="0">
                <a:pos x="925" y="31"/>
              </a:cxn>
              <a:cxn ang="0">
                <a:pos x="819" y="5"/>
              </a:cxn>
              <a:cxn ang="0">
                <a:pos x="708" y="0"/>
              </a:cxn>
              <a:cxn ang="0">
                <a:pos x="708" y="815"/>
              </a:cxn>
              <a:cxn ang="0">
                <a:pos x="0" y="1210"/>
              </a:cxn>
            </a:cxnLst>
            <a:rect l="0" t="0" r="r" b="b"/>
            <a:pathLst>
              <a:path w="1523" h="1635">
                <a:moveTo>
                  <a:pt x="0" y="1210"/>
                </a:moveTo>
                <a:lnTo>
                  <a:pt x="0" y="1210"/>
                </a:lnTo>
                <a:lnTo>
                  <a:pt x="45" y="1280"/>
                </a:lnTo>
                <a:lnTo>
                  <a:pt x="90" y="1346"/>
                </a:lnTo>
                <a:lnTo>
                  <a:pt x="145" y="1407"/>
                </a:lnTo>
                <a:lnTo>
                  <a:pt x="206" y="1458"/>
                </a:lnTo>
                <a:lnTo>
                  <a:pt x="271" y="1503"/>
                </a:lnTo>
                <a:lnTo>
                  <a:pt x="336" y="1544"/>
                </a:lnTo>
                <a:lnTo>
                  <a:pt x="482" y="1604"/>
                </a:lnTo>
                <a:lnTo>
                  <a:pt x="638" y="1630"/>
                </a:lnTo>
                <a:lnTo>
                  <a:pt x="713" y="1635"/>
                </a:lnTo>
                <a:lnTo>
                  <a:pt x="794" y="1630"/>
                </a:lnTo>
                <a:lnTo>
                  <a:pt x="869" y="1619"/>
                </a:lnTo>
                <a:lnTo>
                  <a:pt x="950" y="1599"/>
                </a:lnTo>
                <a:lnTo>
                  <a:pt x="1025" y="1569"/>
                </a:lnTo>
                <a:lnTo>
                  <a:pt x="1101" y="1533"/>
                </a:lnTo>
                <a:lnTo>
                  <a:pt x="1171" y="1488"/>
                </a:lnTo>
                <a:lnTo>
                  <a:pt x="1236" y="1442"/>
                </a:lnTo>
                <a:lnTo>
                  <a:pt x="1297" y="1387"/>
                </a:lnTo>
                <a:lnTo>
                  <a:pt x="1347" y="1326"/>
                </a:lnTo>
                <a:lnTo>
                  <a:pt x="1392" y="1260"/>
                </a:lnTo>
                <a:lnTo>
                  <a:pt x="1432" y="1194"/>
                </a:lnTo>
                <a:lnTo>
                  <a:pt x="1493" y="1048"/>
                </a:lnTo>
                <a:lnTo>
                  <a:pt x="1518" y="891"/>
                </a:lnTo>
                <a:lnTo>
                  <a:pt x="1523" y="815"/>
                </a:lnTo>
                <a:lnTo>
                  <a:pt x="1518" y="734"/>
                </a:lnTo>
                <a:lnTo>
                  <a:pt x="1508" y="658"/>
                </a:lnTo>
                <a:lnTo>
                  <a:pt x="1488" y="577"/>
                </a:lnTo>
                <a:lnTo>
                  <a:pt x="1458" y="501"/>
                </a:lnTo>
                <a:lnTo>
                  <a:pt x="1422" y="425"/>
                </a:lnTo>
                <a:lnTo>
                  <a:pt x="1362" y="329"/>
                </a:lnTo>
                <a:lnTo>
                  <a:pt x="1292" y="248"/>
                </a:lnTo>
                <a:lnTo>
                  <a:pt x="1211" y="177"/>
                </a:lnTo>
                <a:lnTo>
                  <a:pt x="1126" y="112"/>
                </a:lnTo>
                <a:lnTo>
                  <a:pt x="1025" y="66"/>
                </a:lnTo>
                <a:lnTo>
                  <a:pt x="925" y="31"/>
                </a:lnTo>
                <a:lnTo>
                  <a:pt x="819" y="5"/>
                </a:lnTo>
                <a:lnTo>
                  <a:pt x="708" y="0"/>
                </a:lnTo>
                <a:lnTo>
                  <a:pt x="708" y="815"/>
                </a:lnTo>
                <a:lnTo>
                  <a:pt x="0" y="1210"/>
                </a:lnTo>
                <a:close/>
              </a:path>
            </a:pathLst>
          </a:custGeom>
          <a:noFill/>
          <a:ln w="7938">
            <a:solidFill>
              <a:srgbClr val="FFFFFF"/>
            </a:solidFill>
            <a:prstDash val="solid"/>
            <a:round/>
            <a:headEnd/>
            <a:tailEnd/>
          </a:ln>
        </p:spPr>
        <p:txBody>
          <a:bodyPr/>
          <a:lstStyle/>
          <a:p>
            <a:endParaRPr lang="en-US"/>
          </a:p>
        </p:txBody>
      </p:sp>
      <p:sp>
        <p:nvSpPr>
          <p:cNvPr id="91156" name="Freeform 20"/>
          <p:cNvSpPr>
            <a:spLocks/>
          </p:cNvSpPr>
          <p:nvPr/>
        </p:nvSpPr>
        <p:spPr bwMode="auto">
          <a:xfrm>
            <a:off x="6246813" y="3187700"/>
            <a:ext cx="1284287" cy="1671638"/>
          </a:xfrm>
          <a:custGeom>
            <a:avLst/>
            <a:gdLst/>
            <a:ahLst/>
            <a:cxnLst>
              <a:cxn ang="0">
                <a:pos x="332" y="0"/>
              </a:cxn>
              <a:cxn ang="0">
                <a:pos x="332" y="0"/>
              </a:cxn>
              <a:cxn ang="0">
                <a:pos x="221" y="101"/>
              </a:cxn>
              <a:cxn ang="0">
                <a:pos x="131" y="218"/>
              </a:cxn>
              <a:cxn ang="0">
                <a:pos x="60" y="344"/>
              </a:cxn>
              <a:cxn ang="0">
                <a:pos x="20" y="481"/>
              </a:cxn>
              <a:cxn ang="0">
                <a:pos x="0" y="628"/>
              </a:cxn>
              <a:cxn ang="0">
                <a:pos x="5" y="769"/>
              </a:cxn>
              <a:cxn ang="0">
                <a:pos x="40" y="916"/>
              </a:cxn>
              <a:cxn ang="0">
                <a:pos x="101" y="1053"/>
              </a:cxn>
              <a:cxn ang="0">
                <a:pos x="809" y="658"/>
              </a:cxn>
              <a:cxn ang="0">
                <a:pos x="332" y="0"/>
              </a:cxn>
            </a:cxnLst>
            <a:rect l="0" t="0" r="r" b="b"/>
            <a:pathLst>
              <a:path w="809" h="1053">
                <a:moveTo>
                  <a:pt x="332" y="0"/>
                </a:moveTo>
                <a:lnTo>
                  <a:pt x="332" y="0"/>
                </a:lnTo>
                <a:lnTo>
                  <a:pt x="221" y="101"/>
                </a:lnTo>
                <a:lnTo>
                  <a:pt x="131" y="218"/>
                </a:lnTo>
                <a:lnTo>
                  <a:pt x="60" y="344"/>
                </a:lnTo>
                <a:lnTo>
                  <a:pt x="20" y="481"/>
                </a:lnTo>
                <a:lnTo>
                  <a:pt x="0" y="628"/>
                </a:lnTo>
                <a:lnTo>
                  <a:pt x="5" y="769"/>
                </a:lnTo>
                <a:lnTo>
                  <a:pt x="40" y="916"/>
                </a:lnTo>
                <a:lnTo>
                  <a:pt x="101" y="1053"/>
                </a:lnTo>
                <a:lnTo>
                  <a:pt x="809" y="658"/>
                </a:lnTo>
                <a:lnTo>
                  <a:pt x="332" y="0"/>
                </a:lnTo>
                <a:close/>
              </a:path>
            </a:pathLst>
          </a:custGeom>
          <a:noFill/>
          <a:ln w="7938">
            <a:solidFill>
              <a:srgbClr val="FFFFFF"/>
            </a:solidFill>
            <a:prstDash val="solid"/>
            <a:round/>
            <a:headEnd/>
            <a:tailEnd/>
          </a:ln>
        </p:spPr>
        <p:txBody>
          <a:bodyPr/>
          <a:lstStyle/>
          <a:p>
            <a:endParaRPr lang="en-US"/>
          </a:p>
        </p:txBody>
      </p:sp>
      <p:sp>
        <p:nvSpPr>
          <p:cNvPr id="91157" name="Freeform 21"/>
          <p:cNvSpPr>
            <a:spLocks/>
          </p:cNvSpPr>
          <p:nvPr/>
        </p:nvSpPr>
        <p:spPr bwMode="auto">
          <a:xfrm>
            <a:off x="6773863" y="2938463"/>
            <a:ext cx="757237" cy="1293812"/>
          </a:xfrm>
          <a:custGeom>
            <a:avLst/>
            <a:gdLst/>
            <a:ahLst/>
            <a:cxnLst>
              <a:cxn ang="0">
                <a:pos x="477" y="0"/>
              </a:cxn>
              <a:cxn ang="0">
                <a:pos x="352" y="10"/>
              </a:cxn>
              <a:cxn ang="0">
                <a:pos x="226" y="41"/>
              </a:cxn>
              <a:cxn ang="0">
                <a:pos x="110" y="91"/>
              </a:cxn>
              <a:cxn ang="0">
                <a:pos x="0" y="157"/>
              </a:cxn>
              <a:cxn ang="0">
                <a:pos x="477" y="815"/>
              </a:cxn>
              <a:cxn ang="0">
                <a:pos x="477" y="0"/>
              </a:cxn>
            </a:cxnLst>
            <a:rect l="0" t="0" r="r" b="b"/>
            <a:pathLst>
              <a:path w="477" h="815">
                <a:moveTo>
                  <a:pt x="477" y="0"/>
                </a:moveTo>
                <a:lnTo>
                  <a:pt x="352" y="10"/>
                </a:lnTo>
                <a:lnTo>
                  <a:pt x="226" y="41"/>
                </a:lnTo>
                <a:lnTo>
                  <a:pt x="110" y="91"/>
                </a:lnTo>
                <a:lnTo>
                  <a:pt x="0" y="157"/>
                </a:lnTo>
                <a:lnTo>
                  <a:pt x="477" y="815"/>
                </a:lnTo>
                <a:lnTo>
                  <a:pt x="477" y="0"/>
                </a:lnTo>
                <a:close/>
              </a:path>
            </a:pathLst>
          </a:custGeom>
          <a:solidFill>
            <a:srgbClr val="FF0000"/>
          </a:solidFill>
          <a:ln w="9525">
            <a:noFill/>
            <a:round/>
            <a:headEnd/>
            <a:tailEnd/>
          </a:ln>
        </p:spPr>
        <p:txBody>
          <a:bodyPr/>
          <a:lstStyle/>
          <a:p>
            <a:endParaRPr lang="en-US"/>
          </a:p>
        </p:txBody>
      </p:sp>
      <p:sp>
        <p:nvSpPr>
          <p:cNvPr id="91158" name="Freeform 22"/>
          <p:cNvSpPr>
            <a:spLocks/>
          </p:cNvSpPr>
          <p:nvPr/>
        </p:nvSpPr>
        <p:spPr bwMode="auto">
          <a:xfrm>
            <a:off x="6773863" y="2938463"/>
            <a:ext cx="757237" cy="1293812"/>
          </a:xfrm>
          <a:custGeom>
            <a:avLst/>
            <a:gdLst/>
            <a:ahLst/>
            <a:cxnLst>
              <a:cxn ang="0">
                <a:pos x="477" y="0"/>
              </a:cxn>
              <a:cxn ang="0">
                <a:pos x="477" y="0"/>
              </a:cxn>
              <a:cxn ang="0">
                <a:pos x="352" y="10"/>
              </a:cxn>
              <a:cxn ang="0">
                <a:pos x="226" y="41"/>
              </a:cxn>
              <a:cxn ang="0">
                <a:pos x="110" y="91"/>
              </a:cxn>
              <a:cxn ang="0">
                <a:pos x="0" y="157"/>
              </a:cxn>
              <a:cxn ang="0">
                <a:pos x="477" y="815"/>
              </a:cxn>
              <a:cxn ang="0">
                <a:pos x="477" y="0"/>
              </a:cxn>
            </a:cxnLst>
            <a:rect l="0" t="0" r="r" b="b"/>
            <a:pathLst>
              <a:path w="477" h="815">
                <a:moveTo>
                  <a:pt x="477" y="0"/>
                </a:moveTo>
                <a:lnTo>
                  <a:pt x="477" y="0"/>
                </a:lnTo>
                <a:lnTo>
                  <a:pt x="352" y="10"/>
                </a:lnTo>
                <a:lnTo>
                  <a:pt x="226" y="41"/>
                </a:lnTo>
                <a:lnTo>
                  <a:pt x="110" y="91"/>
                </a:lnTo>
                <a:lnTo>
                  <a:pt x="0" y="157"/>
                </a:lnTo>
                <a:lnTo>
                  <a:pt x="477" y="815"/>
                </a:lnTo>
                <a:lnTo>
                  <a:pt x="477" y="0"/>
                </a:lnTo>
                <a:close/>
              </a:path>
            </a:pathLst>
          </a:custGeom>
          <a:noFill/>
          <a:ln w="7938">
            <a:solidFill>
              <a:srgbClr val="FFFFFF"/>
            </a:solidFill>
            <a:prstDash val="solid"/>
            <a:round/>
            <a:headEnd/>
            <a:tailEnd/>
          </a:ln>
        </p:spPr>
        <p:txBody>
          <a:bodyPr/>
          <a:lstStyle/>
          <a:p>
            <a:endParaRPr lang="en-US"/>
          </a:p>
        </p:txBody>
      </p:sp>
      <p:sp>
        <p:nvSpPr>
          <p:cNvPr id="91159" name="Rectangle 23"/>
          <p:cNvSpPr>
            <a:spLocks noChangeArrowheads="1"/>
          </p:cNvSpPr>
          <p:nvPr/>
        </p:nvSpPr>
        <p:spPr bwMode="auto">
          <a:xfrm>
            <a:off x="7766050" y="4371975"/>
            <a:ext cx="1016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6</a:t>
            </a:r>
            <a:endParaRPr lang="en-US"/>
          </a:p>
        </p:txBody>
      </p:sp>
      <p:sp>
        <p:nvSpPr>
          <p:cNvPr id="91160" name="Rectangle 24"/>
          <p:cNvSpPr>
            <a:spLocks noChangeArrowheads="1"/>
          </p:cNvSpPr>
          <p:nvPr/>
        </p:nvSpPr>
        <p:spPr bwMode="auto">
          <a:xfrm>
            <a:off x="7862888" y="4371975"/>
            <a:ext cx="1016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7</a:t>
            </a:r>
            <a:endParaRPr lang="en-US">
              <a:solidFill>
                <a:schemeClr val="bg2"/>
              </a:solidFill>
            </a:endParaRPr>
          </a:p>
        </p:txBody>
      </p:sp>
      <p:sp>
        <p:nvSpPr>
          <p:cNvPr id="91161" name="Rectangle 25"/>
          <p:cNvSpPr>
            <a:spLocks noChangeArrowheads="1"/>
          </p:cNvSpPr>
          <p:nvPr/>
        </p:nvSpPr>
        <p:spPr bwMode="auto">
          <a:xfrm>
            <a:off x="7958138" y="4371975"/>
            <a:ext cx="2032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a:t>
            </a:r>
            <a:endParaRPr lang="en-US">
              <a:solidFill>
                <a:schemeClr val="bg2"/>
              </a:solidFill>
            </a:endParaRPr>
          </a:p>
        </p:txBody>
      </p:sp>
      <p:sp>
        <p:nvSpPr>
          <p:cNvPr id="91162" name="Rectangle 26"/>
          <p:cNvSpPr>
            <a:spLocks noChangeArrowheads="1"/>
          </p:cNvSpPr>
          <p:nvPr/>
        </p:nvSpPr>
        <p:spPr bwMode="auto">
          <a:xfrm>
            <a:off x="7048500" y="3255963"/>
            <a:ext cx="101600" cy="244475"/>
          </a:xfrm>
          <a:prstGeom prst="rect">
            <a:avLst/>
          </a:prstGeom>
          <a:noFill/>
          <a:ln w="9525">
            <a:noFill/>
            <a:miter lim="800000"/>
            <a:headEnd/>
            <a:tailEnd/>
          </a:ln>
        </p:spPr>
        <p:txBody>
          <a:bodyPr wrap="none" lIns="0" tIns="0" rIns="0" bIns="0">
            <a:spAutoFit/>
          </a:bodyPr>
          <a:lstStyle/>
          <a:p>
            <a:r>
              <a:rPr lang="en-US" sz="1600" b="1">
                <a:solidFill>
                  <a:srgbClr val="FFFFFF"/>
                </a:solidFill>
                <a:latin typeface="Times New Roman" charset="0"/>
              </a:rPr>
              <a:t>1</a:t>
            </a:r>
            <a:endParaRPr lang="en-US"/>
          </a:p>
        </p:txBody>
      </p:sp>
      <p:sp>
        <p:nvSpPr>
          <p:cNvPr id="91163" name="Rectangle 27"/>
          <p:cNvSpPr>
            <a:spLocks noChangeArrowheads="1"/>
          </p:cNvSpPr>
          <p:nvPr/>
        </p:nvSpPr>
        <p:spPr bwMode="auto">
          <a:xfrm>
            <a:off x="7143750" y="3255963"/>
            <a:ext cx="101600" cy="244475"/>
          </a:xfrm>
          <a:prstGeom prst="rect">
            <a:avLst/>
          </a:prstGeom>
          <a:noFill/>
          <a:ln w="9525">
            <a:noFill/>
            <a:miter lim="800000"/>
            <a:headEnd/>
            <a:tailEnd/>
          </a:ln>
        </p:spPr>
        <p:txBody>
          <a:bodyPr wrap="none" lIns="0" tIns="0" rIns="0" bIns="0">
            <a:spAutoFit/>
          </a:bodyPr>
          <a:lstStyle/>
          <a:p>
            <a:r>
              <a:rPr lang="en-US" sz="1600" b="1">
                <a:solidFill>
                  <a:srgbClr val="FFFFFF"/>
                </a:solidFill>
                <a:latin typeface="Times New Roman" charset="0"/>
              </a:rPr>
              <a:t>0</a:t>
            </a:r>
            <a:endParaRPr lang="en-US"/>
          </a:p>
        </p:txBody>
      </p:sp>
      <p:sp>
        <p:nvSpPr>
          <p:cNvPr id="91164" name="Rectangle 28"/>
          <p:cNvSpPr>
            <a:spLocks noChangeArrowheads="1"/>
          </p:cNvSpPr>
          <p:nvPr/>
        </p:nvSpPr>
        <p:spPr bwMode="auto">
          <a:xfrm>
            <a:off x="7239000" y="3255963"/>
            <a:ext cx="203200" cy="244475"/>
          </a:xfrm>
          <a:prstGeom prst="rect">
            <a:avLst/>
          </a:prstGeom>
          <a:noFill/>
          <a:ln w="9525">
            <a:noFill/>
            <a:miter lim="800000"/>
            <a:headEnd/>
            <a:tailEnd/>
          </a:ln>
        </p:spPr>
        <p:txBody>
          <a:bodyPr wrap="none" lIns="0" tIns="0" rIns="0" bIns="0">
            <a:spAutoFit/>
          </a:bodyPr>
          <a:lstStyle/>
          <a:p>
            <a:r>
              <a:rPr lang="en-US" sz="1600" b="1">
                <a:solidFill>
                  <a:srgbClr val="FFFFFF"/>
                </a:solidFill>
                <a:latin typeface="Times New Roman" charset="0"/>
              </a:rPr>
              <a:t>%</a:t>
            </a:r>
            <a:endParaRPr lang="en-US"/>
          </a:p>
        </p:txBody>
      </p:sp>
      <p:sp>
        <p:nvSpPr>
          <p:cNvPr id="91165" name="Rectangle 29"/>
          <p:cNvSpPr>
            <a:spLocks noChangeArrowheads="1"/>
          </p:cNvSpPr>
          <p:nvPr/>
        </p:nvSpPr>
        <p:spPr bwMode="auto">
          <a:xfrm>
            <a:off x="6726238" y="3983038"/>
            <a:ext cx="438150" cy="330200"/>
          </a:xfrm>
          <a:prstGeom prst="rect">
            <a:avLst/>
          </a:prstGeom>
          <a:solidFill>
            <a:srgbClr val="99CCFF"/>
          </a:solidFill>
          <a:ln w="9525">
            <a:noFill/>
            <a:miter lim="800000"/>
            <a:headEnd/>
            <a:tailEnd/>
          </a:ln>
        </p:spPr>
        <p:txBody>
          <a:bodyPr/>
          <a:lstStyle/>
          <a:p>
            <a:endParaRPr lang="en-US"/>
          </a:p>
        </p:txBody>
      </p:sp>
      <p:sp>
        <p:nvSpPr>
          <p:cNvPr id="91166" name="Rectangle 30"/>
          <p:cNvSpPr>
            <a:spLocks noChangeArrowheads="1"/>
          </p:cNvSpPr>
          <p:nvPr/>
        </p:nvSpPr>
        <p:spPr bwMode="auto">
          <a:xfrm>
            <a:off x="6753225" y="4051300"/>
            <a:ext cx="1016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2</a:t>
            </a:r>
            <a:endParaRPr lang="en-US">
              <a:solidFill>
                <a:schemeClr val="bg2"/>
              </a:solidFill>
            </a:endParaRPr>
          </a:p>
        </p:txBody>
      </p:sp>
      <p:sp>
        <p:nvSpPr>
          <p:cNvPr id="91167" name="Rectangle 31"/>
          <p:cNvSpPr>
            <a:spLocks noChangeArrowheads="1"/>
          </p:cNvSpPr>
          <p:nvPr/>
        </p:nvSpPr>
        <p:spPr bwMode="auto">
          <a:xfrm>
            <a:off x="6848475" y="4051300"/>
            <a:ext cx="1016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3</a:t>
            </a:r>
            <a:endParaRPr lang="en-US">
              <a:solidFill>
                <a:schemeClr val="bg2"/>
              </a:solidFill>
            </a:endParaRPr>
          </a:p>
        </p:txBody>
      </p:sp>
      <p:sp>
        <p:nvSpPr>
          <p:cNvPr id="91168" name="Rectangle 32"/>
          <p:cNvSpPr>
            <a:spLocks noChangeArrowheads="1"/>
          </p:cNvSpPr>
          <p:nvPr/>
        </p:nvSpPr>
        <p:spPr bwMode="auto">
          <a:xfrm>
            <a:off x="6943725" y="4051300"/>
            <a:ext cx="2032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a:t>
            </a:r>
            <a:endParaRPr lang="en-US">
              <a:solidFill>
                <a:schemeClr val="bg2"/>
              </a:solidFill>
            </a:endParaRPr>
          </a:p>
        </p:txBody>
      </p:sp>
      <p:sp>
        <p:nvSpPr>
          <p:cNvPr id="378885" name="Text Box 5"/>
          <p:cNvSpPr txBox="1">
            <a:spLocks noChangeArrowheads="1"/>
          </p:cNvSpPr>
          <p:nvPr/>
        </p:nvSpPr>
        <p:spPr bwMode="auto">
          <a:xfrm>
            <a:off x="6888163" y="2286000"/>
            <a:ext cx="1584325" cy="579438"/>
          </a:xfrm>
          <a:prstGeom prst="rect">
            <a:avLst/>
          </a:prstGeom>
          <a:noFill/>
          <a:ln w="9525">
            <a:noFill/>
            <a:miter lim="800000"/>
            <a:headEnd/>
            <a:tailEnd/>
          </a:ln>
          <a:effectLst/>
        </p:spPr>
        <p:txBody>
          <a:bodyPr wrap="none">
            <a:spAutoFit/>
          </a:bodyPr>
          <a:lstStyle/>
          <a:p>
            <a:r>
              <a:rPr lang="en-US" sz="3200">
                <a:effectLst>
                  <a:outerShdw blurRad="38100" dist="38100" dir="2700000" algn="tl">
                    <a:srgbClr val="000000"/>
                  </a:outerShdw>
                </a:effectLst>
                <a:latin typeface="Helvetica" charset="0"/>
                <a:ea typeface="ＭＳ Ｐゴシック" charset="-128"/>
              </a:rPr>
              <a:t>Women</a:t>
            </a:r>
          </a:p>
        </p:txBody>
      </p:sp>
      <p:sp>
        <p:nvSpPr>
          <p:cNvPr id="91142" name="Rectangle 6"/>
          <p:cNvSpPr>
            <a:spLocks noChangeArrowheads="1"/>
          </p:cNvSpPr>
          <p:nvPr/>
        </p:nvSpPr>
        <p:spPr bwMode="auto">
          <a:xfrm>
            <a:off x="3505200" y="3468688"/>
            <a:ext cx="304800" cy="304800"/>
          </a:xfrm>
          <a:prstGeom prst="rect">
            <a:avLst/>
          </a:prstGeom>
          <a:solidFill>
            <a:srgbClr val="FFFF00"/>
          </a:solidFill>
          <a:ln w="9525">
            <a:noFill/>
            <a:miter lim="800000"/>
            <a:headEnd/>
            <a:tailEnd/>
          </a:ln>
        </p:spPr>
        <p:txBody>
          <a:bodyPr wrap="none" anchor="ctr"/>
          <a:lstStyle/>
          <a:p>
            <a:pPr eaLnBrk="1" hangingPunct="1"/>
            <a:endParaRPr lang="en-US" sz="1400">
              <a:latin typeface="Helvetica" charset="0"/>
            </a:endParaRPr>
          </a:p>
        </p:txBody>
      </p:sp>
      <p:sp>
        <p:nvSpPr>
          <p:cNvPr id="378887" name="Rectangle 7"/>
          <p:cNvSpPr>
            <a:spLocks noChangeArrowheads="1"/>
          </p:cNvSpPr>
          <p:nvPr/>
        </p:nvSpPr>
        <p:spPr bwMode="auto">
          <a:xfrm>
            <a:off x="3505200" y="4840288"/>
            <a:ext cx="304800" cy="304800"/>
          </a:xfrm>
          <a:prstGeom prst="rect">
            <a:avLst/>
          </a:prstGeom>
          <a:solidFill>
            <a:srgbClr val="FF3300"/>
          </a:solidFill>
          <a:ln w="9525">
            <a:noFill/>
            <a:miter lim="800000"/>
            <a:headEnd/>
            <a:tailEnd/>
          </a:ln>
        </p:spPr>
        <p:txBody>
          <a:bodyPr wrap="none" anchor="ctr"/>
          <a:lstStyle/>
          <a:p>
            <a:pPr algn="ctr"/>
            <a:endParaRPr lang="en-US" sz="1000">
              <a:solidFill>
                <a:srgbClr val="FF3300"/>
              </a:solidFill>
              <a:effectLst>
                <a:outerShdw blurRad="38100" dist="38100" dir="2700000" algn="tl">
                  <a:srgbClr val="000000"/>
                </a:outerShdw>
              </a:effectLst>
              <a:latin typeface="Helvetica" charset="0"/>
              <a:ea typeface="ＭＳ Ｐゴシック" charset="-128"/>
            </a:endParaRPr>
          </a:p>
        </p:txBody>
      </p:sp>
      <p:sp>
        <p:nvSpPr>
          <p:cNvPr id="91144" name="Rectangle 8"/>
          <p:cNvSpPr>
            <a:spLocks noChangeArrowheads="1"/>
          </p:cNvSpPr>
          <p:nvPr/>
        </p:nvSpPr>
        <p:spPr bwMode="auto">
          <a:xfrm>
            <a:off x="3505200" y="4078288"/>
            <a:ext cx="304800" cy="304800"/>
          </a:xfrm>
          <a:prstGeom prst="rect">
            <a:avLst/>
          </a:prstGeom>
          <a:solidFill>
            <a:srgbClr val="99CCFF"/>
          </a:solidFill>
          <a:ln w="9525">
            <a:noFill/>
            <a:miter lim="800000"/>
            <a:headEnd/>
            <a:tailEnd/>
          </a:ln>
        </p:spPr>
        <p:txBody>
          <a:bodyPr wrap="none" anchor="ctr"/>
          <a:lstStyle/>
          <a:p>
            <a:pPr eaLnBrk="1" hangingPunct="1"/>
            <a:endParaRPr lang="en-US" sz="1400">
              <a:latin typeface="Helvetica" charset="0"/>
            </a:endParaRPr>
          </a:p>
        </p:txBody>
      </p:sp>
      <p:sp>
        <p:nvSpPr>
          <p:cNvPr id="91145" name="Text Box 9"/>
          <p:cNvSpPr txBox="1">
            <a:spLocks noChangeArrowheads="1"/>
          </p:cNvSpPr>
          <p:nvPr/>
        </p:nvSpPr>
        <p:spPr bwMode="auto">
          <a:xfrm>
            <a:off x="3962400" y="3392488"/>
            <a:ext cx="1482725" cy="336550"/>
          </a:xfrm>
          <a:prstGeom prst="rect">
            <a:avLst/>
          </a:prstGeom>
          <a:noFill/>
          <a:ln w="9525">
            <a:noFill/>
            <a:miter lim="800000"/>
            <a:headEnd/>
            <a:tailEnd/>
          </a:ln>
        </p:spPr>
        <p:txBody>
          <a:bodyPr wrap="none">
            <a:spAutoFit/>
          </a:bodyPr>
          <a:lstStyle/>
          <a:p>
            <a:r>
              <a:rPr lang="en-US" sz="1600" b="1">
                <a:solidFill>
                  <a:schemeClr val="tx2"/>
                </a:solidFill>
                <a:latin typeface="Helvetica" charset="0"/>
                <a:ea typeface="ＭＳ Ｐゴシック" charset="-128"/>
              </a:rPr>
              <a:t>Normal (55%)</a:t>
            </a:r>
            <a:endParaRPr lang="en-US" sz="1600" b="1">
              <a:solidFill>
                <a:srgbClr val="0033CC"/>
              </a:solidFill>
              <a:latin typeface="Helvetica" charset="0"/>
              <a:ea typeface="ＭＳ Ｐゴシック" charset="-128"/>
            </a:endParaRPr>
          </a:p>
        </p:txBody>
      </p:sp>
      <p:sp>
        <p:nvSpPr>
          <p:cNvPr id="91146" name="Text Box 10"/>
          <p:cNvSpPr txBox="1">
            <a:spLocks noChangeArrowheads="1"/>
          </p:cNvSpPr>
          <p:nvPr/>
        </p:nvSpPr>
        <p:spPr bwMode="auto">
          <a:xfrm>
            <a:off x="3962400" y="4078288"/>
            <a:ext cx="1674813" cy="581025"/>
          </a:xfrm>
          <a:prstGeom prst="rect">
            <a:avLst/>
          </a:prstGeom>
          <a:noFill/>
          <a:ln w="9525">
            <a:noFill/>
            <a:miter lim="800000"/>
            <a:headEnd/>
            <a:tailEnd/>
          </a:ln>
        </p:spPr>
        <p:txBody>
          <a:bodyPr wrap="none">
            <a:spAutoFit/>
          </a:bodyPr>
          <a:lstStyle/>
          <a:p>
            <a:r>
              <a:rPr lang="en-US" sz="1600" b="1">
                <a:solidFill>
                  <a:srgbClr val="66CCFF"/>
                </a:solidFill>
                <a:latin typeface="Helvetica" charset="0"/>
                <a:ea typeface="ＭＳ Ｐゴシック" charset="-128"/>
              </a:rPr>
              <a:t>Mildly Reduced</a:t>
            </a:r>
          </a:p>
          <a:p>
            <a:r>
              <a:rPr lang="en-US" sz="1600" b="1">
                <a:solidFill>
                  <a:srgbClr val="66CCFF"/>
                </a:solidFill>
                <a:latin typeface="Helvetica" charset="0"/>
                <a:ea typeface="ＭＳ Ｐゴシック" charset="-128"/>
              </a:rPr>
              <a:t>(45% - 54%)</a:t>
            </a:r>
          </a:p>
        </p:txBody>
      </p:sp>
      <p:sp>
        <p:nvSpPr>
          <p:cNvPr id="91147" name="Text Box 11"/>
          <p:cNvSpPr txBox="1">
            <a:spLocks noChangeArrowheads="1"/>
          </p:cNvSpPr>
          <p:nvPr/>
        </p:nvSpPr>
        <p:spPr bwMode="auto">
          <a:xfrm>
            <a:off x="3962400" y="4764088"/>
            <a:ext cx="2438400" cy="825500"/>
          </a:xfrm>
          <a:prstGeom prst="rect">
            <a:avLst/>
          </a:prstGeom>
          <a:noFill/>
          <a:ln w="9525">
            <a:noFill/>
            <a:miter lim="800000"/>
            <a:headEnd/>
            <a:tailEnd/>
          </a:ln>
        </p:spPr>
        <p:txBody>
          <a:bodyPr>
            <a:spAutoFit/>
          </a:bodyPr>
          <a:lstStyle/>
          <a:p>
            <a:r>
              <a:rPr lang="en-US" sz="1600" b="1">
                <a:solidFill>
                  <a:srgbClr val="FF3300"/>
                </a:solidFill>
                <a:latin typeface="Helvetica" charset="0"/>
                <a:ea typeface="ＭＳ Ｐゴシック" charset="-128"/>
              </a:rPr>
              <a:t>Moderately (30-44%) or severely reduced (&lt; 30%)</a:t>
            </a:r>
          </a:p>
        </p:txBody>
      </p:sp>
      <p:sp>
        <p:nvSpPr>
          <p:cNvPr id="91148" name="Text Box 12"/>
          <p:cNvSpPr txBox="1">
            <a:spLocks noChangeArrowheads="1"/>
          </p:cNvSpPr>
          <p:nvPr/>
        </p:nvSpPr>
        <p:spPr bwMode="auto">
          <a:xfrm>
            <a:off x="4876800" y="6400800"/>
            <a:ext cx="4064000" cy="304800"/>
          </a:xfrm>
          <a:prstGeom prst="rect">
            <a:avLst/>
          </a:prstGeom>
          <a:noFill/>
          <a:ln w="9525">
            <a:noFill/>
            <a:miter lim="800000"/>
            <a:headEnd/>
            <a:tailEnd/>
          </a:ln>
        </p:spPr>
        <p:txBody>
          <a:bodyPr>
            <a:spAutoFit/>
          </a:bodyPr>
          <a:lstStyle/>
          <a:p>
            <a:r>
              <a:rPr lang="en-US" sz="1400">
                <a:latin typeface="Helvetica" charset="0"/>
                <a:ea typeface="ＭＳ Ｐゴシック" charset="-128"/>
              </a:rPr>
              <a:t>Kitzman, </a:t>
            </a:r>
            <a:r>
              <a:rPr lang="en-US" sz="1400" i="1">
                <a:latin typeface="Helvetica" charset="0"/>
                <a:ea typeface="ＭＳ Ｐゴシック" charset="-128"/>
              </a:rPr>
              <a:t>et. al.</a:t>
            </a:r>
            <a:r>
              <a:rPr lang="en-US" sz="1400">
                <a:latin typeface="Helvetica" charset="0"/>
                <a:ea typeface="ＭＳ Ｐゴシック" charset="-128"/>
              </a:rPr>
              <a:t>Am. J. Cardiol. 87:413-419 (2001)</a:t>
            </a:r>
            <a:endParaRPr lang="en-US" sz="1400">
              <a:solidFill>
                <a:schemeClr val="bg1"/>
              </a:solidFill>
              <a:latin typeface="Helvetica" charset="0"/>
              <a:ea typeface="ＭＳ Ｐゴシック" charset="-128"/>
            </a:endParaRPr>
          </a:p>
        </p:txBody>
      </p:sp>
      <p:sp>
        <p:nvSpPr>
          <p:cNvPr id="91169" name="Freeform 33"/>
          <p:cNvSpPr>
            <a:spLocks/>
          </p:cNvSpPr>
          <p:nvPr/>
        </p:nvSpPr>
        <p:spPr bwMode="auto">
          <a:xfrm>
            <a:off x="1739900" y="2878138"/>
            <a:ext cx="1293813" cy="2451100"/>
          </a:xfrm>
          <a:custGeom>
            <a:avLst/>
            <a:gdLst/>
            <a:ahLst/>
            <a:cxnLst>
              <a:cxn ang="0">
                <a:pos x="398" y="1544"/>
              </a:cxn>
              <a:cxn ang="0">
                <a:pos x="468" y="1498"/>
              </a:cxn>
              <a:cxn ang="0">
                <a:pos x="528" y="1447"/>
              </a:cxn>
              <a:cxn ang="0">
                <a:pos x="589" y="1391"/>
              </a:cxn>
              <a:cxn ang="0">
                <a:pos x="639" y="1330"/>
              </a:cxn>
              <a:cxn ang="0">
                <a:pos x="684" y="1269"/>
              </a:cxn>
              <a:cxn ang="0">
                <a:pos x="724" y="1197"/>
              </a:cxn>
              <a:cxn ang="0">
                <a:pos x="785" y="1050"/>
              </a:cxn>
              <a:cxn ang="0">
                <a:pos x="810" y="897"/>
              </a:cxn>
              <a:cxn ang="0">
                <a:pos x="815" y="815"/>
              </a:cxn>
              <a:cxn ang="0">
                <a:pos x="810" y="739"/>
              </a:cxn>
              <a:cxn ang="0">
                <a:pos x="800" y="657"/>
              </a:cxn>
              <a:cxn ang="0">
                <a:pos x="780" y="581"/>
              </a:cxn>
              <a:cxn ang="0">
                <a:pos x="750" y="499"/>
              </a:cxn>
              <a:cxn ang="0">
                <a:pos x="714" y="423"/>
              </a:cxn>
              <a:cxn ang="0">
                <a:pos x="654" y="331"/>
              </a:cxn>
              <a:cxn ang="0">
                <a:pos x="584" y="250"/>
              </a:cxn>
              <a:cxn ang="0">
                <a:pos x="503" y="173"/>
              </a:cxn>
              <a:cxn ang="0">
                <a:pos x="413" y="112"/>
              </a:cxn>
              <a:cxn ang="0">
                <a:pos x="317" y="66"/>
              </a:cxn>
              <a:cxn ang="0">
                <a:pos x="217" y="31"/>
              </a:cxn>
              <a:cxn ang="0">
                <a:pos x="111" y="5"/>
              </a:cxn>
              <a:cxn ang="0">
                <a:pos x="0" y="0"/>
              </a:cxn>
              <a:cxn ang="0">
                <a:pos x="0" y="820"/>
              </a:cxn>
              <a:cxn ang="0">
                <a:pos x="398" y="1544"/>
              </a:cxn>
            </a:cxnLst>
            <a:rect l="0" t="0" r="r" b="b"/>
            <a:pathLst>
              <a:path w="815" h="1544">
                <a:moveTo>
                  <a:pt x="398" y="1544"/>
                </a:moveTo>
                <a:lnTo>
                  <a:pt x="468" y="1498"/>
                </a:lnTo>
                <a:lnTo>
                  <a:pt x="528" y="1447"/>
                </a:lnTo>
                <a:lnTo>
                  <a:pt x="589" y="1391"/>
                </a:lnTo>
                <a:lnTo>
                  <a:pt x="639" y="1330"/>
                </a:lnTo>
                <a:lnTo>
                  <a:pt x="684" y="1269"/>
                </a:lnTo>
                <a:lnTo>
                  <a:pt x="724" y="1197"/>
                </a:lnTo>
                <a:lnTo>
                  <a:pt x="785" y="1050"/>
                </a:lnTo>
                <a:lnTo>
                  <a:pt x="810" y="897"/>
                </a:lnTo>
                <a:lnTo>
                  <a:pt x="815" y="815"/>
                </a:lnTo>
                <a:lnTo>
                  <a:pt x="810" y="739"/>
                </a:lnTo>
                <a:lnTo>
                  <a:pt x="800" y="657"/>
                </a:lnTo>
                <a:lnTo>
                  <a:pt x="780" y="581"/>
                </a:lnTo>
                <a:lnTo>
                  <a:pt x="750" y="499"/>
                </a:lnTo>
                <a:lnTo>
                  <a:pt x="714" y="423"/>
                </a:lnTo>
                <a:lnTo>
                  <a:pt x="654" y="331"/>
                </a:lnTo>
                <a:lnTo>
                  <a:pt x="584" y="250"/>
                </a:lnTo>
                <a:lnTo>
                  <a:pt x="503" y="173"/>
                </a:lnTo>
                <a:lnTo>
                  <a:pt x="413" y="112"/>
                </a:lnTo>
                <a:lnTo>
                  <a:pt x="317" y="66"/>
                </a:lnTo>
                <a:lnTo>
                  <a:pt x="217" y="31"/>
                </a:lnTo>
                <a:lnTo>
                  <a:pt x="111" y="5"/>
                </a:lnTo>
                <a:lnTo>
                  <a:pt x="0" y="0"/>
                </a:lnTo>
                <a:lnTo>
                  <a:pt x="0" y="820"/>
                </a:lnTo>
                <a:lnTo>
                  <a:pt x="398" y="1544"/>
                </a:lnTo>
                <a:close/>
              </a:path>
            </a:pathLst>
          </a:custGeom>
          <a:solidFill>
            <a:srgbClr val="FFFF00"/>
          </a:solidFill>
          <a:ln w="9525">
            <a:noFill/>
            <a:round/>
            <a:headEnd/>
            <a:tailEnd/>
          </a:ln>
        </p:spPr>
        <p:txBody>
          <a:bodyPr/>
          <a:lstStyle/>
          <a:p>
            <a:endParaRPr lang="en-US"/>
          </a:p>
        </p:txBody>
      </p:sp>
      <p:sp>
        <p:nvSpPr>
          <p:cNvPr id="91170" name="Freeform 34"/>
          <p:cNvSpPr>
            <a:spLocks/>
          </p:cNvSpPr>
          <p:nvPr/>
        </p:nvSpPr>
        <p:spPr bwMode="auto">
          <a:xfrm>
            <a:off x="542925" y="4179888"/>
            <a:ext cx="1828800" cy="1311275"/>
          </a:xfrm>
          <a:custGeom>
            <a:avLst/>
            <a:gdLst/>
            <a:ahLst/>
            <a:cxnLst>
              <a:cxn ang="0">
                <a:pos x="0" y="306"/>
              </a:cxn>
              <a:cxn ang="0">
                <a:pos x="36" y="382"/>
              </a:cxn>
              <a:cxn ang="0">
                <a:pos x="81" y="454"/>
              </a:cxn>
              <a:cxn ang="0">
                <a:pos x="126" y="520"/>
              </a:cxn>
              <a:cxn ang="0">
                <a:pos x="176" y="581"/>
              </a:cxn>
              <a:cxn ang="0">
                <a:pos x="237" y="637"/>
              </a:cxn>
              <a:cxn ang="0">
                <a:pos x="297" y="683"/>
              </a:cxn>
              <a:cxn ang="0">
                <a:pos x="438" y="759"/>
              </a:cxn>
              <a:cxn ang="0">
                <a:pos x="584" y="805"/>
              </a:cxn>
              <a:cxn ang="0">
                <a:pos x="659" y="821"/>
              </a:cxn>
              <a:cxn ang="0">
                <a:pos x="739" y="826"/>
              </a:cxn>
              <a:cxn ang="0">
                <a:pos x="820" y="826"/>
              </a:cxn>
              <a:cxn ang="0">
                <a:pos x="900" y="816"/>
              </a:cxn>
              <a:cxn ang="0">
                <a:pos x="981" y="795"/>
              </a:cxn>
              <a:cxn ang="0">
                <a:pos x="1056" y="770"/>
              </a:cxn>
              <a:cxn ang="0">
                <a:pos x="1152" y="724"/>
              </a:cxn>
              <a:cxn ang="0">
                <a:pos x="754" y="0"/>
              </a:cxn>
              <a:cxn ang="0">
                <a:pos x="0" y="306"/>
              </a:cxn>
            </a:cxnLst>
            <a:rect l="0" t="0" r="r" b="b"/>
            <a:pathLst>
              <a:path w="1152" h="826">
                <a:moveTo>
                  <a:pt x="0" y="306"/>
                </a:moveTo>
                <a:lnTo>
                  <a:pt x="36" y="382"/>
                </a:lnTo>
                <a:lnTo>
                  <a:pt x="81" y="454"/>
                </a:lnTo>
                <a:lnTo>
                  <a:pt x="126" y="520"/>
                </a:lnTo>
                <a:lnTo>
                  <a:pt x="176" y="581"/>
                </a:lnTo>
                <a:lnTo>
                  <a:pt x="237" y="637"/>
                </a:lnTo>
                <a:lnTo>
                  <a:pt x="297" y="683"/>
                </a:lnTo>
                <a:lnTo>
                  <a:pt x="438" y="759"/>
                </a:lnTo>
                <a:lnTo>
                  <a:pt x="584" y="805"/>
                </a:lnTo>
                <a:lnTo>
                  <a:pt x="659" y="821"/>
                </a:lnTo>
                <a:lnTo>
                  <a:pt x="739" y="826"/>
                </a:lnTo>
                <a:lnTo>
                  <a:pt x="820" y="826"/>
                </a:lnTo>
                <a:lnTo>
                  <a:pt x="900" y="816"/>
                </a:lnTo>
                <a:lnTo>
                  <a:pt x="981" y="795"/>
                </a:lnTo>
                <a:lnTo>
                  <a:pt x="1056" y="770"/>
                </a:lnTo>
                <a:lnTo>
                  <a:pt x="1152" y="724"/>
                </a:lnTo>
                <a:lnTo>
                  <a:pt x="754" y="0"/>
                </a:lnTo>
                <a:lnTo>
                  <a:pt x="0" y="306"/>
                </a:lnTo>
                <a:close/>
              </a:path>
            </a:pathLst>
          </a:custGeom>
          <a:solidFill>
            <a:srgbClr val="99CCFF"/>
          </a:solidFill>
          <a:ln w="9525">
            <a:noFill/>
            <a:round/>
            <a:headEnd/>
            <a:tailEnd/>
          </a:ln>
        </p:spPr>
        <p:txBody>
          <a:bodyPr/>
          <a:lstStyle/>
          <a:p>
            <a:endParaRPr lang="en-US"/>
          </a:p>
        </p:txBody>
      </p:sp>
      <p:sp>
        <p:nvSpPr>
          <p:cNvPr id="91171" name="Freeform 35"/>
          <p:cNvSpPr>
            <a:spLocks/>
          </p:cNvSpPr>
          <p:nvPr/>
        </p:nvSpPr>
        <p:spPr bwMode="auto">
          <a:xfrm>
            <a:off x="1739900" y="2878138"/>
            <a:ext cx="1293813" cy="2451100"/>
          </a:xfrm>
          <a:custGeom>
            <a:avLst/>
            <a:gdLst/>
            <a:ahLst/>
            <a:cxnLst>
              <a:cxn ang="0">
                <a:pos x="398" y="1544"/>
              </a:cxn>
              <a:cxn ang="0">
                <a:pos x="398" y="1544"/>
              </a:cxn>
              <a:cxn ang="0">
                <a:pos x="468" y="1498"/>
              </a:cxn>
              <a:cxn ang="0">
                <a:pos x="528" y="1447"/>
              </a:cxn>
              <a:cxn ang="0">
                <a:pos x="589" y="1391"/>
              </a:cxn>
              <a:cxn ang="0">
                <a:pos x="639" y="1330"/>
              </a:cxn>
              <a:cxn ang="0">
                <a:pos x="684" y="1269"/>
              </a:cxn>
              <a:cxn ang="0">
                <a:pos x="724" y="1197"/>
              </a:cxn>
              <a:cxn ang="0">
                <a:pos x="785" y="1050"/>
              </a:cxn>
              <a:cxn ang="0">
                <a:pos x="810" y="897"/>
              </a:cxn>
              <a:cxn ang="0">
                <a:pos x="815" y="815"/>
              </a:cxn>
              <a:cxn ang="0">
                <a:pos x="810" y="739"/>
              </a:cxn>
              <a:cxn ang="0">
                <a:pos x="800" y="657"/>
              </a:cxn>
              <a:cxn ang="0">
                <a:pos x="780" y="581"/>
              </a:cxn>
              <a:cxn ang="0">
                <a:pos x="750" y="499"/>
              </a:cxn>
              <a:cxn ang="0">
                <a:pos x="714" y="423"/>
              </a:cxn>
              <a:cxn ang="0">
                <a:pos x="654" y="331"/>
              </a:cxn>
              <a:cxn ang="0">
                <a:pos x="584" y="250"/>
              </a:cxn>
              <a:cxn ang="0">
                <a:pos x="503" y="173"/>
              </a:cxn>
              <a:cxn ang="0">
                <a:pos x="413" y="112"/>
              </a:cxn>
              <a:cxn ang="0">
                <a:pos x="317" y="66"/>
              </a:cxn>
              <a:cxn ang="0">
                <a:pos x="217" y="31"/>
              </a:cxn>
              <a:cxn ang="0">
                <a:pos x="111" y="5"/>
              </a:cxn>
              <a:cxn ang="0">
                <a:pos x="0" y="0"/>
              </a:cxn>
              <a:cxn ang="0">
                <a:pos x="0" y="820"/>
              </a:cxn>
              <a:cxn ang="0">
                <a:pos x="398" y="1544"/>
              </a:cxn>
            </a:cxnLst>
            <a:rect l="0" t="0" r="r" b="b"/>
            <a:pathLst>
              <a:path w="815" h="1544">
                <a:moveTo>
                  <a:pt x="398" y="1544"/>
                </a:moveTo>
                <a:lnTo>
                  <a:pt x="398" y="1544"/>
                </a:lnTo>
                <a:lnTo>
                  <a:pt x="468" y="1498"/>
                </a:lnTo>
                <a:lnTo>
                  <a:pt x="528" y="1447"/>
                </a:lnTo>
                <a:lnTo>
                  <a:pt x="589" y="1391"/>
                </a:lnTo>
                <a:lnTo>
                  <a:pt x="639" y="1330"/>
                </a:lnTo>
                <a:lnTo>
                  <a:pt x="684" y="1269"/>
                </a:lnTo>
                <a:lnTo>
                  <a:pt x="724" y="1197"/>
                </a:lnTo>
                <a:lnTo>
                  <a:pt x="785" y="1050"/>
                </a:lnTo>
                <a:lnTo>
                  <a:pt x="810" y="897"/>
                </a:lnTo>
                <a:lnTo>
                  <a:pt x="815" y="815"/>
                </a:lnTo>
                <a:lnTo>
                  <a:pt x="810" y="739"/>
                </a:lnTo>
                <a:lnTo>
                  <a:pt x="800" y="657"/>
                </a:lnTo>
                <a:lnTo>
                  <a:pt x="780" y="581"/>
                </a:lnTo>
                <a:lnTo>
                  <a:pt x="750" y="499"/>
                </a:lnTo>
                <a:lnTo>
                  <a:pt x="714" y="423"/>
                </a:lnTo>
                <a:lnTo>
                  <a:pt x="654" y="331"/>
                </a:lnTo>
                <a:lnTo>
                  <a:pt x="584" y="250"/>
                </a:lnTo>
                <a:lnTo>
                  <a:pt x="503" y="173"/>
                </a:lnTo>
                <a:lnTo>
                  <a:pt x="413" y="112"/>
                </a:lnTo>
                <a:lnTo>
                  <a:pt x="317" y="66"/>
                </a:lnTo>
                <a:lnTo>
                  <a:pt x="217" y="31"/>
                </a:lnTo>
                <a:lnTo>
                  <a:pt x="111" y="5"/>
                </a:lnTo>
                <a:lnTo>
                  <a:pt x="0" y="0"/>
                </a:lnTo>
                <a:lnTo>
                  <a:pt x="0" y="820"/>
                </a:lnTo>
                <a:lnTo>
                  <a:pt x="398" y="1544"/>
                </a:lnTo>
                <a:close/>
              </a:path>
            </a:pathLst>
          </a:custGeom>
          <a:noFill/>
          <a:ln w="7938">
            <a:solidFill>
              <a:srgbClr val="FFFFFF"/>
            </a:solidFill>
            <a:prstDash val="solid"/>
            <a:round/>
            <a:headEnd/>
            <a:tailEnd/>
          </a:ln>
        </p:spPr>
        <p:txBody>
          <a:bodyPr/>
          <a:lstStyle/>
          <a:p>
            <a:endParaRPr lang="en-US"/>
          </a:p>
        </p:txBody>
      </p:sp>
      <p:sp>
        <p:nvSpPr>
          <p:cNvPr id="91172" name="Freeform 36"/>
          <p:cNvSpPr>
            <a:spLocks/>
          </p:cNvSpPr>
          <p:nvPr/>
        </p:nvSpPr>
        <p:spPr bwMode="auto">
          <a:xfrm>
            <a:off x="542925" y="4179888"/>
            <a:ext cx="1828800" cy="1311275"/>
          </a:xfrm>
          <a:custGeom>
            <a:avLst/>
            <a:gdLst/>
            <a:ahLst/>
            <a:cxnLst>
              <a:cxn ang="0">
                <a:pos x="0" y="306"/>
              </a:cxn>
              <a:cxn ang="0">
                <a:pos x="0" y="306"/>
              </a:cxn>
              <a:cxn ang="0">
                <a:pos x="36" y="382"/>
              </a:cxn>
              <a:cxn ang="0">
                <a:pos x="81" y="454"/>
              </a:cxn>
              <a:cxn ang="0">
                <a:pos x="126" y="520"/>
              </a:cxn>
              <a:cxn ang="0">
                <a:pos x="176" y="581"/>
              </a:cxn>
              <a:cxn ang="0">
                <a:pos x="237" y="637"/>
              </a:cxn>
              <a:cxn ang="0">
                <a:pos x="297" y="683"/>
              </a:cxn>
              <a:cxn ang="0">
                <a:pos x="438" y="759"/>
              </a:cxn>
              <a:cxn ang="0">
                <a:pos x="584" y="805"/>
              </a:cxn>
              <a:cxn ang="0">
                <a:pos x="659" y="821"/>
              </a:cxn>
              <a:cxn ang="0">
                <a:pos x="739" y="826"/>
              </a:cxn>
              <a:cxn ang="0">
                <a:pos x="820" y="826"/>
              </a:cxn>
              <a:cxn ang="0">
                <a:pos x="900" y="816"/>
              </a:cxn>
              <a:cxn ang="0">
                <a:pos x="981" y="795"/>
              </a:cxn>
              <a:cxn ang="0">
                <a:pos x="1056" y="770"/>
              </a:cxn>
              <a:cxn ang="0">
                <a:pos x="1152" y="724"/>
              </a:cxn>
              <a:cxn ang="0">
                <a:pos x="754" y="0"/>
              </a:cxn>
              <a:cxn ang="0">
                <a:pos x="0" y="306"/>
              </a:cxn>
            </a:cxnLst>
            <a:rect l="0" t="0" r="r" b="b"/>
            <a:pathLst>
              <a:path w="1152" h="826">
                <a:moveTo>
                  <a:pt x="0" y="306"/>
                </a:moveTo>
                <a:lnTo>
                  <a:pt x="0" y="306"/>
                </a:lnTo>
                <a:lnTo>
                  <a:pt x="36" y="382"/>
                </a:lnTo>
                <a:lnTo>
                  <a:pt x="81" y="454"/>
                </a:lnTo>
                <a:lnTo>
                  <a:pt x="126" y="520"/>
                </a:lnTo>
                <a:lnTo>
                  <a:pt x="176" y="581"/>
                </a:lnTo>
                <a:lnTo>
                  <a:pt x="237" y="637"/>
                </a:lnTo>
                <a:lnTo>
                  <a:pt x="297" y="683"/>
                </a:lnTo>
                <a:lnTo>
                  <a:pt x="438" y="759"/>
                </a:lnTo>
                <a:lnTo>
                  <a:pt x="584" y="805"/>
                </a:lnTo>
                <a:lnTo>
                  <a:pt x="659" y="821"/>
                </a:lnTo>
                <a:lnTo>
                  <a:pt x="739" y="826"/>
                </a:lnTo>
                <a:lnTo>
                  <a:pt x="820" y="826"/>
                </a:lnTo>
                <a:lnTo>
                  <a:pt x="900" y="816"/>
                </a:lnTo>
                <a:lnTo>
                  <a:pt x="981" y="795"/>
                </a:lnTo>
                <a:lnTo>
                  <a:pt x="1056" y="770"/>
                </a:lnTo>
                <a:lnTo>
                  <a:pt x="1152" y="724"/>
                </a:lnTo>
                <a:lnTo>
                  <a:pt x="754" y="0"/>
                </a:lnTo>
                <a:lnTo>
                  <a:pt x="0" y="306"/>
                </a:lnTo>
                <a:close/>
              </a:path>
            </a:pathLst>
          </a:custGeom>
          <a:noFill/>
          <a:ln w="7938">
            <a:solidFill>
              <a:srgbClr val="FFFFFF"/>
            </a:solidFill>
            <a:prstDash val="solid"/>
            <a:round/>
            <a:headEnd/>
            <a:tailEnd/>
          </a:ln>
        </p:spPr>
        <p:txBody>
          <a:bodyPr/>
          <a:lstStyle/>
          <a:p>
            <a:endParaRPr lang="en-US"/>
          </a:p>
        </p:txBody>
      </p:sp>
      <p:sp>
        <p:nvSpPr>
          <p:cNvPr id="91173" name="Freeform 37"/>
          <p:cNvSpPr>
            <a:spLocks/>
          </p:cNvSpPr>
          <p:nvPr/>
        </p:nvSpPr>
        <p:spPr bwMode="auto">
          <a:xfrm>
            <a:off x="455613" y="2878138"/>
            <a:ext cx="1284287" cy="1787525"/>
          </a:xfrm>
          <a:custGeom>
            <a:avLst/>
            <a:gdLst/>
            <a:ahLst/>
            <a:cxnLst>
              <a:cxn ang="0">
                <a:pos x="809" y="0"/>
              </a:cxn>
              <a:cxn ang="0">
                <a:pos x="724" y="5"/>
              </a:cxn>
              <a:cxn ang="0">
                <a:pos x="644" y="15"/>
              </a:cxn>
              <a:cxn ang="0">
                <a:pos x="568" y="36"/>
              </a:cxn>
              <a:cxn ang="0">
                <a:pos x="493" y="66"/>
              </a:cxn>
              <a:cxn ang="0">
                <a:pos x="422" y="102"/>
              </a:cxn>
              <a:cxn ang="0">
                <a:pos x="357" y="143"/>
              </a:cxn>
              <a:cxn ang="0">
                <a:pos x="236" y="245"/>
              </a:cxn>
              <a:cxn ang="0">
                <a:pos x="136" y="367"/>
              </a:cxn>
              <a:cxn ang="0">
                <a:pos x="96" y="433"/>
              </a:cxn>
              <a:cxn ang="0">
                <a:pos x="60" y="504"/>
              </a:cxn>
              <a:cxn ang="0">
                <a:pos x="35" y="581"/>
              </a:cxn>
              <a:cxn ang="0">
                <a:pos x="15" y="657"/>
              </a:cxn>
              <a:cxn ang="0">
                <a:pos x="5" y="739"/>
              </a:cxn>
              <a:cxn ang="0">
                <a:pos x="0" y="825"/>
              </a:cxn>
              <a:cxn ang="0">
                <a:pos x="15" y="978"/>
              </a:cxn>
              <a:cxn ang="0">
                <a:pos x="55" y="1126"/>
              </a:cxn>
              <a:cxn ang="0">
                <a:pos x="809" y="820"/>
              </a:cxn>
              <a:cxn ang="0">
                <a:pos x="809" y="0"/>
              </a:cxn>
            </a:cxnLst>
            <a:rect l="0" t="0" r="r" b="b"/>
            <a:pathLst>
              <a:path w="809" h="1126">
                <a:moveTo>
                  <a:pt x="809" y="0"/>
                </a:moveTo>
                <a:lnTo>
                  <a:pt x="724" y="5"/>
                </a:lnTo>
                <a:lnTo>
                  <a:pt x="644" y="15"/>
                </a:lnTo>
                <a:lnTo>
                  <a:pt x="568" y="36"/>
                </a:lnTo>
                <a:lnTo>
                  <a:pt x="493" y="66"/>
                </a:lnTo>
                <a:lnTo>
                  <a:pt x="422" y="102"/>
                </a:lnTo>
                <a:lnTo>
                  <a:pt x="357" y="143"/>
                </a:lnTo>
                <a:lnTo>
                  <a:pt x="236" y="245"/>
                </a:lnTo>
                <a:lnTo>
                  <a:pt x="136" y="367"/>
                </a:lnTo>
                <a:lnTo>
                  <a:pt x="96" y="433"/>
                </a:lnTo>
                <a:lnTo>
                  <a:pt x="60" y="504"/>
                </a:lnTo>
                <a:lnTo>
                  <a:pt x="35" y="581"/>
                </a:lnTo>
                <a:lnTo>
                  <a:pt x="15" y="657"/>
                </a:lnTo>
                <a:lnTo>
                  <a:pt x="5" y="739"/>
                </a:lnTo>
                <a:lnTo>
                  <a:pt x="0" y="825"/>
                </a:lnTo>
                <a:lnTo>
                  <a:pt x="15" y="978"/>
                </a:lnTo>
                <a:lnTo>
                  <a:pt x="55" y="1126"/>
                </a:lnTo>
                <a:lnTo>
                  <a:pt x="809" y="820"/>
                </a:lnTo>
                <a:lnTo>
                  <a:pt x="809" y="0"/>
                </a:lnTo>
                <a:close/>
              </a:path>
            </a:pathLst>
          </a:custGeom>
          <a:solidFill>
            <a:srgbClr val="FF0000"/>
          </a:solidFill>
          <a:ln w="9525">
            <a:noFill/>
            <a:round/>
            <a:headEnd/>
            <a:tailEnd/>
          </a:ln>
        </p:spPr>
        <p:txBody>
          <a:bodyPr/>
          <a:lstStyle/>
          <a:p>
            <a:endParaRPr lang="en-US"/>
          </a:p>
        </p:txBody>
      </p:sp>
      <p:sp>
        <p:nvSpPr>
          <p:cNvPr id="91174" name="Freeform 38"/>
          <p:cNvSpPr>
            <a:spLocks/>
          </p:cNvSpPr>
          <p:nvPr/>
        </p:nvSpPr>
        <p:spPr bwMode="auto">
          <a:xfrm>
            <a:off x="455613" y="2878138"/>
            <a:ext cx="1284287" cy="1787525"/>
          </a:xfrm>
          <a:custGeom>
            <a:avLst/>
            <a:gdLst/>
            <a:ahLst/>
            <a:cxnLst>
              <a:cxn ang="0">
                <a:pos x="809" y="0"/>
              </a:cxn>
              <a:cxn ang="0">
                <a:pos x="809" y="0"/>
              </a:cxn>
              <a:cxn ang="0">
                <a:pos x="724" y="5"/>
              </a:cxn>
              <a:cxn ang="0">
                <a:pos x="644" y="15"/>
              </a:cxn>
              <a:cxn ang="0">
                <a:pos x="568" y="36"/>
              </a:cxn>
              <a:cxn ang="0">
                <a:pos x="493" y="66"/>
              </a:cxn>
              <a:cxn ang="0">
                <a:pos x="422" y="102"/>
              </a:cxn>
              <a:cxn ang="0">
                <a:pos x="357" y="143"/>
              </a:cxn>
              <a:cxn ang="0">
                <a:pos x="236" y="245"/>
              </a:cxn>
              <a:cxn ang="0">
                <a:pos x="136" y="367"/>
              </a:cxn>
              <a:cxn ang="0">
                <a:pos x="96" y="433"/>
              </a:cxn>
              <a:cxn ang="0">
                <a:pos x="60" y="504"/>
              </a:cxn>
              <a:cxn ang="0">
                <a:pos x="35" y="581"/>
              </a:cxn>
              <a:cxn ang="0">
                <a:pos x="15" y="657"/>
              </a:cxn>
              <a:cxn ang="0">
                <a:pos x="5" y="739"/>
              </a:cxn>
              <a:cxn ang="0">
                <a:pos x="0" y="825"/>
              </a:cxn>
              <a:cxn ang="0">
                <a:pos x="15" y="978"/>
              </a:cxn>
              <a:cxn ang="0">
                <a:pos x="55" y="1126"/>
              </a:cxn>
              <a:cxn ang="0">
                <a:pos x="809" y="820"/>
              </a:cxn>
              <a:cxn ang="0">
                <a:pos x="809" y="0"/>
              </a:cxn>
            </a:cxnLst>
            <a:rect l="0" t="0" r="r" b="b"/>
            <a:pathLst>
              <a:path w="809" h="1126">
                <a:moveTo>
                  <a:pt x="809" y="0"/>
                </a:moveTo>
                <a:lnTo>
                  <a:pt x="809" y="0"/>
                </a:lnTo>
                <a:lnTo>
                  <a:pt x="724" y="5"/>
                </a:lnTo>
                <a:lnTo>
                  <a:pt x="644" y="15"/>
                </a:lnTo>
                <a:lnTo>
                  <a:pt x="568" y="36"/>
                </a:lnTo>
                <a:lnTo>
                  <a:pt x="493" y="66"/>
                </a:lnTo>
                <a:lnTo>
                  <a:pt x="422" y="102"/>
                </a:lnTo>
                <a:lnTo>
                  <a:pt x="357" y="143"/>
                </a:lnTo>
                <a:lnTo>
                  <a:pt x="236" y="245"/>
                </a:lnTo>
                <a:lnTo>
                  <a:pt x="136" y="367"/>
                </a:lnTo>
                <a:lnTo>
                  <a:pt x="96" y="433"/>
                </a:lnTo>
                <a:lnTo>
                  <a:pt x="60" y="504"/>
                </a:lnTo>
                <a:lnTo>
                  <a:pt x="35" y="581"/>
                </a:lnTo>
                <a:lnTo>
                  <a:pt x="15" y="657"/>
                </a:lnTo>
                <a:lnTo>
                  <a:pt x="5" y="739"/>
                </a:lnTo>
                <a:lnTo>
                  <a:pt x="0" y="825"/>
                </a:lnTo>
                <a:lnTo>
                  <a:pt x="15" y="978"/>
                </a:lnTo>
                <a:lnTo>
                  <a:pt x="55" y="1126"/>
                </a:lnTo>
                <a:lnTo>
                  <a:pt x="809" y="820"/>
                </a:lnTo>
                <a:lnTo>
                  <a:pt x="809" y="0"/>
                </a:lnTo>
                <a:close/>
              </a:path>
            </a:pathLst>
          </a:custGeom>
          <a:noFill/>
          <a:ln w="7938">
            <a:solidFill>
              <a:srgbClr val="FFFFFF"/>
            </a:solidFill>
            <a:prstDash val="solid"/>
            <a:round/>
            <a:headEnd/>
            <a:tailEnd/>
          </a:ln>
        </p:spPr>
        <p:txBody>
          <a:bodyPr/>
          <a:lstStyle/>
          <a:p>
            <a:endParaRPr lang="en-US"/>
          </a:p>
        </p:txBody>
      </p:sp>
      <p:sp>
        <p:nvSpPr>
          <p:cNvPr id="91175" name="Rectangle 39"/>
          <p:cNvSpPr>
            <a:spLocks noChangeArrowheads="1"/>
          </p:cNvSpPr>
          <p:nvPr/>
        </p:nvSpPr>
        <p:spPr bwMode="auto">
          <a:xfrm>
            <a:off x="1344613" y="4637088"/>
            <a:ext cx="1016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2</a:t>
            </a:r>
            <a:endParaRPr lang="en-US">
              <a:solidFill>
                <a:schemeClr val="bg2"/>
              </a:solidFill>
            </a:endParaRPr>
          </a:p>
        </p:txBody>
      </p:sp>
      <p:sp>
        <p:nvSpPr>
          <p:cNvPr id="91176" name="Rectangle 40"/>
          <p:cNvSpPr>
            <a:spLocks noChangeArrowheads="1"/>
          </p:cNvSpPr>
          <p:nvPr/>
        </p:nvSpPr>
        <p:spPr bwMode="auto">
          <a:xfrm>
            <a:off x="1439863" y="4637088"/>
            <a:ext cx="1016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7</a:t>
            </a:r>
            <a:endParaRPr lang="en-US">
              <a:solidFill>
                <a:schemeClr val="bg2"/>
              </a:solidFill>
            </a:endParaRPr>
          </a:p>
        </p:txBody>
      </p:sp>
      <p:sp>
        <p:nvSpPr>
          <p:cNvPr id="91177" name="Rectangle 41"/>
          <p:cNvSpPr>
            <a:spLocks noChangeArrowheads="1"/>
          </p:cNvSpPr>
          <p:nvPr/>
        </p:nvSpPr>
        <p:spPr bwMode="auto">
          <a:xfrm>
            <a:off x="1536700" y="4637088"/>
            <a:ext cx="2032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a:t>
            </a:r>
            <a:endParaRPr lang="en-US">
              <a:solidFill>
                <a:schemeClr val="bg2"/>
              </a:solidFill>
            </a:endParaRPr>
          </a:p>
        </p:txBody>
      </p:sp>
      <p:sp>
        <p:nvSpPr>
          <p:cNvPr id="91178" name="Rectangle 42"/>
          <p:cNvSpPr>
            <a:spLocks noChangeArrowheads="1"/>
          </p:cNvSpPr>
          <p:nvPr/>
        </p:nvSpPr>
        <p:spPr bwMode="auto">
          <a:xfrm>
            <a:off x="1104900" y="3779838"/>
            <a:ext cx="101600" cy="244475"/>
          </a:xfrm>
          <a:prstGeom prst="rect">
            <a:avLst/>
          </a:prstGeom>
          <a:noFill/>
          <a:ln w="9525">
            <a:noFill/>
            <a:miter lim="800000"/>
            <a:headEnd/>
            <a:tailEnd/>
          </a:ln>
        </p:spPr>
        <p:txBody>
          <a:bodyPr wrap="none" lIns="0" tIns="0" rIns="0" bIns="0">
            <a:spAutoFit/>
          </a:bodyPr>
          <a:lstStyle/>
          <a:p>
            <a:r>
              <a:rPr lang="en-US" sz="1600" b="1">
                <a:solidFill>
                  <a:srgbClr val="FFFFFF"/>
                </a:solidFill>
                <a:latin typeface="Times New Roman" charset="0"/>
              </a:rPr>
              <a:t>3</a:t>
            </a:r>
            <a:endParaRPr lang="en-US"/>
          </a:p>
        </p:txBody>
      </p:sp>
      <p:sp>
        <p:nvSpPr>
          <p:cNvPr id="91179" name="Rectangle 43"/>
          <p:cNvSpPr>
            <a:spLocks noChangeArrowheads="1"/>
          </p:cNvSpPr>
          <p:nvPr/>
        </p:nvSpPr>
        <p:spPr bwMode="auto">
          <a:xfrm>
            <a:off x="1201738" y="3779838"/>
            <a:ext cx="101600" cy="244475"/>
          </a:xfrm>
          <a:prstGeom prst="rect">
            <a:avLst/>
          </a:prstGeom>
          <a:noFill/>
          <a:ln w="9525">
            <a:noFill/>
            <a:miter lim="800000"/>
            <a:headEnd/>
            <a:tailEnd/>
          </a:ln>
        </p:spPr>
        <p:txBody>
          <a:bodyPr wrap="none" lIns="0" tIns="0" rIns="0" bIns="0">
            <a:spAutoFit/>
          </a:bodyPr>
          <a:lstStyle/>
          <a:p>
            <a:r>
              <a:rPr lang="en-US" sz="1600" b="1">
                <a:solidFill>
                  <a:srgbClr val="FFFFFF"/>
                </a:solidFill>
                <a:latin typeface="Times New Roman" charset="0"/>
              </a:rPr>
              <a:t>1</a:t>
            </a:r>
            <a:endParaRPr lang="en-US"/>
          </a:p>
        </p:txBody>
      </p:sp>
      <p:sp>
        <p:nvSpPr>
          <p:cNvPr id="91180" name="Rectangle 44"/>
          <p:cNvSpPr>
            <a:spLocks noChangeArrowheads="1"/>
          </p:cNvSpPr>
          <p:nvPr/>
        </p:nvSpPr>
        <p:spPr bwMode="auto">
          <a:xfrm>
            <a:off x="1296988" y="3779838"/>
            <a:ext cx="203200" cy="244475"/>
          </a:xfrm>
          <a:prstGeom prst="rect">
            <a:avLst/>
          </a:prstGeom>
          <a:noFill/>
          <a:ln w="9525">
            <a:noFill/>
            <a:miter lim="800000"/>
            <a:headEnd/>
            <a:tailEnd/>
          </a:ln>
        </p:spPr>
        <p:txBody>
          <a:bodyPr wrap="none" lIns="0" tIns="0" rIns="0" bIns="0">
            <a:spAutoFit/>
          </a:bodyPr>
          <a:lstStyle/>
          <a:p>
            <a:r>
              <a:rPr lang="en-US" sz="1600" b="1">
                <a:solidFill>
                  <a:srgbClr val="FFFFFF"/>
                </a:solidFill>
                <a:latin typeface="Times New Roman" charset="0"/>
              </a:rPr>
              <a:t>%</a:t>
            </a:r>
            <a:endParaRPr lang="en-US"/>
          </a:p>
        </p:txBody>
      </p:sp>
      <p:sp>
        <p:nvSpPr>
          <p:cNvPr id="91181" name="Rectangle 45"/>
          <p:cNvSpPr>
            <a:spLocks noChangeArrowheads="1"/>
          </p:cNvSpPr>
          <p:nvPr/>
        </p:nvSpPr>
        <p:spPr bwMode="auto">
          <a:xfrm>
            <a:off x="2047875" y="3924300"/>
            <a:ext cx="1016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4</a:t>
            </a:r>
            <a:endParaRPr lang="en-US">
              <a:solidFill>
                <a:schemeClr val="bg2"/>
              </a:solidFill>
            </a:endParaRPr>
          </a:p>
        </p:txBody>
      </p:sp>
      <p:sp>
        <p:nvSpPr>
          <p:cNvPr id="91182" name="Rectangle 46"/>
          <p:cNvSpPr>
            <a:spLocks noChangeArrowheads="1"/>
          </p:cNvSpPr>
          <p:nvPr/>
        </p:nvSpPr>
        <p:spPr bwMode="auto">
          <a:xfrm>
            <a:off x="2143125" y="3924300"/>
            <a:ext cx="1016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2</a:t>
            </a:r>
            <a:endParaRPr lang="en-US">
              <a:solidFill>
                <a:schemeClr val="bg2"/>
              </a:solidFill>
            </a:endParaRPr>
          </a:p>
        </p:txBody>
      </p:sp>
      <p:sp>
        <p:nvSpPr>
          <p:cNvPr id="91183" name="Rectangle 47"/>
          <p:cNvSpPr>
            <a:spLocks noChangeArrowheads="1"/>
          </p:cNvSpPr>
          <p:nvPr/>
        </p:nvSpPr>
        <p:spPr bwMode="auto">
          <a:xfrm>
            <a:off x="2238375" y="3924300"/>
            <a:ext cx="203200" cy="244475"/>
          </a:xfrm>
          <a:prstGeom prst="rect">
            <a:avLst/>
          </a:prstGeom>
          <a:noFill/>
          <a:ln w="9525">
            <a:noFill/>
            <a:miter lim="800000"/>
            <a:headEnd/>
            <a:tailEnd/>
          </a:ln>
        </p:spPr>
        <p:txBody>
          <a:bodyPr wrap="none" lIns="0" tIns="0" rIns="0" bIns="0">
            <a:spAutoFit/>
          </a:bodyPr>
          <a:lstStyle/>
          <a:p>
            <a:r>
              <a:rPr lang="en-US" sz="1600" b="1">
                <a:solidFill>
                  <a:schemeClr val="bg2"/>
                </a:solidFill>
                <a:latin typeface="Times New Roman" charset="0"/>
              </a:rPr>
              <a:t>%</a:t>
            </a:r>
            <a:endParaRPr lang="en-US">
              <a:solidFill>
                <a:schemeClr val="bg2"/>
              </a:solidFill>
            </a:endParaRPr>
          </a:p>
        </p:txBody>
      </p:sp>
      <p:sp>
        <p:nvSpPr>
          <p:cNvPr id="2" name="Text Box 15"/>
          <p:cNvSpPr txBox="1">
            <a:spLocks noChangeArrowheads="1"/>
          </p:cNvSpPr>
          <p:nvPr/>
        </p:nvSpPr>
        <p:spPr bwMode="auto">
          <a:xfrm>
            <a:off x="1295400" y="2286000"/>
            <a:ext cx="974725" cy="579438"/>
          </a:xfrm>
          <a:prstGeom prst="rect">
            <a:avLst/>
          </a:prstGeom>
          <a:noFill/>
          <a:ln w="9525">
            <a:noFill/>
            <a:miter lim="800000"/>
            <a:headEnd/>
            <a:tailEnd/>
          </a:ln>
          <a:effectLst/>
        </p:spPr>
        <p:txBody>
          <a:bodyPr wrap="none">
            <a:spAutoFit/>
          </a:bodyPr>
          <a:lstStyle/>
          <a:p>
            <a:r>
              <a:rPr lang="en-US" sz="3200">
                <a:effectLst>
                  <a:outerShdw blurRad="38100" dist="38100" dir="2700000" algn="tl">
                    <a:srgbClr val="000000"/>
                  </a:outerShdw>
                </a:effectLst>
                <a:latin typeface="Helvetica" charset="0"/>
                <a:ea typeface="ＭＳ Ｐゴシック" charset="-128"/>
              </a:rPr>
              <a:t>Men</a:t>
            </a:r>
          </a:p>
        </p:txBody>
      </p:sp>
      <p:sp>
        <p:nvSpPr>
          <p:cNvPr id="91152" name="Line 16"/>
          <p:cNvSpPr>
            <a:spLocks noChangeShapeType="1"/>
          </p:cNvSpPr>
          <p:nvPr/>
        </p:nvSpPr>
        <p:spPr bwMode="auto">
          <a:xfrm>
            <a:off x="0" y="1143000"/>
            <a:ext cx="9144000" cy="0"/>
          </a:xfrm>
          <a:prstGeom prst="line">
            <a:avLst/>
          </a:prstGeom>
          <a:noFill/>
          <a:ln w="19050">
            <a:solidFill>
              <a:srgbClr val="FF0000"/>
            </a:solidFill>
            <a:round/>
            <a:headEnd/>
            <a:tailEnd/>
          </a:ln>
          <a:effectLst/>
        </p:spPr>
        <p:txBody>
          <a:bodyPr wrap="none" anchor="ctr"/>
          <a:lstStyle/>
          <a:p>
            <a:endParaRPr lang="en-US"/>
          </a:p>
        </p:txBody>
      </p:sp>
      <p:sp>
        <p:nvSpPr>
          <p:cNvPr id="91184" name="Text Box 48"/>
          <p:cNvSpPr txBox="1">
            <a:spLocks noChangeArrowheads="1"/>
          </p:cNvSpPr>
          <p:nvPr/>
        </p:nvSpPr>
        <p:spPr bwMode="auto">
          <a:xfrm>
            <a:off x="508000" y="1416050"/>
            <a:ext cx="8153400" cy="366713"/>
          </a:xfrm>
          <a:prstGeom prst="rect">
            <a:avLst/>
          </a:prstGeom>
          <a:noFill/>
          <a:ln w="9525">
            <a:noFill/>
            <a:miter lim="800000"/>
            <a:headEnd/>
            <a:tailEnd/>
          </a:ln>
          <a:effectLst/>
        </p:spPr>
        <p:txBody>
          <a:bodyPr>
            <a:spAutoFit/>
          </a:bodyPr>
          <a:lstStyle/>
          <a:p>
            <a:pPr algn="ctr">
              <a:spcBef>
                <a:spcPct val="50000"/>
              </a:spcBef>
            </a:pPr>
            <a:r>
              <a:rPr lang="en-US"/>
              <a:t>4,842 community-dwelling elderly (&gt;66 yr.) subjects; CHF prevalence 8.8%</a:t>
            </a:r>
          </a:p>
        </p:txBody>
      </p:sp>
      <p:sp>
        <p:nvSpPr>
          <p:cNvPr id="91185" name="Text Box 49"/>
          <p:cNvSpPr txBox="1">
            <a:spLocks noChangeArrowheads="1"/>
          </p:cNvSpPr>
          <p:nvPr/>
        </p:nvSpPr>
        <p:spPr bwMode="auto">
          <a:xfrm>
            <a:off x="2743200" y="1828800"/>
            <a:ext cx="3657600" cy="366713"/>
          </a:xfrm>
          <a:prstGeom prst="rect">
            <a:avLst/>
          </a:prstGeom>
          <a:noFill/>
          <a:ln w="9525">
            <a:noFill/>
            <a:miter lim="800000"/>
            <a:headEnd/>
            <a:tailEnd/>
          </a:ln>
          <a:effectLst/>
        </p:spPr>
        <p:txBody>
          <a:bodyPr>
            <a:spAutoFit/>
          </a:bodyPr>
          <a:lstStyle/>
          <a:p>
            <a:pPr algn="ctr">
              <a:spcBef>
                <a:spcPct val="50000"/>
              </a:spcBef>
            </a:pPr>
            <a:r>
              <a:rPr lang="en-US"/>
              <a:t>80% had normal EF(&gt;45%)</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ChangeArrowheads="1"/>
          </p:cNvSpPr>
          <p:nvPr/>
        </p:nvSpPr>
        <p:spPr bwMode="auto">
          <a:xfrm>
            <a:off x="1447800" y="460801"/>
            <a:ext cx="7543800" cy="830997"/>
          </a:xfrm>
          <a:prstGeom prst="rect">
            <a:avLst/>
          </a:prstGeom>
          <a:noFill/>
          <a:ln w="9525">
            <a:noFill/>
            <a:miter lim="800000"/>
            <a:headEnd/>
            <a:tailEnd/>
          </a:ln>
          <a:effectLst>
            <a:outerShdw dist="45791" dir="3378596" algn="ctr" rotWithShape="0">
              <a:schemeClr val="bg2"/>
            </a:outerShdw>
          </a:effectLst>
        </p:spPr>
        <p:txBody>
          <a:bodyPr wrap="square" anchor="ctr">
            <a:spAutoFit/>
          </a:bodyPr>
          <a:lstStyle/>
          <a:p>
            <a:pPr algn="ctr" eaLnBrk="1" hangingPunct="1"/>
            <a:r>
              <a:rPr lang="en-US" sz="2400" dirty="0" smtClean="0">
                <a:latin typeface="Helvetica" charset="0"/>
              </a:rPr>
              <a:t>13 </a:t>
            </a:r>
            <a:r>
              <a:rPr lang="en-US" sz="2400" dirty="0">
                <a:latin typeface="Helvetica" charset="0"/>
              </a:rPr>
              <a:t>Community Based Studies</a:t>
            </a:r>
            <a:br>
              <a:rPr lang="en-US" sz="2400" dirty="0">
                <a:latin typeface="Helvetica" charset="0"/>
              </a:rPr>
            </a:br>
            <a:r>
              <a:rPr lang="en-US" sz="2400" dirty="0">
                <a:latin typeface="Helvetica" charset="0"/>
              </a:rPr>
              <a:t>1997- 2006</a:t>
            </a:r>
            <a:endParaRPr lang="en-US" sz="3200" dirty="0">
              <a:solidFill>
                <a:srgbClr val="00FFFF"/>
              </a:solidFill>
              <a:latin typeface="Helvetica" charset="0"/>
            </a:endParaRPr>
          </a:p>
        </p:txBody>
      </p:sp>
      <p:sp>
        <p:nvSpPr>
          <p:cNvPr id="326667" name="Rectangle 11"/>
          <p:cNvSpPr>
            <a:spLocks noChangeArrowheads="1"/>
          </p:cNvSpPr>
          <p:nvPr/>
        </p:nvSpPr>
        <p:spPr bwMode="auto">
          <a:xfrm>
            <a:off x="2189163" y="3841750"/>
            <a:ext cx="187325" cy="1811338"/>
          </a:xfrm>
          <a:prstGeom prst="rect">
            <a:avLst/>
          </a:prstGeom>
          <a:solidFill>
            <a:srgbClr val="FFFF00"/>
          </a:solidFill>
          <a:ln w="9525">
            <a:noFill/>
            <a:miter lim="800000"/>
            <a:headEnd/>
            <a:tailEnd/>
          </a:ln>
        </p:spPr>
        <p:txBody>
          <a:bodyPr/>
          <a:lstStyle/>
          <a:p>
            <a:endParaRPr lang="en-US"/>
          </a:p>
        </p:txBody>
      </p:sp>
      <p:sp>
        <p:nvSpPr>
          <p:cNvPr id="326668" name="Rectangle 12"/>
          <p:cNvSpPr>
            <a:spLocks noChangeArrowheads="1"/>
          </p:cNvSpPr>
          <p:nvPr/>
        </p:nvSpPr>
        <p:spPr bwMode="auto">
          <a:xfrm>
            <a:off x="2657475" y="3317875"/>
            <a:ext cx="201613" cy="2335213"/>
          </a:xfrm>
          <a:prstGeom prst="rect">
            <a:avLst/>
          </a:prstGeom>
          <a:solidFill>
            <a:srgbClr val="FFFF00"/>
          </a:solidFill>
          <a:ln w="9525">
            <a:noFill/>
            <a:miter lim="800000"/>
            <a:headEnd/>
            <a:tailEnd/>
          </a:ln>
        </p:spPr>
        <p:txBody>
          <a:bodyPr/>
          <a:lstStyle/>
          <a:p>
            <a:endParaRPr lang="en-US"/>
          </a:p>
        </p:txBody>
      </p:sp>
      <p:sp>
        <p:nvSpPr>
          <p:cNvPr id="326669" name="Rectangle 13"/>
          <p:cNvSpPr>
            <a:spLocks noChangeArrowheads="1"/>
          </p:cNvSpPr>
          <p:nvPr/>
        </p:nvSpPr>
        <p:spPr bwMode="auto">
          <a:xfrm>
            <a:off x="3141663" y="4124325"/>
            <a:ext cx="187325" cy="1528763"/>
          </a:xfrm>
          <a:prstGeom prst="rect">
            <a:avLst/>
          </a:prstGeom>
          <a:solidFill>
            <a:srgbClr val="FFFF00"/>
          </a:solidFill>
          <a:ln w="9525">
            <a:noFill/>
            <a:miter lim="800000"/>
            <a:headEnd/>
            <a:tailEnd/>
          </a:ln>
        </p:spPr>
        <p:txBody>
          <a:bodyPr/>
          <a:lstStyle/>
          <a:p>
            <a:endParaRPr lang="en-US"/>
          </a:p>
        </p:txBody>
      </p:sp>
      <p:sp>
        <p:nvSpPr>
          <p:cNvPr id="326670" name="Rectangle 14"/>
          <p:cNvSpPr>
            <a:spLocks noChangeArrowheads="1"/>
          </p:cNvSpPr>
          <p:nvPr/>
        </p:nvSpPr>
        <p:spPr bwMode="auto">
          <a:xfrm>
            <a:off x="3611563" y="4230688"/>
            <a:ext cx="201612" cy="1422400"/>
          </a:xfrm>
          <a:prstGeom prst="rect">
            <a:avLst/>
          </a:prstGeom>
          <a:solidFill>
            <a:srgbClr val="FFFF00"/>
          </a:solidFill>
          <a:ln w="9525">
            <a:noFill/>
            <a:miter lim="800000"/>
            <a:headEnd/>
            <a:tailEnd/>
          </a:ln>
        </p:spPr>
        <p:txBody>
          <a:bodyPr/>
          <a:lstStyle/>
          <a:p>
            <a:endParaRPr lang="en-US"/>
          </a:p>
        </p:txBody>
      </p:sp>
      <p:sp>
        <p:nvSpPr>
          <p:cNvPr id="326671" name="Rectangle 15"/>
          <p:cNvSpPr>
            <a:spLocks noChangeArrowheads="1"/>
          </p:cNvSpPr>
          <p:nvPr/>
        </p:nvSpPr>
        <p:spPr bwMode="auto">
          <a:xfrm>
            <a:off x="4094163" y="3708400"/>
            <a:ext cx="188912" cy="1944688"/>
          </a:xfrm>
          <a:prstGeom prst="rect">
            <a:avLst/>
          </a:prstGeom>
          <a:solidFill>
            <a:srgbClr val="FFFF00"/>
          </a:solidFill>
          <a:ln w="9525">
            <a:noFill/>
            <a:miter lim="800000"/>
            <a:headEnd/>
            <a:tailEnd/>
          </a:ln>
        </p:spPr>
        <p:txBody>
          <a:bodyPr/>
          <a:lstStyle/>
          <a:p>
            <a:endParaRPr lang="en-US"/>
          </a:p>
        </p:txBody>
      </p:sp>
      <p:sp>
        <p:nvSpPr>
          <p:cNvPr id="326672" name="Rectangle 16"/>
          <p:cNvSpPr>
            <a:spLocks noChangeArrowheads="1"/>
          </p:cNvSpPr>
          <p:nvPr/>
        </p:nvSpPr>
        <p:spPr bwMode="auto">
          <a:xfrm>
            <a:off x="4564063" y="3560763"/>
            <a:ext cx="188912" cy="2092325"/>
          </a:xfrm>
          <a:prstGeom prst="rect">
            <a:avLst/>
          </a:prstGeom>
          <a:solidFill>
            <a:srgbClr val="FFFF00"/>
          </a:solidFill>
          <a:ln w="9525">
            <a:noFill/>
            <a:miter lim="800000"/>
            <a:headEnd/>
            <a:tailEnd/>
          </a:ln>
        </p:spPr>
        <p:txBody>
          <a:bodyPr/>
          <a:lstStyle/>
          <a:p>
            <a:endParaRPr lang="en-US"/>
          </a:p>
        </p:txBody>
      </p:sp>
      <p:sp>
        <p:nvSpPr>
          <p:cNvPr id="326673" name="Rectangle 17"/>
          <p:cNvSpPr>
            <a:spLocks noChangeArrowheads="1"/>
          </p:cNvSpPr>
          <p:nvPr/>
        </p:nvSpPr>
        <p:spPr bwMode="auto">
          <a:xfrm>
            <a:off x="5033963" y="4029075"/>
            <a:ext cx="201612" cy="1624013"/>
          </a:xfrm>
          <a:prstGeom prst="rect">
            <a:avLst/>
          </a:prstGeom>
          <a:solidFill>
            <a:srgbClr val="FFFF00"/>
          </a:solidFill>
          <a:ln w="9525">
            <a:noFill/>
            <a:miter lim="800000"/>
            <a:headEnd/>
            <a:tailEnd/>
          </a:ln>
        </p:spPr>
        <p:txBody>
          <a:bodyPr/>
          <a:lstStyle/>
          <a:p>
            <a:endParaRPr lang="en-US"/>
          </a:p>
        </p:txBody>
      </p:sp>
      <p:sp>
        <p:nvSpPr>
          <p:cNvPr id="326674" name="Rectangle 18"/>
          <p:cNvSpPr>
            <a:spLocks noChangeArrowheads="1"/>
          </p:cNvSpPr>
          <p:nvPr/>
        </p:nvSpPr>
        <p:spPr bwMode="auto">
          <a:xfrm>
            <a:off x="5518150" y="3814763"/>
            <a:ext cx="187325" cy="1838325"/>
          </a:xfrm>
          <a:prstGeom prst="rect">
            <a:avLst/>
          </a:prstGeom>
          <a:solidFill>
            <a:srgbClr val="FFFF00"/>
          </a:solidFill>
          <a:ln w="9525">
            <a:noFill/>
            <a:miter lim="800000"/>
            <a:headEnd/>
            <a:tailEnd/>
          </a:ln>
        </p:spPr>
        <p:txBody>
          <a:bodyPr/>
          <a:lstStyle/>
          <a:p>
            <a:endParaRPr lang="en-US"/>
          </a:p>
        </p:txBody>
      </p:sp>
      <p:sp>
        <p:nvSpPr>
          <p:cNvPr id="326675" name="Rectangle 19"/>
          <p:cNvSpPr>
            <a:spLocks noChangeArrowheads="1"/>
          </p:cNvSpPr>
          <p:nvPr/>
        </p:nvSpPr>
        <p:spPr bwMode="auto">
          <a:xfrm>
            <a:off x="5986463" y="3144838"/>
            <a:ext cx="188912" cy="2508250"/>
          </a:xfrm>
          <a:prstGeom prst="rect">
            <a:avLst/>
          </a:prstGeom>
          <a:solidFill>
            <a:srgbClr val="FFFF00"/>
          </a:solidFill>
          <a:ln w="9525">
            <a:noFill/>
            <a:miter lim="800000"/>
            <a:headEnd/>
            <a:tailEnd/>
          </a:ln>
        </p:spPr>
        <p:txBody>
          <a:bodyPr/>
          <a:lstStyle/>
          <a:p>
            <a:endParaRPr lang="en-US"/>
          </a:p>
        </p:txBody>
      </p:sp>
      <p:sp>
        <p:nvSpPr>
          <p:cNvPr id="326676" name="Rectangle 20"/>
          <p:cNvSpPr>
            <a:spLocks noChangeArrowheads="1"/>
          </p:cNvSpPr>
          <p:nvPr/>
        </p:nvSpPr>
        <p:spPr bwMode="auto">
          <a:xfrm>
            <a:off x="6456363" y="3238500"/>
            <a:ext cx="201612" cy="2414588"/>
          </a:xfrm>
          <a:prstGeom prst="rect">
            <a:avLst/>
          </a:prstGeom>
          <a:solidFill>
            <a:srgbClr val="FFFF00"/>
          </a:solidFill>
          <a:ln w="9525">
            <a:noFill/>
            <a:miter lim="800000"/>
            <a:headEnd/>
            <a:tailEnd/>
          </a:ln>
        </p:spPr>
        <p:txBody>
          <a:bodyPr/>
          <a:lstStyle/>
          <a:p>
            <a:endParaRPr lang="en-US"/>
          </a:p>
        </p:txBody>
      </p:sp>
      <p:sp>
        <p:nvSpPr>
          <p:cNvPr id="326677" name="Rectangle 21"/>
          <p:cNvSpPr>
            <a:spLocks noChangeArrowheads="1"/>
          </p:cNvSpPr>
          <p:nvPr/>
        </p:nvSpPr>
        <p:spPr bwMode="auto">
          <a:xfrm>
            <a:off x="6940550" y="3841750"/>
            <a:ext cx="187325" cy="1811338"/>
          </a:xfrm>
          <a:prstGeom prst="rect">
            <a:avLst/>
          </a:prstGeom>
          <a:solidFill>
            <a:srgbClr val="FFFF00"/>
          </a:solidFill>
          <a:ln w="9525">
            <a:noFill/>
            <a:miter lim="800000"/>
            <a:headEnd/>
            <a:tailEnd/>
          </a:ln>
        </p:spPr>
        <p:txBody>
          <a:bodyPr/>
          <a:lstStyle/>
          <a:p>
            <a:endParaRPr lang="en-US"/>
          </a:p>
        </p:txBody>
      </p:sp>
      <p:sp>
        <p:nvSpPr>
          <p:cNvPr id="326678" name="Rectangle 22"/>
          <p:cNvSpPr>
            <a:spLocks noChangeArrowheads="1"/>
          </p:cNvSpPr>
          <p:nvPr/>
        </p:nvSpPr>
        <p:spPr bwMode="auto">
          <a:xfrm>
            <a:off x="7410450" y="3708400"/>
            <a:ext cx="201613" cy="1944688"/>
          </a:xfrm>
          <a:prstGeom prst="rect">
            <a:avLst/>
          </a:prstGeom>
          <a:solidFill>
            <a:srgbClr val="FFFF00"/>
          </a:solidFill>
          <a:ln w="9525">
            <a:noFill/>
            <a:miter lim="800000"/>
            <a:headEnd/>
            <a:tailEnd/>
          </a:ln>
        </p:spPr>
        <p:txBody>
          <a:bodyPr/>
          <a:lstStyle/>
          <a:p>
            <a:endParaRPr lang="en-US"/>
          </a:p>
        </p:txBody>
      </p:sp>
      <p:sp>
        <p:nvSpPr>
          <p:cNvPr id="326679" name="Rectangle 23"/>
          <p:cNvSpPr>
            <a:spLocks noChangeArrowheads="1"/>
          </p:cNvSpPr>
          <p:nvPr/>
        </p:nvSpPr>
        <p:spPr bwMode="auto">
          <a:xfrm>
            <a:off x="7893050" y="3735388"/>
            <a:ext cx="188913" cy="1917700"/>
          </a:xfrm>
          <a:prstGeom prst="rect">
            <a:avLst/>
          </a:prstGeom>
          <a:solidFill>
            <a:srgbClr val="FFFF00"/>
          </a:solidFill>
          <a:ln w="9525">
            <a:noFill/>
            <a:miter lim="800000"/>
            <a:headEnd/>
            <a:tailEnd/>
          </a:ln>
        </p:spPr>
        <p:txBody>
          <a:bodyPr/>
          <a:lstStyle/>
          <a:p>
            <a:endParaRPr lang="en-US"/>
          </a:p>
        </p:txBody>
      </p:sp>
      <p:sp>
        <p:nvSpPr>
          <p:cNvPr id="326680" name="Line 24"/>
          <p:cNvSpPr>
            <a:spLocks noChangeShapeType="1"/>
          </p:cNvSpPr>
          <p:nvPr/>
        </p:nvSpPr>
        <p:spPr bwMode="auto">
          <a:xfrm>
            <a:off x="2054225" y="2111375"/>
            <a:ext cx="1588" cy="3541713"/>
          </a:xfrm>
          <a:prstGeom prst="line">
            <a:avLst/>
          </a:prstGeom>
          <a:noFill/>
          <a:ln w="12700">
            <a:solidFill>
              <a:srgbClr val="FFFFFF"/>
            </a:solidFill>
            <a:round/>
            <a:headEnd/>
            <a:tailEnd/>
          </a:ln>
        </p:spPr>
        <p:txBody>
          <a:bodyPr/>
          <a:lstStyle/>
          <a:p>
            <a:endParaRPr lang="en-US"/>
          </a:p>
        </p:txBody>
      </p:sp>
      <p:sp>
        <p:nvSpPr>
          <p:cNvPr id="326681" name="Line 25"/>
          <p:cNvSpPr>
            <a:spLocks noChangeShapeType="1"/>
          </p:cNvSpPr>
          <p:nvPr/>
        </p:nvSpPr>
        <p:spPr bwMode="auto">
          <a:xfrm>
            <a:off x="1973263" y="5653088"/>
            <a:ext cx="80962" cy="1587"/>
          </a:xfrm>
          <a:prstGeom prst="line">
            <a:avLst/>
          </a:prstGeom>
          <a:noFill/>
          <a:ln w="12700">
            <a:solidFill>
              <a:srgbClr val="FFFFFF"/>
            </a:solidFill>
            <a:round/>
            <a:headEnd/>
            <a:tailEnd/>
          </a:ln>
        </p:spPr>
        <p:txBody>
          <a:bodyPr/>
          <a:lstStyle/>
          <a:p>
            <a:endParaRPr lang="en-US"/>
          </a:p>
        </p:txBody>
      </p:sp>
      <p:sp>
        <p:nvSpPr>
          <p:cNvPr id="326682" name="Line 26"/>
          <p:cNvSpPr>
            <a:spLocks noChangeShapeType="1"/>
          </p:cNvSpPr>
          <p:nvPr/>
        </p:nvSpPr>
        <p:spPr bwMode="auto">
          <a:xfrm>
            <a:off x="1973263" y="4941888"/>
            <a:ext cx="80962" cy="1587"/>
          </a:xfrm>
          <a:prstGeom prst="line">
            <a:avLst/>
          </a:prstGeom>
          <a:noFill/>
          <a:ln w="12700">
            <a:solidFill>
              <a:srgbClr val="FFFFFF"/>
            </a:solidFill>
            <a:round/>
            <a:headEnd/>
            <a:tailEnd/>
          </a:ln>
        </p:spPr>
        <p:txBody>
          <a:bodyPr/>
          <a:lstStyle/>
          <a:p>
            <a:endParaRPr lang="en-US"/>
          </a:p>
        </p:txBody>
      </p:sp>
      <p:sp>
        <p:nvSpPr>
          <p:cNvPr id="326683" name="Line 27"/>
          <p:cNvSpPr>
            <a:spLocks noChangeShapeType="1"/>
          </p:cNvSpPr>
          <p:nvPr/>
        </p:nvSpPr>
        <p:spPr bwMode="auto">
          <a:xfrm>
            <a:off x="1973263" y="4230688"/>
            <a:ext cx="80962" cy="1587"/>
          </a:xfrm>
          <a:prstGeom prst="line">
            <a:avLst/>
          </a:prstGeom>
          <a:noFill/>
          <a:ln w="12700">
            <a:solidFill>
              <a:srgbClr val="FFFFFF"/>
            </a:solidFill>
            <a:round/>
            <a:headEnd/>
            <a:tailEnd/>
          </a:ln>
        </p:spPr>
        <p:txBody>
          <a:bodyPr/>
          <a:lstStyle/>
          <a:p>
            <a:endParaRPr lang="en-US"/>
          </a:p>
        </p:txBody>
      </p:sp>
      <p:sp>
        <p:nvSpPr>
          <p:cNvPr id="326684" name="Line 28"/>
          <p:cNvSpPr>
            <a:spLocks noChangeShapeType="1"/>
          </p:cNvSpPr>
          <p:nvPr/>
        </p:nvSpPr>
        <p:spPr bwMode="auto">
          <a:xfrm>
            <a:off x="1973263" y="3533775"/>
            <a:ext cx="80962" cy="1588"/>
          </a:xfrm>
          <a:prstGeom prst="line">
            <a:avLst/>
          </a:prstGeom>
          <a:noFill/>
          <a:ln w="12700">
            <a:solidFill>
              <a:srgbClr val="FFFFFF"/>
            </a:solidFill>
            <a:round/>
            <a:headEnd/>
            <a:tailEnd/>
          </a:ln>
        </p:spPr>
        <p:txBody>
          <a:bodyPr/>
          <a:lstStyle/>
          <a:p>
            <a:endParaRPr lang="en-US"/>
          </a:p>
        </p:txBody>
      </p:sp>
      <p:sp>
        <p:nvSpPr>
          <p:cNvPr id="326685" name="Line 29"/>
          <p:cNvSpPr>
            <a:spLocks noChangeShapeType="1"/>
          </p:cNvSpPr>
          <p:nvPr/>
        </p:nvSpPr>
        <p:spPr bwMode="auto">
          <a:xfrm>
            <a:off x="1973263" y="2822575"/>
            <a:ext cx="80962" cy="1588"/>
          </a:xfrm>
          <a:prstGeom prst="line">
            <a:avLst/>
          </a:prstGeom>
          <a:noFill/>
          <a:ln w="12700">
            <a:solidFill>
              <a:srgbClr val="FFFFFF"/>
            </a:solidFill>
            <a:round/>
            <a:headEnd/>
            <a:tailEnd/>
          </a:ln>
        </p:spPr>
        <p:txBody>
          <a:bodyPr/>
          <a:lstStyle/>
          <a:p>
            <a:endParaRPr lang="en-US"/>
          </a:p>
        </p:txBody>
      </p:sp>
      <p:sp>
        <p:nvSpPr>
          <p:cNvPr id="326686" name="Line 30"/>
          <p:cNvSpPr>
            <a:spLocks noChangeShapeType="1"/>
          </p:cNvSpPr>
          <p:nvPr/>
        </p:nvSpPr>
        <p:spPr bwMode="auto">
          <a:xfrm>
            <a:off x="1973263" y="2111375"/>
            <a:ext cx="80962" cy="1588"/>
          </a:xfrm>
          <a:prstGeom prst="line">
            <a:avLst/>
          </a:prstGeom>
          <a:noFill/>
          <a:ln w="12700">
            <a:solidFill>
              <a:srgbClr val="FFFFFF"/>
            </a:solidFill>
            <a:round/>
            <a:headEnd/>
            <a:tailEnd/>
          </a:ln>
        </p:spPr>
        <p:txBody>
          <a:bodyPr/>
          <a:lstStyle/>
          <a:p>
            <a:endParaRPr lang="en-US"/>
          </a:p>
        </p:txBody>
      </p:sp>
      <p:sp>
        <p:nvSpPr>
          <p:cNvPr id="326687" name="Line 31"/>
          <p:cNvSpPr>
            <a:spLocks noChangeShapeType="1"/>
          </p:cNvSpPr>
          <p:nvPr/>
        </p:nvSpPr>
        <p:spPr bwMode="auto">
          <a:xfrm>
            <a:off x="2054225" y="5653088"/>
            <a:ext cx="6175375" cy="1587"/>
          </a:xfrm>
          <a:prstGeom prst="line">
            <a:avLst/>
          </a:prstGeom>
          <a:noFill/>
          <a:ln w="12700">
            <a:solidFill>
              <a:srgbClr val="FFFFFF"/>
            </a:solidFill>
            <a:round/>
            <a:headEnd/>
            <a:tailEnd/>
          </a:ln>
        </p:spPr>
        <p:txBody>
          <a:bodyPr/>
          <a:lstStyle/>
          <a:p>
            <a:endParaRPr lang="en-US"/>
          </a:p>
        </p:txBody>
      </p:sp>
      <p:sp>
        <p:nvSpPr>
          <p:cNvPr id="326688" name="Line 32"/>
          <p:cNvSpPr>
            <a:spLocks noChangeShapeType="1"/>
          </p:cNvSpPr>
          <p:nvPr/>
        </p:nvSpPr>
        <p:spPr bwMode="auto">
          <a:xfrm flipV="1">
            <a:off x="2054225" y="5653088"/>
            <a:ext cx="1588" cy="53975"/>
          </a:xfrm>
          <a:prstGeom prst="line">
            <a:avLst/>
          </a:prstGeom>
          <a:noFill/>
          <a:ln w="12700">
            <a:solidFill>
              <a:srgbClr val="FFFFFF"/>
            </a:solidFill>
            <a:round/>
            <a:headEnd/>
            <a:tailEnd/>
          </a:ln>
        </p:spPr>
        <p:txBody>
          <a:bodyPr/>
          <a:lstStyle/>
          <a:p>
            <a:endParaRPr lang="en-US"/>
          </a:p>
        </p:txBody>
      </p:sp>
      <p:sp>
        <p:nvSpPr>
          <p:cNvPr id="326689" name="Line 33"/>
          <p:cNvSpPr>
            <a:spLocks noChangeShapeType="1"/>
          </p:cNvSpPr>
          <p:nvPr/>
        </p:nvSpPr>
        <p:spPr bwMode="auto">
          <a:xfrm flipV="1">
            <a:off x="2524125" y="5653088"/>
            <a:ext cx="1588" cy="53975"/>
          </a:xfrm>
          <a:prstGeom prst="line">
            <a:avLst/>
          </a:prstGeom>
          <a:noFill/>
          <a:ln w="12700">
            <a:solidFill>
              <a:srgbClr val="FFFFFF"/>
            </a:solidFill>
            <a:round/>
            <a:headEnd/>
            <a:tailEnd/>
          </a:ln>
        </p:spPr>
        <p:txBody>
          <a:bodyPr/>
          <a:lstStyle/>
          <a:p>
            <a:endParaRPr lang="en-US"/>
          </a:p>
        </p:txBody>
      </p:sp>
      <p:sp>
        <p:nvSpPr>
          <p:cNvPr id="326690" name="Line 34"/>
          <p:cNvSpPr>
            <a:spLocks noChangeShapeType="1"/>
          </p:cNvSpPr>
          <p:nvPr/>
        </p:nvSpPr>
        <p:spPr bwMode="auto">
          <a:xfrm flipV="1">
            <a:off x="3006725" y="5653088"/>
            <a:ext cx="1588" cy="53975"/>
          </a:xfrm>
          <a:prstGeom prst="line">
            <a:avLst/>
          </a:prstGeom>
          <a:noFill/>
          <a:ln w="12700">
            <a:solidFill>
              <a:srgbClr val="FFFFFF"/>
            </a:solidFill>
            <a:round/>
            <a:headEnd/>
            <a:tailEnd/>
          </a:ln>
        </p:spPr>
        <p:txBody>
          <a:bodyPr/>
          <a:lstStyle/>
          <a:p>
            <a:endParaRPr lang="en-US"/>
          </a:p>
        </p:txBody>
      </p:sp>
      <p:sp>
        <p:nvSpPr>
          <p:cNvPr id="326691" name="Line 35"/>
          <p:cNvSpPr>
            <a:spLocks noChangeShapeType="1"/>
          </p:cNvSpPr>
          <p:nvPr/>
        </p:nvSpPr>
        <p:spPr bwMode="auto">
          <a:xfrm flipV="1">
            <a:off x="3476625" y="5653088"/>
            <a:ext cx="1588" cy="53975"/>
          </a:xfrm>
          <a:prstGeom prst="line">
            <a:avLst/>
          </a:prstGeom>
          <a:noFill/>
          <a:ln w="12700">
            <a:solidFill>
              <a:srgbClr val="FFFFFF"/>
            </a:solidFill>
            <a:round/>
            <a:headEnd/>
            <a:tailEnd/>
          </a:ln>
        </p:spPr>
        <p:txBody>
          <a:bodyPr/>
          <a:lstStyle/>
          <a:p>
            <a:endParaRPr lang="en-US"/>
          </a:p>
        </p:txBody>
      </p:sp>
      <p:sp>
        <p:nvSpPr>
          <p:cNvPr id="326692" name="Line 36"/>
          <p:cNvSpPr>
            <a:spLocks noChangeShapeType="1"/>
          </p:cNvSpPr>
          <p:nvPr/>
        </p:nvSpPr>
        <p:spPr bwMode="auto">
          <a:xfrm flipV="1">
            <a:off x="3960813" y="5653088"/>
            <a:ext cx="1587" cy="53975"/>
          </a:xfrm>
          <a:prstGeom prst="line">
            <a:avLst/>
          </a:prstGeom>
          <a:noFill/>
          <a:ln w="12700">
            <a:solidFill>
              <a:srgbClr val="FFFFFF"/>
            </a:solidFill>
            <a:round/>
            <a:headEnd/>
            <a:tailEnd/>
          </a:ln>
        </p:spPr>
        <p:txBody>
          <a:bodyPr/>
          <a:lstStyle/>
          <a:p>
            <a:endParaRPr lang="en-US"/>
          </a:p>
        </p:txBody>
      </p:sp>
      <p:sp>
        <p:nvSpPr>
          <p:cNvPr id="326693" name="Line 37"/>
          <p:cNvSpPr>
            <a:spLocks noChangeShapeType="1"/>
          </p:cNvSpPr>
          <p:nvPr/>
        </p:nvSpPr>
        <p:spPr bwMode="auto">
          <a:xfrm flipV="1">
            <a:off x="4430713" y="5653088"/>
            <a:ext cx="1587" cy="53975"/>
          </a:xfrm>
          <a:prstGeom prst="line">
            <a:avLst/>
          </a:prstGeom>
          <a:noFill/>
          <a:ln w="12700">
            <a:solidFill>
              <a:srgbClr val="FFFFFF"/>
            </a:solidFill>
            <a:round/>
            <a:headEnd/>
            <a:tailEnd/>
          </a:ln>
        </p:spPr>
        <p:txBody>
          <a:bodyPr/>
          <a:lstStyle/>
          <a:p>
            <a:endParaRPr lang="en-US"/>
          </a:p>
        </p:txBody>
      </p:sp>
      <p:sp>
        <p:nvSpPr>
          <p:cNvPr id="326694" name="Line 38"/>
          <p:cNvSpPr>
            <a:spLocks noChangeShapeType="1"/>
          </p:cNvSpPr>
          <p:nvPr/>
        </p:nvSpPr>
        <p:spPr bwMode="auto">
          <a:xfrm flipV="1">
            <a:off x="4900613" y="5653088"/>
            <a:ext cx="1587" cy="53975"/>
          </a:xfrm>
          <a:prstGeom prst="line">
            <a:avLst/>
          </a:prstGeom>
          <a:noFill/>
          <a:ln w="12700">
            <a:solidFill>
              <a:srgbClr val="FFFFFF"/>
            </a:solidFill>
            <a:round/>
            <a:headEnd/>
            <a:tailEnd/>
          </a:ln>
        </p:spPr>
        <p:txBody>
          <a:bodyPr/>
          <a:lstStyle/>
          <a:p>
            <a:endParaRPr lang="en-US"/>
          </a:p>
        </p:txBody>
      </p:sp>
      <p:sp>
        <p:nvSpPr>
          <p:cNvPr id="326695" name="Line 39"/>
          <p:cNvSpPr>
            <a:spLocks noChangeShapeType="1"/>
          </p:cNvSpPr>
          <p:nvPr/>
        </p:nvSpPr>
        <p:spPr bwMode="auto">
          <a:xfrm flipV="1">
            <a:off x="5383213" y="5653088"/>
            <a:ext cx="1587" cy="53975"/>
          </a:xfrm>
          <a:prstGeom prst="line">
            <a:avLst/>
          </a:prstGeom>
          <a:noFill/>
          <a:ln w="12700">
            <a:solidFill>
              <a:srgbClr val="FFFFFF"/>
            </a:solidFill>
            <a:round/>
            <a:headEnd/>
            <a:tailEnd/>
          </a:ln>
        </p:spPr>
        <p:txBody>
          <a:bodyPr/>
          <a:lstStyle/>
          <a:p>
            <a:endParaRPr lang="en-US"/>
          </a:p>
        </p:txBody>
      </p:sp>
      <p:sp>
        <p:nvSpPr>
          <p:cNvPr id="326696" name="Line 40"/>
          <p:cNvSpPr>
            <a:spLocks noChangeShapeType="1"/>
          </p:cNvSpPr>
          <p:nvPr/>
        </p:nvSpPr>
        <p:spPr bwMode="auto">
          <a:xfrm flipV="1">
            <a:off x="5853113" y="5653088"/>
            <a:ext cx="1587" cy="53975"/>
          </a:xfrm>
          <a:prstGeom prst="line">
            <a:avLst/>
          </a:prstGeom>
          <a:noFill/>
          <a:ln w="12700">
            <a:solidFill>
              <a:srgbClr val="FFFFFF"/>
            </a:solidFill>
            <a:round/>
            <a:headEnd/>
            <a:tailEnd/>
          </a:ln>
        </p:spPr>
        <p:txBody>
          <a:bodyPr/>
          <a:lstStyle/>
          <a:p>
            <a:endParaRPr lang="en-US"/>
          </a:p>
        </p:txBody>
      </p:sp>
      <p:sp>
        <p:nvSpPr>
          <p:cNvPr id="326697" name="Line 41"/>
          <p:cNvSpPr>
            <a:spLocks noChangeShapeType="1"/>
          </p:cNvSpPr>
          <p:nvPr/>
        </p:nvSpPr>
        <p:spPr bwMode="auto">
          <a:xfrm flipV="1">
            <a:off x="6323013" y="5653088"/>
            <a:ext cx="1587" cy="53975"/>
          </a:xfrm>
          <a:prstGeom prst="line">
            <a:avLst/>
          </a:prstGeom>
          <a:noFill/>
          <a:ln w="12700">
            <a:solidFill>
              <a:srgbClr val="FFFFFF"/>
            </a:solidFill>
            <a:round/>
            <a:headEnd/>
            <a:tailEnd/>
          </a:ln>
        </p:spPr>
        <p:txBody>
          <a:bodyPr/>
          <a:lstStyle/>
          <a:p>
            <a:endParaRPr lang="en-US"/>
          </a:p>
        </p:txBody>
      </p:sp>
      <p:sp>
        <p:nvSpPr>
          <p:cNvPr id="326698" name="Line 42"/>
          <p:cNvSpPr>
            <a:spLocks noChangeShapeType="1"/>
          </p:cNvSpPr>
          <p:nvPr/>
        </p:nvSpPr>
        <p:spPr bwMode="auto">
          <a:xfrm flipV="1">
            <a:off x="6805613" y="5653088"/>
            <a:ext cx="1587" cy="53975"/>
          </a:xfrm>
          <a:prstGeom prst="line">
            <a:avLst/>
          </a:prstGeom>
          <a:noFill/>
          <a:ln w="12700">
            <a:solidFill>
              <a:srgbClr val="FFFFFF"/>
            </a:solidFill>
            <a:round/>
            <a:headEnd/>
            <a:tailEnd/>
          </a:ln>
        </p:spPr>
        <p:txBody>
          <a:bodyPr/>
          <a:lstStyle/>
          <a:p>
            <a:endParaRPr lang="en-US"/>
          </a:p>
        </p:txBody>
      </p:sp>
      <p:sp>
        <p:nvSpPr>
          <p:cNvPr id="326699" name="Line 43"/>
          <p:cNvSpPr>
            <a:spLocks noChangeShapeType="1"/>
          </p:cNvSpPr>
          <p:nvPr/>
        </p:nvSpPr>
        <p:spPr bwMode="auto">
          <a:xfrm flipV="1">
            <a:off x="7275513" y="5653088"/>
            <a:ext cx="1587" cy="53975"/>
          </a:xfrm>
          <a:prstGeom prst="line">
            <a:avLst/>
          </a:prstGeom>
          <a:noFill/>
          <a:ln w="12700">
            <a:solidFill>
              <a:srgbClr val="FFFFFF"/>
            </a:solidFill>
            <a:round/>
            <a:headEnd/>
            <a:tailEnd/>
          </a:ln>
        </p:spPr>
        <p:txBody>
          <a:bodyPr/>
          <a:lstStyle/>
          <a:p>
            <a:endParaRPr lang="en-US"/>
          </a:p>
        </p:txBody>
      </p:sp>
      <p:sp>
        <p:nvSpPr>
          <p:cNvPr id="326700" name="Line 44"/>
          <p:cNvSpPr>
            <a:spLocks noChangeShapeType="1"/>
          </p:cNvSpPr>
          <p:nvPr/>
        </p:nvSpPr>
        <p:spPr bwMode="auto">
          <a:xfrm flipV="1">
            <a:off x="7759700" y="5653088"/>
            <a:ext cx="1588" cy="53975"/>
          </a:xfrm>
          <a:prstGeom prst="line">
            <a:avLst/>
          </a:prstGeom>
          <a:noFill/>
          <a:ln w="12700">
            <a:solidFill>
              <a:srgbClr val="FFFFFF"/>
            </a:solidFill>
            <a:round/>
            <a:headEnd/>
            <a:tailEnd/>
          </a:ln>
        </p:spPr>
        <p:txBody>
          <a:bodyPr/>
          <a:lstStyle/>
          <a:p>
            <a:endParaRPr lang="en-US"/>
          </a:p>
        </p:txBody>
      </p:sp>
      <p:sp>
        <p:nvSpPr>
          <p:cNvPr id="326701" name="Line 45"/>
          <p:cNvSpPr>
            <a:spLocks noChangeShapeType="1"/>
          </p:cNvSpPr>
          <p:nvPr/>
        </p:nvSpPr>
        <p:spPr bwMode="auto">
          <a:xfrm flipV="1">
            <a:off x="8229600" y="5653088"/>
            <a:ext cx="1588" cy="53975"/>
          </a:xfrm>
          <a:prstGeom prst="line">
            <a:avLst/>
          </a:prstGeom>
          <a:noFill/>
          <a:ln w="12700">
            <a:solidFill>
              <a:srgbClr val="FFFFFF"/>
            </a:solidFill>
            <a:round/>
            <a:headEnd/>
            <a:tailEnd/>
          </a:ln>
        </p:spPr>
        <p:txBody>
          <a:bodyPr/>
          <a:lstStyle/>
          <a:p>
            <a:endParaRPr lang="en-US"/>
          </a:p>
        </p:txBody>
      </p:sp>
      <p:grpSp>
        <p:nvGrpSpPr>
          <p:cNvPr id="2" name="Group 52"/>
          <p:cNvGrpSpPr>
            <a:grpSpLocks/>
          </p:cNvGrpSpPr>
          <p:nvPr/>
        </p:nvGrpSpPr>
        <p:grpSpPr bwMode="auto">
          <a:xfrm>
            <a:off x="1401763" y="1987550"/>
            <a:ext cx="423862" cy="3846513"/>
            <a:chOff x="883" y="1252"/>
            <a:chExt cx="267" cy="2423"/>
          </a:xfrm>
        </p:grpSpPr>
        <p:sp>
          <p:nvSpPr>
            <p:cNvPr id="326702" name="Rectangle 46"/>
            <p:cNvSpPr>
              <a:spLocks noChangeArrowheads="1"/>
            </p:cNvSpPr>
            <p:nvPr/>
          </p:nvSpPr>
          <p:spPr bwMode="auto">
            <a:xfrm>
              <a:off x="1061" y="3483"/>
              <a:ext cx="89" cy="192"/>
            </a:xfrm>
            <a:prstGeom prst="rect">
              <a:avLst/>
            </a:prstGeom>
            <a:noFill/>
            <a:ln w="9525">
              <a:noFill/>
              <a:miter lim="800000"/>
              <a:headEnd/>
              <a:tailEnd/>
            </a:ln>
          </p:spPr>
          <p:txBody>
            <a:bodyPr wrap="none" lIns="0" tIns="0" rIns="0" bIns="0">
              <a:spAutoFit/>
            </a:bodyPr>
            <a:lstStyle/>
            <a:p>
              <a:r>
                <a:rPr lang="en-US" sz="2000">
                  <a:solidFill>
                    <a:srgbClr val="FFFFFF"/>
                  </a:solidFill>
                </a:rPr>
                <a:t>0</a:t>
              </a:r>
              <a:endParaRPr lang="en-US" sz="1600"/>
            </a:p>
          </p:txBody>
        </p:sp>
        <p:sp>
          <p:nvSpPr>
            <p:cNvPr id="326703" name="Rectangle 47"/>
            <p:cNvSpPr>
              <a:spLocks noChangeArrowheads="1"/>
            </p:cNvSpPr>
            <p:nvPr/>
          </p:nvSpPr>
          <p:spPr bwMode="auto">
            <a:xfrm>
              <a:off x="972" y="3035"/>
              <a:ext cx="178" cy="192"/>
            </a:xfrm>
            <a:prstGeom prst="rect">
              <a:avLst/>
            </a:prstGeom>
            <a:noFill/>
            <a:ln w="9525">
              <a:noFill/>
              <a:miter lim="800000"/>
              <a:headEnd/>
              <a:tailEnd/>
            </a:ln>
          </p:spPr>
          <p:txBody>
            <a:bodyPr wrap="none" lIns="0" tIns="0" rIns="0" bIns="0">
              <a:spAutoFit/>
            </a:bodyPr>
            <a:lstStyle/>
            <a:p>
              <a:r>
                <a:rPr lang="en-US" sz="2000">
                  <a:solidFill>
                    <a:srgbClr val="FFFFFF"/>
                  </a:solidFill>
                </a:rPr>
                <a:t>20</a:t>
              </a:r>
              <a:endParaRPr lang="en-US" sz="1600"/>
            </a:p>
          </p:txBody>
        </p:sp>
        <p:sp>
          <p:nvSpPr>
            <p:cNvPr id="326704" name="Rectangle 48"/>
            <p:cNvSpPr>
              <a:spLocks noChangeArrowheads="1"/>
            </p:cNvSpPr>
            <p:nvPr/>
          </p:nvSpPr>
          <p:spPr bwMode="auto">
            <a:xfrm>
              <a:off x="972" y="2587"/>
              <a:ext cx="178" cy="192"/>
            </a:xfrm>
            <a:prstGeom prst="rect">
              <a:avLst/>
            </a:prstGeom>
            <a:noFill/>
            <a:ln w="9525">
              <a:noFill/>
              <a:miter lim="800000"/>
              <a:headEnd/>
              <a:tailEnd/>
            </a:ln>
          </p:spPr>
          <p:txBody>
            <a:bodyPr wrap="none" lIns="0" tIns="0" rIns="0" bIns="0">
              <a:spAutoFit/>
            </a:bodyPr>
            <a:lstStyle/>
            <a:p>
              <a:r>
                <a:rPr lang="en-US" sz="2000">
                  <a:solidFill>
                    <a:srgbClr val="FFFFFF"/>
                  </a:solidFill>
                </a:rPr>
                <a:t>40</a:t>
              </a:r>
              <a:endParaRPr lang="en-US" sz="1600"/>
            </a:p>
          </p:txBody>
        </p:sp>
        <p:sp>
          <p:nvSpPr>
            <p:cNvPr id="326705" name="Rectangle 49"/>
            <p:cNvSpPr>
              <a:spLocks noChangeArrowheads="1"/>
            </p:cNvSpPr>
            <p:nvPr/>
          </p:nvSpPr>
          <p:spPr bwMode="auto">
            <a:xfrm>
              <a:off x="972" y="2148"/>
              <a:ext cx="178" cy="192"/>
            </a:xfrm>
            <a:prstGeom prst="rect">
              <a:avLst/>
            </a:prstGeom>
            <a:noFill/>
            <a:ln w="9525">
              <a:noFill/>
              <a:miter lim="800000"/>
              <a:headEnd/>
              <a:tailEnd/>
            </a:ln>
          </p:spPr>
          <p:txBody>
            <a:bodyPr wrap="none" lIns="0" tIns="0" rIns="0" bIns="0">
              <a:spAutoFit/>
            </a:bodyPr>
            <a:lstStyle/>
            <a:p>
              <a:r>
                <a:rPr lang="en-US" sz="2000">
                  <a:solidFill>
                    <a:srgbClr val="FFFFFF"/>
                  </a:solidFill>
                </a:rPr>
                <a:t>60</a:t>
              </a:r>
              <a:endParaRPr lang="en-US" sz="1600"/>
            </a:p>
          </p:txBody>
        </p:sp>
        <p:sp>
          <p:nvSpPr>
            <p:cNvPr id="326706" name="Rectangle 50"/>
            <p:cNvSpPr>
              <a:spLocks noChangeArrowheads="1"/>
            </p:cNvSpPr>
            <p:nvPr/>
          </p:nvSpPr>
          <p:spPr bwMode="auto">
            <a:xfrm>
              <a:off x="972" y="1700"/>
              <a:ext cx="178" cy="192"/>
            </a:xfrm>
            <a:prstGeom prst="rect">
              <a:avLst/>
            </a:prstGeom>
            <a:noFill/>
            <a:ln w="9525">
              <a:noFill/>
              <a:miter lim="800000"/>
              <a:headEnd/>
              <a:tailEnd/>
            </a:ln>
          </p:spPr>
          <p:txBody>
            <a:bodyPr wrap="none" lIns="0" tIns="0" rIns="0" bIns="0">
              <a:spAutoFit/>
            </a:bodyPr>
            <a:lstStyle/>
            <a:p>
              <a:r>
                <a:rPr lang="en-US" sz="2000">
                  <a:solidFill>
                    <a:srgbClr val="FFFFFF"/>
                  </a:solidFill>
                </a:rPr>
                <a:t>80</a:t>
              </a:r>
              <a:endParaRPr lang="en-US" sz="1600"/>
            </a:p>
          </p:txBody>
        </p:sp>
        <p:sp>
          <p:nvSpPr>
            <p:cNvPr id="326707" name="Rectangle 51"/>
            <p:cNvSpPr>
              <a:spLocks noChangeArrowheads="1"/>
            </p:cNvSpPr>
            <p:nvPr/>
          </p:nvSpPr>
          <p:spPr bwMode="auto">
            <a:xfrm>
              <a:off x="883" y="1252"/>
              <a:ext cx="267" cy="192"/>
            </a:xfrm>
            <a:prstGeom prst="rect">
              <a:avLst/>
            </a:prstGeom>
            <a:noFill/>
            <a:ln w="9525">
              <a:noFill/>
              <a:miter lim="800000"/>
              <a:headEnd/>
              <a:tailEnd/>
            </a:ln>
          </p:spPr>
          <p:txBody>
            <a:bodyPr wrap="none" lIns="0" tIns="0" rIns="0" bIns="0">
              <a:spAutoFit/>
            </a:bodyPr>
            <a:lstStyle/>
            <a:p>
              <a:r>
                <a:rPr lang="en-US" sz="2000">
                  <a:solidFill>
                    <a:srgbClr val="FFFFFF"/>
                  </a:solidFill>
                </a:rPr>
                <a:t>100</a:t>
              </a:r>
              <a:endParaRPr lang="en-US" sz="1600"/>
            </a:p>
          </p:txBody>
        </p:sp>
      </p:grpSp>
      <p:sp>
        <p:nvSpPr>
          <p:cNvPr id="326661" name="Text Box 5"/>
          <p:cNvSpPr txBox="1">
            <a:spLocks noChangeArrowheads="1"/>
          </p:cNvSpPr>
          <p:nvPr/>
        </p:nvSpPr>
        <p:spPr bwMode="auto">
          <a:xfrm rot="-5400000">
            <a:off x="-1139032" y="3301207"/>
            <a:ext cx="4716463" cy="457200"/>
          </a:xfrm>
          <a:prstGeom prst="rect">
            <a:avLst/>
          </a:prstGeom>
          <a:noFill/>
          <a:ln w="28575">
            <a:noFill/>
            <a:miter lim="800000"/>
            <a:headEnd/>
            <a:tailEnd/>
          </a:ln>
          <a:effectLst/>
        </p:spPr>
        <p:txBody>
          <a:bodyPr>
            <a:spAutoFit/>
          </a:bodyPr>
          <a:lstStyle/>
          <a:p>
            <a:pPr algn="ctr">
              <a:spcBef>
                <a:spcPct val="50000"/>
              </a:spcBef>
            </a:pPr>
            <a:r>
              <a:rPr lang="en-US" sz="2400">
                <a:effectLst>
                  <a:outerShdw blurRad="38100" dist="38100" dir="2700000" algn="tl">
                    <a:srgbClr val="000000"/>
                  </a:outerShdw>
                </a:effectLst>
              </a:rPr>
              <a:t>HF-PEF Prevalence (%)</a:t>
            </a:r>
          </a:p>
        </p:txBody>
      </p:sp>
      <p:sp>
        <p:nvSpPr>
          <p:cNvPr id="326663" name="Text Box 7"/>
          <p:cNvSpPr txBox="1">
            <a:spLocks noChangeArrowheads="1"/>
          </p:cNvSpPr>
          <p:nvPr/>
        </p:nvSpPr>
        <p:spPr bwMode="auto">
          <a:xfrm>
            <a:off x="2667000" y="2286000"/>
            <a:ext cx="4648200" cy="396875"/>
          </a:xfrm>
          <a:prstGeom prst="rect">
            <a:avLst/>
          </a:prstGeom>
          <a:noFill/>
          <a:ln w="28575">
            <a:noFill/>
            <a:miter lim="800000"/>
            <a:headEnd/>
            <a:tailEnd/>
          </a:ln>
          <a:effectLst/>
        </p:spPr>
        <p:txBody>
          <a:bodyPr>
            <a:spAutoFit/>
          </a:bodyPr>
          <a:lstStyle/>
          <a:p>
            <a:pPr algn="ctr">
              <a:spcBef>
                <a:spcPct val="50000"/>
              </a:spcBef>
            </a:pPr>
            <a:r>
              <a:rPr lang="en-US" sz="2000">
                <a:effectLst>
                  <a:outerShdw blurRad="38100" dist="38100" dir="2700000" algn="tl">
                    <a:srgbClr val="000000"/>
                  </a:outerShdw>
                </a:effectLst>
              </a:rPr>
              <a:t>Median = 52%  Mean = 55%</a:t>
            </a:r>
          </a:p>
        </p:txBody>
      </p:sp>
      <p:sp>
        <p:nvSpPr>
          <p:cNvPr id="326664" name="Line 8"/>
          <p:cNvSpPr>
            <a:spLocks noChangeShapeType="1"/>
          </p:cNvSpPr>
          <p:nvPr/>
        </p:nvSpPr>
        <p:spPr bwMode="auto">
          <a:xfrm>
            <a:off x="2047875" y="3751263"/>
            <a:ext cx="6110288" cy="0"/>
          </a:xfrm>
          <a:prstGeom prst="line">
            <a:avLst/>
          </a:prstGeom>
          <a:noFill/>
          <a:ln w="57150" cap="rnd">
            <a:solidFill>
              <a:srgbClr val="FF0000"/>
            </a:solidFill>
            <a:prstDash val="sysDot"/>
            <a:round/>
            <a:headEnd/>
            <a:tailEnd/>
          </a:ln>
          <a:effectLst/>
        </p:spPr>
        <p:txBody>
          <a:bodyPr/>
          <a:lstStyle/>
          <a:p>
            <a:endParaRPr lang="en-US"/>
          </a:p>
        </p:txBody>
      </p:sp>
      <p:sp>
        <p:nvSpPr>
          <p:cNvPr id="326665" name="Text Box 9"/>
          <p:cNvSpPr txBox="1">
            <a:spLocks noChangeArrowheads="1"/>
          </p:cNvSpPr>
          <p:nvPr/>
        </p:nvSpPr>
        <p:spPr bwMode="auto">
          <a:xfrm>
            <a:off x="1025525" y="6124575"/>
            <a:ext cx="8115300" cy="581025"/>
          </a:xfrm>
          <a:prstGeom prst="rect">
            <a:avLst/>
          </a:prstGeom>
          <a:noFill/>
          <a:ln w="28575">
            <a:noFill/>
            <a:miter lim="800000"/>
            <a:headEnd/>
            <a:tailEnd/>
          </a:ln>
          <a:effectLst/>
        </p:spPr>
        <p:txBody>
          <a:bodyPr>
            <a:spAutoFit/>
          </a:bodyPr>
          <a:lstStyle/>
          <a:p>
            <a:pPr algn="ctr">
              <a:spcBef>
                <a:spcPct val="50000"/>
              </a:spcBef>
            </a:pPr>
            <a:r>
              <a:rPr lang="en-US" sz="1600">
                <a:effectLst>
                  <a:outerShdw blurRad="38100" dist="38100" dir="2700000" algn="tl">
                    <a:srgbClr val="000000"/>
                  </a:outerShdw>
                </a:effectLst>
              </a:rPr>
              <a:t>Reviewed by Hogg K et al, 2004 and Owan T et al, 2005, Owan T, NEJM, 2006; Bursi F, JAMA, 2006</a:t>
            </a:r>
          </a:p>
        </p:txBody>
      </p:sp>
      <p:sp>
        <p:nvSpPr>
          <p:cNvPr id="326709" name="Line 53"/>
          <p:cNvSpPr>
            <a:spLocks noChangeShapeType="1"/>
          </p:cNvSpPr>
          <p:nvPr/>
        </p:nvSpPr>
        <p:spPr bwMode="auto">
          <a:xfrm>
            <a:off x="-228600" y="228600"/>
            <a:ext cx="9906000" cy="0"/>
          </a:xfrm>
          <a:prstGeom prst="line">
            <a:avLst/>
          </a:prstGeom>
          <a:noFill/>
          <a:ln w="19050">
            <a:solidFill>
              <a:srgbClr val="FF00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Line 2"/>
          <p:cNvSpPr>
            <a:spLocks noChangeShapeType="1"/>
          </p:cNvSpPr>
          <p:nvPr/>
        </p:nvSpPr>
        <p:spPr bwMode="auto">
          <a:xfrm>
            <a:off x="457200" y="1970088"/>
            <a:ext cx="0" cy="695325"/>
          </a:xfrm>
          <a:prstGeom prst="line">
            <a:avLst/>
          </a:prstGeom>
          <a:noFill/>
          <a:ln w="12700" cap="sq">
            <a:noFill/>
            <a:round/>
            <a:headEnd/>
            <a:tailEnd/>
          </a:ln>
        </p:spPr>
        <p:txBody>
          <a:bodyPr/>
          <a:lstStyle/>
          <a:p>
            <a:endParaRPr lang="en-US"/>
          </a:p>
        </p:txBody>
      </p:sp>
      <p:sp>
        <p:nvSpPr>
          <p:cNvPr id="553987" name="Line 3"/>
          <p:cNvSpPr>
            <a:spLocks noChangeShapeType="1"/>
          </p:cNvSpPr>
          <p:nvPr/>
        </p:nvSpPr>
        <p:spPr bwMode="auto">
          <a:xfrm>
            <a:off x="8686800" y="1970088"/>
            <a:ext cx="0" cy="695325"/>
          </a:xfrm>
          <a:prstGeom prst="line">
            <a:avLst/>
          </a:prstGeom>
          <a:noFill/>
          <a:ln w="12700" cap="sq">
            <a:noFill/>
            <a:round/>
            <a:headEnd/>
            <a:tailEnd/>
          </a:ln>
        </p:spPr>
        <p:txBody>
          <a:bodyPr/>
          <a:lstStyle/>
          <a:p>
            <a:endParaRPr lang="en-US"/>
          </a:p>
        </p:txBody>
      </p:sp>
      <p:sp>
        <p:nvSpPr>
          <p:cNvPr id="553988" name="Line 4"/>
          <p:cNvSpPr>
            <a:spLocks noChangeShapeType="1"/>
          </p:cNvSpPr>
          <p:nvPr/>
        </p:nvSpPr>
        <p:spPr bwMode="auto">
          <a:xfrm>
            <a:off x="457200" y="1970088"/>
            <a:ext cx="3048000" cy="0"/>
          </a:xfrm>
          <a:prstGeom prst="line">
            <a:avLst/>
          </a:prstGeom>
          <a:noFill/>
          <a:ln w="12700" cap="sq">
            <a:noFill/>
            <a:round/>
            <a:headEnd/>
            <a:tailEnd/>
          </a:ln>
        </p:spPr>
        <p:txBody>
          <a:bodyPr/>
          <a:lstStyle/>
          <a:p>
            <a:endParaRPr lang="en-US"/>
          </a:p>
        </p:txBody>
      </p:sp>
      <p:sp>
        <p:nvSpPr>
          <p:cNvPr id="553989" name="Line 5"/>
          <p:cNvSpPr>
            <a:spLocks noChangeShapeType="1"/>
          </p:cNvSpPr>
          <p:nvPr/>
        </p:nvSpPr>
        <p:spPr bwMode="auto">
          <a:xfrm>
            <a:off x="3505200" y="1970088"/>
            <a:ext cx="2133600" cy="0"/>
          </a:xfrm>
          <a:prstGeom prst="line">
            <a:avLst/>
          </a:prstGeom>
          <a:noFill/>
          <a:ln w="12700" cap="sq">
            <a:noFill/>
            <a:round/>
            <a:headEnd/>
            <a:tailEnd/>
          </a:ln>
        </p:spPr>
        <p:txBody>
          <a:bodyPr/>
          <a:lstStyle/>
          <a:p>
            <a:endParaRPr lang="en-US"/>
          </a:p>
        </p:txBody>
      </p:sp>
      <p:sp>
        <p:nvSpPr>
          <p:cNvPr id="553990" name="Line 6"/>
          <p:cNvSpPr>
            <a:spLocks noChangeShapeType="1"/>
          </p:cNvSpPr>
          <p:nvPr/>
        </p:nvSpPr>
        <p:spPr bwMode="auto">
          <a:xfrm>
            <a:off x="457200" y="2665413"/>
            <a:ext cx="0" cy="695325"/>
          </a:xfrm>
          <a:prstGeom prst="line">
            <a:avLst/>
          </a:prstGeom>
          <a:noFill/>
          <a:ln w="12700" cap="sq">
            <a:noFill/>
            <a:round/>
            <a:headEnd/>
            <a:tailEnd/>
          </a:ln>
        </p:spPr>
        <p:txBody>
          <a:bodyPr/>
          <a:lstStyle/>
          <a:p>
            <a:endParaRPr lang="en-US"/>
          </a:p>
        </p:txBody>
      </p:sp>
      <p:sp>
        <p:nvSpPr>
          <p:cNvPr id="553991" name="Line 7"/>
          <p:cNvSpPr>
            <a:spLocks noChangeShapeType="1"/>
          </p:cNvSpPr>
          <p:nvPr/>
        </p:nvSpPr>
        <p:spPr bwMode="auto">
          <a:xfrm>
            <a:off x="5638800" y="1970088"/>
            <a:ext cx="1524000" cy="0"/>
          </a:xfrm>
          <a:prstGeom prst="line">
            <a:avLst/>
          </a:prstGeom>
          <a:noFill/>
          <a:ln w="12700" cap="sq">
            <a:noFill/>
            <a:round/>
            <a:headEnd/>
            <a:tailEnd/>
          </a:ln>
        </p:spPr>
        <p:txBody>
          <a:bodyPr/>
          <a:lstStyle/>
          <a:p>
            <a:endParaRPr lang="en-US"/>
          </a:p>
        </p:txBody>
      </p:sp>
      <p:sp>
        <p:nvSpPr>
          <p:cNvPr id="553992" name="Line 8"/>
          <p:cNvSpPr>
            <a:spLocks noChangeShapeType="1"/>
          </p:cNvSpPr>
          <p:nvPr/>
        </p:nvSpPr>
        <p:spPr bwMode="auto">
          <a:xfrm>
            <a:off x="7162800" y="1970088"/>
            <a:ext cx="1524000" cy="0"/>
          </a:xfrm>
          <a:prstGeom prst="line">
            <a:avLst/>
          </a:prstGeom>
          <a:noFill/>
          <a:ln w="12700" cap="sq">
            <a:noFill/>
            <a:round/>
            <a:headEnd/>
            <a:tailEnd/>
          </a:ln>
        </p:spPr>
        <p:txBody>
          <a:bodyPr/>
          <a:lstStyle/>
          <a:p>
            <a:endParaRPr lang="en-US"/>
          </a:p>
        </p:txBody>
      </p:sp>
      <p:sp>
        <p:nvSpPr>
          <p:cNvPr id="553993" name="Line 9"/>
          <p:cNvSpPr>
            <a:spLocks noChangeShapeType="1"/>
          </p:cNvSpPr>
          <p:nvPr/>
        </p:nvSpPr>
        <p:spPr bwMode="auto">
          <a:xfrm>
            <a:off x="8686800" y="2665413"/>
            <a:ext cx="0" cy="695325"/>
          </a:xfrm>
          <a:prstGeom prst="line">
            <a:avLst/>
          </a:prstGeom>
          <a:noFill/>
          <a:ln w="12700" cap="sq">
            <a:noFill/>
            <a:round/>
            <a:headEnd/>
            <a:tailEnd/>
          </a:ln>
        </p:spPr>
        <p:txBody>
          <a:bodyPr/>
          <a:lstStyle/>
          <a:p>
            <a:endParaRPr lang="en-US"/>
          </a:p>
        </p:txBody>
      </p:sp>
      <p:sp>
        <p:nvSpPr>
          <p:cNvPr id="553994" name="Line 10"/>
          <p:cNvSpPr>
            <a:spLocks noChangeShapeType="1"/>
          </p:cNvSpPr>
          <p:nvPr/>
        </p:nvSpPr>
        <p:spPr bwMode="auto">
          <a:xfrm>
            <a:off x="457200" y="3360738"/>
            <a:ext cx="0" cy="695325"/>
          </a:xfrm>
          <a:prstGeom prst="line">
            <a:avLst/>
          </a:prstGeom>
          <a:noFill/>
          <a:ln w="12700" cap="sq">
            <a:noFill/>
            <a:round/>
            <a:headEnd/>
            <a:tailEnd/>
          </a:ln>
        </p:spPr>
        <p:txBody>
          <a:bodyPr/>
          <a:lstStyle/>
          <a:p>
            <a:endParaRPr lang="en-US"/>
          </a:p>
        </p:txBody>
      </p:sp>
      <p:sp>
        <p:nvSpPr>
          <p:cNvPr id="553995" name="Line 11"/>
          <p:cNvSpPr>
            <a:spLocks noChangeShapeType="1"/>
          </p:cNvSpPr>
          <p:nvPr/>
        </p:nvSpPr>
        <p:spPr bwMode="auto">
          <a:xfrm>
            <a:off x="8686800" y="3360738"/>
            <a:ext cx="0" cy="695325"/>
          </a:xfrm>
          <a:prstGeom prst="line">
            <a:avLst/>
          </a:prstGeom>
          <a:noFill/>
          <a:ln w="12700" cap="sq">
            <a:noFill/>
            <a:round/>
            <a:headEnd/>
            <a:tailEnd/>
          </a:ln>
        </p:spPr>
        <p:txBody>
          <a:bodyPr/>
          <a:lstStyle/>
          <a:p>
            <a:endParaRPr lang="en-US"/>
          </a:p>
        </p:txBody>
      </p:sp>
      <p:sp>
        <p:nvSpPr>
          <p:cNvPr id="553996" name="Line 12"/>
          <p:cNvSpPr>
            <a:spLocks noChangeShapeType="1"/>
          </p:cNvSpPr>
          <p:nvPr/>
        </p:nvSpPr>
        <p:spPr bwMode="auto">
          <a:xfrm>
            <a:off x="457200" y="4056063"/>
            <a:ext cx="0" cy="695325"/>
          </a:xfrm>
          <a:prstGeom prst="line">
            <a:avLst/>
          </a:prstGeom>
          <a:noFill/>
          <a:ln w="12700" cap="sq">
            <a:noFill/>
            <a:round/>
            <a:headEnd/>
            <a:tailEnd/>
          </a:ln>
        </p:spPr>
        <p:txBody>
          <a:bodyPr/>
          <a:lstStyle/>
          <a:p>
            <a:endParaRPr lang="en-US"/>
          </a:p>
        </p:txBody>
      </p:sp>
      <p:sp>
        <p:nvSpPr>
          <p:cNvPr id="553997" name="Line 13"/>
          <p:cNvSpPr>
            <a:spLocks noChangeShapeType="1"/>
          </p:cNvSpPr>
          <p:nvPr/>
        </p:nvSpPr>
        <p:spPr bwMode="auto">
          <a:xfrm>
            <a:off x="8686800" y="4056063"/>
            <a:ext cx="0" cy="695325"/>
          </a:xfrm>
          <a:prstGeom prst="line">
            <a:avLst/>
          </a:prstGeom>
          <a:noFill/>
          <a:ln w="12700" cap="sq">
            <a:noFill/>
            <a:round/>
            <a:headEnd/>
            <a:tailEnd/>
          </a:ln>
        </p:spPr>
        <p:txBody>
          <a:bodyPr/>
          <a:lstStyle/>
          <a:p>
            <a:endParaRPr lang="en-US"/>
          </a:p>
        </p:txBody>
      </p:sp>
      <p:sp>
        <p:nvSpPr>
          <p:cNvPr id="553998" name="Line 14"/>
          <p:cNvSpPr>
            <a:spLocks noChangeShapeType="1"/>
          </p:cNvSpPr>
          <p:nvPr/>
        </p:nvSpPr>
        <p:spPr bwMode="auto">
          <a:xfrm>
            <a:off x="457200" y="4751388"/>
            <a:ext cx="0" cy="695325"/>
          </a:xfrm>
          <a:prstGeom prst="line">
            <a:avLst/>
          </a:prstGeom>
          <a:noFill/>
          <a:ln w="12700" cap="sq">
            <a:noFill/>
            <a:round/>
            <a:headEnd/>
            <a:tailEnd/>
          </a:ln>
        </p:spPr>
        <p:txBody>
          <a:bodyPr/>
          <a:lstStyle/>
          <a:p>
            <a:endParaRPr lang="en-US"/>
          </a:p>
        </p:txBody>
      </p:sp>
      <p:sp>
        <p:nvSpPr>
          <p:cNvPr id="553999" name="Line 15"/>
          <p:cNvSpPr>
            <a:spLocks noChangeShapeType="1"/>
          </p:cNvSpPr>
          <p:nvPr/>
        </p:nvSpPr>
        <p:spPr bwMode="auto">
          <a:xfrm>
            <a:off x="8686800" y="4751388"/>
            <a:ext cx="0" cy="695325"/>
          </a:xfrm>
          <a:prstGeom prst="line">
            <a:avLst/>
          </a:prstGeom>
          <a:noFill/>
          <a:ln w="12700" cap="sq">
            <a:noFill/>
            <a:round/>
            <a:headEnd/>
            <a:tailEnd/>
          </a:ln>
        </p:spPr>
        <p:txBody>
          <a:bodyPr/>
          <a:lstStyle/>
          <a:p>
            <a:endParaRPr lang="en-US"/>
          </a:p>
        </p:txBody>
      </p:sp>
      <p:sp>
        <p:nvSpPr>
          <p:cNvPr id="554000" name="Line 16"/>
          <p:cNvSpPr>
            <a:spLocks noChangeShapeType="1"/>
          </p:cNvSpPr>
          <p:nvPr/>
        </p:nvSpPr>
        <p:spPr bwMode="auto">
          <a:xfrm>
            <a:off x="457200" y="5446713"/>
            <a:ext cx="0" cy="639762"/>
          </a:xfrm>
          <a:prstGeom prst="line">
            <a:avLst/>
          </a:prstGeom>
          <a:noFill/>
          <a:ln w="12700" cap="sq">
            <a:noFill/>
            <a:round/>
            <a:headEnd/>
            <a:tailEnd/>
          </a:ln>
        </p:spPr>
        <p:txBody>
          <a:bodyPr/>
          <a:lstStyle/>
          <a:p>
            <a:endParaRPr lang="en-US"/>
          </a:p>
        </p:txBody>
      </p:sp>
      <p:sp>
        <p:nvSpPr>
          <p:cNvPr id="554001" name="Line 17"/>
          <p:cNvSpPr>
            <a:spLocks noChangeShapeType="1"/>
          </p:cNvSpPr>
          <p:nvPr/>
        </p:nvSpPr>
        <p:spPr bwMode="auto">
          <a:xfrm>
            <a:off x="8686800" y="5446713"/>
            <a:ext cx="0" cy="639762"/>
          </a:xfrm>
          <a:prstGeom prst="line">
            <a:avLst/>
          </a:prstGeom>
          <a:noFill/>
          <a:ln w="12700" cap="sq">
            <a:noFill/>
            <a:round/>
            <a:headEnd/>
            <a:tailEnd/>
          </a:ln>
        </p:spPr>
        <p:txBody>
          <a:bodyPr/>
          <a:lstStyle/>
          <a:p>
            <a:endParaRPr lang="en-US"/>
          </a:p>
        </p:txBody>
      </p:sp>
      <p:sp>
        <p:nvSpPr>
          <p:cNvPr id="554002" name="Rectangle 18"/>
          <p:cNvSpPr>
            <a:spLocks noGrp="1" noChangeArrowheads="1"/>
          </p:cNvSpPr>
          <p:nvPr>
            <p:ph type="title" idx="4294967295"/>
          </p:nvPr>
        </p:nvSpPr>
        <p:spPr>
          <a:xfrm>
            <a:off x="0" y="-30163"/>
            <a:ext cx="9144000" cy="1074738"/>
          </a:xfrm>
        </p:spPr>
        <p:txBody>
          <a:bodyPr lIns="91440" tIns="45720" rIns="91440" bIns="45720"/>
          <a:lstStyle/>
          <a:p>
            <a:r>
              <a:rPr lang="en-US" sz="2800" b="1"/>
              <a:t>Characteristics of Patients with Reduced and Preserved LVEF</a:t>
            </a:r>
          </a:p>
        </p:txBody>
      </p:sp>
      <p:sp>
        <p:nvSpPr>
          <p:cNvPr id="554003" name="Text Box 19"/>
          <p:cNvSpPr txBox="1">
            <a:spLocks noChangeArrowheads="1"/>
          </p:cNvSpPr>
          <p:nvPr/>
        </p:nvSpPr>
        <p:spPr bwMode="auto">
          <a:xfrm>
            <a:off x="5562600" y="6477000"/>
            <a:ext cx="3327400" cy="274638"/>
          </a:xfrm>
          <a:prstGeom prst="rect">
            <a:avLst/>
          </a:prstGeom>
          <a:noFill/>
          <a:ln w="9525">
            <a:noFill/>
            <a:miter lim="800000"/>
            <a:headEnd/>
            <a:tailEnd/>
          </a:ln>
        </p:spPr>
        <p:txBody>
          <a:bodyPr>
            <a:spAutoFit/>
          </a:bodyPr>
          <a:lstStyle/>
          <a:p>
            <a:pPr algn="r" eaLnBrk="1" hangingPunct="1">
              <a:spcBef>
                <a:spcPct val="50000"/>
              </a:spcBef>
            </a:pPr>
            <a:r>
              <a:rPr lang="en-US" sz="1200">
                <a:ea typeface="ＭＳ Ｐゴシック" charset="-128"/>
              </a:rPr>
              <a:t>Bhatia et al. NEJM 2006;355:251-9</a:t>
            </a:r>
          </a:p>
        </p:txBody>
      </p:sp>
      <p:sp>
        <p:nvSpPr>
          <p:cNvPr id="554004" name="Rectangle 20"/>
          <p:cNvSpPr>
            <a:spLocks noChangeArrowheads="1"/>
          </p:cNvSpPr>
          <p:nvPr/>
        </p:nvSpPr>
        <p:spPr bwMode="auto">
          <a:xfrm>
            <a:off x="436563" y="1441450"/>
            <a:ext cx="2132012" cy="2317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900" b="1">
                <a:solidFill>
                  <a:srgbClr val="F7F500"/>
                </a:solidFill>
                <a:latin typeface="Helvetica" charset="0"/>
                <a:ea typeface="ＭＳ Ｐゴシック" charset="-128"/>
              </a:rPr>
              <a:t>Baseline Variables</a:t>
            </a:r>
            <a:endParaRPr lang="en-US" b="1">
              <a:solidFill>
                <a:srgbClr val="F7F500"/>
              </a:solidFill>
              <a:latin typeface="Times" charset="0"/>
              <a:ea typeface="ＭＳ Ｐゴシック" charset="-128"/>
            </a:endParaRPr>
          </a:p>
        </p:txBody>
      </p:sp>
      <p:sp>
        <p:nvSpPr>
          <p:cNvPr id="554005" name="Line 21"/>
          <p:cNvSpPr>
            <a:spLocks noChangeShapeType="1"/>
          </p:cNvSpPr>
          <p:nvPr/>
        </p:nvSpPr>
        <p:spPr bwMode="auto">
          <a:xfrm>
            <a:off x="228600" y="2012950"/>
            <a:ext cx="8686800" cy="0"/>
          </a:xfrm>
          <a:prstGeom prst="line">
            <a:avLst/>
          </a:prstGeom>
          <a:noFill/>
          <a:ln w="19050">
            <a:solidFill>
              <a:schemeClr val="tx1"/>
            </a:solidFill>
            <a:round/>
            <a:headEnd/>
            <a:tailEnd/>
          </a:ln>
        </p:spPr>
        <p:txBody>
          <a:bodyPr wrap="none" anchor="ctr"/>
          <a:lstStyle/>
          <a:p>
            <a:endParaRPr lang="en-US"/>
          </a:p>
        </p:txBody>
      </p:sp>
      <p:sp>
        <p:nvSpPr>
          <p:cNvPr id="554006" name="Rectangle 37"/>
          <p:cNvSpPr>
            <a:spLocks noChangeArrowheads="1"/>
          </p:cNvSpPr>
          <p:nvPr/>
        </p:nvSpPr>
        <p:spPr bwMode="auto">
          <a:xfrm>
            <a:off x="4116388" y="1441450"/>
            <a:ext cx="1393825" cy="2317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900" b="1">
                <a:solidFill>
                  <a:srgbClr val="F7F500"/>
                </a:solidFill>
                <a:latin typeface="Helvetica" charset="0"/>
                <a:ea typeface="ＭＳ Ｐゴシック" charset="-128"/>
              </a:rPr>
              <a:t>Reduced EF</a:t>
            </a:r>
            <a:endParaRPr lang="en-US" b="1">
              <a:solidFill>
                <a:srgbClr val="F7F500"/>
              </a:solidFill>
              <a:latin typeface="Times" charset="0"/>
              <a:ea typeface="ＭＳ Ｐゴシック" charset="-128"/>
            </a:endParaRPr>
          </a:p>
        </p:txBody>
      </p:sp>
      <p:sp>
        <p:nvSpPr>
          <p:cNvPr id="554007" name="Rectangle 38"/>
          <p:cNvSpPr>
            <a:spLocks noChangeArrowheads="1"/>
          </p:cNvSpPr>
          <p:nvPr/>
        </p:nvSpPr>
        <p:spPr bwMode="auto">
          <a:xfrm>
            <a:off x="4038600" y="1752600"/>
            <a:ext cx="1547813"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(&lt;40%, n=1570)</a:t>
            </a:r>
            <a:endParaRPr lang="en-US">
              <a:ea typeface="ＭＳ Ｐゴシック" charset="-128"/>
            </a:endParaRPr>
          </a:p>
        </p:txBody>
      </p:sp>
      <p:sp>
        <p:nvSpPr>
          <p:cNvPr id="554008" name="Rectangle 53"/>
          <p:cNvSpPr>
            <a:spLocks noChangeArrowheads="1"/>
          </p:cNvSpPr>
          <p:nvPr/>
        </p:nvSpPr>
        <p:spPr bwMode="auto">
          <a:xfrm>
            <a:off x="6048375" y="1441450"/>
            <a:ext cx="1543050" cy="2317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900" b="1">
                <a:solidFill>
                  <a:srgbClr val="F7F500"/>
                </a:solidFill>
                <a:latin typeface="Helvetica" charset="0"/>
                <a:ea typeface="ＭＳ Ｐゴシック" charset="-128"/>
              </a:rPr>
              <a:t>Preserved EF</a:t>
            </a:r>
            <a:endParaRPr lang="en-US" b="1">
              <a:solidFill>
                <a:srgbClr val="F7F500"/>
              </a:solidFill>
              <a:latin typeface="Times" charset="0"/>
              <a:ea typeface="ＭＳ Ｐゴシック" charset="-128"/>
            </a:endParaRPr>
          </a:p>
        </p:txBody>
      </p:sp>
      <p:sp>
        <p:nvSpPr>
          <p:cNvPr id="554009" name="Rectangle 54"/>
          <p:cNvSpPr>
            <a:spLocks noChangeArrowheads="1"/>
          </p:cNvSpPr>
          <p:nvPr/>
        </p:nvSpPr>
        <p:spPr bwMode="auto">
          <a:xfrm>
            <a:off x="6045200" y="1752600"/>
            <a:ext cx="1547813"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(&gt;50%, n = 880)</a:t>
            </a:r>
            <a:endParaRPr lang="en-US">
              <a:ea typeface="ＭＳ Ｐゴシック" charset="-128"/>
            </a:endParaRPr>
          </a:p>
        </p:txBody>
      </p:sp>
      <p:sp>
        <p:nvSpPr>
          <p:cNvPr id="554011" name="Rectangle 69"/>
          <p:cNvSpPr>
            <a:spLocks noChangeArrowheads="1"/>
          </p:cNvSpPr>
          <p:nvPr/>
        </p:nvSpPr>
        <p:spPr bwMode="auto">
          <a:xfrm>
            <a:off x="7902575" y="1441450"/>
            <a:ext cx="858838" cy="2317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900" b="1">
                <a:solidFill>
                  <a:srgbClr val="F7F500"/>
                </a:solidFill>
                <a:latin typeface="Helvetica" charset="0"/>
                <a:ea typeface="ＭＳ Ｐゴシック" charset="-128"/>
              </a:rPr>
              <a:t>P-value</a:t>
            </a:r>
            <a:endParaRPr lang="en-US" b="1">
              <a:solidFill>
                <a:srgbClr val="F7F500"/>
              </a:solidFill>
              <a:latin typeface="Times" charset="0"/>
              <a:ea typeface="ＭＳ Ｐゴシック" charset="-128"/>
            </a:endParaRPr>
          </a:p>
        </p:txBody>
      </p:sp>
      <p:sp>
        <p:nvSpPr>
          <p:cNvPr id="554013" name="Rectangle 22"/>
          <p:cNvSpPr>
            <a:spLocks noChangeArrowheads="1"/>
          </p:cNvSpPr>
          <p:nvPr/>
        </p:nvSpPr>
        <p:spPr bwMode="auto">
          <a:xfrm>
            <a:off x="381000" y="2211388"/>
            <a:ext cx="1392238"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Mean LVEF %</a:t>
            </a:r>
            <a:endParaRPr lang="en-US">
              <a:ea typeface="ＭＳ Ｐゴシック" charset="-128"/>
            </a:endParaRPr>
          </a:p>
        </p:txBody>
      </p:sp>
      <p:sp>
        <p:nvSpPr>
          <p:cNvPr id="554014" name="Rectangle 39"/>
          <p:cNvSpPr>
            <a:spLocks noChangeArrowheads="1"/>
          </p:cNvSpPr>
          <p:nvPr/>
        </p:nvSpPr>
        <p:spPr bwMode="auto">
          <a:xfrm>
            <a:off x="4602163" y="2211388"/>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25.9</a:t>
            </a:r>
          </a:p>
        </p:txBody>
      </p:sp>
      <p:sp>
        <p:nvSpPr>
          <p:cNvPr id="554015" name="Rectangle 55"/>
          <p:cNvSpPr>
            <a:spLocks noChangeArrowheads="1"/>
          </p:cNvSpPr>
          <p:nvPr/>
        </p:nvSpPr>
        <p:spPr bwMode="auto">
          <a:xfrm>
            <a:off x="6608763" y="2211388"/>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62.4</a:t>
            </a:r>
          </a:p>
        </p:txBody>
      </p:sp>
      <p:sp>
        <p:nvSpPr>
          <p:cNvPr id="554016" name="Rectangle 70"/>
          <p:cNvSpPr>
            <a:spLocks noChangeArrowheads="1"/>
          </p:cNvSpPr>
          <p:nvPr/>
        </p:nvSpPr>
        <p:spPr bwMode="auto">
          <a:xfrm>
            <a:off x="7999413" y="2212975"/>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&lt;0.001</a:t>
            </a:r>
            <a:endParaRPr lang="en-US">
              <a:ea typeface="ＭＳ Ｐゴシック" charset="-128"/>
            </a:endParaRPr>
          </a:p>
        </p:txBody>
      </p:sp>
      <p:sp>
        <p:nvSpPr>
          <p:cNvPr id="554018" name="Rectangle 33"/>
          <p:cNvSpPr>
            <a:spLocks noChangeArrowheads="1"/>
          </p:cNvSpPr>
          <p:nvPr/>
        </p:nvSpPr>
        <p:spPr bwMode="auto">
          <a:xfrm>
            <a:off x="381000" y="3216275"/>
            <a:ext cx="2759075"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Coronary artery disease  (%)</a:t>
            </a:r>
          </a:p>
        </p:txBody>
      </p:sp>
      <p:sp>
        <p:nvSpPr>
          <p:cNvPr id="554019" name="Rectangle 40"/>
          <p:cNvSpPr>
            <a:spLocks noChangeArrowheads="1"/>
          </p:cNvSpPr>
          <p:nvPr/>
        </p:nvSpPr>
        <p:spPr bwMode="auto">
          <a:xfrm>
            <a:off x="4602163" y="3221038"/>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48.7</a:t>
            </a:r>
            <a:endParaRPr lang="en-US">
              <a:ea typeface="ＭＳ Ｐゴシック" charset="-128"/>
            </a:endParaRPr>
          </a:p>
        </p:txBody>
      </p:sp>
      <p:sp>
        <p:nvSpPr>
          <p:cNvPr id="554020" name="Rectangle 56"/>
          <p:cNvSpPr>
            <a:spLocks noChangeArrowheads="1"/>
          </p:cNvSpPr>
          <p:nvPr/>
        </p:nvSpPr>
        <p:spPr bwMode="auto">
          <a:xfrm>
            <a:off x="6608763" y="3221038"/>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35.5</a:t>
            </a:r>
            <a:endParaRPr lang="en-US">
              <a:ea typeface="ＭＳ Ｐゴシック" charset="-128"/>
            </a:endParaRPr>
          </a:p>
        </p:txBody>
      </p:sp>
      <p:sp>
        <p:nvSpPr>
          <p:cNvPr id="554021" name="Rectangle 71"/>
          <p:cNvSpPr>
            <a:spLocks noChangeArrowheads="1"/>
          </p:cNvSpPr>
          <p:nvPr/>
        </p:nvSpPr>
        <p:spPr bwMode="auto">
          <a:xfrm>
            <a:off x="7999413" y="3224213"/>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&lt;0.001</a:t>
            </a:r>
            <a:endParaRPr lang="en-US">
              <a:ea typeface="ＭＳ Ｐゴシック" charset="-128"/>
            </a:endParaRPr>
          </a:p>
        </p:txBody>
      </p:sp>
      <p:sp>
        <p:nvSpPr>
          <p:cNvPr id="554023" name="Rectangle 24"/>
          <p:cNvSpPr>
            <a:spLocks noChangeArrowheads="1"/>
          </p:cNvSpPr>
          <p:nvPr/>
        </p:nvSpPr>
        <p:spPr bwMode="auto">
          <a:xfrm>
            <a:off x="381000" y="4483100"/>
            <a:ext cx="1668463"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Hypertension (%)</a:t>
            </a:r>
            <a:endParaRPr lang="en-US">
              <a:ea typeface="ＭＳ Ｐゴシック" charset="-128"/>
            </a:endParaRPr>
          </a:p>
        </p:txBody>
      </p:sp>
      <p:sp>
        <p:nvSpPr>
          <p:cNvPr id="554024" name="Rectangle 43"/>
          <p:cNvSpPr>
            <a:spLocks noChangeArrowheads="1"/>
          </p:cNvSpPr>
          <p:nvPr/>
        </p:nvSpPr>
        <p:spPr bwMode="auto">
          <a:xfrm>
            <a:off x="4692650" y="4484688"/>
            <a:ext cx="239713"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84</a:t>
            </a:r>
            <a:endParaRPr lang="en-US">
              <a:ea typeface="ＭＳ Ｐゴシック" charset="-128"/>
            </a:endParaRPr>
          </a:p>
        </p:txBody>
      </p:sp>
      <p:sp>
        <p:nvSpPr>
          <p:cNvPr id="554025" name="Rectangle 59"/>
          <p:cNvSpPr>
            <a:spLocks noChangeArrowheads="1"/>
          </p:cNvSpPr>
          <p:nvPr/>
        </p:nvSpPr>
        <p:spPr bwMode="auto">
          <a:xfrm>
            <a:off x="6699250" y="4484688"/>
            <a:ext cx="239713"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91</a:t>
            </a:r>
            <a:endParaRPr lang="en-US">
              <a:ea typeface="ＭＳ Ｐゴシック" charset="-128"/>
            </a:endParaRPr>
          </a:p>
        </p:txBody>
      </p:sp>
      <p:sp>
        <p:nvSpPr>
          <p:cNvPr id="554026" name="Rectangle 74"/>
          <p:cNvSpPr>
            <a:spLocks noChangeArrowheads="1"/>
          </p:cNvSpPr>
          <p:nvPr/>
        </p:nvSpPr>
        <p:spPr bwMode="auto">
          <a:xfrm>
            <a:off x="7999413" y="4484688"/>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&lt;0.001</a:t>
            </a:r>
            <a:endParaRPr lang="en-US">
              <a:ea typeface="ＭＳ Ｐゴシック" charset="-128"/>
            </a:endParaRPr>
          </a:p>
        </p:txBody>
      </p:sp>
      <p:sp>
        <p:nvSpPr>
          <p:cNvPr id="554028" name="Rectangle 44"/>
          <p:cNvSpPr>
            <a:spLocks noChangeArrowheads="1"/>
          </p:cNvSpPr>
          <p:nvPr/>
        </p:nvSpPr>
        <p:spPr bwMode="auto">
          <a:xfrm>
            <a:off x="4602163" y="4789488"/>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38.9</a:t>
            </a:r>
            <a:endParaRPr lang="en-US">
              <a:ea typeface="ＭＳ Ｐゴシック" charset="-128"/>
            </a:endParaRPr>
          </a:p>
        </p:txBody>
      </p:sp>
      <p:sp>
        <p:nvSpPr>
          <p:cNvPr id="554029" name="Rectangle 60"/>
          <p:cNvSpPr>
            <a:spLocks noChangeArrowheads="1"/>
          </p:cNvSpPr>
          <p:nvPr/>
        </p:nvSpPr>
        <p:spPr bwMode="auto">
          <a:xfrm>
            <a:off x="6608763" y="4789488"/>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31.7</a:t>
            </a:r>
            <a:endParaRPr lang="en-US">
              <a:ea typeface="ＭＳ Ｐゴシック" charset="-128"/>
            </a:endParaRPr>
          </a:p>
        </p:txBody>
      </p:sp>
      <p:sp>
        <p:nvSpPr>
          <p:cNvPr id="554030" name="Rectangle 25"/>
          <p:cNvSpPr>
            <a:spLocks noChangeArrowheads="1"/>
          </p:cNvSpPr>
          <p:nvPr/>
        </p:nvSpPr>
        <p:spPr bwMode="auto">
          <a:xfrm>
            <a:off x="381000" y="4787900"/>
            <a:ext cx="1309688" cy="206375"/>
          </a:xfrm>
          <a:prstGeom prst="rect">
            <a:avLst/>
          </a:prstGeom>
          <a:noFill/>
          <a:ln w="9525">
            <a:noFill/>
            <a:miter lim="800000"/>
            <a:headEnd/>
            <a:tailEnd/>
          </a:ln>
        </p:spPr>
        <p:txBody>
          <a:bodyPr lIns="0" tIns="0" rIns="0" bIns="0">
            <a:spAutoFit/>
          </a:bodyPr>
          <a:lstStyle/>
          <a:p>
            <a:pPr eaLnBrk="1" hangingPunct="1">
              <a:lnSpc>
                <a:spcPct val="80000"/>
              </a:lnSpc>
            </a:pPr>
            <a:r>
              <a:rPr lang="en-US" sz="1700">
                <a:ea typeface="ＭＳ Ｐゴシック" charset="-128"/>
              </a:rPr>
              <a:t>Diabetes (%)</a:t>
            </a:r>
            <a:endParaRPr lang="en-US">
              <a:ea typeface="ＭＳ Ｐゴシック" charset="-128"/>
            </a:endParaRPr>
          </a:p>
        </p:txBody>
      </p:sp>
      <p:sp>
        <p:nvSpPr>
          <p:cNvPr id="554031" name="Rectangle 75"/>
          <p:cNvSpPr>
            <a:spLocks noChangeArrowheads="1"/>
          </p:cNvSpPr>
          <p:nvPr/>
        </p:nvSpPr>
        <p:spPr bwMode="auto">
          <a:xfrm>
            <a:off x="7999413" y="4787900"/>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&lt;0.001</a:t>
            </a:r>
            <a:endParaRPr lang="en-US">
              <a:ea typeface="ＭＳ Ｐゴシック" charset="-128"/>
            </a:endParaRPr>
          </a:p>
        </p:txBody>
      </p:sp>
      <p:sp>
        <p:nvSpPr>
          <p:cNvPr id="554033" name="Rectangle 27"/>
          <p:cNvSpPr>
            <a:spLocks noChangeArrowheads="1"/>
          </p:cNvSpPr>
          <p:nvPr/>
        </p:nvSpPr>
        <p:spPr bwMode="auto">
          <a:xfrm>
            <a:off x="381000" y="5397500"/>
            <a:ext cx="1079500" cy="219075"/>
          </a:xfrm>
          <a:prstGeom prst="rect">
            <a:avLst/>
          </a:prstGeom>
          <a:noFill/>
          <a:ln w="9525">
            <a:noFill/>
            <a:miter lim="800000"/>
            <a:headEnd/>
            <a:tailEnd/>
          </a:ln>
        </p:spPr>
        <p:txBody>
          <a:bodyPr wrap="none" lIns="0" tIns="0" rIns="0" bIns="0">
            <a:spAutoFit/>
          </a:bodyPr>
          <a:lstStyle/>
          <a:p>
            <a:pPr eaLnBrk="1" hangingPunct="1">
              <a:lnSpc>
                <a:spcPct val="80000"/>
              </a:lnSpc>
            </a:pPr>
            <a:r>
              <a:rPr lang="en-US">
                <a:ea typeface="ＭＳ Ｐゴシック" charset="-128"/>
              </a:rPr>
              <a:t>COPD (%)</a:t>
            </a:r>
          </a:p>
        </p:txBody>
      </p:sp>
      <p:sp>
        <p:nvSpPr>
          <p:cNvPr id="554034" name="Rectangle 45"/>
          <p:cNvSpPr>
            <a:spLocks noChangeArrowheads="1"/>
          </p:cNvSpPr>
          <p:nvPr/>
        </p:nvSpPr>
        <p:spPr bwMode="auto">
          <a:xfrm>
            <a:off x="4602163" y="5403850"/>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13.2</a:t>
            </a:r>
            <a:endParaRPr lang="en-US">
              <a:ea typeface="ＭＳ Ｐゴシック" charset="-128"/>
            </a:endParaRPr>
          </a:p>
        </p:txBody>
      </p:sp>
      <p:sp>
        <p:nvSpPr>
          <p:cNvPr id="554035" name="Rectangle 61"/>
          <p:cNvSpPr>
            <a:spLocks noChangeArrowheads="1"/>
          </p:cNvSpPr>
          <p:nvPr/>
        </p:nvSpPr>
        <p:spPr bwMode="auto">
          <a:xfrm>
            <a:off x="6608763" y="5403850"/>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17.7</a:t>
            </a:r>
            <a:endParaRPr lang="en-US">
              <a:ea typeface="ＭＳ Ｐゴシック" charset="-128"/>
            </a:endParaRPr>
          </a:p>
        </p:txBody>
      </p:sp>
      <p:sp>
        <p:nvSpPr>
          <p:cNvPr id="554036" name="Rectangle 76"/>
          <p:cNvSpPr>
            <a:spLocks noChangeArrowheads="1"/>
          </p:cNvSpPr>
          <p:nvPr/>
        </p:nvSpPr>
        <p:spPr bwMode="auto">
          <a:xfrm>
            <a:off x="7999413" y="5403850"/>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&lt;0.002</a:t>
            </a:r>
            <a:endParaRPr lang="en-US">
              <a:ea typeface="ＭＳ Ｐゴシック" charset="-128"/>
            </a:endParaRPr>
          </a:p>
        </p:txBody>
      </p:sp>
      <p:sp>
        <p:nvSpPr>
          <p:cNvPr id="554038" name="Rectangle 32"/>
          <p:cNvSpPr>
            <a:spLocks noChangeArrowheads="1"/>
          </p:cNvSpPr>
          <p:nvPr/>
        </p:nvSpPr>
        <p:spPr bwMode="auto">
          <a:xfrm>
            <a:off x="381000" y="3527425"/>
            <a:ext cx="1068388"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Angina (%)</a:t>
            </a:r>
            <a:endParaRPr lang="en-US">
              <a:ea typeface="ＭＳ Ｐゴシック" charset="-128"/>
            </a:endParaRPr>
          </a:p>
        </p:txBody>
      </p:sp>
      <p:sp>
        <p:nvSpPr>
          <p:cNvPr id="554039" name="Rectangle 48"/>
          <p:cNvSpPr>
            <a:spLocks noChangeArrowheads="1"/>
          </p:cNvSpPr>
          <p:nvPr/>
        </p:nvSpPr>
        <p:spPr bwMode="auto">
          <a:xfrm>
            <a:off x="4481513" y="3538538"/>
            <a:ext cx="660400"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   28.0 </a:t>
            </a:r>
            <a:endParaRPr lang="en-US">
              <a:ea typeface="ＭＳ Ｐゴシック" charset="-128"/>
            </a:endParaRPr>
          </a:p>
        </p:txBody>
      </p:sp>
      <p:sp>
        <p:nvSpPr>
          <p:cNvPr id="554040" name="Rectangle 64"/>
          <p:cNvSpPr>
            <a:spLocks noChangeArrowheads="1"/>
          </p:cNvSpPr>
          <p:nvPr/>
        </p:nvSpPr>
        <p:spPr bwMode="auto">
          <a:xfrm>
            <a:off x="6608763" y="3529013"/>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22.8</a:t>
            </a:r>
            <a:endParaRPr lang="en-US">
              <a:ea typeface="ＭＳ Ｐゴシック" charset="-128"/>
            </a:endParaRPr>
          </a:p>
        </p:txBody>
      </p:sp>
      <p:sp>
        <p:nvSpPr>
          <p:cNvPr id="554041" name="Rectangle 79"/>
          <p:cNvSpPr>
            <a:spLocks noChangeArrowheads="1"/>
          </p:cNvSpPr>
          <p:nvPr/>
        </p:nvSpPr>
        <p:spPr bwMode="auto">
          <a:xfrm>
            <a:off x="7999413" y="3529013"/>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&lt;0.005</a:t>
            </a:r>
            <a:endParaRPr lang="en-US">
              <a:ea typeface="ＭＳ Ｐゴシック" charset="-128"/>
            </a:endParaRPr>
          </a:p>
        </p:txBody>
      </p:sp>
      <p:sp>
        <p:nvSpPr>
          <p:cNvPr id="554043" name="Rectangle 23"/>
          <p:cNvSpPr>
            <a:spLocks noChangeArrowheads="1"/>
          </p:cNvSpPr>
          <p:nvPr/>
        </p:nvSpPr>
        <p:spPr bwMode="auto">
          <a:xfrm>
            <a:off x="381000" y="2911475"/>
            <a:ext cx="1116013"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Female (%)</a:t>
            </a:r>
            <a:endParaRPr lang="en-US">
              <a:ea typeface="ＭＳ Ｐゴシック" charset="-128"/>
            </a:endParaRPr>
          </a:p>
        </p:txBody>
      </p:sp>
      <p:sp>
        <p:nvSpPr>
          <p:cNvPr id="554044" name="Rectangle 49"/>
          <p:cNvSpPr>
            <a:spLocks noChangeArrowheads="1"/>
          </p:cNvSpPr>
          <p:nvPr/>
        </p:nvSpPr>
        <p:spPr bwMode="auto">
          <a:xfrm flipH="1">
            <a:off x="4506913" y="2911475"/>
            <a:ext cx="609600" cy="206375"/>
          </a:xfrm>
          <a:prstGeom prst="rect">
            <a:avLst/>
          </a:prstGeom>
          <a:noFill/>
          <a:ln w="9525">
            <a:noFill/>
            <a:miter lim="800000"/>
            <a:headEnd/>
            <a:tailEnd/>
          </a:ln>
        </p:spPr>
        <p:txBody>
          <a:bodyPr lIns="0" tIns="0" rIns="0" bIns="0">
            <a:spAutoFit/>
          </a:bodyPr>
          <a:lstStyle/>
          <a:p>
            <a:pPr algn="ctr" eaLnBrk="1" hangingPunct="1">
              <a:lnSpc>
                <a:spcPct val="80000"/>
              </a:lnSpc>
            </a:pPr>
            <a:r>
              <a:rPr lang="en-US" sz="1700">
                <a:ea typeface="ＭＳ Ｐゴシック" charset="-128"/>
              </a:rPr>
              <a:t>37.4</a:t>
            </a:r>
            <a:endParaRPr lang="en-US">
              <a:ea typeface="ＭＳ Ｐゴシック" charset="-128"/>
            </a:endParaRPr>
          </a:p>
        </p:txBody>
      </p:sp>
      <p:sp>
        <p:nvSpPr>
          <p:cNvPr id="554045" name="Rectangle 65"/>
          <p:cNvSpPr>
            <a:spLocks noChangeArrowheads="1"/>
          </p:cNvSpPr>
          <p:nvPr/>
        </p:nvSpPr>
        <p:spPr bwMode="auto">
          <a:xfrm>
            <a:off x="6580188" y="2911475"/>
            <a:ext cx="479425"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65.7 </a:t>
            </a:r>
            <a:endParaRPr lang="en-US">
              <a:ea typeface="ＭＳ Ｐゴシック" charset="-128"/>
            </a:endParaRPr>
          </a:p>
        </p:txBody>
      </p:sp>
      <p:sp>
        <p:nvSpPr>
          <p:cNvPr id="554046" name="Rectangle 80"/>
          <p:cNvSpPr>
            <a:spLocks noChangeArrowheads="1"/>
          </p:cNvSpPr>
          <p:nvPr/>
        </p:nvSpPr>
        <p:spPr bwMode="auto">
          <a:xfrm>
            <a:off x="7999413" y="2913063"/>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&lt;0.001</a:t>
            </a:r>
            <a:endParaRPr lang="en-US">
              <a:ea typeface="ＭＳ Ｐゴシック" charset="-128"/>
            </a:endParaRPr>
          </a:p>
        </p:txBody>
      </p:sp>
      <p:sp>
        <p:nvSpPr>
          <p:cNvPr id="554048" name="Rectangle 50"/>
          <p:cNvSpPr>
            <a:spLocks noChangeArrowheads="1"/>
          </p:cNvSpPr>
          <p:nvPr/>
        </p:nvSpPr>
        <p:spPr bwMode="auto">
          <a:xfrm>
            <a:off x="4602163" y="5092700"/>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23.6</a:t>
            </a:r>
            <a:endParaRPr lang="en-US">
              <a:ea typeface="ＭＳ Ｐゴシック" charset="-128"/>
            </a:endParaRPr>
          </a:p>
        </p:txBody>
      </p:sp>
      <p:sp>
        <p:nvSpPr>
          <p:cNvPr id="554049" name="Rectangle 66"/>
          <p:cNvSpPr>
            <a:spLocks noChangeArrowheads="1"/>
          </p:cNvSpPr>
          <p:nvPr/>
        </p:nvSpPr>
        <p:spPr bwMode="auto">
          <a:xfrm>
            <a:off x="6608763" y="5092700"/>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31.8</a:t>
            </a:r>
            <a:endParaRPr lang="en-US">
              <a:ea typeface="ＭＳ Ｐゴシック" charset="-128"/>
            </a:endParaRPr>
          </a:p>
        </p:txBody>
      </p:sp>
      <p:sp>
        <p:nvSpPr>
          <p:cNvPr id="554050" name="Rectangle 26"/>
          <p:cNvSpPr>
            <a:spLocks noChangeArrowheads="1"/>
          </p:cNvSpPr>
          <p:nvPr/>
        </p:nvSpPr>
        <p:spPr bwMode="auto">
          <a:xfrm>
            <a:off x="381000" y="5092700"/>
            <a:ext cx="1931988"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Atrial Fibrillation (%)</a:t>
            </a:r>
            <a:endParaRPr lang="en-US">
              <a:ea typeface="ＭＳ Ｐゴシック" charset="-128"/>
            </a:endParaRPr>
          </a:p>
        </p:txBody>
      </p:sp>
      <p:sp>
        <p:nvSpPr>
          <p:cNvPr id="554051" name="Rectangle 81"/>
          <p:cNvSpPr>
            <a:spLocks noChangeArrowheads="1"/>
          </p:cNvSpPr>
          <p:nvPr/>
        </p:nvSpPr>
        <p:spPr bwMode="auto">
          <a:xfrm>
            <a:off x="7999413" y="5094288"/>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&lt;0.001</a:t>
            </a:r>
            <a:endParaRPr lang="en-US">
              <a:ea typeface="ＭＳ Ｐゴシック" charset="-128"/>
            </a:endParaRPr>
          </a:p>
        </p:txBody>
      </p:sp>
      <p:sp>
        <p:nvSpPr>
          <p:cNvPr id="554053" name="Rectangle 29"/>
          <p:cNvSpPr>
            <a:spLocks noChangeArrowheads="1"/>
          </p:cNvSpPr>
          <p:nvPr/>
        </p:nvSpPr>
        <p:spPr bwMode="auto">
          <a:xfrm>
            <a:off x="381000" y="5713413"/>
            <a:ext cx="2382838"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Hemoglobin &lt;10 g/dl (%)</a:t>
            </a:r>
            <a:endParaRPr lang="en-US">
              <a:ea typeface="ＭＳ Ｐゴシック" charset="-128"/>
            </a:endParaRPr>
          </a:p>
        </p:txBody>
      </p:sp>
      <p:sp>
        <p:nvSpPr>
          <p:cNvPr id="554054" name="Rectangle 51"/>
          <p:cNvSpPr>
            <a:spLocks noChangeArrowheads="1"/>
          </p:cNvSpPr>
          <p:nvPr/>
        </p:nvSpPr>
        <p:spPr bwMode="auto">
          <a:xfrm>
            <a:off x="4662488" y="5713413"/>
            <a:ext cx="30003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9.9</a:t>
            </a:r>
            <a:endParaRPr lang="en-US">
              <a:ea typeface="ＭＳ Ｐゴシック" charset="-128"/>
            </a:endParaRPr>
          </a:p>
        </p:txBody>
      </p:sp>
      <p:sp>
        <p:nvSpPr>
          <p:cNvPr id="554055" name="Rectangle 67"/>
          <p:cNvSpPr>
            <a:spLocks noChangeArrowheads="1"/>
          </p:cNvSpPr>
          <p:nvPr/>
        </p:nvSpPr>
        <p:spPr bwMode="auto">
          <a:xfrm>
            <a:off x="6608763" y="5713413"/>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21.1</a:t>
            </a:r>
            <a:endParaRPr lang="en-US">
              <a:ea typeface="ＭＳ Ｐゴシック" charset="-128"/>
            </a:endParaRPr>
          </a:p>
        </p:txBody>
      </p:sp>
      <p:sp>
        <p:nvSpPr>
          <p:cNvPr id="554056" name="Rectangle 82"/>
          <p:cNvSpPr>
            <a:spLocks noChangeArrowheads="1"/>
          </p:cNvSpPr>
          <p:nvPr/>
        </p:nvSpPr>
        <p:spPr bwMode="auto">
          <a:xfrm>
            <a:off x="7999413" y="5715000"/>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&lt;0.001</a:t>
            </a:r>
            <a:endParaRPr lang="en-US">
              <a:ea typeface="ＭＳ Ｐゴシック" charset="-128"/>
            </a:endParaRPr>
          </a:p>
        </p:txBody>
      </p:sp>
      <p:sp>
        <p:nvSpPr>
          <p:cNvPr id="554057" name="Line 84"/>
          <p:cNvSpPr>
            <a:spLocks noChangeShapeType="1"/>
          </p:cNvSpPr>
          <p:nvPr/>
        </p:nvSpPr>
        <p:spPr bwMode="auto">
          <a:xfrm>
            <a:off x="228600" y="6400800"/>
            <a:ext cx="8686800" cy="0"/>
          </a:xfrm>
          <a:prstGeom prst="line">
            <a:avLst/>
          </a:prstGeom>
          <a:noFill/>
          <a:ln w="19050">
            <a:solidFill>
              <a:schemeClr val="tx1"/>
            </a:solidFill>
            <a:round/>
            <a:headEnd/>
            <a:tailEnd/>
          </a:ln>
        </p:spPr>
        <p:txBody>
          <a:bodyPr wrap="none" anchor="ctr"/>
          <a:lstStyle/>
          <a:p>
            <a:endParaRPr lang="en-US"/>
          </a:p>
        </p:txBody>
      </p:sp>
      <p:sp>
        <p:nvSpPr>
          <p:cNvPr id="554058" name="Line 85"/>
          <p:cNvSpPr>
            <a:spLocks noChangeShapeType="1"/>
          </p:cNvSpPr>
          <p:nvPr/>
        </p:nvSpPr>
        <p:spPr bwMode="auto">
          <a:xfrm>
            <a:off x="0" y="927100"/>
            <a:ext cx="9144000" cy="0"/>
          </a:xfrm>
          <a:prstGeom prst="line">
            <a:avLst/>
          </a:prstGeom>
          <a:noFill/>
          <a:ln w="19050">
            <a:solidFill>
              <a:srgbClr val="FC0128"/>
            </a:solidFill>
            <a:round/>
            <a:headEnd/>
            <a:tailEnd/>
          </a:ln>
        </p:spPr>
        <p:txBody>
          <a:bodyPr/>
          <a:lstStyle/>
          <a:p>
            <a:endParaRPr lang="en-US"/>
          </a:p>
        </p:txBody>
      </p:sp>
      <p:sp>
        <p:nvSpPr>
          <p:cNvPr id="554060" name="Rectangle 36"/>
          <p:cNvSpPr>
            <a:spLocks noChangeArrowheads="1"/>
          </p:cNvSpPr>
          <p:nvPr/>
        </p:nvSpPr>
        <p:spPr bwMode="auto">
          <a:xfrm>
            <a:off x="381000" y="2579688"/>
            <a:ext cx="9842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Age-years</a:t>
            </a:r>
            <a:endParaRPr lang="en-US">
              <a:ea typeface="ＭＳ Ｐゴシック" charset="-128"/>
            </a:endParaRPr>
          </a:p>
        </p:txBody>
      </p:sp>
      <p:sp>
        <p:nvSpPr>
          <p:cNvPr id="554061" name="Rectangle 52"/>
          <p:cNvSpPr>
            <a:spLocks noChangeArrowheads="1"/>
          </p:cNvSpPr>
          <p:nvPr/>
        </p:nvSpPr>
        <p:spPr bwMode="auto">
          <a:xfrm>
            <a:off x="4322763" y="2562225"/>
            <a:ext cx="979487" cy="206375"/>
          </a:xfrm>
          <a:prstGeom prst="rect">
            <a:avLst/>
          </a:prstGeom>
          <a:noFill/>
          <a:ln w="9525">
            <a:noFill/>
            <a:miter lim="800000"/>
            <a:headEnd/>
            <a:tailEnd/>
          </a:ln>
        </p:spPr>
        <p:txBody>
          <a:bodyPr lIns="0" tIns="0" rIns="0" bIns="0">
            <a:spAutoFit/>
          </a:bodyPr>
          <a:lstStyle/>
          <a:p>
            <a:pPr algn="ctr" eaLnBrk="1" hangingPunct="1">
              <a:lnSpc>
                <a:spcPct val="80000"/>
              </a:lnSpc>
            </a:pPr>
            <a:r>
              <a:rPr lang="en-US" sz="1700">
                <a:ea typeface="ＭＳ Ｐゴシック" charset="-128"/>
              </a:rPr>
              <a:t>71.8 ± 12 </a:t>
            </a:r>
            <a:endParaRPr lang="en-US">
              <a:ea typeface="ＭＳ Ｐゴシック" charset="-128"/>
            </a:endParaRPr>
          </a:p>
        </p:txBody>
      </p:sp>
      <p:sp>
        <p:nvSpPr>
          <p:cNvPr id="554062" name="Rectangle 83"/>
          <p:cNvSpPr>
            <a:spLocks noChangeArrowheads="1"/>
          </p:cNvSpPr>
          <p:nvPr/>
        </p:nvSpPr>
        <p:spPr bwMode="auto">
          <a:xfrm>
            <a:off x="7999413" y="2563813"/>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&lt;0.001</a:t>
            </a:r>
            <a:endParaRPr lang="en-US">
              <a:ea typeface="ＭＳ Ｐゴシック" charset="-128"/>
            </a:endParaRPr>
          </a:p>
        </p:txBody>
      </p:sp>
      <p:sp>
        <p:nvSpPr>
          <p:cNvPr id="554063" name="Rectangle 88"/>
          <p:cNvSpPr>
            <a:spLocks noChangeArrowheads="1"/>
          </p:cNvSpPr>
          <p:nvPr/>
        </p:nvSpPr>
        <p:spPr bwMode="auto">
          <a:xfrm>
            <a:off x="6097588" y="2516188"/>
            <a:ext cx="1443037" cy="298450"/>
          </a:xfrm>
          <a:prstGeom prst="rect">
            <a:avLst/>
          </a:prstGeom>
          <a:noFill/>
          <a:ln w="9525">
            <a:noFill/>
            <a:miter lim="800000"/>
            <a:headEnd/>
            <a:tailEnd/>
          </a:ln>
        </p:spPr>
        <p:txBody>
          <a:bodyPr wrap="none">
            <a:spAutoFit/>
          </a:bodyPr>
          <a:lstStyle/>
          <a:p>
            <a:pPr algn="ctr" eaLnBrk="1" hangingPunct="1">
              <a:lnSpc>
                <a:spcPct val="80000"/>
              </a:lnSpc>
            </a:pPr>
            <a:r>
              <a:rPr lang="en-US" sz="1700">
                <a:ea typeface="ＭＳ Ｐゴシック" charset="-128"/>
              </a:rPr>
              <a:t>75.4 ± 11.51 </a:t>
            </a:r>
          </a:p>
        </p:txBody>
      </p:sp>
      <p:sp>
        <p:nvSpPr>
          <p:cNvPr id="554065" name="Rectangle 41"/>
          <p:cNvSpPr>
            <a:spLocks noChangeArrowheads="1"/>
          </p:cNvSpPr>
          <p:nvPr/>
        </p:nvSpPr>
        <p:spPr bwMode="auto">
          <a:xfrm>
            <a:off x="4692650" y="3848100"/>
            <a:ext cx="239713"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39</a:t>
            </a:r>
          </a:p>
        </p:txBody>
      </p:sp>
      <p:sp>
        <p:nvSpPr>
          <p:cNvPr id="554066" name="Rectangle 57"/>
          <p:cNvSpPr>
            <a:spLocks noChangeArrowheads="1"/>
          </p:cNvSpPr>
          <p:nvPr/>
        </p:nvSpPr>
        <p:spPr bwMode="auto">
          <a:xfrm>
            <a:off x="6608763" y="3848100"/>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16.6</a:t>
            </a:r>
          </a:p>
        </p:txBody>
      </p:sp>
      <p:sp>
        <p:nvSpPr>
          <p:cNvPr id="554067" name="Rectangle 72"/>
          <p:cNvSpPr>
            <a:spLocks noChangeArrowheads="1"/>
          </p:cNvSpPr>
          <p:nvPr/>
        </p:nvSpPr>
        <p:spPr bwMode="auto">
          <a:xfrm>
            <a:off x="7999413" y="3841750"/>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&lt;0.001</a:t>
            </a:r>
            <a:endParaRPr lang="en-US">
              <a:ea typeface="ＭＳ Ｐゴシック" charset="-128"/>
            </a:endParaRPr>
          </a:p>
        </p:txBody>
      </p:sp>
      <p:sp>
        <p:nvSpPr>
          <p:cNvPr id="554068" name="Rectangle 28"/>
          <p:cNvSpPr>
            <a:spLocks noChangeArrowheads="1"/>
          </p:cNvSpPr>
          <p:nvPr/>
        </p:nvSpPr>
        <p:spPr bwMode="auto">
          <a:xfrm>
            <a:off x="381000" y="3841750"/>
            <a:ext cx="3062288" cy="219075"/>
          </a:xfrm>
          <a:prstGeom prst="rect">
            <a:avLst/>
          </a:prstGeom>
          <a:noFill/>
          <a:ln w="9525">
            <a:noFill/>
            <a:miter lim="800000"/>
            <a:headEnd/>
            <a:tailEnd/>
          </a:ln>
        </p:spPr>
        <p:txBody>
          <a:bodyPr wrap="none" lIns="0" tIns="0" rIns="0" bIns="0">
            <a:spAutoFit/>
          </a:bodyPr>
          <a:lstStyle/>
          <a:p>
            <a:pPr eaLnBrk="1" hangingPunct="1">
              <a:lnSpc>
                <a:spcPct val="80000"/>
              </a:lnSpc>
            </a:pPr>
            <a:r>
              <a:rPr lang="en-US">
                <a:ea typeface="ＭＳ Ｐゴシック" charset="-128"/>
              </a:rPr>
              <a:t>Prior myocardial infarction (%)</a:t>
            </a:r>
          </a:p>
        </p:txBody>
      </p:sp>
      <p:sp>
        <p:nvSpPr>
          <p:cNvPr id="554070" name="Rectangle 42"/>
          <p:cNvSpPr>
            <a:spLocks noChangeArrowheads="1"/>
          </p:cNvSpPr>
          <p:nvPr/>
        </p:nvSpPr>
        <p:spPr bwMode="auto">
          <a:xfrm>
            <a:off x="4602163" y="4179888"/>
            <a:ext cx="42068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12.9</a:t>
            </a:r>
            <a:endParaRPr lang="en-US">
              <a:ea typeface="ＭＳ Ｐゴシック" charset="-128"/>
            </a:endParaRPr>
          </a:p>
        </p:txBody>
      </p:sp>
      <p:sp>
        <p:nvSpPr>
          <p:cNvPr id="554071" name="Rectangle 58"/>
          <p:cNvSpPr>
            <a:spLocks noChangeArrowheads="1"/>
          </p:cNvSpPr>
          <p:nvPr/>
        </p:nvSpPr>
        <p:spPr bwMode="auto">
          <a:xfrm>
            <a:off x="6669088" y="4179888"/>
            <a:ext cx="300037"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5.8</a:t>
            </a:r>
            <a:endParaRPr lang="en-US">
              <a:ea typeface="ＭＳ Ｐゴシック" charset="-128"/>
            </a:endParaRPr>
          </a:p>
        </p:txBody>
      </p:sp>
      <p:sp>
        <p:nvSpPr>
          <p:cNvPr id="554072" name="Rectangle 73"/>
          <p:cNvSpPr>
            <a:spLocks noChangeArrowheads="1"/>
          </p:cNvSpPr>
          <p:nvPr/>
        </p:nvSpPr>
        <p:spPr bwMode="auto">
          <a:xfrm>
            <a:off x="7999413" y="4159250"/>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&lt;0.001</a:t>
            </a:r>
            <a:endParaRPr lang="en-US">
              <a:ea typeface="ＭＳ Ｐゴシック" charset="-128"/>
            </a:endParaRPr>
          </a:p>
        </p:txBody>
      </p:sp>
      <p:sp>
        <p:nvSpPr>
          <p:cNvPr id="554073" name="Rectangle 34"/>
          <p:cNvSpPr>
            <a:spLocks noChangeArrowheads="1"/>
          </p:cNvSpPr>
          <p:nvPr/>
        </p:nvSpPr>
        <p:spPr bwMode="auto">
          <a:xfrm>
            <a:off x="381000" y="4178300"/>
            <a:ext cx="152400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Prior CABG (%)</a:t>
            </a:r>
            <a:endParaRPr lang="en-US">
              <a:ea typeface="ＭＳ Ｐゴシック" charset="-128"/>
            </a:endParaRPr>
          </a:p>
        </p:txBody>
      </p:sp>
      <p:sp>
        <p:nvSpPr>
          <p:cNvPr id="554075" name="Rectangle 35"/>
          <p:cNvSpPr>
            <a:spLocks noChangeArrowheads="1"/>
          </p:cNvSpPr>
          <p:nvPr/>
        </p:nvSpPr>
        <p:spPr bwMode="auto">
          <a:xfrm>
            <a:off x="381000" y="6057900"/>
            <a:ext cx="3000375"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Systolic blood pressure-mm Hg</a:t>
            </a:r>
            <a:endParaRPr lang="en-US">
              <a:ea typeface="ＭＳ Ｐゴシック" charset="-128"/>
            </a:endParaRPr>
          </a:p>
        </p:txBody>
      </p:sp>
      <p:sp>
        <p:nvSpPr>
          <p:cNvPr id="554076" name="Rectangle 51"/>
          <p:cNvSpPr>
            <a:spLocks noChangeArrowheads="1"/>
          </p:cNvSpPr>
          <p:nvPr/>
        </p:nvSpPr>
        <p:spPr bwMode="auto">
          <a:xfrm>
            <a:off x="4632325" y="6019800"/>
            <a:ext cx="360363"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146</a:t>
            </a:r>
            <a:endParaRPr lang="en-US">
              <a:ea typeface="ＭＳ Ｐゴシック" charset="-128"/>
            </a:endParaRPr>
          </a:p>
        </p:txBody>
      </p:sp>
      <p:sp>
        <p:nvSpPr>
          <p:cNvPr id="554077" name="Rectangle 51"/>
          <p:cNvSpPr>
            <a:spLocks noChangeArrowheads="1"/>
          </p:cNvSpPr>
          <p:nvPr/>
        </p:nvSpPr>
        <p:spPr bwMode="auto">
          <a:xfrm>
            <a:off x="6638925" y="6019800"/>
            <a:ext cx="360363" cy="206375"/>
          </a:xfrm>
          <a:prstGeom prst="rect">
            <a:avLst/>
          </a:prstGeom>
          <a:noFill/>
          <a:ln w="9525">
            <a:noFill/>
            <a:miter lim="800000"/>
            <a:headEnd/>
            <a:tailEnd/>
          </a:ln>
        </p:spPr>
        <p:txBody>
          <a:bodyPr wrap="none" lIns="0" tIns="0" rIns="0" bIns="0">
            <a:spAutoFit/>
          </a:bodyPr>
          <a:lstStyle/>
          <a:p>
            <a:pPr algn="ctr" eaLnBrk="1" hangingPunct="1">
              <a:lnSpc>
                <a:spcPct val="80000"/>
              </a:lnSpc>
            </a:pPr>
            <a:r>
              <a:rPr lang="en-US" sz="1700">
                <a:ea typeface="ＭＳ Ｐゴシック" charset="-128"/>
              </a:rPr>
              <a:t>156</a:t>
            </a:r>
            <a:endParaRPr lang="en-US">
              <a:ea typeface="ＭＳ Ｐゴシック" charset="-128"/>
            </a:endParaRPr>
          </a:p>
        </p:txBody>
      </p:sp>
      <p:sp>
        <p:nvSpPr>
          <p:cNvPr id="554078" name="Rectangle 51"/>
          <p:cNvSpPr>
            <a:spLocks noChangeArrowheads="1"/>
          </p:cNvSpPr>
          <p:nvPr/>
        </p:nvSpPr>
        <p:spPr bwMode="auto">
          <a:xfrm>
            <a:off x="7999413" y="6019800"/>
            <a:ext cx="666750" cy="20637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700">
                <a:ea typeface="ＭＳ Ｐゴシック" charset="-128"/>
              </a:rPr>
              <a:t>&lt;0.001</a:t>
            </a:r>
            <a:endParaRPr lang="en-US">
              <a:ea typeface="ＭＳ Ｐゴシック" charset="-128"/>
            </a:endParaRPr>
          </a:p>
        </p:txBody>
      </p:sp>
      <p:sp>
        <p:nvSpPr>
          <p:cNvPr id="554079" name="Line 21"/>
          <p:cNvSpPr>
            <a:spLocks noChangeShapeType="1"/>
          </p:cNvSpPr>
          <p:nvPr/>
        </p:nvSpPr>
        <p:spPr bwMode="auto">
          <a:xfrm>
            <a:off x="228600" y="1295400"/>
            <a:ext cx="8686800" cy="0"/>
          </a:xfrm>
          <a:prstGeom prst="line">
            <a:avLst/>
          </a:prstGeom>
          <a:noFill/>
          <a:ln w="19050">
            <a:solidFill>
              <a:schemeClr val="tx1"/>
            </a:solidFill>
            <a:round/>
            <a:headEnd/>
            <a:tailEnd/>
          </a:ln>
        </p:spPr>
        <p:txBody>
          <a:bodyPr wrap="none" anchor="ctr"/>
          <a:lstStyle/>
          <a:p>
            <a:endParaRPr lang="en-US"/>
          </a:p>
        </p:txBody>
      </p:sp>
    </p:spTree>
  </p:cSld>
  <p:clrMapOvr>
    <a:masterClrMapping/>
  </p:clrMapOvr>
  <p:transition spd="med">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Age</a:t>
            </a:r>
          </a:p>
          <a:p>
            <a:r>
              <a:rPr lang="en-US" dirty="0" smtClean="0"/>
              <a:t>Gender</a:t>
            </a:r>
          </a:p>
          <a:p>
            <a:r>
              <a:rPr lang="en-US" dirty="0" smtClean="0"/>
              <a:t>Hypertension</a:t>
            </a:r>
          </a:p>
          <a:p>
            <a:r>
              <a:rPr lang="en-US" dirty="0" smtClean="0"/>
              <a:t>Cor. Artery disease</a:t>
            </a:r>
          </a:p>
          <a:p>
            <a:r>
              <a:rPr lang="en-US" dirty="0" err="1" smtClean="0"/>
              <a:t>Atrial</a:t>
            </a:r>
            <a:r>
              <a:rPr lang="en-US" dirty="0" smtClean="0"/>
              <a:t> fibrillation</a:t>
            </a:r>
          </a:p>
          <a:p>
            <a:r>
              <a:rPr lang="en-US" dirty="0" smtClean="0"/>
              <a:t>Diabetes</a:t>
            </a:r>
          </a:p>
          <a:p>
            <a:r>
              <a:rPr lang="en-US" dirty="0" smtClean="0"/>
              <a:t>Renal dysfunction</a:t>
            </a:r>
          </a:p>
          <a:p>
            <a:r>
              <a:rPr lang="en-US" dirty="0" smtClean="0"/>
              <a:t>Anemia</a:t>
            </a:r>
          </a:p>
          <a:p>
            <a:r>
              <a:rPr lang="en-US" dirty="0" smtClean="0"/>
              <a:t>Obesity</a:t>
            </a:r>
            <a:endParaRPr lang="en-US" dirty="0"/>
          </a:p>
        </p:txBody>
      </p:sp>
      <p:sp>
        <p:nvSpPr>
          <p:cNvPr id="2" name="Title 1"/>
          <p:cNvSpPr>
            <a:spLocks noGrp="1"/>
          </p:cNvSpPr>
          <p:nvPr>
            <p:ph type="title"/>
          </p:nvPr>
        </p:nvSpPr>
        <p:spPr/>
        <p:txBody>
          <a:bodyPr>
            <a:normAutofit fontScale="90000"/>
          </a:bodyPr>
          <a:lstStyle/>
          <a:p>
            <a:r>
              <a:rPr lang="en-US" dirty="0" err="1" smtClean="0"/>
              <a:t>Comorbid</a:t>
            </a:r>
            <a:r>
              <a:rPr lang="en-US" dirty="0" smtClean="0"/>
              <a:t> conditions/Risk factors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ChangeArrowheads="1"/>
          </p:cNvSpPr>
          <p:nvPr/>
        </p:nvSpPr>
        <p:spPr bwMode="auto">
          <a:xfrm>
            <a:off x="457200" y="1752600"/>
            <a:ext cx="8229600" cy="4191000"/>
          </a:xfrm>
          <a:prstGeom prst="rect">
            <a:avLst/>
          </a:prstGeom>
          <a:noFill/>
          <a:ln w="9525">
            <a:noFill/>
            <a:miter lim="800000"/>
            <a:headEnd/>
            <a:tailEnd/>
          </a:ln>
          <a:effectLst/>
        </p:spPr>
        <p:txBody>
          <a:bodyPr/>
          <a:lstStyle/>
          <a:p>
            <a:pPr marL="342900" indent="-342900" eaLnBrk="1" hangingPunct="1">
              <a:lnSpc>
                <a:spcPct val="110000"/>
              </a:lnSpc>
              <a:spcBef>
                <a:spcPct val="20000"/>
              </a:spcBef>
              <a:buClr>
                <a:srgbClr val="FF0000"/>
              </a:buClr>
              <a:buSzPct val="90000"/>
              <a:buFont typeface="Times" charset="0"/>
              <a:buNone/>
            </a:pPr>
            <a:endParaRPr lang="zh-TW" altLang="en-US" sz="3400" dirty="0">
              <a:latin typeface="Helvetica" charset="0"/>
              <a:ea typeface="新細明體" charset="-120"/>
            </a:endParaRPr>
          </a:p>
          <a:p>
            <a:pPr marL="342900" indent="-342900" eaLnBrk="1" hangingPunct="1">
              <a:lnSpc>
                <a:spcPct val="110000"/>
              </a:lnSpc>
              <a:spcBef>
                <a:spcPct val="20000"/>
              </a:spcBef>
              <a:buClr>
                <a:srgbClr val="FF0000"/>
              </a:buClr>
              <a:buSzPct val="90000"/>
              <a:buFont typeface="Times" charset="0"/>
              <a:buChar char="•"/>
            </a:pPr>
            <a:r>
              <a:rPr lang="en-US" altLang="zh-TW" sz="3400" dirty="0">
                <a:latin typeface="Helvetica" charset="0"/>
                <a:ea typeface="新細明體" charset="-120"/>
              </a:rPr>
              <a:t>Abnormal diastolic function</a:t>
            </a:r>
          </a:p>
          <a:p>
            <a:pPr marL="342900" indent="-342900" eaLnBrk="1" hangingPunct="1">
              <a:lnSpc>
                <a:spcPct val="110000"/>
              </a:lnSpc>
              <a:spcBef>
                <a:spcPct val="20000"/>
              </a:spcBef>
              <a:buClr>
                <a:srgbClr val="FF0000"/>
              </a:buClr>
              <a:buSzPct val="90000"/>
              <a:buFont typeface="Times" charset="0"/>
              <a:buChar char="•"/>
            </a:pPr>
            <a:r>
              <a:rPr lang="en-US" altLang="zh-TW" sz="3400" dirty="0">
                <a:latin typeface="Helvetica" charset="0"/>
                <a:ea typeface="新細明體" charset="-120"/>
              </a:rPr>
              <a:t>Subtle abnormalities of Systolic function </a:t>
            </a:r>
          </a:p>
          <a:p>
            <a:pPr marL="342900" indent="-342900" eaLnBrk="1" hangingPunct="1">
              <a:lnSpc>
                <a:spcPct val="110000"/>
              </a:lnSpc>
              <a:spcBef>
                <a:spcPct val="20000"/>
              </a:spcBef>
              <a:buClr>
                <a:srgbClr val="FF0000"/>
              </a:buClr>
              <a:buSzPct val="90000"/>
              <a:buFont typeface="Times" charset="0"/>
              <a:buChar char="•"/>
            </a:pPr>
            <a:r>
              <a:rPr lang="en-US" altLang="zh-TW" sz="3400" dirty="0">
                <a:latin typeface="Helvetica" charset="0"/>
                <a:ea typeface="新細明體" charset="-120"/>
              </a:rPr>
              <a:t>Ventricular-arterial Coupling</a:t>
            </a:r>
          </a:p>
          <a:p>
            <a:pPr marL="342900" indent="-342900" eaLnBrk="1" hangingPunct="1">
              <a:lnSpc>
                <a:spcPct val="110000"/>
              </a:lnSpc>
              <a:spcBef>
                <a:spcPct val="20000"/>
              </a:spcBef>
              <a:buClr>
                <a:srgbClr val="FF0000"/>
              </a:buClr>
              <a:buSzPct val="90000"/>
              <a:buFont typeface="Times" charset="0"/>
              <a:buChar char="•"/>
            </a:pPr>
            <a:r>
              <a:rPr lang="en-US" altLang="zh-TW" sz="3400" dirty="0">
                <a:latin typeface="Helvetica" charset="0"/>
                <a:ea typeface="新細明體" charset="-120"/>
              </a:rPr>
              <a:t>Decreased arterial </a:t>
            </a:r>
            <a:r>
              <a:rPr lang="en-US" altLang="zh-TW" sz="3400" dirty="0" err="1">
                <a:latin typeface="Helvetica" charset="0"/>
                <a:ea typeface="新細明體" charset="-120"/>
              </a:rPr>
              <a:t>distensibility</a:t>
            </a:r>
            <a:endParaRPr lang="en-US" altLang="zh-TW" sz="3400" dirty="0">
              <a:latin typeface="Helvetica" charset="0"/>
              <a:ea typeface="新細明體" charset="-120"/>
            </a:endParaRPr>
          </a:p>
          <a:p>
            <a:pPr marL="342900" indent="-342900" eaLnBrk="1" hangingPunct="1">
              <a:lnSpc>
                <a:spcPct val="110000"/>
              </a:lnSpc>
              <a:spcBef>
                <a:spcPct val="20000"/>
              </a:spcBef>
              <a:buClr>
                <a:srgbClr val="FF0000"/>
              </a:buClr>
              <a:buSzPct val="90000"/>
              <a:buFont typeface="Times" charset="0"/>
              <a:buChar char="•"/>
            </a:pPr>
            <a:r>
              <a:rPr lang="en-US" altLang="zh-TW" sz="3400" dirty="0" err="1">
                <a:latin typeface="Helvetica" charset="0"/>
                <a:ea typeface="新細明體" charset="-120"/>
              </a:rPr>
              <a:t>Chronotropic</a:t>
            </a:r>
            <a:r>
              <a:rPr lang="en-US" altLang="zh-TW" sz="3400" dirty="0">
                <a:latin typeface="Helvetica" charset="0"/>
                <a:ea typeface="新細明體" charset="-120"/>
              </a:rPr>
              <a:t> Incompetence</a:t>
            </a:r>
          </a:p>
        </p:txBody>
      </p:sp>
      <p:sp>
        <p:nvSpPr>
          <p:cNvPr id="744453" name="Line 5"/>
          <p:cNvSpPr>
            <a:spLocks noChangeShapeType="1"/>
          </p:cNvSpPr>
          <p:nvPr/>
        </p:nvSpPr>
        <p:spPr bwMode="auto">
          <a:xfrm>
            <a:off x="0" y="1066800"/>
            <a:ext cx="9144000" cy="0"/>
          </a:xfrm>
          <a:prstGeom prst="line">
            <a:avLst/>
          </a:prstGeom>
          <a:noFill/>
          <a:ln w="19050">
            <a:solidFill>
              <a:srgbClr val="FF0000"/>
            </a:solidFill>
            <a:round/>
            <a:headEnd/>
            <a:tailEnd/>
          </a:ln>
          <a:effectLst/>
        </p:spPr>
        <p:txBody>
          <a:bodyPr wrap="none" anchor="ctr"/>
          <a:lstStyle/>
          <a:p>
            <a:endParaRPr lang="en-US"/>
          </a:p>
        </p:txBody>
      </p:sp>
      <p:sp>
        <p:nvSpPr>
          <p:cNvPr id="5" name="Title 4"/>
          <p:cNvSpPr>
            <a:spLocks noGrp="1"/>
          </p:cNvSpPr>
          <p:nvPr>
            <p:ph type="title"/>
          </p:nvPr>
        </p:nvSpPr>
        <p:spPr/>
        <p:txBody>
          <a:bodyPr/>
          <a:lstStyle/>
          <a:p>
            <a:r>
              <a:rPr lang="en-US" dirty="0" smtClean="0"/>
              <a:t>      </a:t>
            </a:r>
            <a:r>
              <a:rPr lang="en-US" dirty="0" err="1" smtClean="0"/>
              <a:t>Pathophysiology</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5875"/>
            <a:ext cx="3200400" cy="2509838"/>
            <a:chOff x="0" y="1"/>
            <a:chExt cx="2016" cy="1581"/>
          </a:xfrm>
        </p:grpSpPr>
        <p:pic>
          <p:nvPicPr>
            <p:cNvPr id="115715" name="Picture 3" descr="SHF"/>
            <p:cNvPicPr>
              <a:picLocks noChangeAspect="1" noChangeArrowheads="1"/>
            </p:cNvPicPr>
            <p:nvPr/>
          </p:nvPicPr>
          <p:blipFill>
            <a:blip r:embed="rId4" cstate="print"/>
            <a:srcRect/>
            <a:stretch>
              <a:fillRect/>
            </a:stretch>
          </p:blipFill>
          <p:spPr bwMode="auto">
            <a:xfrm rot="-10800000">
              <a:off x="0" y="1"/>
              <a:ext cx="2016" cy="1581"/>
            </a:xfrm>
            <a:prstGeom prst="rect">
              <a:avLst/>
            </a:prstGeom>
            <a:noFill/>
          </p:spPr>
        </p:pic>
        <p:sp>
          <p:nvSpPr>
            <p:cNvPr id="115716" name="Rectangle 4"/>
            <p:cNvSpPr>
              <a:spLocks noChangeArrowheads="1"/>
            </p:cNvSpPr>
            <p:nvPr/>
          </p:nvSpPr>
          <p:spPr bwMode="auto">
            <a:xfrm rot="-10800000">
              <a:off x="1777" y="1329"/>
              <a:ext cx="237" cy="253"/>
            </a:xfrm>
            <a:prstGeom prst="rect">
              <a:avLst/>
            </a:prstGeom>
            <a:solidFill>
              <a:srgbClr val="33CCFF"/>
            </a:solidFill>
            <a:ln w="9525">
              <a:noFill/>
              <a:miter lim="800000"/>
              <a:headEnd/>
              <a:tailEnd/>
            </a:ln>
            <a:effectLst/>
          </p:spPr>
          <p:txBody>
            <a:bodyPr wrap="none" anchor="ctr"/>
            <a:lstStyle/>
            <a:p>
              <a:endParaRPr lang="en-US"/>
            </a:p>
          </p:txBody>
        </p:sp>
        <p:sp>
          <p:nvSpPr>
            <p:cNvPr id="115717" name="Rectangle 5"/>
            <p:cNvSpPr>
              <a:spLocks noChangeArrowheads="1"/>
            </p:cNvSpPr>
            <p:nvPr/>
          </p:nvSpPr>
          <p:spPr bwMode="auto">
            <a:xfrm rot="-10800000">
              <a:off x="356" y="6"/>
              <a:ext cx="504" cy="63"/>
            </a:xfrm>
            <a:prstGeom prst="rect">
              <a:avLst/>
            </a:prstGeom>
            <a:solidFill>
              <a:srgbClr val="00CCFF"/>
            </a:solidFill>
            <a:ln w="9525">
              <a:noFill/>
              <a:miter lim="800000"/>
              <a:headEnd/>
              <a:tailEnd/>
            </a:ln>
            <a:effectLst/>
          </p:spPr>
          <p:txBody>
            <a:bodyPr wrap="none" anchor="ctr"/>
            <a:lstStyle/>
            <a:p>
              <a:endParaRPr lang="en-US"/>
            </a:p>
          </p:txBody>
        </p:sp>
      </p:grpSp>
      <p:sp>
        <p:nvSpPr>
          <p:cNvPr id="115718" name="Text Box 6"/>
          <p:cNvSpPr txBox="1">
            <a:spLocks noChangeArrowheads="1"/>
          </p:cNvSpPr>
          <p:nvPr/>
        </p:nvSpPr>
        <p:spPr bwMode="auto">
          <a:xfrm>
            <a:off x="4114800" y="3524250"/>
            <a:ext cx="914400" cy="361950"/>
          </a:xfrm>
          <a:prstGeom prst="rect">
            <a:avLst/>
          </a:prstGeom>
          <a:noFill/>
          <a:ln w="25400">
            <a:solidFill>
              <a:srgbClr val="00FF00"/>
            </a:solidFill>
            <a:miter lim="800000"/>
            <a:headEnd/>
            <a:tailEnd/>
          </a:ln>
          <a:effectLst/>
        </p:spPr>
        <p:txBody>
          <a:bodyPr>
            <a:spAutoFit/>
          </a:bodyPr>
          <a:lstStyle/>
          <a:p>
            <a:pPr eaLnBrk="1" hangingPunct="1"/>
            <a:r>
              <a:rPr lang="en-US" altLang="zh-TW" sz="1600" b="1">
                <a:solidFill>
                  <a:schemeClr val="tx2"/>
                </a:solidFill>
                <a:latin typeface="Helvetica" charset="0"/>
                <a:ea typeface="新細明體" charset="-120"/>
              </a:rPr>
              <a:t>Normal</a:t>
            </a:r>
          </a:p>
        </p:txBody>
      </p:sp>
      <p:sp>
        <p:nvSpPr>
          <p:cNvPr id="115719" name="Text Box 7"/>
          <p:cNvSpPr txBox="1">
            <a:spLocks noChangeArrowheads="1"/>
          </p:cNvSpPr>
          <p:nvPr/>
        </p:nvSpPr>
        <p:spPr bwMode="auto">
          <a:xfrm>
            <a:off x="3962400" y="838200"/>
            <a:ext cx="1143000" cy="850900"/>
          </a:xfrm>
          <a:prstGeom prst="rect">
            <a:avLst/>
          </a:prstGeom>
          <a:noFill/>
          <a:ln w="25400">
            <a:solidFill>
              <a:srgbClr val="FFFF00"/>
            </a:solidFill>
            <a:miter lim="800000"/>
            <a:headEnd/>
            <a:tailEnd/>
          </a:ln>
          <a:effectLst/>
        </p:spPr>
        <p:txBody>
          <a:bodyPr>
            <a:spAutoFit/>
          </a:bodyPr>
          <a:lstStyle/>
          <a:p>
            <a:pPr algn="ctr" eaLnBrk="1" hangingPunct="1"/>
            <a:r>
              <a:rPr lang="en-US" altLang="zh-TW" sz="1600" b="1">
                <a:solidFill>
                  <a:schemeClr val="tx2"/>
                </a:solidFill>
                <a:latin typeface="Helvetica" charset="0"/>
                <a:ea typeface="新細明體" charset="-120"/>
              </a:rPr>
              <a:t>Systolic</a:t>
            </a:r>
          </a:p>
          <a:p>
            <a:pPr algn="ctr" eaLnBrk="1" hangingPunct="1"/>
            <a:r>
              <a:rPr lang="en-US" altLang="zh-TW" sz="1600" b="1">
                <a:solidFill>
                  <a:schemeClr val="tx2"/>
                </a:solidFill>
                <a:latin typeface="Helvetica" charset="0"/>
                <a:ea typeface="新細明體" charset="-120"/>
              </a:rPr>
              <a:t>Heart Failure</a:t>
            </a:r>
          </a:p>
        </p:txBody>
      </p:sp>
      <p:grpSp>
        <p:nvGrpSpPr>
          <p:cNvPr id="3" name="Group 8"/>
          <p:cNvGrpSpPr>
            <a:grpSpLocks/>
          </p:cNvGrpSpPr>
          <p:nvPr/>
        </p:nvGrpSpPr>
        <p:grpSpPr bwMode="auto">
          <a:xfrm>
            <a:off x="823913" y="2533650"/>
            <a:ext cx="2438400" cy="4310063"/>
            <a:chOff x="48" y="261"/>
            <a:chExt cx="2508" cy="3819"/>
          </a:xfrm>
        </p:grpSpPr>
        <p:pic>
          <p:nvPicPr>
            <p:cNvPr id="115721" name="Picture 9"/>
            <p:cNvPicPr>
              <a:picLocks noChangeAspect="1" noChangeArrowheads="1"/>
            </p:cNvPicPr>
            <p:nvPr/>
          </p:nvPicPr>
          <p:blipFill>
            <a:blip r:embed="rId5" cstate="print"/>
            <a:srcRect t="5185" r="47966"/>
            <a:stretch>
              <a:fillRect/>
            </a:stretch>
          </p:blipFill>
          <p:spPr bwMode="auto">
            <a:xfrm>
              <a:off x="60" y="288"/>
              <a:ext cx="2496" cy="1755"/>
            </a:xfrm>
            <a:prstGeom prst="rect">
              <a:avLst/>
            </a:prstGeom>
            <a:noFill/>
            <a:ln w="9525">
              <a:noFill/>
              <a:miter lim="800000"/>
              <a:headEnd/>
              <a:tailEnd/>
            </a:ln>
          </p:spPr>
        </p:pic>
        <p:sp>
          <p:nvSpPr>
            <p:cNvPr id="115722" name="Rectangle 10"/>
            <p:cNvSpPr>
              <a:spLocks noChangeArrowheads="1"/>
            </p:cNvSpPr>
            <p:nvPr/>
          </p:nvSpPr>
          <p:spPr bwMode="auto">
            <a:xfrm>
              <a:off x="60" y="261"/>
              <a:ext cx="2496" cy="1851"/>
            </a:xfrm>
            <a:prstGeom prst="rect">
              <a:avLst/>
            </a:prstGeom>
            <a:solidFill>
              <a:srgbClr val="000000"/>
            </a:solidFill>
            <a:ln w="9525">
              <a:noFill/>
              <a:miter lim="800000"/>
              <a:headEnd/>
              <a:tailEnd/>
            </a:ln>
          </p:spPr>
          <p:txBody>
            <a:bodyPr/>
            <a:lstStyle/>
            <a:p>
              <a:endParaRPr lang="en-US"/>
            </a:p>
          </p:txBody>
        </p:sp>
        <p:grpSp>
          <p:nvGrpSpPr>
            <p:cNvPr id="4" name="Group 11"/>
            <p:cNvGrpSpPr>
              <a:grpSpLocks/>
            </p:cNvGrpSpPr>
            <p:nvPr/>
          </p:nvGrpSpPr>
          <p:grpSpPr bwMode="auto">
            <a:xfrm>
              <a:off x="48" y="336"/>
              <a:ext cx="2508" cy="3744"/>
              <a:chOff x="48" y="240"/>
              <a:chExt cx="2508" cy="3744"/>
            </a:xfrm>
          </p:grpSpPr>
          <p:pic>
            <p:nvPicPr>
              <p:cNvPr id="115724" name="Picture 12"/>
              <p:cNvPicPr>
                <a:picLocks noChangeAspect="1" noChangeArrowheads="1"/>
              </p:cNvPicPr>
              <p:nvPr/>
            </p:nvPicPr>
            <p:blipFill>
              <a:blip r:embed="rId5" cstate="print"/>
              <a:srcRect r="47966" b="1459"/>
              <a:stretch>
                <a:fillRect/>
              </a:stretch>
            </p:blipFill>
            <p:spPr bwMode="auto">
              <a:xfrm>
                <a:off x="48" y="240"/>
                <a:ext cx="2496" cy="1824"/>
              </a:xfrm>
              <a:prstGeom prst="rect">
                <a:avLst/>
              </a:prstGeom>
              <a:noFill/>
              <a:ln w="9525">
                <a:noFill/>
                <a:miter lim="800000"/>
                <a:headEnd/>
                <a:tailEnd/>
              </a:ln>
            </p:spPr>
          </p:pic>
          <p:grpSp>
            <p:nvGrpSpPr>
              <p:cNvPr id="5" name="Group 13"/>
              <p:cNvGrpSpPr>
                <a:grpSpLocks/>
              </p:cNvGrpSpPr>
              <p:nvPr/>
            </p:nvGrpSpPr>
            <p:grpSpPr bwMode="auto">
              <a:xfrm>
                <a:off x="60" y="1987"/>
                <a:ext cx="2496" cy="1997"/>
                <a:chOff x="384" y="336"/>
                <a:chExt cx="3936" cy="3648"/>
              </a:xfrm>
            </p:grpSpPr>
            <p:grpSp>
              <p:nvGrpSpPr>
                <p:cNvPr id="6" name="Group 14"/>
                <p:cNvGrpSpPr>
                  <a:grpSpLocks/>
                </p:cNvGrpSpPr>
                <p:nvPr/>
              </p:nvGrpSpPr>
              <p:grpSpPr bwMode="auto">
                <a:xfrm>
                  <a:off x="384" y="384"/>
                  <a:ext cx="3936" cy="3600"/>
                  <a:chOff x="2544" y="2218"/>
                  <a:chExt cx="2798" cy="2102"/>
                </a:xfrm>
              </p:grpSpPr>
              <p:pic>
                <p:nvPicPr>
                  <p:cNvPr id="115727" name="Picture 15"/>
                  <p:cNvPicPr>
                    <a:picLocks noChangeAspect="1" noChangeArrowheads="1"/>
                  </p:cNvPicPr>
                  <p:nvPr/>
                </p:nvPicPr>
                <p:blipFill>
                  <a:blip r:embed="rId5" cstate="print"/>
                  <a:srcRect l="50072"/>
                  <a:stretch>
                    <a:fillRect/>
                  </a:stretch>
                </p:blipFill>
                <p:spPr bwMode="auto">
                  <a:xfrm>
                    <a:off x="2544" y="2218"/>
                    <a:ext cx="2798" cy="2102"/>
                  </a:xfrm>
                  <a:prstGeom prst="rect">
                    <a:avLst/>
                  </a:prstGeom>
                  <a:noFill/>
                  <a:ln w="9525">
                    <a:noFill/>
                    <a:miter lim="800000"/>
                    <a:headEnd/>
                    <a:tailEnd/>
                  </a:ln>
                </p:spPr>
              </p:pic>
              <p:sp>
                <p:nvSpPr>
                  <p:cNvPr id="115728" name="Rectangle 16"/>
                  <p:cNvSpPr>
                    <a:spLocks noChangeArrowheads="1"/>
                  </p:cNvSpPr>
                  <p:nvPr/>
                </p:nvSpPr>
                <p:spPr bwMode="auto">
                  <a:xfrm>
                    <a:off x="2544" y="2218"/>
                    <a:ext cx="2798" cy="2102"/>
                  </a:xfrm>
                  <a:prstGeom prst="rect">
                    <a:avLst/>
                  </a:prstGeom>
                  <a:solidFill>
                    <a:srgbClr val="000000"/>
                  </a:solidFill>
                  <a:ln w="9525">
                    <a:noFill/>
                    <a:miter lim="800000"/>
                    <a:headEnd/>
                    <a:tailEnd/>
                  </a:ln>
                </p:spPr>
                <p:txBody>
                  <a:bodyPr/>
                  <a:lstStyle/>
                  <a:p>
                    <a:endParaRPr lang="en-US"/>
                  </a:p>
                </p:txBody>
              </p:sp>
            </p:grpSp>
            <p:pic>
              <p:nvPicPr>
                <p:cNvPr id="115729" name="Picture 17"/>
                <p:cNvPicPr>
                  <a:picLocks noChangeAspect="1" noChangeArrowheads="1"/>
                </p:cNvPicPr>
                <p:nvPr/>
              </p:nvPicPr>
              <p:blipFill>
                <a:blip r:embed="rId5" cstate="print"/>
                <a:srcRect l="51784" b="3798"/>
                <a:stretch>
                  <a:fillRect/>
                </a:stretch>
              </p:blipFill>
              <p:spPr bwMode="auto">
                <a:xfrm>
                  <a:off x="384" y="336"/>
                  <a:ext cx="3894" cy="3648"/>
                </a:xfrm>
                <a:prstGeom prst="rect">
                  <a:avLst/>
                </a:prstGeom>
                <a:noFill/>
                <a:ln w="9525">
                  <a:noFill/>
                  <a:miter lim="800000"/>
                  <a:headEnd/>
                  <a:tailEnd/>
                </a:ln>
              </p:spPr>
            </p:pic>
          </p:grpSp>
        </p:grpSp>
      </p:grpSp>
      <p:sp>
        <p:nvSpPr>
          <p:cNvPr id="115730" name="Text Box 18"/>
          <p:cNvSpPr txBox="1">
            <a:spLocks noChangeArrowheads="1"/>
          </p:cNvSpPr>
          <p:nvPr/>
        </p:nvSpPr>
        <p:spPr bwMode="auto">
          <a:xfrm>
            <a:off x="4064000" y="5410200"/>
            <a:ext cx="1452563" cy="606425"/>
          </a:xfrm>
          <a:prstGeom prst="rect">
            <a:avLst/>
          </a:prstGeom>
          <a:noFill/>
          <a:ln w="25400">
            <a:solidFill>
              <a:srgbClr val="FF0000"/>
            </a:solidFill>
            <a:miter lim="800000"/>
            <a:headEnd/>
            <a:tailEnd/>
          </a:ln>
          <a:effectLst/>
        </p:spPr>
        <p:txBody>
          <a:bodyPr wrap="none">
            <a:spAutoFit/>
          </a:bodyPr>
          <a:lstStyle/>
          <a:p>
            <a:pPr algn="ctr" eaLnBrk="1" hangingPunct="1"/>
            <a:r>
              <a:rPr lang="en-US" altLang="zh-TW" sz="1600" b="1">
                <a:solidFill>
                  <a:schemeClr val="tx2"/>
                </a:solidFill>
                <a:latin typeface="Helvetica" charset="0"/>
                <a:ea typeface="新細明體" charset="-120"/>
              </a:rPr>
              <a:t>Diastolic</a:t>
            </a:r>
          </a:p>
          <a:p>
            <a:pPr algn="ctr" eaLnBrk="1" hangingPunct="1"/>
            <a:r>
              <a:rPr lang="en-US" altLang="zh-TW" sz="1600" b="1">
                <a:solidFill>
                  <a:schemeClr val="tx2"/>
                </a:solidFill>
                <a:latin typeface="Helvetica" charset="0"/>
                <a:ea typeface="新細明體" charset="-120"/>
              </a:rPr>
              <a:t>Heart Failure</a:t>
            </a:r>
          </a:p>
        </p:txBody>
      </p:sp>
      <p:pic>
        <p:nvPicPr>
          <p:cNvPr id="115731" name="Picture 19" descr="NEJM-figure 1"/>
          <p:cNvPicPr>
            <a:picLocks noChangeAspect="1" noChangeArrowheads="1"/>
          </p:cNvPicPr>
          <p:nvPr/>
        </p:nvPicPr>
        <p:blipFill>
          <a:blip r:embed="rId6" cstate="print"/>
          <a:srcRect l="24443" t="15555" r="56667" b="60742"/>
          <a:stretch>
            <a:fillRect/>
          </a:stretch>
        </p:blipFill>
        <p:spPr bwMode="auto">
          <a:xfrm>
            <a:off x="6019800" y="2528888"/>
            <a:ext cx="2362200" cy="2224087"/>
          </a:xfrm>
          <a:prstGeom prst="rect">
            <a:avLst/>
          </a:prstGeom>
          <a:noFill/>
        </p:spPr>
      </p:pic>
      <p:pic>
        <p:nvPicPr>
          <p:cNvPr id="115732" name="Picture 20" descr="0122 S55 S3 CARD"/>
          <p:cNvPicPr>
            <a:picLocks noChangeAspect="1" noChangeArrowheads="1"/>
          </p:cNvPicPr>
          <p:nvPr/>
        </p:nvPicPr>
        <p:blipFill>
          <a:blip r:embed="rId7" cstate="print"/>
          <a:srcRect l="35007" t="17331" r="31236" b="35844"/>
          <a:stretch>
            <a:fillRect/>
          </a:stretch>
        </p:blipFill>
        <p:spPr bwMode="auto">
          <a:xfrm>
            <a:off x="6019800" y="4757738"/>
            <a:ext cx="2362200" cy="2057400"/>
          </a:xfrm>
          <a:prstGeom prst="rect">
            <a:avLst/>
          </a:prstGeom>
          <a:noFill/>
        </p:spPr>
      </p:pic>
      <p:pic>
        <p:nvPicPr>
          <p:cNvPr id="115733" name="Picture 115732">
            <a:hlinkClick r:id="" action="ppaction://media"/>
          </p:cNvPr>
          <p:cNvPicPr>
            <a:picLocks noRot="1" noChangeAspect="1" noChangeArrowheads="1"/>
          </p:cNvPicPr>
          <p:nvPr>
            <a:videoFile r:link="rId1"/>
          </p:nvPr>
        </p:nvPicPr>
        <p:blipFill>
          <a:blip r:embed="rId8" cstate="print"/>
          <a:srcRect l="25533" t="12712" r="26843" b="29117"/>
          <a:stretch>
            <a:fillRect/>
          </a:stretch>
        </p:blipFill>
        <p:spPr bwMode="auto">
          <a:xfrm>
            <a:off x="5638800" y="14288"/>
            <a:ext cx="2971800" cy="2600325"/>
          </a:xfrm>
          <a:prstGeom prst="rect">
            <a:avLst/>
          </a:prstGeom>
          <a:noFill/>
        </p:spPr>
      </p:pic>
      <p:sp>
        <p:nvSpPr>
          <p:cNvPr id="115734" name="Text Box 22"/>
          <p:cNvSpPr txBox="1">
            <a:spLocks noChangeArrowheads="1"/>
          </p:cNvSpPr>
          <p:nvPr/>
        </p:nvSpPr>
        <p:spPr bwMode="auto">
          <a:xfrm>
            <a:off x="3568700" y="6400800"/>
            <a:ext cx="2005013" cy="457200"/>
          </a:xfrm>
          <a:prstGeom prst="rect">
            <a:avLst/>
          </a:prstGeom>
          <a:noFill/>
          <a:ln w="9525">
            <a:noFill/>
            <a:miter lim="800000"/>
            <a:headEnd/>
            <a:tailEnd/>
          </a:ln>
          <a:effectLst/>
        </p:spPr>
        <p:txBody>
          <a:bodyPr wrap="none">
            <a:spAutoFit/>
          </a:bodyPr>
          <a:lstStyle/>
          <a:p>
            <a:pPr algn="ctr"/>
            <a:r>
              <a:rPr lang="en-US" altLang="zh-TW" sz="1200" b="1">
                <a:ea typeface="新細明體" charset="-120"/>
              </a:rPr>
              <a:t>Aurigemma, Zile, Gaasch</a:t>
            </a:r>
          </a:p>
          <a:p>
            <a:pPr algn="ctr"/>
            <a:r>
              <a:rPr lang="en-US" altLang="zh-TW" sz="1200" b="1">
                <a:ea typeface="新細明體" charset="-120"/>
              </a:rPr>
              <a:t>Circulation 2005</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573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5733"/>
                                        </p:tgtEl>
                                      </p:cBhvr>
                                    </p:cmd>
                                  </p:childTnLst>
                                </p:cTn>
                              </p:par>
                            </p:childTnLst>
                          </p:cTn>
                        </p:par>
                      </p:childTnLst>
                    </p:cTn>
                  </p:par>
                </p:childTnLst>
              </p:cTn>
              <p:nextCondLst>
                <p:cond evt="onClick" delay="0">
                  <p:tgtEl>
                    <p:spTgt spid="115733"/>
                  </p:tgtEl>
                </p:cond>
              </p:nextCondLst>
            </p:seq>
            <p:video>
              <p:cMediaNode>
                <p:cTn id="7" fill="hold" display="0">
                  <p:stCondLst>
                    <p:cond delay="indefinite"/>
                  </p:stCondLst>
                  <p:endCondLst>
                    <p:cond evt="onNext" delay="0">
                      <p:tgtEl>
                        <p:sldTgt/>
                      </p:tgtEl>
                    </p:cond>
                    <p:cond evt="onPrev" delay="0">
                      <p:tgtEl>
                        <p:sldTgt/>
                      </p:tgtEl>
                    </p:cond>
                  </p:endCondLst>
                </p:cTn>
                <p:tgtEl>
                  <p:spTgt spid="115733"/>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481</TotalTime>
  <Words>1582</Words>
  <Application>Microsoft Office PowerPoint</Application>
  <PresentationFormat>On-screen Show (4:3)</PresentationFormat>
  <Paragraphs>296</Paragraphs>
  <Slides>30</Slides>
  <Notes>9</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HEART FAILURE WITH PRESERVED EJECTION FRACTION</vt:lpstr>
      <vt:lpstr>Definition</vt:lpstr>
      <vt:lpstr>Slide 3</vt:lpstr>
      <vt:lpstr>Ejection Fraction in Subjects with CHF  in the Cardiovascular Health Study</vt:lpstr>
      <vt:lpstr>Slide 5</vt:lpstr>
      <vt:lpstr>Characteristics of Patients with Reduced and Preserved LVEF</vt:lpstr>
      <vt:lpstr>Comorbid conditions/Risk factors</vt:lpstr>
      <vt:lpstr>      Pathophysiology</vt:lpstr>
      <vt:lpstr>Slide 9</vt:lpstr>
      <vt:lpstr>DIAGNOSIS OF HF-PEF</vt:lpstr>
      <vt:lpstr>Slide 11</vt:lpstr>
      <vt:lpstr>Clinical Types</vt:lpstr>
      <vt:lpstr>Slide 13</vt:lpstr>
      <vt:lpstr>Slide 14</vt:lpstr>
      <vt:lpstr>Hemodynamic diagnosis</vt:lpstr>
      <vt:lpstr>LV Diastolic  Stiffness</vt:lpstr>
      <vt:lpstr>Echocardiography</vt:lpstr>
      <vt:lpstr>Dopler Echo cardiography</vt:lpstr>
      <vt:lpstr>Tissue doppler imaging</vt:lpstr>
      <vt:lpstr>Slide 20</vt:lpstr>
      <vt:lpstr>Biomarkers</vt:lpstr>
      <vt:lpstr>PROGNOSIS</vt:lpstr>
      <vt:lpstr>Treatment of HFPEF</vt:lpstr>
      <vt:lpstr>Slide 24</vt:lpstr>
      <vt:lpstr>Slide 25</vt:lpstr>
      <vt:lpstr>Important Differences in the Mode of Death in HF-PEF versus HF-REF</vt:lpstr>
      <vt:lpstr>Major clinical Trials</vt:lpstr>
      <vt:lpstr>Ongoing Trials</vt:lpstr>
      <vt:lpstr>Recommendations ACC/AHA 2005</vt:lpstr>
      <vt:lpstr>Slide 30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 WITH PRESERVED EJECTION FRACTION</dc:title>
  <dc:creator>NSD</dc:creator>
  <cp:lastModifiedBy>cathlab</cp:lastModifiedBy>
  <cp:revision>77</cp:revision>
  <dcterms:created xsi:type="dcterms:W3CDTF">2011-11-29T17:20:02Z</dcterms:created>
  <dcterms:modified xsi:type="dcterms:W3CDTF">2015-10-25T16:49:06Z</dcterms:modified>
</cp:coreProperties>
</file>