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3366CC"/>
    <a:srgbClr val="339966"/>
    <a:srgbClr val="CC00FF"/>
    <a:srgbClr val="66FFFF"/>
    <a:srgbClr val="66FF99"/>
    <a:srgbClr val="D60093"/>
    <a:srgbClr val="FFFF99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95A1-77B6-4DC7-8125-CD3B52537A93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E404-8B45-4B1F-9179-AA4C8B9EAE3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E404-8B45-4B1F-9179-AA4C8B9EAE3F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E404-8B45-4B1F-9179-AA4C8B9EAE3F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OBSESSIVE COMPULSIVE DISORDER</a:t>
            </a:r>
          </a:p>
          <a:p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By: Dr. Dhaval Patel</a:t>
            </a:r>
          </a:p>
          <a:p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Department </a:t>
            </a:r>
            <a:r>
              <a:rPr lang="en-US" sz="4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of Psychiatry</a:t>
            </a:r>
            <a:endParaRPr lang="en-IN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214290"/>
            <a:ext cx="8786874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IN" sz="4800" b="1" dirty="0">
                <a:solidFill>
                  <a:srgbClr val="FFCC66"/>
                </a:solidFill>
              </a:rPr>
              <a:t>Spectrum Disorder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• Obsessive Compulsive phenomena can be conceptualized as</a:t>
            </a:r>
          </a:p>
          <a:p>
            <a:r>
              <a:rPr lang="en-IN" sz="2800" dirty="0">
                <a:solidFill>
                  <a:srgbClr val="FFFF00"/>
                </a:solidFill>
              </a:rPr>
              <a:t>a spectrum disorder which includes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Obsessive-Compulsive Disorder (OCD)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Trichotilomania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Eating disorders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Body Dysmorphic disorder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Tics and Tourette's Syndrome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Paediatric Autoimmune Neuropsychiatic Disorder (PANDAS)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Agoraphobia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Generalized Anxiety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57620" y="2714620"/>
            <a:ext cx="1285884" cy="9144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OCD</a:t>
            </a:r>
            <a:endParaRPr lang="en-IN" sz="2800" b="1" dirty="0"/>
          </a:p>
        </p:txBody>
      </p:sp>
      <p:sp>
        <p:nvSpPr>
          <p:cNvPr id="3" name="Diamond 2"/>
          <p:cNvSpPr/>
          <p:nvPr/>
        </p:nvSpPr>
        <p:spPr>
          <a:xfrm>
            <a:off x="1857356" y="214290"/>
            <a:ext cx="5000660" cy="642942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TRICHOTILOMANIA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iamond 3"/>
          <p:cNvSpPr/>
          <p:nvPr/>
        </p:nvSpPr>
        <p:spPr>
          <a:xfrm>
            <a:off x="5715008" y="2071678"/>
            <a:ext cx="3000396" cy="2357454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GENERALISED ANXIETY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0" y="2071678"/>
            <a:ext cx="3000364" cy="250033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BODY DISMORPHIC DISORDER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Diamond 5"/>
          <p:cNvSpPr/>
          <p:nvPr/>
        </p:nvSpPr>
        <p:spPr>
          <a:xfrm>
            <a:off x="3214678" y="5143512"/>
            <a:ext cx="3357586" cy="1571636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TOURETTE’S SYNDROME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28596" y="785794"/>
            <a:ext cx="2928958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EATING DISORDER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857224" y="4786322"/>
            <a:ext cx="2357454" cy="142876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TICS DISORDER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6215074" y="4786322"/>
            <a:ext cx="2143140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PANDAS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214942" y="785794"/>
            <a:ext cx="3643338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AGORAPHOBIA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2" idx="0"/>
          </p:cNvCxnSpPr>
          <p:nvPr/>
        </p:nvCxnSpPr>
        <p:spPr>
          <a:xfrm rot="5400000" flipH="1" flipV="1">
            <a:off x="3750463" y="1964521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7"/>
          </p:cNvCxnSpPr>
          <p:nvPr/>
        </p:nvCxnSpPr>
        <p:spPr>
          <a:xfrm rot="5400000" flipH="1" flipV="1">
            <a:off x="4910954" y="1615850"/>
            <a:ext cx="1276919" cy="118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6"/>
          </p:cNvCxnSpPr>
          <p:nvPr/>
        </p:nvCxnSpPr>
        <p:spPr>
          <a:xfrm flipV="1">
            <a:off x="5143504" y="3143248"/>
            <a:ext cx="428628" cy="28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5"/>
          </p:cNvCxnSpPr>
          <p:nvPr/>
        </p:nvCxnSpPr>
        <p:spPr>
          <a:xfrm rot="16200000" flipH="1">
            <a:off x="5046683" y="3403616"/>
            <a:ext cx="1291213" cy="1474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4"/>
          </p:cNvCxnSpPr>
          <p:nvPr/>
        </p:nvCxnSpPr>
        <p:spPr>
          <a:xfrm rot="16200000" flipH="1">
            <a:off x="3993349" y="4136233"/>
            <a:ext cx="108586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" idx="3"/>
          </p:cNvCxnSpPr>
          <p:nvPr/>
        </p:nvCxnSpPr>
        <p:spPr>
          <a:xfrm rot="5400000">
            <a:off x="2663229" y="3403617"/>
            <a:ext cx="1291213" cy="1474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" idx="2"/>
          </p:cNvCxnSpPr>
          <p:nvPr/>
        </p:nvCxnSpPr>
        <p:spPr>
          <a:xfrm rot="10800000" flipV="1">
            <a:off x="3286116" y="3171820"/>
            <a:ext cx="571504" cy="42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" idx="1"/>
          </p:cNvCxnSpPr>
          <p:nvPr/>
        </p:nvCxnSpPr>
        <p:spPr>
          <a:xfrm rot="16200000" flipV="1">
            <a:off x="2848971" y="1651568"/>
            <a:ext cx="1205481" cy="118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6273225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SPECTRUM DISORDER</a:t>
            </a:r>
            <a:endParaRPr lang="en-IN" sz="32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60007" dir="1500000" sy="-30000" kx="800400" algn="bl" rotWithShape="0">
                    <a:schemeClr val="accent4">
                      <a:lumMod val="60000"/>
                      <a:lumOff val="40000"/>
                      <a:alpha val="20000"/>
                    </a:schemeClr>
                  </a:outerShdw>
                </a:effectLst>
              </a:rPr>
              <a:t>COURSE &amp; PROGNOSIS</a:t>
            </a:r>
            <a:endParaRPr lang="en-IN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60007" dir="1500000" sy="-30000" kx="800400" algn="bl" rotWithShape="0">
                  <a:schemeClr val="accent4">
                    <a:lumMod val="60000"/>
                    <a:lumOff val="40000"/>
                    <a:alpha val="2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More than half of patients have sudden onset of symptoms which occurs after a stressful event.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Delay of 5-10 years before patient come to psychiatric attention.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About one third of OCD patients have major depressive disorder &amp; suicidal tendency.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POOR PROGNOSIS is indicated by</a:t>
            </a:r>
          </a:p>
          <a:p>
            <a:pPr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            - yielding to compulsion</a:t>
            </a:r>
          </a:p>
          <a:p>
            <a:pPr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-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childhood onset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            -  bizarre compulsion</a:t>
            </a:r>
          </a:p>
          <a:p>
            <a:pPr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-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need for hospitalization</a:t>
            </a:r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-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coexisting major depressive disorder</a:t>
            </a:r>
          </a:p>
          <a:p>
            <a:pPr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            -  presence of personality disorder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57162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n cmpd="dbl">
                  <a:gradFill>
                    <a:gsLst>
                      <a:gs pos="0">
                        <a:srgbClr val="FFFFFF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736600" dist="50800" dir="8100000">
                    <a:schemeClr val="accent2">
                      <a:lumMod val="40000"/>
                      <a:lumOff val="60000"/>
                      <a:alpha val="50000"/>
                    </a:schemeClr>
                  </a:innerShdw>
                </a:effectLst>
              </a:rPr>
              <a:t>OBSESSIVE COMPULSIVE PERSONALITY DISORDER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/>
          </a:bodyPr>
          <a:lstStyle/>
          <a:p>
            <a:r>
              <a:rPr lang="en-IN" sz="1800" b="1" dirty="0">
                <a:solidFill>
                  <a:schemeClr val="accent4">
                    <a:lumMod val="75000"/>
                  </a:schemeClr>
                </a:solidFill>
              </a:rPr>
              <a:t>Pervasive pattern of preoccupation with orderliness, perfectionism, and mental and interpersonal control, at the expense of flexibility, openness, and efficiency, beginning by early adult hood and present in a variety of contexts, as indicated by four or more of the following:</a:t>
            </a:r>
          </a:p>
          <a:p>
            <a:pPr>
              <a:buNone/>
            </a:pPr>
            <a:endParaRPr lang="en-IN" sz="1800" b="1" dirty="0"/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1.  Preoccupation with details, rules, lists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2.  Perfectionism that interferes with task completion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3.  Excessively devoted to work and productivity to the exclusion of leisure               activities and friendships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4.  Overly conscientious, scrupulous and inflexible about matters of morality, ethics or values.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5.  Is unable to discard worn-out or worthless objects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6.  Is reluctant to delegate tasks or to work with others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7.  A miserly spending style toward both self and others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8.  Shows with rigidity and stubbornness</a:t>
            </a:r>
          </a:p>
          <a:p>
            <a:pPr>
              <a:buNone/>
            </a:pPr>
            <a:r>
              <a:rPr lang="en-IN" sz="1800" b="1" dirty="0">
                <a:solidFill>
                  <a:schemeClr val="accent3">
                    <a:lumMod val="75000"/>
                  </a:schemeClr>
                </a:solidFill>
              </a:rPr>
              <a:t>No major obsessions and does not see senselessness</a:t>
            </a:r>
          </a:p>
          <a:p>
            <a:pPr>
              <a:buFont typeface="Wingdings" pitchFamily="2" charset="2"/>
              <a:buChar char="v"/>
            </a:pP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TREATMENT</a:t>
            </a:r>
            <a:endParaRPr lang="en-I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Pharmacotherapy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Behavior Therapy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Psychotherapy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Other Therapies</a:t>
            </a:r>
            <a:endParaRPr lang="en-I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Pharmacotherapy</a:t>
            </a:r>
            <a:endParaRPr lang="en-IN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Initial effect seen after 4-6 weeks.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8-16 weeks needed to get max therapeutic benefit.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Serotonin specific reuptake inhibitors.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Clomipramine.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Other drugs.</a:t>
            </a:r>
            <a:endParaRPr lang="en-IN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SSRIs.</a:t>
            </a:r>
            <a:endParaRPr lang="en-IN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6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FLUOXETINE (Prozac)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FLUVOXAMINE (Luvox)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PAROXETINE (Paxil)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SERTRALINE (Zoloft)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en-US" sz="3800" b="1" dirty="0">
                <a:ln w="50800"/>
                <a:solidFill>
                  <a:schemeClr val="tx2">
                    <a:lumMod val="60000"/>
                    <a:lumOff val="40000"/>
                  </a:schemeClr>
                </a:solidFill>
              </a:rPr>
              <a:t>ADVERSE EFFECTS</a:t>
            </a:r>
            <a:endParaRPr lang="en-US" b="1" dirty="0">
              <a:ln w="50800"/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sleep disturbance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nausea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diarrhea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headache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anxiety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restlessness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en-US" sz="3800" b="1" dirty="0">
                <a:ln w="50800"/>
                <a:solidFill>
                  <a:schemeClr val="accent4">
                    <a:lumMod val="75000"/>
                  </a:schemeClr>
                </a:solidFill>
              </a:rPr>
              <a:t>Ssri + behavioral therapy = best cinical outcomes.</a:t>
            </a:r>
          </a:p>
          <a:p>
            <a:pPr>
              <a:buFont typeface="Wingdings" pitchFamily="2" charset="2"/>
              <a:buChar char="ü"/>
            </a:pP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IN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CC"/>
                </a:solidFill>
              </a:rPr>
              <a:t>CLOMIPRAMINE</a:t>
            </a:r>
            <a:endParaRPr lang="en-IN" dirty="0">
              <a:solidFill>
                <a:srgbClr val="00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FFCC"/>
                </a:solidFill>
              </a:rPr>
              <a:t>It was the 1</a:t>
            </a:r>
            <a:r>
              <a:rPr lang="en-US" baseline="30000" dirty="0">
                <a:solidFill>
                  <a:srgbClr val="66FFCC"/>
                </a:solidFill>
              </a:rPr>
              <a:t>st</a:t>
            </a:r>
            <a:r>
              <a:rPr lang="en-US" dirty="0">
                <a:solidFill>
                  <a:srgbClr val="66FFCC"/>
                </a:solidFill>
              </a:rPr>
              <a:t> drug to be FDA approved for the treatment of OCD.</a:t>
            </a:r>
          </a:p>
          <a:p>
            <a:r>
              <a:rPr lang="en-US" dirty="0">
                <a:solidFill>
                  <a:srgbClr val="66FFCC"/>
                </a:solidFill>
              </a:rPr>
              <a:t>Dosing must be titrated upwards over 2-3 weeks to avoid GI side effects &amp; Orthostatic hypotension. </a:t>
            </a:r>
          </a:p>
          <a:p>
            <a:r>
              <a:rPr lang="en-US" dirty="0">
                <a:solidFill>
                  <a:srgbClr val="66FFCC"/>
                </a:solidFill>
              </a:rPr>
              <a:t>Other side effects – dry mouth, constipatio</a:t>
            </a:r>
            <a:r>
              <a:rPr lang="en-US" dirty="0">
                <a:solidFill>
                  <a:srgbClr val="00FFFF"/>
                </a:solidFill>
              </a:rPr>
              <a:t>n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DRUGS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66FF99"/>
                </a:solidFill>
              </a:rPr>
              <a:t>If treatment with clomipramine or an SSRI is unsuccessful, many therapists augment the 1</a:t>
            </a:r>
            <a:r>
              <a:rPr lang="en-US" baseline="30000" dirty="0">
                <a:solidFill>
                  <a:srgbClr val="66FF99"/>
                </a:solidFill>
              </a:rPr>
              <a:t>st</a:t>
            </a:r>
            <a:r>
              <a:rPr lang="en-US" dirty="0">
                <a:solidFill>
                  <a:srgbClr val="66FF99"/>
                </a:solidFill>
              </a:rPr>
              <a:t> drug by addition of VALPROATE, LITHIUM, or CARBAMAZEPINE.</a:t>
            </a:r>
          </a:p>
          <a:p>
            <a:pPr>
              <a:buNone/>
            </a:pPr>
            <a:endParaRPr lang="en-US" dirty="0">
              <a:solidFill>
                <a:srgbClr val="66FF99"/>
              </a:solidFill>
            </a:endParaRPr>
          </a:p>
          <a:p>
            <a:r>
              <a:rPr lang="en-US" dirty="0">
                <a:solidFill>
                  <a:srgbClr val="66FF99"/>
                </a:solidFill>
              </a:rPr>
              <a:t>VENLAFAXINE</a:t>
            </a:r>
          </a:p>
          <a:p>
            <a:r>
              <a:rPr lang="en-US" dirty="0">
                <a:solidFill>
                  <a:srgbClr val="66FF99"/>
                </a:solidFill>
              </a:rPr>
              <a:t>PINDOLOL</a:t>
            </a:r>
          </a:p>
          <a:p>
            <a:r>
              <a:rPr lang="en-US" dirty="0">
                <a:solidFill>
                  <a:srgbClr val="66FF99"/>
                </a:solidFill>
              </a:rPr>
              <a:t>MONOAMINE OXYDASE INHIBITORS – PHENELZINE</a:t>
            </a:r>
          </a:p>
          <a:p>
            <a:r>
              <a:rPr lang="en-US" dirty="0">
                <a:solidFill>
                  <a:srgbClr val="66FF99"/>
                </a:solidFill>
              </a:rPr>
              <a:t>BUSPIRON</a:t>
            </a:r>
          </a:p>
          <a:p>
            <a:r>
              <a:rPr lang="en-US" dirty="0">
                <a:solidFill>
                  <a:srgbClr val="66FF99"/>
                </a:solidFill>
              </a:rPr>
              <a:t>5- HYDROXY TRYPTAMINE</a:t>
            </a:r>
          </a:p>
          <a:p>
            <a:r>
              <a:rPr lang="en-US" dirty="0">
                <a:solidFill>
                  <a:srgbClr val="66FF99"/>
                </a:solidFill>
              </a:rPr>
              <a:t>L- TRYPTOPHAN</a:t>
            </a:r>
          </a:p>
          <a:p>
            <a:r>
              <a:rPr lang="en-US" dirty="0">
                <a:solidFill>
                  <a:srgbClr val="66FF99"/>
                </a:solidFill>
              </a:rPr>
              <a:t>CLONAZEPAM</a:t>
            </a:r>
            <a:endParaRPr lang="en-IN" dirty="0">
              <a:solidFill>
                <a:srgbClr val="66FF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60093"/>
          </a:solidFill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</a:rPr>
              <a:t>BEHAVIOR THERAPY</a:t>
            </a:r>
            <a:endParaRPr lang="en-IN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C00FF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66FFFF"/>
                </a:solidFill>
              </a:rPr>
              <a:t>As effective as pharmacotherapy, in fact having more long lasting effects.</a:t>
            </a:r>
          </a:p>
          <a:p>
            <a:r>
              <a:rPr lang="en-US" dirty="0">
                <a:solidFill>
                  <a:srgbClr val="66FFFF"/>
                </a:solidFill>
              </a:rPr>
              <a:t>PRINCIPAL BEHAVIORAL TREATMENT</a:t>
            </a:r>
          </a:p>
          <a:p>
            <a:endParaRPr lang="en-US" dirty="0">
              <a:solidFill>
                <a:srgbClr val="66FFFF"/>
              </a:solidFill>
            </a:endParaRPr>
          </a:p>
          <a:p>
            <a:r>
              <a:rPr lang="en-US" dirty="0">
                <a:solidFill>
                  <a:srgbClr val="66FFFF"/>
                </a:solidFill>
              </a:rPr>
              <a:t>Exposure &amp; response prevention</a:t>
            </a:r>
          </a:p>
          <a:p>
            <a:r>
              <a:rPr lang="en-US" dirty="0">
                <a:solidFill>
                  <a:srgbClr val="66FFFF"/>
                </a:solidFill>
              </a:rPr>
              <a:t>Desensitization</a:t>
            </a:r>
          </a:p>
          <a:p>
            <a:r>
              <a:rPr lang="en-US" dirty="0">
                <a:solidFill>
                  <a:srgbClr val="66FFFF"/>
                </a:solidFill>
              </a:rPr>
              <a:t>Thought stopping </a:t>
            </a:r>
          </a:p>
          <a:p>
            <a:r>
              <a:rPr lang="en-US" dirty="0">
                <a:solidFill>
                  <a:srgbClr val="66FFFF"/>
                </a:solidFill>
              </a:rPr>
              <a:t>Flooding</a:t>
            </a:r>
          </a:p>
          <a:p>
            <a:r>
              <a:rPr lang="en-US" dirty="0">
                <a:solidFill>
                  <a:srgbClr val="66FFFF"/>
                </a:solidFill>
              </a:rPr>
              <a:t>Implosion therapy</a:t>
            </a:r>
          </a:p>
          <a:p>
            <a:r>
              <a:rPr lang="en-US" dirty="0">
                <a:solidFill>
                  <a:srgbClr val="66FFFF"/>
                </a:solidFill>
              </a:rPr>
              <a:t>Aversive conditioning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86050" y="142852"/>
            <a:ext cx="3357586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OCD</a:t>
            </a:r>
            <a:endParaRPr lang="en-IN" sz="7200" dirty="0">
              <a:solidFill>
                <a:schemeClr val="tx1"/>
              </a:solidFill>
            </a:endParaRPr>
          </a:p>
        </p:txBody>
      </p:sp>
      <p:sp>
        <p:nvSpPr>
          <p:cNvPr id="7" name="Left-Right Arrow Callout 6"/>
          <p:cNvSpPr/>
          <p:nvPr/>
        </p:nvSpPr>
        <p:spPr>
          <a:xfrm>
            <a:off x="3071802" y="1071546"/>
            <a:ext cx="2857520" cy="1214446"/>
          </a:xfrm>
          <a:prstGeom prst="leftRightArrowCallou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071538" y="150017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OBSESSIONS</a:t>
            </a:r>
            <a:endParaRPr lang="en-I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142873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COMPULSIONS</a:t>
            </a:r>
            <a:endParaRPr lang="en-IN" sz="2400" b="1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142844" y="2285992"/>
            <a:ext cx="3643338" cy="3143272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It is a recurrent &amp; intrusive thought, feeling, idea, or sensation.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5072066" y="2214554"/>
            <a:ext cx="3786214" cy="321471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It is a conscious, standardized, recurrent behavior, such as counting, checking, or avoiding.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600076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Relation between these two fragments</a:t>
            </a:r>
            <a:endParaRPr lang="en-IN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OTHER THERAPIES</a:t>
            </a:r>
            <a:endParaRPr lang="en-IN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PSYCHOTHERAPY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FAMILY THERAPY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GROUP THERAPY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ECT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PSYCHOSURGERY – CINGULOTOMY</a:t>
            </a:r>
          </a:p>
          <a:p>
            <a:pPr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- most common Cx – seizures           </a:t>
            </a:r>
          </a:p>
          <a:p>
            <a:pPr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Rx – phenytoin.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70" y="214290"/>
            <a:ext cx="542928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TREATMENT OF OCD</a:t>
            </a:r>
            <a:endParaRPr lang="en-IN" dirty="0"/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 rot="16200000" flipH="1">
            <a:off x="6036479" y="-750123"/>
            <a:ext cx="785818" cy="3286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 rot="5400000">
            <a:off x="2750331" y="-821561"/>
            <a:ext cx="714380" cy="3357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1357298"/>
            <a:ext cx="23574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PHARMACOTHERAPY</a:t>
            </a:r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6786578" y="1357298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BEHAVIORAL THERAPY</a:t>
            </a:r>
            <a:endParaRPr lang="en-IN" dirty="0"/>
          </a:p>
        </p:txBody>
      </p:sp>
      <p:cxnSp>
        <p:nvCxnSpPr>
          <p:cNvPr id="22" name="Straight Arrow Connector 21"/>
          <p:cNvCxnSpPr>
            <a:stCxn id="19" idx="2"/>
          </p:cNvCxnSpPr>
          <p:nvPr/>
        </p:nvCxnSpPr>
        <p:spPr>
          <a:xfrm rot="16200000" flipH="1">
            <a:off x="1732347" y="1089413"/>
            <a:ext cx="428628" cy="1535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00298" y="2143116"/>
            <a:ext cx="250033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 SSRIs</a:t>
            </a:r>
            <a:r>
              <a:rPr lang="en-IN" dirty="0"/>
              <a:t>;</a:t>
            </a:r>
          </a:p>
          <a:p>
            <a:pPr algn="ctr"/>
            <a:r>
              <a:rPr lang="en-US" dirty="0"/>
              <a:t>CLOMIPRAMINE-250mg</a:t>
            </a:r>
          </a:p>
          <a:p>
            <a:pPr algn="ctr"/>
            <a:r>
              <a:rPr lang="en-US" dirty="0"/>
              <a:t>FLUOXETINE-80mg</a:t>
            </a:r>
          </a:p>
          <a:p>
            <a:pPr algn="ctr"/>
            <a:r>
              <a:rPr lang="en-US" dirty="0"/>
              <a:t>PAROXETINE-60mg</a:t>
            </a:r>
          </a:p>
        </p:txBody>
      </p:sp>
      <p:cxnSp>
        <p:nvCxnSpPr>
          <p:cNvPr id="11" name="Straight Arrow Connector 10"/>
          <p:cNvCxnSpPr>
            <a:stCxn id="19" idx="2"/>
          </p:cNvCxnSpPr>
          <p:nvPr/>
        </p:nvCxnSpPr>
        <p:spPr>
          <a:xfrm rot="5400000">
            <a:off x="839373" y="1660902"/>
            <a:ext cx="357190" cy="32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143116"/>
            <a:ext cx="2000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line SSRIs;</a:t>
            </a:r>
          </a:p>
          <a:p>
            <a:pPr algn="ctr"/>
            <a:r>
              <a:rPr lang="en-US" sz="1400" dirty="0"/>
              <a:t>SERTRALINE-200mg</a:t>
            </a:r>
          </a:p>
          <a:p>
            <a:pPr algn="ctr"/>
            <a:r>
              <a:rPr lang="en-US" sz="1400" dirty="0"/>
              <a:t>FLUVOXAMINE-300mg</a:t>
            </a:r>
            <a:endParaRPr lang="en-IN" sz="1400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rot="16200000" flipH="1">
            <a:off x="1171556" y="2886076"/>
            <a:ext cx="514360" cy="85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</p:cNvCxnSpPr>
          <p:nvPr/>
        </p:nvCxnSpPr>
        <p:spPr>
          <a:xfrm rot="5400000">
            <a:off x="2625315" y="2446728"/>
            <a:ext cx="357190" cy="1893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571604" y="385762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5720" y="4143380"/>
            <a:ext cx="385765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Augmentors  if partial response;</a:t>
            </a:r>
          </a:p>
          <a:p>
            <a:pPr algn="ctr"/>
            <a:r>
              <a:rPr lang="en-US" dirty="0"/>
              <a:t>BUSPIRON, LITHIUM,</a:t>
            </a:r>
          </a:p>
          <a:p>
            <a:pPr algn="ctr"/>
            <a:r>
              <a:rPr lang="en-US" dirty="0"/>
              <a:t>CLONAZEPAM, TRAZODONE,</a:t>
            </a:r>
          </a:p>
          <a:p>
            <a:pPr algn="ctr"/>
            <a:r>
              <a:rPr lang="en-US" dirty="0"/>
              <a:t>ALPRAZOLAM, LIOTHYRONINE</a:t>
            </a:r>
            <a:endParaRPr lang="en-IN" dirty="0"/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1964513" y="539354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5720" y="5643578"/>
            <a:ext cx="42862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Try a 2</a:t>
            </a:r>
            <a:r>
              <a:rPr lang="en-US" baseline="30000" dirty="0"/>
              <a:t>nd</a:t>
            </a:r>
            <a:r>
              <a:rPr lang="en-US" dirty="0"/>
              <a:t> SSRIs/behavior therapy</a:t>
            </a:r>
            <a:endParaRPr lang="en-IN" dirty="0"/>
          </a:p>
        </p:txBody>
      </p:sp>
      <p:cxnSp>
        <p:nvCxnSpPr>
          <p:cNvPr id="33" name="Straight Arrow Connector 32"/>
          <p:cNvCxnSpPr>
            <a:stCxn id="31" idx="2"/>
          </p:cNvCxnSpPr>
          <p:nvPr/>
        </p:nvCxnSpPr>
        <p:spPr>
          <a:xfrm rot="5400000">
            <a:off x="2250265" y="61793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85720" y="6357958"/>
            <a:ext cx="428628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Still unresponsive</a:t>
            </a:r>
            <a:endParaRPr lang="en-IN" dirty="0"/>
          </a:p>
        </p:txBody>
      </p:sp>
      <p:cxnSp>
        <p:nvCxnSpPr>
          <p:cNvPr id="37" name="Straight Arrow Connector 36"/>
          <p:cNvCxnSpPr>
            <a:stCxn id="27" idx="3"/>
          </p:cNvCxnSpPr>
          <p:nvPr/>
        </p:nvCxnSpPr>
        <p:spPr>
          <a:xfrm flipV="1">
            <a:off x="4143372" y="1928802"/>
            <a:ext cx="2857520" cy="271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9" idx="3"/>
          </p:cNvCxnSpPr>
          <p:nvPr/>
        </p:nvCxnSpPr>
        <p:spPr>
          <a:xfrm>
            <a:off x="2357422" y="1500174"/>
            <a:ext cx="43577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00430" y="1142984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Also consider</a:t>
            </a:r>
            <a:endParaRPr lang="en-IN" sz="1200" dirty="0"/>
          </a:p>
        </p:txBody>
      </p:sp>
      <p:cxnSp>
        <p:nvCxnSpPr>
          <p:cNvPr id="63" name="Straight Arrow Connector 62"/>
          <p:cNvCxnSpPr>
            <a:stCxn id="20" idx="2"/>
          </p:cNvCxnSpPr>
          <p:nvPr/>
        </p:nvCxnSpPr>
        <p:spPr>
          <a:xfrm rot="16200000" flipH="1">
            <a:off x="7411660" y="2268132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57950" y="2786058"/>
            <a:ext cx="264320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Exposure with response prevention</a:t>
            </a:r>
            <a:endParaRPr lang="en-IN" dirty="0"/>
          </a:p>
        </p:txBody>
      </p:sp>
      <p:cxnSp>
        <p:nvCxnSpPr>
          <p:cNvPr id="67" name="Straight Arrow Connector 66"/>
          <p:cNvCxnSpPr>
            <a:stCxn id="65" idx="2"/>
          </p:cNvCxnSpPr>
          <p:nvPr/>
        </p:nvCxnSpPr>
        <p:spPr>
          <a:xfrm rot="16200000" flipH="1">
            <a:off x="7161626" y="3804050"/>
            <a:ext cx="107157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357818" y="4357694"/>
            <a:ext cx="364333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Reasons of poor response;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Poor compliance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Comorbid depression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Use/abuse of cns depressants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Delusions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488" y="142852"/>
            <a:ext cx="300039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STILL UNRESPONSIVE</a:t>
            </a:r>
            <a:endParaRPr lang="en-IN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rot="16200000" flipH="1">
            <a:off x="5072066" y="-142900"/>
            <a:ext cx="642942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</p:cNvCxnSpPr>
          <p:nvPr/>
        </p:nvCxnSpPr>
        <p:spPr>
          <a:xfrm rot="5400000">
            <a:off x="2893207" y="-321495"/>
            <a:ext cx="571504" cy="235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86380" y="1285860"/>
            <a:ext cx="364333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severely disabled patients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42910" y="1285860"/>
            <a:ext cx="27146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personality disorder</a:t>
            </a:r>
            <a:endParaRPr lang="en-IN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rot="5400000">
            <a:off x="1643042" y="20002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1472" y="2571744"/>
            <a:ext cx="2857520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/>
              <a:t> Psychotherapy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/>
              <a:t> Day program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/>
              <a:t> Halfway houses</a:t>
            </a:r>
            <a:endParaRPr lang="en-IN" dirty="0"/>
          </a:p>
        </p:txBody>
      </p:sp>
      <p:cxnSp>
        <p:nvCxnSpPr>
          <p:cNvPr id="16" name="Straight Arrow Connector 15"/>
          <p:cNvCxnSpPr>
            <a:stCxn id="9" idx="2"/>
          </p:cNvCxnSpPr>
          <p:nvPr/>
        </p:nvCxnSpPr>
        <p:spPr>
          <a:xfrm rot="16200000" flipH="1">
            <a:off x="6482965" y="2268133"/>
            <a:ext cx="128588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286380" y="3071810"/>
            <a:ext cx="3500462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Consider neurosurgery;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/>
              <a:t> After a minimum two adequate medication trials with augmentation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/>
              <a:t> After behavioral treatment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/>
              <a:t> Without severe personality disorder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428728" y="-3000420"/>
            <a:ext cx="7372344" cy="1071570"/>
          </a:xfrm>
        </p:spPr>
        <p:txBody>
          <a:bodyPr>
            <a:normAutofit/>
          </a:bodyPr>
          <a:lstStyle/>
          <a:p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jesica_al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327400" cy="3911600"/>
          </a:xfrm>
        </p:spPr>
      </p:pic>
      <p:sp>
        <p:nvSpPr>
          <p:cNvPr id="5" name="TextBox 4"/>
          <p:cNvSpPr txBox="1"/>
          <p:nvPr/>
        </p:nvSpPr>
        <p:spPr>
          <a:xfrm>
            <a:off x="214282" y="335756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JESICA ALBA</a:t>
            </a:r>
            <a:endParaRPr lang="en-IN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justin_timberl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0"/>
            <a:ext cx="2786082" cy="3857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38" y="235743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JUSTINE TIMBERLAKE</a:t>
            </a:r>
            <a:endParaRPr lang="en-IN" dirty="0"/>
          </a:p>
        </p:txBody>
      </p:sp>
      <p:pic>
        <p:nvPicPr>
          <p:cNvPr id="9" name="Picture 8" descr="top-ten-highest-paid-soccer-players-footb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0"/>
            <a:ext cx="3071802" cy="3857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768" y="307181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BACKHAM</a:t>
            </a:r>
            <a:endParaRPr lang="en-IN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507207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SUFFERING FROM OCD</a:t>
            </a:r>
            <a:endParaRPr lang="en-IN" sz="3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erpetua" pitchFamily="18" charset="0"/>
              </a:rPr>
              <a:t>EPIDEMIOLOGY</a:t>
            </a:r>
            <a:endParaRPr lang="en-IN" sz="6600" i="1" dirty="0"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The lifetime prevalence of OCD in general population – 2-3%.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most common psychiatric diagnosis after PHOBIAS, SUBSTANCE RELATED DISORDER, &amp; MAJOR DEPRESSION.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Among adults men &amp; women equally </a:t>
            </a:r>
            <a:r>
              <a:rPr lang="en-IN" sz="2800" dirty="0"/>
              <a:t>affected.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Among adolescents boys are affected more.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Mean age of onset – 20 years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Single persons –more prone to it.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More among WHITES.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ETIOLOGY</a:t>
            </a:r>
            <a:endParaRPr lang="en-IN" sz="7200" b="1" dirty="0">
              <a:solidFill>
                <a:schemeClr val="accent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043510"/>
          </a:xfrm>
        </p:spPr>
        <p:txBody>
          <a:bodyPr>
            <a:normAutofit fontScale="32500" lnSpcReduction="20000"/>
          </a:bodyPr>
          <a:lstStyle/>
          <a:p>
            <a:endParaRPr lang="en-IN" dirty="0"/>
          </a:p>
          <a:p>
            <a:r>
              <a:rPr lang="en-IN" sz="8000" dirty="0"/>
              <a:t> Problems identified in cognitive processing 	</a:t>
            </a:r>
          </a:p>
          <a:p>
            <a:r>
              <a:rPr lang="en-IN" sz="8000" dirty="0"/>
              <a:t> Childhood trauma, abuse and neglect, low socio-economic status,  low IQ more common.</a:t>
            </a:r>
          </a:p>
          <a:p>
            <a:r>
              <a:rPr lang="en-IN" sz="8000" dirty="0"/>
              <a:t> Dysregulation of serotonin subsystems, particularly in the 	basal ganglia and orbit frontal cortex. 	</a:t>
            </a:r>
          </a:p>
          <a:p>
            <a:r>
              <a:rPr lang="en-IN" sz="8000" dirty="0"/>
              <a:t>  Sub cortical brain changes are reversible with treatment .	</a:t>
            </a:r>
          </a:p>
          <a:p>
            <a:r>
              <a:rPr lang="it-IT" sz="8000" dirty="0"/>
              <a:t>  Model -Pediatric Autoimmune Neuropsychiatic disorder.         </a:t>
            </a:r>
            <a:r>
              <a:rPr lang="en-IN" sz="8000" dirty="0"/>
              <a:t>(</a:t>
            </a:r>
            <a:r>
              <a:rPr lang="en-IN" sz="8000" b="1" dirty="0"/>
              <a:t>PANDAS) </a:t>
            </a:r>
          </a:p>
          <a:p>
            <a:pPr>
              <a:buNone/>
            </a:pPr>
            <a:r>
              <a:rPr lang="en-IN" sz="8000" dirty="0"/>
              <a:t>                -   Onset of disorder follows strep infection. (strep infection also known to precede another disorder known as Syndenham’s chorea) 	</a:t>
            </a:r>
          </a:p>
          <a:p>
            <a:pPr>
              <a:buNone/>
            </a:pPr>
            <a:r>
              <a:rPr lang="en-IN" sz="8000" dirty="0"/>
              <a:t>                -    Sub cortical structures affected in both diseases </a:t>
            </a:r>
            <a:r>
              <a:rPr lang="en-IN" dirty="0"/>
              <a:t>	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2">
                    <a:lumMod val="75000"/>
                  </a:schemeClr>
                </a:solidFill>
              </a:rPr>
              <a:t>ETIOLOGY</a:t>
            </a:r>
            <a:endParaRPr lang="en-IN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b="1" dirty="0"/>
              <a:t>Familial/Genetic component</a:t>
            </a:r>
          </a:p>
          <a:p>
            <a:pPr>
              <a:buNone/>
            </a:pPr>
            <a:r>
              <a:rPr lang="en-IN" dirty="0"/>
              <a:t>           -Generalized anxiety disorder, agoraphobia found more</a:t>
            </a:r>
          </a:p>
          <a:p>
            <a:pPr>
              <a:buNone/>
            </a:pPr>
            <a:r>
              <a:rPr lang="en-IN" dirty="0"/>
              <a:t>      commonly in first degree relatives.</a:t>
            </a:r>
          </a:p>
          <a:p>
            <a:pPr>
              <a:buNone/>
            </a:pPr>
            <a:r>
              <a:rPr lang="en-IN" dirty="0"/>
              <a:t>           -Another subtype sees Tourettes syndrome, tic           disorders more commonly in first degree relatives.</a:t>
            </a:r>
          </a:p>
          <a:p>
            <a:r>
              <a:rPr lang="en-IN" b="1" dirty="0"/>
              <a:t> Summary </a:t>
            </a:r>
            <a:r>
              <a:rPr lang="en-IN" dirty="0"/>
              <a:t>- There appears to be diverse causes including multiple possible genetic causes, insults to the developing brain, and risk factors that bring out these vulnerabilities (including low SES, abuse and neglect)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DSM-IV-TR Diagnostic Criteria For </a:t>
            </a:r>
            <a:br>
              <a:rPr lang="en-US" sz="400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OCD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524000"/>
            <a:ext cx="9144000" cy="5334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Either obsessions or compulsion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dirty="0"/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Obsessions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en-US" sz="1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Reccurent &amp; persistent thoughts, impulses, or images that are experienced, at sometime during the disturbance, as intrusive &amp; inappropriate &amp;that cause marked anxiety or distress.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thoughts, impulses, or images are not simply excessive worries about real life problems.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person attempts to ignore or suppress such thoughts, impulses, or images or to neutralize them with some other thought or action.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person recognizes that the </a:t>
            </a:r>
            <a:r>
              <a:rPr lang="en-US" sz="1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obsessional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thoughts, impulses, or images are a product of his or her own mind (not imposed from without as in thought insertion)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85800"/>
            <a:ext cx="8305800" cy="685800"/>
          </a:xfrm>
        </p:spPr>
        <p:txBody>
          <a:bodyPr>
            <a:normAutofit fontScale="90000"/>
          </a:bodyPr>
          <a:lstStyle/>
          <a:p>
            <a:pPr marL="762000" indent="-762000"/>
            <a:br>
              <a:rPr lang="en-US" sz="8000" dirty="0"/>
            </a:br>
            <a:r>
              <a:rPr lang="en-US" sz="5300" b="1" dirty="0">
                <a:solidFill>
                  <a:srgbClr val="FF66FF"/>
                </a:solidFill>
              </a:rPr>
              <a:t>compulsions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FF66FF"/>
                </a:solidFill>
              </a:rPr>
              <a:t>Repetitive behaviors (e.g., praying, counting, repeating words silently) that the person feels driven to perform in response to an obsession, or according to rules that must be applied rigidly.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dirty="0">
              <a:solidFill>
                <a:srgbClr val="FF66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800" dirty="0">
                <a:solidFill>
                  <a:srgbClr val="FF66FF"/>
                </a:solidFill>
              </a:rPr>
              <a:t>The behaviors or mental acts are aimed at preventing or reducing distress or preventing some dreaded event or situation; however, these behaviors or mental acts either are not connected in a realistic way with what they are designed to neutralize or prevent or are clearly excessive.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09600"/>
            <a:ext cx="8229600" cy="381000"/>
          </a:xfrm>
        </p:spPr>
        <p:txBody>
          <a:bodyPr>
            <a:normAutofit fontScale="90000"/>
          </a:bodyPr>
          <a:lstStyle/>
          <a:p>
            <a:endParaRPr lang="en-US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/>
          <a:lstStyle/>
          <a:p>
            <a:pPr marL="609600" indent="-609600">
              <a:buFontTx/>
              <a:buAutoNum type="alphaUcPeriod" startAt="2"/>
            </a:pPr>
            <a:r>
              <a:rPr lang="en-US" sz="2400" dirty="0">
                <a:solidFill>
                  <a:srgbClr val="731A0B"/>
                </a:solidFill>
              </a:rPr>
              <a:t>At some point during the course of the disorder, the person has recognize that the obsession or compulsions are excessive or unreasonable.</a:t>
            </a:r>
          </a:p>
          <a:p>
            <a:pPr marL="609600" indent="-609600">
              <a:buFontTx/>
              <a:buAutoNum type="alphaUcPeriod" startAt="2"/>
            </a:pPr>
            <a:endParaRPr lang="en-US" sz="2400" dirty="0">
              <a:solidFill>
                <a:srgbClr val="731A0B"/>
              </a:solidFill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>
                <a:solidFill>
                  <a:srgbClr val="731A0B"/>
                </a:solidFill>
              </a:rPr>
              <a:t>The obsessions or compulsions cause marked distress, are time consuming (take more than 1 hour a day), or significantly interfere with the person’s normal routine, occupational functioning, or usual social activities or relationships.</a:t>
            </a:r>
          </a:p>
          <a:p>
            <a:pPr marL="609600" indent="-609600">
              <a:buFontTx/>
              <a:buAutoNum type="alphaUcPeriod" startAt="2"/>
            </a:pPr>
            <a:endParaRPr lang="en-US" sz="2400" dirty="0">
              <a:solidFill>
                <a:srgbClr val="731A0B"/>
              </a:solidFill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>
                <a:solidFill>
                  <a:srgbClr val="731A0B"/>
                </a:solidFill>
              </a:rPr>
              <a:t>If another Axis1 disorder is present the of obsessions or compulsions is not restricted to it.</a:t>
            </a:r>
          </a:p>
          <a:p>
            <a:pPr marL="609600" indent="-609600">
              <a:buFontTx/>
              <a:buNone/>
            </a:pPr>
            <a:endParaRPr lang="en-US" sz="2400" dirty="0">
              <a:solidFill>
                <a:srgbClr val="731A0B"/>
              </a:solidFill>
            </a:endParaRPr>
          </a:p>
          <a:p>
            <a:pPr marL="609600" indent="-609600">
              <a:buFontTx/>
              <a:buAutoNum type="alphaUcPeriod" startAt="5"/>
            </a:pPr>
            <a:r>
              <a:rPr lang="en-US" sz="2400" dirty="0">
                <a:solidFill>
                  <a:srgbClr val="731A0B"/>
                </a:solidFill>
              </a:rPr>
              <a:t>The disturbance is not due to the direct physiological effects of a substance (e.g., a drug of abuse, a medication) or a general medical condition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dirty="0"/>
              <a:t>MAJOR PRESENTING SYMPTOMS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OBSESSIONS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Concern with bodily wastes or secretions(urine, stool, saliva), dirt, germs, environmental toxins.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Fear something terrible may happen (fire, death, illness of loved one, self, or others)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Scrupulosity (excessive praying or religious concern out of keeping with patients background).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Lucky &amp; unlucky numbers.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Perverse sexual thoughts, images, or impulses.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Intrusive nonsense sounds, words, or music.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3438" y="857232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COMPULSIONS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55455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Excessive hand washing, showering, bathing, tooth brushing, or grooming.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Repeating rituals (going in &amp; out of door, up &amp; down from chair)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Checking doors, locks, stove, appliances, car breaks.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Touching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Ordering &amp; arranging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Counting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Hoarding &amp; collecting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1372</Words>
  <Application>Microsoft Office PowerPoint</Application>
  <PresentationFormat>On-screen Show (4:3)</PresentationFormat>
  <Paragraphs>217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Aharoni</vt:lpstr>
      <vt:lpstr>Arial</vt:lpstr>
      <vt:lpstr>Calibri</vt:lpstr>
      <vt:lpstr>David</vt:lpstr>
      <vt:lpstr>Perpetua</vt:lpstr>
      <vt:lpstr>Wingdings</vt:lpstr>
      <vt:lpstr>Office Theme</vt:lpstr>
      <vt:lpstr>PowerPoint Presentation</vt:lpstr>
      <vt:lpstr>PowerPoint Presentation</vt:lpstr>
      <vt:lpstr>EPIDEMIOLOGY</vt:lpstr>
      <vt:lpstr>ETIOLOGY</vt:lpstr>
      <vt:lpstr>ETIOLOGY</vt:lpstr>
      <vt:lpstr>DSM-IV-TR Diagnostic Criteria For  OCD</vt:lpstr>
      <vt:lpstr> compulsions</vt:lpstr>
      <vt:lpstr>PowerPoint Presentation</vt:lpstr>
      <vt:lpstr>MAJOR PRESENTING SYMPTOMS</vt:lpstr>
      <vt:lpstr>PowerPoint Presentation</vt:lpstr>
      <vt:lpstr>PowerPoint Presentation</vt:lpstr>
      <vt:lpstr>COURSE &amp; PROGNOSIS</vt:lpstr>
      <vt:lpstr>OBSESSIVE COMPULSIVE PERSONALITY DISORDER </vt:lpstr>
      <vt:lpstr>TREATMENT</vt:lpstr>
      <vt:lpstr>Pharmacotherapy</vt:lpstr>
      <vt:lpstr>SSRIs.</vt:lpstr>
      <vt:lpstr>CLOMIPRAMINE</vt:lpstr>
      <vt:lpstr>OTHER DRUGS</vt:lpstr>
      <vt:lpstr>BEHAVIOR THERAPY</vt:lpstr>
      <vt:lpstr>OTHER THERAPIES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cheq</dc:creator>
  <cp:lastModifiedBy>918477051901</cp:lastModifiedBy>
  <cp:revision>63</cp:revision>
  <dcterms:created xsi:type="dcterms:W3CDTF">2009-04-07T17:58:05Z</dcterms:created>
  <dcterms:modified xsi:type="dcterms:W3CDTF">2020-08-14T10:04:46Z</dcterms:modified>
</cp:coreProperties>
</file>