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57"/>
  </p:notesMasterIdLst>
  <p:handoutMasterIdLst>
    <p:handoutMasterId r:id="rId58"/>
  </p:handoutMasterIdLst>
  <p:sldIdLst>
    <p:sldId id="257" r:id="rId2"/>
    <p:sldId id="256" r:id="rId3"/>
    <p:sldId id="302" r:id="rId4"/>
    <p:sldId id="260" r:id="rId5"/>
    <p:sldId id="287" r:id="rId6"/>
    <p:sldId id="303" r:id="rId7"/>
    <p:sldId id="304" r:id="rId8"/>
    <p:sldId id="305" r:id="rId9"/>
    <p:sldId id="324" r:id="rId10"/>
    <p:sldId id="307" r:id="rId11"/>
    <p:sldId id="306" r:id="rId12"/>
    <p:sldId id="323" r:id="rId13"/>
    <p:sldId id="309" r:id="rId14"/>
    <p:sldId id="330" r:id="rId15"/>
    <p:sldId id="325" r:id="rId16"/>
    <p:sldId id="298" r:id="rId17"/>
    <p:sldId id="299" r:id="rId18"/>
    <p:sldId id="300" r:id="rId19"/>
    <p:sldId id="301" r:id="rId20"/>
    <p:sldId id="311" r:id="rId21"/>
    <p:sldId id="312" r:id="rId22"/>
    <p:sldId id="313" r:id="rId23"/>
    <p:sldId id="314" r:id="rId24"/>
    <p:sldId id="310" r:id="rId25"/>
    <p:sldId id="273" r:id="rId26"/>
    <p:sldId id="275" r:id="rId27"/>
    <p:sldId id="276" r:id="rId28"/>
    <p:sldId id="277" r:id="rId29"/>
    <p:sldId id="288" r:id="rId30"/>
    <p:sldId id="289" r:id="rId31"/>
    <p:sldId id="290" r:id="rId32"/>
    <p:sldId id="295" r:id="rId33"/>
    <p:sldId id="296" r:id="rId34"/>
    <p:sldId id="259" r:id="rId35"/>
    <p:sldId id="282" r:id="rId36"/>
    <p:sldId id="283" r:id="rId37"/>
    <p:sldId id="284" r:id="rId38"/>
    <p:sldId id="326" r:id="rId39"/>
    <p:sldId id="261" r:id="rId40"/>
    <p:sldId id="291" r:id="rId41"/>
    <p:sldId id="292" r:id="rId42"/>
    <p:sldId id="327" r:id="rId43"/>
    <p:sldId id="328" r:id="rId44"/>
    <p:sldId id="329" r:id="rId45"/>
    <p:sldId id="286" r:id="rId46"/>
    <p:sldId id="293" r:id="rId47"/>
    <p:sldId id="294" r:id="rId48"/>
    <p:sldId id="285" r:id="rId49"/>
    <p:sldId id="331" r:id="rId50"/>
    <p:sldId id="335" r:id="rId51"/>
    <p:sldId id="332" r:id="rId52"/>
    <p:sldId id="333" r:id="rId53"/>
    <p:sldId id="334" r:id="rId54"/>
    <p:sldId id="336" r:id="rId55"/>
    <p:sldId id="297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Worst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All Centres</c:v>
                </c:pt>
                <c:pt idx="1">
                  <c:v>Washington (US)</c:v>
                </c:pt>
                <c:pt idx="2">
                  <c:v>London (UK)</c:v>
                </c:pt>
                <c:pt idx="3">
                  <c:v>Moscow (USSR)</c:v>
                </c:pt>
                <c:pt idx="4">
                  <c:v>Agra (India)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48</c:v>
                </c:pt>
                <c:pt idx="2">
                  <c:v>41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44-497C-BC2E-036A438260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Best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All Centres</c:v>
                </c:pt>
                <c:pt idx="1">
                  <c:v>Washington (US)</c:v>
                </c:pt>
                <c:pt idx="2">
                  <c:v>London (UK)</c:v>
                </c:pt>
                <c:pt idx="3">
                  <c:v>Moscow (USSR)</c:v>
                </c:pt>
                <c:pt idx="4">
                  <c:v>Agra (India)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50</c:v>
                </c:pt>
                <c:pt idx="1">
                  <c:v>40</c:v>
                </c:pt>
                <c:pt idx="2">
                  <c:v>37</c:v>
                </c:pt>
                <c:pt idx="3">
                  <c:v>45</c:v>
                </c:pt>
                <c:pt idx="4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44-497C-BC2E-036A438260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06478976"/>
        <c:axId val="106489344"/>
      </c:barChart>
      <c:catAx>
        <c:axId val="106478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US" dirty="0"/>
                  <a:t> Comparison</a:t>
                </a:r>
                <a:r>
                  <a:rPr lang="en-US" baseline="0" dirty="0"/>
                  <a:t> of </a:t>
                </a:r>
                <a:r>
                  <a:rPr lang="en-US" i="1" baseline="0" dirty="0"/>
                  <a:t>Over all Outcome</a:t>
                </a:r>
                <a:r>
                  <a:rPr lang="en-US" i="0" baseline="0" dirty="0"/>
                  <a:t> in India with Developed Countries</a:t>
                </a:r>
                <a:endParaRPr lang="en-US" dirty="0"/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06489344"/>
        <c:crosses val="autoZero"/>
        <c:auto val="1"/>
        <c:lblAlgn val="ctr"/>
        <c:lblOffset val="100"/>
        <c:noMultiLvlLbl val="0"/>
      </c:catAx>
      <c:valAx>
        <c:axId val="106489344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US" i="1" dirty="0"/>
                  <a:t>Over</a:t>
                </a:r>
                <a:r>
                  <a:rPr lang="en-US" i="1" baseline="0" dirty="0"/>
                  <a:t> all Outcome </a:t>
                </a:r>
                <a:r>
                  <a:rPr lang="en-US" i="0" baseline="0" dirty="0"/>
                  <a:t>in Percentage</a:t>
                </a:r>
                <a:endParaRPr lang="en-US" i="1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0647897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lang="en-IN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BCE43-D3DF-42AC-A39B-43DDBF0A377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162BB-34EF-49A4-9452-E50A1CBA3A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22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1D7DE-B69F-4B83-B737-28E3D3DD93D0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C269B-E2CC-4739-B012-AEDACAF852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53F92-AEE5-41E2-9F23-7104A4468E4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17/3/2013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IPS-GSB  CME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17/3/2013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IPS-GSB CME 2013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4724400"/>
            <a:ext cx="8686800" cy="1752600"/>
          </a:xfrm>
        </p:spPr>
        <p:txBody>
          <a:bodyPr>
            <a:normAutofit/>
          </a:bodyPr>
          <a:lstStyle/>
          <a:p>
            <a:pPr algn="l"/>
            <a:r>
              <a:rPr lang="en-US" sz="1800" i="1" cap="none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153400" cy="3733800"/>
          </a:xfrm>
        </p:spPr>
        <p:txBody>
          <a:bodyPr>
            <a:normAutofit fontScale="90000"/>
          </a:bodyPr>
          <a:lstStyle/>
          <a:p>
            <a:r>
              <a:rPr lang="en-US" dirty="0"/>
              <a:t>Psycho-Social Intervention in Schizophrenia-An Indian Perspective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By: Dr Lakhan </a:t>
            </a:r>
            <a:r>
              <a:rPr lang="en-US" dirty="0" err="1"/>
              <a:t>Kataria</a:t>
            </a:r>
            <a:br>
              <a:rPr lang="en-US" dirty="0"/>
            </a:br>
            <a:r>
              <a:rPr lang="en-US" dirty="0"/>
              <a:t>Department </a:t>
            </a:r>
            <a:r>
              <a:rPr lang="en-US"/>
              <a:t>of Psychiatry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Review of Literature (Role of Family)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/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family of the patients used resignation (emotion-focused coping strategy) towards patients more often</a:t>
            </a:r>
            <a:endParaRPr lang="en-US" sz="2600" dirty="0"/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parents use denial more often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spouses use more of negative destruction strategies of coping</a:t>
            </a:r>
            <a:endParaRPr lang="en-US" sz="2600" dirty="0"/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Rejection responses of key family caregivers – significantly correlated to Life Skills Profile (LSP)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/>
              <a:t>    </a:t>
            </a:r>
            <a:r>
              <a:rPr lang="en-US" sz="1400" dirty="0"/>
              <a:t>Life skills profile of patients with schizophrenia and its correlation to a feeling of rejection among key family </a:t>
            </a:r>
            <a:r>
              <a:rPr lang="en-US" sz="1400" dirty="0" err="1"/>
              <a:t>carers.L.S.S</a:t>
            </a:r>
            <a:r>
              <a:rPr lang="en-US" sz="1400" dirty="0"/>
              <a:t> </a:t>
            </a:r>
            <a:r>
              <a:rPr lang="en-US" sz="1400" dirty="0" err="1"/>
              <a:t>Manickam</a:t>
            </a:r>
            <a:r>
              <a:rPr lang="en-US" sz="1400" dirty="0"/>
              <a:t> and R. </a:t>
            </a:r>
            <a:r>
              <a:rPr lang="en-US" sz="1400" dirty="0" err="1"/>
              <a:t>Satheesh</a:t>
            </a:r>
            <a:r>
              <a:rPr lang="en-US" sz="1400" dirty="0"/>
              <a:t> </a:t>
            </a:r>
            <a:r>
              <a:rPr lang="en-US" sz="1400" dirty="0" err="1"/>
              <a:t>Chandran</a:t>
            </a:r>
            <a:r>
              <a:rPr lang="en-US" sz="1400" dirty="0"/>
              <a:t>.</a:t>
            </a:r>
            <a:r>
              <a:rPr lang="en-US" sz="1400" i="1" dirty="0"/>
              <a:t> Indian journal psychiatry,2005</a:t>
            </a:r>
            <a:r>
              <a:rPr lang="en-US" sz="1400" dirty="0"/>
              <a:t> Apr-Jun; 47(2): 94–98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endParaRPr lang="en-US" sz="1900" dirty="0"/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endParaRPr lang="en-US" sz="1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Review of Literature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/>
          </a:bodyPr>
          <a:lstStyle/>
          <a:p>
            <a:pPr fontAlgn="base">
              <a:buNone/>
            </a:pPr>
            <a:endParaRPr lang="en-US" dirty="0"/>
          </a:p>
          <a:p>
            <a:pPr lvl="1" fontAlgn="base">
              <a:buClr>
                <a:srgbClr val="00206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The participation in a support group meeting positively affected in adaptation to mental illness in a relative</a:t>
            </a:r>
            <a:endParaRPr lang="en-US" sz="2400" dirty="0"/>
          </a:p>
          <a:p>
            <a:pPr lvl="1" fontAlgn="base">
              <a:buClr>
                <a:srgbClr val="00206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The most suitable elements of a rehabilitation program were empowering the families and offering simple, culture-specific interventions, such as distribution of livestock and fishing nets</a:t>
            </a:r>
          </a:p>
          <a:p>
            <a:pPr lvl="1" fontAlgn="base">
              <a:buClr>
                <a:srgbClr val="002060"/>
              </a:buCl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</a:endParaRPr>
          </a:p>
          <a:p>
            <a:pPr lvl="1" fontAlgn="base">
              <a:buClr>
                <a:srgbClr val="002060"/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  <a:p>
            <a:pPr lvl="1" fontAlgn="base">
              <a:buClr>
                <a:srgbClr val="002060"/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  <a:p>
            <a:pPr lvl="1" fontAlgn="base">
              <a:buClr>
                <a:srgbClr val="002060"/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1300" dirty="0"/>
          </a:p>
          <a:p>
            <a:pPr>
              <a:buNone/>
            </a:pPr>
            <a:r>
              <a:rPr lang="en-US" sz="1300" dirty="0"/>
              <a:t>Focus on psychiatry in India. </a:t>
            </a:r>
            <a:r>
              <a:rPr lang="en-US" sz="1300" dirty="0" err="1"/>
              <a:t>Thara</a:t>
            </a:r>
            <a:r>
              <a:rPr lang="en-US" sz="1300" dirty="0"/>
              <a:t> et al. </a:t>
            </a:r>
            <a:r>
              <a:rPr lang="en-US" sz="1300" dirty="0">
                <a:solidFill>
                  <a:schemeClr val="tx1"/>
                </a:solidFill>
              </a:rPr>
              <a:t>The British Journal of Psychiatry (2004) </a:t>
            </a:r>
            <a:r>
              <a:rPr lang="en-US" sz="1300" i="1" dirty="0">
                <a:solidFill>
                  <a:schemeClr val="tx1"/>
                </a:solidFill>
              </a:rPr>
              <a:t>184: 366-373 </a:t>
            </a:r>
            <a:endParaRPr lang="en-US" sz="1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Review of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200000"/>
              </a:lnSpc>
              <a:buNone/>
            </a:pPr>
            <a:endParaRPr lang="en-IN" dirty="0"/>
          </a:p>
          <a:p>
            <a:pPr marL="0" indent="0" algn="just">
              <a:lnSpc>
                <a:spcPct val="200000"/>
              </a:lnSpc>
              <a:buNone/>
            </a:pPr>
            <a:r>
              <a:rPr lang="en-IN" sz="3400" dirty="0"/>
              <a:t>Concluded that spiritual therapy specific to the religious orientation of patients, combined with pharmacotherapy and other psycho social therapies may enhance the effectiveness of intervention in schizophrenia.</a:t>
            </a:r>
            <a:endParaRPr lang="en-IN" dirty="0"/>
          </a:p>
          <a:p>
            <a:pPr marL="0" indent="0" algn="just">
              <a:lnSpc>
                <a:spcPct val="200000"/>
              </a:lnSpc>
              <a:buNone/>
            </a:pPr>
            <a:endParaRPr lang="en-US" sz="1700" dirty="0"/>
          </a:p>
          <a:p>
            <a:pPr marL="0" indent="0" algn="just">
              <a:lnSpc>
                <a:spcPct val="200000"/>
              </a:lnSpc>
              <a:buNone/>
            </a:pPr>
            <a:endParaRPr lang="en-US" sz="1700" dirty="0"/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1700" dirty="0"/>
              <a:t>Stanley S. &amp; </a:t>
            </a:r>
            <a:r>
              <a:rPr lang="en-US" sz="1700" dirty="0" err="1"/>
              <a:t>Shwetha</a:t>
            </a:r>
            <a:r>
              <a:rPr lang="en-US" sz="1700" dirty="0"/>
              <a:t>, S. (2006).Integrated Psychosocial Intervention in Schizophrenia: Implications</a:t>
            </a:r>
            <a:br>
              <a:rPr lang="en-US" sz="1700" dirty="0"/>
            </a:br>
            <a:r>
              <a:rPr lang="en-US" sz="1700" dirty="0"/>
              <a:t> for Patients and Caregivers.   </a:t>
            </a:r>
            <a:r>
              <a:rPr lang="en-US" sz="1700" b="1" dirty="0"/>
              <a:t>International Journal of Psychosocial Rehabilitation.  10 (2), 113-128.</a:t>
            </a:r>
            <a:endParaRPr lang="en-IN" sz="1700" dirty="0"/>
          </a:p>
        </p:txBody>
      </p:sp>
    </p:spTree>
    <p:extLst>
      <p:ext uri="{BB962C8B-B14F-4D97-AF65-F5344CB8AC3E}">
        <p14:creationId xmlns:p14="http://schemas.microsoft.com/office/powerpoint/2010/main" val="2758035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Review of Literature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/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Impact of vocational rehabilitation showed significant improvement in</a:t>
            </a: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r>
              <a:rPr lang="en-US" sz="2800" dirty="0">
                <a:solidFill>
                  <a:schemeClr val="tx1"/>
                </a:solidFill>
              </a:rPr>
              <a:t>		-- social functioning</a:t>
            </a: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r>
              <a:rPr lang="en-US" sz="2800" dirty="0">
                <a:solidFill>
                  <a:schemeClr val="tx1"/>
                </a:solidFill>
              </a:rPr>
              <a:t>		-- cognitive functioning</a:t>
            </a: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r>
              <a:rPr lang="en-US" sz="2800" dirty="0">
                <a:solidFill>
                  <a:schemeClr val="tx1"/>
                </a:solidFill>
              </a:rPr>
              <a:t>		-- psychopathology</a:t>
            </a: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1300" dirty="0">
                <a:solidFill>
                  <a:schemeClr val="tx1"/>
                </a:solidFill>
              </a:rPr>
              <a:t>       Impact of vocational rehabilitation on social functioning, cognitive functioning, and psychopathology in patients with chronic schizophrenia.</a:t>
            </a:r>
            <a:r>
              <a:rPr lang="pl-PL" sz="1300" dirty="0"/>
              <a:t> </a:t>
            </a:r>
            <a:r>
              <a:rPr lang="en-US" sz="1300" dirty="0"/>
              <a:t>I</a:t>
            </a:r>
            <a:r>
              <a:rPr lang="pl-PL" sz="1300" dirty="0"/>
              <a:t>ndian J Psychiatry. 2008 Oct-Dec; 50(4): 257–261.</a:t>
            </a: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endParaRPr lang="en-US" sz="2000" b="1" dirty="0">
              <a:solidFill>
                <a:schemeClr val="tx1"/>
              </a:solidFill>
            </a:endParaRPr>
          </a:p>
          <a:p>
            <a:pPr lvl="1">
              <a:buClr>
                <a:schemeClr val="accent1">
                  <a:lumMod val="50000"/>
                </a:schemeClr>
              </a:buClr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4"/>
          <a:ext cx="8504240" cy="4949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7208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2617">
                <a:tc>
                  <a:txBody>
                    <a:bodyPr/>
                    <a:lstStyle/>
                    <a:p>
                      <a:r>
                        <a:rPr lang="en-US" dirty="0"/>
                        <a:t>Kumar et al. Indian J Psychiatry. 2008 Oct-Dec; 50(4): 257–261. </a:t>
                      </a:r>
                    </a:p>
                    <a:p>
                      <a:r>
                        <a:rPr lang="en-US" b="1" dirty="0"/>
                        <a:t>Impact of vocational rehabilitation on social functioning, cognitive functioning, and psychopathology in patients with chronic schizophrenia</a:t>
                      </a:r>
                      <a:r>
                        <a:rPr lang="en-US" b="0" dirty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 randomized controlled 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Comparison of social functioning, cognitive functioning and psychopathology showed significant improvement in rehabilitated patients.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vocational rehabilitation significantly help these patients to integrate into the society so as to function efficiently in their roles as parents, home makers and social beings.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Review of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endParaRPr lang="en-IN" dirty="0"/>
          </a:p>
          <a:p>
            <a:pPr marL="0" indent="0" algn="just">
              <a:lnSpc>
                <a:spcPct val="200000"/>
              </a:lnSpc>
              <a:buNone/>
            </a:pPr>
            <a:r>
              <a:rPr lang="en-IN" sz="3000" dirty="0"/>
              <a:t>Concluded that structured psycho-educational intervention is a viable option even in developing countries, like India.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US" sz="3000" dirty="0"/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1300" dirty="0" err="1"/>
              <a:t>Kulhara</a:t>
            </a:r>
            <a:r>
              <a:rPr lang="en-US" sz="1300" dirty="0"/>
              <a:t> P, Shah R, Grover S. (2009). Is the course and outcome of schizophrenia better in the 'developing' world? </a:t>
            </a:r>
            <a:r>
              <a:rPr lang="en-US" sz="1300" i="1" dirty="0"/>
              <a:t>Asian Journal of Psychiatry 2</a:t>
            </a:r>
            <a:r>
              <a:rPr lang="en-US" sz="1300" dirty="0"/>
              <a:t>(2):55-62.</a:t>
            </a:r>
            <a:endParaRPr lang="en-IN" sz="1300" dirty="0"/>
          </a:p>
        </p:txBody>
      </p:sp>
    </p:spTree>
    <p:extLst>
      <p:ext uri="{BB962C8B-B14F-4D97-AF65-F5344CB8AC3E}">
        <p14:creationId xmlns:p14="http://schemas.microsoft.com/office/powerpoint/2010/main" val="229182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Psycho-social 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Psycho-education</a:t>
            </a:r>
          </a:p>
          <a:p>
            <a:endParaRPr lang="en-US" dirty="0"/>
          </a:p>
          <a:p>
            <a:r>
              <a:rPr lang="en-US" dirty="0"/>
              <a:t>Family Interventions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Social Skills Training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Cognitive skills </a:t>
            </a:r>
            <a:r>
              <a:rPr lang="en-US" dirty="0" err="1"/>
              <a:t>taining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Psycho-education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Nature and course of illness</a:t>
            </a:r>
          </a:p>
          <a:p>
            <a:endParaRPr lang="en-US" dirty="0"/>
          </a:p>
          <a:p>
            <a:r>
              <a:rPr lang="en-US" dirty="0"/>
              <a:t>Treatment options and their success rates</a:t>
            </a:r>
          </a:p>
          <a:p>
            <a:endParaRPr lang="en-US" dirty="0"/>
          </a:p>
          <a:p>
            <a:r>
              <a:rPr lang="en-US" dirty="0"/>
              <a:t>Importance of compliance</a:t>
            </a:r>
          </a:p>
          <a:p>
            <a:endParaRPr lang="en-US" dirty="0"/>
          </a:p>
          <a:p>
            <a:r>
              <a:rPr lang="en-US" dirty="0"/>
              <a:t>Clarify the myths  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029200" y="3733800"/>
            <a:ext cx="304800" cy="1143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5791200" y="3962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Major problems in India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Family 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Comply with medications</a:t>
            </a:r>
          </a:p>
          <a:p>
            <a:r>
              <a:rPr lang="en-US" dirty="0"/>
              <a:t>Normalize family routines</a:t>
            </a:r>
          </a:p>
          <a:p>
            <a:r>
              <a:rPr lang="en-US" dirty="0"/>
              <a:t>Revise expectations and set limits</a:t>
            </a:r>
          </a:p>
          <a:p>
            <a:r>
              <a:rPr lang="en-US" dirty="0"/>
              <a:t>Simply communication</a:t>
            </a:r>
          </a:p>
          <a:p>
            <a:r>
              <a:rPr lang="en-US" dirty="0"/>
              <a:t>Enhance social networks</a:t>
            </a:r>
          </a:p>
          <a:p>
            <a:r>
              <a:rPr lang="en-US" dirty="0"/>
              <a:t>Identify inappropriate responses of the family</a:t>
            </a:r>
          </a:p>
          <a:p>
            <a:r>
              <a:rPr lang="en-US" dirty="0"/>
              <a:t>Attend family support Group (</a:t>
            </a:r>
            <a:r>
              <a:rPr lang="en-US" dirty="0" err="1"/>
              <a:t>Ponnuchamy</a:t>
            </a:r>
            <a:r>
              <a:rPr lang="en-US" dirty="0"/>
              <a:t> at al 2005)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Social Skills training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Found very useful in PSI &amp; PSR</a:t>
            </a:r>
          </a:p>
          <a:p>
            <a:r>
              <a:rPr lang="en-US" dirty="0"/>
              <a:t>Includes training of skills in:</a:t>
            </a:r>
          </a:p>
          <a:p>
            <a:pPr>
              <a:buNone/>
            </a:pPr>
            <a:r>
              <a:rPr lang="en-US" dirty="0"/>
              <a:t>		--Self care</a:t>
            </a:r>
          </a:p>
          <a:p>
            <a:pPr>
              <a:buNone/>
            </a:pPr>
            <a:r>
              <a:rPr lang="en-US" dirty="0"/>
              <a:t>		-- Family and peer relationships</a:t>
            </a:r>
          </a:p>
          <a:p>
            <a:pPr>
              <a:buNone/>
            </a:pPr>
            <a:r>
              <a:rPr lang="en-US" dirty="0"/>
              <a:t>		-- Money management</a:t>
            </a:r>
          </a:p>
          <a:p>
            <a:pPr>
              <a:buNone/>
            </a:pPr>
            <a:r>
              <a:rPr lang="en-US" dirty="0"/>
              <a:t>		-- Communication skills</a:t>
            </a:r>
          </a:p>
          <a:p>
            <a:r>
              <a:rPr lang="en-US" dirty="0"/>
              <a:t>Corrective feedback, role playing and re-</a:t>
            </a:r>
            <a:r>
              <a:rPr lang="en-US" dirty="0" err="1"/>
              <a:t>inforcement</a:t>
            </a:r>
            <a:r>
              <a:rPr lang="en-US" dirty="0"/>
              <a:t> are provided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Psycho-Social Intervention is defined 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“</a:t>
            </a:r>
            <a:r>
              <a:rPr lang="en-US" sz="3200" dirty="0"/>
              <a:t>A non-pharmacologic maneuver intended to alter a Patient's environment or reaction to lessen the impact of a mental disorder”</a:t>
            </a: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Psycho-social Interventions</a:t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>
                <a:solidFill>
                  <a:srgbClr val="002060"/>
                </a:solidFill>
              </a:rPr>
              <a:t>Acute Phase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Information and education:</a:t>
            </a:r>
            <a:r>
              <a:rPr lang="en-US" dirty="0"/>
              <a:t>		</a:t>
            </a:r>
          </a:p>
          <a:p>
            <a:pPr>
              <a:buNone/>
            </a:pPr>
            <a:r>
              <a:rPr lang="en-US" dirty="0"/>
              <a:t>	       --</a:t>
            </a:r>
            <a:r>
              <a:rPr lang="en-US" dirty="0">
                <a:solidFill>
                  <a:srgbClr val="0070C0"/>
                </a:solidFill>
              </a:rPr>
              <a:t>Information for families and </a:t>
            </a:r>
            <a:r>
              <a:rPr lang="en-US" dirty="0" err="1">
                <a:solidFill>
                  <a:srgbClr val="0070C0"/>
                </a:solidFill>
              </a:rPr>
              <a:t>carers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on the 	illness, </a:t>
            </a:r>
            <a:r>
              <a:rPr lang="en-US" dirty="0" err="1"/>
              <a:t>aetiology</a:t>
            </a:r>
            <a:r>
              <a:rPr lang="en-US" dirty="0"/>
              <a:t>, course, treatment, and 	services, including support groups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--Information should be provided by an</a:t>
            </a:r>
          </a:p>
          <a:p>
            <a:pPr>
              <a:buNone/>
            </a:pPr>
            <a:r>
              <a:rPr lang="en-US" dirty="0"/>
              <a:t>		  </a:t>
            </a:r>
            <a:r>
              <a:rPr lang="en-US" dirty="0">
                <a:solidFill>
                  <a:srgbClr val="0070C0"/>
                </a:solidFill>
              </a:rPr>
              <a:t>experienced health professional</a:t>
            </a: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>
                <a:solidFill>
                  <a:srgbClr val="0070C0"/>
                </a:solidFill>
              </a:rPr>
              <a:t>DO WE HAVE IN INDIA ???</a:t>
            </a:r>
          </a:p>
        </p:txBody>
      </p:sp>
      <p:sp>
        <p:nvSpPr>
          <p:cNvPr id="4" name="Down Arrow 3"/>
          <p:cNvSpPr/>
          <p:nvPr/>
        </p:nvSpPr>
        <p:spPr>
          <a:xfrm>
            <a:off x="4191000" y="4648200"/>
            <a:ext cx="228600" cy="762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40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Psycho-social Interventions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Stabilization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Information and education: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	</a:t>
            </a:r>
            <a:r>
              <a:rPr lang="en-US" dirty="0">
                <a:solidFill>
                  <a:srgbClr val="002060"/>
                </a:solidFill>
              </a:rPr>
              <a:t>--</a:t>
            </a:r>
            <a:r>
              <a:rPr lang="en-US" dirty="0"/>
              <a:t> Education </a:t>
            </a:r>
            <a:r>
              <a:rPr lang="en-US" dirty="0" err="1"/>
              <a:t>Programme</a:t>
            </a:r>
            <a:r>
              <a:rPr lang="en-US" dirty="0"/>
              <a:t> for patients giving</a:t>
            </a:r>
          </a:p>
          <a:p>
            <a:pPr>
              <a:buNone/>
            </a:pPr>
            <a:r>
              <a:rPr lang="en-US" dirty="0"/>
              <a:t>		information on the illness and on the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70C0"/>
                </a:solidFill>
              </a:rPr>
              <a:t>benefits and side effects of medication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Family Intervention: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	</a:t>
            </a:r>
            <a:r>
              <a:rPr lang="en-US" dirty="0">
                <a:solidFill>
                  <a:srgbClr val="002060"/>
                </a:solidFill>
              </a:rPr>
              <a:t>-- </a:t>
            </a:r>
            <a:r>
              <a:rPr lang="en-US" dirty="0"/>
              <a:t>education </a:t>
            </a:r>
            <a:r>
              <a:rPr lang="en-US" dirty="0" err="1"/>
              <a:t>programme</a:t>
            </a:r>
            <a:r>
              <a:rPr lang="en-US" dirty="0"/>
              <a:t>  </a:t>
            </a:r>
          </a:p>
          <a:p>
            <a:pPr>
              <a:buNone/>
            </a:pPr>
            <a:r>
              <a:rPr lang="en-US" dirty="0"/>
              <a:t>		-- analysis of family relationships and 		 	    functioning </a:t>
            </a:r>
          </a:p>
          <a:p>
            <a:pPr>
              <a:buNone/>
            </a:pPr>
            <a:r>
              <a:rPr lang="en-US" dirty="0"/>
              <a:t>		-- family sessions 	to address problems identified 	-- relatives’ 	support group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Psycho-social Interventions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Stable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Ongoing Family Interventions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CBT for symptoms of psychosis which are distressing and resistant to conventional treatment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General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Co-</a:t>
            </a:r>
            <a:r>
              <a:rPr lang="en-US" dirty="0" err="1"/>
              <a:t>ordinated</a:t>
            </a:r>
            <a:r>
              <a:rPr lang="en-US" dirty="0"/>
              <a:t> Multi-disciplinary approach</a:t>
            </a:r>
          </a:p>
          <a:p>
            <a:endParaRPr lang="en-US" dirty="0"/>
          </a:p>
          <a:p>
            <a:r>
              <a:rPr lang="en-US" dirty="0"/>
              <a:t>Care plan of all aspects</a:t>
            </a:r>
          </a:p>
          <a:p>
            <a:endParaRPr lang="en-US" dirty="0"/>
          </a:p>
          <a:p>
            <a:r>
              <a:rPr lang="en-US" dirty="0"/>
              <a:t>Avoid overly stressful interventions</a:t>
            </a:r>
          </a:p>
          <a:p>
            <a:endParaRPr lang="en-US" dirty="0"/>
          </a:p>
          <a:p>
            <a:r>
              <a:rPr lang="en-US" dirty="0"/>
              <a:t>Families and </a:t>
            </a:r>
            <a:r>
              <a:rPr lang="en-US" dirty="0" err="1"/>
              <a:t>carers</a:t>
            </a:r>
            <a:r>
              <a:rPr lang="en-US" dirty="0"/>
              <a:t> involvement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rgbClr val="002060"/>
                </a:solidFill>
              </a:rPr>
              <a:t>Psycho-Social</a:t>
            </a:r>
          </a:p>
          <a:p>
            <a:r>
              <a:rPr lang="en-US" sz="4000" dirty="0" err="1">
                <a:solidFill>
                  <a:srgbClr val="002060"/>
                </a:solidFill>
              </a:rPr>
              <a:t>rEHABILITATION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/>
          </a:bodyPr>
          <a:lstStyle/>
          <a:p>
            <a:r>
              <a:rPr lang="en-US" sz="3200" dirty="0"/>
              <a:t>Psychosocial rehabilitation </a:t>
            </a:r>
          </a:p>
          <a:p>
            <a:pPr>
              <a:buNone/>
            </a:pPr>
            <a:endParaRPr lang="en-US" dirty="0"/>
          </a:p>
          <a:p>
            <a:pPr>
              <a:lnSpc>
                <a:spcPct val="150000"/>
              </a:lnSpc>
              <a:buNone/>
            </a:pPr>
            <a:r>
              <a:rPr lang="en-US" dirty="0"/>
              <a:t>		-- Therapeutic approach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-- Complementary to psychiatric treatment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-- Aims at functioning and </a:t>
            </a:r>
            <a:r>
              <a:rPr lang="en-US" dirty="0" err="1"/>
              <a:t>QoL</a:t>
            </a:r>
            <a:endParaRPr lang="en-US" dirty="0"/>
          </a:p>
          <a:p>
            <a:pPr>
              <a:lnSpc>
                <a:spcPct val="150000"/>
              </a:lnSpc>
              <a:buNone/>
            </a:pPr>
            <a:r>
              <a:rPr lang="en-US" dirty="0"/>
              <a:t>		-- Starts from the day 1 of contact with MHP</a:t>
            </a:r>
          </a:p>
          <a:p>
            <a:pPr>
              <a:buNone/>
            </a:pPr>
            <a:r>
              <a:rPr lang="en-US" dirty="0"/>
              <a:t>  </a:t>
            </a:r>
          </a:p>
          <a:p>
            <a:pPr>
              <a:buNone/>
            </a:pPr>
            <a:r>
              <a:rPr lang="en-US" sz="1300" dirty="0"/>
              <a:t>Psychiatric rehabilitation, </a:t>
            </a:r>
            <a:r>
              <a:rPr lang="en-US" sz="1300" dirty="0" err="1"/>
              <a:t>chandrashekhar</a:t>
            </a:r>
            <a:r>
              <a:rPr lang="en-US" sz="1300" dirty="0"/>
              <a:t> et al 2010, Indian J Psychiatry. Jan 2010; 52(Suppl1): S278–S280. </a:t>
            </a:r>
            <a:endParaRPr lang="en-US" b="1" dirty="0"/>
          </a:p>
          <a:p>
            <a:pPr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838200"/>
          </a:xfrm>
        </p:spPr>
        <p:txBody>
          <a:bodyPr>
            <a:normAutofit fontScale="90000"/>
          </a:bodyPr>
          <a:lstStyle/>
          <a:p>
            <a:br>
              <a:rPr lang="en-US" sz="3600" b="1" dirty="0"/>
            </a:br>
            <a:br>
              <a:rPr lang="en-US" sz="3600" b="1" dirty="0"/>
            </a:br>
            <a:r>
              <a:rPr lang="en-US" sz="2900" b="1" dirty="0">
                <a:solidFill>
                  <a:srgbClr val="002060"/>
                </a:solidFill>
              </a:rPr>
              <a:t>A comparison of psychosocial rehabilitation of mental illness in India and the US</a:t>
            </a:r>
            <a:endParaRPr lang="en-US" sz="29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The West has generated much of the theoretical and clinical knowledge about psychiatric disorders  </a:t>
            </a:r>
          </a:p>
          <a:p>
            <a:pPr algn="ctr">
              <a:buNone/>
            </a:pPr>
            <a:r>
              <a:rPr lang="en-US" sz="2400" dirty="0"/>
              <a:t>	BUT</a:t>
            </a:r>
          </a:p>
          <a:p>
            <a:pPr algn="ctr">
              <a:buNone/>
            </a:pPr>
            <a:r>
              <a:rPr lang="en-US" sz="2400" dirty="0"/>
              <a:t> there have not always been corresponding good outcomes for people with psychiatric disabilities in these countries.</a:t>
            </a:r>
          </a:p>
          <a:p>
            <a:endParaRPr lang="en-US" sz="2400" dirty="0"/>
          </a:p>
          <a:p>
            <a:r>
              <a:rPr lang="en-US" sz="2400" dirty="0"/>
              <a:t>developing countries with far less resources and services, have often produced better prognoses for those with disorders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1300" dirty="0"/>
          </a:p>
          <a:p>
            <a:pPr>
              <a:buNone/>
            </a:pPr>
            <a:r>
              <a:rPr lang="en-US" sz="1300" dirty="0"/>
              <a:t>Stanhope V. (2002). Culture, control, and family involvement: A comparison of psychosocial rehabilitation in India and the US. </a:t>
            </a:r>
            <a:r>
              <a:rPr lang="en-US" sz="1300" i="1" dirty="0"/>
              <a:t>Psychiatric Rehabilitation Journal 25</a:t>
            </a:r>
            <a:r>
              <a:rPr lang="en-US" sz="1300" dirty="0"/>
              <a:t>(3):273-280.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2060"/>
                </a:solidFill>
              </a:rPr>
              <a:t>India vs. US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Significant factors in caring for people with psychiatric disabilities in India</a:t>
            </a:r>
            <a:endParaRPr lang="en-US" dirty="0"/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an emphasis on interdependence, 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externalized locus of control 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family involvement </a:t>
            </a:r>
          </a:p>
          <a:p>
            <a:pPr lvl="1"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b="1" dirty="0"/>
              <a:t>Significant factors in caring for people with psychiatric disabilities in US</a:t>
            </a:r>
            <a:endParaRPr lang="en-US" dirty="0"/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focus upon independence 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individual productivity.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Help-Seeking Behaviors &amp; Prognosis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cs typeface="Times New Roman" pitchFamily="18" charset="0"/>
              </a:rPr>
              <a:t>In India –</a:t>
            </a:r>
          </a:p>
          <a:p>
            <a:pPr>
              <a:buNone/>
            </a:pPr>
            <a:r>
              <a:rPr lang="en-US" sz="2400" dirty="0">
                <a:cs typeface="Times New Roman" pitchFamily="18" charset="0"/>
              </a:rPr>
              <a:t>		 dictated as much by community perception and beliefs about the nature of a psychiatric disorder as by resources and availability of services. </a:t>
            </a:r>
          </a:p>
          <a:p>
            <a:pPr>
              <a:buNone/>
            </a:pPr>
            <a:endParaRPr lang="en-US" sz="2400" dirty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cs typeface="Times New Roman" pitchFamily="18" charset="0"/>
              </a:rPr>
              <a:t>Although traditional healers are the first care choice, if symptoms are acute and persistent,  modern medicine will be pursued.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cs typeface="Times New Roman" pitchFamily="18" charset="0"/>
            </a:endParaRPr>
          </a:p>
          <a:p>
            <a:r>
              <a:rPr lang="en-US" sz="2400" dirty="0"/>
              <a:t>Large numbers of patients are untreated, yet better prognosis than developed countries.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International Pilot Study of Schizophrenia (IPSS)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Began in 1966 as a large scale cross cultural joint project in 9 countries (included both developed countries like US, UK and Russia; and developing countries like India)</a:t>
            </a:r>
          </a:p>
          <a:p>
            <a:r>
              <a:rPr lang="en-US" dirty="0"/>
              <a:t>N=1,202</a:t>
            </a:r>
          </a:p>
          <a:p>
            <a:r>
              <a:rPr lang="en-US" dirty="0"/>
              <a:t>1968 – 1</a:t>
            </a:r>
            <a:r>
              <a:rPr lang="en-US" baseline="30000" dirty="0"/>
              <a:t>st</a:t>
            </a:r>
            <a:r>
              <a:rPr lang="en-US" dirty="0"/>
              <a:t> patient was examined</a:t>
            </a:r>
          </a:p>
          <a:p>
            <a:r>
              <a:rPr lang="en-US" dirty="0"/>
              <a:t>1971 – 2 year follow up of the initial cohort </a:t>
            </a:r>
          </a:p>
          <a:p>
            <a:r>
              <a:rPr lang="en-US" dirty="0"/>
              <a:t>1974 – a 5 year follow up of the subjects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WHO defines Psycho-Social Rehabilitation 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	 “ </a:t>
            </a:r>
            <a:r>
              <a:rPr lang="en-US" sz="2800" dirty="0"/>
              <a:t>a process that facilitates the opportunity for individuals-who are impaired, disabled or handicapped by a mental disorder-to reach their optimal level of independent functioning in the community. </a:t>
            </a:r>
          </a:p>
          <a:p>
            <a:pPr>
              <a:buNone/>
            </a:pPr>
            <a:r>
              <a:rPr lang="en-US" sz="2800" dirty="0"/>
              <a:t>		It implies both improving individual’s competencies and introducing environmental changes in order to create a life of the best quality possible…”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International Pilot Study of Schizophrenia (IPSS)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For each patient </a:t>
            </a:r>
            <a:r>
              <a:rPr lang="en-US" i="1" dirty="0"/>
              <a:t>over all outcome</a:t>
            </a:r>
            <a:r>
              <a:rPr lang="en-US" dirty="0"/>
              <a:t> determined by combining 3 variables –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Percentage of time spent in psychotic episode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Presence or absence of severe social impairment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Type of remission after episodes</a:t>
            </a:r>
          </a:p>
          <a:p>
            <a:r>
              <a:rPr lang="en-US" dirty="0"/>
              <a:t>5 </a:t>
            </a:r>
            <a:r>
              <a:rPr lang="en-US" i="1" dirty="0"/>
              <a:t>over all outcome </a:t>
            </a:r>
            <a:r>
              <a:rPr lang="en-US" dirty="0"/>
              <a:t>categories were described ranging from </a:t>
            </a:r>
            <a:r>
              <a:rPr lang="en-US" i="1" dirty="0"/>
              <a:t>Best </a:t>
            </a:r>
            <a:r>
              <a:rPr lang="en-US" dirty="0"/>
              <a:t>to </a:t>
            </a:r>
            <a:r>
              <a:rPr lang="en-US" i="1" dirty="0"/>
              <a:t>Worst</a:t>
            </a:r>
            <a:endParaRPr lang="en-US" dirty="0"/>
          </a:p>
          <a:p>
            <a:r>
              <a:rPr lang="en-US" dirty="0"/>
              <a:t>The </a:t>
            </a:r>
            <a:r>
              <a:rPr lang="en-US" i="1" dirty="0"/>
              <a:t>over all outcome</a:t>
            </a:r>
            <a:r>
              <a:rPr lang="en-US" dirty="0"/>
              <a:t> observed during the 2 year follow up is as follows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International Pilot Study of Schizophrenia (IPSS)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Determinants of Outcomes of Severe Mental Disorders (DOSMED, 1978)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obtain accurate estimates of </a:t>
            </a:r>
          </a:p>
          <a:p>
            <a:pPr marL="731520" lvl="1" indent="-457200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prevalence and incidence of schizophrenia in different cultures</a:t>
            </a:r>
          </a:p>
          <a:p>
            <a:pPr marL="731520" lvl="1" indent="-457200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Evidence about the outcome of this disorder in different countries of the world</a:t>
            </a:r>
          </a:p>
          <a:p>
            <a:r>
              <a:rPr lang="en-US" dirty="0"/>
              <a:t>Included in 10 different countries including developed countries like US, UK and USSR and India in developing countries</a:t>
            </a:r>
          </a:p>
          <a:p>
            <a:r>
              <a:rPr lang="en-US" dirty="0"/>
              <a:t>N = 1379</a:t>
            </a:r>
          </a:p>
          <a:p>
            <a:r>
              <a:rPr lang="en-US" dirty="0"/>
              <a:t>The study conducted to find mode of onset and the pattern of course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Determinants of Outcomes of Severe Mental Disorders (DOSMED, 1978)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035552"/>
          </a:xfrm>
        </p:spPr>
        <p:txBody>
          <a:bodyPr/>
          <a:lstStyle/>
          <a:p>
            <a:pPr algn="ctr">
              <a:buNone/>
            </a:pPr>
            <a:r>
              <a:rPr lang="en-US" sz="2400" dirty="0"/>
              <a:t>Percentage of Pattern or Course of Schizophrenia in India as compared with Developing and Developed Countries</a:t>
            </a:r>
          </a:p>
          <a:p>
            <a:pPr algn="ctr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438400"/>
          <a:ext cx="8305800" cy="2895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7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Outcome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India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Developing</a:t>
                      </a:r>
                      <a:r>
                        <a:rPr lang="en-US" sz="1600" b="1" baseline="0" dirty="0"/>
                        <a:t> Countries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Developed Countries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Remitting</a:t>
                      </a:r>
                      <a:r>
                        <a:rPr lang="en-US" sz="1600" b="1" baseline="0" dirty="0"/>
                        <a:t> course with full Remission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62.7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36.8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Continuous/Incomplete Remission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Social</a:t>
                      </a:r>
                      <a:r>
                        <a:rPr lang="en-US" sz="1600" b="1" baseline="0" dirty="0"/>
                        <a:t> Functioning Impaired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Social Functioning not</a:t>
                      </a:r>
                      <a:r>
                        <a:rPr lang="en-US" sz="1600" b="1" baseline="0" dirty="0"/>
                        <a:t> Impaired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5486400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2000" dirty="0"/>
              <a:t>Patients from India and other developing countries had more patients falling in the category of </a:t>
            </a:r>
            <a:r>
              <a:rPr lang="en-US" sz="2000" i="1" dirty="0"/>
              <a:t>Best Possible </a:t>
            </a:r>
            <a:r>
              <a:rPr lang="en-US" sz="2000" dirty="0"/>
              <a:t>outcome compared with patients from developed countries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Current Scenario of Society/Culture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cs typeface="Times New Roman" pitchFamily="18" charset="0"/>
              </a:rPr>
              <a:t>Cultural belief systems play a large role in the formulation and outcome of the rehabilitation process</a:t>
            </a:r>
          </a:p>
          <a:p>
            <a:pPr>
              <a:buFontTx/>
              <a:buNone/>
            </a:pPr>
            <a:endParaRPr lang="en-US" sz="2400" dirty="0">
              <a:cs typeface="Times New Roman" pitchFamily="18" charset="0"/>
            </a:endParaRPr>
          </a:p>
          <a:p>
            <a:r>
              <a:rPr lang="en-US" sz="2400" dirty="0">
                <a:cs typeface="Times New Roman" pitchFamily="18" charset="0"/>
              </a:rPr>
              <a:t>Some have argued that just the adoption of western diagnostic interpretations  in India has negatively impacted prognosis.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The labeling (acute psychosis as schizophrenia) process has brought with it all the discrimination and implied severity that surrounds schizophrenia in the West.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Current scenario of the Society/Culture in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cs typeface="Times New Roman" pitchFamily="18" charset="0"/>
              </a:rPr>
              <a:t>Traditional healing methods provide a cultural compatible, holistic approach, strong therapeutic alliance, and close connections with family and community (WHO, 1994). </a:t>
            </a:r>
          </a:p>
          <a:p>
            <a:pPr>
              <a:buFontTx/>
              <a:buNone/>
            </a:pPr>
            <a:endParaRPr lang="en-US" sz="2400" dirty="0">
              <a:cs typeface="Times New Roman" pitchFamily="18" charset="0"/>
            </a:endParaRPr>
          </a:p>
          <a:p>
            <a:r>
              <a:rPr lang="en-US" sz="2400" dirty="0">
                <a:cs typeface="Times New Roman" pitchFamily="18" charset="0"/>
              </a:rPr>
              <a:t>Another important element is the approachability of indigenous healers.</a:t>
            </a:r>
          </a:p>
          <a:p>
            <a:pPr>
              <a:buNone/>
            </a:pPr>
            <a:endParaRPr lang="en-US" sz="2400" dirty="0">
              <a:cs typeface="Times New Roman" pitchFamily="18" charset="0"/>
            </a:endParaRPr>
          </a:p>
          <a:p>
            <a:r>
              <a:rPr lang="en-US" sz="2400" dirty="0"/>
              <a:t>Able to avoid stigma by approaching these healers.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Current scenario of the Society/Culture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b="1" dirty="0">
              <a:cs typeface="Times New Roman" pitchFamily="18" charset="0"/>
            </a:endParaRPr>
          </a:p>
          <a:p>
            <a:r>
              <a:rPr lang="en-US" sz="2400" b="1" dirty="0">
                <a:cs typeface="Times New Roman" pitchFamily="18" charset="0"/>
              </a:rPr>
              <a:t>Independence vs. Interdependence </a:t>
            </a:r>
          </a:p>
          <a:p>
            <a:pPr>
              <a:buNone/>
            </a:pPr>
            <a:r>
              <a:rPr lang="en-US" sz="2400" b="1" dirty="0">
                <a:cs typeface="Times New Roman" pitchFamily="18" charset="0"/>
              </a:rPr>
              <a:t>		--</a:t>
            </a:r>
            <a:r>
              <a:rPr lang="en-US" sz="2400" dirty="0">
                <a:cs typeface="Times New Roman" pitchFamily="18" charset="0"/>
              </a:rPr>
              <a:t>Individual needs and goals are secondary to living successfully within the family and community setting.</a:t>
            </a:r>
          </a:p>
          <a:p>
            <a:pPr>
              <a:buFontTx/>
              <a:buNone/>
            </a:pPr>
            <a:r>
              <a:rPr lang="en-US" sz="2400" dirty="0"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>
                <a:cs typeface="Times New Roman" pitchFamily="18" charset="0"/>
              </a:rPr>
              <a:t>		--The family member requiring extra support does not find this dependent role alien and threatening. 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Current scenario of the Society/Culture-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 A Comparison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b="1" dirty="0">
              <a:cs typeface="Times New Roman" pitchFamily="18" charset="0"/>
            </a:endParaRPr>
          </a:p>
          <a:p>
            <a:r>
              <a:rPr lang="en-US" sz="2400" b="1" dirty="0">
                <a:cs typeface="Times New Roman" pitchFamily="18" charset="0"/>
              </a:rPr>
              <a:t>Independence vs. Interdependence </a:t>
            </a:r>
          </a:p>
          <a:p>
            <a:pPr>
              <a:buNone/>
            </a:pPr>
            <a:r>
              <a:rPr lang="en-US" sz="2400" b="1" dirty="0">
                <a:cs typeface="Times New Roman" pitchFamily="18" charset="0"/>
              </a:rPr>
              <a:t>		--</a:t>
            </a:r>
            <a:r>
              <a:rPr lang="en-US" sz="2400" dirty="0">
                <a:cs typeface="Times New Roman" pitchFamily="18" charset="0"/>
              </a:rPr>
              <a:t> Western notions are very much based on the ability to be independent, to pursue individual goals, and to have a sense of control over one's environment</a:t>
            </a:r>
          </a:p>
          <a:p>
            <a:pPr>
              <a:buNone/>
            </a:pPr>
            <a:endParaRPr lang="en-US" sz="2400" dirty="0"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cs typeface="Times New Roman" pitchFamily="18" charset="0"/>
              </a:rPr>
              <a:t>		-- Personhood, a concept which includes self-mastery, dignity, self-respect, and self-esteem, has becomes an increasingly important goal  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Flow Chart of Services</a:t>
            </a:r>
            <a:endParaRPr lang="en-IN" sz="240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447800"/>
            <a:ext cx="2542309" cy="9905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IN" sz="1200" b="1" dirty="0">
                <a:solidFill>
                  <a:prstClr val="black"/>
                </a:solidFill>
              </a:rPr>
              <a:t>ACUTE STAGE</a:t>
            </a:r>
          </a:p>
          <a:p>
            <a:pPr lvl="0" algn="ctr"/>
            <a:endParaRPr lang="en-IN" sz="600" b="1" dirty="0">
              <a:solidFill>
                <a:prstClr val="black"/>
              </a:solidFill>
            </a:endParaRPr>
          </a:p>
          <a:p>
            <a:pPr lvl="0"/>
            <a:r>
              <a:rPr lang="en-IN" sz="1200" dirty="0">
                <a:solidFill>
                  <a:prstClr val="black"/>
                </a:solidFill>
              </a:rPr>
              <a:t>Predominantly positive symptoms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5971309" y="1447800"/>
            <a:ext cx="2382982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IN" sz="1200" b="1" dirty="0">
                <a:solidFill>
                  <a:prstClr val="black"/>
                </a:solidFill>
              </a:rPr>
              <a:t>CHRONIC STAGE</a:t>
            </a:r>
          </a:p>
          <a:p>
            <a:pPr lvl="0" algn="ctr"/>
            <a:endParaRPr lang="en-IN" sz="600" b="1" dirty="0">
              <a:solidFill>
                <a:prstClr val="black"/>
              </a:solidFill>
            </a:endParaRPr>
          </a:p>
          <a:p>
            <a:pPr lvl="0"/>
            <a:r>
              <a:rPr lang="en-IN" sz="1200" dirty="0">
                <a:solidFill>
                  <a:prstClr val="black"/>
                </a:solidFill>
              </a:rPr>
              <a:t>Predominantly negative symptoms, disability / handicap</a:t>
            </a:r>
          </a:p>
        </p:txBody>
      </p:sp>
      <p:sp>
        <p:nvSpPr>
          <p:cNvPr id="7" name="Rectangle 6"/>
          <p:cNvSpPr/>
          <p:nvPr/>
        </p:nvSpPr>
        <p:spPr>
          <a:xfrm>
            <a:off x="1018309" y="3286807"/>
            <a:ext cx="2535382" cy="10649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</a:rPr>
              <a:t>INPATIENT  TREATMENT</a:t>
            </a:r>
          </a:p>
          <a:p>
            <a:pPr algn="ctr"/>
            <a:endParaRPr lang="en-IN" sz="600" dirty="0">
              <a:solidFill>
                <a:schemeClr val="tx1"/>
              </a:solidFill>
            </a:endParaRPr>
          </a:p>
          <a:p>
            <a:pPr algn="ctr"/>
            <a:r>
              <a:rPr lang="en-IN" sz="1200" dirty="0">
                <a:solidFill>
                  <a:schemeClr val="tx1"/>
                </a:solidFill>
              </a:rPr>
              <a:t>Pharmacotherapy</a:t>
            </a:r>
          </a:p>
          <a:p>
            <a:pPr algn="ctr"/>
            <a:r>
              <a:rPr lang="en-IN" sz="1200" dirty="0">
                <a:solidFill>
                  <a:schemeClr val="tx1"/>
                </a:solidFill>
              </a:rPr>
              <a:t>Supportive therapy</a:t>
            </a:r>
          </a:p>
          <a:p>
            <a:pPr algn="ctr"/>
            <a:r>
              <a:rPr lang="en-IN" sz="1200" dirty="0">
                <a:solidFill>
                  <a:schemeClr val="tx1"/>
                </a:solidFill>
              </a:rPr>
              <a:t>Psychoeducation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5181600" y="3366287"/>
            <a:ext cx="3200400" cy="17391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</a:rPr>
              <a:t>OUTPATIENT TREATMENT</a:t>
            </a:r>
          </a:p>
          <a:p>
            <a:endParaRPr lang="en-IN" sz="1200" dirty="0">
              <a:solidFill>
                <a:schemeClr val="tx1"/>
              </a:solidFill>
            </a:endParaRPr>
          </a:p>
          <a:p>
            <a:endParaRPr lang="en-IN" sz="1200" dirty="0">
              <a:solidFill>
                <a:schemeClr val="tx1"/>
              </a:solidFill>
            </a:endParaRPr>
          </a:p>
          <a:p>
            <a:r>
              <a:rPr lang="en-IN" sz="1200" b="1" dirty="0">
                <a:solidFill>
                  <a:schemeClr val="tx1"/>
                </a:solidFill>
              </a:rPr>
              <a:t>INDIVIDUAL</a:t>
            </a:r>
            <a:r>
              <a:rPr lang="en-IN" sz="1200" dirty="0">
                <a:solidFill>
                  <a:schemeClr val="tx1"/>
                </a:solidFill>
              </a:rPr>
              <a:t>	</a:t>
            </a:r>
            <a:r>
              <a:rPr lang="en-IN" sz="1200" b="1" dirty="0">
                <a:solidFill>
                  <a:schemeClr val="tx1"/>
                </a:solidFill>
              </a:rPr>
              <a:t>FAMILY</a:t>
            </a:r>
          </a:p>
          <a:p>
            <a:r>
              <a:rPr lang="en-IN" sz="1200" dirty="0">
                <a:solidFill>
                  <a:schemeClr val="tx1"/>
                </a:solidFill>
              </a:rPr>
              <a:t>Pharmacotherapy	Psychoeducation</a:t>
            </a:r>
          </a:p>
          <a:p>
            <a:r>
              <a:rPr lang="en-IN" sz="1200" dirty="0">
                <a:solidFill>
                  <a:schemeClr val="tx1"/>
                </a:solidFill>
              </a:rPr>
              <a:t>Supportive therapy	Family Therapy</a:t>
            </a:r>
          </a:p>
          <a:p>
            <a:r>
              <a:rPr lang="en-IN" sz="1200" dirty="0">
                <a:solidFill>
                  <a:schemeClr val="tx1"/>
                </a:solidFill>
              </a:rPr>
              <a:t>Functional assessment</a:t>
            </a:r>
          </a:p>
          <a:p>
            <a:r>
              <a:rPr lang="en-IN" sz="1200" dirty="0">
                <a:solidFill>
                  <a:schemeClr val="tx1"/>
                </a:solidFill>
              </a:rPr>
              <a:t>Skill development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1018309" y="5562600"/>
            <a:ext cx="7363691" cy="10879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>
                <a:solidFill>
                  <a:schemeClr val="tx1"/>
                </a:solidFill>
              </a:rPr>
              <a:t>COMMUNITY CARE</a:t>
            </a:r>
          </a:p>
          <a:p>
            <a:pPr algn="ctr"/>
            <a:endParaRPr lang="en-IN" sz="600" dirty="0">
              <a:solidFill>
                <a:schemeClr val="tx1"/>
              </a:solidFill>
            </a:endParaRPr>
          </a:p>
          <a:p>
            <a:pPr algn="ctr"/>
            <a:r>
              <a:rPr lang="en-IN" sz="1400" dirty="0">
                <a:solidFill>
                  <a:schemeClr val="tx1"/>
                </a:solidFill>
              </a:rPr>
              <a:t>Day care centre</a:t>
            </a:r>
          </a:p>
          <a:p>
            <a:pPr algn="ctr"/>
            <a:r>
              <a:rPr lang="en-IN" sz="1400" dirty="0">
                <a:solidFill>
                  <a:schemeClr val="tx1"/>
                </a:solidFill>
              </a:rPr>
              <a:t>Sheltered workshop</a:t>
            </a:r>
          </a:p>
          <a:p>
            <a:pPr algn="ctr"/>
            <a:r>
              <a:rPr lang="en-IN" sz="1400" dirty="0">
                <a:solidFill>
                  <a:schemeClr val="tx1"/>
                </a:solidFill>
              </a:rPr>
              <a:t>Residential setting</a:t>
            </a:r>
          </a:p>
        </p:txBody>
      </p:sp>
      <p:sp>
        <p:nvSpPr>
          <p:cNvPr id="10" name="Right Brace 9"/>
          <p:cNvSpPr/>
          <p:nvPr/>
        </p:nvSpPr>
        <p:spPr>
          <a:xfrm rot="16200000" flipV="1">
            <a:off x="6385761" y="2624252"/>
            <a:ext cx="237895" cy="2438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428509" y="5105400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961909" y="5105400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286000" y="4351783"/>
            <a:ext cx="0" cy="12108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553691" y="1828800"/>
            <a:ext cx="241761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532909" y="2133600"/>
            <a:ext cx="2438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553691" y="3700347"/>
            <a:ext cx="157941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553691" y="3962400"/>
            <a:ext cx="157941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114309" y="2438400"/>
            <a:ext cx="0" cy="9278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</p:cNvCxnSpPr>
          <p:nvPr/>
        </p:nvCxnSpPr>
        <p:spPr>
          <a:xfrm flipH="1">
            <a:off x="2261754" y="2438399"/>
            <a:ext cx="1" cy="8484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5707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Role of the family-Indian Scenario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Family support is a major factor in rehabilitation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In India, family support is easily available and hence an anchor in rehabilitation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>
                <a:cs typeface="Times New Roman" pitchFamily="18" charset="0"/>
              </a:rPr>
              <a:t>In developing countries, up to 90% of people with psychiatric disabilities live with their families, whereas in the western countries it is only half this number.</a:t>
            </a:r>
          </a:p>
          <a:p>
            <a:pPr>
              <a:buNone/>
            </a:pPr>
            <a:endParaRPr lang="en-US" sz="2400" dirty="0">
              <a:cs typeface="Times New Roman" pitchFamily="18" charset="0"/>
            </a:endParaRPr>
          </a:p>
          <a:p>
            <a:r>
              <a:rPr lang="en-US" sz="2400" dirty="0">
                <a:cs typeface="Times New Roman" pitchFamily="18" charset="0"/>
              </a:rPr>
              <a:t>The existence of extended family and kinship networks can serve as an important buffering mechanism both for the person with a mental illness and their caregivers. </a:t>
            </a:r>
          </a:p>
          <a:p>
            <a:pPr>
              <a:buNone/>
            </a:pPr>
            <a:endParaRPr lang="en-US" sz="24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Why it is a need of  the 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Schizophrenia – chronic and relapsing illness</a:t>
            </a:r>
          </a:p>
          <a:p>
            <a:r>
              <a:rPr lang="en-US" dirty="0"/>
              <a:t>Schizophrenia affects all dimensions of life:</a:t>
            </a:r>
          </a:p>
          <a:p>
            <a:pPr marL="514350" indent="-514350">
              <a:buNone/>
            </a:pPr>
            <a:r>
              <a:rPr lang="en-US" dirty="0"/>
              <a:t>			Social	</a:t>
            </a:r>
          </a:p>
          <a:p>
            <a:pPr marL="514350" indent="-514350">
              <a:buNone/>
            </a:pPr>
            <a:r>
              <a:rPr lang="en-US" dirty="0"/>
              <a:t>			Emotional,</a:t>
            </a:r>
          </a:p>
          <a:p>
            <a:pPr marL="514350" indent="-514350">
              <a:buNone/>
            </a:pPr>
            <a:r>
              <a:rPr lang="en-US" dirty="0"/>
              <a:t>			Intellectual</a:t>
            </a:r>
          </a:p>
          <a:p>
            <a:pPr marL="514350" indent="-514350">
              <a:buNone/>
            </a:pPr>
            <a:r>
              <a:rPr lang="en-US" dirty="0"/>
              <a:t>			Cognitive</a:t>
            </a:r>
          </a:p>
          <a:p>
            <a:r>
              <a:rPr lang="en-US" dirty="0"/>
              <a:t>Social stigma</a:t>
            </a:r>
          </a:p>
          <a:p>
            <a:r>
              <a:rPr lang="en-US" dirty="0" err="1"/>
              <a:t>Pharmaco</a:t>
            </a:r>
            <a:r>
              <a:rPr lang="en-US" dirty="0"/>
              <a:t>-therapy – limited role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838200"/>
          </a:xfrm>
        </p:spPr>
        <p:txBody>
          <a:bodyPr/>
          <a:lstStyle/>
          <a:p>
            <a:r>
              <a:rPr lang="en-US" sz="3200" dirty="0">
                <a:solidFill>
                  <a:srgbClr val="002060"/>
                </a:solidFill>
                <a:cs typeface="Times New Roman" pitchFamily="18" charset="0"/>
              </a:rPr>
              <a:t>Changing Cultural Contexts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038600"/>
          </a:xfrm>
        </p:spPr>
        <p:txBody>
          <a:bodyPr>
            <a:normAutofit/>
          </a:bodyPr>
          <a:lstStyle/>
          <a:p>
            <a:r>
              <a:rPr lang="en-US" sz="2800" dirty="0">
                <a:cs typeface="Times New Roman" pitchFamily="18" charset="0"/>
              </a:rPr>
              <a:t>Cultural arrangements and values are not constant. 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>
                <a:cs typeface="Times New Roman" pitchFamily="18" charset="0"/>
              </a:rPr>
              <a:t>India :- </a:t>
            </a:r>
          </a:p>
          <a:p>
            <a:pPr>
              <a:buNone/>
            </a:pPr>
            <a:r>
              <a:rPr lang="en-US" sz="2800" dirty="0">
                <a:cs typeface="Times New Roman" pitchFamily="18" charset="0"/>
              </a:rPr>
              <a:t>			Rapid urbanization</a:t>
            </a:r>
          </a:p>
          <a:p>
            <a:pPr>
              <a:buNone/>
            </a:pPr>
            <a:r>
              <a:rPr lang="en-US" sz="2800" dirty="0">
                <a:cs typeface="Times New Roman" pitchFamily="18" charset="0"/>
              </a:rPr>
              <a:t>			Growing number of nuclear families</a:t>
            </a:r>
          </a:p>
          <a:p>
            <a:pPr>
              <a:buNone/>
            </a:pPr>
            <a:r>
              <a:rPr lang="en-US" sz="2800" dirty="0">
                <a:cs typeface="Times New Roman" pitchFamily="18" charset="0"/>
              </a:rPr>
              <a:t>			Changing definition of independency</a:t>
            </a:r>
          </a:p>
          <a:p>
            <a:pPr>
              <a:buFontTx/>
              <a:buNone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838200"/>
          </a:xfrm>
        </p:spPr>
        <p:txBody>
          <a:bodyPr/>
          <a:lstStyle/>
          <a:p>
            <a:r>
              <a:rPr lang="en-US" sz="3200" dirty="0">
                <a:solidFill>
                  <a:srgbClr val="002060"/>
                </a:solidFill>
                <a:cs typeface="Times New Roman" pitchFamily="18" charset="0"/>
              </a:rPr>
              <a:t>Changing Cultural Contexts </a:t>
            </a:r>
            <a:r>
              <a:rPr lang="en-US" sz="3200" b="1" dirty="0">
                <a:cs typeface="Times New Roman" pitchFamily="18" charset="0"/>
              </a:rPr>
              <a:t>…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 Shift to more "modern" family - increased focus on individual rather than communal needs.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Nuclear families with both partners employed full-time face the same challenges and dilemmas as in the West when it comes to caring for people with psychiatric disabilities.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Problems in India </a:t>
            </a:r>
            <a:r>
              <a:rPr lang="en-IN" sz="2400" dirty="0">
                <a:solidFill>
                  <a:srgbClr val="002060"/>
                </a:solidFill>
              </a:rPr>
              <a:t>(developing country)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IN" dirty="0"/>
              <a:t>Low budgetary &amp; resource allocation for health as a whole, of which MENTAL HEALTH is a small part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IN" dirty="0"/>
              <a:t>Psycho-social intervention being no fancy subject;</a:t>
            </a:r>
          </a:p>
          <a:p>
            <a:pPr lvl="1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Does not attract donors </a:t>
            </a:r>
          </a:p>
          <a:p>
            <a:pPr lvl="1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Low priority for state funding</a:t>
            </a:r>
          </a:p>
        </p:txBody>
      </p:sp>
    </p:spTree>
    <p:extLst>
      <p:ext uri="{BB962C8B-B14F-4D97-AF65-F5344CB8AC3E}">
        <p14:creationId xmlns:p14="http://schemas.microsoft.com/office/powerpoint/2010/main" val="6429194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Problems in India </a:t>
            </a:r>
            <a:r>
              <a:rPr lang="en-IN" sz="2400" dirty="0">
                <a:solidFill>
                  <a:srgbClr val="002060"/>
                </a:solidFill>
              </a:rPr>
              <a:t>(developing country)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IN" dirty="0"/>
              <a:t>Most of the psycho-social activities for psychiatric patients are carried out by NGOs.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IN" dirty="0"/>
              <a:t>No insurance coverage for medical disorder.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IN" dirty="0"/>
              <a:t>No social security system in place in the country.</a:t>
            </a:r>
          </a:p>
        </p:txBody>
      </p:sp>
    </p:spTree>
    <p:extLst>
      <p:ext uri="{BB962C8B-B14F-4D97-AF65-F5344CB8AC3E}">
        <p14:creationId xmlns:p14="http://schemas.microsoft.com/office/powerpoint/2010/main" val="8187430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Problems in India </a:t>
            </a:r>
            <a:r>
              <a:rPr lang="en-IN" sz="2400" dirty="0">
                <a:solidFill>
                  <a:srgbClr val="002060"/>
                </a:solidFill>
              </a:rPr>
              <a:t>(developing country)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IN" dirty="0"/>
              <a:t>Very few mental heath professionals.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IN" dirty="0"/>
              <a:t>Psycho social intervention and rehabilitation programs are not standardise.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IN" dirty="0"/>
              <a:t>Their content, duration and delivery are dependant on quality and quantity of rehabilitation personnel available.</a:t>
            </a:r>
          </a:p>
        </p:txBody>
      </p:sp>
    </p:spTree>
    <p:extLst>
      <p:ext uri="{BB962C8B-B14F-4D97-AF65-F5344CB8AC3E}">
        <p14:creationId xmlns:p14="http://schemas.microsoft.com/office/powerpoint/2010/main" val="20032667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Future Goals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Role of Family:</a:t>
            </a:r>
          </a:p>
          <a:p>
            <a:pPr>
              <a:buNone/>
            </a:pPr>
            <a:endParaRPr lang="en-US" dirty="0"/>
          </a:p>
          <a:p>
            <a:pPr>
              <a:lnSpc>
                <a:spcPct val="150000"/>
              </a:lnSpc>
              <a:buNone/>
            </a:pPr>
            <a:r>
              <a:rPr lang="en-US" dirty="0"/>
              <a:t>		-- to serve as primary health-care provider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-- Major role in re-socialization, vocational and 		    SST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-- to Empower themselves with skills, knowledge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     and ways to deal with EE.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Future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Role of NGOs: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	-- To monitor and implement NMHP</a:t>
            </a:r>
          </a:p>
          <a:p>
            <a:pPr>
              <a:buNone/>
            </a:pPr>
            <a:r>
              <a:rPr lang="en-US" dirty="0"/>
              <a:t>		-- To become providers of DMHP services</a:t>
            </a:r>
          </a:p>
          <a:p>
            <a:pPr>
              <a:buNone/>
            </a:pPr>
            <a:r>
              <a:rPr lang="en-US" dirty="0"/>
              <a:t>		-- To develop niche community based services 		     including DCC and residential facilities</a:t>
            </a:r>
          </a:p>
          <a:p>
            <a:pPr>
              <a:buNone/>
            </a:pPr>
            <a:r>
              <a:rPr lang="en-US" dirty="0"/>
              <a:t>		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Future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Role of Policy Makers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	-- Sufficient budget to Mental health sector</a:t>
            </a:r>
          </a:p>
          <a:p>
            <a:pPr>
              <a:buNone/>
            </a:pPr>
            <a:r>
              <a:rPr lang="en-US" dirty="0"/>
              <a:t>		-- Implementation of MHP at all district level</a:t>
            </a:r>
          </a:p>
          <a:p>
            <a:pPr>
              <a:buNone/>
            </a:pPr>
            <a:r>
              <a:rPr lang="en-US" dirty="0"/>
              <a:t>		-- To include MHNGOs as full partner of 		     	    government</a:t>
            </a:r>
          </a:p>
          <a:p>
            <a:pPr>
              <a:buNone/>
            </a:pPr>
            <a:r>
              <a:rPr lang="en-US" dirty="0"/>
              <a:t>		-- Mandatory placement at NGOs for psychiatric 	    residents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Role of the Mental Health Professionals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 dirty="0"/>
              <a:t>Resource person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 dirty="0"/>
              <a:t>Social change agent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 dirty="0"/>
              <a:t>Trainer of rehabilitations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 dirty="0"/>
              <a:t>Support figures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 dirty="0"/>
              <a:t>Educator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 dirty="0"/>
              <a:t>Advocate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 dirty="0"/>
              <a:t>Not primary care giver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1]Lack of insight is not a features of:</a:t>
            </a:r>
          </a:p>
          <a:p>
            <a:pPr lvl="0">
              <a:buNone/>
            </a:pPr>
            <a:r>
              <a:rPr lang="en-US" dirty="0"/>
              <a:t>A)Panic disorder</a:t>
            </a:r>
          </a:p>
          <a:p>
            <a:pPr lvl="0">
              <a:buNone/>
            </a:pPr>
            <a:r>
              <a:rPr lang="en-US" dirty="0"/>
              <a:t>B)Schizophrenia</a:t>
            </a:r>
          </a:p>
          <a:p>
            <a:pPr lvl="0">
              <a:buNone/>
            </a:pPr>
            <a:r>
              <a:rPr lang="en-US" dirty="0"/>
              <a:t>C)Mania</a:t>
            </a:r>
          </a:p>
          <a:p>
            <a:pPr lvl="0">
              <a:buNone/>
            </a:pPr>
            <a:r>
              <a:rPr lang="en-US" dirty="0"/>
              <a:t>D)Reactive psychosis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Schizophrenia- Current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At present about 7-8 millions patients</a:t>
            </a:r>
          </a:p>
          <a:p>
            <a:endParaRPr lang="en-US" dirty="0"/>
          </a:p>
          <a:p>
            <a:r>
              <a:rPr lang="en-US" dirty="0"/>
              <a:t>3 </a:t>
            </a:r>
            <a:r>
              <a:rPr lang="en-US" dirty="0" err="1"/>
              <a:t>lacs</a:t>
            </a:r>
            <a:r>
              <a:rPr lang="en-US" dirty="0"/>
              <a:t> new cases are added every year</a:t>
            </a:r>
          </a:p>
          <a:p>
            <a:endParaRPr lang="en-US" dirty="0"/>
          </a:p>
          <a:p>
            <a:r>
              <a:rPr lang="en-US" dirty="0"/>
              <a:t>Around 4500 psychiatrists</a:t>
            </a:r>
          </a:p>
          <a:p>
            <a:endParaRPr lang="en-US" dirty="0"/>
          </a:p>
          <a:p>
            <a:r>
              <a:rPr lang="en-US" dirty="0"/>
              <a:t>Cost is approx. 13,000 rupees annually/ patient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2]The term “Schizophrenia “term was coined by – </a:t>
            </a:r>
            <a:endParaRPr lang="en-US" dirty="0"/>
          </a:p>
          <a:p>
            <a:pPr marL="514350" indent="-514350">
              <a:buNone/>
            </a:pPr>
            <a:endParaRPr lang="en-IN" dirty="0"/>
          </a:p>
          <a:p>
            <a:pPr marL="514350" indent="-514350">
              <a:buNone/>
            </a:pPr>
            <a:r>
              <a:rPr lang="en-IN" dirty="0"/>
              <a:t>A)Eugene </a:t>
            </a:r>
            <a:r>
              <a:rPr lang="en-IN" dirty="0" err="1"/>
              <a:t>Blueler</a:t>
            </a:r>
            <a:r>
              <a:rPr lang="en-IN" dirty="0"/>
              <a:t>	</a:t>
            </a:r>
            <a:endParaRPr lang="en-US" dirty="0"/>
          </a:p>
          <a:p>
            <a:pPr marL="514350" indent="-514350">
              <a:buNone/>
            </a:pPr>
            <a:r>
              <a:rPr lang="en-IN" dirty="0"/>
              <a:t>B) </a:t>
            </a:r>
            <a:r>
              <a:rPr lang="en-IN" dirty="0" err="1"/>
              <a:t>Kraplein</a:t>
            </a:r>
            <a:r>
              <a:rPr lang="en-IN" dirty="0"/>
              <a:t>	</a:t>
            </a:r>
            <a:endParaRPr lang="en-US" dirty="0"/>
          </a:p>
          <a:p>
            <a:pPr>
              <a:buNone/>
            </a:pPr>
            <a:r>
              <a:rPr lang="en-IN" dirty="0"/>
              <a:t>C) Freud</a:t>
            </a:r>
            <a:endParaRPr lang="en-US" dirty="0"/>
          </a:p>
          <a:p>
            <a:pPr>
              <a:buNone/>
            </a:pPr>
            <a:r>
              <a:rPr lang="en-IN" dirty="0"/>
              <a:t>D) Karl Yung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3]The following symptoms of schizophrenia respond quickly to treatment with medication</a:t>
            </a:r>
          </a:p>
          <a:p>
            <a:pPr lvl="0">
              <a:buNone/>
            </a:pPr>
            <a:r>
              <a:rPr lang="en-US" dirty="0"/>
              <a:t>A)Apathy</a:t>
            </a:r>
          </a:p>
          <a:p>
            <a:pPr lvl="0">
              <a:buNone/>
            </a:pPr>
            <a:r>
              <a:rPr lang="en-US" dirty="0"/>
              <a:t>B)Auditory hallucination</a:t>
            </a:r>
          </a:p>
          <a:p>
            <a:pPr lvl="0">
              <a:buNone/>
            </a:pPr>
            <a:r>
              <a:rPr lang="en-US" dirty="0"/>
              <a:t>C)Poverty of thought content</a:t>
            </a:r>
          </a:p>
          <a:p>
            <a:pPr lvl="0">
              <a:buNone/>
            </a:pPr>
            <a:r>
              <a:rPr lang="en-US" dirty="0"/>
              <a:t>D)</a:t>
            </a:r>
            <a:r>
              <a:rPr lang="en-US" dirty="0" err="1"/>
              <a:t>Anhedonia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4]Suicidal tendency is most common with-</a:t>
            </a:r>
          </a:p>
          <a:p>
            <a:pPr lvl="0">
              <a:buNone/>
            </a:pPr>
            <a:r>
              <a:rPr lang="en-US" dirty="0"/>
              <a:t>A)Mania</a:t>
            </a:r>
          </a:p>
          <a:p>
            <a:pPr lvl="0">
              <a:buNone/>
            </a:pPr>
            <a:r>
              <a:rPr lang="en-US" dirty="0"/>
              <a:t>B)Depression</a:t>
            </a:r>
          </a:p>
          <a:p>
            <a:pPr lvl="0">
              <a:buNone/>
            </a:pPr>
            <a:r>
              <a:rPr lang="en-US" dirty="0"/>
              <a:t>C)Obsessive disorder</a:t>
            </a:r>
          </a:p>
          <a:p>
            <a:pPr lvl="0">
              <a:buNone/>
            </a:pPr>
            <a:r>
              <a:rPr lang="en-US" dirty="0"/>
              <a:t>D)Schizophrenia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5]The term catatonia is coined by-</a:t>
            </a:r>
          </a:p>
          <a:p>
            <a:pPr lvl="0">
              <a:buNone/>
            </a:pPr>
            <a:endParaRPr lang="en-US"/>
          </a:p>
          <a:p>
            <a:pPr lvl="0">
              <a:buNone/>
            </a:pPr>
            <a:r>
              <a:rPr lang="en-US"/>
              <a:t>A)</a:t>
            </a:r>
            <a:r>
              <a:rPr lang="en-US" dirty="0" err="1"/>
              <a:t>Kahlbaum</a:t>
            </a:r>
            <a:endParaRPr lang="en-US" dirty="0"/>
          </a:p>
          <a:p>
            <a:pPr lvl="0">
              <a:buNone/>
            </a:pPr>
            <a:r>
              <a:rPr lang="en-US" dirty="0"/>
              <a:t>B)Freud</a:t>
            </a:r>
          </a:p>
          <a:p>
            <a:pPr lvl="0">
              <a:buNone/>
            </a:pPr>
            <a:r>
              <a:rPr lang="en-US" dirty="0"/>
              <a:t>C)Maxwell </a:t>
            </a:r>
            <a:r>
              <a:rPr lang="en-US" dirty="0" err="1"/>
              <a:t>jones</a:t>
            </a:r>
            <a:endParaRPr lang="en-US" dirty="0"/>
          </a:p>
          <a:p>
            <a:pPr lvl="0">
              <a:buNone/>
            </a:pPr>
            <a:r>
              <a:rPr lang="en-US" dirty="0"/>
              <a:t>D)Adler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1] – A</a:t>
            </a:r>
          </a:p>
          <a:p>
            <a:r>
              <a:rPr lang="en-US" dirty="0"/>
              <a:t>2] – A</a:t>
            </a:r>
          </a:p>
          <a:p>
            <a:r>
              <a:rPr lang="en-US" dirty="0"/>
              <a:t>3] – B</a:t>
            </a:r>
          </a:p>
          <a:p>
            <a:r>
              <a:rPr lang="en-US" dirty="0"/>
              <a:t>4] – B</a:t>
            </a:r>
          </a:p>
          <a:p>
            <a:r>
              <a:rPr lang="en-US" dirty="0"/>
              <a:t>5] – A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1447800" y="2362200"/>
            <a:ext cx="64008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>
                <a:solidFill>
                  <a:srgbClr val="002060"/>
                </a:solidFill>
              </a:rPr>
              <a:t>THANK YOU!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Review of Literature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450 patients-  269 patients had  &gt;2 years of hospitalization. </a:t>
            </a:r>
          </a:p>
          <a:p>
            <a:r>
              <a:rPr lang="en-US" dirty="0"/>
              <a:t>6.5% of these chronic patients required full hospitalization, </a:t>
            </a:r>
          </a:p>
          <a:p>
            <a:r>
              <a:rPr lang="en-US" dirty="0"/>
              <a:t>71.75% required limited hospitalization and were capable of productive work under supervision,</a:t>
            </a:r>
          </a:p>
          <a:p>
            <a:r>
              <a:rPr lang="en-US" dirty="0"/>
              <a:t> 22% were there purely for social reasons and hospitalization was not necessary.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Review of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/>
          </a:bodyPr>
          <a:lstStyle/>
          <a:p>
            <a:r>
              <a:rPr lang="en-US" dirty="0"/>
              <a:t>N=59 </a:t>
            </a:r>
          </a:p>
          <a:p>
            <a:r>
              <a:rPr lang="en-US" dirty="0"/>
              <a:t>64.4% wanted a job, </a:t>
            </a:r>
          </a:p>
          <a:p>
            <a:r>
              <a:rPr lang="en-US" dirty="0"/>
              <a:t>54.4% wanted some help for the family. </a:t>
            </a:r>
          </a:p>
          <a:p>
            <a:r>
              <a:rPr lang="en-US" dirty="0"/>
              <a:t>Almost 90% of them desired rehabilitation in one form or another and most exhibited multiple needs, which </a:t>
            </a:r>
            <a:r>
              <a:rPr lang="en-US" b="1" dirty="0">
                <a:solidFill>
                  <a:srgbClr val="0070C0"/>
                </a:solidFill>
              </a:rPr>
              <a:t>emphasized the role of multifaceted, comprehensive, aftercare package programs</a:t>
            </a:r>
            <a:r>
              <a:rPr lang="en-US" dirty="0"/>
              <a:t>. </a:t>
            </a:r>
          </a:p>
          <a:p>
            <a:r>
              <a:rPr lang="en-US" dirty="0"/>
              <a:t>Even as the need for job as a priority </a:t>
            </a:r>
            <a:r>
              <a:rPr lang="en-US" b="1" i="1" u="sng" dirty="0">
                <a:solidFill>
                  <a:srgbClr val="0070C0"/>
                </a:solidFill>
              </a:rPr>
              <a:t>was similar to findings in the west</a:t>
            </a:r>
          </a:p>
          <a:p>
            <a:endParaRPr lang="en-US" b="1" i="1" u="sng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200" i="1" dirty="0" err="1"/>
              <a:t>Nagaswamy</a:t>
            </a:r>
            <a:r>
              <a:rPr lang="en-US" sz="1200" i="1" dirty="0"/>
              <a:t> et al 1985, rehabilitation of schizophrenia patients.</a:t>
            </a:r>
            <a:r>
              <a:rPr lang="pl-PL" sz="1200" dirty="0"/>
              <a:t> Indian J Psychiatry. 1985 Jul-Sep; 27(3): 213–220. </a:t>
            </a:r>
            <a:endParaRPr lang="en-US" sz="1200" i="1" u="sng" dirty="0">
              <a:solidFill>
                <a:srgbClr val="0070C0"/>
              </a:solidFill>
            </a:endParaRPr>
          </a:p>
          <a:p>
            <a:endParaRPr lang="en-US" b="1" i="1" u="sng" dirty="0">
              <a:solidFill>
                <a:srgbClr val="0070C0"/>
              </a:solidFill>
            </a:endParaRPr>
          </a:p>
          <a:p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Review of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Editorial, 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u="sng" dirty="0">
                <a:solidFill>
                  <a:schemeClr val="tx1"/>
                </a:solidFill>
              </a:rPr>
              <a:t>early attempts</a:t>
            </a:r>
            <a:r>
              <a:rPr lang="en-US" dirty="0">
                <a:solidFill>
                  <a:schemeClr val="tx1"/>
                </a:solidFill>
              </a:rPr>
              <a:t> at rehabilitation would have long-term benefits for the patients and their families.</a:t>
            </a:r>
          </a:p>
          <a:p>
            <a:pPr marL="274320" lvl="1" indent="0">
              <a:buClr>
                <a:srgbClr val="002060"/>
              </a:buClr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No treatment of mental disorder can be considered as </a:t>
            </a:r>
            <a:r>
              <a:rPr lang="en-US" u="sng" dirty="0">
                <a:solidFill>
                  <a:schemeClr val="tx1"/>
                </a:solidFill>
              </a:rPr>
              <a:t>complete or adequate </a:t>
            </a:r>
            <a:r>
              <a:rPr lang="en-US" dirty="0">
                <a:solidFill>
                  <a:schemeClr val="tx1"/>
                </a:solidFill>
              </a:rPr>
              <a:t>without giving due consideration to rehabilitation or aftercare services.</a:t>
            </a:r>
          </a:p>
          <a:p>
            <a:pPr marL="274320" lvl="1" indent="0">
              <a:buClr>
                <a:srgbClr val="002060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rgbClr val="00206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pensions and other benefits and compensations are not provided for major mental disorders.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Review of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endParaRPr lang="en-IN" dirty="0"/>
          </a:p>
          <a:p>
            <a:pPr marL="0" indent="0" algn="just">
              <a:lnSpc>
                <a:spcPct val="200000"/>
              </a:lnSpc>
              <a:buNone/>
            </a:pPr>
            <a:r>
              <a:rPr lang="en-IN" dirty="0"/>
              <a:t>Concluded that strength of religious belief plays an important role in helping family members to cope with stress of caring for a mentally ill relative.</a:t>
            </a:r>
          </a:p>
        </p:txBody>
      </p:sp>
    </p:spTree>
    <p:extLst>
      <p:ext uri="{BB962C8B-B14F-4D97-AF65-F5344CB8AC3E}">
        <p14:creationId xmlns:p14="http://schemas.microsoft.com/office/powerpoint/2010/main" val="3004596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900</TotalTime>
  <Words>2615</Words>
  <Application>Microsoft Office PowerPoint</Application>
  <PresentationFormat>On-screen Show (4:3)</PresentationFormat>
  <Paragraphs>401</Paragraphs>
  <Slides>55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Calibri</vt:lpstr>
      <vt:lpstr>Georgia</vt:lpstr>
      <vt:lpstr>Wingdings</vt:lpstr>
      <vt:lpstr>Wingdings 2</vt:lpstr>
      <vt:lpstr>Civic</vt:lpstr>
      <vt:lpstr>Psycho-Social Intervention in Schizophrenia-An Indian Perspective  By: Dr Lakhan Kataria Department of Psychiatry</vt:lpstr>
      <vt:lpstr>Psycho-Social Intervention is defined as </vt:lpstr>
      <vt:lpstr>WHO defines Psycho-Social Rehabilitation as </vt:lpstr>
      <vt:lpstr>Why it is a need of  the time?</vt:lpstr>
      <vt:lpstr>Schizophrenia- Current Scenario</vt:lpstr>
      <vt:lpstr>Review of Literature </vt:lpstr>
      <vt:lpstr>Review of Literature</vt:lpstr>
      <vt:lpstr>Review of Literature</vt:lpstr>
      <vt:lpstr>Review of Literature</vt:lpstr>
      <vt:lpstr>Review of Literature (Role of Family)</vt:lpstr>
      <vt:lpstr>Review of Literature </vt:lpstr>
      <vt:lpstr>Review of Literature</vt:lpstr>
      <vt:lpstr>Review of Literature </vt:lpstr>
      <vt:lpstr>PowerPoint Presentation</vt:lpstr>
      <vt:lpstr>Review of Literature</vt:lpstr>
      <vt:lpstr>Psycho-social Interventions</vt:lpstr>
      <vt:lpstr>Psycho-education</vt:lpstr>
      <vt:lpstr>Family Interventions</vt:lpstr>
      <vt:lpstr>Social Skills training </vt:lpstr>
      <vt:lpstr>Psycho-social Interventions Acute Phase</vt:lpstr>
      <vt:lpstr>Psycho-social Interventions Stabilization Phase</vt:lpstr>
      <vt:lpstr>Psycho-social Interventions Stable Phase</vt:lpstr>
      <vt:lpstr>General Recommendations</vt:lpstr>
      <vt:lpstr>PowerPoint Presentation</vt:lpstr>
      <vt:lpstr>PowerPoint Presentation</vt:lpstr>
      <vt:lpstr>  A comparison of psychosocial rehabilitation of mental illness in India and the US</vt:lpstr>
      <vt:lpstr>India vs. US</vt:lpstr>
      <vt:lpstr>Help-Seeking Behaviors &amp; Prognosis</vt:lpstr>
      <vt:lpstr>International Pilot Study of Schizophrenia (IPSS)</vt:lpstr>
      <vt:lpstr>International Pilot Study of Schizophrenia (IPSS)</vt:lpstr>
      <vt:lpstr>International Pilot Study of Schizophrenia (IPSS)</vt:lpstr>
      <vt:lpstr>Determinants of Outcomes of Severe Mental Disorders (DOSMED, 1978)</vt:lpstr>
      <vt:lpstr>Determinants of Outcomes of Severe Mental Disorders (DOSMED, 1978)</vt:lpstr>
      <vt:lpstr>Current Scenario of Society/Culture </vt:lpstr>
      <vt:lpstr>Current scenario of the Society/Culture in Rehabilitation</vt:lpstr>
      <vt:lpstr>Current scenario of the Society/Culture  </vt:lpstr>
      <vt:lpstr>Current scenario of the Society/Culture-   A Comparison </vt:lpstr>
      <vt:lpstr>Flow Chart of Services</vt:lpstr>
      <vt:lpstr>Role of the family-Indian Scenario </vt:lpstr>
      <vt:lpstr>Changing Cultural Contexts </vt:lpstr>
      <vt:lpstr>Changing Cultural Contexts … </vt:lpstr>
      <vt:lpstr>Problems in India (developing country)</vt:lpstr>
      <vt:lpstr>Problems in India (developing country)</vt:lpstr>
      <vt:lpstr>Problems in India (developing country)</vt:lpstr>
      <vt:lpstr>Future Goals </vt:lpstr>
      <vt:lpstr>Future Goals</vt:lpstr>
      <vt:lpstr>Future Goals</vt:lpstr>
      <vt:lpstr>Role of the Mental Health Professionals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Key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Psycho-Social Rehabilitation in Schizophrenia-An Indian Perspective</dc:title>
  <dc:creator/>
  <cp:lastModifiedBy>918477051901</cp:lastModifiedBy>
  <cp:revision>207</cp:revision>
  <dcterms:created xsi:type="dcterms:W3CDTF">2006-08-16T00:00:00Z</dcterms:created>
  <dcterms:modified xsi:type="dcterms:W3CDTF">2020-08-14T10:10:45Z</dcterms:modified>
</cp:coreProperties>
</file>