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0"/>
  </p:notesMasterIdLst>
  <p:sldIdLst>
    <p:sldId id="256" r:id="rId2"/>
    <p:sldId id="417" r:id="rId3"/>
    <p:sldId id="418" r:id="rId4"/>
    <p:sldId id="483" r:id="rId5"/>
    <p:sldId id="419" r:id="rId6"/>
    <p:sldId id="475" r:id="rId7"/>
    <p:sldId id="478" r:id="rId8"/>
    <p:sldId id="422" r:id="rId9"/>
    <p:sldId id="423" r:id="rId10"/>
    <p:sldId id="424" r:id="rId11"/>
    <p:sldId id="425" r:id="rId12"/>
    <p:sldId id="426" r:id="rId13"/>
    <p:sldId id="476" r:id="rId14"/>
    <p:sldId id="499" r:id="rId15"/>
    <p:sldId id="500" r:id="rId16"/>
    <p:sldId id="427" r:id="rId17"/>
    <p:sldId id="429" r:id="rId18"/>
    <p:sldId id="428" r:id="rId19"/>
    <p:sldId id="484" r:id="rId20"/>
    <p:sldId id="432" r:id="rId21"/>
    <p:sldId id="485" r:id="rId22"/>
    <p:sldId id="436" r:id="rId23"/>
    <p:sldId id="437" r:id="rId24"/>
    <p:sldId id="441" r:id="rId25"/>
    <p:sldId id="477" r:id="rId26"/>
    <p:sldId id="442" r:id="rId27"/>
    <p:sldId id="448" r:id="rId28"/>
    <p:sldId id="449" r:id="rId29"/>
    <p:sldId id="450" r:id="rId30"/>
    <p:sldId id="451" r:id="rId31"/>
    <p:sldId id="494" r:id="rId32"/>
    <p:sldId id="453" r:id="rId33"/>
    <p:sldId id="487" r:id="rId34"/>
    <p:sldId id="482" r:id="rId35"/>
    <p:sldId id="480" r:id="rId36"/>
    <p:sldId id="495" r:id="rId37"/>
    <p:sldId id="461" r:id="rId38"/>
    <p:sldId id="481" r:id="rId39"/>
    <p:sldId id="462" r:id="rId40"/>
    <p:sldId id="489" r:id="rId41"/>
    <p:sldId id="490" r:id="rId42"/>
    <p:sldId id="463" r:id="rId43"/>
    <p:sldId id="464" r:id="rId44"/>
    <p:sldId id="491" r:id="rId45"/>
    <p:sldId id="468" r:id="rId46"/>
    <p:sldId id="493" r:id="rId47"/>
    <p:sldId id="471" r:id="rId48"/>
    <p:sldId id="498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0655D3-94D1-4D72-8AD2-1773C8867B47}" type="doc">
      <dgm:prSet loTypeId="urn:microsoft.com/office/officeart/2005/8/layout/vProcess5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398A169E-6F72-4490-9A08-CF1C0CA06F45}">
      <dgm:prSet custT="1"/>
      <dgm:spPr/>
      <dgm:t>
        <a:bodyPr/>
        <a:lstStyle/>
        <a:p>
          <a:pPr rtl="0"/>
          <a:r>
            <a:rPr lang="en-IN" sz="2000" dirty="0" smtClean="0">
              <a:solidFill>
                <a:srgbClr val="FFFF00"/>
              </a:solidFill>
              <a:latin typeface="+mj-lt"/>
              <a:cs typeface="Times New Roman" pitchFamily="18" charset="0"/>
            </a:rPr>
            <a:t>Systole - blood ejected </a:t>
          </a:r>
          <a:r>
            <a:rPr lang="en-IN" sz="2000" dirty="0" smtClean="0">
              <a:solidFill>
                <a:srgbClr val="FFFF00"/>
              </a:solidFill>
              <a:latin typeface="+mj-lt"/>
              <a:cs typeface="Times New Roman" pitchFamily="18" charset="0"/>
              <a:sym typeface="Wingdings" pitchFamily="2" charset="2"/>
            </a:rPr>
            <a:t></a:t>
          </a:r>
          <a:r>
            <a:rPr lang="en-IN" sz="2000" dirty="0" smtClean="0">
              <a:solidFill>
                <a:srgbClr val="FFFF00"/>
              </a:solidFill>
              <a:latin typeface="+mj-lt"/>
              <a:cs typeface="Times New Roman" pitchFamily="18" charset="0"/>
            </a:rPr>
            <a:t> </a:t>
          </a:r>
          <a:r>
            <a:rPr lang="en-IN" sz="2000" b="1" dirty="0" err="1" smtClean="0">
              <a:solidFill>
                <a:srgbClr val="FFFF00"/>
              </a:solidFill>
              <a:latin typeface="+mj-lt"/>
              <a:cs typeface="Times New Roman" pitchFamily="18" charset="0"/>
            </a:rPr>
            <a:t>Ao</a:t>
          </a:r>
          <a:r>
            <a:rPr lang="en-IN" sz="2000" dirty="0" smtClean="0">
              <a:solidFill>
                <a:srgbClr val="FFFF00"/>
              </a:solidFill>
              <a:latin typeface="+mj-lt"/>
              <a:cs typeface="Times New Roman" pitchFamily="18" charset="0"/>
            </a:rPr>
            <a:t> and </a:t>
          </a:r>
          <a:r>
            <a:rPr lang="en-IN" sz="2000" b="1" dirty="0" smtClean="0">
              <a:solidFill>
                <a:srgbClr val="FFFF00"/>
              </a:solidFill>
              <a:latin typeface="+mj-lt"/>
              <a:cs typeface="Times New Roman" pitchFamily="18" charset="0"/>
            </a:rPr>
            <a:t>PA</a:t>
          </a:r>
          <a:r>
            <a:rPr lang="en-IN" sz="2000" dirty="0" smtClean="0">
              <a:solidFill>
                <a:srgbClr val="FFFF00"/>
              </a:solidFill>
              <a:latin typeface="+mj-lt"/>
              <a:cs typeface="Times New Roman" pitchFamily="18" charset="0"/>
            </a:rPr>
            <a:t> </a:t>
          </a:r>
          <a:r>
            <a:rPr lang="en-IN" sz="2000" dirty="0" smtClean="0">
              <a:solidFill>
                <a:srgbClr val="FFFF00"/>
              </a:solidFill>
              <a:latin typeface="+mj-lt"/>
              <a:cs typeface="Times New Roman" pitchFamily="18" charset="0"/>
              <a:sym typeface="Wingdings" pitchFamily="2" charset="2"/>
            </a:rPr>
            <a:t> </a:t>
          </a:r>
          <a:r>
            <a:rPr lang="en-IN" sz="2000" dirty="0" smtClean="0">
              <a:solidFill>
                <a:srgbClr val="FFFF00"/>
              </a:solidFill>
              <a:latin typeface="+mj-lt"/>
              <a:cs typeface="Times New Roman" pitchFamily="18" charset="0"/>
            </a:rPr>
            <a:t>aortic and  pulmonary pressures rise  </a:t>
          </a:r>
          <a:r>
            <a:rPr lang="en-IN" sz="2000" dirty="0" smtClean="0">
              <a:solidFill>
                <a:srgbClr val="FFFF00"/>
              </a:solidFill>
              <a:latin typeface="+mj-lt"/>
              <a:cs typeface="Times New Roman" pitchFamily="18" charset="0"/>
              <a:sym typeface="Wingdings" pitchFamily="2" charset="2"/>
            </a:rPr>
            <a:t> </a:t>
          </a:r>
          <a:r>
            <a:rPr lang="en-IN" sz="2000" b="1" dirty="0" err="1" smtClean="0">
              <a:solidFill>
                <a:srgbClr val="FFFF00"/>
              </a:solidFill>
              <a:latin typeface="+mj-lt"/>
              <a:cs typeface="Times New Roman" pitchFamily="18" charset="0"/>
              <a:sym typeface="Wingdings" pitchFamily="2" charset="2"/>
            </a:rPr>
            <a:t>Ao</a:t>
          </a:r>
          <a:r>
            <a:rPr lang="en-IN" sz="2000" dirty="0" smtClean="0">
              <a:solidFill>
                <a:srgbClr val="FFFF00"/>
              </a:solidFill>
              <a:latin typeface="+mj-lt"/>
              <a:cs typeface="Times New Roman" pitchFamily="18" charset="0"/>
              <a:sym typeface="Wingdings" pitchFamily="2" charset="2"/>
            </a:rPr>
            <a:t> and </a:t>
          </a:r>
          <a:r>
            <a:rPr lang="en-IN" sz="2000" b="1" dirty="0" smtClean="0">
              <a:solidFill>
                <a:srgbClr val="FFFF00"/>
              </a:solidFill>
              <a:latin typeface="+mj-lt"/>
              <a:cs typeface="Times New Roman" pitchFamily="18" charset="0"/>
              <a:sym typeface="Wingdings" pitchFamily="2" charset="2"/>
            </a:rPr>
            <a:t>PA</a:t>
          </a:r>
          <a:r>
            <a:rPr lang="en-IN" sz="2000" dirty="0" smtClean="0">
              <a:solidFill>
                <a:srgbClr val="FFFF00"/>
              </a:solidFill>
              <a:latin typeface="+mj-lt"/>
              <a:cs typeface="Times New Roman" pitchFamily="18" charset="0"/>
              <a:sym typeface="Wingdings" pitchFamily="2" charset="2"/>
            </a:rPr>
            <a:t> </a:t>
          </a:r>
          <a:r>
            <a:rPr lang="en-IN" sz="2000" dirty="0" smtClean="0">
              <a:solidFill>
                <a:srgbClr val="FFFF00"/>
              </a:solidFill>
              <a:latin typeface="+mj-lt"/>
              <a:cs typeface="Times New Roman" pitchFamily="18" charset="0"/>
            </a:rPr>
            <a:t>become distended.  </a:t>
          </a:r>
          <a:endParaRPr lang="en-IN" sz="2000" dirty="0">
            <a:solidFill>
              <a:srgbClr val="FFFF00"/>
            </a:solidFill>
            <a:latin typeface="+mj-lt"/>
            <a:cs typeface="Times New Roman" pitchFamily="18" charset="0"/>
          </a:endParaRPr>
        </a:p>
      </dgm:t>
    </dgm:pt>
    <dgm:pt modelId="{E7434543-62BB-4398-AF88-B04FD7D97D7D}" type="parTrans" cxnId="{71E5B6DA-45A6-4956-A763-CB345F605721}">
      <dgm:prSet/>
      <dgm:spPr/>
      <dgm:t>
        <a:bodyPr/>
        <a:lstStyle/>
        <a:p>
          <a:endParaRPr lang="en-IN"/>
        </a:p>
      </dgm:t>
    </dgm:pt>
    <dgm:pt modelId="{95AFC0ED-B780-42D0-817C-70E114B5145C}" type="sibTrans" cxnId="{71E5B6DA-45A6-4956-A763-CB345F605721}">
      <dgm:prSet/>
      <dgm:spPr/>
      <dgm:t>
        <a:bodyPr/>
        <a:lstStyle/>
        <a:p>
          <a:endParaRPr lang="en-IN"/>
        </a:p>
      </dgm:t>
    </dgm:pt>
    <dgm:pt modelId="{EE44E112-AE1B-4B8E-930F-B2BA2DEF939A}">
      <dgm:prSet custT="1"/>
      <dgm:spPr/>
      <dgm:t>
        <a:bodyPr/>
        <a:lstStyle/>
        <a:p>
          <a:pPr rtl="0"/>
          <a:r>
            <a:rPr lang="en-IN" sz="2000" dirty="0" smtClean="0">
              <a:latin typeface="+mj-lt"/>
              <a:cs typeface="Times New Roman" pitchFamily="18" charset="0"/>
            </a:rPr>
            <a:t>End systole - Ventricular pressures fall,  elastic components of the great vessels maintain higher pressure </a:t>
          </a:r>
          <a:r>
            <a:rPr lang="en-IN" sz="2000" dirty="0" smtClean="0">
              <a:latin typeface="+mj-lt"/>
              <a:cs typeface="Times New Roman" pitchFamily="18" charset="0"/>
              <a:sym typeface="Wingdings" pitchFamily="2" charset="2"/>
            </a:rPr>
            <a:t> </a:t>
          </a:r>
          <a:r>
            <a:rPr lang="en-IN" sz="2000" dirty="0" smtClean="0">
              <a:latin typeface="+mj-lt"/>
              <a:cs typeface="Times New Roman" pitchFamily="18" charset="0"/>
            </a:rPr>
            <a:t>pressure gradient </a:t>
          </a:r>
          <a:r>
            <a:rPr lang="en-IN" sz="2000" dirty="0" smtClean="0">
              <a:latin typeface="+mj-lt"/>
              <a:cs typeface="Times New Roman" pitchFamily="18" charset="0"/>
              <a:sym typeface="Wingdings" pitchFamily="2" charset="2"/>
            </a:rPr>
            <a:t> </a:t>
          </a:r>
          <a:r>
            <a:rPr lang="en-IN" sz="2000" dirty="0" smtClean="0">
              <a:latin typeface="+mj-lt"/>
              <a:cs typeface="Times New Roman" pitchFamily="18" charset="0"/>
            </a:rPr>
            <a:t>drives  blood column back into ventricles. </a:t>
          </a:r>
          <a:endParaRPr lang="en-IN" sz="2000" dirty="0">
            <a:latin typeface="+mj-lt"/>
            <a:cs typeface="Times New Roman" pitchFamily="18" charset="0"/>
          </a:endParaRPr>
        </a:p>
      </dgm:t>
    </dgm:pt>
    <dgm:pt modelId="{088C767B-ADAC-4827-9641-F512D9FF8639}" type="parTrans" cxnId="{1FB8E5DF-D317-463B-BE11-F094C1D9955D}">
      <dgm:prSet/>
      <dgm:spPr/>
      <dgm:t>
        <a:bodyPr/>
        <a:lstStyle/>
        <a:p>
          <a:endParaRPr lang="en-IN"/>
        </a:p>
      </dgm:t>
    </dgm:pt>
    <dgm:pt modelId="{A3351E2C-0CDF-4708-BF32-9FD7F6964E4F}" type="sibTrans" cxnId="{1FB8E5DF-D317-463B-BE11-F094C1D9955D}">
      <dgm:prSet/>
      <dgm:spPr/>
      <dgm:t>
        <a:bodyPr/>
        <a:lstStyle/>
        <a:p>
          <a:endParaRPr lang="en-IN"/>
        </a:p>
      </dgm:t>
    </dgm:pt>
    <dgm:pt modelId="{284B6BF3-4A2F-4E27-B28D-77E49A88B8F8}">
      <dgm:prSet custT="1"/>
      <dgm:spPr/>
      <dgm:t>
        <a:bodyPr/>
        <a:lstStyle/>
        <a:p>
          <a:pPr rtl="0"/>
          <a:r>
            <a:rPr lang="en-IN" sz="2000" dirty="0" smtClean="0">
              <a:solidFill>
                <a:srgbClr val="FFFF00"/>
              </a:solidFill>
              <a:latin typeface="+mj-lt"/>
              <a:cs typeface="Times New Roman" pitchFamily="18" charset="0"/>
            </a:rPr>
            <a:t>Blood column in the great vessels  flows towards the ventricles at this time because of the lower resistance with the dropping ventricular pressures compared to the periphery.</a:t>
          </a:r>
          <a:endParaRPr lang="en-IN" sz="2000" dirty="0">
            <a:solidFill>
              <a:srgbClr val="FFFF00"/>
            </a:solidFill>
            <a:latin typeface="+mj-lt"/>
            <a:cs typeface="Times New Roman" pitchFamily="18" charset="0"/>
          </a:endParaRPr>
        </a:p>
      </dgm:t>
    </dgm:pt>
    <dgm:pt modelId="{6C6933A5-BA6C-49BE-BA5D-FBA2BCE3623E}" type="parTrans" cxnId="{2072E76B-5937-42C5-9551-1E87A774CB35}">
      <dgm:prSet/>
      <dgm:spPr/>
      <dgm:t>
        <a:bodyPr/>
        <a:lstStyle/>
        <a:p>
          <a:endParaRPr lang="en-IN"/>
        </a:p>
      </dgm:t>
    </dgm:pt>
    <dgm:pt modelId="{57BF89C5-1E71-4271-8558-9760A6887A44}" type="sibTrans" cxnId="{2072E76B-5937-42C5-9551-1E87A774CB35}">
      <dgm:prSet/>
      <dgm:spPr/>
      <dgm:t>
        <a:bodyPr/>
        <a:lstStyle/>
        <a:p>
          <a:endParaRPr lang="en-IN"/>
        </a:p>
      </dgm:t>
    </dgm:pt>
    <dgm:pt modelId="{6BF7EDB6-2AC8-40C7-94CA-EB0FC888B44F}">
      <dgm:prSet custT="1"/>
      <dgm:spPr/>
      <dgm:t>
        <a:bodyPr/>
        <a:lstStyle/>
        <a:p>
          <a:pPr rtl="0"/>
          <a:r>
            <a:rPr lang="en-IN" sz="2000" dirty="0" smtClean="0">
              <a:latin typeface="+mj-lt"/>
              <a:cs typeface="Times New Roman" pitchFamily="18" charset="0"/>
            </a:rPr>
            <a:t>This reverse flow of blood column in  </a:t>
          </a:r>
          <a:r>
            <a:rPr lang="en-IN" sz="2000" b="1" dirty="0" err="1" smtClean="0">
              <a:latin typeface="+mj-lt"/>
              <a:cs typeface="Times New Roman" pitchFamily="18" charset="0"/>
            </a:rPr>
            <a:t>Ao</a:t>
          </a:r>
          <a:r>
            <a:rPr lang="en-IN" sz="2000" b="1" dirty="0" smtClean="0">
              <a:latin typeface="+mj-lt"/>
              <a:cs typeface="Times New Roman" pitchFamily="18" charset="0"/>
            </a:rPr>
            <a:t> </a:t>
          </a:r>
          <a:r>
            <a:rPr lang="en-IN" sz="2000" b="0" dirty="0" smtClean="0">
              <a:latin typeface="+mj-lt"/>
              <a:cs typeface="Times New Roman" pitchFamily="18" charset="0"/>
            </a:rPr>
            <a:t>and </a:t>
          </a:r>
          <a:r>
            <a:rPr lang="en-IN" sz="2000" b="1" dirty="0" smtClean="0">
              <a:latin typeface="+mj-lt"/>
              <a:cs typeface="Times New Roman" pitchFamily="18" charset="0"/>
            </a:rPr>
            <a:t>PA</a:t>
          </a:r>
          <a:r>
            <a:rPr lang="en-IN" sz="2000" dirty="0" smtClean="0">
              <a:latin typeface="+mj-lt"/>
              <a:cs typeface="Times New Roman" pitchFamily="18" charset="0"/>
            </a:rPr>
            <a:t> parachutes </a:t>
          </a:r>
          <a:r>
            <a:rPr lang="en-IN" sz="2000" dirty="0" err="1" smtClean="0">
              <a:latin typeface="+mj-lt"/>
              <a:cs typeface="Times New Roman" pitchFamily="18" charset="0"/>
            </a:rPr>
            <a:t>AoV</a:t>
          </a:r>
          <a:r>
            <a:rPr lang="en-IN" sz="2000" dirty="0" smtClean="0">
              <a:latin typeface="+mj-lt"/>
              <a:cs typeface="Times New Roman" pitchFamily="18" charset="0"/>
            </a:rPr>
            <a:t> and PV cusps </a:t>
          </a:r>
          <a:r>
            <a:rPr lang="en-IN" sz="2000" dirty="0" smtClean="0">
              <a:latin typeface="+mj-lt"/>
              <a:cs typeface="Times New Roman" pitchFamily="18" charset="0"/>
              <a:sym typeface="Wingdings" pitchFamily="2" charset="2"/>
            </a:rPr>
            <a:t></a:t>
          </a:r>
          <a:r>
            <a:rPr lang="en-IN" sz="2000" dirty="0" smtClean="0">
              <a:latin typeface="+mj-lt"/>
              <a:cs typeface="Times New Roman" pitchFamily="18" charset="0"/>
            </a:rPr>
            <a:t> closing them. </a:t>
          </a:r>
          <a:endParaRPr lang="en-IN" sz="2000" dirty="0">
            <a:latin typeface="+mj-lt"/>
            <a:cs typeface="Times New Roman" pitchFamily="18" charset="0"/>
          </a:endParaRPr>
        </a:p>
      </dgm:t>
    </dgm:pt>
    <dgm:pt modelId="{ABC97559-C3F9-4934-891F-D3FC66ECC7DC}" type="parTrans" cxnId="{C930E1F7-333C-4C0D-B9A5-B855E962B066}">
      <dgm:prSet/>
      <dgm:spPr/>
      <dgm:t>
        <a:bodyPr/>
        <a:lstStyle/>
        <a:p>
          <a:endParaRPr lang="en-IN"/>
        </a:p>
      </dgm:t>
    </dgm:pt>
    <dgm:pt modelId="{223EC54B-EA74-4A5C-85A0-DACF25B551EB}" type="sibTrans" cxnId="{C930E1F7-333C-4C0D-B9A5-B855E962B066}">
      <dgm:prSet/>
      <dgm:spPr/>
      <dgm:t>
        <a:bodyPr/>
        <a:lstStyle/>
        <a:p>
          <a:endParaRPr lang="en-IN"/>
        </a:p>
      </dgm:t>
    </dgm:pt>
    <dgm:pt modelId="{63954B4E-99D1-47C6-BE1F-C2E183E99FF1}">
      <dgm:prSet custT="1"/>
      <dgm:spPr/>
      <dgm:t>
        <a:bodyPr/>
        <a:lstStyle/>
        <a:p>
          <a:pPr rtl="0"/>
          <a:r>
            <a:rPr lang="en-IN" sz="2000" dirty="0" smtClean="0">
              <a:solidFill>
                <a:srgbClr val="FFFF00"/>
              </a:solidFill>
              <a:latin typeface="+mj-lt"/>
              <a:cs typeface="Times New Roman" pitchFamily="18" charset="0"/>
            </a:rPr>
            <a:t>Dissipation of energy </a:t>
          </a:r>
          <a:r>
            <a:rPr lang="en-IN" sz="2000" dirty="0" smtClean="0">
              <a:solidFill>
                <a:srgbClr val="FFFF00"/>
              </a:solidFill>
              <a:latin typeface="+mj-lt"/>
              <a:cs typeface="Times New Roman" pitchFamily="18" charset="0"/>
              <a:sym typeface="Wingdings" pitchFamily="2" charset="2"/>
            </a:rPr>
            <a:t> </a:t>
          </a:r>
          <a:r>
            <a:rPr lang="en-IN" sz="2000" dirty="0" smtClean="0">
              <a:solidFill>
                <a:srgbClr val="FFFF00"/>
              </a:solidFill>
              <a:latin typeface="+mj-lt"/>
              <a:cs typeface="Times New Roman" pitchFamily="18" charset="0"/>
            </a:rPr>
            <a:t>A2 and P2 components of S2</a:t>
          </a:r>
          <a:endParaRPr lang="en-IN" sz="2000" dirty="0">
            <a:solidFill>
              <a:srgbClr val="FFFF00"/>
            </a:solidFill>
            <a:latin typeface="+mj-lt"/>
            <a:cs typeface="Times New Roman" pitchFamily="18" charset="0"/>
          </a:endParaRPr>
        </a:p>
      </dgm:t>
    </dgm:pt>
    <dgm:pt modelId="{5CC168E6-6DD2-4B09-91CD-A0912BD15A21}" type="parTrans" cxnId="{440CB741-26D3-4CAF-83ED-FCA3FB340935}">
      <dgm:prSet/>
      <dgm:spPr/>
      <dgm:t>
        <a:bodyPr/>
        <a:lstStyle/>
        <a:p>
          <a:endParaRPr lang="en-IN"/>
        </a:p>
      </dgm:t>
    </dgm:pt>
    <dgm:pt modelId="{1DA86220-CE5E-45FD-977A-5601BB28DC7A}" type="sibTrans" cxnId="{440CB741-26D3-4CAF-83ED-FCA3FB340935}">
      <dgm:prSet/>
      <dgm:spPr/>
      <dgm:t>
        <a:bodyPr/>
        <a:lstStyle/>
        <a:p>
          <a:endParaRPr lang="en-IN"/>
        </a:p>
      </dgm:t>
    </dgm:pt>
    <dgm:pt modelId="{6479A344-A60E-432A-A2EC-02B2FBE15086}" type="pres">
      <dgm:prSet presAssocID="{1B0655D3-94D1-4D72-8AD2-1773C8867B4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CA8228E2-1978-4174-8766-19F5455ECCDF}" type="pres">
      <dgm:prSet presAssocID="{1B0655D3-94D1-4D72-8AD2-1773C8867B47}" presName="dummyMaxCanvas" presStyleCnt="0">
        <dgm:presLayoutVars/>
      </dgm:prSet>
      <dgm:spPr/>
      <dgm:t>
        <a:bodyPr/>
        <a:lstStyle/>
        <a:p>
          <a:endParaRPr lang="en-IN"/>
        </a:p>
      </dgm:t>
    </dgm:pt>
    <dgm:pt modelId="{54870A98-298E-4AE7-8FC9-53D96D29CAF6}" type="pres">
      <dgm:prSet presAssocID="{1B0655D3-94D1-4D72-8AD2-1773C8867B47}" presName="FiveNodes_1" presStyleLbl="node1" presStyleIdx="0" presStyleCnt="5" custScaleY="10705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3D62E8A-EADD-40CD-BACC-8269D561C4AA}" type="pres">
      <dgm:prSet presAssocID="{1B0655D3-94D1-4D72-8AD2-1773C8867B47}" presName="FiveNodes_2" presStyleLbl="node1" presStyleIdx="1" presStyleCnt="5" custScaleY="122002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E74D0CB-7B54-4833-9745-3F251A12F07B}" type="pres">
      <dgm:prSet presAssocID="{1B0655D3-94D1-4D72-8AD2-1773C8867B47}" presName="FiveNodes_3" presStyleLbl="node1" presStyleIdx="2" presStyleCnt="5" custScaleY="11789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064B0CB-C464-49BC-BE50-80F6A2FAE311}" type="pres">
      <dgm:prSet presAssocID="{1B0655D3-94D1-4D72-8AD2-1773C8867B47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0D617CA-3457-4DFA-AF1B-8BECEC5F02CA}" type="pres">
      <dgm:prSet presAssocID="{1B0655D3-94D1-4D72-8AD2-1773C8867B47}" presName="FiveNodes_5" presStyleLbl="node1" presStyleIdx="4" presStyleCnt="5" custScaleY="117409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C62D8E7-E801-4925-8FFD-86845F7EF463}" type="pres">
      <dgm:prSet presAssocID="{1B0655D3-94D1-4D72-8AD2-1773C8867B47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4F427DD-3C24-4E5F-B886-953BC61B92E8}" type="pres">
      <dgm:prSet presAssocID="{1B0655D3-94D1-4D72-8AD2-1773C8867B47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8B48DB4-43DA-497A-B102-505A95AC6D00}" type="pres">
      <dgm:prSet presAssocID="{1B0655D3-94D1-4D72-8AD2-1773C8867B47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0C7120C-CDAF-4056-96D8-3367E666F8D2}" type="pres">
      <dgm:prSet presAssocID="{1B0655D3-94D1-4D72-8AD2-1773C8867B47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A614E41-8971-4949-A4E0-341B869389A3}" type="pres">
      <dgm:prSet presAssocID="{1B0655D3-94D1-4D72-8AD2-1773C8867B47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5521CE4-F6E3-4694-9F98-636FCECFF4EB}" type="pres">
      <dgm:prSet presAssocID="{1B0655D3-94D1-4D72-8AD2-1773C8867B47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09C4052-1E67-4E0B-9183-9E3C6B93E823}" type="pres">
      <dgm:prSet presAssocID="{1B0655D3-94D1-4D72-8AD2-1773C8867B47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031F763-CF17-492A-B0CB-661EB0C35B3E}" type="pres">
      <dgm:prSet presAssocID="{1B0655D3-94D1-4D72-8AD2-1773C8867B47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0700264-CC94-4D40-AD45-9D0CD7B1E7EF}" type="pres">
      <dgm:prSet presAssocID="{1B0655D3-94D1-4D72-8AD2-1773C8867B47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440CB741-26D3-4CAF-83ED-FCA3FB340935}" srcId="{1B0655D3-94D1-4D72-8AD2-1773C8867B47}" destId="{63954B4E-99D1-47C6-BE1F-C2E183E99FF1}" srcOrd="4" destOrd="0" parTransId="{5CC168E6-6DD2-4B09-91CD-A0912BD15A21}" sibTransId="{1DA86220-CE5E-45FD-977A-5601BB28DC7A}"/>
    <dgm:cxn modelId="{3A887CB8-4599-4E06-B736-6AC53B306544}" type="presOf" srcId="{A3351E2C-0CDF-4708-BF32-9FD7F6964E4F}" destId="{44F427DD-3C24-4E5F-B886-953BC61B92E8}" srcOrd="0" destOrd="0" presId="urn:microsoft.com/office/officeart/2005/8/layout/vProcess5"/>
    <dgm:cxn modelId="{BB7E44D7-E618-4AB6-B18E-8CB216190B1E}" type="presOf" srcId="{398A169E-6F72-4490-9A08-CF1C0CA06F45}" destId="{54870A98-298E-4AE7-8FC9-53D96D29CAF6}" srcOrd="0" destOrd="0" presId="urn:microsoft.com/office/officeart/2005/8/layout/vProcess5"/>
    <dgm:cxn modelId="{E1995C1D-6D96-4D40-9EF3-CE57A49AB847}" type="presOf" srcId="{95AFC0ED-B780-42D0-817C-70E114B5145C}" destId="{4C62D8E7-E801-4925-8FFD-86845F7EF463}" srcOrd="0" destOrd="0" presId="urn:microsoft.com/office/officeart/2005/8/layout/vProcess5"/>
    <dgm:cxn modelId="{64E43274-CEC5-477B-9C1C-6331438A32A9}" type="presOf" srcId="{223EC54B-EA74-4A5C-85A0-DACF25B551EB}" destId="{60C7120C-CDAF-4056-96D8-3367E666F8D2}" srcOrd="0" destOrd="0" presId="urn:microsoft.com/office/officeart/2005/8/layout/vProcess5"/>
    <dgm:cxn modelId="{6AD83C37-DA60-42BA-9D6E-CB4EC57C8F48}" type="presOf" srcId="{EE44E112-AE1B-4B8E-930F-B2BA2DEF939A}" destId="{45521CE4-F6E3-4694-9F98-636FCECFF4EB}" srcOrd="1" destOrd="0" presId="urn:microsoft.com/office/officeart/2005/8/layout/vProcess5"/>
    <dgm:cxn modelId="{1FB8E5DF-D317-463B-BE11-F094C1D9955D}" srcId="{1B0655D3-94D1-4D72-8AD2-1773C8867B47}" destId="{EE44E112-AE1B-4B8E-930F-B2BA2DEF939A}" srcOrd="1" destOrd="0" parTransId="{088C767B-ADAC-4827-9641-F512D9FF8639}" sibTransId="{A3351E2C-0CDF-4708-BF32-9FD7F6964E4F}"/>
    <dgm:cxn modelId="{7B5E2711-B01E-43F3-BDE2-567F7D875836}" type="presOf" srcId="{6BF7EDB6-2AC8-40C7-94CA-EB0FC888B44F}" destId="{3064B0CB-C464-49BC-BE50-80F6A2FAE311}" srcOrd="0" destOrd="0" presId="urn:microsoft.com/office/officeart/2005/8/layout/vProcess5"/>
    <dgm:cxn modelId="{55B0BF83-2ED8-4E8F-B39F-45AFF6D5C240}" type="presOf" srcId="{63954B4E-99D1-47C6-BE1F-C2E183E99FF1}" destId="{80700264-CC94-4D40-AD45-9D0CD7B1E7EF}" srcOrd="1" destOrd="0" presId="urn:microsoft.com/office/officeart/2005/8/layout/vProcess5"/>
    <dgm:cxn modelId="{0DCE89B1-9E92-4349-A985-A21C0BAB4943}" type="presOf" srcId="{57BF89C5-1E71-4271-8558-9760A6887A44}" destId="{E8B48DB4-43DA-497A-B102-505A95AC6D00}" srcOrd="0" destOrd="0" presId="urn:microsoft.com/office/officeart/2005/8/layout/vProcess5"/>
    <dgm:cxn modelId="{74889953-FEB4-4D38-A71E-312E4A9EE008}" type="presOf" srcId="{EE44E112-AE1B-4B8E-930F-B2BA2DEF939A}" destId="{83D62E8A-EADD-40CD-BACC-8269D561C4AA}" srcOrd="0" destOrd="0" presId="urn:microsoft.com/office/officeart/2005/8/layout/vProcess5"/>
    <dgm:cxn modelId="{71E5B6DA-45A6-4956-A763-CB345F605721}" srcId="{1B0655D3-94D1-4D72-8AD2-1773C8867B47}" destId="{398A169E-6F72-4490-9A08-CF1C0CA06F45}" srcOrd="0" destOrd="0" parTransId="{E7434543-62BB-4398-AF88-B04FD7D97D7D}" sibTransId="{95AFC0ED-B780-42D0-817C-70E114B5145C}"/>
    <dgm:cxn modelId="{C930E1F7-333C-4C0D-B9A5-B855E962B066}" srcId="{1B0655D3-94D1-4D72-8AD2-1773C8867B47}" destId="{6BF7EDB6-2AC8-40C7-94CA-EB0FC888B44F}" srcOrd="3" destOrd="0" parTransId="{ABC97559-C3F9-4934-891F-D3FC66ECC7DC}" sibTransId="{223EC54B-EA74-4A5C-85A0-DACF25B551EB}"/>
    <dgm:cxn modelId="{797BEBF2-EA50-4366-817A-842E9C6A6C5C}" type="presOf" srcId="{6BF7EDB6-2AC8-40C7-94CA-EB0FC888B44F}" destId="{C031F763-CF17-492A-B0CB-661EB0C35B3E}" srcOrd="1" destOrd="0" presId="urn:microsoft.com/office/officeart/2005/8/layout/vProcess5"/>
    <dgm:cxn modelId="{2072E76B-5937-42C5-9551-1E87A774CB35}" srcId="{1B0655D3-94D1-4D72-8AD2-1773C8867B47}" destId="{284B6BF3-4A2F-4E27-B28D-77E49A88B8F8}" srcOrd="2" destOrd="0" parTransId="{6C6933A5-BA6C-49BE-BA5D-FBA2BCE3623E}" sibTransId="{57BF89C5-1E71-4271-8558-9760A6887A44}"/>
    <dgm:cxn modelId="{2BA554A1-C896-4803-97EB-0F5C37F30ED5}" type="presOf" srcId="{63954B4E-99D1-47C6-BE1F-C2E183E99FF1}" destId="{B0D617CA-3457-4DFA-AF1B-8BECEC5F02CA}" srcOrd="0" destOrd="0" presId="urn:microsoft.com/office/officeart/2005/8/layout/vProcess5"/>
    <dgm:cxn modelId="{51F456F5-9593-4FEF-8564-1279362DA65C}" type="presOf" srcId="{284B6BF3-4A2F-4E27-B28D-77E49A88B8F8}" destId="{A09C4052-1E67-4E0B-9183-9E3C6B93E823}" srcOrd="1" destOrd="0" presId="urn:microsoft.com/office/officeart/2005/8/layout/vProcess5"/>
    <dgm:cxn modelId="{4E2F79A9-DE1F-432D-8E53-AB788F5CD137}" type="presOf" srcId="{284B6BF3-4A2F-4E27-B28D-77E49A88B8F8}" destId="{EE74D0CB-7B54-4833-9745-3F251A12F07B}" srcOrd="0" destOrd="0" presId="urn:microsoft.com/office/officeart/2005/8/layout/vProcess5"/>
    <dgm:cxn modelId="{4CFD12EA-126D-4452-ADBC-4B679B8CF13F}" type="presOf" srcId="{1B0655D3-94D1-4D72-8AD2-1773C8867B47}" destId="{6479A344-A60E-432A-A2EC-02B2FBE15086}" srcOrd="0" destOrd="0" presId="urn:microsoft.com/office/officeart/2005/8/layout/vProcess5"/>
    <dgm:cxn modelId="{23592B1D-8849-481D-86A8-0D313770E258}" type="presOf" srcId="{398A169E-6F72-4490-9A08-CF1C0CA06F45}" destId="{AA614E41-8971-4949-A4E0-341B869389A3}" srcOrd="1" destOrd="0" presId="urn:microsoft.com/office/officeart/2005/8/layout/vProcess5"/>
    <dgm:cxn modelId="{B7C3CF2F-5B60-475D-96E5-CF08D181993E}" type="presParOf" srcId="{6479A344-A60E-432A-A2EC-02B2FBE15086}" destId="{CA8228E2-1978-4174-8766-19F5455ECCDF}" srcOrd="0" destOrd="0" presId="urn:microsoft.com/office/officeart/2005/8/layout/vProcess5"/>
    <dgm:cxn modelId="{1D9B8151-741D-4224-AADE-B20DDAA9674B}" type="presParOf" srcId="{6479A344-A60E-432A-A2EC-02B2FBE15086}" destId="{54870A98-298E-4AE7-8FC9-53D96D29CAF6}" srcOrd="1" destOrd="0" presId="urn:microsoft.com/office/officeart/2005/8/layout/vProcess5"/>
    <dgm:cxn modelId="{3065B9B2-36D4-483E-8D65-EA2C994BB9EE}" type="presParOf" srcId="{6479A344-A60E-432A-A2EC-02B2FBE15086}" destId="{83D62E8A-EADD-40CD-BACC-8269D561C4AA}" srcOrd="2" destOrd="0" presId="urn:microsoft.com/office/officeart/2005/8/layout/vProcess5"/>
    <dgm:cxn modelId="{C2B6DF34-9862-49F8-879E-B9351A66FE99}" type="presParOf" srcId="{6479A344-A60E-432A-A2EC-02B2FBE15086}" destId="{EE74D0CB-7B54-4833-9745-3F251A12F07B}" srcOrd="3" destOrd="0" presId="urn:microsoft.com/office/officeart/2005/8/layout/vProcess5"/>
    <dgm:cxn modelId="{0BA04596-051E-43F6-841E-D5524CF9AB8A}" type="presParOf" srcId="{6479A344-A60E-432A-A2EC-02B2FBE15086}" destId="{3064B0CB-C464-49BC-BE50-80F6A2FAE311}" srcOrd="4" destOrd="0" presId="urn:microsoft.com/office/officeart/2005/8/layout/vProcess5"/>
    <dgm:cxn modelId="{E90F5C26-EE45-4A1E-8D4F-FA98C3F32448}" type="presParOf" srcId="{6479A344-A60E-432A-A2EC-02B2FBE15086}" destId="{B0D617CA-3457-4DFA-AF1B-8BECEC5F02CA}" srcOrd="5" destOrd="0" presId="urn:microsoft.com/office/officeart/2005/8/layout/vProcess5"/>
    <dgm:cxn modelId="{62342A4E-F553-4A50-9D7B-456A1275EA00}" type="presParOf" srcId="{6479A344-A60E-432A-A2EC-02B2FBE15086}" destId="{4C62D8E7-E801-4925-8FFD-86845F7EF463}" srcOrd="6" destOrd="0" presId="urn:microsoft.com/office/officeart/2005/8/layout/vProcess5"/>
    <dgm:cxn modelId="{30B98FD7-A87D-4EC7-B82F-542BB0354EED}" type="presParOf" srcId="{6479A344-A60E-432A-A2EC-02B2FBE15086}" destId="{44F427DD-3C24-4E5F-B886-953BC61B92E8}" srcOrd="7" destOrd="0" presId="urn:microsoft.com/office/officeart/2005/8/layout/vProcess5"/>
    <dgm:cxn modelId="{72329786-AAF3-46EA-AC8D-37FA86B77108}" type="presParOf" srcId="{6479A344-A60E-432A-A2EC-02B2FBE15086}" destId="{E8B48DB4-43DA-497A-B102-505A95AC6D00}" srcOrd="8" destOrd="0" presId="urn:microsoft.com/office/officeart/2005/8/layout/vProcess5"/>
    <dgm:cxn modelId="{29ACA09A-969B-4DE2-9EF0-2B606C5A3370}" type="presParOf" srcId="{6479A344-A60E-432A-A2EC-02B2FBE15086}" destId="{60C7120C-CDAF-4056-96D8-3367E666F8D2}" srcOrd="9" destOrd="0" presId="urn:microsoft.com/office/officeart/2005/8/layout/vProcess5"/>
    <dgm:cxn modelId="{A686B5CB-2EAF-4758-925C-B5C63BBFE663}" type="presParOf" srcId="{6479A344-A60E-432A-A2EC-02B2FBE15086}" destId="{AA614E41-8971-4949-A4E0-341B869389A3}" srcOrd="10" destOrd="0" presId="urn:microsoft.com/office/officeart/2005/8/layout/vProcess5"/>
    <dgm:cxn modelId="{790305FE-23EE-4B78-B5A7-D7A9E23BF00F}" type="presParOf" srcId="{6479A344-A60E-432A-A2EC-02B2FBE15086}" destId="{45521CE4-F6E3-4694-9F98-636FCECFF4EB}" srcOrd="11" destOrd="0" presId="urn:microsoft.com/office/officeart/2005/8/layout/vProcess5"/>
    <dgm:cxn modelId="{F1B27F0D-3EF8-47EB-8ED8-7B4F4FFB34C5}" type="presParOf" srcId="{6479A344-A60E-432A-A2EC-02B2FBE15086}" destId="{A09C4052-1E67-4E0B-9183-9E3C6B93E823}" srcOrd="12" destOrd="0" presId="urn:microsoft.com/office/officeart/2005/8/layout/vProcess5"/>
    <dgm:cxn modelId="{38C438D3-4F22-4BC1-8B99-43D6AD10A026}" type="presParOf" srcId="{6479A344-A60E-432A-A2EC-02B2FBE15086}" destId="{C031F763-CF17-492A-B0CB-661EB0C35B3E}" srcOrd="13" destOrd="0" presId="urn:microsoft.com/office/officeart/2005/8/layout/vProcess5"/>
    <dgm:cxn modelId="{25766FCF-FBC9-466F-973F-68500BC187BC}" type="presParOf" srcId="{6479A344-A60E-432A-A2EC-02B2FBE15086}" destId="{80700264-CC94-4D40-AD45-9D0CD7B1E7EF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349052-AE4F-4254-AAA3-79B70655C47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BB098844-E83D-46CC-B7CC-C7F514AB2467}">
      <dgm:prSet phldrT="[Text]" custT="1"/>
      <dgm:spPr/>
      <dgm:t>
        <a:bodyPr/>
        <a:lstStyle/>
        <a:p>
          <a:r>
            <a:rPr lang="en-US" sz="2000" dirty="0" smtClean="0"/>
            <a:t>INSPIRATION</a:t>
          </a:r>
          <a:endParaRPr lang="en-IN" sz="2000" dirty="0"/>
        </a:p>
      </dgm:t>
    </dgm:pt>
    <dgm:pt modelId="{36238DF2-2046-4E21-85D6-FCBF7CFDB356}" type="parTrans" cxnId="{5910CFF0-D932-4CCE-BBDB-EC4E18AB56A7}">
      <dgm:prSet/>
      <dgm:spPr/>
      <dgm:t>
        <a:bodyPr/>
        <a:lstStyle/>
        <a:p>
          <a:endParaRPr lang="en-IN"/>
        </a:p>
      </dgm:t>
    </dgm:pt>
    <dgm:pt modelId="{1BBB57B3-C9EA-481F-88FF-EACA9C3D6D2B}" type="sibTrans" cxnId="{5910CFF0-D932-4CCE-BBDB-EC4E18AB56A7}">
      <dgm:prSet/>
      <dgm:spPr/>
      <dgm:t>
        <a:bodyPr/>
        <a:lstStyle/>
        <a:p>
          <a:endParaRPr lang="en-IN"/>
        </a:p>
      </dgm:t>
    </dgm:pt>
    <dgm:pt modelId="{26EE6564-F8BB-42DA-9675-7AF47B7F777E}">
      <dgm:prSet phldrT="[Text]"/>
      <dgm:spPr/>
      <dgm:t>
        <a:bodyPr/>
        <a:lstStyle/>
        <a:p>
          <a:r>
            <a:rPr lang="en-IN" dirty="0" smtClean="0"/>
            <a:t>Both components tend to move away from each other.</a:t>
          </a:r>
          <a:endParaRPr lang="en-IN" dirty="0"/>
        </a:p>
      </dgm:t>
    </dgm:pt>
    <dgm:pt modelId="{103C37BB-7951-4F50-905E-A681CBFA4598}" type="parTrans" cxnId="{1A515B2A-5185-4CF4-AD48-04C0F6F29C1C}">
      <dgm:prSet/>
      <dgm:spPr/>
      <dgm:t>
        <a:bodyPr/>
        <a:lstStyle/>
        <a:p>
          <a:endParaRPr lang="en-IN"/>
        </a:p>
      </dgm:t>
    </dgm:pt>
    <dgm:pt modelId="{2AE5A13B-FFB7-4D39-98D9-992AA741E9BF}" type="sibTrans" cxnId="{1A515B2A-5185-4CF4-AD48-04C0F6F29C1C}">
      <dgm:prSet/>
      <dgm:spPr/>
      <dgm:t>
        <a:bodyPr/>
        <a:lstStyle/>
        <a:p>
          <a:endParaRPr lang="en-IN"/>
        </a:p>
      </dgm:t>
    </dgm:pt>
    <dgm:pt modelId="{9D25B941-2FD4-48DE-BE39-8399FF0E5750}">
      <dgm:prSet phldrT="[Text]"/>
      <dgm:spPr/>
      <dgm:t>
        <a:bodyPr/>
        <a:lstStyle/>
        <a:p>
          <a:pPr rtl="0"/>
          <a:r>
            <a:rPr lang="en-IN" dirty="0" smtClean="0"/>
            <a:t>Increased venous return because of the fall in the intra-thoracic pressures. </a:t>
          </a:r>
          <a:endParaRPr lang="en-IN" dirty="0"/>
        </a:p>
      </dgm:t>
    </dgm:pt>
    <dgm:pt modelId="{3477EB1C-162F-410D-8725-0CDF7B74C271}" type="parTrans" cxnId="{80E86739-5386-426B-8834-F58769CBF04E}">
      <dgm:prSet/>
      <dgm:spPr/>
      <dgm:t>
        <a:bodyPr/>
        <a:lstStyle/>
        <a:p>
          <a:endParaRPr lang="en-IN"/>
        </a:p>
      </dgm:t>
    </dgm:pt>
    <dgm:pt modelId="{8C7EDD32-E215-4B3A-97FA-FCA18A85822D}" type="sibTrans" cxnId="{80E86739-5386-426B-8834-F58769CBF04E}">
      <dgm:prSet/>
      <dgm:spPr/>
      <dgm:t>
        <a:bodyPr/>
        <a:lstStyle/>
        <a:p>
          <a:endParaRPr lang="en-IN"/>
        </a:p>
      </dgm:t>
    </dgm:pt>
    <dgm:pt modelId="{28EA41BF-E7B3-4455-AA4A-41925FBD663D}">
      <dgm:prSet phldrT="[Text]" custT="1"/>
      <dgm:spPr/>
      <dgm:t>
        <a:bodyPr/>
        <a:lstStyle/>
        <a:p>
          <a:r>
            <a:rPr lang="en-US" sz="2000" dirty="0" smtClean="0"/>
            <a:t>EXPIRATION</a:t>
          </a:r>
          <a:endParaRPr lang="en-IN" sz="2000" dirty="0"/>
        </a:p>
      </dgm:t>
    </dgm:pt>
    <dgm:pt modelId="{DB3CA7A4-491B-48EF-9214-99214CC5D10B}" type="parTrans" cxnId="{99C5AB2F-E22C-43E0-8595-0623F5916628}">
      <dgm:prSet/>
      <dgm:spPr/>
      <dgm:t>
        <a:bodyPr/>
        <a:lstStyle/>
        <a:p>
          <a:endParaRPr lang="en-IN"/>
        </a:p>
      </dgm:t>
    </dgm:pt>
    <dgm:pt modelId="{3D8C18EC-710E-4FAD-A21C-4F0AFAD9FA42}" type="sibTrans" cxnId="{99C5AB2F-E22C-43E0-8595-0623F5916628}">
      <dgm:prSet/>
      <dgm:spPr/>
      <dgm:t>
        <a:bodyPr/>
        <a:lstStyle/>
        <a:p>
          <a:endParaRPr lang="en-IN"/>
        </a:p>
      </dgm:t>
    </dgm:pt>
    <dgm:pt modelId="{6A2EC71D-BB93-45DF-9F9B-E933E010222F}">
      <dgm:prSet phldrT="[Text]" custT="1"/>
      <dgm:spPr/>
      <dgm:t>
        <a:bodyPr/>
        <a:lstStyle/>
        <a:p>
          <a:r>
            <a:rPr lang="en-IN" sz="1700" dirty="0" smtClean="0"/>
            <a:t>Both components tend to move closer to each other. </a:t>
          </a:r>
          <a:endParaRPr lang="en-IN" sz="1700" dirty="0"/>
        </a:p>
      </dgm:t>
    </dgm:pt>
    <dgm:pt modelId="{80D05D98-DF95-40CB-9439-B0442D07A161}" type="parTrans" cxnId="{793C3526-96F5-4372-A262-3C7008857C3C}">
      <dgm:prSet/>
      <dgm:spPr/>
      <dgm:t>
        <a:bodyPr/>
        <a:lstStyle/>
        <a:p>
          <a:endParaRPr lang="en-IN"/>
        </a:p>
      </dgm:t>
    </dgm:pt>
    <dgm:pt modelId="{AC36BDCF-F652-4E06-BC59-58F2E05E4556}" type="sibTrans" cxnId="{793C3526-96F5-4372-A262-3C7008857C3C}">
      <dgm:prSet/>
      <dgm:spPr/>
      <dgm:t>
        <a:bodyPr/>
        <a:lstStyle/>
        <a:p>
          <a:endParaRPr lang="en-IN"/>
        </a:p>
      </dgm:t>
    </dgm:pt>
    <dgm:pt modelId="{F1EBA367-EBAF-426F-8545-9E8AF34D4C84}">
      <dgm:prSet/>
      <dgm:spPr/>
      <dgm:t>
        <a:bodyPr/>
        <a:lstStyle/>
        <a:p>
          <a:pPr rtl="0"/>
          <a:endParaRPr lang="en-IN" dirty="0"/>
        </a:p>
      </dgm:t>
    </dgm:pt>
    <dgm:pt modelId="{5B4109FF-9E0A-4B61-BF16-C354987BFBF3}" type="parTrans" cxnId="{903F9510-F9B3-4EBC-B68F-86AF97C563AD}">
      <dgm:prSet/>
      <dgm:spPr/>
      <dgm:t>
        <a:bodyPr/>
        <a:lstStyle/>
        <a:p>
          <a:endParaRPr lang="en-IN"/>
        </a:p>
      </dgm:t>
    </dgm:pt>
    <dgm:pt modelId="{66CE3F95-5CD3-4177-9706-722DE3A40124}" type="sibTrans" cxnId="{903F9510-F9B3-4EBC-B68F-86AF97C563AD}">
      <dgm:prSet/>
      <dgm:spPr/>
      <dgm:t>
        <a:bodyPr/>
        <a:lstStyle/>
        <a:p>
          <a:endParaRPr lang="en-IN"/>
        </a:p>
      </dgm:t>
    </dgm:pt>
    <dgm:pt modelId="{32380A14-702A-4F9A-88DB-14EEAE170243}">
      <dgm:prSet/>
      <dgm:spPr/>
      <dgm:t>
        <a:bodyPr/>
        <a:lstStyle/>
        <a:p>
          <a:pPr rtl="0"/>
          <a:r>
            <a:rPr lang="en-IN" dirty="0" smtClean="0"/>
            <a:t>There is also expansion of the lungs, resulting in decreased resistance in the pulmonary circulation and increased pulmonary vascular capacity, leading to a slightly decreased left-sided filling. </a:t>
          </a:r>
        </a:p>
      </dgm:t>
    </dgm:pt>
    <dgm:pt modelId="{DB828E3F-1323-451A-83F2-DD4CD5B40A49}" type="parTrans" cxnId="{661F4ED9-7C61-44FF-B2D5-D06AEA21AF3D}">
      <dgm:prSet/>
      <dgm:spPr/>
      <dgm:t>
        <a:bodyPr/>
        <a:lstStyle/>
        <a:p>
          <a:endParaRPr lang="en-IN"/>
        </a:p>
      </dgm:t>
    </dgm:pt>
    <dgm:pt modelId="{DBEC4985-308A-456F-85E5-0ED42E5B9B08}" type="sibTrans" cxnId="{661F4ED9-7C61-44FF-B2D5-D06AEA21AF3D}">
      <dgm:prSet/>
      <dgm:spPr/>
      <dgm:t>
        <a:bodyPr/>
        <a:lstStyle/>
        <a:p>
          <a:endParaRPr lang="en-IN"/>
        </a:p>
      </dgm:t>
    </dgm:pt>
    <dgm:pt modelId="{B5C612EC-8E04-4523-B249-7E2FFE5E4DB8}">
      <dgm:prSet/>
      <dgm:spPr/>
      <dgm:t>
        <a:bodyPr/>
        <a:lstStyle/>
        <a:p>
          <a:pPr rtl="0"/>
          <a:endParaRPr lang="en-IN" dirty="0"/>
        </a:p>
      </dgm:t>
    </dgm:pt>
    <dgm:pt modelId="{35D754A5-08EA-4675-8C9C-6EB8FD969774}" type="parTrans" cxnId="{0DB34B65-C3DC-48A0-B8B1-D72887CE1459}">
      <dgm:prSet/>
      <dgm:spPr/>
      <dgm:t>
        <a:bodyPr/>
        <a:lstStyle/>
        <a:p>
          <a:endParaRPr lang="en-IN"/>
        </a:p>
      </dgm:t>
    </dgm:pt>
    <dgm:pt modelId="{9B8C7203-39F2-4984-8760-5DA7DE5550E5}" type="sibTrans" cxnId="{0DB34B65-C3DC-48A0-B8B1-D72887CE1459}">
      <dgm:prSet/>
      <dgm:spPr/>
      <dgm:t>
        <a:bodyPr/>
        <a:lstStyle/>
        <a:p>
          <a:endParaRPr lang="en-IN"/>
        </a:p>
      </dgm:t>
    </dgm:pt>
    <dgm:pt modelId="{5526C718-CD14-4D4A-8B5A-0E411CF22005}">
      <dgm:prSet/>
      <dgm:spPr/>
      <dgm:t>
        <a:bodyPr/>
        <a:lstStyle/>
        <a:p>
          <a:pPr rtl="0"/>
          <a:r>
            <a:rPr lang="en-IN" dirty="0" smtClean="0"/>
            <a:t>These changes affect both components of the S2 in terms of their timing, causing the A2 to come earlier and the P2 to be delayed. </a:t>
          </a:r>
        </a:p>
      </dgm:t>
    </dgm:pt>
    <dgm:pt modelId="{60E91A39-D628-4FC1-964D-2956FEE498AC}" type="parTrans" cxnId="{71F27344-1534-47D9-AA7C-AE2D16829F84}">
      <dgm:prSet/>
      <dgm:spPr/>
      <dgm:t>
        <a:bodyPr/>
        <a:lstStyle/>
        <a:p>
          <a:endParaRPr lang="en-IN"/>
        </a:p>
      </dgm:t>
    </dgm:pt>
    <dgm:pt modelId="{2F438E98-35CE-4D99-8A2A-AE8C17C19154}" type="sibTrans" cxnId="{71F27344-1534-47D9-AA7C-AE2D16829F84}">
      <dgm:prSet/>
      <dgm:spPr/>
      <dgm:t>
        <a:bodyPr/>
        <a:lstStyle/>
        <a:p>
          <a:endParaRPr lang="en-IN"/>
        </a:p>
      </dgm:t>
    </dgm:pt>
    <dgm:pt modelId="{F7C53CB1-8755-4FFD-BEF4-90B5F897A640}">
      <dgm:prSet custT="1"/>
      <dgm:spPr/>
      <dgm:t>
        <a:bodyPr/>
        <a:lstStyle/>
        <a:p>
          <a:endParaRPr lang="en-IN" sz="1700" dirty="0" smtClean="0"/>
        </a:p>
      </dgm:t>
    </dgm:pt>
    <dgm:pt modelId="{D4B3E4A2-0D2A-49F5-9DD9-A8052C5EEEC3}" type="parTrans" cxnId="{D1EFACA0-3A66-4395-8486-50FA1E93F39E}">
      <dgm:prSet/>
      <dgm:spPr/>
      <dgm:t>
        <a:bodyPr/>
        <a:lstStyle/>
        <a:p>
          <a:endParaRPr lang="en-IN"/>
        </a:p>
      </dgm:t>
    </dgm:pt>
    <dgm:pt modelId="{79371535-DF61-434C-8B25-4E6C5113B0A0}" type="sibTrans" cxnId="{D1EFACA0-3A66-4395-8486-50FA1E93F39E}">
      <dgm:prSet/>
      <dgm:spPr/>
      <dgm:t>
        <a:bodyPr/>
        <a:lstStyle/>
        <a:p>
          <a:endParaRPr lang="en-IN"/>
        </a:p>
      </dgm:t>
    </dgm:pt>
    <dgm:pt modelId="{56D1BB58-CC7B-4ADA-8897-3EC27757F858}">
      <dgm:prSet custT="1"/>
      <dgm:spPr/>
      <dgm:t>
        <a:bodyPr/>
        <a:lstStyle/>
        <a:p>
          <a:r>
            <a:rPr lang="en-IN" sz="1700" dirty="0" smtClean="0"/>
            <a:t>The lungs collapse, the pulmonary capacity will diminish, and the resistance will rise. These changes will result in P2 occurring early on expiration.</a:t>
          </a:r>
        </a:p>
      </dgm:t>
    </dgm:pt>
    <dgm:pt modelId="{8B55E47F-195C-48F7-A9A7-21F11B8EED12}" type="parTrans" cxnId="{894E0F0D-F765-4A27-9750-435F00ACE7E7}">
      <dgm:prSet/>
      <dgm:spPr/>
      <dgm:t>
        <a:bodyPr/>
        <a:lstStyle/>
        <a:p>
          <a:endParaRPr lang="en-IN"/>
        </a:p>
      </dgm:t>
    </dgm:pt>
    <dgm:pt modelId="{25381E58-3488-4742-AD85-35FE424CFEAC}" type="sibTrans" cxnId="{894E0F0D-F765-4A27-9750-435F00ACE7E7}">
      <dgm:prSet/>
      <dgm:spPr/>
      <dgm:t>
        <a:bodyPr/>
        <a:lstStyle/>
        <a:p>
          <a:endParaRPr lang="en-IN"/>
        </a:p>
      </dgm:t>
    </dgm:pt>
    <dgm:pt modelId="{A83CBC51-480E-414B-95EE-FAA1F853AD2E}">
      <dgm:prSet custT="1"/>
      <dgm:spPr/>
      <dgm:t>
        <a:bodyPr/>
        <a:lstStyle/>
        <a:p>
          <a:r>
            <a:rPr lang="en-IN" sz="1700" dirty="0" smtClean="0"/>
            <a:t>A2 is affected to a very small degree because the systemic resistance is not affected by respiration.</a:t>
          </a:r>
        </a:p>
      </dgm:t>
    </dgm:pt>
    <dgm:pt modelId="{519D2C89-DEF3-41DE-B12E-54E81371F532}" type="parTrans" cxnId="{912B1244-650E-438C-81F2-5C8386AA879C}">
      <dgm:prSet/>
      <dgm:spPr/>
      <dgm:t>
        <a:bodyPr/>
        <a:lstStyle/>
        <a:p>
          <a:endParaRPr lang="en-IN"/>
        </a:p>
      </dgm:t>
    </dgm:pt>
    <dgm:pt modelId="{BEFC9226-13B0-4706-92E3-DA7364307968}" type="sibTrans" cxnId="{912B1244-650E-438C-81F2-5C8386AA879C}">
      <dgm:prSet/>
      <dgm:spPr/>
      <dgm:t>
        <a:bodyPr/>
        <a:lstStyle/>
        <a:p>
          <a:endParaRPr lang="en-IN"/>
        </a:p>
      </dgm:t>
    </dgm:pt>
    <dgm:pt modelId="{F45EC29E-0C8E-4C40-B29B-5F09421533D0}">
      <dgm:prSet phldrT="[Text]"/>
      <dgm:spPr/>
      <dgm:t>
        <a:bodyPr/>
        <a:lstStyle/>
        <a:p>
          <a:endParaRPr lang="en-IN" dirty="0"/>
        </a:p>
      </dgm:t>
    </dgm:pt>
    <dgm:pt modelId="{397367CA-9B4F-49B3-BCFE-366B6ADC0906}" type="parTrans" cxnId="{D7B17F6F-7B2E-41BA-A58B-D7882BAB82BE}">
      <dgm:prSet/>
      <dgm:spPr/>
      <dgm:t>
        <a:bodyPr/>
        <a:lstStyle/>
        <a:p>
          <a:endParaRPr lang="en-IN"/>
        </a:p>
      </dgm:t>
    </dgm:pt>
    <dgm:pt modelId="{4F749BF8-2B26-457D-A2EF-AEAB78E0AB8C}" type="sibTrans" cxnId="{D7B17F6F-7B2E-41BA-A58B-D7882BAB82BE}">
      <dgm:prSet/>
      <dgm:spPr/>
      <dgm:t>
        <a:bodyPr/>
        <a:lstStyle/>
        <a:p>
          <a:endParaRPr lang="en-IN"/>
        </a:p>
      </dgm:t>
    </dgm:pt>
    <dgm:pt modelId="{20EE6818-20A4-4209-B14B-7D05F2F0B270}">
      <dgm:prSet phldrT="[Text]" custT="1"/>
      <dgm:spPr/>
      <dgm:t>
        <a:bodyPr/>
        <a:lstStyle/>
        <a:p>
          <a:r>
            <a:rPr lang="en-IN" sz="1700" dirty="0" smtClean="0"/>
            <a:t>Rise in intra-thoracic pressure, venous return to the right heart decreases and RV ejection time will shorten. </a:t>
          </a:r>
          <a:endParaRPr lang="en-IN" sz="1700" dirty="0"/>
        </a:p>
      </dgm:t>
    </dgm:pt>
    <dgm:pt modelId="{BE8D189B-9D1F-4843-BDD8-AFAA82C3E264}" type="parTrans" cxnId="{97EA3EB8-3B2E-4605-B3C6-210CC16B0B7F}">
      <dgm:prSet/>
      <dgm:spPr/>
      <dgm:t>
        <a:bodyPr/>
        <a:lstStyle/>
        <a:p>
          <a:endParaRPr lang="en-IN"/>
        </a:p>
      </dgm:t>
    </dgm:pt>
    <dgm:pt modelId="{F3540409-E2F4-487A-A073-1C5ED4AA3186}" type="sibTrans" cxnId="{97EA3EB8-3B2E-4605-B3C6-210CC16B0B7F}">
      <dgm:prSet/>
      <dgm:spPr/>
      <dgm:t>
        <a:bodyPr/>
        <a:lstStyle/>
        <a:p>
          <a:endParaRPr lang="en-IN"/>
        </a:p>
      </dgm:t>
    </dgm:pt>
    <dgm:pt modelId="{77C71F15-DBBD-4F1D-B6A6-30C1A17D7484}">
      <dgm:prSet phldrT="[Text]" custT="1"/>
      <dgm:spPr/>
      <dgm:t>
        <a:bodyPr/>
        <a:lstStyle/>
        <a:p>
          <a:endParaRPr lang="en-IN" sz="1700" dirty="0"/>
        </a:p>
      </dgm:t>
    </dgm:pt>
    <dgm:pt modelId="{F8B6BDF8-DA81-4401-A9D2-7160724CF674}" type="parTrans" cxnId="{B292AAC7-42E8-4178-BC1C-A96710D1A955}">
      <dgm:prSet/>
      <dgm:spPr/>
      <dgm:t>
        <a:bodyPr/>
        <a:lstStyle/>
        <a:p>
          <a:endParaRPr lang="en-IN"/>
        </a:p>
      </dgm:t>
    </dgm:pt>
    <dgm:pt modelId="{3E65D77C-8148-4F21-9D69-5869A024237A}" type="sibTrans" cxnId="{B292AAC7-42E8-4178-BC1C-A96710D1A955}">
      <dgm:prSet/>
      <dgm:spPr/>
      <dgm:t>
        <a:bodyPr/>
        <a:lstStyle/>
        <a:p>
          <a:endParaRPr lang="en-IN"/>
        </a:p>
      </dgm:t>
    </dgm:pt>
    <dgm:pt modelId="{FE8CBA7B-3116-466D-9945-4967E2A5852F}">
      <dgm:prSet custT="1"/>
      <dgm:spPr/>
      <dgm:t>
        <a:bodyPr/>
        <a:lstStyle/>
        <a:p>
          <a:endParaRPr lang="en-IN" sz="1700" dirty="0" smtClean="0"/>
        </a:p>
      </dgm:t>
    </dgm:pt>
    <dgm:pt modelId="{7FB28022-ADE4-4E1D-ACF4-317677FB5C09}" type="parTrans" cxnId="{FABE6B92-8092-4566-A93B-8B9E00B92305}">
      <dgm:prSet/>
      <dgm:spPr/>
      <dgm:t>
        <a:bodyPr/>
        <a:lstStyle/>
        <a:p>
          <a:endParaRPr lang="en-IN"/>
        </a:p>
      </dgm:t>
    </dgm:pt>
    <dgm:pt modelId="{C0662D1B-EB98-4348-9A3F-9B6247F37B92}" type="sibTrans" cxnId="{FABE6B92-8092-4566-A93B-8B9E00B92305}">
      <dgm:prSet/>
      <dgm:spPr/>
      <dgm:t>
        <a:bodyPr/>
        <a:lstStyle/>
        <a:p>
          <a:endParaRPr lang="en-IN"/>
        </a:p>
      </dgm:t>
    </dgm:pt>
    <dgm:pt modelId="{6625C98C-1A41-42F9-A4A7-6A871BEE618A}" type="pres">
      <dgm:prSet presAssocID="{D8349052-AE4F-4254-AAA3-79B70655C47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673F9F90-FDE8-477A-89B4-0033A9CB2E00}" type="pres">
      <dgm:prSet presAssocID="{BB098844-E83D-46CC-B7CC-C7F514AB2467}" presName="composite" presStyleCnt="0"/>
      <dgm:spPr/>
    </dgm:pt>
    <dgm:pt modelId="{8A8911CD-9559-4E95-A61C-30484A6C17AD}" type="pres">
      <dgm:prSet presAssocID="{BB098844-E83D-46CC-B7CC-C7F514AB2467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17472CF8-A8D4-49CB-B67A-BC306A3A9773}" type="pres">
      <dgm:prSet presAssocID="{BB098844-E83D-46CC-B7CC-C7F514AB2467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1F557F7-691B-468C-B98C-46BE6A4B1192}" type="pres">
      <dgm:prSet presAssocID="{1BBB57B3-C9EA-481F-88FF-EACA9C3D6D2B}" presName="space" presStyleCnt="0"/>
      <dgm:spPr/>
    </dgm:pt>
    <dgm:pt modelId="{FE8C65E1-3A6E-4FD7-9A72-A030B9097CAF}" type="pres">
      <dgm:prSet presAssocID="{28EA41BF-E7B3-4455-AA4A-41925FBD663D}" presName="composite" presStyleCnt="0"/>
      <dgm:spPr/>
    </dgm:pt>
    <dgm:pt modelId="{62954962-AAA9-483B-A868-18A1DDDEC0D5}" type="pres">
      <dgm:prSet presAssocID="{28EA41BF-E7B3-4455-AA4A-41925FBD663D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716936C-4768-4EE2-A799-8CBF951960C4}" type="pres">
      <dgm:prSet presAssocID="{28EA41BF-E7B3-4455-AA4A-41925FBD663D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BA07A5FA-B7B0-4040-8EB2-B971F2014BC3}" type="presOf" srcId="{56D1BB58-CC7B-4ADA-8897-3EC27757F858}" destId="{2716936C-4768-4EE2-A799-8CBF951960C4}" srcOrd="0" destOrd="4" presId="urn:microsoft.com/office/officeart/2005/8/layout/hList1"/>
    <dgm:cxn modelId="{E05D3B39-A299-443A-B432-77CB0F209EEA}" type="presOf" srcId="{6A2EC71D-BB93-45DF-9F9B-E933E010222F}" destId="{2716936C-4768-4EE2-A799-8CBF951960C4}" srcOrd="0" destOrd="0" presId="urn:microsoft.com/office/officeart/2005/8/layout/hList1"/>
    <dgm:cxn modelId="{99C5AB2F-E22C-43E0-8595-0623F5916628}" srcId="{D8349052-AE4F-4254-AAA3-79B70655C47E}" destId="{28EA41BF-E7B3-4455-AA4A-41925FBD663D}" srcOrd="1" destOrd="0" parTransId="{DB3CA7A4-491B-48EF-9214-99214CC5D10B}" sibTransId="{3D8C18EC-710E-4FAD-A21C-4F0AFAD9FA42}"/>
    <dgm:cxn modelId="{71F27344-1534-47D9-AA7C-AE2D16829F84}" srcId="{BB098844-E83D-46CC-B7CC-C7F514AB2467}" destId="{5526C718-CD14-4D4A-8B5A-0E411CF22005}" srcOrd="6" destOrd="0" parTransId="{60E91A39-D628-4FC1-964D-2956FEE498AC}" sibTransId="{2F438E98-35CE-4D99-8A2A-AE8C17C19154}"/>
    <dgm:cxn modelId="{383652E2-F20E-4E85-9C89-9EDA39EFED4D}" type="presOf" srcId="{A83CBC51-480E-414B-95EE-FAA1F853AD2E}" destId="{2716936C-4768-4EE2-A799-8CBF951960C4}" srcOrd="0" destOrd="6" presId="urn:microsoft.com/office/officeart/2005/8/layout/hList1"/>
    <dgm:cxn modelId="{13206D7C-5CA6-4C0F-889A-C572EC44955D}" type="presOf" srcId="{FE8CBA7B-3116-466D-9945-4967E2A5852F}" destId="{2716936C-4768-4EE2-A799-8CBF951960C4}" srcOrd="0" destOrd="5" presId="urn:microsoft.com/office/officeart/2005/8/layout/hList1"/>
    <dgm:cxn modelId="{5910CFF0-D932-4CCE-BBDB-EC4E18AB56A7}" srcId="{D8349052-AE4F-4254-AAA3-79B70655C47E}" destId="{BB098844-E83D-46CC-B7CC-C7F514AB2467}" srcOrd="0" destOrd="0" parTransId="{36238DF2-2046-4E21-85D6-FCBF7CFDB356}" sibTransId="{1BBB57B3-C9EA-481F-88FF-EACA9C3D6D2B}"/>
    <dgm:cxn modelId="{97EA3EB8-3B2E-4605-B3C6-210CC16B0B7F}" srcId="{28EA41BF-E7B3-4455-AA4A-41925FBD663D}" destId="{20EE6818-20A4-4209-B14B-7D05F2F0B270}" srcOrd="2" destOrd="0" parTransId="{BE8D189B-9D1F-4843-BDD8-AFAA82C3E264}" sibTransId="{F3540409-E2F4-487A-A073-1C5ED4AA3186}"/>
    <dgm:cxn modelId="{D7B17F6F-7B2E-41BA-A58B-D7882BAB82BE}" srcId="{BB098844-E83D-46CC-B7CC-C7F514AB2467}" destId="{F45EC29E-0C8E-4C40-B29B-5F09421533D0}" srcOrd="1" destOrd="0" parTransId="{397367CA-9B4F-49B3-BCFE-366B6ADC0906}" sibTransId="{4F749BF8-2B26-457D-A2EF-AEAB78E0AB8C}"/>
    <dgm:cxn modelId="{80E86739-5386-426B-8834-F58769CBF04E}" srcId="{BB098844-E83D-46CC-B7CC-C7F514AB2467}" destId="{9D25B941-2FD4-48DE-BE39-8399FF0E5750}" srcOrd="2" destOrd="0" parTransId="{3477EB1C-162F-410D-8725-0CDF7B74C271}" sibTransId="{8C7EDD32-E215-4B3A-97FA-FCA18A85822D}"/>
    <dgm:cxn modelId="{D1EFACA0-3A66-4395-8486-50FA1E93F39E}" srcId="{28EA41BF-E7B3-4455-AA4A-41925FBD663D}" destId="{F7C53CB1-8755-4FFD-BEF4-90B5F897A640}" srcOrd="3" destOrd="0" parTransId="{D4B3E4A2-0D2A-49F5-9DD9-A8052C5EEEC3}" sibTransId="{79371535-DF61-434C-8B25-4E6C5113B0A0}"/>
    <dgm:cxn modelId="{91D230C7-C9B7-4FA9-8FFD-28978D62E299}" type="presOf" srcId="{B5C612EC-8E04-4523-B249-7E2FFE5E4DB8}" destId="{17472CF8-A8D4-49CB-B67A-BC306A3A9773}" srcOrd="0" destOrd="5" presId="urn:microsoft.com/office/officeart/2005/8/layout/hList1"/>
    <dgm:cxn modelId="{5464FEC1-6D54-4672-95FD-33B11D50357E}" type="presOf" srcId="{77C71F15-DBBD-4F1D-B6A6-30C1A17D7484}" destId="{2716936C-4768-4EE2-A799-8CBF951960C4}" srcOrd="0" destOrd="1" presId="urn:microsoft.com/office/officeart/2005/8/layout/hList1"/>
    <dgm:cxn modelId="{227FED40-238E-4A4F-A962-51421D0B54EC}" type="presOf" srcId="{BB098844-E83D-46CC-B7CC-C7F514AB2467}" destId="{8A8911CD-9559-4E95-A61C-30484A6C17AD}" srcOrd="0" destOrd="0" presId="urn:microsoft.com/office/officeart/2005/8/layout/hList1"/>
    <dgm:cxn modelId="{2A3A587E-1698-4FC6-AB96-4A7BF77EFFC8}" type="presOf" srcId="{20EE6818-20A4-4209-B14B-7D05F2F0B270}" destId="{2716936C-4768-4EE2-A799-8CBF951960C4}" srcOrd="0" destOrd="2" presId="urn:microsoft.com/office/officeart/2005/8/layout/hList1"/>
    <dgm:cxn modelId="{793C3526-96F5-4372-A262-3C7008857C3C}" srcId="{28EA41BF-E7B3-4455-AA4A-41925FBD663D}" destId="{6A2EC71D-BB93-45DF-9F9B-E933E010222F}" srcOrd="0" destOrd="0" parTransId="{80D05D98-DF95-40CB-9439-B0442D07A161}" sibTransId="{AC36BDCF-F652-4E06-BC59-58F2E05E4556}"/>
    <dgm:cxn modelId="{D6D82153-C45B-4E7B-8AF0-B5A91556789C}" type="presOf" srcId="{5526C718-CD14-4D4A-8B5A-0E411CF22005}" destId="{17472CF8-A8D4-49CB-B67A-BC306A3A9773}" srcOrd="0" destOrd="6" presId="urn:microsoft.com/office/officeart/2005/8/layout/hList1"/>
    <dgm:cxn modelId="{0DB34B65-C3DC-48A0-B8B1-D72887CE1459}" srcId="{BB098844-E83D-46CC-B7CC-C7F514AB2467}" destId="{B5C612EC-8E04-4523-B249-7E2FFE5E4DB8}" srcOrd="5" destOrd="0" parTransId="{35D754A5-08EA-4675-8C9C-6EB8FD969774}" sibTransId="{9B8C7203-39F2-4984-8760-5DA7DE5550E5}"/>
    <dgm:cxn modelId="{912B1244-650E-438C-81F2-5C8386AA879C}" srcId="{28EA41BF-E7B3-4455-AA4A-41925FBD663D}" destId="{A83CBC51-480E-414B-95EE-FAA1F853AD2E}" srcOrd="6" destOrd="0" parTransId="{519D2C89-DEF3-41DE-B12E-54E81371F532}" sibTransId="{BEFC9226-13B0-4706-92E3-DA7364307968}"/>
    <dgm:cxn modelId="{DD89ABB7-8D7F-4E7C-9947-B351BC9496F5}" type="presOf" srcId="{28EA41BF-E7B3-4455-AA4A-41925FBD663D}" destId="{62954962-AAA9-483B-A868-18A1DDDEC0D5}" srcOrd="0" destOrd="0" presId="urn:microsoft.com/office/officeart/2005/8/layout/hList1"/>
    <dgm:cxn modelId="{73FD0F51-9DF0-41AD-AE25-465EC2C05EBF}" type="presOf" srcId="{F1EBA367-EBAF-426F-8545-9E8AF34D4C84}" destId="{17472CF8-A8D4-49CB-B67A-BC306A3A9773}" srcOrd="0" destOrd="3" presId="urn:microsoft.com/office/officeart/2005/8/layout/hList1"/>
    <dgm:cxn modelId="{903F9510-F9B3-4EBC-B68F-86AF97C563AD}" srcId="{BB098844-E83D-46CC-B7CC-C7F514AB2467}" destId="{F1EBA367-EBAF-426F-8545-9E8AF34D4C84}" srcOrd="3" destOrd="0" parTransId="{5B4109FF-9E0A-4B61-BF16-C354987BFBF3}" sibTransId="{66CE3F95-5CD3-4177-9706-722DE3A40124}"/>
    <dgm:cxn modelId="{FABE6B92-8092-4566-A93B-8B9E00B92305}" srcId="{28EA41BF-E7B3-4455-AA4A-41925FBD663D}" destId="{FE8CBA7B-3116-466D-9945-4967E2A5852F}" srcOrd="5" destOrd="0" parTransId="{7FB28022-ADE4-4E1D-ACF4-317677FB5C09}" sibTransId="{C0662D1B-EB98-4348-9A3F-9B6247F37B92}"/>
    <dgm:cxn modelId="{2AAAA22D-291C-4991-B2C8-9372A05B2BAC}" type="presOf" srcId="{9D25B941-2FD4-48DE-BE39-8399FF0E5750}" destId="{17472CF8-A8D4-49CB-B67A-BC306A3A9773}" srcOrd="0" destOrd="2" presId="urn:microsoft.com/office/officeart/2005/8/layout/hList1"/>
    <dgm:cxn modelId="{894E0F0D-F765-4A27-9750-435F00ACE7E7}" srcId="{28EA41BF-E7B3-4455-AA4A-41925FBD663D}" destId="{56D1BB58-CC7B-4ADA-8897-3EC27757F858}" srcOrd="4" destOrd="0" parTransId="{8B55E47F-195C-48F7-A9A7-21F11B8EED12}" sibTransId="{25381E58-3488-4742-AD85-35FE424CFEAC}"/>
    <dgm:cxn modelId="{F7EA7DD1-4028-4BA0-BED5-CD14A281C509}" type="presOf" srcId="{D8349052-AE4F-4254-AAA3-79B70655C47E}" destId="{6625C98C-1A41-42F9-A4A7-6A871BEE618A}" srcOrd="0" destOrd="0" presId="urn:microsoft.com/office/officeart/2005/8/layout/hList1"/>
    <dgm:cxn modelId="{661F4ED9-7C61-44FF-B2D5-D06AEA21AF3D}" srcId="{BB098844-E83D-46CC-B7CC-C7F514AB2467}" destId="{32380A14-702A-4F9A-88DB-14EEAE170243}" srcOrd="4" destOrd="0" parTransId="{DB828E3F-1323-451A-83F2-DD4CD5B40A49}" sibTransId="{DBEC4985-308A-456F-85E5-0ED42E5B9B08}"/>
    <dgm:cxn modelId="{A0935EC9-B65C-41B0-9DC5-AB1452FB6CC6}" type="presOf" srcId="{F7C53CB1-8755-4FFD-BEF4-90B5F897A640}" destId="{2716936C-4768-4EE2-A799-8CBF951960C4}" srcOrd="0" destOrd="3" presId="urn:microsoft.com/office/officeart/2005/8/layout/hList1"/>
    <dgm:cxn modelId="{B8FE225C-0419-4AC5-BF20-86CE2B231B35}" type="presOf" srcId="{26EE6564-F8BB-42DA-9675-7AF47B7F777E}" destId="{17472CF8-A8D4-49CB-B67A-BC306A3A9773}" srcOrd="0" destOrd="0" presId="urn:microsoft.com/office/officeart/2005/8/layout/hList1"/>
    <dgm:cxn modelId="{B292AAC7-42E8-4178-BC1C-A96710D1A955}" srcId="{28EA41BF-E7B3-4455-AA4A-41925FBD663D}" destId="{77C71F15-DBBD-4F1D-B6A6-30C1A17D7484}" srcOrd="1" destOrd="0" parTransId="{F8B6BDF8-DA81-4401-A9D2-7160724CF674}" sibTransId="{3E65D77C-8148-4F21-9D69-5869A024237A}"/>
    <dgm:cxn modelId="{15085CC3-DEEE-4124-8E5F-C9D593A59500}" type="presOf" srcId="{F45EC29E-0C8E-4C40-B29B-5F09421533D0}" destId="{17472CF8-A8D4-49CB-B67A-BC306A3A9773}" srcOrd="0" destOrd="1" presId="urn:microsoft.com/office/officeart/2005/8/layout/hList1"/>
    <dgm:cxn modelId="{1A515B2A-5185-4CF4-AD48-04C0F6F29C1C}" srcId="{BB098844-E83D-46CC-B7CC-C7F514AB2467}" destId="{26EE6564-F8BB-42DA-9675-7AF47B7F777E}" srcOrd="0" destOrd="0" parTransId="{103C37BB-7951-4F50-905E-A681CBFA4598}" sibTransId="{2AE5A13B-FFB7-4D39-98D9-992AA741E9BF}"/>
    <dgm:cxn modelId="{26FBD0D6-4CDD-4E00-968B-A420BDC596A6}" type="presOf" srcId="{32380A14-702A-4F9A-88DB-14EEAE170243}" destId="{17472CF8-A8D4-49CB-B67A-BC306A3A9773}" srcOrd="0" destOrd="4" presId="urn:microsoft.com/office/officeart/2005/8/layout/hList1"/>
    <dgm:cxn modelId="{61AA08C1-EF20-4F32-87E5-53B5C5118EFF}" type="presParOf" srcId="{6625C98C-1A41-42F9-A4A7-6A871BEE618A}" destId="{673F9F90-FDE8-477A-89B4-0033A9CB2E00}" srcOrd="0" destOrd="0" presId="urn:microsoft.com/office/officeart/2005/8/layout/hList1"/>
    <dgm:cxn modelId="{1E80E8A4-8C21-4301-96E2-F9E782A9F708}" type="presParOf" srcId="{673F9F90-FDE8-477A-89B4-0033A9CB2E00}" destId="{8A8911CD-9559-4E95-A61C-30484A6C17AD}" srcOrd="0" destOrd="0" presId="urn:microsoft.com/office/officeart/2005/8/layout/hList1"/>
    <dgm:cxn modelId="{F8E8C3DA-4F6D-44BF-9EC8-9AE0BC5BAE95}" type="presParOf" srcId="{673F9F90-FDE8-477A-89B4-0033A9CB2E00}" destId="{17472CF8-A8D4-49CB-B67A-BC306A3A9773}" srcOrd="1" destOrd="0" presId="urn:microsoft.com/office/officeart/2005/8/layout/hList1"/>
    <dgm:cxn modelId="{608A8976-BF4F-43AE-B56E-2A178FA5B501}" type="presParOf" srcId="{6625C98C-1A41-42F9-A4A7-6A871BEE618A}" destId="{B1F557F7-691B-468C-B98C-46BE6A4B1192}" srcOrd="1" destOrd="0" presId="urn:microsoft.com/office/officeart/2005/8/layout/hList1"/>
    <dgm:cxn modelId="{3CA168FA-9BED-42F4-96CC-235438256660}" type="presParOf" srcId="{6625C98C-1A41-42F9-A4A7-6A871BEE618A}" destId="{FE8C65E1-3A6E-4FD7-9A72-A030B9097CAF}" srcOrd="2" destOrd="0" presId="urn:microsoft.com/office/officeart/2005/8/layout/hList1"/>
    <dgm:cxn modelId="{50D0250F-6765-492F-AB13-0982C74C6D2F}" type="presParOf" srcId="{FE8C65E1-3A6E-4FD7-9A72-A030B9097CAF}" destId="{62954962-AAA9-483B-A868-18A1DDDEC0D5}" srcOrd="0" destOrd="0" presId="urn:microsoft.com/office/officeart/2005/8/layout/hList1"/>
    <dgm:cxn modelId="{BCCA4B6A-6E29-49BA-8E9F-5AE192AD3D73}" type="presParOf" srcId="{FE8C65E1-3A6E-4FD7-9A72-A030B9097CAF}" destId="{2716936C-4768-4EE2-A799-8CBF951960C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C9DEB14-CCED-4CA2-88F0-B312AB5F7E04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6D21CE3A-F0FB-4CB3-85E4-4E412CD37A6B}">
      <dgm:prSet phldrT="[Text]" custT="1"/>
      <dgm:spPr/>
      <dgm:t>
        <a:bodyPr/>
        <a:lstStyle/>
        <a:p>
          <a:r>
            <a:rPr lang="en-US" sz="30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Pulmonary</a:t>
          </a:r>
          <a:endParaRPr lang="en-IN" sz="3000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D5241734-3365-44B4-B20A-5586ECEB35F9}" type="parTrans" cxnId="{8B86009F-ED8B-4DA2-8BE4-D2CD9BFAB78D}">
      <dgm:prSet/>
      <dgm:spPr/>
      <dgm:t>
        <a:bodyPr/>
        <a:lstStyle/>
        <a:p>
          <a:endParaRPr lang="en-IN"/>
        </a:p>
      </dgm:t>
    </dgm:pt>
    <dgm:pt modelId="{BE231FBB-00BA-443A-A4E3-12130F374A2E}" type="sibTrans" cxnId="{8B86009F-ED8B-4DA2-8BE4-D2CD9BFAB78D}">
      <dgm:prSet/>
      <dgm:spPr/>
      <dgm:t>
        <a:bodyPr/>
        <a:lstStyle/>
        <a:p>
          <a:endParaRPr lang="en-IN"/>
        </a:p>
      </dgm:t>
    </dgm:pt>
    <dgm:pt modelId="{F2380006-23BF-4791-AEE6-523648C6CE82}">
      <dgm:prSet phldrT="[Text]" custT="1"/>
      <dgm:spPr/>
      <dgm:t>
        <a:bodyPr/>
        <a:lstStyle/>
        <a:p>
          <a:r>
            <a:rPr lang="en-IN" sz="2000" dirty="0" smtClean="0">
              <a:latin typeface="Times New Roman" pitchFamily="18" charset="0"/>
              <a:cs typeface="Times New Roman" pitchFamily="18" charset="0"/>
            </a:rPr>
            <a:t>P2  is never heard normally beyond the second and third left interspace</a:t>
          </a:r>
          <a:endParaRPr lang="en-IN" sz="2000" dirty="0">
            <a:latin typeface="Times New Roman" pitchFamily="18" charset="0"/>
            <a:cs typeface="Times New Roman" pitchFamily="18" charset="0"/>
          </a:endParaRPr>
        </a:p>
      </dgm:t>
    </dgm:pt>
    <dgm:pt modelId="{C4D87859-6E41-45B3-88A5-3BC292CC5D60}" type="parTrans" cxnId="{8C5590CE-E2F3-4F8B-BF5E-68172F19CCBA}">
      <dgm:prSet/>
      <dgm:spPr/>
      <dgm:t>
        <a:bodyPr/>
        <a:lstStyle/>
        <a:p>
          <a:endParaRPr lang="en-IN"/>
        </a:p>
      </dgm:t>
    </dgm:pt>
    <dgm:pt modelId="{FDFCC811-AF10-4931-A244-63A37F7DE6EC}" type="sibTrans" cxnId="{8C5590CE-E2F3-4F8B-BF5E-68172F19CCBA}">
      <dgm:prSet/>
      <dgm:spPr/>
      <dgm:t>
        <a:bodyPr/>
        <a:lstStyle/>
        <a:p>
          <a:endParaRPr lang="en-IN"/>
        </a:p>
      </dgm:t>
    </dgm:pt>
    <dgm:pt modelId="{8455C9C8-8216-4442-BEB6-DA7984D0EEE3}">
      <dgm:prSet phldrT="[Text]" custT="1"/>
      <dgm:spPr/>
      <dgm:t>
        <a:bodyPr/>
        <a:lstStyle/>
        <a:p>
          <a:r>
            <a:rPr lang="en-IN" sz="2000" dirty="0" smtClean="0">
              <a:latin typeface="Times New Roman" pitchFamily="18" charset="0"/>
              <a:cs typeface="Times New Roman" pitchFamily="18" charset="0"/>
            </a:rPr>
            <a:t>P2 is not usually audible at the normal apex area, which is usually formed by the left ventricle</a:t>
          </a:r>
          <a:endParaRPr lang="en-IN" sz="2000" dirty="0">
            <a:latin typeface="Times New Roman" pitchFamily="18" charset="0"/>
            <a:cs typeface="Times New Roman" pitchFamily="18" charset="0"/>
          </a:endParaRPr>
        </a:p>
      </dgm:t>
    </dgm:pt>
    <dgm:pt modelId="{C9CF9E33-54C3-414F-8396-DD57976A9D5F}" type="parTrans" cxnId="{0C42A5AE-85AE-407D-8916-52ED4C4C0CFB}">
      <dgm:prSet/>
      <dgm:spPr/>
      <dgm:t>
        <a:bodyPr/>
        <a:lstStyle/>
        <a:p>
          <a:endParaRPr lang="en-IN"/>
        </a:p>
      </dgm:t>
    </dgm:pt>
    <dgm:pt modelId="{914250FF-BB62-4567-94F9-1DB467CD0C43}" type="sibTrans" cxnId="{0C42A5AE-85AE-407D-8916-52ED4C4C0CFB}">
      <dgm:prSet/>
      <dgm:spPr/>
      <dgm:t>
        <a:bodyPr/>
        <a:lstStyle/>
        <a:p>
          <a:endParaRPr lang="en-IN"/>
        </a:p>
      </dgm:t>
    </dgm:pt>
    <dgm:pt modelId="{2C577A27-49E8-49CE-921D-BF86630A5F60}">
      <dgm:prSet custT="1"/>
      <dgm:spPr/>
      <dgm:t>
        <a:bodyPr/>
        <a:lstStyle/>
        <a:p>
          <a:r>
            <a:rPr lang="en-IN" sz="2000" dirty="0" smtClean="0">
              <a:latin typeface="Times New Roman" pitchFamily="18" charset="0"/>
              <a:cs typeface="Times New Roman" pitchFamily="18" charset="0"/>
            </a:rPr>
            <a:t>P2 often can be noted to increase in intensity with inspiration.</a:t>
          </a:r>
          <a:endParaRPr lang="en-IN" sz="2000" dirty="0">
            <a:latin typeface="Times New Roman" pitchFamily="18" charset="0"/>
            <a:cs typeface="Times New Roman" pitchFamily="18" charset="0"/>
          </a:endParaRPr>
        </a:p>
      </dgm:t>
    </dgm:pt>
    <dgm:pt modelId="{E73B25AE-12A8-4B52-A3F6-5B140FA86ACF}" type="parTrans" cxnId="{48B81282-ABB7-4485-8BF8-F8FEA56B6B0D}">
      <dgm:prSet/>
      <dgm:spPr/>
      <dgm:t>
        <a:bodyPr/>
        <a:lstStyle/>
        <a:p>
          <a:endParaRPr lang="en-IN"/>
        </a:p>
      </dgm:t>
    </dgm:pt>
    <dgm:pt modelId="{B5A76435-3ABF-4A47-A0AF-C947F162A5FF}" type="sibTrans" cxnId="{48B81282-ABB7-4485-8BF8-F8FEA56B6B0D}">
      <dgm:prSet/>
      <dgm:spPr/>
      <dgm:t>
        <a:bodyPr/>
        <a:lstStyle/>
        <a:p>
          <a:endParaRPr lang="en-IN"/>
        </a:p>
      </dgm:t>
    </dgm:pt>
    <dgm:pt modelId="{106508CC-F7B1-4BDA-9E1D-71E4BCC91766}" type="pres">
      <dgm:prSet presAssocID="{CC9DEB14-CCED-4CA2-88F0-B312AB5F7E04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B04BBE5B-F7F9-4048-BCBB-68205705154A}" type="pres">
      <dgm:prSet presAssocID="{6D21CE3A-F0FB-4CB3-85E4-4E412CD37A6B}" presName="root1" presStyleCnt="0"/>
      <dgm:spPr/>
    </dgm:pt>
    <dgm:pt modelId="{66EF1ED0-7DCB-4928-A3AE-CD82D1F05060}" type="pres">
      <dgm:prSet presAssocID="{6D21CE3A-F0FB-4CB3-85E4-4E412CD37A6B}" presName="LevelOneTextNode" presStyleLbl="node0" presStyleIdx="0" presStyleCnt="1" custLinFactNeighborX="766" custLinFactNeighborY="1209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E5D574AC-9FED-49D4-877D-CD5D797C2727}" type="pres">
      <dgm:prSet presAssocID="{6D21CE3A-F0FB-4CB3-85E4-4E412CD37A6B}" presName="level2hierChild" presStyleCnt="0"/>
      <dgm:spPr/>
    </dgm:pt>
    <dgm:pt modelId="{AA0102FF-B657-443B-A98A-0D6FD0B3ECEA}" type="pres">
      <dgm:prSet presAssocID="{C4D87859-6E41-45B3-88A5-3BC292CC5D60}" presName="conn2-1" presStyleLbl="parChTrans1D2" presStyleIdx="0" presStyleCnt="3"/>
      <dgm:spPr/>
      <dgm:t>
        <a:bodyPr/>
        <a:lstStyle/>
        <a:p>
          <a:endParaRPr lang="en-IN"/>
        </a:p>
      </dgm:t>
    </dgm:pt>
    <dgm:pt modelId="{56563700-81CD-40F6-81D2-220751993A39}" type="pres">
      <dgm:prSet presAssocID="{C4D87859-6E41-45B3-88A5-3BC292CC5D60}" presName="connTx" presStyleLbl="parChTrans1D2" presStyleIdx="0" presStyleCnt="3"/>
      <dgm:spPr/>
      <dgm:t>
        <a:bodyPr/>
        <a:lstStyle/>
        <a:p>
          <a:endParaRPr lang="en-IN"/>
        </a:p>
      </dgm:t>
    </dgm:pt>
    <dgm:pt modelId="{49C5A9FF-E458-494F-90A0-5B628951D9A8}" type="pres">
      <dgm:prSet presAssocID="{F2380006-23BF-4791-AEE6-523648C6CE82}" presName="root2" presStyleCnt="0"/>
      <dgm:spPr/>
    </dgm:pt>
    <dgm:pt modelId="{933B6DE6-5F20-4F83-BB34-8E58787BE0D0}" type="pres">
      <dgm:prSet presAssocID="{F2380006-23BF-4791-AEE6-523648C6CE82}" presName="LevelTwoTextNode" presStyleLbl="node2" presStyleIdx="0" presStyleCnt="3" custScaleX="297389" custScaleY="131412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CA235437-57EF-423F-942E-16D07D3722AE}" type="pres">
      <dgm:prSet presAssocID="{F2380006-23BF-4791-AEE6-523648C6CE82}" presName="level3hierChild" presStyleCnt="0"/>
      <dgm:spPr/>
    </dgm:pt>
    <dgm:pt modelId="{E427036C-4C6E-4988-A90B-95A606C734C0}" type="pres">
      <dgm:prSet presAssocID="{C9CF9E33-54C3-414F-8396-DD57976A9D5F}" presName="conn2-1" presStyleLbl="parChTrans1D2" presStyleIdx="1" presStyleCnt="3"/>
      <dgm:spPr/>
      <dgm:t>
        <a:bodyPr/>
        <a:lstStyle/>
        <a:p>
          <a:endParaRPr lang="en-IN"/>
        </a:p>
      </dgm:t>
    </dgm:pt>
    <dgm:pt modelId="{9D3E9DC0-8981-4305-9A1C-913AAFC5132A}" type="pres">
      <dgm:prSet presAssocID="{C9CF9E33-54C3-414F-8396-DD57976A9D5F}" presName="connTx" presStyleLbl="parChTrans1D2" presStyleIdx="1" presStyleCnt="3"/>
      <dgm:spPr/>
      <dgm:t>
        <a:bodyPr/>
        <a:lstStyle/>
        <a:p>
          <a:endParaRPr lang="en-IN"/>
        </a:p>
      </dgm:t>
    </dgm:pt>
    <dgm:pt modelId="{15977886-2820-4E9E-A88F-0AD18D82BB0C}" type="pres">
      <dgm:prSet presAssocID="{8455C9C8-8216-4442-BEB6-DA7984D0EEE3}" presName="root2" presStyleCnt="0"/>
      <dgm:spPr/>
    </dgm:pt>
    <dgm:pt modelId="{75CED839-795F-43D4-B240-064B829B9F04}" type="pres">
      <dgm:prSet presAssocID="{8455C9C8-8216-4442-BEB6-DA7984D0EEE3}" presName="LevelTwoTextNode" presStyleLbl="node2" presStyleIdx="1" presStyleCnt="3" custScaleX="298451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9F79563E-F77D-42E7-A158-9166BE65B18B}" type="pres">
      <dgm:prSet presAssocID="{8455C9C8-8216-4442-BEB6-DA7984D0EEE3}" presName="level3hierChild" presStyleCnt="0"/>
      <dgm:spPr/>
    </dgm:pt>
    <dgm:pt modelId="{7BA368F6-65E8-4F68-985F-8E63AF84E9EB}" type="pres">
      <dgm:prSet presAssocID="{E73B25AE-12A8-4B52-A3F6-5B140FA86ACF}" presName="conn2-1" presStyleLbl="parChTrans1D2" presStyleIdx="2" presStyleCnt="3"/>
      <dgm:spPr/>
      <dgm:t>
        <a:bodyPr/>
        <a:lstStyle/>
        <a:p>
          <a:endParaRPr lang="en-IN"/>
        </a:p>
      </dgm:t>
    </dgm:pt>
    <dgm:pt modelId="{D1B54CCD-BD02-4B90-BFDF-434D257B9284}" type="pres">
      <dgm:prSet presAssocID="{E73B25AE-12A8-4B52-A3F6-5B140FA86ACF}" presName="connTx" presStyleLbl="parChTrans1D2" presStyleIdx="2" presStyleCnt="3"/>
      <dgm:spPr/>
      <dgm:t>
        <a:bodyPr/>
        <a:lstStyle/>
        <a:p>
          <a:endParaRPr lang="en-IN"/>
        </a:p>
      </dgm:t>
    </dgm:pt>
    <dgm:pt modelId="{779FAB4B-6C6F-4CD8-8964-D8B6A391184B}" type="pres">
      <dgm:prSet presAssocID="{2C577A27-49E8-49CE-921D-BF86630A5F60}" presName="root2" presStyleCnt="0"/>
      <dgm:spPr/>
    </dgm:pt>
    <dgm:pt modelId="{C643205C-CB3C-448B-ACB2-17CAD625A9FD}" type="pres">
      <dgm:prSet presAssocID="{2C577A27-49E8-49CE-921D-BF86630A5F60}" presName="LevelTwoTextNode" presStyleLbl="node2" presStyleIdx="2" presStyleCnt="3" custScaleX="295297" custLinFactNeighborX="863" custLinFactNeighborY="1254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EC93116F-10F0-49D6-8BA9-70D7DA8C4B95}" type="pres">
      <dgm:prSet presAssocID="{2C577A27-49E8-49CE-921D-BF86630A5F60}" presName="level3hierChild" presStyleCnt="0"/>
      <dgm:spPr/>
    </dgm:pt>
  </dgm:ptLst>
  <dgm:cxnLst>
    <dgm:cxn modelId="{2F20AB26-2E7C-419E-A39D-9C6999D3C32D}" type="presOf" srcId="{2C577A27-49E8-49CE-921D-BF86630A5F60}" destId="{C643205C-CB3C-448B-ACB2-17CAD625A9FD}" srcOrd="0" destOrd="0" presId="urn:microsoft.com/office/officeart/2008/layout/HorizontalMultiLevelHierarchy"/>
    <dgm:cxn modelId="{8C5590CE-E2F3-4F8B-BF5E-68172F19CCBA}" srcId="{6D21CE3A-F0FB-4CB3-85E4-4E412CD37A6B}" destId="{F2380006-23BF-4791-AEE6-523648C6CE82}" srcOrd="0" destOrd="0" parTransId="{C4D87859-6E41-45B3-88A5-3BC292CC5D60}" sibTransId="{FDFCC811-AF10-4931-A244-63A37F7DE6EC}"/>
    <dgm:cxn modelId="{4FB16BB7-949E-42E9-8162-34D2261E08F5}" type="presOf" srcId="{E73B25AE-12A8-4B52-A3F6-5B140FA86ACF}" destId="{7BA368F6-65E8-4F68-985F-8E63AF84E9EB}" srcOrd="0" destOrd="0" presId="urn:microsoft.com/office/officeart/2008/layout/HorizontalMultiLevelHierarchy"/>
    <dgm:cxn modelId="{0C42A5AE-85AE-407D-8916-52ED4C4C0CFB}" srcId="{6D21CE3A-F0FB-4CB3-85E4-4E412CD37A6B}" destId="{8455C9C8-8216-4442-BEB6-DA7984D0EEE3}" srcOrd="1" destOrd="0" parTransId="{C9CF9E33-54C3-414F-8396-DD57976A9D5F}" sibTransId="{914250FF-BB62-4567-94F9-1DB467CD0C43}"/>
    <dgm:cxn modelId="{7A8C7425-7B09-45A7-A9DF-F357FAF660CB}" type="presOf" srcId="{CC9DEB14-CCED-4CA2-88F0-B312AB5F7E04}" destId="{106508CC-F7B1-4BDA-9E1D-71E4BCC91766}" srcOrd="0" destOrd="0" presId="urn:microsoft.com/office/officeart/2008/layout/HorizontalMultiLevelHierarchy"/>
    <dgm:cxn modelId="{C324C18C-6548-486F-83F0-47E6837059A1}" type="presOf" srcId="{C4D87859-6E41-45B3-88A5-3BC292CC5D60}" destId="{AA0102FF-B657-443B-A98A-0D6FD0B3ECEA}" srcOrd="0" destOrd="0" presId="urn:microsoft.com/office/officeart/2008/layout/HorizontalMultiLevelHierarchy"/>
    <dgm:cxn modelId="{C1AEBD6B-9F61-4D03-BF28-D177010B2D76}" type="presOf" srcId="{C9CF9E33-54C3-414F-8396-DD57976A9D5F}" destId="{E427036C-4C6E-4988-A90B-95A606C734C0}" srcOrd="0" destOrd="0" presId="urn:microsoft.com/office/officeart/2008/layout/HorizontalMultiLevelHierarchy"/>
    <dgm:cxn modelId="{48B81282-ABB7-4485-8BF8-F8FEA56B6B0D}" srcId="{6D21CE3A-F0FB-4CB3-85E4-4E412CD37A6B}" destId="{2C577A27-49E8-49CE-921D-BF86630A5F60}" srcOrd="2" destOrd="0" parTransId="{E73B25AE-12A8-4B52-A3F6-5B140FA86ACF}" sibTransId="{B5A76435-3ABF-4A47-A0AF-C947F162A5FF}"/>
    <dgm:cxn modelId="{A742AB6A-1973-44D5-9981-4244C21545F5}" type="presOf" srcId="{F2380006-23BF-4791-AEE6-523648C6CE82}" destId="{933B6DE6-5F20-4F83-BB34-8E58787BE0D0}" srcOrd="0" destOrd="0" presId="urn:microsoft.com/office/officeart/2008/layout/HorizontalMultiLevelHierarchy"/>
    <dgm:cxn modelId="{7AC733D3-02AF-44C5-8A06-BCE472EB8B4D}" type="presOf" srcId="{C9CF9E33-54C3-414F-8396-DD57976A9D5F}" destId="{9D3E9DC0-8981-4305-9A1C-913AAFC5132A}" srcOrd="1" destOrd="0" presId="urn:microsoft.com/office/officeart/2008/layout/HorizontalMultiLevelHierarchy"/>
    <dgm:cxn modelId="{67DD4593-1E65-4104-A6B3-50ED993FB462}" type="presOf" srcId="{8455C9C8-8216-4442-BEB6-DA7984D0EEE3}" destId="{75CED839-795F-43D4-B240-064B829B9F04}" srcOrd="0" destOrd="0" presId="urn:microsoft.com/office/officeart/2008/layout/HorizontalMultiLevelHierarchy"/>
    <dgm:cxn modelId="{D362B76E-3929-4008-A5A5-5CDE89AE6106}" type="presOf" srcId="{E73B25AE-12A8-4B52-A3F6-5B140FA86ACF}" destId="{D1B54CCD-BD02-4B90-BFDF-434D257B9284}" srcOrd="1" destOrd="0" presId="urn:microsoft.com/office/officeart/2008/layout/HorizontalMultiLevelHierarchy"/>
    <dgm:cxn modelId="{917986B2-26EA-4EBE-BADD-AEDE5FD69D6B}" type="presOf" srcId="{6D21CE3A-F0FB-4CB3-85E4-4E412CD37A6B}" destId="{66EF1ED0-7DCB-4928-A3AE-CD82D1F05060}" srcOrd="0" destOrd="0" presId="urn:microsoft.com/office/officeart/2008/layout/HorizontalMultiLevelHierarchy"/>
    <dgm:cxn modelId="{86B806D9-9AE4-494F-9F62-F92195B48102}" type="presOf" srcId="{C4D87859-6E41-45B3-88A5-3BC292CC5D60}" destId="{56563700-81CD-40F6-81D2-220751993A39}" srcOrd="1" destOrd="0" presId="urn:microsoft.com/office/officeart/2008/layout/HorizontalMultiLevelHierarchy"/>
    <dgm:cxn modelId="{8B86009F-ED8B-4DA2-8BE4-D2CD9BFAB78D}" srcId="{CC9DEB14-CCED-4CA2-88F0-B312AB5F7E04}" destId="{6D21CE3A-F0FB-4CB3-85E4-4E412CD37A6B}" srcOrd="0" destOrd="0" parTransId="{D5241734-3365-44B4-B20A-5586ECEB35F9}" sibTransId="{BE231FBB-00BA-443A-A4E3-12130F374A2E}"/>
    <dgm:cxn modelId="{8FAFC9FC-070C-4EF8-B141-7B3DEA42B7DA}" type="presParOf" srcId="{106508CC-F7B1-4BDA-9E1D-71E4BCC91766}" destId="{B04BBE5B-F7F9-4048-BCBB-68205705154A}" srcOrd="0" destOrd="0" presId="urn:microsoft.com/office/officeart/2008/layout/HorizontalMultiLevelHierarchy"/>
    <dgm:cxn modelId="{574E2657-B099-41DA-8905-7653BBD870C2}" type="presParOf" srcId="{B04BBE5B-F7F9-4048-BCBB-68205705154A}" destId="{66EF1ED0-7DCB-4928-A3AE-CD82D1F05060}" srcOrd="0" destOrd="0" presId="urn:microsoft.com/office/officeart/2008/layout/HorizontalMultiLevelHierarchy"/>
    <dgm:cxn modelId="{E53EFB60-CFF1-4B28-881D-0DA4ADC768B8}" type="presParOf" srcId="{B04BBE5B-F7F9-4048-BCBB-68205705154A}" destId="{E5D574AC-9FED-49D4-877D-CD5D797C2727}" srcOrd="1" destOrd="0" presId="urn:microsoft.com/office/officeart/2008/layout/HorizontalMultiLevelHierarchy"/>
    <dgm:cxn modelId="{045EB3DD-20E4-4289-873E-D70446258550}" type="presParOf" srcId="{E5D574AC-9FED-49D4-877D-CD5D797C2727}" destId="{AA0102FF-B657-443B-A98A-0D6FD0B3ECEA}" srcOrd="0" destOrd="0" presId="urn:microsoft.com/office/officeart/2008/layout/HorizontalMultiLevelHierarchy"/>
    <dgm:cxn modelId="{EE21DF80-C640-48D4-8B31-7B150DEE8EE1}" type="presParOf" srcId="{AA0102FF-B657-443B-A98A-0D6FD0B3ECEA}" destId="{56563700-81CD-40F6-81D2-220751993A39}" srcOrd="0" destOrd="0" presId="urn:microsoft.com/office/officeart/2008/layout/HorizontalMultiLevelHierarchy"/>
    <dgm:cxn modelId="{AB70F8CD-B077-4963-80CC-868D506893DE}" type="presParOf" srcId="{E5D574AC-9FED-49D4-877D-CD5D797C2727}" destId="{49C5A9FF-E458-494F-90A0-5B628951D9A8}" srcOrd="1" destOrd="0" presId="urn:microsoft.com/office/officeart/2008/layout/HorizontalMultiLevelHierarchy"/>
    <dgm:cxn modelId="{2037FFAF-0CB9-497D-8EDE-85115D9848E2}" type="presParOf" srcId="{49C5A9FF-E458-494F-90A0-5B628951D9A8}" destId="{933B6DE6-5F20-4F83-BB34-8E58787BE0D0}" srcOrd="0" destOrd="0" presId="urn:microsoft.com/office/officeart/2008/layout/HorizontalMultiLevelHierarchy"/>
    <dgm:cxn modelId="{8302D47B-A51E-43B4-AA65-1BA79CF1A6E5}" type="presParOf" srcId="{49C5A9FF-E458-494F-90A0-5B628951D9A8}" destId="{CA235437-57EF-423F-942E-16D07D3722AE}" srcOrd="1" destOrd="0" presId="urn:microsoft.com/office/officeart/2008/layout/HorizontalMultiLevelHierarchy"/>
    <dgm:cxn modelId="{641143E8-E8AF-4127-BA17-D8FC6C9B2592}" type="presParOf" srcId="{E5D574AC-9FED-49D4-877D-CD5D797C2727}" destId="{E427036C-4C6E-4988-A90B-95A606C734C0}" srcOrd="2" destOrd="0" presId="urn:microsoft.com/office/officeart/2008/layout/HorizontalMultiLevelHierarchy"/>
    <dgm:cxn modelId="{C9451CAB-5686-49D0-994A-3611CF774C04}" type="presParOf" srcId="{E427036C-4C6E-4988-A90B-95A606C734C0}" destId="{9D3E9DC0-8981-4305-9A1C-913AAFC5132A}" srcOrd="0" destOrd="0" presId="urn:microsoft.com/office/officeart/2008/layout/HorizontalMultiLevelHierarchy"/>
    <dgm:cxn modelId="{B21C9C9F-B0F4-4D86-8399-C66FF8DD05FD}" type="presParOf" srcId="{E5D574AC-9FED-49D4-877D-CD5D797C2727}" destId="{15977886-2820-4E9E-A88F-0AD18D82BB0C}" srcOrd="3" destOrd="0" presId="urn:microsoft.com/office/officeart/2008/layout/HorizontalMultiLevelHierarchy"/>
    <dgm:cxn modelId="{FAFA7D4D-BED5-40BE-83D1-8FE579D9BB66}" type="presParOf" srcId="{15977886-2820-4E9E-A88F-0AD18D82BB0C}" destId="{75CED839-795F-43D4-B240-064B829B9F04}" srcOrd="0" destOrd="0" presId="urn:microsoft.com/office/officeart/2008/layout/HorizontalMultiLevelHierarchy"/>
    <dgm:cxn modelId="{7E850495-A1F2-49A4-A17A-B44B67A62B3A}" type="presParOf" srcId="{15977886-2820-4E9E-A88F-0AD18D82BB0C}" destId="{9F79563E-F77D-42E7-A158-9166BE65B18B}" srcOrd="1" destOrd="0" presId="urn:microsoft.com/office/officeart/2008/layout/HorizontalMultiLevelHierarchy"/>
    <dgm:cxn modelId="{511154B3-EF88-4233-9406-3E502471F68C}" type="presParOf" srcId="{E5D574AC-9FED-49D4-877D-CD5D797C2727}" destId="{7BA368F6-65E8-4F68-985F-8E63AF84E9EB}" srcOrd="4" destOrd="0" presId="urn:microsoft.com/office/officeart/2008/layout/HorizontalMultiLevelHierarchy"/>
    <dgm:cxn modelId="{B4170A92-1FC3-4F74-A00C-0A50E52E3BE1}" type="presParOf" srcId="{7BA368F6-65E8-4F68-985F-8E63AF84E9EB}" destId="{D1B54CCD-BD02-4B90-BFDF-434D257B9284}" srcOrd="0" destOrd="0" presId="urn:microsoft.com/office/officeart/2008/layout/HorizontalMultiLevelHierarchy"/>
    <dgm:cxn modelId="{BE7D26CC-9EB1-47BE-B111-4386F4C5F39F}" type="presParOf" srcId="{E5D574AC-9FED-49D4-877D-CD5D797C2727}" destId="{779FAB4B-6C6F-4CD8-8964-D8B6A391184B}" srcOrd="5" destOrd="0" presId="urn:microsoft.com/office/officeart/2008/layout/HorizontalMultiLevelHierarchy"/>
    <dgm:cxn modelId="{7675C62A-7786-4D84-A6AB-FB1ECE8EBF4D}" type="presParOf" srcId="{779FAB4B-6C6F-4CD8-8964-D8B6A391184B}" destId="{C643205C-CB3C-448B-ACB2-17CAD625A9FD}" srcOrd="0" destOrd="0" presId="urn:microsoft.com/office/officeart/2008/layout/HorizontalMultiLevelHierarchy"/>
    <dgm:cxn modelId="{9E7CE791-CBD5-4299-BC1D-0F4AF3D098FB}" type="presParOf" srcId="{779FAB4B-6C6F-4CD8-8964-D8B6A391184B}" destId="{EC93116F-10F0-49D6-8BA9-70D7DA8C4B95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2CEDCDE-F5E1-4F99-85EF-25A202DDF12B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175C3889-76F6-4187-94AD-E6079AE8C3A6}">
      <dgm:prSet phldrT="[Text]" custT="1"/>
      <dgm:spPr/>
      <dgm:t>
        <a:bodyPr/>
        <a:lstStyle/>
        <a:p>
          <a:r>
            <a:rPr lang="en-US" sz="3000" dirty="0" smtClean="0">
              <a:solidFill>
                <a:srgbClr val="FFFF00"/>
              </a:solidFill>
            </a:rPr>
            <a:t>Aortic </a:t>
          </a:r>
          <a:endParaRPr lang="en-IN" sz="3000" dirty="0">
            <a:solidFill>
              <a:srgbClr val="FFFF00"/>
            </a:solidFill>
          </a:endParaRPr>
        </a:p>
      </dgm:t>
    </dgm:pt>
    <dgm:pt modelId="{E668B5A5-A298-4712-888C-2543E3CAF45D}" type="parTrans" cxnId="{3BE9E895-D368-40DF-83E7-E9F341099D6F}">
      <dgm:prSet/>
      <dgm:spPr/>
      <dgm:t>
        <a:bodyPr/>
        <a:lstStyle/>
        <a:p>
          <a:endParaRPr lang="en-IN"/>
        </a:p>
      </dgm:t>
    </dgm:pt>
    <dgm:pt modelId="{DA384418-2433-4459-A369-499AAB9328C4}" type="sibTrans" cxnId="{3BE9E895-D368-40DF-83E7-E9F341099D6F}">
      <dgm:prSet/>
      <dgm:spPr/>
      <dgm:t>
        <a:bodyPr/>
        <a:lstStyle/>
        <a:p>
          <a:endParaRPr lang="en-IN"/>
        </a:p>
      </dgm:t>
    </dgm:pt>
    <dgm:pt modelId="{912BF53F-09EE-49BE-BCDB-B7BC819D27D9}">
      <dgm:prSet phldrT="[Text]" custT="1"/>
      <dgm:spPr/>
      <dgm:t>
        <a:bodyPr/>
        <a:lstStyle/>
        <a:p>
          <a:r>
            <a:rPr lang="en-IN" sz="2000" dirty="0" smtClean="0"/>
            <a:t>A2 is equally loud at LV apex as it is in second right intercostal space, and it may occasionally be loudest at the apex</a:t>
          </a:r>
          <a:endParaRPr lang="en-IN" sz="2000" dirty="0"/>
        </a:p>
      </dgm:t>
    </dgm:pt>
    <dgm:pt modelId="{A1F523A5-37CA-43F0-AF02-C072E7C5FBFE}" type="parTrans" cxnId="{BD59B615-5A70-43C3-BB9C-F57F24CE7685}">
      <dgm:prSet/>
      <dgm:spPr/>
      <dgm:t>
        <a:bodyPr/>
        <a:lstStyle/>
        <a:p>
          <a:endParaRPr lang="en-IN"/>
        </a:p>
      </dgm:t>
    </dgm:pt>
    <dgm:pt modelId="{CA128C9F-EA97-463D-ADD0-D6413C74FCBE}" type="sibTrans" cxnId="{BD59B615-5A70-43C3-BB9C-F57F24CE7685}">
      <dgm:prSet/>
      <dgm:spPr/>
      <dgm:t>
        <a:bodyPr/>
        <a:lstStyle/>
        <a:p>
          <a:endParaRPr lang="en-IN"/>
        </a:p>
      </dgm:t>
    </dgm:pt>
    <dgm:pt modelId="{25789A15-BEB7-4B49-80C2-8D8B98A7E63F}">
      <dgm:prSet phldrT="[Text]" custT="1"/>
      <dgm:spPr/>
      <dgm:t>
        <a:bodyPr/>
        <a:lstStyle/>
        <a:p>
          <a:r>
            <a:rPr lang="en-IN" sz="2000" dirty="0" smtClean="0"/>
            <a:t>A2 is never palpably loud unless significant systemic hypertension is present.</a:t>
          </a:r>
          <a:endParaRPr lang="en-IN" sz="2000" dirty="0"/>
        </a:p>
      </dgm:t>
    </dgm:pt>
    <dgm:pt modelId="{0B2E333D-7507-48AC-AA40-116DD18AD59C}" type="parTrans" cxnId="{CA7548C2-D0E1-4633-9D65-2AD7B81C5BA0}">
      <dgm:prSet/>
      <dgm:spPr/>
      <dgm:t>
        <a:bodyPr/>
        <a:lstStyle/>
        <a:p>
          <a:endParaRPr lang="en-IN"/>
        </a:p>
      </dgm:t>
    </dgm:pt>
    <dgm:pt modelId="{259E715D-3295-4082-B4CC-FD78F88A8612}" type="sibTrans" cxnId="{CA7548C2-D0E1-4633-9D65-2AD7B81C5BA0}">
      <dgm:prSet/>
      <dgm:spPr/>
      <dgm:t>
        <a:bodyPr/>
        <a:lstStyle/>
        <a:p>
          <a:endParaRPr lang="en-IN"/>
        </a:p>
      </dgm:t>
    </dgm:pt>
    <dgm:pt modelId="{3177854D-B661-4621-B7D4-46EEA8F2842B}">
      <dgm:prSet custT="1"/>
      <dgm:spPr/>
      <dgm:t>
        <a:bodyPr/>
        <a:lstStyle/>
        <a:p>
          <a:r>
            <a:rPr lang="en-IN" sz="2000" dirty="0" smtClean="0"/>
            <a:t> The intensity of theA2 does not vary with respiration.</a:t>
          </a:r>
          <a:endParaRPr lang="en-IN" sz="2000" dirty="0"/>
        </a:p>
      </dgm:t>
    </dgm:pt>
    <dgm:pt modelId="{127A3E3D-058C-43B6-8FFA-E57228AA92C3}" type="parTrans" cxnId="{C1D20F14-03B0-4B96-BB8D-5D2FB778F67D}">
      <dgm:prSet/>
      <dgm:spPr/>
      <dgm:t>
        <a:bodyPr/>
        <a:lstStyle/>
        <a:p>
          <a:endParaRPr lang="en-IN"/>
        </a:p>
      </dgm:t>
    </dgm:pt>
    <dgm:pt modelId="{960F560C-B671-44CD-81E6-EFA98505C924}" type="sibTrans" cxnId="{C1D20F14-03B0-4B96-BB8D-5D2FB778F67D}">
      <dgm:prSet/>
      <dgm:spPr/>
      <dgm:t>
        <a:bodyPr/>
        <a:lstStyle/>
        <a:p>
          <a:endParaRPr lang="en-IN"/>
        </a:p>
      </dgm:t>
    </dgm:pt>
    <dgm:pt modelId="{6C7CF9AE-6058-4C41-80E6-7CDB45422FDE}" type="pres">
      <dgm:prSet presAssocID="{B2CEDCDE-F5E1-4F99-85EF-25A202DDF12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8F03C7A6-08C9-42EE-BC77-8157CE628196}" type="pres">
      <dgm:prSet presAssocID="{175C3889-76F6-4187-94AD-E6079AE8C3A6}" presName="root1" presStyleCnt="0"/>
      <dgm:spPr/>
    </dgm:pt>
    <dgm:pt modelId="{39F044B6-A38A-47AA-8E55-A4542FD95AFB}" type="pres">
      <dgm:prSet presAssocID="{175C3889-76F6-4187-94AD-E6079AE8C3A6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7EA41CCD-1791-472A-BEBC-DDCE5A21B0CC}" type="pres">
      <dgm:prSet presAssocID="{175C3889-76F6-4187-94AD-E6079AE8C3A6}" presName="level2hierChild" presStyleCnt="0"/>
      <dgm:spPr/>
    </dgm:pt>
    <dgm:pt modelId="{FFEF9555-802A-4F2D-989A-9DEBFB314877}" type="pres">
      <dgm:prSet presAssocID="{A1F523A5-37CA-43F0-AF02-C072E7C5FBFE}" presName="conn2-1" presStyleLbl="parChTrans1D2" presStyleIdx="0" presStyleCnt="3"/>
      <dgm:spPr/>
      <dgm:t>
        <a:bodyPr/>
        <a:lstStyle/>
        <a:p>
          <a:endParaRPr lang="en-IN"/>
        </a:p>
      </dgm:t>
    </dgm:pt>
    <dgm:pt modelId="{18BB7E62-32F9-4A64-9AC8-DA41E02E06C0}" type="pres">
      <dgm:prSet presAssocID="{A1F523A5-37CA-43F0-AF02-C072E7C5FBFE}" presName="connTx" presStyleLbl="parChTrans1D2" presStyleIdx="0" presStyleCnt="3"/>
      <dgm:spPr/>
      <dgm:t>
        <a:bodyPr/>
        <a:lstStyle/>
        <a:p>
          <a:endParaRPr lang="en-IN"/>
        </a:p>
      </dgm:t>
    </dgm:pt>
    <dgm:pt modelId="{0D2DA145-2D27-4CE5-9235-58A46C364191}" type="pres">
      <dgm:prSet presAssocID="{912BF53F-09EE-49BE-BCDB-B7BC819D27D9}" presName="root2" presStyleCnt="0"/>
      <dgm:spPr/>
    </dgm:pt>
    <dgm:pt modelId="{E2CD8153-F32A-4D37-AA5E-E52D95BEAD87}" type="pres">
      <dgm:prSet presAssocID="{912BF53F-09EE-49BE-BCDB-B7BC819D27D9}" presName="LevelTwoTextNode" presStyleLbl="node2" presStyleIdx="0" presStyleCnt="3" custScaleX="237860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359F8A8E-C0BE-49C8-9E84-089FD76DF3F6}" type="pres">
      <dgm:prSet presAssocID="{912BF53F-09EE-49BE-BCDB-B7BC819D27D9}" presName="level3hierChild" presStyleCnt="0"/>
      <dgm:spPr/>
    </dgm:pt>
    <dgm:pt modelId="{9D2C1529-0C72-4213-A6ED-F70D62DFB20B}" type="pres">
      <dgm:prSet presAssocID="{0B2E333D-7507-48AC-AA40-116DD18AD59C}" presName="conn2-1" presStyleLbl="parChTrans1D2" presStyleIdx="1" presStyleCnt="3"/>
      <dgm:spPr/>
      <dgm:t>
        <a:bodyPr/>
        <a:lstStyle/>
        <a:p>
          <a:endParaRPr lang="en-IN"/>
        </a:p>
      </dgm:t>
    </dgm:pt>
    <dgm:pt modelId="{03CF85D2-9B15-413A-952B-0A25E957BA57}" type="pres">
      <dgm:prSet presAssocID="{0B2E333D-7507-48AC-AA40-116DD18AD59C}" presName="connTx" presStyleLbl="parChTrans1D2" presStyleIdx="1" presStyleCnt="3"/>
      <dgm:spPr/>
      <dgm:t>
        <a:bodyPr/>
        <a:lstStyle/>
        <a:p>
          <a:endParaRPr lang="en-IN"/>
        </a:p>
      </dgm:t>
    </dgm:pt>
    <dgm:pt modelId="{B604AED7-9A85-40AF-8BBB-86D109BF122A}" type="pres">
      <dgm:prSet presAssocID="{25789A15-BEB7-4B49-80C2-8D8B98A7E63F}" presName="root2" presStyleCnt="0"/>
      <dgm:spPr/>
    </dgm:pt>
    <dgm:pt modelId="{58C602AF-D1A5-461D-BEE0-BBBC36AC4D41}" type="pres">
      <dgm:prSet presAssocID="{25789A15-BEB7-4B49-80C2-8D8B98A7E63F}" presName="LevelTwoTextNode" presStyleLbl="node2" presStyleIdx="1" presStyleCnt="3" custScaleX="237860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DB851452-9FBC-404B-90BD-D1036D7E6952}" type="pres">
      <dgm:prSet presAssocID="{25789A15-BEB7-4B49-80C2-8D8B98A7E63F}" presName="level3hierChild" presStyleCnt="0"/>
      <dgm:spPr/>
    </dgm:pt>
    <dgm:pt modelId="{ED78ABEE-CB56-4A9F-B56C-2C50CB1EFE51}" type="pres">
      <dgm:prSet presAssocID="{127A3E3D-058C-43B6-8FFA-E57228AA92C3}" presName="conn2-1" presStyleLbl="parChTrans1D2" presStyleIdx="2" presStyleCnt="3"/>
      <dgm:spPr/>
      <dgm:t>
        <a:bodyPr/>
        <a:lstStyle/>
        <a:p>
          <a:endParaRPr lang="en-IN"/>
        </a:p>
      </dgm:t>
    </dgm:pt>
    <dgm:pt modelId="{73EAC330-1209-49E3-A39C-FE624EB8D192}" type="pres">
      <dgm:prSet presAssocID="{127A3E3D-058C-43B6-8FFA-E57228AA92C3}" presName="connTx" presStyleLbl="parChTrans1D2" presStyleIdx="2" presStyleCnt="3"/>
      <dgm:spPr/>
      <dgm:t>
        <a:bodyPr/>
        <a:lstStyle/>
        <a:p>
          <a:endParaRPr lang="en-IN"/>
        </a:p>
      </dgm:t>
    </dgm:pt>
    <dgm:pt modelId="{F7063FB5-72D5-4A93-AE68-9CC8416E487D}" type="pres">
      <dgm:prSet presAssocID="{3177854D-B661-4621-B7D4-46EEA8F2842B}" presName="root2" presStyleCnt="0"/>
      <dgm:spPr/>
    </dgm:pt>
    <dgm:pt modelId="{D3662720-9B4B-4983-9626-6C3FD706849A}" type="pres">
      <dgm:prSet presAssocID="{3177854D-B661-4621-B7D4-46EEA8F2842B}" presName="LevelTwoTextNode" presStyleLbl="node2" presStyleIdx="2" presStyleCnt="3" custScaleX="237860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AC541984-33C6-4E98-A47A-AD4FE58633FA}" type="pres">
      <dgm:prSet presAssocID="{3177854D-B661-4621-B7D4-46EEA8F2842B}" presName="level3hierChild" presStyleCnt="0"/>
      <dgm:spPr/>
    </dgm:pt>
  </dgm:ptLst>
  <dgm:cxnLst>
    <dgm:cxn modelId="{A95BB860-0B43-4BB8-B5BB-6C0B5A74C2FD}" type="presOf" srcId="{25789A15-BEB7-4B49-80C2-8D8B98A7E63F}" destId="{58C602AF-D1A5-461D-BEE0-BBBC36AC4D41}" srcOrd="0" destOrd="0" presId="urn:microsoft.com/office/officeart/2008/layout/HorizontalMultiLevelHierarchy"/>
    <dgm:cxn modelId="{35CC82D7-6185-4649-BEA0-277AAA1F7DB5}" type="presOf" srcId="{127A3E3D-058C-43B6-8FFA-E57228AA92C3}" destId="{73EAC330-1209-49E3-A39C-FE624EB8D192}" srcOrd="1" destOrd="0" presId="urn:microsoft.com/office/officeart/2008/layout/HorizontalMultiLevelHierarchy"/>
    <dgm:cxn modelId="{2B92F1BB-3998-4B07-B834-BA395AD7C032}" type="presOf" srcId="{0B2E333D-7507-48AC-AA40-116DD18AD59C}" destId="{03CF85D2-9B15-413A-952B-0A25E957BA57}" srcOrd="1" destOrd="0" presId="urn:microsoft.com/office/officeart/2008/layout/HorizontalMultiLevelHierarchy"/>
    <dgm:cxn modelId="{F8E9ECC0-85B7-4826-9B34-F8E601E9A669}" type="presOf" srcId="{A1F523A5-37CA-43F0-AF02-C072E7C5FBFE}" destId="{18BB7E62-32F9-4A64-9AC8-DA41E02E06C0}" srcOrd="1" destOrd="0" presId="urn:microsoft.com/office/officeart/2008/layout/HorizontalMultiLevelHierarchy"/>
    <dgm:cxn modelId="{CDFDC201-FA5C-40B1-A8D6-3D6802723685}" type="presOf" srcId="{175C3889-76F6-4187-94AD-E6079AE8C3A6}" destId="{39F044B6-A38A-47AA-8E55-A4542FD95AFB}" srcOrd="0" destOrd="0" presId="urn:microsoft.com/office/officeart/2008/layout/HorizontalMultiLevelHierarchy"/>
    <dgm:cxn modelId="{CA7548C2-D0E1-4633-9D65-2AD7B81C5BA0}" srcId="{175C3889-76F6-4187-94AD-E6079AE8C3A6}" destId="{25789A15-BEB7-4B49-80C2-8D8B98A7E63F}" srcOrd="1" destOrd="0" parTransId="{0B2E333D-7507-48AC-AA40-116DD18AD59C}" sibTransId="{259E715D-3295-4082-B4CC-FD78F88A8612}"/>
    <dgm:cxn modelId="{3BE9E895-D368-40DF-83E7-E9F341099D6F}" srcId="{B2CEDCDE-F5E1-4F99-85EF-25A202DDF12B}" destId="{175C3889-76F6-4187-94AD-E6079AE8C3A6}" srcOrd="0" destOrd="0" parTransId="{E668B5A5-A298-4712-888C-2543E3CAF45D}" sibTransId="{DA384418-2433-4459-A369-499AAB9328C4}"/>
    <dgm:cxn modelId="{4D3DF38F-7CBE-429F-B984-BFB1A16759D3}" type="presOf" srcId="{B2CEDCDE-F5E1-4F99-85EF-25A202DDF12B}" destId="{6C7CF9AE-6058-4C41-80E6-7CDB45422FDE}" srcOrd="0" destOrd="0" presId="urn:microsoft.com/office/officeart/2008/layout/HorizontalMultiLevelHierarchy"/>
    <dgm:cxn modelId="{7CED6FD0-1FE2-4908-B4A9-3FB83E80437A}" type="presOf" srcId="{3177854D-B661-4621-B7D4-46EEA8F2842B}" destId="{D3662720-9B4B-4983-9626-6C3FD706849A}" srcOrd="0" destOrd="0" presId="urn:microsoft.com/office/officeart/2008/layout/HorizontalMultiLevelHierarchy"/>
    <dgm:cxn modelId="{C153A237-DC71-481C-8988-50ABA642B346}" type="presOf" srcId="{A1F523A5-37CA-43F0-AF02-C072E7C5FBFE}" destId="{FFEF9555-802A-4F2D-989A-9DEBFB314877}" srcOrd="0" destOrd="0" presId="urn:microsoft.com/office/officeart/2008/layout/HorizontalMultiLevelHierarchy"/>
    <dgm:cxn modelId="{C1D20F14-03B0-4B96-BB8D-5D2FB778F67D}" srcId="{175C3889-76F6-4187-94AD-E6079AE8C3A6}" destId="{3177854D-B661-4621-B7D4-46EEA8F2842B}" srcOrd="2" destOrd="0" parTransId="{127A3E3D-058C-43B6-8FFA-E57228AA92C3}" sibTransId="{960F560C-B671-44CD-81E6-EFA98505C924}"/>
    <dgm:cxn modelId="{BD59B615-5A70-43C3-BB9C-F57F24CE7685}" srcId="{175C3889-76F6-4187-94AD-E6079AE8C3A6}" destId="{912BF53F-09EE-49BE-BCDB-B7BC819D27D9}" srcOrd="0" destOrd="0" parTransId="{A1F523A5-37CA-43F0-AF02-C072E7C5FBFE}" sibTransId="{CA128C9F-EA97-463D-ADD0-D6413C74FCBE}"/>
    <dgm:cxn modelId="{89005E0F-B0B7-44F0-9405-E41B1976B99E}" type="presOf" srcId="{0B2E333D-7507-48AC-AA40-116DD18AD59C}" destId="{9D2C1529-0C72-4213-A6ED-F70D62DFB20B}" srcOrd="0" destOrd="0" presId="urn:microsoft.com/office/officeart/2008/layout/HorizontalMultiLevelHierarchy"/>
    <dgm:cxn modelId="{745269A4-06F2-45A0-B258-B668AE16B56D}" type="presOf" srcId="{912BF53F-09EE-49BE-BCDB-B7BC819D27D9}" destId="{E2CD8153-F32A-4D37-AA5E-E52D95BEAD87}" srcOrd="0" destOrd="0" presId="urn:microsoft.com/office/officeart/2008/layout/HorizontalMultiLevelHierarchy"/>
    <dgm:cxn modelId="{1B012950-54AA-4C59-B7DE-12D836FEFE3B}" type="presOf" srcId="{127A3E3D-058C-43B6-8FFA-E57228AA92C3}" destId="{ED78ABEE-CB56-4A9F-B56C-2C50CB1EFE51}" srcOrd="0" destOrd="0" presId="urn:microsoft.com/office/officeart/2008/layout/HorizontalMultiLevelHierarchy"/>
    <dgm:cxn modelId="{B658DCE3-7B82-4AD9-A1FF-71CE713BA73D}" type="presParOf" srcId="{6C7CF9AE-6058-4C41-80E6-7CDB45422FDE}" destId="{8F03C7A6-08C9-42EE-BC77-8157CE628196}" srcOrd="0" destOrd="0" presId="urn:microsoft.com/office/officeart/2008/layout/HorizontalMultiLevelHierarchy"/>
    <dgm:cxn modelId="{88502BF0-FE4F-48D9-BC51-A08E973CC0A6}" type="presParOf" srcId="{8F03C7A6-08C9-42EE-BC77-8157CE628196}" destId="{39F044B6-A38A-47AA-8E55-A4542FD95AFB}" srcOrd="0" destOrd="0" presId="urn:microsoft.com/office/officeart/2008/layout/HorizontalMultiLevelHierarchy"/>
    <dgm:cxn modelId="{ECE9D8D3-46B6-46A0-8047-A953885D4EAF}" type="presParOf" srcId="{8F03C7A6-08C9-42EE-BC77-8157CE628196}" destId="{7EA41CCD-1791-472A-BEBC-DDCE5A21B0CC}" srcOrd="1" destOrd="0" presId="urn:microsoft.com/office/officeart/2008/layout/HorizontalMultiLevelHierarchy"/>
    <dgm:cxn modelId="{30EAAE63-DCA1-4B75-B2DD-46A957142178}" type="presParOf" srcId="{7EA41CCD-1791-472A-BEBC-DDCE5A21B0CC}" destId="{FFEF9555-802A-4F2D-989A-9DEBFB314877}" srcOrd="0" destOrd="0" presId="urn:microsoft.com/office/officeart/2008/layout/HorizontalMultiLevelHierarchy"/>
    <dgm:cxn modelId="{A7D7A2FF-E9DA-41F9-BCF9-71DE3D226F3A}" type="presParOf" srcId="{FFEF9555-802A-4F2D-989A-9DEBFB314877}" destId="{18BB7E62-32F9-4A64-9AC8-DA41E02E06C0}" srcOrd="0" destOrd="0" presId="urn:microsoft.com/office/officeart/2008/layout/HorizontalMultiLevelHierarchy"/>
    <dgm:cxn modelId="{30BCF5FD-EA38-427C-9365-0EE3B2959757}" type="presParOf" srcId="{7EA41CCD-1791-472A-BEBC-DDCE5A21B0CC}" destId="{0D2DA145-2D27-4CE5-9235-58A46C364191}" srcOrd="1" destOrd="0" presId="urn:microsoft.com/office/officeart/2008/layout/HorizontalMultiLevelHierarchy"/>
    <dgm:cxn modelId="{FAE68F45-AD16-434C-A025-0A624F47AF25}" type="presParOf" srcId="{0D2DA145-2D27-4CE5-9235-58A46C364191}" destId="{E2CD8153-F32A-4D37-AA5E-E52D95BEAD87}" srcOrd="0" destOrd="0" presId="urn:microsoft.com/office/officeart/2008/layout/HorizontalMultiLevelHierarchy"/>
    <dgm:cxn modelId="{388AC5F3-E2AD-439D-80CA-D236FF0C53C8}" type="presParOf" srcId="{0D2DA145-2D27-4CE5-9235-58A46C364191}" destId="{359F8A8E-C0BE-49C8-9E84-089FD76DF3F6}" srcOrd="1" destOrd="0" presId="urn:microsoft.com/office/officeart/2008/layout/HorizontalMultiLevelHierarchy"/>
    <dgm:cxn modelId="{E86004EF-757A-4DB3-AFF8-C1BC224DB024}" type="presParOf" srcId="{7EA41CCD-1791-472A-BEBC-DDCE5A21B0CC}" destId="{9D2C1529-0C72-4213-A6ED-F70D62DFB20B}" srcOrd="2" destOrd="0" presId="urn:microsoft.com/office/officeart/2008/layout/HorizontalMultiLevelHierarchy"/>
    <dgm:cxn modelId="{22CBCBE3-8A21-441C-A53D-434559C67589}" type="presParOf" srcId="{9D2C1529-0C72-4213-A6ED-F70D62DFB20B}" destId="{03CF85D2-9B15-413A-952B-0A25E957BA57}" srcOrd="0" destOrd="0" presId="urn:microsoft.com/office/officeart/2008/layout/HorizontalMultiLevelHierarchy"/>
    <dgm:cxn modelId="{B884B5E2-AB1F-4742-833B-89A545E16A2B}" type="presParOf" srcId="{7EA41CCD-1791-472A-BEBC-DDCE5A21B0CC}" destId="{B604AED7-9A85-40AF-8BBB-86D109BF122A}" srcOrd="3" destOrd="0" presId="urn:microsoft.com/office/officeart/2008/layout/HorizontalMultiLevelHierarchy"/>
    <dgm:cxn modelId="{4F22ECB6-DBBC-486B-8163-5F041FDB5BDA}" type="presParOf" srcId="{B604AED7-9A85-40AF-8BBB-86D109BF122A}" destId="{58C602AF-D1A5-461D-BEE0-BBBC36AC4D41}" srcOrd="0" destOrd="0" presId="urn:microsoft.com/office/officeart/2008/layout/HorizontalMultiLevelHierarchy"/>
    <dgm:cxn modelId="{3581FD89-660F-4488-A571-E0074883A3F3}" type="presParOf" srcId="{B604AED7-9A85-40AF-8BBB-86D109BF122A}" destId="{DB851452-9FBC-404B-90BD-D1036D7E6952}" srcOrd="1" destOrd="0" presId="urn:microsoft.com/office/officeart/2008/layout/HorizontalMultiLevelHierarchy"/>
    <dgm:cxn modelId="{EE277BFE-3357-4109-824E-55C103B92345}" type="presParOf" srcId="{7EA41CCD-1791-472A-BEBC-DDCE5A21B0CC}" destId="{ED78ABEE-CB56-4A9F-B56C-2C50CB1EFE51}" srcOrd="4" destOrd="0" presId="urn:microsoft.com/office/officeart/2008/layout/HorizontalMultiLevelHierarchy"/>
    <dgm:cxn modelId="{8B39ACAB-8703-4409-BDC6-4A34B1BD84FE}" type="presParOf" srcId="{ED78ABEE-CB56-4A9F-B56C-2C50CB1EFE51}" destId="{73EAC330-1209-49E3-A39C-FE624EB8D192}" srcOrd="0" destOrd="0" presId="urn:microsoft.com/office/officeart/2008/layout/HorizontalMultiLevelHierarchy"/>
    <dgm:cxn modelId="{9276E1AD-D690-40E6-9F16-36EED0688E3C}" type="presParOf" srcId="{7EA41CCD-1791-472A-BEBC-DDCE5A21B0CC}" destId="{F7063FB5-72D5-4A93-AE68-9CC8416E487D}" srcOrd="5" destOrd="0" presId="urn:microsoft.com/office/officeart/2008/layout/HorizontalMultiLevelHierarchy"/>
    <dgm:cxn modelId="{9BEBB9F2-5B85-4003-82D7-A768D97B922C}" type="presParOf" srcId="{F7063FB5-72D5-4A93-AE68-9CC8416E487D}" destId="{D3662720-9B4B-4983-9626-6C3FD706849A}" srcOrd="0" destOrd="0" presId="urn:microsoft.com/office/officeart/2008/layout/HorizontalMultiLevelHierarchy"/>
    <dgm:cxn modelId="{50D117E5-7285-4F21-95E3-A5F801AA2A34}" type="presParOf" srcId="{F7063FB5-72D5-4A93-AE68-9CC8416E487D}" destId="{AC541984-33C6-4E98-A47A-AD4FE58633FA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8AD6F5D-3285-4099-9228-2ECCB45DAE3C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4E348CBD-C69C-4CD6-B411-23C077BD7AAA}">
      <dgm:prSet phldrT="[Text]" custT="1"/>
      <dgm:spPr/>
      <dgm:t>
        <a:bodyPr/>
        <a:lstStyle/>
        <a:p>
          <a:r>
            <a:rPr lang="en-US" sz="2000" b="1" dirty="0" smtClean="0"/>
            <a:t>Diminished </a:t>
          </a:r>
          <a:endParaRPr lang="en-IN" sz="2000" b="1" dirty="0"/>
        </a:p>
      </dgm:t>
    </dgm:pt>
    <dgm:pt modelId="{847EC4DB-C4CD-4D2D-8F83-E14A6FABB10E}" type="parTrans" cxnId="{1802E95B-A6FF-4ADE-A693-953246041CBD}">
      <dgm:prSet/>
      <dgm:spPr/>
      <dgm:t>
        <a:bodyPr/>
        <a:lstStyle/>
        <a:p>
          <a:endParaRPr lang="en-IN"/>
        </a:p>
      </dgm:t>
    </dgm:pt>
    <dgm:pt modelId="{8266062C-3F86-4648-A5E4-3D66B29E82B8}" type="sibTrans" cxnId="{1802E95B-A6FF-4ADE-A693-953246041CBD}">
      <dgm:prSet/>
      <dgm:spPr/>
      <dgm:t>
        <a:bodyPr/>
        <a:lstStyle/>
        <a:p>
          <a:endParaRPr lang="en-IN"/>
        </a:p>
      </dgm:t>
    </dgm:pt>
    <dgm:pt modelId="{7FB741D0-4BB4-4C2D-BF56-8FF3EF428079}">
      <dgm:prSet phldrT="[Text]" custT="1"/>
      <dgm:spPr/>
      <dgm:t>
        <a:bodyPr/>
        <a:lstStyle/>
        <a:p>
          <a:r>
            <a:rPr lang="en-US" sz="2000" dirty="0" smtClean="0"/>
            <a:t>Normal in elderly</a:t>
          </a:r>
          <a:endParaRPr lang="en-IN" sz="2000" dirty="0"/>
        </a:p>
      </dgm:t>
    </dgm:pt>
    <dgm:pt modelId="{E7CB9F2B-F40E-4669-9853-01A94F83507F}" type="parTrans" cxnId="{3580064A-717D-41FE-B180-9FD4C46578A2}">
      <dgm:prSet/>
      <dgm:spPr/>
      <dgm:t>
        <a:bodyPr/>
        <a:lstStyle/>
        <a:p>
          <a:endParaRPr lang="en-IN"/>
        </a:p>
      </dgm:t>
    </dgm:pt>
    <dgm:pt modelId="{5D6EA714-1784-46F3-B208-29E308F2423F}" type="sibTrans" cxnId="{3580064A-717D-41FE-B180-9FD4C46578A2}">
      <dgm:prSet/>
      <dgm:spPr/>
      <dgm:t>
        <a:bodyPr/>
        <a:lstStyle/>
        <a:p>
          <a:endParaRPr lang="en-IN"/>
        </a:p>
      </dgm:t>
    </dgm:pt>
    <dgm:pt modelId="{2E8D2B88-B29E-471B-962E-C4FD4E2717D9}">
      <dgm:prSet phldrT="[Text]" custT="1"/>
      <dgm:spPr/>
      <dgm:t>
        <a:bodyPr/>
        <a:lstStyle/>
        <a:p>
          <a:r>
            <a:rPr lang="en-US" sz="2000" b="1" dirty="0" smtClean="0"/>
            <a:t>Absent </a:t>
          </a:r>
          <a:endParaRPr lang="en-IN" sz="2000" b="1" dirty="0"/>
        </a:p>
      </dgm:t>
    </dgm:pt>
    <dgm:pt modelId="{2EEA88E9-6B4D-45DF-A5BE-72DE56D8144C}" type="parTrans" cxnId="{487EF731-5AD2-4448-BB1E-3ADA3448D069}">
      <dgm:prSet/>
      <dgm:spPr/>
      <dgm:t>
        <a:bodyPr/>
        <a:lstStyle/>
        <a:p>
          <a:endParaRPr lang="en-IN"/>
        </a:p>
      </dgm:t>
    </dgm:pt>
    <dgm:pt modelId="{16F47621-2A62-4E2D-A49D-1238ABB118E1}" type="sibTrans" cxnId="{487EF731-5AD2-4448-BB1E-3ADA3448D069}">
      <dgm:prSet/>
      <dgm:spPr/>
      <dgm:t>
        <a:bodyPr/>
        <a:lstStyle/>
        <a:p>
          <a:endParaRPr lang="en-IN"/>
        </a:p>
      </dgm:t>
    </dgm:pt>
    <dgm:pt modelId="{71B572F4-BB43-40FA-8970-60E3774CB468}">
      <dgm:prSet phldrT="[Text]" custT="1"/>
      <dgm:spPr/>
      <dgm:t>
        <a:bodyPr/>
        <a:lstStyle/>
        <a:p>
          <a:r>
            <a:rPr lang="en-US" sz="2000" dirty="0" smtClean="0"/>
            <a:t>TOF</a:t>
          </a:r>
          <a:endParaRPr lang="en-IN" sz="2000" dirty="0"/>
        </a:p>
      </dgm:t>
    </dgm:pt>
    <dgm:pt modelId="{94E0A0F8-4642-4D75-B9F8-05EC8CA034CB}" type="parTrans" cxnId="{CC6610EE-09C3-418D-AD76-742E5C70220A}">
      <dgm:prSet/>
      <dgm:spPr/>
      <dgm:t>
        <a:bodyPr/>
        <a:lstStyle/>
        <a:p>
          <a:endParaRPr lang="en-IN"/>
        </a:p>
      </dgm:t>
    </dgm:pt>
    <dgm:pt modelId="{FB7846F0-CA4C-44B5-9708-691F769FC24C}" type="sibTrans" cxnId="{CC6610EE-09C3-418D-AD76-742E5C70220A}">
      <dgm:prSet/>
      <dgm:spPr/>
      <dgm:t>
        <a:bodyPr/>
        <a:lstStyle/>
        <a:p>
          <a:endParaRPr lang="en-IN"/>
        </a:p>
      </dgm:t>
    </dgm:pt>
    <dgm:pt modelId="{9A540226-F391-464F-9825-3FC8375268DE}">
      <dgm:prSet phldrT="[Text]" custT="1"/>
      <dgm:spPr/>
      <dgm:t>
        <a:bodyPr/>
        <a:lstStyle/>
        <a:p>
          <a:r>
            <a:rPr lang="en-US" sz="2000" dirty="0" smtClean="0"/>
            <a:t>Thick chest wall, COPD, Marked obesity.</a:t>
          </a:r>
          <a:endParaRPr lang="en-IN" sz="2000" dirty="0"/>
        </a:p>
      </dgm:t>
    </dgm:pt>
    <dgm:pt modelId="{1ECF0A26-263B-49A5-9926-D78AA500FB1B}" type="parTrans" cxnId="{33A4B8AD-19DC-4404-8F64-3846517BBFA6}">
      <dgm:prSet/>
      <dgm:spPr/>
      <dgm:t>
        <a:bodyPr/>
        <a:lstStyle/>
        <a:p>
          <a:endParaRPr lang="en-IN"/>
        </a:p>
      </dgm:t>
    </dgm:pt>
    <dgm:pt modelId="{C5E9BBDD-3855-4719-822F-A87D748069E7}" type="sibTrans" cxnId="{33A4B8AD-19DC-4404-8F64-3846517BBFA6}">
      <dgm:prSet/>
      <dgm:spPr/>
      <dgm:t>
        <a:bodyPr/>
        <a:lstStyle/>
        <a:p>
          <a:endParaRPr lang="en-IN"/>
        </a:p>
      </dgm:t>
    </dgm:pt>
    <dgm:pt modelId="{5778CC4C-8017-4830-AC31-86E546394649}">
      <dgm:prSet phldrT="[Text]" custT="1"/>
      <dgm:spPr/>
      <dgm:t>
        <a:bodyPr/>
        <a:lstStyle/>
        <a:p>
          <a:r>
            <a:rPr lang="en-US" sz="2000" dirty="0" smtClean="0"/>
            <a:t>Pulmonary stenosis</a:t>
          </a:r>
          <a:endParaRPr lang="en-IN" sz="2000" dirty="0"/>
        </a:p>
      </dgm:t>
    </dgm:pt>
    <dgm:pt modelId="{62AC0824-6FC3-459C-BED3-1713449327C4}" type="parTrans" cxnId="{CFC14944-92E1-4309-AC60-8FA25F3DF584}">
      <dgm:prSet/>
      <dgm:spPr/>
      <dgm:t>
        <a:bodyPr/>
        <a:lstStyle/>
        <a:p>
          <a:endParaRPr lang="en-IN"/>
        </a:p>
      </dgm:t>
    </dgm:pt>
    <dgm:pt modelId="{CA8B3011-C43C-485D-B797-4985209A7B5C}" type="sibTrans" cxnId="{CFC14944-92E1-4309-AC60-8FA25F3DF584}">
      <dgm:prSet/>
      <dgm:spPr/>
      <dgm:t>
        <a:bodyPr/>
        <a:lstStyle/>
        <a:p>
          <a:endParaRPr lang="en-IN"/>
        </a:p>
      </dgm:t>
    </dgm:pt>
    <dgm:pt modelId="{63155942-60D0-4BB0-A280-AE4644574D46}">
      <dgm:prSet phldrT="[Text]" custT="1"/>
      <dgm:spPr/>
      <dgm:t>
        <a:bodyPr/>
        <a:lstStyle/>
        <a:p>
          <a:r>
            <a:rPr lang="en-US" sz="2000" dirty="0" smtClean="0"/>
            <a:t>Dysplastic valve</a:t>
          </a:r>
          <a:endParaRPr lang="en-IN" sz="2000" dirty="0"/>
        </a:p>
      </dgm:t>
    </dgm:pt>
    <dgm:pt modelId="{36991208-5644-45EE-B3CD-C7532451D012}" type="parTrans" cxnId="{B5844D9D-C0B9-4389-A0E5-D92D395EFDD5}">
      <dgm:prSet/>
      <dgm:spPr/>
      <dgm:t>
        <a:bodyPr/>
        <a:lstStyle/>
        <a:p>
          <a:endParaRPr lang="en-IN"/>
        </a:p>
      </dgm:t>
    </dgm:pt>
    <dgm:pt modelId="{1751A532-74A0-4A50-A76F-E326A3E14113}" type="sibTrans" cxnId="{B5844D9D-C0B9-4389-A0E5-D92D395EFDD5}">
      <dgm:prSet/>
      <dgm:spPr/>
      <dgm:t>
        <a:bodyPr/>
        <a:lstStyle/>
        <a:p>
          <a:endParaRPr lang="en-IN"/>
        </a:p>
      </dgm:t>
    </dgm:pt>
    <dgm:pt modelId="{91E0F456-3DCD-414F-902E-57C6D2119533}">
      <dgm:prSet phldrT="[Text]" custT="1"/>
      <dgm:spPr/>
      <dgm:t>
        <a:bodyPr/>
        <a:lstStyle/>
        <a:p>
          <a:r>
            <a:rPr lang="en-US" sz="2000" dirty="0" smtClean="0"/>
            <a:t>TGA</a:t>
          </a:r>
          <a:endParaRPr lang="en-IN" sz="2000" dirty="0"/>
        </a:p>
      </dgm:t>
    </dgm:pt>
    <dgm:pt modelId="{0E90D38B-F324-46BF-8066-613084C4303A}" type="parTrans" cxnId="{1CAD6A89-CB96-4531-9E47-BF7079A51AC9}">
      <dgm:prSet/>
      <dgm:spPr/>
      <dgm:t>
        <a:bodyPr/>
        <a:lstStyle/>
        <a:p>
          <a:endParaRPr lang="en-IN"/>
        </a:p>
      </dgm:t>
    </dgm:pt>
    <dgm:pt modelId="{836AA1BA-A92B-4B51-8439-824891ACA253}" type="sibTrans" cxnId="{1CAD6A89-CB96-4531-9E47-BF7079A51AC9}">
      <dgm:prSet/>
      <dgm:spPr/>
      <dgm:t>
        <a:bodyPr/>
        <a:lstStyle/>
        <a:p>
          <a:endParaRPr lang="en-IN"/>
        </a:p>
      </dgm:t>
    </dgm:pt>
    <dgm:pt modelId="{93530C44-2437-476A-932C-E3F86D081F0D}">
      <dgm:prSet phldrT="[Text]" custT="1"/>
      <dgm:spPr/>
      <dgm:t>
        <a:bodyPr/>
        <a:lstStyle/>
        <a:p>
          <a:r>
            <a:rPr lang="en-US" sz="2000" dirty="0" err="1" smtClean="0"/>
            <a:t>Truncus</a:t>
          </a:r>
          <a:r>
            <a:rPr lang="en-US" sz="2000" dirty="0" smtClean="0"/>
            <a:t> </a:t>
          </a:r>
          <a:r>
            <a:rPr lang="en-US" sz="2000" dirty="0" err="1" smtClean="0"/>
            <a:t>arteriosus</a:t>
          </a:r>
          <a:endParaRPr lang="en-IN" sz="2000" dirty="0"/>
        </a:p>
      </dgm:t>
    </dgm:pt>
    <dgm:pt modelId="{F385C594-6026-4911-99BC-0BF16E3511F5}" type="parTrans" cxnId="{795ED19A-99F4-4A02-B1DF-FF63F81F5010}">
      <dgm:prSet/>
      <dgm:spPr/>
      <dgm:t>
        <a:bodyPr/>
        <a:lstStyle/>
        <a:p>
          <a:endParaRPr lang="en-IN"/>
        </a:p>
      </dgm:t>
    </dgm:pt>
    <dgm:pt modelId="{517FAF6A-9456-4D27-A2E3-4867029ECD9B}" type="sibTrans" cxnId="{795ED19A-99F4-4A02-B1DF-FF63F81F5010}">
      <dgm:prSet/>
      <dgm:spPr/>
      <dgm:t>
        <a:bodyPr/>
        <a:lstStyle/>
        <a:p>
          <a:endParaRPr lang="en-IN"/>
        </a:p>
      </dgm:t>
    </dgm:pt>
    <dgm:pt modelId="{7DC3F36D-0CC2-4698-B971-34BDE7FA1288}">
      <dgm:prSet phldrT="[Text]" custT="1"/>
      <dgm:spPr/>
      <dgm:t>
        <a:bodyPr/>
        <a:lstStyle/>
        <a:p>
          <a:r>
            <a:rPr lang="en-US" sz="2000" dirty="0" smtClean="0"/>
            <a:t>Pulmonary atresia</a:t>
          </a:r>
          <a:endParaRPr lang="en-IN" sz="2000" dirty="0"/>
        </a:p>
      </dgm:t>
    </dgm:pt>
    <dgm:pt modelId="{217DDC2C-3D86-415B-92AA-8C32E42498C3}" type="parTrans" cxnId="{3B2B06C2-C31E-4424-BDF7-0690AF1B8002}">
      <dgm:prSet/>
      <dgm:spPr/>
      <dgm:t>
        <a:bodyPr/>
        <a:lstStyle/>
        <a:p>
          <a:endParaRPr lang="en-IN"/>
        </a:p>
      </dgm:t>
    </dgm:pt>
    <dgm:pt modelId="{B3C80202-7216-4415-B1C3-6C5454C22D4E}" type="sibTrans" cxnId="{3B2B06C2-C31E-4424-BDF7-0690AF1B8002}">
      <dgm:prSet/>
      <dgm:spPr/>
      <dgm:t>
        <a:bodyPr/>
        <a:lstStyle/>
        <a:p>
          <a:endParaRPr lang="en-IN"/>
        </a:p>
      </dgm:t>
    </dgm:pt>
    <dgm:pt modelId="{42651758-43DC-44EE-A078-C0C735F59027}">
      <dgm:prSet phldrT="[Text]" custT="1"/>
      <dgm:spPr/>
      <dgm:t>
        <a:bodyPr/>
        <a:lstStyle/>
        <a:p>
          <a:r>
            <a:rPr lang="en-US" sz="2000" dirty="0" smtClean="0"/>
            <a:t>Absent pulmonary valve</a:t>
          </a:r>
          <a:endParaRPr lang="en-IN" sz="2000" dirty="0"/>
        </a:p>
      </dgm:t>
    </dgm:pt>
    <dgm:pt modelId="{5DDF3556-0E43-4F7E-9834-E530B516FEEC}" type="parTrans" cxnId="{01D0262B-A346-461E-ABEA-8E0F9F4BA742}">
      <dgm:prSet/>
      <dgm:spPr/>
      <dgm:t>
        <a:bodyPr/>
        <a:lstStyle/>
        <a:p>
          <a:endParaRPr lang="en-IN"/>
        </a:p>
      </dgm:t>
    </dgm:pt>
    <dgm:pt modelId="{B14DD44C-4B11-4544-8FC3-9829DB47A62A}" type="sibTrans" cxnId="{01D0262B-A346-461E-ABEA-8E0F9F4BA742}">
      <dgm:prSet/>
      <dgm:spPr/>
      <dgm:t>
        <a:bodyPr/>
        <a:lstStyle/>
        <a:p>
          <a:endParaRPr lang="en-IN"/>
        </a:p>
      </dgm:t>
    </dgm:pt>
    <dgm:pt modelId="{35EF297D-81F8-4832-B50B-F96A25F737BB}" type="pres">
      <dgm:prSet presAssocID="{D8AD6F5D-3285-4099-9228-2ECCB45DAE3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C14C0A9F-02EC-4D4C-B353-91100B12A44F}" type="pres">
      <dgm:prSet presAssocID="{4E348CBD-C69C-4CD6-B411-23C077BD7AAA}" presName="composite" presStyleCnt="0"/>
      <dgm:spPr/>
    </dgm:pt>
    <dgm:pt modelId="{0D4F979B-1151-457B-9390-DE078A432CA0}" type="pres">
      <dgm:prSet presAssocID="{4E348CBD-C69C-4CD6-B411-23C077BD7AAA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C8429BD-47FD-41B1-92B9-781C3BC8A67A}" type="pres">
      <dgm:prSet presAssocID="{4E348CBD-C69C-4CD6-B411-23C077BD7AAA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8995C5F-DC41-45A3-8507-1558BEE1E8C9}" type="pres">
      <dgm:prSet presAssocID="{8266062C-3F86-4648-A5E4-3D66B29E82B8}" presName="space" presStyleCnt="0"/>
      <dgm:spPr/>
    </dgm:pt>
    <dgm:pt modelId="{F639EA6B-D4EB-4CC0-B142-DBF2AE61B5E1}" type="pres">
      <dgm:prSet presAssocID="{2E8D2B88-B29E-471B-962E-C4FD4E2717D9}" presName="composite" presStyleCnt="0"/>
      <dgm:spPr/>
    </dgm:pt>
    <dgm:pt modelId="{A74B07B6-8C8F-4FF3-BBB9-544AA39C0E0A}" type="pres">
      <dgm:prSet presAssocID="{2E8D2B88-B29E-471B-962E-C4FD4E2717D9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AC242C2-ECE1-4E93-AFA3-36E21ACF237E}" type="pres">
      <dgm:prSet presAssocID="{2E8D2B88-B29E-471B-962E-C4FD4E2717D9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33A4B8AD-19DC-4404-8F64-3846517BBFA6}" srcId="{4E348CBD-C69C-4CD6-B411-23C077BD7AAA}" destId="{9A540226-F391-464F-9825-3FC8375268DE}" srcOrd="1" destOrd="0" parTransId="{1ECF0A26-263B-49A5-9926-D78AA500FB1B}" sibTransId="{C5E9BBDD-3855-4719-822F-A87D748069E7}"/>
    <dgm:cxn modelId="{F3D6FFCF-988D-4285-92DE-19158C3E92B7}" type="presOf" srcId="{2E8D2B88-B29E-471B-962E-C4FD4E2717D9}" destId="{A74B07B6-8C8F-4FF3-BBB9-544AA39C0E0A}" srcOrd="0" destOrd="0" presId="urn:microsoft.com/office/officeart/2005/8/layout/hList1"/>
    <dgm:cxn modelId="{01D0262B-A346-461E-ABEA-8E0F9F4BA742}" srcId="{2E8D2B88-B29E-471B-962E-C4FD4E2717D9}" destId="{42651758-43DC-44EE-A078-C0C735F59027}" srcOrd="4" destOrd="0" parTransId="{5DDF3556-0E43-4F7E-9834-E530B516FEEC}" sibTransId="{B14DD44C-4B11-4544-8FC3-9829DB47A62A}"/>
    <dgm:cxn modelId="{1CAD6A89-CB96-4531-9E47-BF7079A51AC9}" srcId="{2E8D2B88-B29E-471B-962E-C4FD4E2717D9}" destId="{91E0F456-3DCD-414F-902E-57C6D2119533}" srcOrd="1" destOrd="0" parTransId="{0E90D38B-F324-46BF-8066-613084C4303A}" sibTransId="{836AA1BA-A92B-4B51-8439-824891ACA253}"/>
    <dgm:cxn modelId="{238D027C-F7D4-4F31-9941-332B1D916382}" type="presOf" srcId="{9A540226-F391-464F-9825-3FC8375268DE}" destId="{8C8429BD-47FD-41B1-92B9-781C3BC8A67A}" srcOrd="0" destOrd="1" presId="urn:microsoft.com/office/officeart/2005/8/layout/hList1"/>
    <dgm:cxn modelId="{3B2B06C2-C31E-4424-BDF7-0690AF1B8002}" srcId="{2E8D2B88-B29E-471B-962E-C4FD4E2717D9}" destId="{7DC3F36D-0CC2-4698-B971-34BDE7FA1288}" srcOrd="3" destOrd="0" parTransId="{217DDC2C-3D86-415B-92AA-8C32E42498C3}" sibTransId="{B3C80202-7216-4415-B1C3-6C5454C22D4E}"/>
    <dgm:cxn modelId="{CC6610EE-09C3-418D-AD76-742E5C70220A}" srcId="{2E8D2B88-B29E-471B-962E-C4FD4E2717D9}" destId="{71B572F4-BB43-40FA-8970-60E3774CB468}" srcOrd="0" destOrd="0" parTransId="{94E0A0F8-4642-4D75-B9F8-05EC8CA034CB}" sibTransId="{FB7846F0-CA4C-44B5-9708-691F769FC24C}"/>
    <dgm:cxn modelId="{3580064A-717D-41FE-B180-9FD4C46578A2}" srcId="{4E348CBD-C69C-4CD6-B411-23C077BD7AAA}" destId="{7FB741D0-4BB4-4C2D-BF56-8FF3EF428079}" srcOrd="0" destOrd="0" parTransId="{E7CB9F2B-F40E-4669-9853-01A94F83507F}" sibTransId="{5D6EA714-1784-46F3-B208-29E308F2423F}"/>
    <dgm:cxn modelId="{B5844D9D-C0B9-4389-A0E5-D92D395EFDD5}" srcId="{4E348CBD-C69C-4CD6-B411-23C077BD7AAA}" destId="{63155942-60D0-4BB0-A280-AE4644574D46}" srcOrd="3" destOrd="0" parTransId="{36991208-5644-45EE-B3CD-C7532451D012}" sibTransId="{1751A532-74A0-4A50-A76F-E326A3E14113}"/>
    <dgm:cxn modelId="{EC834BB0-E183-40D5-8B87-4CD98B1FE7E8}" type="presOf" srcId="{5778CC4C-8017-4830-AC31-86E546394649}" destId="{8C8429BD-47FD-41B1-92B9-781C3BC8A67A}" srcOrd="0" destOrd="2" presId="urn:microsoft.com/office/officeart/2005/8/layout/hList1"/>
    <dgm:cxn modelId="{795ED19A-99F4-4A02-B1DF-FF63F81F5010}" srcId="{2E8D2B88-B29E-471B-962E-C4FD4E2717D9}" destId="{93530C44-2437-476A-932C-E3F86D081F0D}" srcOrd="2" destOrd="0" parTransId="{F385C594-6026-4911-99BC-0BF16E3511F5}" sibTransId="{517FAF6A-9456-4D27-A2E3-4867029ECD9B}"/>
    <dgm:cxn modelId="{98617454-7E23-4926-A88A-4B5E71EDE13F}" type="presOf" srcId="{42651758-43DC-44EE-A078-C0C735F59027}" destId="{4AC242C2-ECE1-4E93-AFA3-36E21ACF237E}" srcOrd="0" destOrd="4" presId="urn:microsoft.com/office/officeart/2005/8/layout/hList1"/>
    <dgm:cxn modelId="{1802E95B-A6FF-4ADE-A693-953246041CBD}" srcId="{D8AD6F5D-3285-4099-9228-2ECCB45DAE3C}" destId="{4E348CBD-C69C-4CD6-B411-23C077BD7AAA}" srcOrd="0" destOrd="0" parTransId="{847EC4DB-C4CD-4D2D-8F83-E14A6FABB10E}" sibTransId="{8266062C-3F86-4648-A5E4-3D66B29E82B8}"/>
    <dgm:cxn modelId="{FCA168A3-6B06-4F0C-AA95-F8AA33B4A7E9}" type="presOf" srcId="{63155942-60D0-4BB0-A280-AE4644574D46}" destId="{8C8429BD-47FD-41B1-92B9-781C3BC8A67A}" srcOrd="0" destOrd="3" presId="urn:microsoft.com/office/officeart/2005/8/layout/hList1"/>
    <dgm:cxn modelId="{57A20EF2-D998-4111-BC25-860821DF9DBD}" type="presOf" srcId="{7DC3F36D-0CC2-4698-B971-34BDE7FA1288}" destId="{4AC242C2-ECE1-4E93-AFA3-36E21ACF237E}" srcOrd="0" destOrd="3" presId="urn:microsoft.com/office/officeart/2005/8/layout/hList1"/>
    <dgm:cxn modelId="{A832FC3C-9D4F-4CBA-B504-7934709B3566}" type="presOf" srcId="{71B572F4-BB43-40FA-8970-60E3774CB468}" destId="{4AC242C2-ECE1-4E93-AFA3-36E21ACF237E}" srcOrd="0" destOrd="0" presId="urn:microsoft.com/office/officeart/2005/8/layout/hList1"/>
    <dgm:cxn modelId="{496B8BA7-13F9-43CC-9580-EE2F41678C36}" type="presOf" srcId="{91E0F456-3DCD-414F-902E-57C6D2119533}" destId="{4AC242C2-ECE1-4E93-AFA3-36E21ACF237E}" srcOrd="0" destOrd="1" presId="urn:microsoft.com/office/officeart/2005/8/layout/hList1"/>
    <dgm:cxn modelId="{E4C0B9FA-EB3B-4D2F-8C1A-FBDB7394A78C}" type="presOf" srcId="{4E348CBD-C69C-4CD6-B411-23C077BD7AAA}" destId="{0D4F979B-1151-457B-9390-DE078A432CA0}" srcOrd="0" destOrd="0" presId="urn:microsoft.com/office/officeart/2005/8/layout/hList1"/>
    <dgm:cxn modelId="{0685F2C7-69E5-449B-B374-0B003EF0C9C1}" type="presOf" srcId="{93530C44-2437-476A-932C-E3F86D081F0D}" destId="{4AC242C2-ECE1-4E93-AFA3-36E21ACF237E}" srcOrd="0" destOrd="2" presId="urn:microsoft.com/office/officeart/2005/8/layout/hList1"/>
    <dgm:cxn modelId="{F224578A-30C8-4387-88FE-EB9AD40F0EBF}" type="presOf" srcId="{7FB741D0-4BB4-4C2D-BF56-8FF3EF428079}" destId="{8C8429BD-47FD-41B1-92B9-781C3BC8A67A}" srcOrd="0" destOrd="0" presId="urn:microsoft.com/office/officeart/2005/8/layout/hList1"/>
    <dgm:cxn modelId="{487EF731-5AD2-4448-BB1E-3ADA3448D069}" srcId="{D8AD6F5D-3285-4099-9228-2ECCB45DAE3C}" destId="{2E8D2B88-B29E-471B-962E-C4FD4E2717D9}" srcOrd="1" destOrd="0" parTransId="{2EEA88E9-6B4D-45DF-A5BE-72DE56D8144C}" sibTransId="{16F47621-2A62-4E2D-A49D-1238ABB118E1}"/>
    <dgm:cxn modelId="{74028252-EEF4-4FD4-B8E5-9A558AEA577E}" type="presOf" srcId="{D8AD6F5D-3285-4099-9228-2ECCB45DAE3C}" destId="{35EF297D-81F8-4832-B50B-F96A25F737BB}" srcOrd="0" destOrd="0" presId="urn:microsoft.com/office/officeart/2005/8/layout/hList1"/>
    <dgm:cxn modelId="{CFC14944-92E1-4309-AC60-8FA25F3DF584}" srcId="{4E348CBD-C69C-4CD6-B411-23C077BD7AAA}" destId="{5778CC4C-8017-4830-AC31-86E546394649}" srcOrd="2" destOrd="0" parTransId="{62AC0824-6FC3-459C-BED3-1713449327C4}" sibTransId="{CA8B3011-C43C-485D-B797-4985209A7B5C}"/>
    <dgm:cxn modelId="{103A01E2-ACC1-4658-80F4-71AF0CA464D7}" type="presParOf" srcId="{35EF297D-81F8-4832-B50B-F96A25F737BB}" destId="{C14C0A9F-02EC-4D4C-B353-91100B12A44F}" srcOrd="0" destOrd="0" presId="urn:microsoft.com/office/officeart/2005/8/layout/hList1"/>
    <dgm:cxn modelId="{8AA49DDD-8230-472C-BAE7-2749DFB03DC0}" type="presParOf" srcId="{C14C0A9F-02EC-4D4C-B353-91100B12A44F}" destId="{0D4F979B-1151-457B-9390-DE078A432CA0}" srcOrd="0" destOrd="0" presId="urn:microsoft.com/office/officeart/2005/8/layout/hList1"/>
    <dgm:cxn modelId="{65D811F4-2F05-4136-8634-A7EF384A10A8}" type="presParOf" srcId="{C14C0A9F-02EC-4D4C-B353-91100B12A44F}" destId="{8C8429BD-47FD-41B1-92B9-781C3BC8A67A}" srcOrd="1" destOrd="0" presId="urn:microsoft.com/office/officeart/2005/8/layout/hList1"/>
    <dgm:cxn modelId="{488DF3B8-8CA3-44A5-8367-CE9A9AF0AD26}" type="presParOf" srcId="{35EF297D-81F8-4832-B50B-F96A25F737BB}" destId="{48995C5F-DC41-45A3-8507-1558BEE1E8C9}" srcOrd="1" destOrd="0" presId="urn:microsoft.com/office/officeart/2005/8/layout/hList1"/>
    <dgm:cxn modelId="{24BCD5DB-28E8-49ED-93BC-1B5755BB744F}" type="presParOf" srcId="{35EF297D-81F8-4832-B50B-F96A25F737BB}" destId="{F639EA6B-D4EB-4CC0-B142-DBF2AE61B5E1}" srcOrd="2" destOrd="0" presId="urn:microsoft.com/office/officeart/2005/8/layout/hList1"/>
    <dgm:cxn modelId="{FFDDE682-FEC5-439D-882E-70BC6B74D5A0}" type="presParOf" srcId="{F639EA6B-D4EB-4CC0-B142-DBF2AE61B5E1}" destId="{A74B07B6-8C8F-4FF3-BBB9-544AA39C0E0A}" srcOrd="0" destOrd="0" presId="urn:microsoft.com/office/officeart/2005/8/layout/hList1"/>
    <dgm:cxn modelId="{5B68AC28-5BD5-40B7-A9EC-8372EFE9C581}" type="presParOf" srcId="{F639EA6B-D4EB-4CC0-B142-DBF2AE61B5E1}" destId="{4AC242C2-ECE1-4E93-AFA3-36E21ACF237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870A98-298E-4AE7-8FC9-53D96D29CAF6}">
      <dsp:nvSpPr>
        <dsp:cNvPr id="0" name=""/>
        <dsp:cNvSpPr/>
      </dsp:nvSpPr>
      <dsp:spPr>
        <a:xfrm>
          <a:off x="0" y="-60548"/>
          <a:ext cx="6336792" cy="10599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>
              <a:solidFill>
                <a:srgbClr val="FFFF00"/>
              </a:solidFill>
              <a:latin typeface="+mj-lt"/>
              <a:cs typeface="Times New Roman" pitchFamily="18" charset="0"/>
            </a:rPr>
            <a:t>Systole - blood ejected </a:t>
          </a:r>
          <a:r>
            <a:rPr lang="en-IN" sz="2000" kern="1200" dirty="0" smtClean="0">
              <a:solidFill>
                <a:srgbClr val="FFFF00"/>
              </a:solidFill>
              <a:latin typeface="+mj-lt"/>
              <a:cs typeface="Times New Roman" pitchFamily="18" charset="0"/>
              <a:sym typeface="Wingdings" pitchFamily="2" charset="2"/>
            </a:rPr>
            <a:t></a:t>
          </a:r>
          <a:r>
            <a:rPr lang="en-IN" sz="2000" kern="1200" dirty="0" smtClean="0">
              <a:solidFill>
                <a:srgbClr val="FFFF00"/>
              </a:solidFill>
              <a:latin typeface="+mj-lt"/>
              <a:cs typeface="Times New Roman" pitchFamily="18" charset="0"/>
            </a:rPr>
            <a:t> </a:t>
          </a:r>
          <a:r>
            <a:rPr lang="en-IN" sz="2000" b="1" kern="1200" dirty="0" err="1" smtClean="0">
              <a:solidFill>
                <a:srgbClr val="FFFF00"/>
              </a:solidFill>
              <a:latin typeface="+mj-lt"/>
              <a:cs typeface="Times New Roman" pitchFamily="18" charset="0"/>
            </a:rPr>
            <a:t>Ao</a:t>
          </a:r>
          <a:r>
            <a:rPr lang="en-IN" sz="2000" kern="1200" dirty="0" smtClean="0">
              <a:solidFill>
                <a:srgbClr val="FFFF00"/>
              </a:solidFill>
              <a:latin typeface="+mj-lt"/>
              <a:cs typeface="Times New Roman" pitchFamily="18" charset="0"/>
            </a:rPr>
            <a:t> and </a:t>
          </a:r>
          <a:r>
            <a:rPr lang="en-IN" sz="2000" b="1" kern="1200" dirty="0" smtClean="0">
              <a:solidFill>
                <a:srgbClr val="FFFF00"/>
              </a:solidFill>
              <a:latin typeface="+mj-lt"/>
              <a:cs typeface="Times New Roman" pitchFamily="18" charset="0"/>
            </a:rPr>
            <a:t>PA</a:t>
          </a:r>
          <a:r>
            <a:rPr lang="en-IN" sz="2000" kern="1200" dirty="0" smtClean="0">
              <a:solidFill>
                <a:srgbClr val="FFFF00"/>
              </a:solidFill>
              <a:latin typeface="+mj-lt"/>
              <a:cs typeface="Times New Roman" pitchFamily="18" charset="0"/>
            </a:rPr>
            <a:t> </a:t>
          </a:r>
          <a:r>
            <a:rPr lang="en-IN" sz="2000" kern="1200" dirty="0" smtClean="0">
              <a:solidFill>
                <a:srgbClr val="FFFF00"/>
              </a:solidFill>
              <a:latin typeface="+mj-lt"/>
              <a:cs typeface="Times New Roman" pitchFamily="18" charset="0"/>
              <a:sym typeface="Wingdings" pitchFamily="2" charset="2"/>
            </a:rPr>
            <a:t> </a:t>
          </a:r>
          <a:r>
            <a:rPr lang="en-IN" sz="2000" kern="1200" dirty="0" smtClean="0">
              <a:solidFill>
                <a:srgbClr val="FFFF00"/>
              </a:solidFill>
              <a:latin typeface="+mj-lt"/>
              <a:cs typeface="Times New Roman" pitchFamily="18" charset="0"/>
            </a:rPr>
            <a:t>aortic and  pulmonary pressures rise  </a:t>
          </a:r>
          <a:r>
            <a:rPr lang="en-IN" sz="2000" kern="1200" dirty="0" smtClean="0">
              <a:solidFill>
                <a:srgbClr val="FFFF00"/>
              </a:solidFill>
              <a:latin typeface="+mj-lt"/>
              <a:cs typeface="Times New Roman" pitchFamily="18" charset="0"/>
              <a:sym typeface="Wingdings" pitchFamily="2" charset="2"/>
            </a:rPr>
            <a:t> </a:t>
          </a:r>
          <a:r>
            <a:rPr lang="en-IN" sz="2000" b="1" kern="1200" dirty="0" err="1" smtClean="0">
              <a:solidFill>
                <a:srgbClr val="FFFF00"/>
              </a:solidFill>
              <a:latin typeface="+mj-lt"/>
              <a:cs typeface="Times New Roman" pitchFamily="18" charset="0"/>
              <a:sym typeface="Wingdings" pitchFamily="2" charset="2"/>
            </a:rPr>
            <a:t>Ao</a:t>
          </a:r>
          <a:r>
            <a:rPr lang="en-IN" sz="2000" kern="1200" dirty="0" smtClean="0">
              <a:solidFill>
                <a:srgbClr val="FFFF00"/>
              </a:solidFill>
              <a:latin typeface="+mj-lt"/>
              <a:cs typeface="Times New Roman" pitchFamily="18" charset="0"/>
              <a:sym typeface="Wingdings" pitchFamily="2" charset="2"/>
            </a:rPr>
            <a:t> and </a:t>
          </a:r>
          <a:r>
            <a:rPr lang="en-IN" sz="2000" b="1" kern="1200" dirty="0" smtClean="0">
              <a:solidFill>
                <a:srgbClr val="FFFF00"/>
              </a:solidFill>
              <a:latin typeface="+mj-lt"/>
              <a:cs typeface="Times New Roman" pitchFamily="18" charset="0"/>
              <a:sym typeface="Wingdings" pitchFamily="2" charset="2"/>
            </a:rPr>
            <a:t>PA</a:t>
          </a:r>
          <a:r>
            <a:rPr lang="en-IN" sz="2000" kern="1200" dirty="0" smtClean="0">
              <a:solidFill>
                <a:srgbClr val="FFFF00"/>
              </a:solidFill>
              <a:latin typeface="+mj-lt"/>
              <a:cs typeface="Times New Roman" pitchFamily="18" charset="0"/>
              <a:sym typeface="Wingdings" pitchFamily="2" charset="2"/>
            </a:rPr>
            <a:t> </a:t>
          </a:r>
          <a:r>
            <a:rPr lang="en-IN" sz="2000" kern="1200" dirty="0" smtClean="0">
              <a:solidFill>
                <a:srgbClr val="FFFF00"/>
              </a:solidFill>
              <a:latin typeface="+mj-lt"/>
              <a:cs typeface="Times New Roman" pitchFamily="18" charset="0"/>
            </a:rPr>
            <a:t>become distended.  </a:t>
          </a:r>
          <a:endParaRPr lang="en-IN" sz="2000" kern="1200" dirty="0">
            <a:solidFill>
              <a:srgbClr val="FFFF00"/>
            </a:solidFill>
            <a:latin typeface="+mj-lt"/>
            <a:cs typeface="Times New Roman" pitchFamily="18" charset="0"/>
          </a:endParaRPr>
        </a:p>
      </dsp:txBody>
      <dsp:txXfrm>
        <a:off x="31044" y="-29504"/>
        <a:ext cx="5148483" cy="997826"/>
      </dsp:txXfrm>
    </dsp:sp>
    <dsp:sp modelId="{83D62E8A-EADD-40CD-BACC-8269D561C4AA}">
      <dsp:nvSpPr>
        <dsp:cNvPr id="0" name=""/>
        <dsp:cNvSpPr/>
      </dsp:nvSpPr>
      <dsp:spPr>
        <a:xfrm>
          <a:off x="473202" y="993042"/>
          <a:ext cx="6336792" cy="12079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>
              <a:latin typeface="+mj-lt"/>
              <a:cs typeface="Times New Roman" pitchFamily="18" charset="0"/>
            </a:rPr>
            <a:t>End systole - Ventricular pressures fall,  elastic components of the great vessels maintain higher pressure </a:t>
          </a:r>
          <a:r>
            <a:rPr lang="en-IN" sz="2000" kern="1200" dirty="0" smtClean="0">
              <a:latin typeface="+mj-lt"/>
              <a:cs typeface="Times New Roman" pitchFamily="18" charset="0"/>
              <a:sym typeface="Wingdings" pitchFamily="2" charset="2"/>
            </a:rPr>
            <a:t> </a:t>
          </a:r>
          <a:r>
            <a:rPr lang="en-IN" sz="2000" kern="1200" dirty="0" smtClean="0">
              <a:latin typeface="+mj-lt"/>
              <a:cs typeface="Times New Roman" pitchFamily="18" charset="0"/>
            </a:rPr>
            <a:t>pressure gradient </a:t>
          </a:r>
          <a:r>
            <a:rPr lang="en-IN" sz="2000" kern="1200" dirty="0" smtClean="0">
              <a:latin typeface="+mj-lt"/>
              <a:cs typeface="Times New Roman" pitchFamily="18" charset="0"/>
              <a:sym typeface="Wingdings" pitchFamily="2" charset="2"/>
            </a:rPr>
            <a:t> </a:t>
          </a:r>
          <a:r>
            <a:rPr lang="en-IN" sz="2000" kern="1200" dirty="0" smtClean="0">
              <a:latin typeface="+mj-lt"/>
              <a:cs typeface="Times New Roman" pitchFamily="18" charset="0"/>
            </a:rPr>
            <a:t>drives  blood column back into ventricles. </a:t>
          </a:r>
          <a:endParaRPr lang="en-IN" sz="2000" kern="1200" dirty="0">
            <a:latin typeface="+mj-lt"/>
            <a:cs typeface="Times New Roman" pitchFamily="18" charset="0"/>
          </a:endParaRPr>
        </a:p>
      </dsp:txBody>
      <dsp:txXfrm>
        <a:off x="508581" y="1028421"/>
        <a:ext cx="5149277" cy="1137163"/>
      </dsp:txXfrm>
    </dsp:sp>
    <dsp:sp modelId="{EE74D0CB-7B54-4833-9745-3F251A12F07B}">
      <dsp:nvSpPr>
        <dsp:cNvPr id="0" name=""/>
        <dsp:cNvSpPr/>
      </dsp:nvSpPr>
      <dsp:spPr>
        <a:xfrm>
          <a:off x="946404" y="2140979"/>
          <a:ext cx="6336792" cy="11672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>
              <a:solidFill>
                <a:srgbClr val="FFFF00"/>
              </a:solidFill>
              <a:latin typeface="+mj-lt"/>
              <a:cs typeface="Times New Roman" pitchFamily="18" charset="0"/>
            </a:rPr>
            <a:t>Blood column in the great vessels  flows towards the ventricles at this time because of the lower resistance with the dropping ventricular pressures compared to the periphery.</a:t>
          </a:r>
          <a:endParaRPr lang="en-IN" sz="2000" kern="1200" dirty="0">
            <a:solidFill>
              <a:srgbClr val="FFFF00"/>
            </a:solidFill>
            <a:latin typeface="+mj-lt"/>
            <a:cs typeface="Times New Roman" pitchFamily="18" charset="0"/>
          </a:endParaRPr>
        </a:p>
      </dsp:txBody>
      <dsp:txXfrm>
        <a:off x="980591" y="2175166"/>
        <a:ext cx="5151661" cy="1098865"/>
      </dsp:txXfrm>
    </dsp:sp>
    <dsp:sp modelId="{3064B0CB-C464-49BC-BE50-80F6A2FAE311}">
      <dsp:nvSpPr>
        <dsp:cNvPr id="0" name=""/>
        <dsp:cNvSpPr/>
      </dsp:nvSpPr>
      <dsp:spPr>
        <a:xfrm>
          <a:off x="1419605" y="3357152"/>
          <a:ext cx="6336792" cy="9900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smtClean="0">
              <a:latin typeface="+mj-lt"/>
              <a:cs typeface="Times New Roman" pitchFamily="18" charset="0"/>
            </a:rPr>
            <a:t>This reverse flow of blood column in  </a:t>
          </a:r>
          <a:r>
            <a:rPr lang="en-IN" sz="2000" b="1" kern="1200" smtClean="0">
              <a:latin typeface="+mj-lt"/>
              <a:cs typeface="Times New Roman" pitchFamily="18" charset="0"/>
            </a:rPr>
            <a:t>Ao </a:t>
          </a:r>
          <a:r>
            <a:rPr lang="en-IN" sz="2000" b="0" kern="1200" smtClean="0">
              <a:latin typeface="+mj-lt"/>
              <a:cs typeface="Times New Roman" pitchFamily="18" charset="0"/>
            </a:rPr>
            <a:t>and </a:t>
          </a:r>
          <a:r>
            <a:rPr lang="en-IN" sz="2000" b="1" kern="1200" smtClean="0">
              <a:latin typeface="+mj-lt"/>
              <a:cs typeface="Times New Roman" pitchFamily="18" charset="0"/>
            </a:rPr>
            <a:t>PA</a:t>
          </a:r>
          <a:r>
            <a:rPr lang="en-IN" sz="2000" kern="1200" smtClean="0">
              <a:latin typeface="+mj-lt"/>
              <a:cs typeface="Times New Roman" pitchFamily="18" charset="0"/>
            </a:rPr>
            <a:t> parachutes AV and PV cusps </a:t>
          </a:r>
          <a:r>
            <a:rPr lang="en-IN" sz="2000" kern="1200" smtClean="0">
              <a:latin typeface="+mj-lt"/>
              <a:cs typeface="Times New Roman" pitchFamily="18" charset="0"/>
              <a:sym typeface="Wingdings" pitchFamily="2" charset="2"/>
            </a:rPr>
            <a:t></a:t>
          </a:r>
          <a:r>
            <a:rPr lang="en-IN" sz="2000" kern="1200" smtClean="0">
              <a:latin typeface="+mj-lt"/>
              <a:cs typeface="Times New Roman" pitchFamily="18" charset="0"/>
            </a:rPr>
            <a:t> closing them. </a:t>
          </a:r>
          <a:endParaRPr lang="en-IN" sz="2000" kern="1200" dirty="0">
            <a:latin typeface="+mj-lt"/>
            <a:cs typeface="Times New Roman" pitchFamily="18" charset="0"/>
          </a:endParaRPr>
        </a:p>
      </dsp:txBody>
      <dsp:txXfrm>
        <a:off x="1448604" y="3386151"/>
        <a:ext cx="5162037" cy="932085"/>
      </dsp:txXfrm>
    </dsp:sp>
    <dsp:sp modelId="{B0D617CA-3457-4DFA-AF1B-8BECEC5F02CA}">
      <dsp:nvSpPr>
        <dsp:cNvPr id="0" name=""/>
        <dsp:cNvSpPr/>
      </dsp:nvSpPr>
      <dsp:spPr>
        <a:xfrm>
          <a:off x="1892808" y="4398565"/>
          <a:ext cx="6336792" cy="11624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>
              <a:solidFill>
                <a:srgbClr val="FFFF00"/>
              </a:solidFill>
              <a:latin typeface="+mj-lt"/>
              <a:cs typeface="Times New Roman" pitchFamily="18" charset="0"/>
            </a:rPr>
            <a:t>Dissipation of energy </a:t>
          </a:r>
          <a:r>
            <a:rPr lang="en-IN" sz="2000" kern="1200" dirty="0" smtClean="0">
              <a:solidFill>
                <a:srgbClr val="FFFF00"/>
              </a:solidFill>
              <a:latin typeface="+mj-lt"/>
              <a:cs typeface="Times New Roman" pitchFamily="18" charset="0"/>
              <a:sym typeface="Wingdings" pitchFamily="2" charset="2"/>
            </a:rPr>
            <a:t> </a:t>
          </a:r>
          <a:r>
            <a:rPr lang="en-IN" sz="2000" kern="1200" dirty="0" smtClean="0">
              <a:solidFill>
                <a:srgbClr val="FFFF00"/>
              </a:solidFill>
              <a:latin typeface="+mj-lt"/>
              <a:cs typeface="Times New Roman" pitchFamily="18" charset="0"/>
            </a:rPr>
            <a:t>A2 and P2 components of S2</a:t>
          </a:r>
          <a:endParaRPr lang="en-IN" sz="2000" kern="1200" dirty="0">
            <a:solidFill>
              <a:srgbClr val="FFFF00"/>
            </a:solidFill>
            <a:latin typeface="+mj-lt"/>
            <a:cs typeface="Times New Roman" pitchFamily="18" charset="0"/>
          </a:endParaRPr>
        </a:p>
      </dsp:txBody>
      <dsp:txXfrm>
        <a:off x="1926855" y="4432612"/>
        <a:ext cx="5151941" cy="1094353"/>
      </dsp:txXfrm>
    </dsp:sp>
    <dsp:sp modelId="{4C62D8E7-E801-4925-8FFD-86845F7EF463}">
      <dsp:nvSpPr>
        <dsp:cNvPr id="0" name=""/>
        <dsp:cNvSpPr/>
      </dsp:nvSpPr>
      <dsp:spPr>
        <a:xfrm>
          <a:off x="5693237" y="697677"/>
          <a:ext cx="643554" cy="64355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2900" kern="1200"/>
        </a:p>
      </dsp:txBody>
      <dsp:txXfrm>
        <a:off x="5838037" y="697677"/>
        <a:ext cx="353954" cy="484274"/>
      </dsp:txXfrm>
    </dsp:sp>
    <dsp:sp modelId="{44F427DD-3C24-4E5F-B886-953BC61B92E8}">
      <dsp:nvSpPr>
        <dsp:cNvPr id="0" name=""/>
        <dsp:cNvSpPr/>
      </dsp:nvSpPr>
      <dsp:spPr>
        <a:xfrm>
          <a:off x="6166439" y="1825272"/>
          <a:ext cx="643554" cy="64355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2900" kern="1200"/>
        </a:p>
      </dsp:txBody>
      <dsp:txXfrm>
        <a:off x="6311239" y="1825272"/>
        <a:ext cx="353954" cy="484274"/>
      </dsp:txXfrm>
    </dsp:sp>
    <dsp:sp modelId="{E8B48DB4-43DA-497A-B102-505A95AC6D00}">
      <dsp:nvSpPr>
        <dsp:cNvPr id="0" name=""/>
        <dsp:cNvSpPr/>
      </dsp:nvSpPr>
      <dsp:spPr>
        <a:xfrm>
          <a:off x="6639641" y="2936366"/>
          <a:ext cx="643554" cy="64355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2900" kern="1200"/>
        </a:p>
      </dsp:txBody>
      <dsp:txXfrm>
        <a:off x="6784441" y="2936366"/>
        <a:ext cx="353954" cy="484274"/>
      </dsp:txXfrm>
    </dsp:sp>
    <dsp:sp modelId="{60C7120C-CDAF-4056-96D8-3367E666F8D2}">
      <dsp:nvSpPr>
        <dsp:cNvPr id="0" name=""/>
        <dsp:cNvSpPr/>
      </dsp:nvSpPr>
      <dsp:spPr>
        <a:xfrm>
          <a:off x="7112843" y="4074962"/>
          <a:ext cx="643554" cy="64355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2900" kern="1200"/>
        </a:p>
      </dsp:txBody>
      <dsp:txXfrm>
        <a:off x="7257643" y="4074962"/>
        <a:ext cx="353954" cy="4842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8911CD-9559-4E95-A61C-30484A6C17AD}">
      <dsp:nvSpPr>
        <dsp:cNvPr id="0" name=""/>
        <dsp:cNvSpPr/>
      </dsp:nvSpPr>
      <dsp:spPr>
        <a:xfrm>
          <a:off x="40" y="74654"/>
          <a:ext cx="3845569" cy="460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INSPIRATION</a:t>
          </a:r>
          <a:endParaRPr lang="en-IN" sz="2000" kern="1200" dirty="0"/>
        </a:p>
      </dsp:txBody>
      <dsp:txXfrm>
        <a:off x="40" y="74654"/>
        <a:ext cx="3845569" cy="460800"/>
      </dsp:txXfrm>
    </dsp:sp>
    <dsp:sp modelId="{17472CF8-A8D4-49CB-B67A-BC306A3A9773}">
      <dsp:nvSpPr>
        <dsp:cNvPr id="0" name=""/>
        <dsp:cNvSpPr/>
      </dsp:nvSpPr>
      <dsp:spPr>
        <a:xfrm>
          <a:off x="40" y="535454"/>
          <a:ext cx="3845569" cy="461983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600" kern="1200" dirty="0" smtClean="0"/>
            <a:t>Both components tend to move away from each other.</a:t>
          </a:r>
          <a:endParaRPr lang="en-IN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IN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600" kern="1200" dirty="0" smtClean="0"/>
            <a:t>Increased venous return because of the fall in the intra-thoracic pressures. There is also expansion of the lungs, resulting in decreased resistance in the pulmonary circulation.</a:t>
          </a:r>
          <a:endParaRPr lang="en-IN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IN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600" kern="1200" dirty="0" smtClean="0"/>
            <a:t>The expansion of the lungs also increases the pulmonary vascular capacity, leading to a slightly decreased left-sided filling. 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IN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600" kern="1200" dirty="0" smtClean="0"/>
            <a:t>These changes affect both components of the S2 in terms of their timing, causing the A2 to come earlier and the P2 to be delayed. </a:t>
          </a:r>
        </a:p>
      </dsp:txBody>
      <dsp:txXfrm>
        <a:off x="40" y="535454"/>
        <a:ext cx="3845569" cy="4619835"/>
      </dsp:txXfrm>
    </dsp:sp>
    <dsp:sp modelId="{62954962-AAA9-483B-A868-18A1DDDEC0D5}">
      <dsp:nvSpPr>
        <dsp:cNvPr id="0" name=""/>
        <dsp:cNvSpPr/>
      </dsp:nvSpPr>
      <dsp:spPr>
        <a:xfrm>
          <a:off x="4383989" y="74654"/>
          <a:ext cx="3845569" cy="460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EXPIRATION</a:t>
          </a:r>
          <a:endParaRPr lang="en-IN" sz="2000" kern="1200" dirty="0"/>
        </a:p>
      </dsp:txBody>
      <dsp:txXfrm>
        <a:off x="4383989" y="74654"/>
        <a:ext cx="3845569" cy="460800"/>
      </dsp:txXfrm>
    </dsp:sp>
    <dsp:sp modelId="{2716936C-4768-4EE2-A799-8CBF951960C4}">
      <dsp:nvSpPr>
        <dsp:cNvPr id="0" name=""/>
        <dsp:cNvSpPr/>
      </dsp:nvSpPr>
      <dsp:spPr>
        <a:xfrm>
          <a:off x="4383989" y="535454"/>
          <a:ext cx="3845569" cy="461983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700" kern="1200" dirty="0" smtClean="0"/>
            <a:t>Both components tend to move closer to each other. </a:t>
          </a:r>
          <a:endParaRPr lang="en-IN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IN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700" kern="1200" dirty="0" smtClean="0"/>
            <a:t>Rise in  intra-thoracic pressure, venous return to the right heart decreases and the right ventricular ejection time will shorten. </a:t>
          </a:r>
          <a:endParaRPr lang="en-IN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IN" sz="1700" kern="1200" dirty="0" smtClean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700" kern="1200" dirty="0" smtClean="0"/>
            <a:t>The lungs collapse, the pulmonary capacity will diminish, and the resistance will rise. These changes will result in P2 occurring early on expiration.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IN" sz="1700" kern="1200" dirty="0" smtClean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700" kern="1200" dirty="0" smtClean="0"/>
            <a:t>A2 is affected to a very small degree because the systemic resistance is not affected by </a:t>
          </a:r>
          <a:r>
            <a:rPr lang="en-IN" sz="1700" kern="1200" dirty="0" smtClean="0"/>
            <a:t>respiration.</a:t>
          </a:r>
          <a:endParaRPr lang="en-IN" sz="1700" kern="1200" dirty="0" smtClean="0"/>
        </a:p>
      </dsp:txBody>
      <dsp:txXfrm>
        <a:off x="4383989" y="535454"/>
        <a:ext cx="3845569" cy="46198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A368F6-65E8-4F68-985F-8E63AF84E9EB}">
      <dsp:nvSpPr>
        <dsp:cNvPr id="0" name=""/>
        <dsp:cNvSpPr/>
      </dsp:nvSpPr>
      <dsp:spPr>
        <a:xfrm>
          <a:off x="740233" y="2309425"/>
          <a:ext cx="493879" cy="9897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6939" y="0"/>
              </a:lnTo>
              <a:lnTo>
                <a:pt x="246939" y="989712"/>
              </a:lnTo>
              <a:lnTo>
                <a:pt x="493879" y="9897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500" kern="1200"/>
        </a:p>
      </dsp:txBody>
      <dsp:txXfrm>
        <a:off x="959521" y="2776629"/>
        <a:ext cx="55304" cy="55304"/>
      </dsp:txXfrm>
    </dsp:sp>
    <dsp:sp modelId="{E427036C-4C6E-4988-A90B-95A606C734C0}">
      <dsp:nvSpPr>
        <dsp:cNvPr id="0" name=""/>
        <dsp:cNvSpPr/>
      </dsp:nvSpPr>
      <dsp:spPr>
        <a:xfrm>
          <a:off x="740233" y="2263705"/>
          <a:ext cx="47321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36609" y="45720"/>
              </a:lnTo>
              <a:lnTo>
                <a:pt x="236609" y="113912"/>
              </a:lnTo>
              <a:lnTo>
                <a:pt x="473219" y="1139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500" kern="1200"/>
        </a:p>
      </dsp:txBody>
      <dsp:txXfrm>
        <a:off x="964890" y="2297473"/>
        <a:ext cx="23905" cy="23905"/>
      </dsp:txXfrm>
    </dsp:sp>
    <dsp:sp modelId="{AA0102FF-B657-443B-A98A-0D6FD0B3ECEA}">
      <dsp:nvSpPr>
        <dsp:cNvPr id="0" name=""/>
        <dsp:cNvSpPr/>
      </dsp:nvSpPr>
      <dsp:spPr>
        <a:xfrm>
          <a:off x="740233" y="1350614"/>
          <a:ext cx="473219" cy="958811"/>
        </a:xfrm>
        <a:custGeom>
          <a:avLst/>
          <a:gdLst/>
          <a:ahLst/>
          <a:cxnLst/>
          <a:rect l="0" t="0" r="0" b="0"/>
          <a:pathLst>
            <a:path>
              <a:moveTo>
                <a:pt x="0" y="958811"/>
              </a:moveTo>
              <a:lnTo>
                <a:pt x="236609" y="958811"/>
              </a:lnTo>
              <a:lnTo>
                <a:pt x="236609" y="0"/>
              </a:lnTo>
              <a:lnTo>
                <a:pt x="473219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500" kern="1200"/>
        </a:p>
      </dsp:txBody>
      <dsp:txXfrm>
        <a:off x="950112" y="1803289"/>
        <a:ext cx="53461" cy="53461"/>
      </dsp:txXfrm>
    </dsp:sp>
    <dsp:sp modelId="{66EF1ED0-7DCB-4928-A3AE-CD82D1F05060}">
      <dsp:nvSpPr>
        <dsp:cNvPr id="0" name=""/>
        <dsp:cNvSpPr/>
      </dsp:nvSpPr>
      <dsp:spPr>
        <a:xfrm rot="16200000">
          <a:off x="-1545485" y="1944478"/>
          <a:ext cx="3841545" cy="7298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Pulmonary</a:t>
          </a:r>
          <a:endParaRPr lang="en-IN" sz="3000" kern="1200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-1545485" y="1944478"/>
        <a:ext cx="3841545" cy="729893"/>
      </dsp:txXfrm>
    </dsp:sp>
    <dsp:sp modelId="{933B6DE6-5F20-4F83-BB34-8E58787BE0D0}">
      <dsp:nvSpPr>
        <dsp:cNvPr id="0" name=""/>
        <dsp:cNvSpPr/>
      </dsp:nvSpPr>
      <dsp:spPr>
        <a:xfrm>
          <a:off x="1213453" y="871030"/>
          <a:ext cx="7119644" cy="9591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>
              <a:latin typeface="Times New Roman" pitchFamily="18" charset="0"/>
              <a:cs typeface="Times New Roman" pitchFamily="18" charset="0"/>
            </a:rPr>
            <a:t>P2  is never heard normally beyond the second and third left interspace</a:t>
          </a:r>
          <a:endParaRPr lang="en-IN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213453" y="871030"/>
        <a:ext cx="7119644" cy="959167"/>
      </dsp:txXfrm>
    </dsp:sp>
    <dsp:sp modelId="{75CED839-795F-43D4-B240-064B829B9F04}">
      <dsp:nvSpPr>
        <dsp:cNvPr id="0" name=""/>
        <dsp:cNvSpPr/>
      </dsp:nvSpPr>
      <dsp:spPr>
        <a:xfrm>
          <a:off x="1213453" y="2012671"/>
          <a:ext cx="7145069" cy="7298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>
              <a:latin typeface="Times New Roman" pitchFamily="18" charset="0"/>
              <a:cs typeface="Times New Roman" pitchFamily="18" charset="0"/>
            </a:rPr>
            <a:t>P2 is not usually audible at the normal apex area, which is usually formed by the left ventricle</a:t>
          </a:r>
          <a:endParaRPr lang="en-IN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213453" y="2012671"/>
        <a:ext cx="7145069" cy="729893"/>
      </dsp:txXfrm>
    </dsp:sp>
    <dsp:sp modelId="{C643205C-CB3C-448B-ACB2-17CAD625A9FD}">
      <dsp:nvSpPr>
        <dsp:cNvPr id="0" name=""/>
        <dsp:cNvSpPr/>
      </dsp:nvSpPr>
      <dsp:spPr>
        <a:xfrm>
          <a:off x="1234113" y="2934191"/>
          <a:ext cx="7069561" cy="7298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>
              <a:latin typeface="Times New Roman" pitchFamily="18" charset="0"/>
              <a:cs typeface="Times New Roman" pitchFamily="18" charset="0"/>
            </a:rPr>
            <a:t>P2 often can be noted to increase in intensity with inspiration.</a:t>
          </a:r>
          <a:endParaRPr lang="en-IN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234113" y="2934191"/>
        <a:ext cx="7069561" cy="72989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78ABEE-CB56-4A9F-B56C-2C50CB1EFE51}">
      <dsp:nvSpPr>
        <dsp:cNvPr id="0" name=""/>
        <dsp:cNvSpPr/>
      </dsp:nvSpPr>
      <dsp:spPr>
        <a:xfrm>
          <a:off x="1010991" y="2194718"/>
          <a:ext cx="546031" cy="10404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3015" y="0"/>
              </a:lnTo>
              <a:lnTo>
                <a:pt x="273015" y="1040456"/>
              </a:lnTo>
              <a:lnTo>
                <a:pt x="546031" y="10404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500" kern="1200"/>
        </a:p>
      </dsp:txBody>
      <dsp:txXfrm>
        <a:off x="1254630" y="2685570"/>
        <a:ext cx="58751" cy="58751"/>
      </dsp:txXfrm>
    </dsp:sp>
    <dsp:sp modelId="{9D2C1529-0C72-4213-A6ED-F70D62DFB20B}">
      <dsp:nvSpPr>
        <dsp:cNvPr id="0" name=""/>
        <dsp:cNvSpPr/>
      </dsp:nvSpPr>
      <dsp:spPr>
        <a:xfrm>
          <a:off x="1010991" y="2148998"/>
          <a:ext cx="54603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46031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500" kern="1200"/>
        </a:p>
      </dsp:txBody>
      <dsp:txXfrm>
        <a:off x="1270355" y="2181067"/>
        <a:ext cx="27301" cy="27301"/>
      </dsp:txXfrm>
    </dsp:sp>
    <dsp:sp modelId="{FFEF9555-802A-4F2D-989A-9DEBFB314877}">
      <dsp:nvSpPr>
        <dsp:cNvPr id="0" name=""/>
        <dsp:cNvSpPr/>
      </dsp:nvSpPr>
      <dsp:spPr>
        <a:xfrm>
          <a:off x="1010991" y="1154262"/>
          <a:ext cx="546031" cy="1040456"/>
        </a:xfrm>
        <a:custGeom>
          <a:avLst/>
          <a:gdLst/>
          <a:ahLst/>
          <a:cxnLst/>
          <a:rect l="0" t="0" r="0" b="0"/>
          <a:pathLst>
            <a:path>
              <a:moveTo>
                <a:pt x="0" y="1040456"/>
              </a:moveTo>
              <a:lnTo>
                <a:pt x="273015" y="1040456"/>
              </a:lnTo>
              <a:lnTo>
                <a:pt x="273015" y="0"/>
              </a:lnTo>
              <a:lnTo>
                <a:pt x="546031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500" kern="1200"/>
        </a:p>
      </dsp:txBody>
      <dsp:txXfrm>
        <a:off x="1254630" y="1645114"/>
        <a:ext cx="58751" cy="58751"/>
      </dsp:txXfrm>
    </dsp:sp>
    <dsp:sp modelId="{39F044B6-A38A-47AA-8E55-A4542FD95AFB}">
      <dsp:nvSpPr>
        <dsp:cNvPr id="0" name=""/>
        <dsp:cNvSpPr/>
      </dsp:nvSpPr>
      <dsp:spPr>
        <a:xfrm rot="16200000">
          <a:off x="-1595625" y="1778536"/>
          <a:ext cx="4380868" cy="8323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solidFill>
                <a:srgbClr val="FFFF00"/>
              </a:solidFill>
            </a:rPr>
            <a:t>Aortic </a:t>
          </a:r>
          <a:endParaRPr lang="en-IN" sz="3000" kern="1200" dirty="0">
            <a:solidFill>
              <a:srgbClr val="FFFF00"/>
            </a:solidFill>
          </a:endParaRPr>
        </a:p>
      </dsp:txBody>
      <dsp:txXfrm>
        <a:off x="-1595625" y="1778536"/>
        <a:ext cx="4380868" cy="832364"/>
      </dsp:txXfrm>
    </dsp:sp>
    <dsp:sp modelId="{E2CD8153-F32A-4D37-AA5E-E52D95BEAD87}">
      <dsp:nvSpPr>
        <dsp:cNvPr id="0" name=""/>
        <dsp:cNvSpPr/>
      </dsp:nvSpPr>
      <dsp:spPr>
        <a:xfrm>
          <a:off x="1557022" y="738079"/>
          <a:ext cx="6493951" cy="8323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/>
            <a:t>A2 is equally loud at LV apex as it is in second right intercostal space, and it may occasionally be loudest at the apex</a:t>
          </a:r>
          <a:endParaRPr lang="en-IN" sz="2000" kern="1200" dirty="0"/>
        </a:p>
      </dsp:txBody>
      <dsp:txXfrm>
        <a:off x="1557022" y="738079"/>
        <a:ext cx="6493951" cy="832364"/>
      </dsp:txXfrm>
    </dsp:sp>
    <dsp:sp modelId="{58C602AF-D1A5-461D-BEE0-BBBC36AC4D41}">
      <dsp:nvSpPr>
        <dsp:cNvPr id="0" name=""/>
        <dsp:cNvSpPr/>
      </dsp:nvSpPr>
      <dsp:spPr>
        <a:xfrm>
          <a:off x="1557022" y="1778536"/>
          <a:ext cx="6493951" cy="8323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/>
            <a:t>A2 is never palpably loud unless significant systemic hypertension is present.</a:t>
          </a:r>
          <a:endParaRPr lang="en-IN" sz="2000" kern="1200" dirty="0"/>
        </a:p>
      </dsp:txBody>
      <dsp:txXfrm>
        <a:off x="1557022" y="1778536"/>
        <a:ext cx="6493951" cy="832364"/>
      </dsp:txXfrm>
    </dsp:sp>
    <dsp:sp modelId="{D3662720-9B4B-4983-9626-6C3FD706849A}">
      <dsp:nvSpPr>
        <dsp:cNvPr id="0" name=""/>
        <dsp:cNvSpPr/>
      </dsp:nvSpPr>
      <dsp:spPr>
        <a:xfrm>
          <a:off x="1557022" y="2818992"/>
          <a:ext cx="6493951" cy="8323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/>
            <a:t> The intensity of theA2 does not vary with respiration.</a:t>
          </a:r>
          <a:endParaRPr lang="en-IN" sz="2000" kern="1200" dirty="0"/>
        </a:p>
      </dsp:txBody>
      <dsp:txXfrm>
        <a:off x="1557022" y="2818992"/>
        <a:ext cx="6493951" cy="83236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4F979B-1151-457B-9390-DE078A432CA0}">
      <dsp:nvSpPr>
        <dsp:cNvPr id="0" name=""/>
        <dsp:cNvSpPr/>
      </dsp:nvSpPr>
      <dsp:spPr>
        <a:xfrm>
          <a:off x="40" y="20164"/>
          <a:ext cx="3845569" cy="15382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Diminished </a:t>
          </a:r>
          <a:endParaRPr lang="en-IN" sz="2000" b="1" kern="1200" dirty="0"/>
        </a:p>
      </dsp:txBody>
      <dsp:txXfrm>
        <a:off x="40" y="20164"/>
        <a:ext cx="3845569" cy="1538227"/>
      </dsp:txXfrm>
    </dsp:sp>
    <dsp:sp modelId="{8C8429BD-47FD-41B1-92B9-781C3BC8A67A}">
      <dsp:nvSpPr>
        <dsp:cNvPr id="0" name=""/>
        <dsp:cNvSpPr/>
      </dsp:nvSpPr>
      <dsp:spPr>
        <a:xfrm>
          <a:off x="40" y="1558392"/>
          <a:ext cx="3845569" cy="28108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Normal in elderly</a:t>
          </a:r>
          <a:endParaRPr lang="en-IN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Thick chest wall, COPD, Marked obesity.</a:t>
          </a:r>
          <a:endParaRPr lang="en-IN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Pulmonary stenosis</a:t>
          </a:r>
          <a:endParaRPr lang="en-IN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Dysplastic valve</a:t>
          </a:r>
          <a:endParaRPr lang="en-IN" sz="2000" kern="1200" dirty="0"/>
        </a:p>
      </dsp:txBody>
      <dsp:txXfrm>
        <a:off x="40" y="1558392"/>
        <a:ext cx="3845569" cy="2810880"/>
      </dsp:txXfrm>
    </dsp:sp>
    <dsp:sp modelId="{A74B07B6-8C8F-4FF3-BBB9-544AA39C0E0A}">
      <dsp:nvSpPr>
        <dsp:cNvPr id="0" name=""/>
        <dsp:cNvSpPr/>
      </dsp:nvSpPr>
      <dsp:spPr>
        <a:xfrm>
          <a:off x="4383989" y="20164"/>
          <a:ext cx="3845569" cy="15382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Absent </a:t>
          </a:r>
          <a:endParaRPr lang="en-IN" sz="2000" b="1" kern="1200" dirty="0"/>
        </a:p>
      </dsp:txBody>
      <dsp:txXfrm>
        <a:off x="4383989" y="20164"/>
        <a:ext cx="3845569" cy="1538227"/>
      </dsp:txXfrm>
    </dsp:sp>
    <dsp:sp modelId="{4AC242C2-ECE1-4E93-AFA3-36E21ACF237E}">
      <dsp:nvSpPr>
        <dsp:cNvPr id="0" name=""/>
        <dsp:cNvSpPr/>
      </dsp:nvSpPr>
      <dsp:spPr>
        <a:xfrm>
          <a:off x="4383989" y="1558392"/>
          <a:ext cx="3845569" cy="28108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TOF</a:t>
          </a:r>
          <a:endParaRPr lang="en-IN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TGA</a:t>
          </a:r>
          <a:endParaRPr lang="en-IN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err="1" smtClean="0"/>
            <a:t>Truncus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arteriosus</a:t>
          </a:r>
          <a:endParaRPr lang="en-IN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Pulmonary atresia</a:t>
          </a:r>
          <a:endParaRPr lang="en-IN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Absent pulmonary valve</a:t>
          </a:r>
          <a:endParaRPr lang="en-IN" sz="2000" kern="1200" dirty="0"/>
        </a:p>
      </dsp:txBody>
      <dsp:txXfrm>
        <a:off x="4383989" y="1558392"/>
        <a:ext cx="3845569" cy="2810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92BCA6-8FFB-47E0-B25A-88CF904EC809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5B23E-7555-4D7D-A6D2-4182D1CD08D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818187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AEF67A3-B9E0-4FC1-9873-C1BE9A586DA9}" type="slidenum">
              <a:rPr lang="en-US">
                <a:latin typeface="Arial" pitchFamily="34" charset="0"/>
              </a:rPr>
              <a:pPr/>
              <a:t>31</a:t>
            </a:fld>
            <a:endParaRPr lang="en-US">
              <a:latin typeface="Arial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239F6-D400-4BD2-90FB-238F3C54BB9A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98482-0289-46C1-A44A-F90B79CA752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239F6-D400-4BD2-90FB-238F3C54BB9A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98482-0289-46C1-A44A-F90B79CA752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239F6-D400-4BD2-90FB-238F3C54BB9A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98482-0289-46C1-A44A-F90B79CA752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239F6-D400-4BD2-90FB-238F3C54BB9A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98482-0289-46C1-A44A-F90B79CA752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239F6-D400-4BD2-90FB-238F3C54BB9A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98482-0289-46C1-A44A-F90B79CA752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239F6-D400-4BD2-90FB-238F3C54BB9A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98482-0289-46C1-A44A-F90B79CA752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239F6-D400-4BD2-90FB-238F3C54BB9A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98482-0289-46C1-A44A-F90B79CA752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239F6-D400-4BD2-90FB-238F3C54BB9A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98482-0289-46C1-A44A-F90B79CA752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239F6-D400-4BD2-90FB-238F3C54BB9A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98482-0289-46C1-A44A-F90B79CA752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239F6-D400-4BD2-90FB-238F3C54BB9A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98482-0289-46C1-A44A-F90B79CA752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239F6-D400-4BD2-90FB-238F3C54BB9A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AB98482-0289-46C1-A44A-F90B79CA752F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3239F6-D400-4BD2-90FB-238F3C54BB9A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B98482-0289-46C1-A44A-F90B79CA752F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file:///G:\Zipes\images\8FF13.jpg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Second Heart Sound</a:t>
            </a:r>
            <a:endParaRPr lang="en-IN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Dr Bikramaditya </a:t>
            </a:r>
            <a:r>
              <a:rPr lang="en-IN" dirty="0" err="1" smtClean="0"/>
              <a:t>Padhi</a:t>
            </a:r>
            <a:endParaRPr lang="en-IN" dirty="0" smtClean="0"/>
          </a:p>
          <a:p>
            <a:r>
              <a:rPr lang="en-IN" dirty="0" smtClean="0"/>
              <a:t>Assistant Professor</a:t>
            </a:r>
          </a:p>
          <a:p>
            <a:r>
              <a:rPr lang="en-IN" dirty="0" smtClean="0"/>
              <a:t>Dept of Cardiology</a:t>
            </a:r>
          </a:p>
          <a:p>
            <a:r>
              <a:rPr lang="en-IN" smtClean="0"/>
              <a:t>SBKS MI &amp; RC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576370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832648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en-IN" sz="3000" b="1" dirty="0" smtClean="0">
                <a:latin typeface="Times New Roman" pitchFamily="18" charset="0"/>
                <a:cs typeface="Times New Roman" pitchFamily="18" charset="0"/>
              </a:rPr>
              <a:t>Pulmonic Component</a:t>
            </a:r>
            <a:endParaRPr lang="en-IN" sz="3000" b="1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IN" sz="20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 smtClean="0"/>
              <a:t>Softer </a:t>
            </a:r>
            <a:r>
              <a:rPr lang="en-IN" sz="2000" dirty="0"/>
              <a:t>than </a:t>
            </a:r>
            <a:r>
              <a:rPr lang="en-IN" sz="2000" dirty="0" smtClean="0"/>
              <a:t>A2.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IN" sz="20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 smtClean="0"/>
              <a:t>Normal P2 – </a:t>
            </a:r>
            <a:r>
              <a:rPr lang="en-IN" sz="2000" b="1" dirty="0" smtClean="0"/>
              <a:t>Rarely </a:t>
            </a:r>
            <a:r>
              <a:rPr lang="en-IN" sz="2000" b="1" dirty="0"/>
              <a:t>audible at the apex</a:t>
            </a:r>
            <a:r>
              <a:rPr lang="en-IN" sz="2000" b="1" dirty="0" smtClean="0"/>
              <a:t>.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en-IN" sz="20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 smtClean="0"/>
              <a:t>Increase </a:t>
            </a:r>
            <a:r>
              <a:rPr lang="en-IN" sz="2000" dirty="0"/>
              <a:t>in </a:t>
            </a:r>
            <a:r>
              <a:rPr lang="en-IN" sz="2000" dirty="0" smtClean="0"/>
              <a:t>intensity </a:t>
            </a:r>
            <a:r>
              <a:rPr lang="en-IN" sz="2000" dirty="0"/>
              <a:t>of P2 </a:t>
            </a:r>
            <a:r>
              <a:rPr lang="en-IN" sz="2000" dirty="0" smtClean="0"/>
              <a:t>– </a:t>
            </a:r>
            <a:r>
              <a:rPr lang="en-IN" sz="2000" b="1" dirty="0" smtClean="0"/>
              <a:t>pulmonary </a:t>
            </a:r>
            <a:r>
              <a:rPr lang="en-IN" sz="2000" b="1" dirty="0"/>
              <a:t>hypertension</a:t>
            </a:r>
            <a:r>
              <a:rPr lang="en-IN" sz="2000" dirty="0"/>
              <a:t>, irrespective of its </a:t>
            </a:r>
            <a:r>
              <a:rPr lang="en-IN" sz="2000" dirty="0" err="1" smtClean="0"/>
              <a:t>etiology</a:t>
            </a:r>
            <a:r>
              <a:rPr lang="en-IN" sz="2000" dirty="0" smtClean="0"/>
              <a:t>.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en-IN" sz="20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 smtClean="0"/>
              <a:t>In </a:t>
            </a:r>
            <a:r>
              <a:rPr lang="en-IN" sz="2000" dirty="0"/>
              <a:t>only approximately 5% of healthy subjects, and only when they are young (&lt;20 years old), </a:t>
            </a:r>
            <a:r>
              <a:rPr lang="en-IN" sz="2000" dirty="0" smtClean="0"/>
              <a:t>P2 can be </a:t>
            </a:r>
            <a:r>
              <a:rPr lang="en-IN" sz="2000" dirty="0"/>
              <a:t>recorded by phonocardiography over the cardiac </a:t>
            </a:r>
            <a:r>
              <a:rPr lang="en-IN" sz="2000" dirty="0" smtClean="0"/>
              <a:t>apex.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IN" sz="20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 smtClean="0"/>
              <a:t>Palpable </a:t>
            </a:r>
            <a:r>
              <a:rPr lang="en-IN" sz="2000" dirty="0"/>
              <a:t>P2 over the left second </a:t>
            </a:r>
            <a:r>
              <a:rPr lang="en-IN" sz="2000" dirty="0" smtClean="0"/>
              <a:t>ICS </a:t>
            </a:r>
            <a:r>
              <a:rPr lang="en-IN" sz="2000" dirty="0" smtClean="0">
                <a:sym typeface="Wingdings" pitchFamily="2" charset="2"/>
              </a:rPr>
              <a:t> </a:t>
            </a:r>
            <a:r>
              <a:rPr lang="en-IN" sz="2000" dirty="0" smtClean="0"/>
              <a:t>severe </a:t>
            </a:r>
            <a:r>
              <a:rPr lang="en-IN" sz="2000" dirty="0"/>
              <a:t>pulmonary hypertension.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xmlns="" val="23115815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525963"/>
          </a:xfrm>
        </p:spPr>
        <p:txBody>
          <a:bodyPr rtlCol="0"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 smtClean="0"/>
              <a:t>P2 heard at apex without PH:</a:t>
            </a:r>
          </a:p>
          <a:p>
            <a:pPr lvl="1" indent="-274320">
              <a:buClr>
                <a:schemeClr val="accent3"/>
              </a:buClr>
              <a:defRPr/>
            </a:pPr>
            <a:r>
              <a:rPr lang="en-IN" sz="1800" dirty="0" smtClean="0"/>
              <a:t>Cardiac </a:t>
            </a:r>
            <a:r>
              <a:rPr lang="en-IN" sz="1800" dirty="0"/>
              <a:t>apex </a:t>
            </a:r>
            <a:r>
              <a:rPr lang="en-IN" sz="1800" dirty="0" smtClean="0"/>
              <a:t>occupied </a:t>
            </a:r>
            <a:r>
              <a:rPr lang="en-IN" sz="1800" dirty="0"/>
              <a:t>by </a:t>
            </a:r>
            <a:r>
              <a:rPr lang="en-IN" sz="1800" dirty="0" smtClean="0"/>
              <a:t>RV (large ASD).</a:t>
            </a:r>
          </a:p>
          <a:p>
            <a:pPr lvl="1" indent="-274320">
              <a:buClr>
                <a:schemeClr val="accent3"/>
              </a:buClr>
              <a:defRPr/>
            </a:pPr>
            <a:r>
              <a:rPr lang="en-IN" sz="2000" dirty="0" smtClean="0"/>
              <a:t>Widely </a:t>
            </a:r>
            <a:r>
              <a:rPr lang="en-IN" sz="2000" dirty="0"/>
              <a:t>split S2 secondary to </a:t>
            </a:r>
            <a:r>
              <a:rPr lang="en-IN" sz="2000" dirty="0" smtClean="0"/>
              <a:t>RBBB.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en-IN" sz="20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/>
              <a:t>Decreased intensity of P2 </a:t>
            </a:r>
            <a:r>
              <a:rPr lang="en-IN" sz="2000" dirty="0" smtClean="0"/>
              <a:t>– Reduction </a:t>
            </a:r>
            <a:r>
              <a:rPr lang="en-IN" sz="2000" dirty="0"/>
              <a:t>in </a:t>
            </a:r>
            <a:r>
              <a:rPr lang="en-IN" sz="2000" dirty="0" smtClean="0"/>
              <a:t>PA </a:t>
            </a:r>
            <a:r>
              <a:rPr lang="en-IN" sz="2000" dirty="0"/>
              <a:t>diastolic </a:t>
            </a:r>
            <a:r>
              <a:rPr lang="en-IN" sz="2000" dirty="0" smtClean="0"/>
              <a:t>pressure (pulmonary </a:t>
            </a:r>
            <a:r>
              <a:rPr lang="en-IN" sz="2000" dirty="0"/>
              <a:t>valve </a:t>
            </a:r>
            <a:r>
              <a:rPr lang="en-IN" sz="2000" dirty="0" smtClean="0"/>
              <a:t>stenosis).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en-IN" sz="20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 smtClean="0"/>
              <a:t>Absence </a:t>
            </a:r>
            <a:r>
              <a:rPr lang="en-IN" sz="2000" dirty="0"/>
              <a:t>of P2 </a:t>
            </a:r>
            <a:r>
              <a:rPr lang="en-IN" sz="2000" dirty="0" smtClean="0"/>
              <a:t>– congenital </a:t>
            </a:r>
            <a:r>
              <a:rPr lang="en-IN" sz="2000" dirty="0"/>
              <a:t>absence of the pulmonary valves.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IN" sz="20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xmlns="" val="3894594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62215"/>
          <a:stretch/>
        </p:blipFill>
        <p:spPr bwMode="auto">
          <a:xfrm>
            <a:off x="5868144" y="1052513"/>
            <a:ext cx="2503108" cy="439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976664"/>
          </a:xfrm>
        </p:spPr>
        <p:txBody>
          <a:bodyPr rtlCol="0">
            <a:noAutofit/>
          </a:bodyPr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en-IN" sz="30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Splitting</a:t>
            </a:r>
          </a:p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en-IN" sz="3000" b="1" dirty="0" smtClean="0">
              <a:solidFill>
                <a:srgbClr val="FF0000"/>
              </a:solidFill>
              <a:latin typeface="+mj-lt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 smtClean="0">
                <a:latin typeface="+mj-lt"/>
                <a:cs typeface="Times New Roman" pitchFamily="18" charset="0"/>
              </a:rPr>
              <a:t>In </a:t>
            </a:r>
            <a:r>
              <a:rPr lang="en-IN" sz="2000" dirty="0">
                <a:latin typeface="+mj-lt"/>
                <a:cs typeface="Times New Roman" pitchFamily="18" charset="0"/>
              </a:rPr>
              <a:t>adults, the splitting of </a:t>
            </a:r>
            <a:r>
              <a:rPr lang="en-IN" sz="2000" dirty="0" smtClean="0">
                <a:latin typeface="+mj-lt"/>
                <a:cs typeface="Times New Roman" pitchFamily="18" charset="0"/>
              </a:rPr>
              <a:t> </a:t>
            </a:r>
            <a:r>
              <a:rPr lang="en-IN" sz="2000" dirty="0">
                <a:latin typeface="+mj-lt"/>
                <a:cs typeface="Times New Roman" pitchFamily="18" charset="0"/>
              </a:rPr>
              <a:t>S2 during </a:t>
            </a:r>
            <a:r>
              <a:rPr lang="en-IN" sz="2000" dirty="0" smtClean="0">
                <a:latin typeface="+mj-lt"/>
                <a:cs typeface="Times New Roman" pitchFamily="18" charset="0"/>
              </a:rPr>
              <a:t>expiration                                                        is </a:t>
            </a:r>
            <a:r>
              <a:rPr lang="en-IN" sz="2000" dirty="0">
                <a:latin typeface="+mj-lt"/>
                <a:cs typeface="Times New Roman" pitchFamily="18" charset="0"/>
              </a:rPr>
              <a:t>not appreciated </a:t>
            </a:r>
            <a:r>
              <a:rPr lang="en-IN" sz="2000" dirty="0" smtClean="0">
                <a:latin typeface="+mj-lt"/>
                <a:cs typeface="Times New Roman" pitchFamily="18" charset="0"/>
              </a:rPr>
              <a:t>- degree </a:t>
            </a:r>
            <a:r>
              <a:rPr lang="en-IN" sz="2000" dirty="0">
                <a:latin typeface="+mj-lt"/>
                <a:cs typeface="Times New Roman" pitchFamily="18" charset="0"/>
              </a:rPr>
              <a:t>of splitting </a:t>
            </a:r>
            <a:r>
              <a:rPr lang="en-IN" sz="2000" dirty="0" smtClean="0">
                <a:latin typeface="+mj-lt"/>
                <a:cs typeface="Times New Roman" pitchFamily="18" charset="0"/>
              </a:rPr>
              <a:t>usually                                               </a:t>
            </a:r>
            <a:r>
              <a:rPr lang="en-IN" sz="2000" dirty="0">
                <a:latin typeface="+mj-lt"/>
                <a:cs typeface="Times New Roman" pitchFamily="18" charset="0"/>
              </a:rPr>
              <a:t>does not exceed 3</a:t>
            </a:r>
            <a:r>
              <a:rPr lang="en-IN" sz="2000" dirty="0" smtClean="0">
                <a:latin typeface="+mj-lt"/>
                <a:cs typeface="Times New Roman" pitchFamily="18" charset="0"/>
              </a:rPr>
              <a:t>0 </a:t>
            </a:r>
            <a:r>
              <a:rPr lang="en-IN" sz="2000" dirty="0" err="1">
                <a:latin typeface="+mj-lt"/>
                <a:cs typeface="Times New Roman" pitchFamily="18" charset="0"/>
              </a:rPr>
              <a:t>ms.</a:t>
            </a:r>
            <a:r>
              <a:rPr lang="en-IN" sz="2000" dirty="0">
                <a:latin typeface="+mj-lt"/>
                <a:cs typeface="Times New Roman" pitchFamily="18" charset="0"/>
              </a:rPr>
              <a:t> </a:t>
            </a:r>
            <a:endParaRPr lang="en-IN" sz="2000" dirty="0" smtClean="0">
              <a:latin typeface="+mj-lt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en-IN" sz="2000" dirty="0">
              <a:latin typeface="+mj-lt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 smtClean="0">
                <a:latin typeface="+mj-lt"/>
                <a:cs typeface="Times New Roman" pitchFamily="18" charset="0"/>
              </a:rPr>
              <a:t>Inspiration – splitting </a:t>
            </a:r>
            <a:r>
              <a:rPr lang="en-IN" sz="2000" dirty="0">
                <a:latin typeface="+mj-lt"/>
                <a:cs typeface="Times New Roman" pitchFamily="18" charset="0"/>
              </a:rPr>
              <a:t>is easily </a:t>
            </a:r>
            <a:r>
              <a:rPr lang="en-IN" sz="2000" dirty="0" smtClean="0">
                <a:latin typeface="+mj-lt"/>
                <a:cs typeface="Times New Roman" pitchFamily="18" charset="0"/>
              </a:rPr>
              <a:t>appreciated.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en-IN" sz="2000" dirty="0" smtClean="0">
              <a:latin typeface="+mj-lt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 smtClean="0">
                <a:latin typeface="+mj-lt"/>
                <a:cs typeface="Times New Roman" pitchFamily="18" charset="0"/>
              </a:rPr>
              <a:t>Splitting </a:t>
            </a:r>
            <a:r>
              <a:rPr lang="en-IN" sz="2000" dirty="0">
                <a:latin typeface="+mj-lt"/>
                <a:cs typeface="Times New Roman" pitchFamily="18" charset="0"/>
              </a:rPr>
              <a:t>of the S2 should be assessed during </a:t>
            </a:r>
            <a:r>
              <a:rPr lang="en-IN" sz="2000" dirty="0" smtClean="0">
                <a:latin typeface="+mj-lt"/>
                <a:cs typeface="Times New Roman" pitchFamily="18" charset="0"/>
              </a:rPr>
              <a:t>                                           normal </a:t>
            </a:r>
            <a:r>
              <a:rPr lang="en-IN" sz="2000" dirty="0">
                <a:latin typeface="+mj-lt"/>
                <a:cs typeface="Times New Roman" pitchFamily="18" charset="0"/>
              </a:rPr>
              <a:t>respiration </a:t>
            </a:r>
            <a:r>
              <a:rPr lang="en-IN" sz="2000" dirty="0" smtClean="0">
                <a:latin typeface="+mj-lt"/>
                <a:cs typeface="Times New Roman" pitchFamily="18" charset="0"/>
              </a:rPr>
              <a:t>- diaphragm </a:t>
            </a:r>
            <a:r>
              <a:rPr lang="en-IN" sz="2000" dirty="0">
                <a:latin typeface="+mj-lt"/>
                <a:cs typeface="Times New Roman" pitchFamily="18" charset="0"/>
              </a:rPr>
              <a:t>of the </a:t>
            </a:r>
            <a:r>
              <a:rPr lang="en-IN" sz="2000" dirty="0" smtClean="0">
                <a:latin typeface="+mj-lt"/>
                <a:cs typeface="Times New Roman" pitchFamily="18" charset="0"/>
              </a:rPr>
              <a:t>                                                stethoscope </a:t>
            </a:r>
            <a:r>
              <a:rPr lang="en-IN" sz="2000" dirty="0">
                <a:latin typeface="+mj-lt"/>
                <a:cs typeface="Times New Roman" pitchFamily="18" charset="0"/>
              </a:rPr>
              <a:t>over </a:t>
            </a:r>
            <a:r>
              <a:rPr lang="en-IN" sz="2000" dirty="0" smtClean="0">
                <a:latin typeface="+mj-lt"/>
                <a:cs typeface="Times New Roman" pitchFamily="18" charset="0"/>
              </a:rPr>
              <a:t>left 2</a:t>
            </a:r>
            <a:r>
              <a:rPr lang="en-IN" sz="2000" baseline="30000" dirty="0" smtClean="0">
                <a:latin typeface="+mj-lt"/>
                <a:cs typeface="Times New Roman" pitchFamily="18" charset="0"/>
              </a:rPr>
              <a:t>nd</a:t>
            </a:r>
            <a:r>
              <a:rPr lang="en-IN" sz="2000" dirty="0" smtClean="0">
                <a:latin typeface="+mj-lt"/>
                <a:cs typeface="Times New Roman" pitchFamily="18" charset="0"/>
              </a:rPr>
              <a:t> and 3</a:t>
            </a:r>
            <a:r>
              <a:rPr lang="en-IN" sz="2000" baseline="30000" dirty="0" smtClean="0">
                <a:latin typeface="+mj-lt"/>
                <a:cs typeface="Times New Roman" pitchFamily="18" charset="0"/>
              </a:rPr>
              <a:t>rd</a:t>
            </a:r>
            <a:r>
              <a:rPr lang="en-IN" sz="2000" dirty="0" smtClean="0">
                <a:latin typeface="+mj-lt"/>
                <a:cs typeface="Times New Roman" pitchFamily="18" charset="0"/>
              </a:rPr>
              <a:t> ICS close </a:t>
            </a:r>
            <a:r>
              <a:rPr lang="en-IN" sz="2000" dirty="0">
                <a:latin typeface="+mj-lt"/>
                <a:cs typeface="Times New Roman" pitchFamily="18" charset="0"/>
              </a:rPr>
              <a:t>to </a:t>
            </a:r>
            <a:r>
              <a:rPr lang="en-IN" sz="2000" dirty="0" smtClean="0">
                <a:latin typeface="+mj-lt"/>
                <a:cs typeface="Times New Roman" pitchFamily="18" charset="0"/>
              </a:rPr>
              <a:t>the                                      </a:t>
            </a:r>
            <a:r>
              <a:rPr lang="en-IN" sz="2000" dirty="0">
                <a:latin typeface="+mj-lt"/>
                <a:cs typeface="Times New Roman" pitchFamily="18" charset="0"/>
              </a:rPr>
              <a:t>sternal border</a:t>
            </a:r>
            <a:r>
              <a:rPr lang="en-IN" sz="2000" dirty="0" smtClean="0">
                <a:latin typeface="+mj-lt"/>
                <a:cs typeface="Times New Roman" pitchFamily="18" charset="0"/>
              </a:rPr>
              <a:t>.</a:t>
            </a:r>
            <a:endParaRPr lang="en-IN" sz="2000" dirty="0">
              <a:latin typeface="+mj-lt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000" dirty="0" smtClean="0">
              <a:latin typeface="+mj-lt"/>
              <a:cs typeface="Times New Roman" pitchFamily="18" charset="0"/>
            </a:endParaRPr>
          </a:p>
          <a:p>
            <a:pPr>
              <a:defRPr/>
            </a:pPr>
            <a:r>
              <a:rPr lang="en-IN" sz="2000" dirty="0">
                <a:cs typeface="Times New Roman" pitchFamily="18" charset="0"/>
              </a:rPr>
              <a:t> Normally, A2 precedes P2.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IN" sz="2000" dirty="0" smtClean="0"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813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976664"/>
          </a:xfrm>
        </p:spPr>
        <p:txBody>
          <a:bodyPr rtlCol="0"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IN" sz="2000" dirty="0" smtClean="0">
              <a:latin typeface="+mj-lt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 smtClean="0">
                <a:latin typeface="+mj-lt"/>
                <a:cs typeface="Times New Roman" pitchFamily="18" charset="0"/>
              </a:rPr>
              <a:t>Normal </a:t>
            </a:r>
            <a:r>
              <a:rPr lang="en-IN" sz="2000" dirty="0">
                <a:latin typeface="+mj-lt"/>
                <a:cs typeface="Times New Roman" pitchFamily="18" charset="0"/>
              </a:rPr>
              <a:t>splitting of the S2 primarily results from the differences between </a:t>
            </a:r>
            <a:r>
              <a:rPr lang="en-IN" sz="2000" dirty="0" smtClean="0">
                <a:latin typeface="+mj-lt"/>
                <a:cs typeface="Times New Roman" pitchFamily="18" charset="0"/>
              </a:rPr>
              <a:t>PA and </a:t>
            </a:r>
            <a:r>
              <a:rPr lang="en-IN" sz="2000" dirty="0" err="1" smtClean="0">
                <a:latin typeface="+mj-lt"/>
                <a:cs typeface="Times New Roman" pitchFamily="18" charset="0"/>
              </a:rPr>
              <a:t>Ao</a:t>
            </a:r>
            <a:r>
              <a:rPr lang="en-IN" sz="2000" dirty="0" smtClean="0">
                <a:latin typeface="+mj-lt"/>
                <a:cs typeface="Times New Roman" pitchFamily="18" charset="0"/>
              </a:rPr>
              <a:t> hangout </a:t>
            </a:r>
            <a:r>
              <a:rPr lang="en-IN" sz="2000" dirty="0">
                <a:latin typeface="+mj-lt"/>
                <a:cs typeface="Times New Roman" pitchFamily="18" charset="0"/>
              </a:rPr>
              <a:t>times </a:t>
            </a:r>
            <a:r>
              <a:rPr lang="en-IN" sz="2000" dirty="0" smtClean="0">
                <a:latin typeface="+mj-lt"/>
                <a:cs typeface="Times New Roman" pitchFamily="18" charset="0"/>
              </a:rPr>
              <a:t>.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en-IN" sz="2000" dirty="0" smtClean="0">
              <a:latin typeface="+mj-lt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 smtClean="0">
                <a:latin typeface="+mj-lt"/>
                <a:cs typeface="Times New Roman" pitchFamily="18" charset="0"/>
              </a:rPr>
              <a:t>LV </a:t>
            </a:r>
            <a:r>
              <a:rPr lang="en-IN" sz="2000" dirty="0">
                <a:latin typeface="+mj-lt"/>
                <a:cs typeface="Times New Roman" pitchFamily="18" charset="0"/>
              </a:rPr>
              <a:t>ejection starts a few </a:t>
            </a:r>
            <a:r>
              <a:rPr lang="en-IN" sz="2000" dirty="0" smtClean="0">
                <a:latin typeface="+mj-lt"/>
                <a:cs typeface="Times New Roman" pitchFamily="18" charset="0"/>
              </a:rPr>
              <a:t>msec. </a:t>
            </a:r>
            <a:r>
              <a:rPr lang="en-IN" sz="2000" dirty="0">
                <a:latin typeface="+mj-lt"/>
                <a:cs typeface="Times New Roman" pitchFamily="18" charset="0"/>
              </a:rPr>
              <a:t>before the onset of </a:t>
            </a:r>
            <a:r>
              <a:rPr lang="en-IN" sz="2000" dirty="0" smtClean="0">
                <a:latin typeface="+mj-lt"/>
                <a:cs typeface="Times New Roman" pitchFamily="18" charset="0"/>
              </a:rPr>
              <a:t>RV ejection </a:t>
            </a:r>
            <a:r>
              <a:rPr lang="en-IN" sz="2000" dirty="0" smtClean="0">
                <a:latin typeface="+mj-lt"/>
                <a:cs typeface="Times New Roman" pitchFamily="18" charset="0"/>
                <a:sym typeface="Wingdings" pitchFamily="2" charset="2"/>
              </a:rPr>
              <a:t> </a:t>
            </a:r>
            <a:r>
              <a:rPr lang="en-IN" sz="2000" dirty="0" smtClean="0">
                <a:latin typeface="+mj-lt"/>
                <a:cs typeface="Times New Roman" pitchFamily="18" charset="0"/>
              </a:rPr>
              <a:t>contributes </a:t>
            </a:r>
            <a:r>
              <a:rPr lang="en-IN" sz="2000" dirty="0">
                <a:latin typeface="+mj-lt"/>
                <a:cs typeface="Times New Roman" pitchFamily="18" charset="0"/>
              </a:rPr>
              <a:t>to the earlier completion of </a:t>
            </a:r>
            <a:r>
              <a:rPr lang="en-IN" sz="2000" dirty="0" smtClean="0">
                <a:latin typeface="+mj-lt"/>
                <a:cs typeface="Times New Roman" pitchFamily="18" charset="0"/>
              </a:rPr>
              <a:t>LV ejection </a:t>
            </a:r>
            <a:r>
              <a:rPr lang="en-IN" sz="2000" dirty="0" smtClean="0">
                <a:latin typeface="+mj-lt"/>
                <a:cs typeface="Times New Roman" pitchFamily="18" charset="0"/>
                <a:sym typeface="Wingdings" pitchFamily="2" charset="2"/>
              </a:rPr>
              <a:t></a:t>
            </a:r>
            <a:r>
              <a:rPr lang="en-IN" sz="2000" dirty="0" smtClean="0">
                <a:latin typeface="+mj-lt"/>
                <a:cs typeface="Times New Roman" pitchFamily="18" charset="0"/>
              </a:rPr>
              <a:t> </a:t>
            </a:r>
            <a:r>
              <a:rPr lang="en-IN" sz="2000" dirty="0">
                <a:latin typeface="+mj-lt"/>
                <a:cs typeface="Times New Roman" pitchFamily="18" charset="0"/>
              </a:rPr>
              <a:t>accounts for 10 to 15 ms of the degree of splitting of the S2. </a:t>
            </a:r>
            <a:endParaRPr lang="en-IN" sz="2000" dirty="0" smtClean="0"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813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Whenever a subject has </a:t>
            </a:r>
            <a:r>
              <a:rPr lang="en-US" sz="2000" b="1" dirty="0" smtClean="0"/>
              <a:t>audible expiratory splitting</a:t>
            </a:r>
            <a:r>
              <a:rPr lang="en-US" sz="2000" dirty="0" smtClean="0"/>
              <a:t> (interval of </a:t>
            </a:r>
            <a:r>
              <a:rPr lang="en-US" sz="2000" dirty="0" err="1" smtClean="0"/>
              <a:t>atleast</a:t>
            </a:r>
            <a:r>
              <a:rPr lang="en-US" sz="2000" dirty="0" smtClean="0"/>
              <a:t> 30-40 </a:t>
            </a:r>
            <a:r>
              <a:rPr lang="en-US" sz="2000" dirty="0" err="1" smtClean="0"/>
              <a:t>msec</a:t>
            </a:r>
            <a:r>
              <a:rPr lang="en-US" sz="2000" dirty="0" smtClean="0"/>
              <a:t>) of S2 in supine position, examination should then be done in sitting or standing. </a:t>
            </a:r>
          </a:p>
          <a:p>
            <a:endParaRPr lang="en-US" sz="2000" dirty="0" smtClean="0"/>
          </a:p>
          <a:p>
            <a:r>
              <a:rPr lang="en-US" sz="2000" dirty="0" smtClean="0"/>
              <a:t>RV systole shortens more than LV systole in sitting or standing </a:t>
            </a:r>
            <a:r>
              <a:rPr lang="en-US" sz="2000" dirty="0" smtClean="0">
                <a:sym typeface="Wingdings" pitchFamily="2" charset="2"/>
              </a:rPr>
              <a:t> enhanced respiratory variation of S2 in upright. </a:t>
            </a:r>
          </a:p>
          <a:p>
            <a:endParaRPr lang="en-US" sz="2000" dirty="0" smtClean="0">
              <a:sym typeface="Wingdings" pitchFamily="2" charset="2"/>
            </a:endParaRPr>
          </a:p>
          <a:p>
            <a:r>
              <a:rPr lang="en-US" sz="2000" dirty="0" smtClean="0">
                <a:sym typeface="Wingdings" pitchFamily="2" charset="2"/>
              </a:rPr>
              <a:t>In normal cases, </a:t>
            </a:r>
            <a:r>
              <a:rPr lang="en-US" sz="2000" dirty="0" smtClean="0"/>
              <a:t>audible </a:t>
            </a:r>
            <a:r>
              <a:rPr lang="en-US" sz="2000" dirty="0"/>
              <a:t>expiratory </a:t>
            </a:r>
            <a:r>
              <a:rPr lang="en-US" sz="2000" dirty="0" smtClean="0"/>
              <a:t>splitting of </a:t>
            </a:r>
            <a:r>
              <a:rPr lang="en-US" sz="2000" dirty="0"/>
              <a:t>S2 in supine </a:t>
            </a:r>
            <a:r>
              <a:rPr lang="en-US" sz="2000" dirty="0" smtClean="0"/>
              <a:t>position </a:t>
            </a:r>
            <a:r>
              <a:rPr lang="en-US" sz="2000" dirty="0" smtClean="0">
                <a:sym typeface="Wingdings" pitchFamily="2" charset="2"/>
              </a:rPr>
              <a:t> sitting/standing  single S2.</a:t>
            </a:r>
          </a:p>
          <a:p>
            <a:endParaRPr lang="en-US" sz="2000" dirty="0" smtClean="0">
              <a:sym typeface="Wingdings" pitchFamily="2" charset="2"/>
            </a:endParaRPr>
          </a:p>
          <a:p>
            <a:r>
              <a:rPr lang="en-US" sz="2000" dirty="0">
                <a:sym typeface="Wingdings" pitchFamily="2" charset="2"/>
              </a:rPr>
              <a:t>In </a:t>
            </a:r>
            <a:r>
              <a:rPr lang="en-US" sz="2000" dirty="0" smtClean="0">
                <a:sym typeface="Wingdings" pitchFamily="2" charset="2"/>
              </a:rPr>
              <a:t>abnormal </a:t>
            </a:r>
            <a:r>
              <a:rPr lang="en-US" sz="2000" dirty="0">
                <a:sym typeface="Wingdings" pitchFamily="2" charset="2"/>
              </a:rPr>
              <a:t>cases, </a:t>
            </a:r>
            <a:r>
              <a:rPr lang="en-US" sz="2000" dirty="0"/>
              <a:t>audible expiratory splitting of </a:t>
            </a:r>
            <a:r>
              <a:rPr lang="en-US" sz="2000" dirty="0" smtClean="0"/>
              <a:t>S2 </a:t>
            </a:r>
            <a:r>
              <a:rPr lang="en-US" sz="2000" dirty="0" smtClean="0">
                <a:sym typeface="Wingdings" pitchFamily="2" charset="2"/>
              </a:rPr>
              <a:t> Further increase in A2-P2 interval on inspiration. </a:t>
            </a:r>
          </a:p>
          <a:p>
            <a:pPr lvl="1"/>
            <a:r>
              <a:rPr lang="en-US" sz="2000" dirty="0" smtClean="0">
                <a:sym typeface="Wingdings" pitchFamily="2" charset="2"/>
              </a:rPr>
              <a:t>If no detectable change in interval  </a:t>
            </a:r>
            <a:r>
              <a:rPr lang="en-US" sz="2000" b="1" dirty="0" smtClean="0">
                <a:sym typeface="Wingdings" pitchFamily="2" charset="2"/>
              </a:rPr>
              <a:t>Fixed splitting.</a:t>
            </a:r>
            <a:endParaRPr lang="en-US" sz="2000" b="1" dirty="0">
              <a:sym typeface="Wingdings" pitchFamily="2" charset="2"/>
            </a:endParaRPr>
          </a:p>
          <a:p>
            <a:endParaRPr lang="en-US" sz="2000" dirty="0" smtClean="0"/>
          </a:p>
          <a:p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xmlns="" val="3109789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6232" r="38802"/>
          <a:stretch/>
        </p:blipFill>
        <p:spPr>
          <a:xfrm>
            <a:off x="1524000" y="1295400"/>
            <a:ext cx="5760640" cy="4437280"/>
          </a:xfrm>
        </p:spPr>
      </p:pic>
    </p:spTree>
    <p:extLst>
      <p:ext uri="{BB962C8B-B14F-4D97-AF65-F5344CB8AC3E}">
        <p14:creationId xmlns:p14="http://schemas.microsoft.com/office/powerpoint/2010/main" xmlns="" val="25290550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IN" sz="3000" b="1" dirty="0">
                <a:solidFill>
                  <a:srgbClr val="FD6B80"/>
                </a:solidFill>
                <a:latin typeface="Times New Roman" pitchFamily="18" charset="0"/>
                <a:cs typeface="Times New Roman" pitchFamily="18" charset="0"/>
              </a:rPr>
              <a:t>Normal Respiratory Variations of A2-P2 Split</a:t>
            </a:r>
            <a:r>
              <a:rPr lang="en-IN" sz="3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3000" b="1" dirty="0">
                <a:latin typeface="Times New Roman" pitchFamily="18" charset="0"/>
                <a:cs typeface="Times New Roman" pitchFamily="18" charset="0"/>
              </a:rPr>
            </a:br>
            <a:endParaRPr lang="en-IN" sz="3000" b="1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02154098"/>
              </p:ext>
            </p:extLst>
          </p:nvPr>
        </p:nvGraphicFramePr>
        <p:xfrm>
          <a:off x="457200" y="1295400"/>
          <a:ext cx="8229600" cy="5229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950542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00200"/>
            <a:ext cx="76200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1143000" y="609600"/>
            <a:ext cx="7086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b="1" dirty="0" smtClean="0"/>
              <a:t>Hangout interval</a:t>
            </a:r>
            <a:r>
              <a:rPr lang="en-IN" dirty="0" smtClean="0"/>
              <a:t> - </a:t>
            </a:r>
            <a:r>
              <a:rPr lang="en-IN" dirty="0" smtClean="0">
                <a:solidFill>
                  <a:srgbClr val="7030A0"/>
                </a:solidFill>
              </a:rPr>
              <a:t>Interval between the end of ventricular ejection and the closure of the </a:t>
            </a:r>
            <a:r>
              <a:rPr lang="en-IN" dirty="0" err="1" smtClean="0">
                <a:solidFill>
                  <a:srgbClr val="7030A0"/>
                </a:solidFill>
              </a:rPr>
              <a:t>semilunar</a:t>
            </a:r>
            <a:r>
              <a:rPr lang="en-IN" dirty="0" smtClean="0">
                <a:solidFill>
                  <a:srgbClr val="7030A0"/>
                </a:solidFill>
              </a:rPr>
              <a:t> valves. </a:t>
            </a:r>
          </a:p>
        </p:txBody>
      </p:sp>
    </p:spTree>
    <p:extLst>
      <p:ext uri="{BB962C8B-B14F-4D97-AF65-F5344CB8AC3E}">
        <p14:creationId xmlns:p14="http://schemas.microsoft.com/office/powerpoint/2010/main" xmlns="" val="15652420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6048672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/>
              <a:t>Normal PVR is 10-20% of SVR </a:t>
            </a:r>
            <a:r>
              <a:rPr lang="en-US" sz="2000" dirty="0" smtClean="0">
                <a:sym typeface="Wingdings" pitchFamily="2" charset="2"/>
              </a:rPr>
              <a:t> Forward flow during systole continues in PA over a longer period of time than flow in </a:t>
            </a:r>
            <a:r>
              <a:rPr lang="en-US" sz="2000" dirty="0" err="1" smtClean="0">
                <a:sym typeface="Wingdings" pitchFamily="2" charset="2"/>
              </a:rPr>
              <a:t>Ao</a:t>
            </a:r>
            <a:r>
              <a:rPr lang="en-US" sz="2000" dirty="0" smtClean="0">
                <a:sym typeface="Wingdings" pitchFamily="2" charset="2"/>
              </a:rPr>
              <a:t>.</a:t>
            </a:r>
          </a:p>
          <a:p>
            <a:pPr>
              <a:defRPr/>
            </a:pPr>
            <a:endParaRPr lang="en-IN" sz="2000" dirty="0" smtClean="0"/>
          </a:p>
          <a:p>
            <a:pPr>
              <a:defRPr/>
            </a:pPr>
            <a:r>
              <a:rPr lang="en-IN" sz="2000" dirty="0" smtClean="0"/>
              <a:t>Hangout interval in </a:t>
            </a:r>
            <a:r>
              <a:rPr lang="en-IN" sz="2000" dirty="0" err="1" smtClean="0"/>
              <a:t>Ao</a:t>
            </a:r>
            <a:r>
              <a:rPr lang="en-IN" sz="2000" dirty="0" smtClean="0"/>
              <a:t> &lt; PA. </a:t>
            </a:r>
            <a:r>
              <a:rPr lang="en-US" sz="2000" b="1" dirty="0"/>
              <a:t>(PA ~ </a:t>
            </a:r>
            <a:r>
              <a:rPr lang="en-US" sz="2000" b="1" dirty="0" smtClean="0"/>
              <a:t>2-5 </a:t>
            </a:r>
            <a:r>
              <a:rPr lang="en-US" sz="2000" b="1" dirty="0"/>
              <a:t>times </a:t>
            </a:r>
            <a:r>
              <a:rPr lang="en-US" sz="2000" b="1" dirty="0" err="1"/>
              <a:t>Ao</a:t>
            </a:r>
            <a:r>
              <a:rPr lang="en-US" sz="2000" b="1" dirty="0"/>
              <a:t>)</a:t>
            </a:r>
            <a:endParaRPr lang="en-IN" sz="2000" dirty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IN" sz="2000" dirty="0" smtClean="0"/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 smtClean="0"/>
              <a:t>PA may </a:t>
            </a:r>
            <a:r>
              <a:rPr lang="en-IN" sz="2000" dirty="0"/>
              <a:t>be as long as 60 to 70 </a:t>
            </a:r>
            <a:r>
              <a:rPr lang="en-IN" sz="2000" dirty="0" err="1"/>
              <a:t>ms</a:t>
            </a:r>
            <a:r>
              <a:rPr lang="en-IN" sz="2000" dirty="0"/>
              <a:t>; </a:t>
            </a:r>
            <a:r>
              <a:rPr lang="en-IN" sz="2000" dirty="0" smtClean="0"/>
              <a:t>A0 as </a:t>
            </a:r>
            <a:r>
              <a:rPr lang="en-IN" sz="2000" dirty="0"/>
              <a:t>short as 15 to 30 </a:t>
            </a:r>
            <a:r>
              <a:rPr lang="en-IN" sz="2000" dirty="0" err="1"/>
              <a:t>ms.</a:t>
            </a:r>
            <a:r>
              <a:rPr lang="en-IN" sz="2000" dirty="0"/>
              <a:t> </a:t>
            </a:r>
            <a:endParaRPr lang="en-IN" sz="2000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en-US" sz="2000" dirty="0" smtClean="0"/>
              <a:t>	</a:t>
            </a:r>
            <a:endParaRPr lang="en-IN" sz="2000" b="1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 smtClean="0"/>
              <a:t>Difference </a:t>
            </a:r>
            <a:r>
              <a:rPr lang="en-IN" sz="2000" dirty="0"/>
              <a:t>between </a:t>
            </a:r>
            <a:r>
              <a:rPr lang="en-IN" sz="2000" dirty="0" smtClean="0"/>
              <a:t>PA and </a:t>
            </a:r>
            <a:r>
              <a:rPr lang="en-IN" sz="2000" dirty="0" err="1" smtClean="0"/>
              <a:t>Ao</a:t>
            </a:r>
            <a:r>
              <a:rPr lang="en-IN" sz="2000" dirty="0" smtClean="0"/>
              <a:t> </a:t>
            </a:r>
            <a:r>
              <a:rPr lang="en-IN" sz="2000" dirty="0"/>
              <a:t>hangout times </a:t>
            </a:r>
            <a:r>
              <a:rPr lang="en-IN" sz="2000" dirty="0" smtClean="0"/>
              <a:t>determines </a:t>
            </a:r>
            <a:r>
              <a:rPr lang="en-IN" sz="2000" dirty="0"/>
              <a:t>the degree of splitting of the S2, both in physiologic situations and in many pathologic conditions</a:t>
            </a:r>
            <a:r>
              <a:rPr lang="en-IN" sz="2000" dirty="0" smtClean="0"/>
              <a:t>.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en-IN" sz="2000" dirty="0" smtClean="0"/>
              <a:t> </a:t>
            </a:r>
            <a:endParaRPr lang="en-IN" sz="20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 smtClean="0"/>
              <a:t>Hangout </a:t>
            </a:r>
            <a:r>
              <a:rPr lang="en-IN" sz="2000" dirty="0"/>
              <a:t>time also is determined by the compliance of </a:t>
            </a:r>
            <a:r>
              <a:rPr lang="en-IN" sz="2000" dirty="0" err="1" smtClean="0"/>
              <a:t>Ao</a:t>
            </a:r>
            <a:r>
              <a:rPr lang="en-IN" sz="2000" dirty="0" smtClean="0"/>
              <a:t> and PA.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en-IN" sz="20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 smtClean="0"/>
              <a:t>Normally</a:t>
            </a:r>
            <a:r>
              <a:rPr lang="en-IN" sz="2000" dirty="0"/>
              <a:t>, </a:t>
            </a:r>
            <a:r>
              <a:rPr lang="en-IN" sz="2000" dirty="0" err="1" smtClean="0"/>
              <a:t>Ao</a:t>
            </a:r>
            <a:r>
              <a:rPr lang="en-IN" sz="2000" dirty="0" smtClean="0"/>
              <a:t> is much </a:t>
            </a:r>
            <a:r>
              <a:rPr lang="en-IN" sz="2000" dirty="0"/>
              <a:t>stiffer than </a:t>
            </a:r>
            <a:r>
              <a:rPr lang="en-IN" sz="2000" dirty="0" smtClean="0"/>
              <a:t>PA, </a:t>
            </a:r>
            <a:r>
              <a:rPr lang="en-IN" sz="2000" dirty="0"/>
              <a:t>characteristic that accounts for the shorter hangout time in </a:t>
            </a:r>
            <a:r>
              <a:rPr lang="en-IN" sz="2000" dirty="0" err="1" smtClean="0"/>
              <a:t>Ao</a:t>
            </a:r>
            <a:r>
              <a:rPr lang="en-IN" sz="2000" dirty="0" smtClean="0"/>
              <a:t> </a:t>
            </a:r>
            <a:r>
              <a:rPr lang="en-IN" sz="2000" dirty="0"/>
              <a:t>than </a:t>
            </a:r>
            <a:r>
              <a:rPr lang="en-IN" sz="2000" dirty="0" smtClean="0"/>
              <a:t>PA.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000" dirty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en-IN" sz="2000" dirty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en-IN" sz="20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xmlns="" val="2315921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35480"/>
            <a:ext cx="8712968" cy="4389120"/>
          </a:xfrm>
        </p:spPr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</a:rPr>
              <a:t>Inspiratory splitting therefore depends upon:</a:t>
            </a:r>
          </a:p>
          <a:p>
            <a:pPr lvl="1"/>
            <a:endParaRPr lang="en-US" sz="3000" b="1" dirty="0" smtClean="0">
              <a:solidFill>
                <a:srgbClr val="C00000"/>
              </a:solidFill>
            </a:endParaRPr>
          </a:p>
          <a:p>
            <a:pPr lvl="1"/>
            <a:r>
              <a:rPr lang="en-US" sz="3000" b="1" dirty="0" smtClean="0">
                <a:solidFill>
                  <a:srgbClr val="C00000"/>
                </a:solidFill>
              </a:rPr>
              <a:t>Increased PA hangout interval </a:t>
            </a:r>
            <a:r>
              <a:rPr lang="en-US" sz="2000" b="1" dirty="0" smtClean="0">
                <a:solidFill>
                  <a:srgbClr val="C00000"/>
                </a:solidFill>
              </a:rPr>
              <a:t>(2/3</a:t>
            </a:r>
            <a:r>
              <a:rPr lang="en-US" sz="2000" b="1" baseline="30000" dirty="0" smtClean="0">
                <a:solidFill>
                  <a:srgbClr val="C00000"/>
                </a:solidFill>
              </a:rPr>
              <a:t>rd</a:t>
            </a:r>
            <a:r>
              <a:rPr lang="en-US" sz="2000" b="1" dirty="0" smtClean="0">
                <a:solidFill>
                  <a:srgbClr val="C00000"/>
                </a:solidFill>
              </a:rPr>
              <a:t> contribution)</a:t>
            </a:r>
          </a:p>
          <a:p>
            <a:pPr lvl="1"/>
            <a:endParaRPr lang="en-US" sz="3000" b="1" dirty="0" smtClean="0">
              <a:solidFill>
                <a:srgbClr val="C00000"/>
              </a:solidFill>
            </a:endParaRPr>
          </a:p>
          <a:p>
            <a:pPr lvl="1"/>
            <a:r>
              <a:rPr lang="en-US" sz="3000" b="1" dirty="0" smtClean="0">
                <a:solidFill>
                  <a:srgbClr val="C00000"/>
                </a:solidFill>
              </a:rPr>
              <a:t>Increased RV systole time </a:t>
            </a:r>
            <a:r>
              <a:rPr lang="en-US" sz="2000" b="1" dirty="0" smtClean="0">
                <a:solidFill>
                  <a:srgbClr val="C00000"/>
                </a:solidFill>
              </a:rPr>
              <a:t>(1/3</a:t>
            </a:r>
            <a:r>
              <a:rPr lang="en-US" sz="2000" b="1" baseline="30000" dirty="0" smtClean="0">
                <a:solidFill>
                  <a:srgbClr val="C00000"/>
                </a:solidFill>
              </a:rPr>
              <a:t>rd</a:t>
            </a:r>
            <a:r>
              <a:rPr lang="en-US" sz="2000" b="1" dirty="0" smtClean="0">
                <a:solidFill>
                  <a:srgbClr val="C00000"/>
                </a:solidFill>
              </a:rPr>
              <a:t> contribution</a:t>
            </a:r>
            <a:r>
              <a:rPr lang="en-US" sz="2000" dirty="0" smtClean="0">
                <a:solidFill>
                  <a:srgbClr val="C00000"/>
                </a:solidFill>
              </a:rPr>
              <a:t>)</a:t>
            </a:r>
          </a:p>
          <a:p>
            <a:pPr lvl="1"/>
            <a:endParaRPr lang="en-US" sz="2000" dirty="0">
              <a:solidFill>
                <a:srgbClr val="C00000"/>
              </a:solidFill>
            </a:endParaRPr>
          </a:p>
          <a:p>
            <a:r>
              <a:rPr lang="en-IN" sz="2200" spc="100" dirty="0"/>
              <a:t>Inspiration </a:t>
            </a:r>
            <a:r>
              <a:rPr lang="en-IN" sz="2200" spc="100" dirty="0">
                <a:sym typeface="Wingdings" pitchFamily="2" charset="2"/>
              </a:rPr>
              <a:t> Reduction LV stroke volume and LV ejection time  A2 occurs slightly earlier. (negligible contribution)</a:t>
            </a:r>
          </a:p>
          <a:p>
            <a:pPr lvl="1"/>
            <a:endParaRPr lang="en-IN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0786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000" b="1" dirty="0" smtClean="0">
                <a:solidFill>
                  <a:srgbClr val="FD6B80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IN" sz="3000" b="1" dirty="0" smtClean="0">
              <a:solidFill>
                <a:srgbClr val="FD6B8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 rtlCol="0">
            <a:normAutofit/>
          </a:bodyPr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End of the ejection phase of systole.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IN" sz="2000" dirty="0" smtClean="0">
              <a:solidFill>
                <a:srgbClr val="231F2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Closure of the semilunar valves.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IN" sz="2000" dirty="0" smtClean="0">
              <a:solidFill>
                <a:srgbClr val="231F2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Two semilunar valves – Aortic and pulmonary.</a:t>
            </a:r>
          </a:p>
          <a:p>
            <a:pPr lvl="1" indent="-274320">
              <a:lnSpc>
                <a:spcPct val="150000"/>
              </a:lnSpc>
              <a:buClr>
                <a:schemeClr val="accent3"/>
              </a:buClr>
              <a:defRPr/>
            </a:pPr>
            <a:r>
              <a:rPr lang="en-IN" sz="2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Two components for the S2 – 1</a:t>
            </a:r>
            <a:r>
              <a:rPr lang="en-IN" sz="2000" baseline="30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IN" sz="2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Aortic component (A2) and               2</a:t>
            </a:r>
            <a:r>
              <a:rPr lang="en-IN" sz="2000" baseline="30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IN" sz="2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 pulmonary component (P2).</a:t>
            </a:r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5139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8888" y="836613"/>
            <a:ext cx="676910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85434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dirty="0" smtClean="0"/>
              <a:t>Common factors altering S2</a:t>
            </a:r>
          </a:p>
          <a:p>
            <a:pPr marL="0" indent="0">
              <a:buNone/>
            </a:pPr>
            <a:endParaRPr lang="en-US" sz="2000" b="1" dirty="0" smtClean="0"/>
          </a:p>
          <a:p>
            <a:pPr marL="514350" indent="-514350">
              <a:buAutoNum type="romanUcPeriod"/>
            </a:pPr>
            <a:r>
              <a:rPr lang="en-US" sz="2000" b="1" dirty="0" smtClean="0"/>
              <a:t>Inspiratory splitting</a:t>
            </a:r>
          </a:p>
          <a:p>
            <a:r>
              <a:rPr lang="en-US" sz="2000" dirty="0" smtClean="0"/>
              <a:t>Delay or Shortening of RV or LV systole</a:t>
            </a:r>
          </a:p>
          <a:p>
            <a:r>
              <a:rPr lang="en-US" sz="2000" dirty="0" smtClean="0"/>
              <a:t>Alteration in great vessel resistance and </a:t>
            </a:r>
            <a:r>
              <a:rPr lang="en-US" sz="2000" dirty="0" err="1" smtClean="0"/>
              <a:t>distensibility</a:t>
            </a:r>
            <a:r>
              <a:rPr lang="en-US" sz="2000" dirty="0" smtClean="0"/>
              <a:t>. 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Disturbances of ventricular electrical activation.</a:t>
            </a:r>
          </a:p>
          <a:p>
            <a:pPr lvl="1"/>
            <a:r>
              <a:rPr lang="en-US" sz="2000" dirty="0" smtClean="0"/>
              <a:t>Abnormal contractile performance.</a:t>
            </a:r>
          </a:p>
          <a:p>
            <a:pPr lvl="1"/>
            <a:r>
              <a:rPr lang="en-US" sz="2000" dirty="0" smtClean="0"/>
              <a:t>Outflow obstruction.</a:t>
            </a:r>
          </a:p>
          <a:p>
            <a:pPr lvl="1"/>
            <a:r>
              <a:rPr lang="en-US" sz="2000" dirty="0" smtClean="0"/>
              <a:t>Changes in Vascular Resistance. </a:t>
            </a:r>
          </a:p>
          <a:p>
            <a:pPr lvl="1"/>
            <a:endParaRPr lang="en-US" sz="2000" dirty="0" smtClean="0"/>
          </a:p>
          <a:p>
            <a:pPr marL="514350" indent="-514350">
              <a:buFont typeface="+mj-lt"/>
              <a:buAutoNum type="romanUcPeriod" startAt="2"/>
            </a:pPr>
            <a:r>
              <a:rPr lang="en-US" sz="2000" b="1" dirty="0" smtClean="0"/>
              <a:t>Intensity</a:t>
            </a:r>
          </a:p>
          <a:p>
            <a:pPr marL="514350" indent="-514350">
              <a:buFont typeface="+mj-lt"/>
              <a:buAutoNum type="romanUcPeriod" startAt="2"/>
            </a:pPr>
            <a:endParaRPr lang="en-US" sz="2000" b="1" dirty="0" smtClean="0"/>
          </a:p>
          <a:p>
            <a:r>
              <a:rPr lang="en-US" sz="2000" dirty="0" smtClean="0"/>
              <a:t>Elevation of pressure in </a:t>
            </a:r>
            <a:r>
              <a:rPr lang="en-US" sz="2000" dirty="0" err="1" smtClean="0"/>
              <a:t>Ao</a:t>
            </a:r>
            <a:r>
              <a:rPr lang="en-US" sz="2000" dirty="0" smtClean="0"/>
              <a:t> or PA </a:t>
            </a:r>
            <a:r>
              <a:rPr lang="en-US" sz="2000" dirty="0" smtClean="0">
                <a:sym typeface="Wingdings" pitchFamily="2" charset="2"/>
              </a:rPr>
              <a:t> more rapid and forceful deceleration of blood at en-systole  Increased amplitude of S2.</a:t>
            </a:r>
            <a:r>
              <a:rPr lang="en-US" sz="2000" dirty="0" smtClean="0"/>
              <a:t> </a:t>
            </a:r>
            <a:r>
              <a:rPr lang="en-US" sz="2000" b="1" dirty="0" smtClean="0"/>
              <a:t> </a:t>
            </a:r>
            <a:endParaRPr lang="en-IN" sz="2000" b="1" dirty="0"/>
          </a:p>
        </p:txBody>
      </p:sp>
    </p:spTree>
    <p:extLst>
      <p:ext uri="{BB962C8B-B14F-4D97-AF65-F5344CB8AC3E}">
        <p14:creationId xmlns:p14="http://schemas.microsoft.com/office/powerpoint/2010/main" xmlns="" val="2788376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-152400"/>
            <a:ext cx="8229600" cy="6317704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en-IN" sz="28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Wide Splitting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en-IN" sz="18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/>
              <a:t>In adults, </a:t>
            </a:r>
            <a:r>
              <a:rPr lang="en-IN" sz="2000" dirty="0" smtClean="0"/>
              <a:t>S2 splitting during expiration </a:t>
            </a:r>
            <a:r>
              <a:rPr lang="en-IN" sz="2000" dirty="0" smtClean="0">
                <a:sym typeface="Wingdings" pitchFamily="2" charset="2"/>
              </a:rPr>
              <a:t> </a:t>
            </a:r>
            <a:r>
              <a:rPr lang="en-IN" sz="2000" dirty="0" smtClean="0"/>
              <a:t>abnormal </a:t>
            </a:r>
            <a:r>
              <a:rPr lang="en-IN" sz="2000" dirty="0"/>
              <a:t>wide splitting of the S2 should be suspected. </a:t>
            </a:r>
            <a:endParaRPr lang="en-IN" sz="2000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en-IN" sz="20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 smtClean="0"/>
              <a:t>Inspiratory </a:t>
            </a:r>
            <a:r>
              <a:rPr lang="en-IN" sz="2000" dirty="0"/>
              <a:t>increase in the degree of splitting </a:t>
            </a:r>
            <a:r>
              <a:rPr lang="en-IN" sz="2000" dirty="0" smtClean="0"/>
              <a:t>of S2 </a:t>
            </a:r>
            <a:r>
              <a:rPr lang="en-IN" sz="2000" dirty="0"/>
              <a:t>indicates </a:t>
            </a:r>
            <a:r>
              <a:rPr lang="en-IN" sz="2000" dirty="0" smtClean="0">
                <a:sym typeface="Wingdings" pitchFamily="2" charset="2"/>
              </a:rPr>
              <a:t> </a:t>
            </a:r>
            <a:r>
              <a:rPr lang="en-IN" sz="2000" dirty="0" smtClean="0"/>
              <a:t>delay </a:t>
            </a:r>
            <a:r>
              <a:rPr lang="en-IN" sz="2000" dirty="0"/>
              <a:t>in </a:t>
            </a:r>
            <a:r>
              <a:rPr lang="en-IN" sz="2000" dirty="0" smtClean="0"/>
              <a:t>PV </a:t>
            </a:r>
            <a:r>
              <a:rPr lang="en-IN" sz="2000" dirty="0"/>
              <a:t>closure sound. </a:t>
            </a:r>
            <a:endParaRPr lang="en-IN" sz="20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IN" sz="20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 smtClean="0"/>
              <a:t>Widely </a:t>
            </a:r>
            <a:r>
              <a:rPr lang="en-IN" sz="2000" dirty="0"/>
              <a:t>split S2 during expiration (with </a:t>
            </a:r>
            <a:r>
              <a:rPr lang="en-IN" sz="2000" b="1" dirty="0"/>
              <a:t>further increase in splitting during inspiration</a:t>
            </a:r>
            <a:r>
              <a:rPr lang="en-IN" sz="2000" dirty="0" smtClean="0"/>
              <a:t>)</a:t>
            </a:r>
          </a:p>
          <a:p>
            <a:pPr lvl="1" indent="-274320">
              <a:buClr>
                <a:schemeClr val="accent3"/>
              </a:buClr>
              <a:defRPr/>
            </a:pPr>
            <a:r>
              <a:rPr lang="en-IN" sz="2000" dirty="0" smtClean="0"/>
              <a:t>RBBB (most common cause).</a:t>
            </a:r>
          </a:p>
          <a:p>
            <a:pPr lvl="1" indent="-274320">
              <a:buClr>
                <a:schemeClr val="accent3"/>
              </a:buClr>
              <a:defRPr/>
            </a:pPr>
            <a:r>
              <a:rPr lang="en-IN" sz="2000" dirty="0" smtClean="0"/>
              <a:t>LV pacing (also </a:t>
            </a:r>
            <a:r>
              <a:rPr lang="en-IN" sz="2000" dirty="0"/>
              <a:t>produces </a:t>
            </a:r>
            <a:r>
              <a:rPr lang="en-IN" sz="2000" dirty="0" smtClean="0"/>
              <a:t>RBBB type </a:t>
            </a:r>
            <a:r>
              <a:rPr lang="en-IN" sz="2000" dirty="0"/>
              <a:t>of conduction </a:t>
            </a:r>
            <a:r>
              <a:rPr lang="en-IN" sz="2000" dirty="0" smtClean="0"/>
              <a:t>disturbances).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en-IN" sz="20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i="1" dirty="0" smtClean="0"/>
              <a:t>Wide </a:t>
            </a:r>
            <a:r>
              <a:rPr lang="en-IN" sz="2000" i="1" dirty="0"/>
              <a:t>splitting of the S2 in conduction disturbances occurs from delayed activation of </a:t>
            </a:r>
            <a:r>
              <a:rPr lang="en-IN" sz="2000" i="1" dirty="0" smtClean="0"/>
              <a:t>RV </a:t>
            </a:r>
            <a:r>
              <a:rPr lang="en-IN" sz="2000" i="1" dirty="0" smtClean="0">
                <a:sym typeface="Wingdings" pitchFamily="2" charset="2"/>
              </a:rPr>
              <a:t> d</a:t>
            </a:r>
            <a:r>
              <a:rPr lang="en-IN" sz="2000" i="1" dirty="0" smtClean="0"/>
              <a:t>elayed </a:t>
            </a:r>
            <a:r>
              <a:rPr lang="en-IN" sz="2000" i="1" dirty="0"/>
              <a:t>completion of </a:t>
            </a:r>
            <a:r>
              <a:rPr lang="en-IN" sz="2000" i="1" dirty="0" smtClean="0"/>
              <a:t>RV ejection</a:t>
            </a:r>
            <a:r>
              <a:rPr lang="en-IN" sz="2000" i="1" dirty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IN" sz="1800" dirty="0"/>
          </a:p>
        </p:txBody>
      </p:sp>
    </p:spTree>
    <p:extLst>
      <p:ext uri="{BB962C8B-B14F-4D97-AF65-F5344CB8AC3E}">
        <p14:creationId xmlns:p14="http://schemas.microsoft.com/office/powerpoint/2010/main" xmlns="" val="36144573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435280" cy="5911552"/>
          </a:xfrm>
        </p:spPr>
        <p:txBody>
          <a:bodyPr rtlCol="0"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IN" sz="20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 smtClean="0"/>
              <a:t>Wide </a:t>
            </a:r>
            <a:r>
              <a:rPr lang="en-IN" sz="2000" dirty="0"/>
              <a:t>splitting of the </a:t>
            </a:r>
            <a:r>
              <a:rPr lang="en-IN" sz="2000" dirty="0" smtClean="0"/>
              <a:t>S2 </a:t>
            </a:r>
          </a:p>
          <a:p>
            <a:pPr lvl="1" indent="-274320">
              <a:buClr>
                <a:schemeClr val="accent3"/>
              </a:buClr>
              <a:defRPr/>
            </a:pPr>
            <a:endParaRPr lang="en-IN" sz="2000" b="1" dirty="0" smtClean="0"/>
          </a:p>
          <a:p>
            <a:pPr lvl="1" indent="-274320">
              <a:buClr>
                <a:schemeClr val="accent3"/>
              </a:buClr>
              <a:defRPr/>
            </a:pPr>
            <a:r>
              <a:rPr lang="en-IN" sz="2000" b="1" dirty="0" smtClean="0"/>
              <a:t>Delayed P2 (prolonged RV systole)</a:t>
            </a:r>
          </a:p>
          <a:p>
            <a:pPr lvl="2" indent="-274320">
              <a:buClr>
                <a:schemeClr val="accent3"/>
              </a:buClr>
              <a:defRPr/>
            </a:pPr>
            <a:r>
              <a:rPr lang="en-IN" sz="2000" dirty="0" smtClean="0"/>
              <a:t>Complete RBBB</a:t>
            </a:r>
            <a:endParaRPr lang="en-IN" sz="2000" dirty="0"/>
          </a:p>
          <a:p>
            <a:pPr lvl="2" indent="-274320">
              <a:buClr>
                <a:schemeClr val="accent3"/>
              </a:buClr>
              <a:defRPr/>
            </a:pPr>
            <a:r>
              <a:rPr lang="en-IN" sz="2000" dirty="0" smtClean="0"/>
              <a:t>PS</a:t>
            </a:r>
          </a:p>
          <a:p>
            <a:pPr lvl="2" indent="-274320">
              <a:buClr>
                <a:schemeClr val="accent3"/>
              </a:buClr>
              <a:defRPr/>
            </a:pPr>
            <a:r>
              <a:rPr lang="en-IN" sz="2000" dirty="0" smtClean="0"/>
              <a:t>Massive pulmonary embolism</a:t>
            </a:r>
          </a:p>
          <a:p>
            <a:pPr lvl="2" indent="-274320">
              <a:buClr>
                <a:schemeClr val="accent3"/>
              </a:buClr>
              <a:defRPr/>
            </a:pPr>
            <a:r>
              <a:rPr lang="en-IN" sz="2000" dirty="0" smtClean="0"/>
              <a:t>PH with RV failure</a:t>
            </a:r>
          </a:p>
          <a:p>
            <a:pPr lvl="2" indent="-274320">
              <a:buClr>
                <a:schemeClr val="accent3"/>
              </a:buClr>
              <a:defRPr/>
            </a:pPr>
            <a:r>
              <a:rPr lang="en-IN" sz="2000" dirty="0" smtClean="0"/>
              <a:t>ASD</a:t>
            </a:r>
          </a:p>
          <a:p>
            <a:pPr lvl="1" indent="-274320">
              <a:buClr>
                <a:schemeClr val="accent3"/>
              </a:buClr>
              <a:defRPr/>
            </a:pPr>
            <a:endParaRPr lang="en-US" sz="2000" b="1" dirty="0" smtClean="0"/>
          </a:p>
          <a:p>
            <a:pPr lvl="1" indent="-274320">
              <a:buClr>
                <a:schemeClr val="accent3"/>
              </a:buClr>
              <a:defRPr/>
            </a:pPr>
            <a:r>
              <a:rPr lang="en-US" sz="2000" b="1" dirty="0" smtClean="0"/>
              <a:t>Early A2 (shortened LV systole)</a:t>
            </a:r>
          </a:p>
          <a:p>
            <a:pPr lvl="2" indent="-274320">
              <a:buClr>
                <a:schemeClr val="accent3"/>
              </a:buClr>
              <a:defRPr/>
            </a:pPr>
            <a:r>
              <a:rPr lang="en-US" sz="2000" dirty="0" smtClean="0"/>
              <a:t>Severe MR</a:t>
            </a:r>
          </a:p>
          <a:p>
            <a:pPr lvl="2" indent="-274320">
              <a:buClr>
                <a:schemeClr val="accent3"/>
              </a:buClr>
              <a:defRPr/>
            </a:pPr>
            <a:r>
              <a:rPr lang="en-US" sz="2000" dirty="0" smtClean="0"/>
              <a:t>VSD (both shorten LV systole and prolong RV systole).</a:t>
            </a:r>
          </a:p>
          <a:p>
            <a:pPr lvl="2" indent="-274320">
              <a:buClr>
                <a:schemeClr val="accent3"/>
              </a:buClr>
              <a:defRPr/>
            </a:pPr>
            <a:r>
              <a:rPr lang="en-US" sz="2000" dirty="0" smtClean="0"/>
              <a:t>Pericardial </a:t>
            </a:r>
            <a:r>
              <a:rPr lang="en-US" sz="2000" dirty="0" err="1" smtClean="0"/>
              <a:t>tamponade</a:t>
            </a:r>
            <a:r>
              <a:rPr lang="en-US" sz="2000" dirty="0"/>
              <a:t> </a:t>
            </a:r>
            <a:r>
              <a:rPr lang="en-US" sz="2000" dirty="0" smtClean="0"/>
              <a:t>(reduction in LV stroke volume &gt; RV stroke volume).</a:t>
            </a:r>
          </a:p>
          <a:p>
            <a:pPr lvl="2" indent="-274320">
              <a:buClr>
                <a:schemeClr val="accent3"/>
              </a:buClr>
              <a:defRPr/>
            </a:pPr>
            <a:r>
              <a:rPr lang="en-US" sz="2000" dirty="0"/>
              <a:t>Constrictive </a:t>
            </a:r>
            <a:r>
              <a:rPr lang="en-US" sz="2000" dirty="0" smtClean="0"/>
              <a:t>pericarditis  (LV volume reduction, RV volume fixed)</a:t>
            </a:r>
          </a:p>
          <a:p>
            <a:pPr lvl="2" indent="-274320">
              <a:buClr>
                <a:schemeClr val="accent3"/>
              </a:buClr>
              <a:defRPr/>
            </a:pPr>
            <a:endParaRPr lang="en-US" sz="2000" dirty="0"/>
          </a:p>
          <a:p>
            <a:pPr lvl="1" indent="-274320">
              <a:buClr>
                <a:schemeClr val="accent3"/>
              </a:buClr>
              <a:defRPr/>
            </a:pPr>
            <a:endParaRPr lang="en-IN" sz="2000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en-IN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2080402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76664"/>
          </a:xfrm>
        </p:spPr>
        <p:txBody>
          <a:bodyPr rtlCol="0">
            <a:noAutofit/>
          </a:bodyPr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en-IN" sz="3000" b="1" dirty="0">
                <a:solidFill>
                  <a:srgbClr val="FF0000"/>
                </a:solidFill>
                <a:cs typeface="Times New Roman" pitchFamily="18" charset="0"/>
              </a:rPr>
              <a:t>Single Second Heart </a:t>
            </a:r>
            <a:r>
              <a:rPr lang="en-IN" sz="3000" b="1" dirty="0" smtClean="0">
                <a:solidFill>
                  <a:srgbClr val="FF0000"/>
                </a:solidFill>
                <a:cs typeface="Times New Roman" pitchFamily="18" charset="0"/>
              </a:rPr>
              <a:t>Sound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 smtClean="0"/>
              <a:t>Single </a:t>
            </a:r>
            <a:r>
              <a:rPr lang="en-IN" sz="2000" dirty="0"/>
              <a:t>S2 </a:t>
            </a:r>
            <a:r>
              <a:rPr lang="en-IN" sz="2000" dirty="0" smtClean="0"/>
              <a:t>--- absence </a:t>
            </a:r>
            <a:r>
              <a:rPr lang="en-IN" sz="2000" dirty="0"/>
              <a:t>of either of the two components of the S2 or from the fusion of A2 and P2 without the inspiratory splitting. </a:t>
            </a:r>
            <a:endParaRPr lang="en-IN" sz="2000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en-IN" sz="20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 smtClean="0"/>
              <a:t>Most </a:t>
            </a:r>
            <a:r>
              <a:rPr lang="en-IN" sz="2000" dirty="0"/>
              <a:t>common cause </a:t>
            </a:r>
            <a:r>
              <a:rPr lang="en-IN" sz="2000" dirty="0" smtClean="0"/>
              <a:t>-- inability </a:t>
            </a:r>
            <a:r>
              <a:rPr lang="en-IN" sz="2000" dirty="0"/>
              <a:t>to hear the faint </a:t>
            </a:r>
            <a:r>
              <a:rPr lang="en-IN" sz="2000" dirty="0" smtClean="0"/>
              <a:t>P2 </a:t>
            </a:r>
            <a:r>
              <a:rPr lang="en-IN" sz="2000" dirty="0"/>
              <a:t>because of </a:t>
            </a:r>
            <a:r>
              <a:rPr lang="en-IN" sz="2000" dirty="0" smtClean="0"/>
              <a:t>COPD, </a:t>
            </a:r>
            <a:r>
              <a:rPr lang="en-IN" sz="2000" dirty="0"/>
              <a:t>obesity, or even normal but accentuated respiratory noise. </a:t>
            </a:r>
            <a:endParaRPr lang="en-IN" sz="2000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en-IN" sz="20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 smtClean="0"/>
              <a:t>Another </a:t>
            </a:r>
            <a:r>
              <a:rPr lang="en-IN" sz="2000" dirty="0"/>
              <a:t>common cause </a:t>
            </a:r>
            <a:r>
              <a:rPr lang="en-IN" sz="2000" dirty="0" smtClean="0"/>
              <a:t>-- </a:t>
            </a:r>
            <a:r>
              <a:rPr lang="en-IN" sz="2000" dirty="0"/>
              <a:t>advanced </a:t>
            </a:r>
            <a:r>
              <a:rPr lang="en-IN" sz="2000" dirty="0" smtClean="0"/>
              <a:t>age </a:t>
            </a:r>
            <a:r>
              <a:rPr lang="en-IN" sz="2000" dirty="0" smtClean="0">
                <a:sym typeface="Wingdings" pitchFamily="2" charset="2"/>
              </a:rPr>
              <a:t></a:t>
            </a:r>
            <a:r>
              <a:rPr lang="en-IN" sz="2000" dirty="0" smtClean="0"/>
              <a:t> Decreased </a:t>
            </a:r>
            <a:r>
              <a:rPr lang="en-IN" sz="2000" dirty="0"/>
              <a:t>inspiratory delay in P2, rather than a delayed A2. </a:t>
            </a:r>
            <a:endParaRPr lang="en-IN" sz="2000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en-IN" sz="20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 smtClean="0"/>
              <a:t>Decreased </a:t>
            </a:r>
            <a:r>
              <a:rPr lang="en-IN" sz="2000" dirty="0"/>
              <a:t>inspiratory delay of P2 probably results from a decreased right-sided hangout interval related to aging changes in the pulmonary artery compliance</a:t>
            </a:r>
            <a:r>
              <a:rPr lang="en-IN" sz="2000" dirty="0" smtClean="0"/>
              <a:t>.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en-IN" sz="20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b="1" dirty="0" smtClean="0"/>
              <a:t>All </a:t>
            </a:r>
            <a:r>
              <a:rPr lang="en-IN" sz="2000" b="1" dirty="0"/>
              <a:t>conditions that can delay A2 may produce a single S2 when the splitting interval becomes </a:t>
            </a:r>
            <a:r>
              <a:rPr lang="en-IN" sz="2000" b="1" dirty="0" smtClean="0"/>
              <a:t>less </a:t>
            </a:r>
            <a:r>
              <a:rPr lang="en-IN" sz="2000" b="1" dirty="0"/>
              <a:t>than 30 </a:t>
            </a:r>
            <a:r>
              <a:rPr lang="en-IN" sz="2000" b="1" dirty="0" err="1"/>
              <a:t>ms.</a:t>
            </a:r>
            <a:r>
              <a:rPr lang="en-IN" sz="2000" b="1" dirty="0"/>
              <a:t> </a:t>
            </a:r>
            <a:endParaRPr lang="en-IN" sz="2000" b="1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en-IN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26861617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389120"/>
          </a:xfrm>
        </p:spPr>
        <p:txBody>
          <a:bodyPr>
            <a:normAutofit/>
          </a:bodyPr>
          <a:lstStyle/>
          <a:p>
            <a:r>
              <a:rPr lang="en-IN" sz="2000" dirty="0" smtClean="0"/>
              <a:t>Single S2 </a:t>
            </a:r>
            <a:r>
              <a:rPr lang="en-IN" sz="2000" dirty="0" smtClean="0">
                <a:sym typeface="Wingdings" pitchFamily="2" charset="2"/>
              </a:rPr>
              <a:t> c</a:t>
            </a:r>
            <a:r>
              <a:rPr lang="en-IN" sz="2000" dirty="0" smtClean="0"/>
              <a:t>onditions </a:t>
            </a:r>
            <a:r>
              <a:rPr lang="en-IN" sz="2000" dirty="0"/>
              <a:t>in which one component of the S2 is absent or </a:t>
            </a:r>
            <a:r>
              <a:rPr lang="en-IN" sz="2000" dirty="0" smtClean="0"/>
              <a:t>inaudible.</a:t>
            </a:r>
          </a:p>
          <a:p>
            <a:pPr lvl="1"/>
            <a:r>
              <a:rPr lang="en-IN" sz="2000" dirty="0" smtClean="0"/>
              <a:t>e.g</a:t>
            </a:r>
            <a:r>
              <a:rPr lang="en-IN" sz="2000" dirty="0"/>
              <a:t>., </a:t>
            </a:r>
            <a:r>
              <a:rPr lang="en-IN" sz="2000" dirty="0" smtClean="0"/>
              <a:t>severe TOF, TOF with Pulmonary atresia, severe PV stenosis</a:t>
            </a:r>
            <a:r>
              <a:rPr lang="en-IN" sz="2000" dirty="0"/>
              <a:t>, </a:t>
            </a:r>
            <a:r>
              <a:rPr lang="en-IN" sz="2000" dirty="0" smtClean="0"/>
              <a:t>severe AS, pulmonary </a:t>
            </a:r>
            <a:r>
              <a:rPr lang="en-IN" sz="2000" dirty="0"/>
              <a:t>atresia, and </a:t>
            </a:r>
            <a:r>
              <a:rPr lang="en-IN" sz="2000" dirty="0" smtClean="0"/>
              <a:t>tricuspid atresia</a:t>
            </a:r>
            <a:r>
              <a:rPr lang="en-IN" sz="2000" dirty="0"/>
              <a:t>.</a:t>
            </a:r>
          </a:p>
          <a:p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xmlns="" val="39673292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-108520" y="-171400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IN" sz="3000" b="1" dirty="0" smtClean="0">
                <a:solidFill>
                  <a:srgbClr val="FD6B80"/>
                </a:solidFill>
              </a:rPr>
              <a:t>CLINICAL ASSESSMENT OF S2</a:t>
            </a:r>
            <a:endParaRPr lang="en-IN" sz="3000" dirty="0" smtClean="0">
              <a:solidFill>
                <a:srgbClr val="FD6B80"/>
              </a:solidFill>
            </a:endParaRP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 rtlCol="0"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 smtClean="0"/>
              <a:t>S2 is a sharper, crisper sound.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IN" sz="20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 smtClean="0"/>
              <a:t>Marks the </a:t>
            </a:r>
            <a:r>
              <a:rPr lang="en-IN" sz="2000" b="1" dirty="0" smtClean="0"/>
              <a:t>end</a:t>
            </a:r>
            <a:r>
              <a:rPr lang="en-IN" sz="2000" dirty="0" smtClean="0"/>
              <a:t> of </a:t>
            </a:r>
            <a:r>
              <a:rPr lang="en-IN" sz="2000" b="1" dirty="0" smtClean="0"/>
              <a:t>systole</a:t>
            </a:r>
            <a:r>
              <a:rPr lang="en-IN" sz="2000" dirty="0" smtClean="0"/>
              <a:t> and </a:t>
            </a:r>
            <a:r>
              <a:rPr lang="en-IN" sz="2000" b="1" dirty="0" smtClean="0"/>
              <a:t>beginning</a:t>
            </a:r>
            <a:r>
              <a:rPr lang="en-IN" sz="2000" dirty="0" smtClean="0"/>
              <a:t> of </a:t>
            </a:r>
            <a:r>
              <a:rPr lang="en-IN" sz="2000" b="1" dirty="0" smtClean="0"/>
              <a:t>diastole.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en-IN" sz="20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 smtClean="0"/>
              <a:t>With normal heart rates, diastole is longer than systole.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en-IN" sz="20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 smtClean="0"/>
              <a:t>JVP contour is normal and visible </a:t>
            </a:r>
            <a:r>
              <a:rPr lang="en-IN" sz="2000" dirty="0" smtClean="0">
                <a:sym typeface="Wingdings" pitchFamily="2" charset="2"/>
              </a:rPr>
              <a:t> </a:t>
            </a:r>
            <a:r>
              <a:rPr lang="en-IN" sz="2000" dirty="0" smtClean="0"/>
              <a:t>S2 coincides with  systolic descent or the x′ descent. </a:t>
            </a:r>
            <a:endParaRPr lang="en-IN" sz="20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000" dirty="0" smtClean="0"/>
          </a:p>
          <a:p>
            <a:pPr>
              <a:defRPr/>
            </a:pPr>
            <a:r>
              <a:rPr lang="en-IN" sz="2000" dirty="0"/>
              <a:t>When assessing the S2, one needs to pay attention </a:t>
            </a:r>
            <a:r>
              <a:rPr lang="en-IN" sz="2000" dirty="0" smtClean="0"/>
              <a:t>to:</a:t>
            </a:r>
            <a:endParaRPr lang="en-IN" sz="2000" dirty="0"/>
          </a:p>
          <a:p>
            <a:pPr marL="0" indent="0">
              <a:buNone/>
              <a:defRPr/>
            </a:pPr>
            <a:r>
              <a:rPr lang="en-IN" sz="2000" dirty="0"/>
              <a:t>	-intensity. </a:t>
            </a:r>
          </a:p>
          <a:p>
            <a:pPr marL="0" indent="0">
              <a:buNone/>
              <a:defRPr/>
            </a:pPr>
            <a:r>
              <a:rPr lang="en-IN" sz="2000" dirty="0"/>
              <a:t>	-the nature of the individual components.</a:t>
            </a:r>
          </a:p>
          <a:p>
            <a:pPr marL="0" indent="0">
              <a:buNone/>
              <a:defRPr/>
            </a:pPr>
            <a:r>
              <a:rPr lang="en-IN" sz="2000" dirty="0"/>
              <a:t>	-variation with respiration.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IN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3517225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89438"/>
          </a:xfrm>
        </p:spPr>
        <p:txBody>
          <a:bodyPr rtlCol="0"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 smtClean="0"/>
              <a:t>A2 </a:t>
            </a:r>
            <a:r>
              <a:rPr lang="en-IN" sz="2000" dirty="0"/>
              <a:t>is equally loud at </a:t>
            </a:r>
            <a:r>
              <a:rPr lang="en-IN" sz="2000" dirty="0" smtClean="0"/>
              <a:t>LV apex </a:t>
            </a:r>
            <a:r>
              <a:rPr lang="en-IN" sz="2000" dirty="0"/>
              <a:t>as it is in </a:t>
            </a:r>
            <a:r>
              <a:rPr lang="en-IN" sz="2000" dirty="0" smtClean="0"/>
              <a:t>2</a:t>
            </a:r>
            <a:r>
              <a:rPr lang="en-IN" sz="2000" baseline="30000" dirty="0" smtClean="0"/>
              <a:t>nd</a:t>
            </a:r>
            <a:r>
              <a:rPr lang="en-IN" sz="2000" dirty="0" smtClean="0"/>
              <a:t> right ICS.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en-IN" sz="20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 smtClean="0"/>
              <a:t>The </a:t>
            </a:r>
            <a:r>
              <a:rPr lang="en-IN" sz="2000" dirty="0"/>
              <a:t>intensity of theA2 does not vary with respiration</a:t>
            </a:r>
            <a:r>
              <a:rPr lang="en-IN" sz="2000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000" dirty="0"/>
          </a:p>
          <a:p>
            <a:pPr>
              <a:defRPr/>
            </a:pPr>
            <a:r>
              <a:rPr lang="en-IN" sz="2000" dirty="0"/>
              <a:t>A2 is never </a:t>
            </a:r>
            <a:r>
              <a:rPr lang="en-IN" sz="2000" dirty="0" smtClean="0"/>
              <a:t>palpable unless </a:t>
            </a:r>
            <a:r>
              <a:rPr lang="en-IN" sz="2000" dirty="0"/>
              <a:t>significant systemic hypertension is </a:t>
            </a:r>
            <a:r>
              <a:rPr lang="en-IN" sz="2000" dirty="0" smtClean="0"/>
              <a:t>present.</a:t>
            </a:r>
          </a:p>
          <a:p>
            <a:pPr lvl="1">
              <a:defRPr/>
            </a:pPr>
            <a:r>
              <a:rPr lang="en-IN" sz="2000" dirty="0" smtClean="0"/>
              <a:t>Exception – TGA (whether </a:t>
            </a:r>
            <a:r>
              <a:rPr lang="en-IN" sz="2000" dirty="0"/>
              <a:t>congenitally corrected or not) where the aortic root is anterior, superior, and </a:t>
            </a:r>
            <a:r>
              <a:rPr lang="en-IN" sz="2000" dirty="0" smtClean="0"/>
              <a:t>leftward.</a:t>
            </a:r>
            <a:endParaRPr lang="en-IN" sz="20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IN" sz="20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IN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3785247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6963"/>
            <a:ext cx="8229600" cy="4708301"/>
          </a:xfrm>
        </p:spPr>
        <p:txBody>
          <a:bodyPr rtlCol="0"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/>
              <a:t>P2 often can be noted to increase in intensity with inspiration</a:t>
            </a:r>
            <a:r>
              <a:rPr lang="en-IN" sz="2000" dirty="0" smtClean="0"/>
              <a:t>.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en-IN" sz="20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 smtClean="0"/>
              <a:t>Increased volume </a:t>
            </a:r>
            <a:r>
              <a:rPr lang="en-IN" sz="2000" dirty="0"/>
              <a:t>in the right side </a:t>
            </a:r>
            <a:r>
              <a:rPr lang="en-IN" sz="2000" dirty="0" smtClean="0">
                <a:sym typeface="Wingdings" pitchFamily="2" charset="2"/>
              </a:rPr>
              <a:t> </a:t>
            </a:r>
            <a:r>
              <a:rPr lang="en-IN" sz="2000" dirty="0" smtClean="0"/>
              <a:t>greater RV stroke volume </a:t>
            </a:r>
            <a:r>
              <a:rPr lang="en-IN" sz="2000" dirty="0" smtClean="0">
                <a:sym typeface="Wingdings" pitchFamily="2" charset="2"/>
              </a:rPr>
              <a:t> </a:t>
            </a:r>
            <a:r>
              <a:rPr lang="en-IN" sz="2000" dirty="0" smtClean="0"/>
              <a:t>distending </a:t>
            </a:r>
            <a:r>
              <a:rPr lang="en-IN" sz="2000" dirty="0"/>
              <a:t>the pulmonary root to a greater degree</a:t>
            </a:r>
            <a:r>
              <a:rPr lang="en-IN" sz="2000" dirty="0" smtClean="0"/>
              <a:t>.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en-IN" sz="20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 smtClean="0"/>
              <a:t>Palpable </a:t>
            </a:r>
            <a:r>
              <a:rPr lang="en-IN" sz="2000" dirty="0"/>
              <a:t>P2 </a:t>
            </a:r>
            <a:r>
              <a:rPr lang="en-IN" sz="2000" dirty="0" smtClean="0">
                <a:sym typeface="Wingdings" pitchFamily="2" charset="2"/>
              </a:rPr>
              <a:t> s/o</a:t>
            </a:r>
            <a:r>
              <a:rPr lang="en-IN" sz="2000" dirty="0" smtClean="0"/>
              <a:t> pulmonary hypertension (2</a:t>
            </a:r>
            <a:r>
              <a:rPr lang="en-IN" sz="2000" baseline="30000" dirty="0" smtClean="0"/>
              <a:t>nd</a:t>
            </a:r>
            <a:r>
              <a:rPr lang="en-IN" sz="2000" dirty="0" smtClean="0"/>
              <a:t> LIS) ~ PASP </a:t>
            </a:r>
            <a:r>
              <a:rPr lang="en-IN" sz="2000" dirty="0"/>
              <a:t>at least </a:t>
            </a:r>
            <a:r>
              <a:rPr lang="en-IN" sz="2000" dirty="0" smtClean="0"/>
              <a:t>75 mmHg.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000" dirty="0"/>
          </a:p>
          <a:p>
            <a:pPr>
              <a:defRPr/>
            </a:pPr>
            <a:r>
              <a:rPr lang="en-IN" sz="2000" dirty="0"/>
              <a:t>P2, is never heard normally beyond the second and third left interspace.</a:t>
            </a:r>
          </a:p>
          <a:p>
            <a:pPr marL="0" indent="0">
              <a:buNone/>
              <a:defRPr/>
            </a:pPr>
            <a:r>
              <a:rPr lang="en-IN" sz="2000" dirty="0"/>
              <a:t> </a:t>
            </a:r>
          </a:p>
          <a:p>
            <a:pPr>
              <a:defRPr/>
            </a:pPr>
            <a:r>
              <a:rPr lang="en-IN" sz="2000" dirty="0"/>
              <a:t> Loud P2 – when heard at an another area (pulmonary hypertension or RV is enlarged because of a volume-overload state).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IN" sz="20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0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000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en-IN" sz="2000" dirty="0" smtClean="0"/>
          </a:p>
        </p:txBody>
      </p:sp>
      <p:sp>
        <p:nvSpPr>
          <p:cNvPr id="2" name="Down Arrow 1"/>
          <p:cNvSpPr/>
          <p:nvPr/>
        </p:nvSpPr>
        <p:spPr>
          <a:xfrm>
            <a:off x="3491880" y="1484784"/>
            <a:ext cx="432048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554138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IN" smtClean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97123083"/>
              </p:ext>
            </p:extLst>
          </p:nvPr>
        </p:nvGraphicFramePr>
        <p:xfrm>
          <a:off x="457200" y="1600200"/>
          <a:ext cx="836327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187226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69776"/>
            <a:ext cx="8229600" cy="1143000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IN" sz="3000" b="1" dirty="0" smtClean="0">
                <a:solidFill>
                  <a:srgbClr val="FD6B80"/>
                </a:solidFill>
              </a:rPr>
              <a:t>Mechanism of Formation of S2</a:t>
            </a:r>
            <a:br>
              <a:rPr lang="en-IN" sz="3000" b="1" dirty="0" smtClean="0">
                <a:solidFill>
                  <a:srgbClr val="FD6B80"/>
                </a:solidFill>
              </a:rPr>
            </a:br>
            <a:endParaRPr lang="en-IN" sz="3000" b="1" dirty="0">
              <a:solidFill>
                <a:srgbClr val="FD6B8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25054836"/>
              </p:ext>
            </p:extLst>
          </p:nvPr>
        </p:nvGraphicFramePr>
        <p:xfrm>
          <a:off x="457200" y="1052737"/>
          <a:ext cx="8229600" cy="5500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365054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4870A98-298E-4AE7-8FC9-53D96D29CA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C62D8E7-E801-4925-8FFD-86845F7EF4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3D62E8A-EADD-40CD-BACC-8269D561C4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4F427DD-3C24-4E5F-B886-953BC61B92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E74D0CB-7B54-4833-9745-3F251A12F0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8B48DB4-43DA-497A-B102-505A95AC6D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064B0CB-C464-49BC-BE50-80F6A2FAE3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0C7120C-CDAF-4056-96D8-3367E666F8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0D617CA-3457-4DFA-AF1B-8BECEC5F02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IN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75621845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718671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G:\Zipes\images\8FF13.jpg"/>
          <p:cNvPicPr>
            <a:picLocks noChangeAspect="1" noChangeArrowheads="1"/>
          </p:cNvPicPr>
          <p:nvPr/>
        </p:nvPicPr>
        <p:blipFill rotWithShape="1">
          <a:blip r:embed="rId3" r:link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4342"/>
          <a:stretch/>
        </p:blipFill>
        <p:spPr bwMode="auto">
          <a:xfrm>
            <a:off x="1398736" y="760702"/>
            <a:ext cx="6197600" cy="5188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743670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 rtlCol="0"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 smtClean="0"/>
              <a:t>Young</a:t>
            </a:r>
            <a:r>
              <a:rPr lang="en-IN" sz="2000" dirty="0"/>
              <a:t>, thin </a:t>
            </a:r>
            <a:r>
              <a:rPr lang="en-IN" sz="2000" dirty="0" smtClean="0"/>
              <a:t>individuals and children </a:t>
            </a:r>
            <a:r>
              <a:rPr lang="en-IN" sz="2000" dirty="0" smtClean="0">
                <a:sym typeface="Wingdings" pitchFamily="2" charset="2"/>
              </a:rPr>
              <a:t></a:t>
            </a:r>
            <a:r>
              <a:rPr lang="en-IN" sz="2000" dirty="0" smtClean="0"/>
              <a:t> thinner </a:t>
            </a:r>
            <a:r>
              <a:rPr lang="en-IN" sz="2000" dirty="0"/>
              <a:t>chest </a:t>
            </a:r>
            <a:r>
              <a:rPr lang="en-IN" sz="2000" dirty="0" smtClean="0"/>
              <a:t>wall </a:t>
            </a:r>
            <a:r>
              <a:rPr lang="en-IN" sz="2000" dirty="0" smtClean="0">
                <a:sym typeface="Wingdings" pitchFamily="2" charset="2"/>
              </a:rPr>
              <a:t> </a:t>
            </a:r>
            <a:r>
              <a:rPr lang="en-IN" sz="2000" dirty="0" smtClean="0"/>
              <a:t>P2 </a:t>
            </a:r>
            <a:r>
              <a:rPr lang="en-IN" sz="2000" b="1" dirty="0"/>
              <a:t>may</a:t>
            </a:r>
            <a:r>
              <a:rPr lang="en-IN" sz="2000" dirty="0"/>
              <a:t> be normally audible over a larger </a:t>
            </a:r>
            <a:r>
              <a:rPr lang="en-IN" sz="2000" dirty="0" smtClean="0"/>
              <a:t>area (e</a:t>
            </a:r>
            <a:r>
              <a:rPr lang="en-IN" sz="1800" dirty="0" smtClean="0"/>
              <a:t>asy </a:t>
            </a:r>
            <a:r>
              <a:rPr lang="en-IN" sz="1800" dirty="0"/>
              <a:t>audible split of the </a:t>
            </a:r>
            <a:r>
              <a:rPr lang="en-IN" sz="1800" dirty="0" smtClean="0"/>
              <a:t>S2).</a:t>
            </a:r>
            <a:endParaRPr lang="en-IN" sz="1800" dirty="0"/>
          </a:p>
          <a:p>
            <a:pPr lvl="1" indent="-274320">
              <a:buClr>
                <a:schemeClr val="accent3"/>
              </a:buClr>
              <a:defRPr/>
            </a:pPr>
            <a:endParaRPr lang="en-IN" sz="2000" dirty="0" smtClean="0"/>
          </a:p>
          <a:p>
            <a:pPr>
              <a:defRPr/>
            </a:pPr>
            <a:r>
              <a:rPr lang="en-IN" sz="2000" dirty="0" smtClean="0"/>
              <a:t> </a:t>
            </a:r>
            <a:r>
              <a:rPr lang="en-IN" sz="2000" dirty="0"/>
              <a:t>In patients older than 60 </a:t>
            </a:r>
            <a:r>
              <a:rPr lang="en-IN" sz="2000" dirty="0" smtClean="0"/>
              <a:t>yrs. </a:t>
            </a:r>
            <a:r>
              <a:rPr lang="en-IN" sz="2000" b="1" dirty="0" smtClean="0">
                <a:sym typeface="Wingdings" pitchFamily="2" charset="2"/>
              </a:rPr>
              <a:t> </a:t>
            </a:r>
            <a:r>
              <a:rPr lang="en-IN" sz="2000" dirty="0" smtClean="0"/>
              <a:t>poor </a:t>
            </a:r>
            <a:r>
              <a:rPr lang="en-IN" sz="2000" dirty="0"/>
              <a:t>chest wall compliance as well as age-related </a:t>
            </a:r>
            <a:r>
              <a:rPr lang="en-IN" sz="2000" dirty="0" smtClean="0"/>
              <a:t>increase </a:t>
            </a:r>
            <a:r>
              <a:rPr lang="en-IN" sz="2000" dirty="0"/>
              <a:t>in </a:t>
            </a:r>
            <a:r>
              <a:rPr lang="en-IN" sz="2000" dirty="0" smtClean="0"/>
              <a:t>pulmonary impedance </a:t>
            </a:r>
            <a:r>
              <a:rPr lang="en-IN" sz="2000" dirty="0" smtClean="0">
                <a:sym typeface="Wingdings" pitchFamily="2" charset="2"/>
              </a:rPr>
              <a:t> </a:t>
            </a:r>
            <a:r>
              <a:rPr lang="en-IN" sz="2000" dirty="0" smtClean="0"/>
              <a:t>unusual </a:t>
            </a:r>
            <a:r>
              <a:rPr lang="en-IN" sz="2000" dirty="0"/>
              <a:t>to hear a good split of </a:t>
            </a:r>
            <a:r>
              <a:rPr lang="en-IN" sz="2000" dirty="0" smtClean="0"/>
              <a:t>S2.</a:t>
            </a:r>
          </a:p>
          <a:p>
            <a:pPr>
              <a:defRPr/>
            </a:pPr>
            <a:endParaRPr lang="en-IN" sz="20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b="1" dirty="0" smtClean="0"/>
              <a:t>Therefore</a:t>
            </a:r>
            <a:r>
              <a:rPr lang="en-IN" sz="2000" b="1" dirty="0"/>
              <a:t>, split S2 in the elderly is often abnormal and deserves </a:t>
            </a:r>
            <a:r>
              <a:rPr lang="en-IN" sz="2000" b="1" dirty="0" smtClean="0"/>
              <a:t>clarification.</a:t>
            </a:r>
            <a:endParaRPr lang="en-IN" sz="2000" b="1" dirty="0"/>
          </a:p>
        </p:txBody>
      </p:sp>
    </p:spTree>
    <p:extLst>
      <p:ext uri="{BB962C8B-B14F-4D97-AF65-F5344CB8AC3E}">
        <p14:creationId xmlns:p14="http://schemas.microsoft.com/office/powerpoint/2010/main" xmlns="" val="307973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Proper identification of Systole:</a:t>
            </a:r>
          </a:p>
          <a:p>
            <a:pPr lvl="1"/>
            <a:r>
              <a:rPr lang="en-US" sz="2000" dirty="0" smtClean="0"/>
              <a:t>Difficult to distinguish S1 from S2 in rapid </a:t>
            </a:r>
            <a:r>
              <a:rPr lang="en-US" sz="2000" dirty="0" err="1" smtClean="0"/>
              <a:t>tachycardias</a:t>
            </a:r>
            <a:r>
              <a:rPr lang="en-US" sz="2000" dirty="0" smtClean="0"/>
              <a:t> or with severe myocardial disease.</a:t>
            </a:r>
          </a:p>
          <a:p>
            <a:pPr lvl="1"/>
            <a:r>
              <a:rPr lang="en-US" sz="2000" dirty="0" smtClean="0"/>
              <a:t>Also in MS, MVP ---- OS and </a:t>
            </a:r>
            <a:r>
              <a:rPr lang="en-US" sz="2000" dirty="0" err="1" smtClean="0"/>
              <a:t>midsystolic</a:t>
            </a:r>
            <a:r>
              <a:rPr lang="en-US" sz="2000" dirty="0" smtClean="0"/>
              <a:t> click can mistaken for S1 or S2 (during tachycardia).</a:t>
            </a:r>
          </a:p>
          <a:p>
            <a:pPr lvl="1"/>
            <a:r>
              <a:rPr lang="en-US" sz="2000" dirty="0" smtClean="0"/>
              <a:t>PALPATE CAROTIDS or APEX IMPULSE.</a:t>
            </a:r>
          </a:p>
          <a:p>
            <a:endParaRPr lang="en-US" sz="2000" dirty="0" smtClean="0"/>
          </a:p>
          <a:p>
            <a:r>
              <a:rPr lang="en-US" sz="2000" dirty="0" smtClean="0"/>
              <a:t>Begin auscultation as base.</a:t>
            </a:r>
          </a:p>
          <a:p>
            <a:endParaRPr lang="en-US" sz="2000" dirty="0"/>
          </a:p>
          <a:p>
            <a:r>
              <a:rPr lang="en-US" sz="2000" dirty="0" smtClean="0"/>
              <a:t>S1 is louder at apex.</a:t>
            </a:r>
          </a:p>
          <a:p>
            <a:endParaRPr lang="en-US" sz="2000" dirty="0" smtClean="0"/>
          </a:p>
          <a:p>
            <a:r>
              <a:rPr lang="en-US" sz="2000" dirty="0" smtClean="0"/>
              <a:t>Inspiratory motion of A2 and P2 will identify S2.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xmlns="" val="10776609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89066915"/>
              </p:ext>
            </p:extLst>
          </p:nvPr>
        </p:nvGraphicFramePr>
        <p:xfrm>
          <a:off x="990600" y="1701800"/>
          <a:ext cx="7391400" cy="4889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1320"/>
                <a:gridCol w="4530080"/>
              </a:tblGrid>
              <a:tr h="50773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  <a:cs typeface="Times New Roman" pitchFamily="18" charset="0"/>
                        </a:rPr>
                        <a:t>Disease</a:t>
                      </a:r>
                      <a:endParaRPr lang="en-IN" sz="200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  <a:cs typeface="Times New Roman" pitchFamily="18" charset="0"/>
                        </a:rPr>
                        <a:t>Mechanism</a:t>
                      </a:r>
                    </a:p>
                  </a:txBody>
                  <a:tcPr/>
                </a:tc>
              </a:tr>
              <a:tr h="87636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latin typeface="+mn-lt"/>
                        </a:rPr>
                        <a:t>Truncus</a:t>
                      </a:r>
                      <a:r>
                        <a:rPr lang="en-US" sz="2000" dirty="0" smtClean="0">
                          <a:latin typeface="+mn-lt"/>
                        </a:rPr>
                        <a:t> </a:t>
                      </a:r>
                      <a:r>
                        <a:rPr lang="en-US" sz="2000" dirty="0" err="1" smtClean="0">
                          <a:latin typeface="+mn-lt"/>
                        </a:rPr>
                        <a:t>arteriosus</a:t>
                      </a:r>
                      <a:endParaRPr lang="en-IN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Only one semilunar valve is present</a:t>
                      </a:r>
                      <a:endParaRPr lang="en-IN" sz="2000" dirty="0">
                        <a:latin typeface="+mn-lt"/>
                      </a:endParaRPr>
                    </a:p>
                  </a:txBody>
                  <a:tcPr/>
                </a:tc>
              </a:tr>
              <a:tr h="87636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Pulmonary atresia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Semilunar valve is </a:t>
                      </a:r>
                      <a:r>
                        <a:rPr lang="en-US" sz="2000" dirty="0" err="1" smtClean="0">
                          <a:latin typeface="+mn-lt"/>
                        </a:rPr>
                        <a:t>atretic</a:t>
                      </a:r>
                      <a:endParaRPr lang="en-IN" sz="2000" dirty="0">
                        <a:latin typeface="+mn-lt"/>
                      </a:endParaRPr>
                    </a:p>
                  </a:txBody>
                  <a:tcPr/>
                </a:tc>
              </a:tr>
              <a:tr h="87636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TGA</a:t>
                      </a:r>
                      <a:endParaRPr lang="en-IN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Posterior location of pulmonary valve</a:t>
                      </a:r>
                      <a:endParaRPr lang="en-IN" sz="2000" dirty="0">
                        <a:latin typeface="+mn-lt"/>
                      </a:endParaRPr>
                    </a:p>
                  </a:txBody>
                  <a:tcPr/>
                </a:tc>
              </a:tr>
              <a:tr h="87636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AS or PS, Severe TOF. </a:t>
                      </a:r>
                      <a:endParaRPr lang="en-IN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Severe stenosis of one semilunar valve</a:t>
                      </a:r>
                      <a:endParaRPr lang="en-IN" sz="2000" dirty="0">
                        <a:latin typeface="+mn-lt"/>
                      </a:endParaRPr>
                    </a:p>
                  </a:txBody>
                  <a:tcPr/>
                </a:tc>
              </a:tr>
              <a:tr h="87636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latin typeface="+mn-lt"/>
                        </a:rPr>
                        <a:t>Eisenmenger</a:t>
                      </a:r>
                      <a:r>
                        <a:rPr lang="en-US" sz="2000" baseline="0" dirty="0" smtClean="0">
                          <a:latin typeface="+mn-lt"/>
                        </a:rPr>
                        <a:t> VSD, Single ventricle</a:t>
                      </a:r>
                      <a:endParaRPr lang="en-IN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RV</a:t>
                      </a:r>
                      <a:r>
                        <a:rPr lang="en-US" sz="2000" baseline="0" dirty="0" smtClean="0">
                          <a:latin typeface="+mn-lt"/>
                        </a:rPr>
                        <a:t> and LV systoles are identical in length. </a:t>
                      </a:r>
                      <a:endParaRPr lang="en-IN" sz="20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1222" name="Title 3"/>
          <p:cNvSpPr>
            <a:spLocks noGrp="1"/>
          </p:cNvSpPr>
          <p:nvPr>
            <p:ph type="title"/>
          </p:nvPr>
        </p:nvSpPr>
        <p:spPr>
          <a:xfrm>
            <a:off x="762000" y="30480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000" b="1" dirty="0" smtClean="0">
                <a:solidFill>
                  <a:srgbClr val="FD6B80"/>
                </a:solidFill>
                <a:latin typeface="Times New Roman" pitchFamily="18" charset="0"/>
                <a:cs typeface="Times New Roman" pitchFamily="18" charset="0"/>
              </a:rPr>
              <a:t>Mechanisms and causes Of Single Second Sound</a:t>
            </a:r>
            <a:endParaRPr lang="en-IN" sz="3000" b="1" dirty="0" smtClean="0">
              <a:solidFill>
                <a:srgbClr val="FD6B8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2112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98350222"/>
              </p:ext>
            </p:extLst>
          </p:nvPr>
        </p:nvGraphicFramePr>
        <p:xfrm>
          <a:off x="762000" y="1295400"/>
          <a:ext cx="7772400" cy="5047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7835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  <a:cs typeface="Times New Roman" pitchFamily="18" charset="0"/>
                        </a:rPr>
                        <a:t>Causes</a:t>
                      </a:r>
                      <a:endParaRPr lang="en-IN" sz="2000" dirty="0">
                        <a:latin typeface="+mn-lt"/>
                        <a:cs typeface="Times New Roman" pitchFamily="18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  <a:cs typeface="Times New Roman" pitchFamily="18" charset="0"/>
                        </a:rPr>
                        <a:t>Mechanism</a:t>
                      </a:r>
                      <a:endParaRPr lang="en-IN" sz="2000" dirty="0">
                        <a:latin typeface="+mn-lt"/>
                        <a:cs typeface="Times New Roman" pitchFamily="18" charset="0"/>
                      </a:endParaRPr>
                    </a:p>
                  </a:txBody>
                  <a:tcPr marT="45726" marB="45726"/>
                </a:tc>
              </a:tr>
              <a:tr h="121281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Moderate to severe PS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Severe</a:t>
                      </a:r>
                      <a:r>
                        <a:rPr lang="en-US" sz="2000" baseline="0" dirty="0" smtClean="0">
                          <a:latin typeface="+mn-lt"/>
                        </a:rPr>
                        <a:t> PAH</a:t>
                      </a:r>
                    </a:p>
                    <a:p>
                      <a:pPr algn="ctr"/>
                      <a:r>
                        <a:rPr lang="en-US" sz="2000" baseline="0" dirty="0" smtClean="0">
                          <a:latin typeface="+mn-lt"/>
                        </a:rPr>
                        <a:t>Acute pulmonary embolism</a:t>
                      </a:r>
                    </a:p>
                    <a:p>
                      <a:pPr algn="ctr"/>
                      <a:r>
                        <a:rPr lang="en-US" sz="2000" baseline="0" dirty="0" smtClean="0">
                          <a:latin typeface="+mn-lt"/>
                        </a:rPr>
                        <a:t> ASD, Severe RVF</a:t>
                      </a:r>
                      <a:endParaRPr lang="en-IN" sz="2000" dirty="0">
                        <a:latin typeface="+mn-lt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Prolonged RV ejection</a:t>
                      </a:r>
                      <a:endParaRPr lang="en-IN" sz="2000" dirty="0">
                        <a:latin typeface="+mn-lt"/>
                      </a:endParaRPr>
                    </a:p>
                  </a:txBody>
                  <a:tcPr marT="45726" marB="45726"/>
                </a:tc>
              </a:tr>
              <a:tr h="93293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RBBB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LV pacing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LV </a:t>
                      </a:r>
                      <a:r>
                        <a:rPr lang="en-US" sz="2000" dirty="0" err="1" smtClean="0">
                          <a:latin typeface="+mn-lt"/>
                        </a:rPr>
                        <a:t>ectopy</a:t>
                      </a:r>
                      <a:endParaRPr lang="en-IN" sz="2000" dirty="0">
                        <a:latin typeface="+mn-lt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Delayed electrical impulse to RV</a:t>
                      </a:r>
                      <a:endParaRPr lang="en-IN" sz="2000" dirty="0">
                        <a:latin typeface="+mn-lt"/>
                      </a:endParaRPr>
                    </a:p>
                  </a:txBody>
                  <a:tcPr marT="45726" marB="45726"/>
                </a:tc>
              </a:tr>
              <a:tr h="93293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Idiopathic dilatation</a:t>
                      </a:r>
                      <a:r>
                        <a:rPr lang="en-US" sz="2000" baseline="0" dirty="0" smtClean="0">
                          <a:latin typeface="+mn-lt"/>
                        </a:rPr>
                        <a:t> of pulmonary artery, ASD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Increase in hangout interval</a:t>
                      </a:r>
                      <a:endParaRPr lang="en-IN" sz="2000" dirty="0">
                        <a:latin typeface="+mn-lt"/>
                      </a:endParaRPr>
                    </a:p>
                  </a:txBody>
                  <a:tcPr marT="45726" marB="45726"/>
                </a:tc>
              </a:tr>
              <a:tr h="37835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Severe MR</a:t>
                      </a:r>
                      <a:endParaRPr lang="en-IN" sz="2000" dirty="0">
                        <a:latin typeface="+mn-lt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Earlier</a:t>
                      </a:r>
                      <a:r>
                        <a:rPr lang="en-US" sz="2000" baseline="0" dirty="0" smtClean="0">
                          <a:latin typeface="+mn-lt"/>
                        </a:rPr>
                        <a:t> completion of LV ejection</a:t>
                      </a:r>
                      <a:endParaRPr lang="en-IN" sz="2000" dirty="0">
                        <a:latin typeface="+mn-lt"/>
                      </a:endParaRPr>
                    </a:p>
                  </a:txBody>
                  <a:tcPr marT="45726" marB="45726"/>
                </a:tc>
              </a:tr>
              <a:tr h="93293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Restrictive</a:t>
                      </a:r>
                      <a:r>
                        <a:rPr lang="en-US" sz="2000" baseline="0" dirty="0" smtClean="0">
                          <a:latin typeface="+mn-lt"/>
                        </a:rPr>
                        <a:t> cardiomyopathy</a:t>
                      </a:r>
                    </a:p>
                    <a:p>
                      <a:pPr algn="ctr"/>
                      <a:r>
                        <a:rPr lang="en-US" sz="2000" baseline="0" dirty="0" smtClean="0">
                          <a:latin typeface="+mn-lt"/>
                        </a:rPr>
                        <a:t>HCM</a:t>
                      </a:r>
                    </a:p>
                    <a:p>
                      <a:pPr algn="ctr"/>
                      <a:r>
                        <a:rPr lang="en-US" sz="2000" baseline="0" dirty="0" smtClean="0">
                          <a:latin typeface="+mn-lt"/>
                        </a:rPr>
                        <a:t>Constrictive pericarditis</a:t>
                      </a:r>
                      <a:endParaRPr lang="en-IN" sz="2000" dirty="0">
                        <a:latin typeface="+mn-lt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Impaired</a:t>
                      </a:r>
                      <a:r>
                        <a:rPr lang="en-US" sz="2000" baseline="0" dirty="0" smtClean="0">
                          <a:latin typeface="+mn-lt"/>
                        </a:rPr>
                        <a:t> diastolic filling</a:t>
                      </a:r>
                      <a:endParaRPr lang="en-IN" sz="2000" dirty="0">
                        <a:latin typeface="+mn-lt"/>
                      </a:endParaRPr>
                    </a:p>
                  </a:txBody>
                  <a:tcPr marT="45726" marB="45726"/>
                </a:tc>
              </a:tr>
            </a:tbl>
          </a:graphicData>
        </a:graphic>
      </p:graphicFrame>
      <p:sp>
        <p:nvSpPr>
          <p:cNvPr id="52252" name="TextBox 2"/>
          <p:cNvSpPr txBox="1">
            <a:spLocks noChangeArrowheads="1"/>
          </p:cNvSpPr>
          <p:nvPr/>
        </p:nvSpPr>
        <p:spPr bwMode="auto">
          <a:xfrm>
            <a:off x="755576" y="685800"/>
            <a:ext cx="777686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000" b="1" dirty="0" smtClean="0">
                <a:solidFill>
                  <a:srgbClr val="FD6B80"/>
                </a:solidFill>
                <a:latin typeface="Times New Roman" pitchFamily="18" charset="0"/>
                <a:cs typeface="Times New Roman" pitchFamily="18" charset="0"/>
              </a:rPr>
              <a:t>Wide </a:t>
            </a:r>
            <a:r>
              <a:rPr lang="en-US" sz="3000" b="1" dirty="0">
                <a:solidFill>
                  <a:srgbClr val="FD6B80"/>
                </a:solidFill>
                <a:latin typeface="Times New Roman" pitchFamily="18" charset="0"/>
                <a:cs typeface="Times New Roman" pitchFamily="18" charset="0"/>
              </a:rPr>
              <a:t>split second heart sound</a:t>
            </a:r>
            <a:endParaRPr lang="en-IN" sz="3000" b="1" dirty="0">
              <a:solidFill>
                <a:srgbClr val="FD6B8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90223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</a:rPr>
              <a:t>Reversed Splitting</a:t>
            </a:r>
            <a:endParaRPr lang="en-IN" sz="3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S2 is maximally split on expiration </a:t>
            </a:r>
            <a:r>
              <a:rPr lang="en-US" sz="2000" dirty="0" smtClean="0">
                <a:sym typeface="Wingdings" pitchFamily="2" charset="2"/>
              </a:rPr>
              <a:t> narrows or fuses  on inspiration.</a:t>
            </a:r>
          </a:p>
          <a:p>
            <a:endParaRPr lang="en-US" sz="2000" dirty="0" smtClean="0">
              <a:sym typeface="Wingdings" pitchFamily="2" charset="2"/>
            </a:endParaRPr>
          </a:p>
          <a:p>
            <a:r>
              <a:rPr lang="en-US" sz="2000" dirty="0" smtClean="0">
                <a:sym typeface="Wingdings" pitchFamily="2" charset="2"/>
              </a:rPr>
              <a:t>LV electromechanical systole is significantly delayed  Delayed A2. </a:t>
            </a:r>
          </a:p>
          <a:p>
            <a:endParaRPr lang="en-US" sz="2000" dirty="0" smtClean="0">
              <a:sym typeface="Wingdings" pitchFamily="2" charset="2"/>
            </a:endParaRPr>
          </a:p>
          <a:p>
            <a:r>
              <a:rPr lang="en-US" sz="2000" dirty="0" smtClean="0">
                <a:sym typeface="Wingdings" pitchFamily="2" charset="2"/>
              </a:rPr>
              <a:t>Expiration  Prolonged LV systole  A2 after P2 (audible expiratory splitting).</a:t>
            </a:r>
          </a:p>
          <a:p>
            <a:endParaRPr lang="en-US" sz="2000" dirty="0" smtClean="0">
              <a:sym typeface="Wingdings" pitchFamily="2" charset="2"/>
            </a:endParaRPr>
          </a:p>
          <a:p>
            <a:r>
              <a:rPr lang="en-US" sz="2000" dirty="0" smtClean="0">
                <a:sym typeface="Wingdings" pitchFamily="2" charset="2"/>
              </a:rPr>
              <a:t>Inspiration  P2 normally gets delayed, but A2 shortens or unchanged.</a:t>
            </a:r>
          </a:p>
          <a:p>
            <a:endParaRPr lang="en-US" sz="2000" dirty="0" smtClean="0">
              <a:sym typeface="Wingdings" pitchFamily="2" charset="2"/>
            </a:endParaRPr>
          </a:p>
          <a:p>
            <a:r>
              <a:rPr lang="en-US" sz="2000" dirty="0" smtClean="0">
                <a:sym typeface="Wingdings" pitchFamily="2" charset="2"/>
              </a:rPr>
              <a:t>P2 comes so close to A2 that S2 is heard as one sound to human ear.</a:t>
            </a:r>
          </a:p>
          <a:p>
            <a:endParaRPr lang="en-US" sz="2000" dirty="0" smtClean="0">
              <a:sym typeface="Wingdings" pitchFamily="2" charset="2"/>
            </a:endParaRPr>
          </a:p>
          <a:p>
            <a:r>
              <a:rPr lang="en-US" sz="2000" dirty="0" smtClean="0">
                <a:solidFill>
                  <a:srgbClr val="FF0000"/>
                </a:solidFill>
                <a:sym typeface="Wingdings" pitchFamily="2" charset="2"/>
              </a:rPr>
              <a:t>A2 I    </a:t>
            </a:r>
            <a:r>
              <a:rPr lang="en-US" sz="2000" dirty="0" err="1" smtClean="0">
                <a:solidFill>
                  <a:srgbClr val="FF0000"/>
                </a:solidFill>
                <a:sym typeface="Wingdings" pitchFamily="2" charset="2"/>
              </a:rPr>
              <a:t>I</a:t>
            </a:r>
            <a:r>
              <a:rPr lang="en-US" sz="2000" dirty="0" smtClean="0">
                <a:solidFill>
                  <a:srgbClr val="FF0000"/>
                </a:solidFill>
                <a:sym typeface="Wingdings" pitchFamily="2" charset="2"/>
              </a:rPr>
              <a:t> P2 (normal)</a:t>
            </a:r>
          </a:p>
          <a:p>
            <a:r>
              <a:rPr lang="en-US" sz="2000" dirty="0" smtClean="0">
                <a:solidFill>
                  <a:srgbClr val="FF0000"/>
                </a:solidFill>
                <a:sym typeface="Wingdings" pitchFamily="2" charset="2"/>
              </a:rPr>
              <a:t>          I P2    I A2 (expiration)</a:t>
            </a:r>
          </a:p>
          <a:p>
            <a:r>
              <a:rPr lang="en-US" sz="2000" dirty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sym typeface="Wingdings" pitchFamily="2" charset="2"/>
              </a:rPr>
              <a:t>              P2II A2 (inspiration)</a:t>
            </a:r>
          </a:p>
        </p:txBody>
      </p:sp>
    </p:spTree>
    <p:extLst>
      <p:ext uri="{BB962C8B-B14F-4D97-AF65-F5344CB8AC3E}">
        <p14:creationId xmlns:p14="http://schemas.microsoft.com/office/powerpoint/2010/main" xmlns="" val="3704362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63889025"/>
              </p:ext>
            </p:extLst>
          </p:nvPr>
        </p:nvGraphicFramePr>
        <p:xfrm>
          <a:off x="685800" y="990530"/>
          <a:ext cx="7990656" cy="4724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4152"/>
                <a:gridCol w="4536504"/>
              </a:tblGrid>
              <a:tr h="37089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Causes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Mechanism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/>
                </a:tc>
              </a:tr>
              <a:tr h="91454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LBBB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RV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pacing</a:t>
                      </a:r>
                    </a:p>
                    <a:p>
                      <a:pPr algn="ctr"/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RV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ectopy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Delayed electrical activation of LV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/>
                </a:tc>
              </a:tr>
              <a:tr h="146327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Sever AS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Severe Hypertension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Acute MI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Severe AR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Large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PDA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Prolonged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LV mechanical systole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/>
                </a:tc>
              </a:tr>
              <a:tr h="64018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Aneurysm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of ascending aorta</a:t>
                      </a:r>
                    </a:p>
                    <a:p>
                      <a:pPr algn="ctr"/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Post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stenotic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dilation in AS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Increase of hangout interval on aortic side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/>
                </a:tc>
              </a:tr>
              <a:tr h="64018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Sever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e TR</a:t>
                      </a:r>
                    </a:p>
                    <a:p>
                      <a:pPr algn="ctr"/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WPW syndrome right lateral pathway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Early pulmonary closure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/>
                </a:tc>
              </a:tr>
            </a:tbl>
          </a:graphicData>
        </a:graphic>
      </p:graphicFrame>
      <p:sp>
        <p:nvSpPr>
          <p:cNvPr id="55318" name="TextBox 2"/>
          <p:cNvSpPr txBox="1">
            <a:spLocks noChangeArrowheads="1"/>
          </p:cNvSpPr>
          <p:nvPr/>
        </p:nvSpPr>
        <p:spPr bwMode="auto">
          <a:xfrm>
            <a:off x="683568" y="457200"/>
            <a:ext cx="7760073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3000" b="1" dirty="0">
                <a:solidFill>
                  <a:srgbClr val="FD6B80"/>
                </a:solidFill>
                <a:latin typeface="Times New Roman" pitchFamily="18" charset="0"/>
                <a:cs typeface="Times New Roman" pitchFamily="18" charset="0"/>
              </a:rPr>
              <a:t>Mechanism And Causes Of Reversed Splitting</a:t>
            </a:r>
            <a:endParaRPr lang="en-IN" sz="3000" b="1" dirty="0">
              <a:solidFill>
                <a:srgbClr val="FD6B8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5830669"/>
            <a:ext cx="7924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IN" b="1" dirty="0" smtClean="0"/>
              <a:t>In patients with AS, reversed splitting in absence of LBBB indicates </a:t>
            </a:r>
            <a:r>
              <a:rPr lang="en-IN" b="1" dirty="0" err="1" smtClean="0"/>
              <a:t>hemodynamically</a:t>
            </a:r>
            <a:r>
              <a:rPr lang="en-IN" b="1" dirty="0" smtClean="0"/>
              <a:t> significant AS.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317930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76617796"/>
              </p:ext>
            </p:extLst>
          </p:nvPr>
        </p:nvGraphicFramePr>
        <p:xfrm>
          <a:off x="990600" y="2560099"/>
          <a:ext cx="7620000" cy="2741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7384"/>
                <a:gridCol w="418261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  <a:cs typeface="Times New Roman" pitchFamily="18" charset="0"/>
                        </a:rPr>
                        <a:t>Causes</a:t>
                      </a:r>
                      <a:endParaRPr lang="en-IN" sz="200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  <a:cs typeface="Times New Roman" pitchFamily="18" charset="0"/>
                        </a:rPr>
                        <a:t>Mechanism</a:t>
                      </a:r>
                      <a:endParaRPr lang="en-IN" sz="200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3732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ASD</a:t>
                      </a:r>
                      <a:endParaRPr lang="en-IN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Defect</a:t>
                      </a:r>
                      <a:r>
                        <a:rPr lang="en-US" sz="2000" baseline="0" dirty="0" smtClean="0">
                          <a:latin typeface="+mn-lt"/>
                        </a:rPr>
                        <a:t> in </a:t>
                      </a:r>
                      <a:r>
                        <a:rPr lang="en-US" sz="2000" baseline="0" dirty="0" err="1" smtClean="0">
                          <a:latin typeface="+mn-lt"/>
                        </a:rPr>
                        <a:t>interatrial</a:t>
                      </a:r>
                      <a:r>
                        <a:rPr lang="en-US" sz="2000" baseline="0" dirty="0" smtClean="0">
                          <a:latin typeface="+mn-lt"/>
                        </a:rPr>
                        <a:t> septum allowing free communication between two atria</a:t>
                      </a:r>
                      <a:endParaRPr lang="en-IN" sz="2000" dirty="0">
                        <a:latin typeface="+mn-lt"/>
                      </a:endParaRPr>
                    </a:p>
                  </a:txBody>
                  <a:tcPr/>
                </a:tc>
              </a:tr>
              <a:tr h="133902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All</a:t>
                      </a:r>
                      <a:r>
                        <a:rPr lang="en-US" sz="2000" baseline="0" dirty="0" smtClean="0">
                          <a:latin typeface="+mn-lt"/>
                        </a:rPr>
                        <a:t> causes of wide split with associated severe RVF</a:t>
                      </a:r>
                    </a:p>
                    <a:p>
                      <a:pPr algn="ctr"/>
                      <a:r>
                        <a:rPr lang="en-US" sz="2000" baseline="0" dirty="0" smtClean="0">
                          <a:latin typeface="+mn-lt"/>
                        </a:rPr>
                        <a:t>Acute/Chronic Pulmonary embolism.</a:t>
                      </a:r>
                      <a:endParaRPr lang="en-IN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RVF  failing to increase  the stroke volume from the increased</a:t>
                      </a:r>
                      <a:r>
                        <a:rPr lang="en-US" sz="2000" baseline="0" dirty="0" smtClean="0">
                          <a:latin typeface="+mn-lt"/>
                        </a:rPr>
                        <a:t> venous return</a:t>
                      </a:r>
                      <a:endParaRPr lang="en-IN" sz="20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3264" name="TextBox 2"/>
          <p:cNvSpPr txBox="1">
            <a:spLocks noChangeArrowheads="1"/>
          </p:cNvSpPr>
          <p:nvPr/>
        </p:nvSpPr>
        <p:spPr bwMode="auto">
          <a:xfrm>
            <a:off x="1066800" y="620688"/>
            <a:ext cx="69342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000" b="1" dirty="0" smtClean="0">
                <a:solidFill>
                  <a:srgbClr val="FD6B80"/>
                </a:solidFill>
                <a:latin typeface="Times New Roman" pitchFamily="18" charset="0"/>
                <a:cs typeface="Times New Roman" pitchFamily="18" charset="0"/>
              </a:rPr>
              <a:t>Mechanisms </a:t>
            </a:r>
            <a:r>
              <a:rPr lang="en-US" sz="3000" b="1" dirty="0">
                <a:solidFill>
                  <a:srgbClr val="FD6B80"/>
                </a:solidFill>
                <a:latin typeface="Times New Roman" pitchFamily="18" charset="0"/>
                <a:cs typeface="Times New Roman" pitchFamily="18" charset="0"/>
              </a:rPr>
              <a:t>And Causes Of Fixed Split</a:t>
            </a:r>
            <a:endParaRPr lang="en-IN" sz="3000" b="1" dirty="0">
              <a:solidFill>
                <a:srgbClr val="FD6B8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801" y="1268760"/>
            <a:ext cx="66907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RV or LV stroke volume doesn’t change during inspiration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Similar degree of alteration in both RV and LV filling.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Narrow fixed A2-P2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Wide fixed A2-P2 (more noticeable).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1115616" y="5518973"/>
            <a:ext cx="70335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i="1" dirty="0" smtClean="0"/>
              <a:t>Fixed splitting </a:t>
            </a:r>
            <a:r>
              <a:rPr lang="en-US" i="1" dirty="0" smtClean="0">
                <a:sym typeface="Wingdings" pitchFamily="2" charset="2"/>
              </a:rPr>
              <a:t> confirm after </a:t>
            </a:r>
            <a:r>
              <a:rPr lang="en-US" i="1" dirty="0" err="1" smtClean="0">
                <a:sym typeface="Wingdings" pitchFamily="2" charset="2"/>
              </a:rPr>
              <a:t>ausculatation</a:t>
            </a:r>
            <a:r>
              <a:rPr lang="en-US" i="1" dirty="0" smtClean="0">
                <a:sym typeface="Wingdings" pitchFamily="2" charset="2"/>
              </a:rPr>
              <a:t> in both supine and upright position. </a:t>
            </a:r>
            <a:endParaRPr lang="en-IN" i="1" dirty="0"/>
          </a:p>
        </p:txBody>
      </p:sp>
    </p:spTree>
    <p:extLst>
      <p:ext uri="{BB962C8B-B14F-4D97-AF65-F5344CB8AC3E}">
        <p14:creationId xmlns:p14="http://schemas.microsoft.com/office/powerpoint/2010/main" xmlns="" val="1017675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58838130"/>
              </p:ext>
            </p:extLst>
          </p:nvPr>
        </p:nvGraphicFramePr>
        <p:xfrm>
          <a:off x="611560" y="1268760"/>
          <a:ext cx="7313240" cy="3413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/>
                <a:gridCol w="3856856"/>
              </a:tblGrid>
              <a:tr h="39458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  <a:cs typeface="Times New Roman" pitchFamily="18" charset="0"/>
                        </a:rPr>
                        <a:t>Causes</a:t>
                      </a:r>
                      <a:endParaRPr lang="en-IN" sz="200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  <a:cs typeface="Times New Roman" pitchFamily="18" charset="0"/>
                        </a:rPr>
                        <a:t>Mechanism</a:t>
                      </a:r>
                      <a:endParaRPr lang="en-IN" sz="200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1440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Systemic hypertension</a:t>
                      </a:r>
                      <a:endParaRPr lang="en-IN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Elevated pressure beyond valve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Dilated ascending aorta</a:t>
                      </a:r>
                      <a:endParaRPr lang="en-IN" sz="2000" dirty="0">
                        <a:latin typeface="+mn-lt"/>
                      </a:endParaRPr>
                    </a:p>
                  </a:txBody>
                  <a:tcPr/>
                </a:tc>
              </a:tr>
              <a:tr h="39458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Aneurysm of ascending aorta</a:t>
                      </a:r>
                      <a:endParaRPr lang="en-IN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Dilatation of vessel</a:t>
                      </a:r>
                      <a:endParaRPr lang="en-IN" sz="2000" dirty="0">
                        <a:latin typeface="+mn-lt"/>
                      </a:endParaRPr>
                    </a:p>
                  </a:txBody>
                  <a:tcPr/>
                </a:tc>
              </a:tr>
              <a:tr h="97293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AR</a:t>
                      </a:r>
                      <a:endParaRPr lang="en-IN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Aortic root disease</a:t>
                      </a:r>
                    </a:p>
                    <a:p>
                      <a:pPr algn="ctr"/>
                      <a:r>
                        <a:rPr lang="en-IN" sz="2000" dirty="0" smtClean="0">
                          <a:latin typeface="+mn-lt"/>
                        </a:rPr>
                        <a:t>Dilated ascending aorta</a:t>
                      </a:r>
                    </a:p>
                    <a:p>
                      <a:pPr algn="ctr"/>
                      <a:endParaRPr lang="en-IN" sz="2000" dirty="0">
                        <a:latin typeface="+mn-lt"/>
                      </a:endParaRPr>
                    </a:p>
                  </a:txBody>
                  <a:tcPr/>
                </a:tc>
              </a:tr>
              <a:tr h="68105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Congenital bicuspid aortic valve</a:t>
                      </a:r>
                      <a:endParaRPr lang="en-IN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Thickened but mobile aortic leaflets</a:t>
                      </a:r>
                      <a:endParaRPr lang="en-IN" sz="20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6342" name="TextBox 2"/>
          <p:cNvSpPr txBox="1">
            <a:spLocks noChangeArrowheads="1"/>
          </p:cNvSpPr>
          <p:nvPr/>
        </p:nvSpPr>
        <p:spPr bwMode="auto">
          <a:xfrm>
            <a:off x="1331640" y="476672"/>
            <a:ext cx="61849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FD6B80"/>
                </a:solidFill>
              </a:rPr>
              <a:t>Causes And Mechanism Of Loud A2</a:t>
            </a:r>
            <a:endParaRPr lang="en-IN" sz="3200" b="1" dirty="0">
              <a:solidFill>
                <a:srgbClr val="FD6B8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4941168"/>
            <a:ext cx="717354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Increased flow in central </a:t>
            </a:r>
            <a:r>
              <a:rPr lang="en-US" sz="2000" dirty="0" err="1" smtClean="0"/>
              <a:t>Ao</a:t>
            </a:r>
            <a:r>
              <a:rPr lang="en-US" sz="2000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Increased Pressure in central </a:t>
            </a:r>
            <a:r>
              <a:rPr lang="en-US" sz="2000" dirty="0" err="1" smtClean="0"/>
              <a:t>Ao</a:t>
            </a:r>
            <a:r>
              <a:rPr lang="en-US" sz="2000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err="1" smtClean="0"/>
              <a:t>Ao</a:t>
            </a:r>
            <a:r>
              <a:rPr lang="en-US" sz="2000" dirty="0" smtClean="0"/>
              <a:t> root dilatation.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Thickened Aortic Valve leaflets – retaining good mobility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CHD – Anterior </a:t>
            </a:r>
            <a:r>
              <a:rPr lang="en-US" sz="2000" dirty="0" err="1" smtClean="0"/>
              <a:t>Ao</a:t>
            </a:r>
            <a:r>
              <a:rPr lang="en-US" sz="2000" dirty="0" smtClean="0"/>
              <a:t>.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xmlns="" val="12589619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Sounds A2 and P2 represent ---- abrupt tensing of closed leaflets</a:t>
            </a:r>
          </a:p>
          <a:p>
            <a:pPr marL="393192" lvl="1" indent="0">
              <a:buNone/>
            </a:pPr>
            <a:r>
              <a:rPr lang="en-US" dirty="0" smtClean="0"/>
              <a:t>as the valves, great vessels, ventricle outflow tracts and blood mass oscillate with an intense medium to high frequency vibrations.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341813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smtClean="0"/>
              <a:t>DECREASED A2</a:t>
            </a:r>
          </a:p>
          <a:p>
            <a:pPr marL="0" indent="0">
              <a:buNone/>
            </a:pPr>
            <a:endParaRPr lang="en-US" sz="2200" b="1" dirty="0" smtClean="0"/>
          </a:p>
          <a:p>
            <a:r>
              <a:rPr lang="en-US" sz="2200" dirty="0" err="1"/>
              <a:t>Valvular</a:t>
            </a:r>
            <a:r>
              <a:rPr lang="en-US" sz="2200" dirty="0"/>
              <a:t> </a:t>
            </a:r>
            <a:r>
              <a:rPr lang="en-US" sz="2200" dirty="0" smtClean="0"/>
              <a:t>AS </a:t>
            </a:r>
            <a:r>
              <a:rPr lang="en-US" sz="2200" dirty="0" smtClean="0">
                <a:sym typeface="Wingdings" pitchFamily="2" charset="2"/>
              </a:rPr>
              <a:t></a:t>
            </a:r>
            <a:r>
              <a:rPr lang="en-US" sz="2200" dirty="0" smtClean="0"/>
              <a:t> Extensive leaflet distortion, fibrosis, calcification.</a:t>
            </a:r>
          </a:p>
          <a:p>
            <a:endParaRPr lang="en-US" sz="2200" dirty="0" smtClean="0"/>
          </a:p>
          <a:p>
            <a:r>
              <a:rPr lang="en-US" sz="2200" dirty="0" smtClean="0"/>
              <a:t>Aortic valve sclerosis </a:t>
            </a:r>
            <a:r>
              <a:rPr lang="en-US" sz="2200" dirty="0" smtClean="0">
                <a:sym typeface="Wingdings" pitchFamily="2" charset="2"/>
              </a:rPr>
              <a:t> Thickened valve tissue dampens oscillations of leaflets.</a:t>
            </a:r>
            <a:endParaRPr lang="en-US" sz="2200" dirty="0" smtClean="0"/>
          </a:p>
          <a:p>
            <a:endParaRPr lang="en-IN" sz="2200" dirty="0"/>
          </a:p>
        </p:txBody>
      </p:sp>
    </p:spTree>
    <p:extLst>
      <p:ext uri="{BB962C8B-B14F-4D97-AF65-F5344CB8AC3E}">
        <p14:creationId xmlns:p14="http://schemas.microsoft.com/office/powerpoint/2010/main" xmlns="" val="3359493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>
                <a:solidFill>
                  <a:srgbClr val="FD6B80"/>
                </a:solidFill>
                <a:latin typeface="Times New Roman" pitchFamily="18" charset="0"/>
                <a:cs typeface="Times New Roman" pitchFamily="18" charset="0"/>
              </a:rPr>
              <a:t>Loud P2</a:t>
            </a:r>
            <a:endParaRPr lang="en-IN" sz="3000" b="1" dirty="0">
              <a:solidFill>
                <a:srgbClr val="FD6B8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b="1" dirty="0" smtClean="0"/>
              <a:t>Almost always indicates Pulmonary Hypertension (PH).</a:t>
            </a:r>
          </a:p>
          <a:p>
            <a:endParaRPr lang="en-US" sz="2200" b="1" dirty="0" smtClean="0"/>
          </a:p>
          <a:p>
            <a:r>
              <a:rPr lang="en-US" sz="2200" dirty="0" smtClean="0"/>
              <a:t>TWO AUDIBLE components of S2 at Apex </a:t>
            </a:r>
            <a:r>
              <a:rPr lang="en-US" sz="2200" dirty="0" smtClean="0">
                <a:sym typeface="Wingdings" pitchFamily="2" charset="2"/>
              </a:rPr>
              <a:t> PH.</a:t>
            </a:r>
          </a:p>
          <a:p>
            <a:endParaRPr lang="en-IN" sz="2200" dirty="0"/>
          </a:p>
        </p:txBody>
      </p:sp>
    </p:spTree>
    <p:extLst>
      <p:ext uri="{BB962C8B-B14F-4D97-AF65-F5344CB8AC3E}">
        <p14:creationId xmlns:p14="http://schemas.microsoft.com/office/powerpoint/2010/main" xmlns="" val="438595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46545559"/>
              </p:ext>
            </p:extLst>
          </p:nvPr>
        </p:nvGraphicFramePr>
        <p:xfrm>
          <a:off x="323528" y="1404938"/>
          <a:ext cx="8515672" cy="4934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4"/>
                <a:gridCol w="4699248"/>
              </a:tblGrid>
              <a:tr h="47314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CAUSES</a:t>
                      </a:r>
                      <a:endParaRPr lang="en-IN" sz="20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MECHANISM</a:t>
                      </a:r>
                      <a:endParaRPr lang="en-IN" sz="2000" dirty="0"/>
                    </a:p>
                  </a:txBody>
                  <a:tcPr marT="45734" marB="45734"/>
                </a:tc>
              </a:tr>
              <a:tr h="55946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Normal</a:t>
                      </a:r>
                      <a:r>
                        <a:rPr lang="en-US" sz="2000" baseline="0" dirty="0" smtClean="0"/>
                        <a:t> in infants and children</a:t>
                      </a:r>
                      <a:endParaRPr lang="en-IN" sz="20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High pulmonary arterial pressure</a:t>
                      </a:r>
                      <a:endParaRPr lang="en-IN" sz="2000" dirty="0"/>
                    </a:p>
                  </a:txBody>
                  <a:tcPr marT="45734" marB="45734"/>
                </a:tc>
              </a:tr>
              <a:tr h="64019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Adults with chest deformity or thin chest</a:t>
                      </a:r>
                      <a:endParaRPr lang="en-IN" sz="20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Proximity of pulmonary artery to </a:t>
                      </a:r>
                      <a:r>
                        <a:rPr lang="en-US" sz="2000" dirty="0" err="1" smtClean="0"/>
                        <a:t>steth</a:t>
                      </a:r>
                      <a:r>
                        <a:rPr lang="en-US" sz="2000" dirty="0" smtClean="0"/>
                        <a:t>.</a:t>
                      </a:r>
                      <a:endParaRPr lang="en-IN" sz="2000" dirty="0"/>
                    </a:p>
                  </a:txBody>
                  <a:tcPr marT="45734" marB="45734"/>
                </a:tc>
              </a:tr>
              <a:tr h="64027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PAH</a:t>
                      </a:r>
                      <a:endParaRPr lang="en-IN" sz="20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Higher closing</a:t>
                      </a:r>
                      <a:r>
                        <a:rPr lang="en-US" sz="2000" baseline="0" dirty="0" smtClean="0"/>
                        <a:t> pressure of valve,</a:t>
                      </a:r>
                    </a:p>
                    <a:p>
                      <a:pPr algn="ctr"/>
                      <a:r>
                        <a:rPr lang="en-US" sz="2000" baseline="0" dirty="0" smtClean="0"/>
                        <a:t>Dilated PA</a:t>
                      </a:r>
                      <a:endParaRPr lang="en-IN" sz="2000" dirty="0"/>
                    </a:p>
                  </a:txBody>
                  <a:tcPr marT="45734" marB="45734"/>
                </a:tc>
              </a:tr>
              <a:tr h="11890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L </a:t>
                      </a:r>
                      <a:r>
                        <a:rPr lang="en-US" sz="2000" dirty="0" smtClean="0">
                          <a:sym typeface="Wingdings" pitchFamily="2" charset="2"/>
                        </a:rPr>
                        <a:t></a:t>
                      </a:r>
                      <a:r>
                        <a:rPr lang="en-US" sz="2000" dirty="0" smtClean="0"/>
                        <a:t>R shunts</a:t>
                      </a:r>
                      <a:endParaRPr lang="en-IN" sz="20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Increased flow across valve</a:t>
                      </a:r>
                      <a:r>
                        <a:rPr lang="en-US" sz="2000" baseline="0" dirty="0" smtClean="0"/>
                        <a:t> with exaggerated valve excursion,</a:t>
                      </a:r>
                    </a:p>
                    <a:p>
                      <a:pPr algn="ctr"/>
                      <a:r>
                        <a:rPr lang="en-US" sz="2000" baseline="0" dirty="0" smtClean="0"/>
                        <a:t>Dilated PA,</a:t>
                      </a:r>
                    </a:p>
                    <a:p>
                      <a:pPr algn="ctr"/>
                      <a:r>
                        <a:rPr lang="en-US" sz="2000" baseline="0" dirty="0" smtClean="0"/>
                        <a:t>PAH</a:t>
                      </a:r>
                      <a:endParaRPr lang="en-IN" sz="2000" dirty="0"/>
                    </a:p>
                  </a:txBody>
                  <a:tcPr marT="45734" marB="45734"/>
                </a:tc>
              </a:tr>
              <a:tr h="118891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Hyperkinetic circulatory states</a:t>
                      </a:r>
                      <a:endParaRPr lang="en-IN" sz="20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Increased flow across valve</a:t>
                      </a:r>
                      <a:r>
                        <a:rPr lang="en-US" sz="2000" baseline="0" dirty="0" smtClean="0"/>
                        <a:t> with exaggerated valve excursion,</a:t>
                      </a:r>
                    </a:p>
                    <a:p>
                      <a:pPr algn="ctr"/>
                      <a:r>
                        <a:rPr lang="en-US" sz="2000" baseline="0" dirty="0" smtClean="0"/>
                        <a:t>Dilated PA</a:t>
                      </a:r>
                    </a:p>
                  </a:txBody>
                  <a:tcPr marT="45734" marB="45734"/>
                </a:tc>
              </a:tr>
            </a:tbl>
          </a:graphicData>
        </a:graphic>
      </p:graphicFrame>
      <p:sp>
        <p:nvSpPr>
          <p:cNvPr id="57370" name="TextBox 4"/>
          <p:cNvSpPr txBox="1">
            <a:spLocks noChangeArrowheads="1"/>
          </p:cNvSpPr>
          <p:nvPr/>
        </p:nvSpPr>
        <p:spPr bwMode="auto">
          <a:xfrm>
            <a:off x="3657600" y="649288"/>
            <a:ext cx="3048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3600" b="1" dirty="0">
                <a:solidFill>
                  <a:srgbClr val="FD6B80"/>
                </a:solidFill>
                <a:latin typeface="Times New Roman" pitchFamily="18" charset="0"/>
                <a:cs typeface="Times New Roman" pitchFamily="18" charset="0"/>
              </a:rPr>
              <a:t>Loud P2</a:t>
            </a:r>
            <a:endParaRPr lang="en-IN" sz="3600" b="1" dirty="0">
              <a:solidFill>
                <a:srgbClr val="FD6B8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1549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000" b="1" dirty="0" smtClean="0">
                <a:solidFill>
                  <a:srgbClr val="FD6B80"/>
                </a:solidFill>
              </a:rPr>
              <a:t>Causes Of Diminished P2</a:t>
            </a:r>
            <a:endParaRPr lang="en-IN" sz="3000" b="1" dirty="0" smtClean="0">
              <a:solidFill>
                <a:srgbClr val="FD6B8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65555137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234391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Masking of A2 or P2 </a:t>
            </a:r>
            <a:r>
              <a:rPr lang="en-US" dirty="0" smtClean="0">
                <a:sym typeface="Wingdings" pitchFamily="2" charset="2"/>
              </a:rPr>
              <a:t> Long, prominent systolic murmurs.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VSD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PS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AS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MR</a:t>
            </a:r>
          </a:p>
          <a:p>
            <a:pPr lvl="1"/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TOF, TGA  Loud A2 masks soft P2.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213424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0253"/>
          <a:stretch/>
        </p:blipFill>
        <p:spPr bwMode="auto">
          <a:xfrm>
            <a:off x="457200" y="1502027"/>
            <a:ext cx="8305800" cy="4375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2467" name="Title 1"/>
          <p:cNvSpPr>
            <a:spLocks noGrp="1"/>
          </p:cNvSpPr>
          <p:nvPr>
            <p:ph type="title"/>
          </p:nvPr>
        </p:nvSpPr>
        <p:spPr>
          <a:xfrm>
            <a:off x="838200" y="-304801"/>
            <a:ext cx="8229600" cy="180682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000" b="1" dirty="0" smtClean="0">
                <a:solidFill>
                  <a:srgbClr val="FF0000"/>
                </a:solidFill>
              </a:rPr>
              <a:t/>
            </a:r>
            <a:br>
              <a:rPr lang="en-US" sz="3000" b="1" dirty="0" smtClean="0">
                <a:solidFill>
                  <a:srgbClr val="FF0000"/>
                </a:solidFill>
              </a:rPr>
            </a:br>
            <a:r>
              <a:rPr lang="en-US" sz="3000" b="1" dirty="0" smtClean="0">
                <a:solidFill>
                  <a:srgbClr val="FF0000"/>
                </a:solidFill>
              </a:rPr>
              <a:t>Second Heart Sound In ASD</a:t>
            </a:r>
            <a:endParaRPr lang="en-IN" sz="30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7302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Second Heart Sound In VSD</a:t>
            </a:r>
            <a:endParaRPr lang="en-IN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No PH --- S2 normal.</a:t>
            </a:r>
          </a:p>
          <a:p>
            <a:endParaRPr lang="en-US" sz="2000" dirty="0" smtClean="0"/>
          </a:p>
          <a:p>
            <a:r>
              <a:rPr lang="en-US" sz="2000" dirty="0" smtClean="0"/>
              <a:t>         PVR (</a:t>
            </a:r>
            <a:r>
              <a:rPr lang="en-US" sz="2000" dirty="0" err="1" smtClean="0"/>
              <a:t>Eisenmenger’s</a:t>
            </a:r>
            <a:r>
              <a:rPr lang="en-US" sz="2000" dirty="0" smtClean="0"/>
              <a:t> complex) </a:t>
            </a:r>
            <a:r>
              <a:rPr lang="en-US" sz="2000" dirty="0" smtClean="0">
                <a:sym typeface="Wingdings" pitchFamily="2" charset="2"/>
              </a:rPr>
              <a:t> Both ventricles act as a common reservoir.</a:t>
            </a:r>
          </a:p>
          <a:p>
            <a:endParaRPr lang="en-US" sz="2000" dirty="0" smtClean="0">
              <a:sym typeface="Wingdings" pitchFamily="2" charset="2"/>
            </a:endParaRPr>
          </a:p>
          <a:p>
            <a:r>
              <a:rPr lang="en-US" sz="2000" dirty="0" smtClean="0">
                <a:sym typeface="Wingdings" pitchFamily="2" charset="2"/>
              </a:rPr>
              <a:t>Ejection: LV  </a:t>
            </a:r>
            <a:r>
              <a:rPr lang="en-US" sz="2000" dirty="0" err="1" smtClean="0">
                <a:sym typeface="Wingdings" pitchFamily="2" charset="2"/>
              </a:rPr>
              <a:t>Ao</a:t>
            </a:r>
            <a:r>
              <a:rPr lang="en-US" sz="2000" dirty="0" smtClean="0">
                <a:sym typeface="Wingdings" pitchFamily="2" charset="2"/>
              </a:rPr>
              <a:t> and RV  PA face equivalent resistance.</a:t>
            </a:r>
          </a:p>
          <a:p>
            <a:pPr lvl="1"/>
            <a:r>
              <a:rPr lang="en-US" sz="2000" dirty="0" smtClean="0">
                <a:sym typeface="Wingdings" pitchFamily="2" charset="2"/>
              </a:rPr>
              <a:t>Equal delay of A2 and P2  Fixed.  </a:t>
            </a:r>
            <a:endParaRPr lang="en-IN" sz="2000" dirty="0"/>
          </a:p>
        </p:txBody>
      </p:sp>
      <p:sp>
        <p:nvSpPr>
          <p:cNvPr id="5" name="Up Arrow 4"/>
          <p:cNvSpPr/>
          <p:nvPr/>
        </p:nvSpPr>
        <p:spPr>
          <a:xfrm>
            <a:off x="755576" y="2708920"/>
            <a:ext cx="216024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Up Arrow 5"/>
          <p:cNvSpPr/>
          <p:nvPr/>
        </p:nvSpPr>
        <p:spPr>
          <a:xfrm>
            <a:off x="1043608" y="2708920"/>
            <a:ext cx="216024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898000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5927"/>
          <a:stretch/>
        </p:blipFill>
        <p:spPr bwMode="auto">
          <a:xfrm>
            <a:off x="609600" y="1219200"/>
            <a:ext cx="7924800" cy="4676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5539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Second Heart Sound In PS</a:t>
            </a:r>
            <a:endParaRPr lang="en-IN" sz="3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1814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idx="1"/>
          </p:nvPr>
        </p:nvSpPr>
        <p:spPr/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008" y="1988840"/>
            <a:ext cx="2212848" cy="1582621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Monotype Corsiva" pitchFamily="66" charset="0"/>
              </a:rPr>
              <a:t>Thank you</a:t>
            </a:r>
            <a:endParaRPr lang="en-US" sz="3600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9818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-36512" y="-315416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000" b="1" dirty="0" smtClean="0">
                <a:solidFill>
                  <a:srgbClr val="FD6B80"/>
                </a:solidFill>
              </a:rPr>
              <a:t>Normal S2</a:t>
            </a:r>
            <a:endParaRPr lang="en-IN" sz="3000" b="1" dirty="0" smtClean="0">
              <a:solidFill>
                <a:srgbClr val="FD6B8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363272" cy="5400600"/>
          </a:xfrm>
        </p:spPr>
        <p:txBody>
          <a:bodyPr rtlCol="0"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 smtClean="0"/>
              <a:t>Sharper </a:t>
            </a:r>
            <a:r>
              <a:rPr lang="en-IN" sz="2000" dirty="0"/>
              <a:t>and shorter </a:t>
            </a:r>
            <a:r>
              <a:rPr lang="en-IN" sz="2000" dirty="0" smtClean="0"/>
              <a:t>(compared </a:t>
            </a:r>
            <a:r>
              <a:rPr lang="en-IN" sz="2000" dirty="0"/>
              <a:t>to </a:t>
            </a:r>
            <a:r>
              <a:rPr lang="en-IN" sz="2000" dirty="0" smtClean="0"/>
              <a:t>S1). </a:t>
            </a:r>
            <a:endParaRPr lang="en-IN" sz="2000" dirty="0"/>
          </a:p>
          <a:p>
            <a:pPr lvl="1" indent="-274320">
              <a:buClr>
                <a:schemeClr val="accent3"/>
              </a:buClr>
              <a:defRPr/>
            </a:pPr>
            <a:r>
              <a:rPr lang="en-IN" sz="2000" dirty="0" smtClean="0"/>
              <a:t>Semilunar valves close at </a:t>
            </a:r>
            <a:r>
              <a:rPr lang="en-IN" sz="2000" dirty="0"/>
              <a:t>much higher pressures </a:t>
            </a:r>
            <a:r>
              <a:rPr lang="en-IN" sz="2000" dirty="0" smtClean="0"/>
              <a:t>than the </a:t>
            </a:r>
            <a:r>
              <a:rPr lang="en-IN" sz="2000" dirty="0"/>
              <a:t>A-V </a:t>
            </a:r>
            <a:r>
              <a:rPr lang="en-IN" sz="2000" dirty="0" smtClean="0"/>
              <a:t>valves.</a:t>
            </a:r>
          </a:p>
          <a:p>
            <a:pPr lvl="1" indent="-274320">
              <a:buClr>
                <a:schemeClr val="accent3"/>
              </a:buClr>
              <a:defRPr/>
            </a:pPr>
            <a:r>
              <a:rPr lang="en-IN" sz="2000" dirty="0" smtClean="0"/>
              <a:t>Dissipated </a:t>
            </a:r>
            <a:r>
              <a:rPr lang="en-IN" sz="2000" dirty="0"/>
              <a:t>energy in the columns of blood is much greater. </a:t>
            </a:r>
            <a:r>
              <a:rPr lang="en-IN" sz="2000" dirty="0" smtClean="0"/>
              <a:t>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en-IN" sz="20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 smtClean="0"/>
              <a:t>Normal (SPLIT SOUND) – Often both </a:t>
            </a:r>
            <a:r>
              <a:rPr lang="en-IN" sz="2000" dirty="0"/>
              <a:t>components of </a:t>
            </a:r>
            <a:r>
              <a:rPr lang="en-IN" sz="2000" dirty="0" smtClean="0"/>
              <a:t>S2 can be heard.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IN" sz="20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 smtClean="0"/>
              <a:t>Higher  </a:t>
            </a:r>
            <a:r>
              <a:rPr lang="en-IN" sz="2000" dirty="0"/>
              <a:t>resistance to forward </a:t>
            </a:r>
            <a:r>
              <a:rPr lang="en-IN" sz="2000" dirty="0" smtClean="0"/>
              <a:t>flow in </a:t>
            </a:r>
            <a:r>
              <a:rPr lang="en-IN" sz="2000" dirty="0"/>
              <a:t>the systemic circulation </a:t>
            </a:r>
            <a:r>
              <a:rPr lang="en-IN" sz="2000" dirty="0" smtClean="0">
                <a:sym typeface="Wingdings" pitchFamily="2" charset="2"/>
              </a:rPr>
              <a:t>early rev</a:t>
            </a:r>
            <a:r>
              <a:rPr lang="en-IN" sz="2000" dirty="0" smtClean="0"/>
              <a:t>erse </a:t>
            </a:r>
            <a:r>
              <a:rPr lang="en-IN" sz="2000" dirty="0"/>
              <a:t>flow </a:t>
            </a:r>
            <a:r>
              <a:rPr lang="en-IN" sz="2000" dirty="0" smtClean="0"/>
              <a:t>in aortic</a:t>
            </a:r>
            <a:r>
              <a:rPr lang="en-IN" sz="2000" dirty="0"/>
              <a:t> </a:t>
            </a:r>
            <a:r>
              <a:rPr lang="en-IN" sz="2000" dirty="0" smtClean="0"/>
              <a:t>root </a:t>
            </a:r>
            <a:r>
              <a:rPr lang="en-IN" sz="2000" dirty="0" smtClean="0">
                <a:sym typeface="Wingdings" pitchFamily="2" charset="2"/>
              </a:rPr>
              <a:t> Early closure of </a:t>
            </a:r>
            <a:r>
              <a:rPr lang="en-IN" sz="2000" dirty="0" smtClean="0"/>
              <a:t>aortic valve </a:t>
            </a:r>
            <a:r>
              <a:rPr lang="en-IN" sz="2000" dirty="0" smtClean="0">
                <a:sym typeface="Wingdings" pitchFamily="2" charset="2"/>
              </a:rPr>
              <a:t> </a:t>
            </a:r>
            <a:r>
              <a:rPr lang="en-IN" sz="2000" b="1" dirty="0" smtClean="0">
                <a:solidFill>
                  <a:srgbClr val="FF0000"/>
                </a:solidFill>
                <a:sym typeface="Wingdings" pitchFamily="2" charset="2"/>
              </a:rPr>
              <a:t>A2</a:t>
            </a:r>
            <a:r>
              <a:rPr lang="en-IN" sz="2000" b="1" dirty="0" smtClean="0">
                <a:solidFill>
                  <a:srgbClr val="FF0000"/>
                </a:solidFill>
              </a:rPr>
              <a:t>.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en-IN" sz="20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 smtClean="0"/>
              <a:t>Pulmonary </a:t>
            </a:r>
            <a:r>
              <a:rPr lang="en-IN" sz="2000" dirty="0"/>
              <a:t>arterial bed </a:t>
            </a:r>
            <a:r>
              <a:rPr lang="en-IN" sz="2000" dirty="0" smtClean="0"/>
              <a:t>offers </a:t>
            </a:r>
            <a:r>
              <a:rPr lang="en-IN" sz="2000" dirty="0"/>
              <a:t>markedly less resistance to </a:t>
            </a:r>
            <a:r>
              <a:rPr lang="en-IN" sz="2000" dirty="0" smtClean="0"/>
              <a:t>forward flow </a:t>
            </a:r>
            <a:r>
              <a:rPr lang="en-IN" sz="2000" dirty="0" smtClean="0">
                <a:sym typeface="Wingdings" pitchFamily="2" charset="2"/>
              </a:rPr>
              <a:t> </a:t>
            </a:r>
            <a:r>
              <a:rPr lang="en-IN" sz="2000" dirty="0" smtClean="0"/>
              <a:t>reverse </a:t>
            </a:r>
            <a:r>
              <a:rPr lang="en-IN" sz="2000" dirty="0"/>
              <a:t>flow </a:t>
            </a:r>
            <a:r>
              <a:rPr lang="en-IN" sz="2000" dirty="0" smtClean="0"/>
              <a:t>occurs late </a:t>
            </a:r>
            <a:r>
              <a:rPr lang="en-IN" sz="2000" dirty="0"/>
              <a:t>and slower compared to </a:t>
            </a:r>
            <a:r>
              <a:rPr lang="en-IN" sz="2000" dirty="0" smtClean="0"/>
              <a:t>the left side </a:t>
            </a:r>
            <a:r>
              <a:rPr lang="en-IN" sz="2000" dirty="0" smtClean="0">
                <a:sym typeface="Wingdings" pitchFamily="2" charset="2"/>
              </a:rPr>
              <a:t> </a:t>
            </a:r>
            <a:r>
              <a:rPr lang="en-IN" sz="2000" b="1" dirty="0" smtClean="0">
                <a:solidFill>
                  <a:srgbClr val="FF0000"/>
                </a:solidFill>
                <a:sym typeface="Wingdings" pitchFamily="2" charset="2"/>
              </a:rPr>
              <a:t>P2</a:t>
            </a:r>
            <a:r>
              <a:rPr lang="en-IN" sz="2000" b="1" dirty="0" smtClean="0">
                <a:solidFill>
                  <a:srgbClr val="FF0000"/>
                </a:solidFill>
              </a:rPr>
              <a:t>.</a:t>
            </a:r>
            <a:r>
              <a:rPr lang="en-IN" sz="2000" dirty="0" smtClean="0"/>
              <a:t>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en-IN" sz="20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 smtClean="0"/>
              <a:t>In </a:t>
            </a:r>
            <a:r>
              <a:rPr lang="en-IN" sz="2000" dirty="0"/>
              <a:t>addition, </a:t>
            </a:r>
            <a:r>
              <a:rPr lang="en-IN" sz="2000" dirty="0" smtClean="0"/>
              <a:t>lower </a:t>
            </a:r>
            <a:r>
              <a:rPr lang="en-IN" sz="2000" dirty="0"/>
              <a:t>pressures </a:t>
            </a:r>
            <a:r>
              <a:rPr lang="en-IN" sz="2000" dirty="0" smtClean="0"/>
              <a:t>of RV during </a:t>
            </a:r>
            <a:r>
              <a:rPr lang="en-IN" sz="2000" dirty="0"/>
              <a:t>systole </a:t>
            </a:r>
            <a:r>
              <a:rPr lang="en-IN" sz="2000" dirty="0" smtClean="0">
                <a:sym typeface="Wingdings" pitchFamily="2" charset="2"/>
              </a:rPr>
              <a:t> </a:t>
            </a:r>
            <a:r>
              <a:rPr lang="en-IN" sz="2000" dirty="0" smtClean="0"/>
              <a:t>slower </a:t>
            </a:r>
            <a:r>
              <a:rPr lang="en-IN" sz="2000" dirty="0"/>
              <a:t>rate of </a:t>
            </a:r>
            <a:r>
              <a:rPr lang="en-IN" sz="2000" dirty="0" smtClean="0"/>
              <a:t>RV relaxation compared </a:t>
            </a:r>
            <a:r>
              <a:rPr lang="en-IN" sz="2000" dirty="0"/>
              <a:t>to </a:t>
            </a:r>
            <a:r>
              <a:rPr lang="en-IN" sz="2000" dirty="0" smtClean="0"/>
              <a:t>LV </a:t>
            </a:r>
            <a:r>
              <a:rPr lang="en-IN" sz="2000" dirty="0" smtClean="0">
                <a:sym typeface="Wingdings" pitchFamily="2" charset="2"/>
              </a:rPr>
              <a:t> P</a:t>
            </a:r>
            <a:r>
              <a:rPr lang="en-IN" sz="2000" dirty="0" smtClean="0"/>
              <a:t>2 </a:t>
            </a:r>
            <a:r>
              <a:rPr lang="en-IN" sz="2000" dirty="0"/>
              <a:t>component occurs </a:t>
            </a:r>
            <a:r>
              <a:rPr lang="en-IN" sz="2000" dirty="0" smtClean="0"/>
              <a:t>late.</a:t>
            </a:r>
            <a:endParaRPr lang="en-IN" sz="20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xmlns="" val="30029021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213" y="764902"/>
            <a:ext cx="4968875" cy="403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5436096" y="954594"/>
            <a:ext cx="338405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IN" b="1" dirty="0" smtClean="0"/>
              <a:t>A2</a:t>
            </a:r>
            <a:r>
              <a:rPr lang="en-IN" dirty="0" smtClean="0"/>
              <a:t> – Area </a:t>
            </a:r>
            <a:r>
              <a:rPr lang="en-IN" dirty="0"/>
              <a:t>extending from </a:t>
            </a:r>
            <a:r>
              <a:rPr lang="en-IN" dirty="0" smtClean="0"/>
              <a:t>second Rt. ICS </a:t>
            </a:r>
            <a:r>
              <a:rPr lang="en-IN" dirty="0"/>
              <a:t>at the sternal border to </a:t>
            </a:r>
            <a:r>
              <a:rPr lang="en-IN" dirty="0" smtClean="0"/>
              <a:t>apex</a:t>
            </a:r>
            <a:r>
              <a:rPr lang="en-IN" dirty="0"/>
              <a:t>. </a:t>
            </a:r>
            <a:endParaRPr lang="en-IN" dirty="0" smtClean="0"/>
          </a:p>
          <a:p>
            <a:pPr lvl="0"/>
            <a:endParaRPr lang="en-IN" dirty="0" smtClean="0"/>
          </a:p>
          <a:p>
            <a:r>
              <a:rPr lang="en-IN" b="1" dirty="0" smtClean="0"/>
              <a:t>P2</a:t>
            </a:r>
            <a:r>
              <a:rPr lang="en-IN" dirty="0" smtClean="0"/>
              <a:t> – Second </a:t>
            </a:r>
            <a:r>
              <a:rPr lang="en-IN" dirty="0"/>
              <a:t>and </a:t>
            </a:r>
            <a:r>
              <a:rPr lang="en-IN" dirty="0" smtClean="0"/>
              <a:t>third Lt. ICS near </a:t>
            </a:r>
            <a:r>
              <a:rPr lang="en-IN" dirty="0"/>
              <a:t>the sternal border</a:t>
            </a:r>
            <a:r>
              <a:rPr lang="en-IN" dirty="0" smtClean="0"/>
              <a:t>.</a:t>
            </a:r>
          </a:p>
          <a:p>
            <a:endParaRPr lang="en-US" dirty="0"/>
          </a:p>
          <a:p>
            <a:r>
              <a:rPr lang="en-US" i="1" dirty="0" smtClean="0"/>
              <a:t>Normal P2 is somewhat softer than A2, even at  Pulmonary area.</a:t>
            </a:r>
            <a:endParaRPr lang="en-IN" i="1" dirty="0"/>
          </a:p>
          <a:p>
            <a:pPr lvl="0"/>
            <a:endParaRPr lang="en-IN" dirty="0"/>
          </a:p>
        </p:txBody>
      </p:sp>
      <p:sp>
        <p:nvSpPr>
          <p:cNvPr id="3" name="Rectangle 2"/>
          <p:cNvSpPr/>
          <p:nvPr/>
        </p:nvSpPr>
        <p:spPr>
          <a:xfrm>
            <a:off x="971600" y="4797152"/>
            <a:ext cx="73448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b="1" dirty="0" smtClean="0"/>
              <a:t>Splitting </a:t>
            </a:r>
            <a:r>
              <a:rPr lang="en-IN" b="1" dirty="0"/>
              <a:t>of the normal S2 is best appreciated at the second and third left intercostal </a:t>
            </a:r>
            <a:r>
              <a:rPr lang="en-IN" b="1" dirty="0" smtClean="0"/>
              <a:t>space.</a:t>
            </a:r>
          </a:p>
          <a:p>
            <a:endParaRPr lang="en-IN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21467603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" y="908050"/>
            <a:ext cx="7772400" cy="453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5950533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-180528" y="260648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IN" sz="3000" b="1" dirty="0" smtClean="0">
                <a:solidFill>
                  <a:srgbClr val="FD6B80"/>
                </a:solidFill>
                <a:latin typeface="Times New Roman" pitchFamily="18" charset="0"/>
                <a:cs typeface="Times New Roman" pitchFamily="18" charset="0"/>
              </a:rPr>
              <a:t>Intensity</a:t>
            </a:r>
            <a:r>
              <a:rPr lang="en-IN" sz="3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3000" b="1" dirty="0" smtClean="0">
                <a:latin typeface="Times New Roman" pitchFamily="18" charset="0"/>
                <a:cs typeface="Times New Roman" pitchFamily="18" charset="0"/>
              </a:rPr>
            </a:br>
            <a:endParaRPr lang="en-IN" sz="3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42520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Aortic Component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en-IN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Amplitude and intensity of A2 and P2 are directly proportional to the rate of change of the diastolic pressure gradient that develops across the semilunar valves.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Normally – diastolic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pressure gradient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&gt; PA,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which explains the normal increased intensity of A2 compared with that of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P2.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A2 is louder than P2 normally and in most abnormal states, 		                          unless PH is present or sound of aortic closure is diminished. </a:t>
            </a: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5012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Placeholder 4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4040188" cy="639763"/>
          </a:xfrm>
        </p:spPr>
        <p:txBody>
          <a:bodyPr/>
          <a:lstStyle/>
          <a:p>
            <a:pPr algn="ctr" eaLnBrk="1" hangingPunct="1"/>
            <a:r>
              <a:rPr lang="en-IN" dirty="0" smtClean="0">
                <a:solidFill>
                  <a:srgbClr val="FF0000"/>
                </a:solidFill>
              </a:rPr>
              <a:t>The Increased Intensity</a:t>
            </a:r>
          </a:p>
        </p:txBody>
      </p:sp>
      <p:sp>
        <p:nvSpPr>
          <p:cNvPr id="16388" name="Text Placeholder 5"/>
          <p:cNvSpPr>
            <a:spLocks noGrp="1"/>
          </p:cNvSpPr>
          <p:nvPr>
            <p:ph type="body" sz="half" idx="3"/>
          </p:nvPr>
        </p:nvSpPr>
        <p:spPr>
          <a:xfrm>
            <a:off x="4645025" y="1371600"/>
            <a:ext cx="4041775" cy="639763"/>
          </a:xfrm>
        </p:spPr>
        <p:txBody>
          <a:bodyPr/>
          <a:lstStyle/>
          <a:p>
            <a:pPr algn="ctr" eaLnBrk="1" hangingPunct="1"/>
            <a:r>
              <a:rPr lang="en-IN" dirty="0" smtClean="0">
                <a:solidFill>
                  <a:srgbClr val="FF0000"/>
                </a:solidFill>
              </a:rPr>
              <a:t>Decreased Intensity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457200" y="2286000"/>
            <a:ext cx="4040188" cy="3951288"/>
          </a:xfrm>
        </p:spPr>
        <p:txBody>
          <a:bodyPr rtlCol="0"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 smtClean="0"/>
              <a:t>Systemic hypertension.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 smtClean="0"/>
              <a:t>Aneurysm of the ascending aorta.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IN" sz="20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5025" y="2297113"/>
            <a:ext cx="4041775" cy="3951287"/>
          </a:xfrm>
        </p:spPr>
        <p:txBody>
          <a:bodyPr rtlCol="0"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 smtClean="0"/>
              <a:t>Immobility </a:t>
            </a:r>
            <a:r>
              <a:rPr lang="en-IN" sz="2000" dirty="0"/>
              <a:t>of calcified, </a:t>
            </a:r>
            <a:r>
              <a:rPr lang="en-IN" sz="2000" dirty="0" err="1"/>
              <a:t>sclerosed</a:t>
            </a:r>
            <a:r>
              <a:rPr lang="en-IN" sz="2000" dirty="0"/>
              <a:t> aortic valves in calcific aortic stenosis.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N" sz="2000" dirty="0"/>
              <a:t> </a:t>
            </a:r>
            <a:r>
              <a:rPr lang="en-IN" sz="2000" dirty="0" smtClean="0"/>
              <a:t>AR – resulting </a:t>
            </a:r>
            <a:r>
              <a:rPr lang="en-IN" sz="2000" dirty="0"/>
              <a:t>from </a:t>
            </a:r>
            <a:r>
              <a:rPr lang="en-IN" sz="2000" dirty="0" err="1"/>
              <a:t>fibrosed</a:t>
            </a:r>
            <a:r>
              <a:rPr lang="en-IN" sz="2000" dirty="0"/>
              <a:t> and retracted aortic valve leaflets, as in syphilitic </a:t>
            </a:r>
            <a:r>
              <a:rPr lang="en-IN" sz="2000" dirty="0" smtClean="0"/>
              <a:t>AR,  </a:t>
            </a:r>
            <a:r>
              <a:rPr lang="en-IN" sz="2000" dirty="0"/>
              <a:t>aortic component of the S2 </a:t>
            </a:r>
            <a:r>
              <a:rPr lang="en-IN" sz="2000" dirty="0" smtClean="0"/>
              <a:t>is </a:t>
            </a:r>
            <a:r>
              <a:rPr lang="en-IN" sz="2000" dirty="0"/>
              <a:t>decreased in </a:t>
            </a:r>
            <a:r>
              <a:rPr lang="en-IN" sz="2000" dirty="0" smtClean="0"/>
              <a:t>intensity.</a:t>
            </a:r>
            <a:endParaRPr lang="en-IN" sz="20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xmlns="" val="710197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756</TotalTime>
  <Words>2442</Words>
  <Application>Microsoft Office PowerPoint</Application>
  <PresentationFormat>On-screen Show (4:3)</PresentationFormat>
  <Paragraphs>385</Paragraphs>
  <Slides>48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Flow</vt:lpstr>
      <vt:lpstr>Second Heart Sound</vt:lpstr>
      <vt:lpstr>INTRODUCTION</vt:lpstr>
      <vt:lpstr>Mechanism of Formation of S2 </vt:lpstr>
      <vt:lpstr>Slide 4</vt:lpstr>
      <vt:lpstr>Normal S2</vt:lpstr>
      <vt:lpstr>Slide 6</vt:lpstr>
      <vt:lpstr>Slide 7</vt:lpstr>
      <vt:lpstr>Intensity </vt:lpstr>
      <vt:lpstr>Slide 9</vt:lpstr>
      <vt:lpstr>Slide 10</vt:lpstr>
      <vt:lpstr>Slide 11</vt:lpstr>
      <vt:lpstr>Slide 12</vt:lpstr>
      <vt:lpstr>Slide 13</vt:lpstr>
      <vt:lpstr>Slide 14</vt:lpstr>
      <vt:lpstr>Slide 15</vt:lpstr>
      <vt:lpstr>Normal Respiratory Variations of A2-P2 Split 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CLINICAL ASSESSMENT OF S2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Mechanisms and causes Of Single Second Sound</vt:lpstr>
      <vt:lpstr>Slide 35</vt:lpstr>
      <vt:lpstr>Reversed Splitting</vt:lpstr>
      <vt:lpstr>Slide 37</vt:lpstr>
      <vt:lpstr>Slide 38</vt:lpstr>
      <vt:lpstr>Slide 39</vt:lpstr>
      <vt:lpstr>Slide 40</vt:lpstr>
      <vt:lpstr>Loud P2</vt:lpstr>
      <vt:lpstr>Slide 42</vt:lpstr>
      <vt:lpstr>Causes Of Diminished P2</vt:lpstr>
      <vt:lpstr>Slide 44</vt:lpstr>
      <vt:lpstr> Second Heart Sound In ASD</vt:lpstr>
      <vt:lpstr> Second Heart Sound In VSD</vt:lpstr>
      <vt:lpstr>Second Heart Sound In PS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drankurgupta</dc:creator>
  <cp:lastModifiedBy>user</cp:lastModifiedBy>
  <cp:revision>325</cp:revision>
  <dcterms:created xsi:type="dcterms:W3CDTF">2016-06-04T13:19:49Z</dcterms:created>
  <dcterms:modified xsi:type="dcterms:W3CDTF">2020-08-13T06:12:25Z</dcterms:modified>
</cp:coreProperties>
</file>