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2"/>
  </p:notesMasterIdLst>
  <p:sldIdLst>
    <p:sldId id="256" r:id="rId2"/>
    <p:sldId id="542" r:id="rId3"/>
    <p:sldId id="545" r:id="rId4"/>
    <p:sldId id="373" r:id="rId5"/>
    <p:sldId id="375" r:id="rId6"/>
    <p:sldId id="378" r:id="rId7"/>
    <p:sldId id="374" r:id="rId8"/>
    <p:sldId id="534" r:id="rId9"/>
    <p:sldId id="376" r:id="rId10"/>
    <p:sldId id="377" r:id="rId11"/>
    <p:sldId id="345" r:id="rId12"/>
    <p:sldId id="258" r:id="rId13"/>
    <p:sldId id="259" r:id="rId14"/>
    <p:sldId id="260" r:id="rId15"/>
    <p:sldId id="262" r:id="rId16"/>
    <p:sldId id="263" r:id="rId17"/>
    <p:sldId id="540" r:id="rId18"/>
    <p:sldId id="271" r:id="rId19"/>
    <p:sldId id="520" r:id="rId20"/>
    <p:sldId id="270" r:id="rId21"/>
    <p:sldId id="543" r:id="rId22"/>
    <p:sldId id="276" r:id="rId23"/>
    <p:sldId id="272" r:id="rId24"/>
    <p:sldId id="350" r:id="rId25"/>
    <p:sldId id="463" r:id="rId26"/>
    <p:sldId id="278" r:id="rId27"/>
    <p:sldId id="280" r:id="rId28"/>
    <p:sldId id="284" r:id="rId29"/>
    <p:sldId id="286" r:id="rId30"/>
    <p:sldId id="287" r:id="rId31"/>
    <p:sldId id="405" r:id="rId32"/>
    <p:sldId id="406" r:id="rId33"/>
    <p:sldId id="288" r:id="rId34"/>
    <p:sldId id="289" r:id="rId35"/>
    <p:sldId id="407" r:id="rId36"/>
    <p:sldId id="351" r:id="rId37"/>
    <p:sldId id="354" r:id="rId38"/>
    <p:sldId id="291" r:id="rId39"/>
    <p:sldId id="352" r:id="rId40"/>
    <p:sldId id="413" r:id="rId41"/>
    <p:sldId id="440" r:id="rId42"/>
    <p:sldId id="412" r:id="rId43"/>
    <p:sldId id="441" r:id="rId44"/>
    <p:sldId id="442" r:id="rId45"/>
    <p:sldId id="414" r:id="rId46"/>
    <p:sldId id="439" r:id="rId47"/>
    <p:sldId id="415" r:id="rId48"/>
    <p:sldId id="437" r:id="rId49"/>
    <p:sldId id="416" r:id="rId50"/>
    <p:sldId id="436" r:id="rId51"/>
    <p:sldId id="470" r:id="rId52"/>
    <p:sldId id="368" r:id="rId53"/>
    <p:sldId id="471" r:id="rId54"/>
    <p:sldId id="369" r:id="rId55"/>
    <p:sldId id="472" r:id="rId56"/>
    <p:sldId id="370" r:id="rId57"/>
    <p:sldId id="514" r:id="rId58"/>
    <p:sldId id="515" r:id="rId59"/>
    <p:sldId id="516" r:id="rId60"/>
    <p:sldId id="517" r:id="rId61"/>
    <p:sldId id="475" r:id="rId62"/>
    <p:sldId id="372" r:id="rId63"/>
    <p:sldId id="492" r:id="rId64"/>
    <p:sldId id="518" r:id="rId65"/>
    <p:sldId id="493" r:id="rId66"/>
    <p:sldId id="497" r:id="rId67"/>
    <p:sldId id="494" r:id="rId68"/>
    <p:sldId id="544" r:id="rId69"/>
    <p:sldId id="498" r:id="rId70"/>
    <p:sldId id="499" r:id="rId71"/>
    <p:sldId id="500" r:id="rId72"/>
    <p:sldId id="501" r:id="rId73"/>
    <p:sldId id="502" r:id="rId74"/>
    <p:sldId id="503" r:id="rId75"/>
    <p:sldId id="504" r:id="rId76"/>
    <p:sldId id="505" r:id="rId77"/>
    <p:sldId id="506" r:id="rId78"/>
    <p:sldId id="508" r:id="rId79"/>
    <p:sldId id="509" r:id="rId80"/>
    <p:sldId id="533" r:id="rId81"/>
    <p:sldId id="510" r:id="rId82"/>
    <p:sldId id="511" r:id="rId83"/>
    <p:sldId id="512" r:id="rId84"/>
    <p:sldId id="474" r:id="rId85"/>
    <p:sldId id="300" r:id="rId86"/>
    <p:sldId id="430" r:id="rId87"/>
    <p:sldId id="314" r:id="rId88"/>
    <p:sldId id="458" r:id="rId89"/>
    <p:sldId id="521" r:id="rId90"/>
    <p:sldId id="522" r:id="rId91"/>
    <p:sldId id="519" r:id="rId92"/>
    <p:sldId id="529" r:id="rId93"/>
    <p:sldId id="459" r:id="rId94"/>
    <p:sldId id="525" r:id="rId95"/>
    <p:sldId id="531" r:id="rId96"/>
    <p:sldId id="526" r:id="rId97"/>
    <p:sldId id="532" r:id="rId98"/>
    <p:sldId id="481" r:id="rId99"/>
    <p:sldId id="527" r:id="rId100"/>
    <p:sldId id="477" r:id="rId101"/>
    <p:sldId id="479" r:id="rId102"/>
    <p:sldId id="480" r:id="rId103"/>
    <p:sldId id="461" r:id="rId104"/>
    <p:sldId id="476" r:id="rId105"/>
    <p:sldId id="483" r:id="rId106"/>
    <p:sldId id="484" r:id="rId107"/>
    <p:sldId id="485" r:id="rId108"/>
    <p:sldId id="558" r:id="rId109"/>
    <p:sldId id="486" r:id="rId110"/>
    <p:sldId id="559" r:id="rId111"/>
    <p:sldId id="487" r:id="rId112"/>
    <p:sldId id="488" r:id="rId113"/>
    <p:sldId id="547" r:id="rId114"/>
    <p:sldId id="443" r:id="rId115"/>
    <p:sldId id="546" r:id="rId116"/>
    <p:sldId id="482" r:id="rId117"/>
    <p:sldId id="452" r:id="rId118"/>
    <p:sldId id="453" r:id="rId119"/>
    <p:sldId id="455" r:id="rId120"/>
    <p:sldId id="489"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000" autoAdjust="0"/>
    <p:restoredTop sz="94660"/>
  </p:normalViewPr>
  <p:slideViewPr>
    <p:cSldViewPr>
      <p:cViewPr varScale="1">
        <p:scale>
          <a:sx n="68" d="100"/>
          <a:sy n="68" d="100"/>
        </p:scale>
        <p:origin x="-11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08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970A0E-2778-46C6-80DB-9B37115863BB}" type="datetimeFigureOut">
              <a:rPr lang="en-US" smtClean="0"/>
              <a:pPr/>
              <a:t>8/20/2020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B2EEC2-FC8A-4633-AE02-22ED8C234D11}"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CEB2EEC2-FC8A-4633-AE02-22ED8C234D11}" type="slidenum">
              <a:rPr lang="en-IN" smtClean="0"/>
              <a:pPr/>
              <a:t>34</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a:t>
            </a:r>
            <a:r>
              <a:rPr lang="en-US" dirty="0" err="1" smtClean="0"/>
              <a:t>Brunelli</a:t>
            </a:r>
            <a:r>
              <a:rPr lang="en-US" dirty="0" smtClean="0"/>
              <a:t> 1987</a:t>
            </a:r>
          </a:p>
          <a:p>
            <a:pPr>
              <a:buFontTx/>
              <a:buChar char="-"/>
              <a:defRPr/>
            </a:pPr>
            <a:r>
              <a:rPr lang="en-US" dirty="0" smtClean="0"/>
              <a:t>Make sure that </a:t>
            </a:r>
            <a:r>
              <a:rPr lang="en-US" dirty="0" err="1" smtClean="0"/>
              <a:t>contralateral</a:t>
            </a:r>
            <a:r>
              <a:rPr lang="en-US" dirty="0" smtClean="0"/>
              <a:t> proper artery is sufficient.</a:t>
            </a:r>
          </a:p>
          <a:p>
            <a:pPr>
              <a:buFontTx/>
              <a:buChar char="-"/>
              <a:defRPr/>
            </a:pPr>
            <a:r>
              <a:rPr lang="en-US" dirty="0" smtClean="0"/>
              <a:t>Preferred in middle, ring finger due to co-dominant proper artery.</a:t>
            </a:r>
          </a:p>
          <a:p>
            <a:pPr>
              <a:buFontTx/>
              <a:buChar char="-"/>
              <a:defRPr/>
            </a:pPr>
            <a:r>
              <a:rPr lang="en-US" dirty="0" smtClean="0"/>
              <a:t>Avoid damage to vein, release and rotate at DIP level</a:t>
            </a:r>
          </a:p>
          <a:p>
            <a:pPr>
              <a:buFontTx/>
              <a:buChar char="-"/>
              <a:defRPr/>
            </a:pPr>
            <a:r>
              <a:rPr lang="en-US" dirty="0" smtClean="0"/>
              <a:t>Divided in 2 designs</a:t>
            </a:r>
          </a:p>
          <a:p>
            <a:pPr marL="228600" indent="-228600">
              <a:buFontTx/>
              <a:buAutoNum type="arabicPeriod"/>
              <a:defRPr/>
            </a:pPr>
            <a:r>
              <a:rPr lang="en-US" dirty="0" smtClean="0"/>
              <a:t>Proximal base (less advance, more flexion DIP</a:t>
            </a:r>
            <a:r>
              <a:rPr lang="en-US" dirty="0" smtClean="0">
                <a:sym typeface="Wingdings" pitchFamily="2" charset="2"/>
              </a:rPr>
              <a:t> PIP extension lag, scar contracture, less </a:t>
            </a:r>
            <a:r>
              <a:rPr lang="en-US" dirty="0" err="1" smtClean="0">
                <a:sym typeface="Wingdings" pitchFamily="2" charset="2"/>
              </a:rPr>
              <a:t>innervation</a:t>
            </a:r>
            <a:r>
              <a:rPr lang="en-US" dirty="0" smtClean="0"/>
              <a:t>)</a:t>
            </a:r>
          </a:p>
          <a:p>
            <a:pPr marL="228600" indent="-228600">
              <a:buFontTx/>
              <a:buAutoNum type="arabicPeriod"/>
              <a:defRPr/>
            </a:pPr>
            <a:r>
              <a:rPr lang="en-US" dirty="0" smtClean="0"/>
              <a:t>Distal base (more advance, can innervate by nerve </a:t>
            </a:r>
            <a:r>
              <a:rPr lang="en-US" dirty="0" err="1" smtClean="0"/>
              <a:t>anastomosis</a:t>
            </a:r>
            <a:r>
              <a:rPr lang="en-US" dirty="0" smtClean="0"/>
              <a:t>)</a:t>
            </a:r>
          </a:p>
          <a:p>
            <a:pPr>
              <a:defRPr/>
            </a:pPr>
            <a:endParaRPr lang="en-US" dirty="0"/>
          </a:p>
        </p:txBody>
      </p:sp>
      <p:sp>
        <p:nvSpPr>
          <p:cNvPr id="4" name="Slide Number Placeholder 3"/>
          <p:cNvSpPr>
            <a:spLocks noGrp="1"/>
          </p:cNvSpPr>
          <p:nvPr>
            <p:ph type="sldNum" sz="quarter" idx="5"/>
          </p:nvPr>
        </p:nvSpPr>
        <p:spPr/>
        <p:txBody>
          <a:bodyPr/>
          <a:lstStyle/>
          <a:p>
            <a:pPr>
              <a:defRPr/>
            </a:pPr>
            <a:fld id="{7919E035-051D-43FA-8782-964204D0DBE0}" type="slidenum">
              <a:rPr lang="en-US" smtClean="0"/>
              <a:pPr>
                <a:defRPr/>
              </a:pPr>
              <a:t>58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buFontTx/>
              <a:buChar char="-"/>
              <a:defRPr/>
            </a:pPr>
            <a:r>
              <a:rPr lang="en-US" dirty="0" smtClean="0"/>
              <a:t>Make sure that </a:t>
            </a:r>
            <a:r>
              <a:rPr lang="en-US" dirty="0" err="1" smtClean="0"/>
              <a:t>contralateral</a:t>
            </a:r>
            <a:r>
              <a:rPr lang="en-US" dirty="0" smtClean="0"/>
              <a:t> proper artery is sufficient.</a:t>
            </a:r>
          </a:p>
          <a:p>
            <a:pPr>
              <a:buFontTx/>
              <a:buChar char="-"/>
              <a:defRPr/>
            </a:pPr>
            <a:r>
              <a:rPr lang="en-US" dirty="0" smtClean="0"/>
              <a:t>Preferred in middle, ring finger due to co-dominant proper artery.</a:t>
            </a:r>
          </a:p>
          <a:p>
            <a:pPr>
              <a:buFontTx/>
              <a:buChar char="-"/>
              <a:defRPr/>
            </a:pPr>
            <a:r>
              <a:rPr lang="en-US" dirty="0" smtClean="0"/>
              <a:t>Avoid damage to vein, release and rotate at DIP level</a:t>
            </a:r>
          </a:p>
          <a:p>
            <a:pPr>
              <a:buFontTx/>
              <a:buChar char="-"/>
              <a:defRPr/>
            </a:pPr>
            <a:r>
              <a:rPr lang="en-US" dirty="0" smtClean="0"/>
              <a:t>Divided in 2 designs</a:t>
            </a:r>
          </a:p>
          <a:p>
            <a:pPr marL="228600" indent="-228600">
              <a:buFontTx/>
              <a:buAutoNum type="arabicPeriod"/>
              <a:defRPr/>
            </a:pPr>
            <a:r>
              <a:rPr lang="en-US" dirty="0" smtClean="0"/>
              <a:t>Proximal base (less advance, more flexion DIP)</a:t>
            </a:r>
          </a:p>
          <a:p>
            <a:pPr marL="228600" indent="-228600">
              <a:buFontTx/>
              <a:buAutoNum type="arabicPeriod"/>
              <a:defRPr/>
            </a:pPr>
            <a:r>
              <a:rPr lang="en-US" dirty="0" smtClean="0"/>
              <a:t>Distal base (more advance)</a:t>
            </a:r>
          </a:p>
        </p:txBody>
      </p:sp>
      <p:sp>
        <p:nvSpPr>
          <p:cNvPr id="4" name="Slide Number Placeholder 3"/>
          <p:cNvSpPr>
            <a:spLocks noGrp="1"/>
          </p:cNvSpPr>
          <p:nvPr>
            <p:ph type="sldNum" sz="quarter" idx="5"/>
          </p:nvPr>
        </p:nvSpPr>
        <p:spPr/>
        <p:txBody>
          <a:bodyPr/>
          <a:lstStyle/>
          <a:p>
            <a:pPr>
              <a:defRPr/>
            </a:pPr>
            <a:fld id="{B7E030C8-B402-40A4-8CEA-E774421CB04F}" type="slidenum">
              <a:rPr lang="en-US" smtClean="0"/>
              <a:pPr>
                <a:defRPr/>
              </a:pPr>
              <a:t>59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a:buFontTx/>
              <a:buChar char="-"/>
            </a:pPr>
            <a:r>
              <a:rPr lang="en-US" smtClean="0">
                <a:latin typeface="Times"/>
              </a:rPr>
              <a:t>Need to spare paratenon of extensot tendon</a:t>
            </a:r>
          </a:p>
          <a:p>
            <a:pPr>
              <a:buFontTx/>
              <a:buChar char="-"/>
            </a:pPr>
            <a:r>
              <a:rPr lang="en-US" smtClean="0">
                <a:latin typeface="Times"/>
              </a:rPr>
              <a:t>Might need to release cleland to have more mobilizatiopn</a:t>
            </a:r>
          </a:p>
          <a:p>
            <a:pPr>
              <a:buFontTx/>
              <a:buChar char="-"/>
            </a:pPr>
            <a:r>
              <a:rPr lang="en-US" smtClean="0">
                <a:latin typeface="Times"/>
              </a:rPr>
              <a:t>Could be innervated by anatomosis of dorsal sensory branch of donor to collateral nerve of recipient. (Might nave deorientation ofsensory)</a:t>
            </a:r>
          </a:p>
        </p:txBody>
      </p:sp>
      <p:sp>
        <p:nvSpPr>
          <p:cNvPr id="4" name="Slide Number Placeholder 3"/>
          <p:cNvSpPr>
            <a:spLocks noGrp="1"/>
          </p:cNvSpPr>
          <p:nvPr>
            <p:ph type="sldNum" sz="quarter" idx="5"/>
          </p:nvPr>
        </p:nvSpPr>
        <p:spPr/>
        <p:txBody>
          <a:bodyPr/>
          <a:lstStyle/>
          <a:p>
            <a:pPr>
              <a:defRPr/>
            </a:pPr>
            <a:fld id="{5EF82905-BE0E-4673-BDFC-42BBF2355216}" type="slidenum">
              <a:rPr lang="en-US" smtClean="0"/>
              <a:pPr>
                <a:defRPr/>
              </a:pPr>
              <a:t>68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r>
              <a:rPr lang="en-US" smtClean="0">
                <a:latin typeface="Times"/>
              </a:rPr>
              <a:t>Useful in dorsal defect</a:t>
            </a:r>
          </a:p>
        </p:txBody>
      </p:sp>
      <p:sp>
        <p:nvSpPr>
          <p:cNvPr id="4" name="Slide Number Placeholder 3"/>
          <p:cNvSpPr>
            <a:spLocks noGrp="1"/>
          </p:cNvSpPr>
          <p:nvPr>
            <p:ph type="sldNum" sz="quarter" idx="5"/>
          </p:nvPr>
        </p:nvSpPr>
        <p:spPr/>
        <p:txBody>
          <a:bodyPr/>
          <a:lstStyle/>
          <a:p>
            <a:pPr>
              <a:defRPr/>
            </a:pPr>
            <a:fld id="{2E878062-7ACE-4867-B683-4B660CC41445}" type="slidenum">
              <a:rPr lang="en-US" smtClean="0"/>
              <a:pPr>
                <a:defRPr/>
              </a:pPr>
              <a:t>75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CEB2EEC2-FC8A-4633-AE02-22ED8C234D11}" type="slidenum">
              <a:rPr lang="en-IN" smtClean="0"/>
              <a:pPr/>
              <a:t>80</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smtClean="0">
                <a:latin typeface="Times"/>
              </a:rPr>
              <a:t>- For prevent neuroma, one need to divide ulnar digital nerve of thumb and turn it back in to carpal tunnel.</a:t>
            </a:r>
          </a:p>
        </p:txBody>
      </p:sp>
      <p:sp>
        <p:nvSpPr>
          <p:cNvPr id="4" name="Slide Number Placeholder 3"/>
          <p:cNvSpPr>
            <a:spLocks noGrp="1"/>
          </p:cNvSpPr>
          <p:nvPr>
            <p:ph type="sldNum" sz="quarter" idx="5"/>
          </p:nvPr>
        </p:nvSpPr>
        <p:spPr/>
        <p:txBody>
          <a:bodyPr/>
          <a:lstStyle/>
          <a:p>
            <a:pPr>
              <a:defRPr/>
            </a:pPr>
            <a:fld id="{CCDC836D-B8EA-40DE-813F-85FFA0AB65B5}" type="slidenum">
              <a:rPr lang="en-US" smtClean="0"/>
              <a:pPr>
                <a:defRPr/>
              </a:pPr>
              <a:t>82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CEB2EEC2-FC8A-4633-AE02-22ED8C234D11}" type="slidenum">
              <a:rPr lang="en-IN" smtClean="0"/>
              <a:pPr/>
              <a:t>106</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gedg</a:t>
            </a:r>
            <a:endParaRPr lang="en-IN" dirty="0"/>
          </a:p>
        </p:txBody>
      </p:sp>
      <p:sp>
        <p:nvSpPr>
          <p:cNvPr id="4" name="Slide Number Placeholder 3"/>
          <p:cNvSpPr>
            <a:spLocks noGrp="1"/>
          </p:cNvSpPr>
          <p:nvPr>
            <p:ph type="sldNum" sz="quarter" idx="10"/>
          </p:nvPr>
        </p:nvSpPr>
        <p:spPr/>
        <p:txBody>
          <a:bodyPr/>
          <a:lstStyle/>
          <a:p>
            <a:fld id="{CEB2EEC2-FC8A-4633-AE02-22ED8C234D11}" type="slidenum">
              <a:rPr lang="en-IN" smtClean="0"/>
              <a:pPr/>
              <a:t>114</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57E4B12-82E6-4561-B577-8A785BC1687F}" type="datetimeFigureOut">
              <a:rPr lang="en-US" smtClean="0"/>
              <a:pPr/>
              <a:t>8/20/2020</a:t>
            </a:fld>
            <a:endParaRPr lang="en-IN"/>
          </a:p>
        </p:txBody>
      </p:sp>
      <p:sp>
        <p:nvSpPr>
          <p:cNvPr id="17" name="Footer Placeholder 16"/>
          <p:cNvSpPr>
            <a:spLocks noGrp="1"/>
          </p:cNvSpPr>
          <p:nvPr>
            <p:ph type="ftr" sz="quarter" idx="11"/>
          </p:nvPr>
        </p:nvSpPr>
        <p:spPr/>
        <p:txBody>
          <a:bodyPr/>
          <a:lstStyle>
            <a:extLst/>
          </a:lstStyle>
          <a:p>
            <a:endParaRPr lang="en-IN"/>
          </a:p>
        </p:txBody>
      </p:sp>
      <p:sp>
        <p:nvSpPr>
          <p:cNvPr id="29" name="Slide Number Placeholder 28"/>
          <p:cNvSpPr>
            <a:spLocks noGrp="1"/>
          </p:cNvSpPr>
          <p:nvPr>
            <p:ph type="sldNum" sz="quarter" idx="12"/>
          </p:nvPr>
        </p:nvSpPr>
        <p:spPr/>
        <p:txBody>
          <a:bodyPr/>
          <a:lstStyle>
            <a:extLst/>
          </a:lstStyle>
          <a:p>
            <a:fld id="{CFDE4CDE-E862-49BB-9F44-B236FD4A0ACB}" type="slidenum">
              <a:rPr lang="en-IN" smtClean="0"/>
              <a:pPr/>
              <a:t>‹#›</a:t>
            </a:fld>
            <a:endParaRPr lang="en-IN"/>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57E4B12-82E6-4561-B577-8A785BC1687F}" type="datetimeFigureOut">
              <a:rPr lang="en-US" smtClean="0"/>
              <a:pPr/>
              <a:t>8/20/2020</a:t>
            </a:fld>
            <a:endParaRPr lang="en-IN"/>
          </a:p>
        </p:txBody>
      </p:sp>
      <p:sp>
        <p:nvSpPr>
          <p:cNvPr id="5" name="Footer Placeholder 4"/>
          <p:cNvSpPr>
            <a:spLocks noGrp="1"/>
          </p:cNvSpPr>
          <p:nvPr>
            <p:ph type="ftr" sz="quarter" idx="11"/>
          </p:nvPr>
        </p:nvSpPr>
        <p:spPr/>
        <p:txBody>
          <a:bodyPr/>
          <a:lstStyle>
            <a:extLst/>
          </a:lstStyle>
          <a:p>
            <a:endParaRPr lang="en-IN"/>
          </a:p>
        </p:txBody>
      </p:sp>
      <p:sp>
        <p:nvSpPr>
          <p:cNvPr id="6" name="Slide Number Placeholder 5"/>
          <p:cNvSpPr>
            <a:spLocks noGrp="1"/>
          </p:cNvSpPr>
          <p:nvPr>
            <p:ph type="sldNum" sz="quarter" idx="12"/>
          </p:nvPr>
        </p:nvSpPr>
        <p:spPr/>
        <p:txBody>
          <a:bodyPr/>
          <a:lstStyle>
            <a:extLst/>
          </a:lstStyle>
          <a:p>
            <a:fld id="{CFDE4CDE-E862-49BB-9F44-B236FD4A0ACB}"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57E4B12-82E6-4561-B577-8A785BC1687F}" type="datetimeFigureOut">
              <a:rPr lang="en-US" smtClean="0"/>
              <a:pPr/>
              <a:t>8/20/2020</a:t>
            </a:fld>
            <a:endParaRPr lang="en-IN"/>
          </a:p>
        </p:txBody>
      </p:sp>
      <p:sp>
        <p:nvSpPr>
          <p:cNvPr id="5" name="Footer Placeholder 4"/>
          <p:cNvSpPr>
            <a:spLocks noGrp="1"/>
          </p:cNvSpPr>
          <p:nvPr>
            <p:ph type="ftr" sz="quarter" idx="11"/>
          </p:nvPr>
        </p:nvSpPr>
        <p:spPr/>
        <p:txBody>
          <a:bodyPr/>
          <a:lstStyle>
            <a:extLst/>
          </a:lstStyle>
          <a:p>
            <a:endParaRPr lang="en-IN"/>
          </a:p>
        </p:txBody>
      </p:sp>
      <p:sp>
        <p:nvSpPr>
          <p:cNvPr id="6" name="Slide Number Placeholder 5"/>
          <p:cNvSpPr>
            <a:spLocks noGrp="1"/>
          </p:cNvSpPr>
          <p:nvPr>
            <p:ph type="sldNum" sz="quarter" idx="12"/>
          </p:nvPr>
        </p:nvSpPr>
        <p:spPr/>
        <p:txBody>
          <a:bodyPr/>
          <a:lstStyle>
            <a:extLst/>
          </a:lstStyle>
          <a:p>
            <a:fld id="{CFDE4CDE-E862-49BB-9F44-B236FD4A0ACB}"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57E4B12-82E6-4561-B577-8A785BC1687F}" type="datetimeFigureOut">
              <a:rPr lang="en-US" smtClean="0"/>
              <a:pPr/>
              <a:t>8/20/2020</a:t>
            </a:fld>
            <a:endParaRPr lang="en-IN"/>
          </a:p>
        </p:txBody>
      </p:sp>
      <p:sp>
        <p:nvSpPr>
          <p:cNvPr id="5" name="Footer Placeholder 4"/>
          <p:cNvSpPr>
            <a:spLocks noGrp="1"/>
          </p:cNvSpPr>
          <p:nvPr>
            <p:ph type="ftr" sz="quarter" idx="11"/>
          </p:nvPr>
        </p:nvSpPr>
        <p:spPr/>
        <p:txBody>
          <a:bodyPr/>
          <a:lstStyle>
            <a:extLst/>
          </a:lstStyle>
          <a:p>
            <a:endParaRPr lang="en-IN"/>
          </a:p>
        </p:txBody>
      </p:sp>
      <p:sp>
        <p:nvSpPr>
          <p:cNvPr id="6" name="Slide Number Placeholder 5"/>
          <p:cNvSpPr>
            <a:spLocks noGrp="1"/>
          </p:cNvSpPr>
          <p:nvPr>
            <p:ph type="sldNum" sz="quarter" idx="12"/>
          </p:nvPr>
        </p:nvSpPr>
        <p:spPr/>
        <p:txBody>
          <a:bodyPr/>
          <a:lstStyle>
            <a:extLst/>
          </a:lstStyle>
          <a:p>
            <a:fld id="{CFDE4CDE-E862-49BB-9F44-B236FD4A0ACB}"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57E4B12-82E6-4561-B577-8A785BC1687F}" type="datetimeFigureOut">
              <a:rPr lang="en-US" smtClean="0"/>
              <a:pPr/>
              <a:t>8/20/2020</a:t>
            </a:fld>
            <a:endParaRPr lang="en-IN"/>
          </a:p>
        </p:txBody>
      </p:sp>
      <p:sp>
        <p:nvSpPr>
          <p:cNvPr id="5" name="Footer Placeholder 4"/>
          <p:cNvSpPr>
            <a:spLocks noGrp="1"/>
          </p:cNvSpPr>
          <p:nvPr>
            <p:ph type="ftr" sz="quarter" idx="11"/>
          </p:nvPr>
        </p:nvSpPr>
        <p:spPr/>
        <p:txBody>
          <a:bodyPr/>
          <a:lstStyle>
            <a:extLst/>
          </a:lstStyle>
          <a:p>
            <a:endParaRPr lang="en-IN"/>
          </a:p>
        </p:txBody>
      </p:sp>
      <p:sp>
        <p:nvSpPr>
          <p:cNvPr id="6" name="Slide Number Placeholder 5"/>
          <p:cNvSpPr>
            <a:spLocks noGrp="1"/>
          </p:cNvSpPr>
          <p:nvPr>
            <p:ph type="sldNum" sz="quarter" idx="12"/>
          </p:nvPr>
        </p:nvSpPr>
        <p:spPr/>
        <p:txBody>
          <a:bodyPr/>
          <a:lstStyle>
            <a:extLst/>
          </a:lstStyle>
          <a:p>
            <a:fld id="{CFDE4CDE-E862-49BB-9F44-B236FD4A0ACB}" type="slidenum">
              <a:rPr lang="en-IN" smtClean="0"/>
              <a:pPr/>
              <a:t>‹#›</a:t>
            </a:fld>
            <a:endParaRPr lang="en-IN"/>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57E4B12-82E6-4561-B577-8A785BC1687F}" type="datetimeFigureOut">
              <a:rPr lang="en-US" smtClean="0"/>
              <a:pPr/>
              <a:t>8/20/2020</a:t>
            </a:fld>
            <a:endParaRPr lang="en-IN"/>
          </a:p>
        </p:txBody>
      </p:sp>
      <p:sp>
        <p:nvSpPr>
          <p:cNvPr id="6" name="Footer Placeholder 5"/>
          <p:cNvSpPr>
            <a:spLocks noGrp="1"/>
          </p:cNvSpPr>
          <p:nvPr>
            <p:ph type="ftr" sz="quarter" idx="11"/>
          </p:nvPr>
        </p:nvSpPr>
        <p:spPr/>
        <p:txBody>
          <a:bodyPr/>
          <a:lstStyle>
            <a:extLst/>
          </a:lstStyle>
          <a:p>
            <a:endParaRPr lang="en-IN"/>
          </a:p>
        </p:txBody>
      </p:sp>
      <p:sp>
        <p:nvSpPr>
          <p:cNvPr id="7" name="Slide Number Placeholder 6"/>
          <p:cNvSpPr>
            <a:spLocks noGrp="1"/>
          </p:cNvSpPr>
          <p:nvPr>
            <p:ph type="sldNum" sz="quarter" idx="12"/>
          </p:nvPr>
        </p:nvSpPr>
        <p:spPr/>
        <p:txBody>
          <a:bodyPr/>
          <a:lstStyle>
            <a:extLst/>
          </a:lstStyle>
          <a:p>
            <a:fld id="{CFDE4CDE-E862-49BB-9F44-B236FD4A0ACB}"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57E4B12-82E6-4561-B577-8A785BC1687F}" type="datetimeFigureOut">
              <a:rPr lang="en-US" smtClean="0"/>
              <a:pPr/>
              <a:t>8/20/2020</a:t>
            </a:fld>
            <a:endParaRPr lang="en-IN"/>
          </a:p>
        </p:txBody>
      </p:sp>
      <p:sp>
        <p:nvSpPr>
          <p:cNvPr id="8" name="Footer Placeholder 7"/>
          <p:cNvSpPr>
            <a:spLocks noGrp="1"/>
          </p:cNvSpPr>
          <p:nvPr>
            <p:ph type="ftr" sz="quarter" idx="11"/>
          </p:nvPr>
        </p:nvSpPr>
        <p:spPr/>
        <p:txBody>
          <a:bodyPr/>
          <a:lstStyle>
            <a:extLst/>
          </a:lstStyle>
          <a:p>
            <a:endParaRPr lang="en-IN"/>
          </a:p>
        </p:txBody>
      </p:sp>
      <p:sp>
        <p:nvSpPr>
          <p:cNvPr id="9" name="Slide Number Placeholder 8"/>
          <p:cNvSpPr>
            <a:spLocks noGrp="1"/>
          </p:cNvSpPr>
          <p:nvPr>
            <p:ph type="sldNum" sz="quarter" idx="12"/>
          </p:nvPr>
        </p:nvSpPr>
        <p:spPr/>
        <p:txBody>
          <a:bodyPr/>
          <a:lstStyle>
            <a:extLst/>
          </a:lstStyle>
          <a:p>
            <a:fld id="{CFDE4CDE-E862-49BB-9F44-B236FD4A0ACB}" type="slidenum">
              <a:rPr lang="en-IN" smtClean="0"/>
              <a:pPr/>
              <a:t>‹#›</a:t>
            </a:fld>
            <a:endParaRPr lang="en-IN"/>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57E4B12-82E6-4561-B577-8A785BC1687F}" type="datetimeFigureOut">
              <a:rPr lang="en-US" smtClean="0"/>
              <a:pPr/>
              <a:t>8/20/2020</a:t>
            </a:fld>
            <a:endParaRPr lang="en-IN"/>
          </a:p>
        </p:txBody>
      </p:sp>
      <p:sp>
        <p:nvSpPr>
          <p:cNvPr id="4" name="Footer Placeholder 3"/>
          <p:cNvSpPr>
            <a:spLocks noGrp="1"/>
          </p:cNvSpPr>
          <p:nvPr>
            <p:ph type="ftr" sz="quarter" idx="11"/>
          </p:nvPr>
        </p:nvSpPr>
        <p:spPr/>
        <p:txBody>
          <a:bodyPr/>
          <a:lstStyle>
            <a:extLst/>
          </a:lstStyle>
          <a:p>
            <a:endParaRPr lang="en-IN"/>
          </a:p>
        </p:txBody>
      </p:sp>
      <p:sp>
        <p:nvSpPr>
          <p:cNvPr id="5" name="Slide Number Placeholder 4"/>
          <p:cNvSpPr>
            <a:spLocks noGrp="1"/>
          </p:cNvSpPr>
          <p:nvPr>
            <p:ph type="sldNum" sz="quarter" idx="12"/>
          </p:nvPr>
        </p:nvSpPr>
        <p:spPr/>
        <p:txBody>
          <a:bodyPr/>
          <a:lstStyle>
            <a:extLst/>
          </a:lstStyle>
          <a:p>
            <a:fld id="{CFDE4CDE-E862-49BB-9F44-B236FD4A0ACB}"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57E4B12-82E6-4561-B577-8A785BC1687F}" type="datetimeFigureOut">
              <a:rPr lang="en-US" smtClean="0"/>
              <a:pPr/>
              <a:t>8/20/2020</a:t>
            </a:fld>
            <a:endParaRPr lang="en-IN"/>
          </a:p>
        </p:txBody>
      </p:sp>
      <p:sp>
        <p:nvSpPr>
          <p:cNvPr id="3" name="Footer Placeholder 2"/>
          <p:cNvSpPr>
            <a:spLocks noGrp="1"/>
          </p:cNvSpPr>
          <p:nvPr>
            <p:ph type="ftr" sz="quarter" idx="11"/>
          </p:nvPr>
        </p:nvSpPr>
        <p:spPr/>
        <p:txBody>
          <a:bodyPr/>
          <a:lstStyle>
            <a:extLst/>
          </a:lstStyle>
          <a:p>
            <a:endParaRPr lang="en-IN"/>
          </a:p>
        </p:txBody>
      </p:sp>
      <p:sp>
        <p:nvSpPr>
          <p:cNvPr id="4" name="Slide Number Placeholder 3"/>
          <p:cNvSpPr>
            <a:spLocks noGrp="1"/>
          </p:cNvSpPr>
          <p:nvPr>
            <p:ph type="sldNum" sz="quarter" idx="12"/>
          </p:nvPr>
        </p:nvSpPr>
        <p:spPr/>
        <p:txBody>
          <a:bodyPr/>
          <a:lstStyle>
            <a:extLst/>
          </a:lstStyle>
          <a:p>
            <a:fld id="{CFDE4CDE-E862-49BB-9F44-B236FD4A0ACB}"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57E4B12-82E6-4561-B577-8A785BC1687F}" type="datetimeFigureOut">
              <a:rPr lang="en-US" smtClean="0"/>
              <a:pPr/>
              <a:t>8/20/2020</a:t>
            </a:fld>
            <a:endParaRPr lang="en-IN"/>
          </a:p>
        </p:txBody>
      </p:sp>
      <p:sp>
        <p:nvSpPr>
          <p:cNvPr id="6" name="Footer Placeholder 5"/>
          <p:cNvSpPr>
            <a:spLocks noGrp="1"/>
          </p:cNvSpPr>
          <p:nvPr>
            <p:ph type="ftr" sz="quarter" idx="11"/>
          </p:nvPr>
        </p:nvSpPr>
        <p:spPr/>
        <p:txBody>
          <a:bodyPr/>
          <a:lstStyle>
            <a:extLst/>
          </a:lstStyle>
          <a:p>
            <a:endParaRPr lang="en-IN"/>
          </a:p>
        </p:txBody>
      </p:sp>
      <p:sp>
        <p:nvSpPr>
          <p:cNvPr id="7" name="Slide Number Placeholder 6"/>
          <p:cNvSpPr>
            <a:spLocks noGrp="1"/>
          </p:cNvSpPr>
          <p:nvPr>
            <p:ph type="sldNum" sz="quarter" idx="12"/>
          </p:nvPr>
        </p:nvSpPr>
        <p:spPr/>
        <p:txBody>
          <a:bodyPr/>
          <a:lstStyle>
            <a:extLst/>
          </a:lstStyle>
          <a:p>
            <a:fld id="{CFDE4CDE-E862-49BB-9F44-B236FD4A0ACB}"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57E4B12-82E6-4561-B577-8A785BC1687F}" type="datetimeFigureOut">
              <a:rPr lang="en-US" smtClean="0"/>
              <a:pPr/>
              <a:t>8/20/2020</a:t>
            </a:fld>
            <a:endParaRPr lang="en-IN"/>
          </a:p>
        </p:txBody>
      </p:sp>
      <p:sp>
        <p:nvSpPr>
          <p:cNvPr id="6" name="Footer Placeholder 5"/>
          <p:cNvSpPr>
            <a:spLocks noGrp="1"/>
          </p:cNvSpPr>
          <p:nvPr>
            <p:ph type="ftr" sz="quarter" idx="11"/>
          </p:nvPr>
        </p:nvSpPr>
        <p:spPr>
          <a:xfrm>
            <a:off x="914400" y="55499"/>
            <a:ext cx="5562600" cy="365125"/>
          </a:xfrm>
        </p:spPr>
        <p:txBody>
          <a:bodyPr/>
          <a:lstStyle>
            <a:extLst/>
          </a:lstStyle>
          <a:p>
            <a:endParaRPr lang="en-IN"/>
          </a:p>
        </p:txBody>
      </p:sp>
      <p:sp>
        <p:nvSpPr>
          <p:cNvPr id="7" name="Slide Number Placeholder 6"/>
          <p:cNvSpPr>
            <a:spLocks noGrp="1"/>
          </p:cNvSpPr>
          <p:nvPr>
            <p:ph type="sldNum" sz="quarter" idx="12"/>
          </p:nvPr>
        </p:nvSpPr>
        <p:spPr>
          <a:xfrm>
            <a:off x="8610600" y="55499"/>
            <a:ext cx="457200" cy="365125"/>
          </a:xfrm>
        </p:spPr>
        <p:txBody>
          <a:bodyPr/>
          <a:lstStyle>
            <a:extLst/>
          </a:lstStyle>
          <a:p>
            <a:fld id="{CFDE4CDE-E862-49BB-9F44-B236FD4A0ACB}"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57E4B12-82E6-4561-B577-8A785BC1687F}" type="datetimeFigureOut">
              <a:rPr lang="en-US" smtClean="0"/>
              <a:pPr/>
              <a:t>8/20/2020</a:t>
            </a:fld>
            <a:endParaRPr lang="en-IN"/>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IN"/>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CFDE4CDE-E862-49BB-9F44-B236FD4A0ACB}" type="slidenum">
              <a:rPr lang="en-IN" smtClean="0"/>
              <a:pPr/>
              <a:t>‹#›</a:t>
            </a:fld>
            <a:endParaRPr lang="en-IN"/>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0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	Fingertip Injuries</a:t>
            </a:r>
            <a:br>
              <a:rPr lang="en-IN" dirty="0" smtClean="0"/>
            </a:br>
            <a:endParaRPr lang="en-IN" dirty="0"/>
          </a:p>
        </p:txBody>
      </p:sp>
      <p:sp>
        <p:nvSpPr>
          <p:cNvPr id="3" name="Subtitle 2"/>
          <p:cNvSpPr>
            <a:spLocks noGrp="1"/>
          </p:cNvSpPr>
          <p:nvPr>
            <p:ph type="subTitle" idx="1"/>
          </p:nvPr>
        </p:nvSpPr>
        <p:spPr>
          <a:xfrm>
            <a:off x="857224" y="5143512"/>
            <a:ext cx="7772400" cy="1508760"/>
          </a:xfrm>
        </p:spPr>
        <p:txBody>
          <a:bodyPr>
            <a:normAutofit/>
          </a:bodyPr>
          <a:lstStyle/>
          <a:p>
            <a:pPr algn="ctr"/>
            <a:r>
              <a:rPr lang="en-US" sz="2400" b="1" dirty="0" smtClean="0">
                <a:latin typeface="Times New Roman" pitchFamily="18" charset="0"/>
                <a:cs typeface="Times New Roman" pitchFamily="18" charset="0"/>
              </a:rPr>
              <a:t>Dr. </a:t>
            </a:r>
            <a:r>
              <a:rPr lang="en-US" sz="2400" b="1" dirty="0" err="1" smtClean="0">
                <a:latin typeface="Times New Roman" pitchFamily="18" charset="0"/>
                <a:cs typeface="Times New Roman" pitchFamily="18" charset="0"/>
              </a:rPr>
              <a:t>Priyank</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Katwala</a:t>
            </a:r>
            <a:r>
              <a:rPr lang="en-US" sz="2400" b="1" dirty="0" smtClean="0">
                <a:latin typeface="Times New Roman" pitchFamily="18" charset="0"/>
                <a:cs typeface="Times New Roman" pitchFamily="18" charset="0"/>
              </a:rPr>
              <a:t> (M. Ch.)</a:t>
            </a:r>
          </a:p>
          <a:p>
            <a:pPr algn="ctr"/>
            <a:r>
              <a:rPr lang="en-US" sz="2400" b="1" dirty="0" smtClean="0">
                <a:latin typeface="Times New Roman" pitchFamily="18" charset="0"/>
                <a:cs typeface="Times New Roman" pitchFamily="18" charset="0"/>
              </a:rPr>
              <a:t>Associate Professor</a:t>
            </a:r>
          </a:p>
          <a:p>
            <a:pPr algn="ctr"/>
            <a:r>
              <a:rPr lang="en-US" sz="2400" b="1" dirty="0" smtClean="0">
                <a:latin typeface="Times New Roman" pitchFamily="18" charset="0"/>
                <a:cs typeface="Times New Roman" pitchFamily="18" charset="0"/>
              </a:rPr>
              <a:t>Department of Plastic Surgery, SBKSMI &amp; RC</a:t>
            </a:r>
            <a:endParaRPr lang="en-IN" sz="2400" b="1"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1928794" y="857232"/>
            <a:ext cx="5572164" cy="3143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Growth of the Nail Plate </a:t>
            </a:r>
            <a:br>
              <a:rPr lang="en-IN" dirty="0" smtClean="0"/>
            </a:br>
            <a:endParaRPr lang="en-IN" dirty="0"/>
          </a:p>
        </p:txBody>
      </p:sp>
      <p:sp>
        <p:nvSpPr>
          <p:cNvPr id="3" name="Content Placeholder 2"/>
          <p:cNvSpPr>
            <a:spLocks noGrp="1"/>
          </p:cNvSpPr>
          <p:nvPr>
            <p:ph idx="1"/>
          </p:nvPr>
        </p:nvSpPr>
        <p:spPr/>
        <p:txBody>
          <a:bodyPr/>
          <a:lstStyle/>
          <a:p>
            <a:pPr>
              <a:buNone/>
            </a:pPr>
            <a:r>
              <a:rPr lang="en-IN" dirty="0" smtClean="0"/>
              <a:t>•Average growth of 0.1 mm/day </a:t>
            </a:r>
          </a:p>
          <a:p>
            <a:pPr>
              <a:buNone/>
            </a:pPr>
            <a:r>
              <a:rPr lang="en-IN" dirty="0" smtClean="0"/>
              <a:t>•Complete longitudinal growth in 3-6 months </a:t>
            </a:r>
          </a:p>
          <a:p>
            <a:pPr>
              <a:buNone/>
            </a:pPr>
            <a:r>
              <a:rPr lang="en-IN" dirty="0" smtClean="0"/>
              <a:t>•Growth rate is variable: more rapid in longer fingers, summer, younger adults, nail biters </a:t>
            </a:r>
          </a:p>
          <a:p>
            <a:pPr>
              <a:buNone/>
            </a:pPr>
            <a:r>
              <a:rPr lang="en-IN" dirty="0" smtClean="0"/>
              <a:t>•After injury to nail bed, nail growth is not physiologically normal for 100 days </a:t>
            </a:r>
          </a:p>
          <a:p>
            <a:pPr>
              <a:buNone/>
            </a:pPr>
            <a:endParaRPr lang="en-IN"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INNERVATED CROSS FINGER FLAP FROM INDEX TO THUMB(FOUCHER)</a:t>
            </a:r>
            <a:endParaRPr lang="en-IN" dirty="0"/>
          </a:p>
        </p:txBody>
      </p:sp>
      <p:pic>
        <p:nvPicPr>
          <p:cNvPr id="12290" name="Picture 2" descr="C:\Users\HP\Pictures\New folder (3)\DSC00416.JPG"/>
          <p:cNvPicPr>
            <a:picLocks noGrp="1" noChangeAspect="1" noChangeArrowheads="1"/>
          </p:cNvPicPr>
          <p:nvPr>
            <p:ph idx="1"/>
          </p:nvPr>
        </p:nvPicPr>
        <p:blipFill>
          <a:blip r:embed="rId2" cstate="print"/>
          <a:srcRect b="26290"/>
          <a:stretch>
            <a:fillRect/>
          </a:stretch>
        </p:blipFill>
        <p:spPr bwMode="auto">
          <a:xfrm>
            <a:off x="428596" y="1785926"/>
            <a:ext cx="8361077" cy="5072074"/>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smtClean="0"/>
          </a:p>
        </p:txBody>
      </p:sp>
      <p:pic>
        <p:nvPicPr>
          <p:cNvPr id="13315" name="Picture 2"/>
          <p:cNvPicPr>
            <a:picLocks noGrp="1" noChangeAspect="1" noChangeArrowheads="1"/>
          </p:cNvPicPr>
          <p:nvPr>
            <p:ph idx="1"/>
          </p:nvPr>
        </p:nvPicPr>
        <p:blipFill>
          <a:blip r:embed="rId2" cstate="print"/>
          <a:srcRect/>
          <a:stretch>
            <a:fillRect/>
          </a:stretch>
        </p:blipFill>
        <p:spPr>
          <a:xfrm>
            <a:off x="1" y="0"/>
            <a:ext cx="4399844" cy="3352800"/>
          </a:xfrm>
        </p:spPr>
      </p:pic>
      <p:pic>
        <p:nvPicPr>
          <p:cNvPr id="13316" name="Picture 3" descr="C:\Users\User\Pictures\1230552-1244563-2768.jpg"/>
          <p:cNvPicPr>
            <a:picLocks noChangeAspect="1" noChangeArrowheads="1"/>
          </p:cNvPicPr>
          <p:nvPr/>
        </p:nvPicPr>
        <p:blipFill>
          <a:blip r:embed="rId3" cstate="print"/>
          <a:srcRect/>
          <a:stretch>
            <a:fillRect/>
          </a:stretch>
        </p:blipFill>
        <p:spPr bwMode="auto">
          <a:xfrm>
            <a:off x="4751212" y="0"/>
            <a:ext cx="4392788" cy="3352800"/>
          </a:xfrm>
          <a:prstGeom prst="rect">
            <a:avLst/>
          </a:prstGeom>
          <a:noFill/>
          <a:ln w="9525">
            <a:noFill/>
            <a:miter lim="800000"/>
            <a:headEnd/>
            <a:tailEnd/>
          </a:ln>
        </p:spPr>
      </p:pic>
      <p:pic>
        <p:nvPicPr>
          <p:cNvPr id="13317" name="Picture 4"/>
          <p:cNvPicPr>
            <a:picLocks noChangeAspect="1" noChangeArrowheads="1"/>
          </p:cNvPicPr>
          <p:nvPr/>
        </p:nvPicPr>
        <p:blipFill>
          <a:blip r:embed="rId4" cstate="print"/>
          <a:srcRect/>
          <a:stretch>
            <a:fillRect/>
          </a:stretch>
        </p:blipFill>
        <p:spPr bwMode="auto">
          <a:xfrm>
            <a:off x="0" y="3594100"/>
            <a:ext cx="4436533" cy="3263900"/>
          </a:xfrm>
          <a:prstGeom prst="rect">
            <a:avLst/>
          </a:prstGeom>
          <a:noFill/>
          <a:ln w="9525">
            <a:noFill/>
            <a:miter lim="800000"/>
            <a:headEnd/>
            <a:tailEnd/>
          </a:ln>
        </p:spPr>
      </p:pic>
      <p:pic>
        <p:nvPicPr>
          <p:cNvPr id="13318" name="Picture 6"/>
          <p:cNvPicPr>
            <a:picLocks noChangeAspect="1" noChangeArrowheads="1"/>
          </p:cNvPicPr>
          <p:nvPr/>
        </p:nvPicPr>
        <p:blipFill>
          <a:blip r:embed="rId5" cstate="print"/>
          <a:srcRect l="1418" t="10738" b="5823"/>
          <a:stretch>
            <a:fillRect/>
          </a:stretch>
        </p:blipFill>
        <p:spPr bwMode="auto">
          <a:xfrm>
            <a:off x="4436533" y="3581400"/>
            <a:ext cx="4707467" cy="3276600"/>
          </a:xfrm>
          <a:prstGeom prst="rect">
            <a:avLst/>
          </a:prstGeom>
          <a:noFill/>
          <a:ln w="9525">
            <a:noFill/>
            <a:miter lim="800000"/>
            <a:headEnd/>
            <a:tailEnd/>
          </a:ln>
        </p:spPr>
      </p:pic>
      <p:sp>
        <p:nvSpPr>
          <p:cNvPr id="13319" name="Right Arrow 6"/>
          <p:cNvSpPr>
            <a:spLocks noChangeArrowheads="1"/>
          </p:cNvSpPr>
          <p:nvPr/>
        </p:nvSpPr>
        <p:spPr bwMode="auto">
          <a:xfrm rot="3057246">
            <a:off x="198967" y="2087034"/>
            <a:ext cx="685800" cy="474133"/>
          </a:xfrm>
          <a:prstGeom prst="rightArrow">
            <a:avLst>
              <a:gd name="adj1" fmla="val 50000"/>
              <a:gd name="adj2" fmla="val 50000"/>
            </a:avLst>
          </a:prstGeom>
          <a:solidFill>
            <a:srgbClr val="FF3300"/>
          </a:solidFill>
          <a:ln w="9525" algn="ctr">
            <a:solidFill>
              <a:schemeClr val="tx1"/>
            </a:solidFill>
            <a:round/>
            <a:headEnd/>
            <a:tailEnd/>
          </a:ln>
        </p:spPr>
        <p:txBody>
          <a:bodyPr/>
          <a:lstStyle/>
          <a:p>
            <a:pPr algn="ctr" eaLnBrk="0" hangingPunct="0"/>
            <a:endParaRPr lang="en-US"/>
          </a:p>
        </p:txBody>
      </p:sp>
      <p:sp>
        <p:nvSpPr>
          <p:cNvPr id="8" name="Right Arrow 7"/>
          <p:cNvSpPr/>
          <p:nvPr/>
        </p:nvSpPr>
        <p:spPr bwMode="auto">
          <a:xfrm rot="8603049">
            <a:off x="1584678" y="1149350"/>
            <a:ext cx="609600" cy="457200"/>
          </a:xfrm>
          <a:prstGeom prst="rightArrow">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a:lstStyle/>
          <a:p>
            <a:pPr algn="ctr" eaLnBrk="0" hangingPunct="0">
              <a:defRPr/>
            </a:pPr>
            <a:endParaRPr lang="en-US">
              <a:latin typeface="Times" charset="0"/>
            </a:endParaRPr>
          </a:p>
        </p:txBody>
      </p:sp>
      <p:sp>
        <p:nvSpPr>
          <p:cNvPr id="13321" name="Right Arrow 8"/>
          <p:cNvSpPr>
            <a:spLocks noChangeArrowheads="1"/>
          </p:cNvSpPr>
          <p:nvPr/>
        </p:nvSpPr>
        <p:spPr bwMode="auto">
          <a:xfrm rot="3057246">
            <a:off x="5621867" y="5760509"/>
            <a:ext cx="685800" cy="474133"/>
          </a:xfrm>
          <a:prstGeom prst="rightArrow">
            <a:avLst>
              <a:gd name="adj1" fmla="val 50000"/>
              <a:gd name="adj2" fmla="val 50000"/>
            </a:avLst>
          </a:prstGeom>
          <a:solidFill>
            <a:srgbClr val="FF3300"/>
          </a:solidFill>
          <a:ln w="9525" algn="ctr">
            <a:solidFill>
              <a:schemeClr val="tx1"/>
            </a:solidFill>
            <a:round/>
            <a:headEnd/>
            <a:tailEnd/>
          </a:ln>
        </p:spPr>
        <p:txBody>
          <a:bodyPr/>
          <a:lstStyle/>
          <a:p>
            <a:pPr algn="ctr" eaLnBrk="0" hangingPunct="0"/>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smtClean="0"/>
          </a:p>
        </p:txBody>
      </p:sp>
      <p:pic>
        <p:nvPicPr>
          <p:cNvPr id="12291" name="Picture 4" descr="C:\Users\User\Documents\Kite Flap\DSC04830.JPG"/>
          <p:cNvPicPr>
            <a:picLocks noGrp="1" noChangeAspect="1" noChangeArrowheads="1"/>
          </p:cNvPicPr>
          <p:nvPr>
            <p:ph idx="1"/>
          </p:nvPr>
        </p:nvPicPr>
        <p:blipFill>
          <a:blip r:embed="rId2" cstate="print"/>
          <a:srcRect l="13889" t="18520" r="25000" b="9259"/>
          <a:stretch>
            <a:fillRect/>
          </a:stretch>
        </p:blipFill>
        <p:spPr>
          <a:xfrm>
            <a:off x="0" y="1"/>
            <a:ext cx="3488267" cy="3478213"/>
          </a:xfrm>
        </p:spPr>
      </p:pic>
      <p:pic>
        <p:nvPicPr>
          <p:cNvPr id="12292" name="Picture 4" descr="C:\Users\User\Documents\Kite Flap\DSC04834.JPG"/>
          <p:cNvPicPr>
            <a:picLocks noChangeAspect="1" noChangeArrowheads="1"/>
          </p:cNvPicPr>
          <p:nvPr/>
        </p:nvPicPr>
        <p:blipFill>
          <a:blip r:embed="rId3" cstate="print"/>
          <a:srcRect/>
          <a:stretch>
            <a:fillRect/>
          </a:stretch>
        </p:blipFill>
        <p:spPr bwMode="auto">
          <a:xfrm>
            <a:off x="5046133" y="1"/>
            <a:ext cx="4097867" cy="3457575"/>
          </a:xfrm>
          <a:prstGeom prst="rect">
            <a:avLst/>
          </a:prstGeom>
          <a:noFill/>
          <a:ln w="9525">
            <a:noFill/>
            <a:miter lim="800000"/>
            <a:headEnd/>
            <a:tailEnd/>
          </a:ln>
        </p:spPr>
      </p:pic>
      <p:pic>
        <p:nvPicPr>
          <p:cNvPr id="12293" name="Picture 8" descr="C:\Users\User\Documents\Kite Flap\DSC04835.JPG"/>
          <p:cNvPicPr>
            <a:picLocks noChangeAspect="1" noChangeArrowheads="1"/>
          </p:cNvPicPr>
          <p:nvPr/>
        </p:nvPicPr>
        <p:blipFill>
          <a:blip r:embed="rId4" cstate="print"/>
          <a:srcRect r="14876"/>
          <a:stretch>
            <a:fillRect/>
          </a:stretch>
        </p:blipFill>
        <p:spPr bwMode="auto">
          <a:xfrm>
            <a:off x="0" y="3400426"/>
            <a:ext cx="3488267" cy="3457575"/>
          </a:xfrm>
          <a:prstGeom prst="rect">
            <a:avLst/>
          </a:prstGeom>
          <a:noFill/>
          <a:ln w="9525">
            <a:noFill/>
            <a:miter lim="800000"/>
            <a:headEnd/>
            <a:tailEnd/>
          </a:ln>
        </p:spPr>
      </p:pic>
      <p:pic>
        <p:nvPicPr>
          <p:cNvPr id="12294" name="Picture 9" descr="C:\Users\User\Documents\Kite Flap\DSC04836.JPG"/>
          <p:cNvPicPr>
            <a:picLocks noChangeAspect="1" noChangeArrowheads="1"/>
          </p:cNvPicPr>
          <p:nvPr/>
        </p:nvPicPr>
        <p:blipFill>
          <a:blip r:embed="rId5" cstate="print"/>
          <a:srcRect l="7397" t="6122"/>
          <a:stretch>
            <a:fillRect/>
          </a:stretch>
        </p:blipFill>
        <p:spPr bwMode="auto">
          <a:xfrm>
            <a:off x="5046133" y="3352800"/>
            <a:ext cx="4097867" cy="3505200"/>
          </a:xfrm>
          <a:prstGeom prst="rect">
            <a:avLst/>
          </a:prstGeom>
          <a:noFill/>
          <a:ln w="9525">
            <a:noFill/>
            <a:miter lim="800000"/>
            <a:headEnd/>
            <a:tailEnd/>
          </a:ln>
        </p:spPr>
      </p:pic>
      <p:sp>
        <p:nvSpPr>
          <p:cNvPr id="8" name="Rectangle 7"/>
          <p:cNvSpPr/>
          <p:nvPr/>
        </p:nvSpPr>
        <p:spPr>
          <a:xfrm>
            <a:off x="7247467" y="5943601"/>
            <a:ext cx="1896533" cy="708025"/>
          </a:xfrm>
          <a:prstGeom prst="rect">
            <a:avLst/>
          </a:prstGeom>
          <a:ln>
            <a:solidFill>
              <a:schemeClr val="bg2"/>
            </a:solidFill>
          </a:ln>
        </p:spPr>
        <p:txBody>
          <a:bodyPr>
            <a:spAutoFit/>
          </a:bodyPr>
          <a:lstStyle/>
          <a:p>
            <a:pPr>
              <a:defRPr/>
            </a:pPr>
            <a:r>
              <a:rPr lang="en-US" sz="2000" b="1" dirty="0">
                <a:solidFill>
                  <a:schemeClr val="bg2">
                    <a:lumMod val="95000"/>
                    <a:lumOff val="5000"/>
                  </a:schemeClr>
                </a:solidFill>
                <a:sym typeface="Wingdings" pitchFamily="2" charset="2"/>
              </a:rPr>
              <a:t>Courtesy from </a:t>
            </a:r>
            <a:r>
              <a:rPr lang="en-US" sz="2000" b="1" dirty="0" err="1">
                <a:solidFill>
                  <a:schemeClr val="bg2">
                    <a:lumMod val="95000"/>
                    <a:lumOff val="5000"/>
                  </a:schemeClr>
                </a:solidFill>
                <a:sym typeface="Wingdings" pitchFamily="2" charset="2"/>
              </a:rPr>
              <a:t>Wattana</a:t>
            </a:r>
            <a:r>
              <a:rPr lang="en-US" sz="2000" b="1" dirty="0">
                <a:solidFill>
                  <a:schemeClr val="bg2">
                    <a:lumMod val="95000"/>
                    <a:lumOff val="5000"/>
                  </a:schemeClr>
                </a:solidFill>
                <a:sym typeface="Wingdings" pitchFamily="2" charset="2"/>
              </a:rPr>
              <a:t> T, MD</a:t>
            </a:r>
            <a:endParaRPr lang="en-US" sz="2000" b="1" dirty="0">
              <a:solidFill>
                <a:schemeClr val="bg2">
                  <a:lumMod val="95000"/>
                  <a:lumOff val="5000"/>
                </a:schemeClr>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Neurovascular island pedicle flap </a:t>
            </a:r>
            <a:endParaRPr lang="en-IN" dirty="0"/>
          </a:p>
        </p:txBody>
      </p:sp>
      <p:sp>
        <p:nvSpPr>
          <p:cNvPr id="3" name="Content Placeholder 2"/>
          <p:cNvSpPr>
            <a:spLocks noGrp="1"/>
          </p:cNvSpPr>
          <p:nvPr>
            <p:ph idx="1"/>
          </p:nvPr>
        </p:nvSpPr>
        <p:spPr/>
        <p:txBody>
          <a:bodyPr/>
          <a:lstStyle/>
          <a:p>
            <a:endParaRPr lang="en-IN" dirty="0" smtClean="0"/>
          </a:p>
          <a:p>
            <a:r>
              <a:rPr lang="en-IN" dirty="0" smtClean="0"/>
              <a:t>–Transfer of tissue form </a:t>
            </a:r>
            <a:r>
              <a:rPr lang="en-IN" dirty="0" err="1" smtClean="0"/>
              <a:t>ulnar</a:t>
            </a:r>
            <a:r>
              <a:rPr lang="en-IN" dirty="0" smtClean="0"/>
              <a:t> side of long or ring finger, NV pedicle intact</a:t>
            </a:r>
          </a:p>
          <a:p>
            <a:r>
              <a:rPr lang="en-IN" dirty="0" smtClean="0"/>
              <a:t> –Restore sensibility and padding to </a:t>
            </a:r>
            <a:r>
              <a:rPr lang="en-IN" dirty="0" err="1" smtClean="0"/>
              <a:t>ulnar</a:t>
            </a:r>
            <a:r>
              <a:rPr lang="en-IN" dirty="0" smtClean="0"/>
              <a:t> side of thumb pulp</a:t>
            </a:r>
          </a:p>
          <a:p>
            <a:r>
              <a:rPr lang="en-IN" dirty="0" smtClean="0"/>
              <a:t> –Very limited application</a:t>
            </a:r>
          </a:p>
          <a:p>
            <a:endParaRPr lang="en-IN"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THUMB RADIO DORSAL NEUEROVASCULAR FLAP(PHO)</a:t>
            </a:r>
            <a:br>
              <a:rPr lang="en-US" dirty="0" smtClean="0"/>
            </a:br>
            <a:r>
              <a:rPr lang="en-US" dirty="0" smtClean="0"/>
              <a:t>	</a:t>
            </a:r>
            <a:r>
              <a:rPr lang="en-US" dirty="0" smtClean="0">
                <a:solidFill>
                  <a:schemeClr val="tx1">
                    <a:lumMod val="95000"/>
                  </a:schemeClr>
                </a:solidFill>
              </a:rPr>
              <a:t>similar to </a:t>
            </a:r>
            <a:r>
              <a:rPr lang="en-US" dirty="0" err="1" smtClean="0">
                <a:solidFill>
                  <a:schemeClr val="tx1">
                    <a:lumMod val="95000"/>
                  </a:schemeClr>
                </a:solidFill>
              </a:rPr>
              <a:t>joshi</a:t>
            </a:r>
            <a:r>
              <a:rPr lang="en-US" dirty="0" smtClean="0">
                <a:solidFill>
                  <a:schemeClr val="tx1">
                    <a:lumMod val="95000"/>
                  </a:schemeClr>
                </a:solidFill>
              </a:rPr>
              <a:t> flap in other finger</a:t>
            </a:r>
            <a:endParaRPr lang="en-IN" dirty="0">
              <a:solidFill>
                <a:schemeClr val="tx1">
                  <a:lumMod val="95000"/>
                </a:schemeClr>
              </a:solidFill>
            </a:endParaRPr>
          </a:p>
        </p:txBody>
      </p:sp>
      <p:pic>
        <p:nvPicPr>
          <p:cNvPr id="26626" name="Picture 2" descr="C:\Users\HP\Pictures\New folder (3)\DSC00433.JPG"/>
          <p:cNvPicPr>
            <a:picLocks noGrp="1" noChangeAspect="1" noChangeArrowheads="1"/>
          </p:cNvPicPr>
          <p:nvPr>
            <p:ph idx="1"/>
          </p:nvPr>
        </p:nvPicPr>
        <p:blipFill>
          <a:blip r:embed="rId2" cstate="print"/>
          <a:srcRect b="18182"/>
          <a:stretch>
            <a:fillRect/>
          </a:stretch>
        </p:blipFill>
        <p:spPr bwMode="auto">
          <a:xfrm>
            <a:off x="857224" y="2857496"/>
            <a:ext cx="7286676" cy="3786214"/>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smtClean="0"/>
              <a:t>Nail Bed Injuries</a:t>
            </a:r>
            <a:endParaRPr lang="en-IN" dirty="0"/>
          </a:p>
        </p:txBody>
      </p:sp>
      <p:sp>
        <p:nvSpPr>
          <p:cNvPr id="3" name="Content Placeholder 2"/>
          <p:cNvSpPr>
            <a:spLocks noGrp="1"/>
          </p:cNvSpPr>
          <p:nvPr>
            <p:ph idx="1"/>
          </p:nvPr>
        </p:nvSpPr>
        <p:spPr>
          <a:xfrm>
            <a:off x="571472" y="1785926"/>
            <a:ext cx="5715040" cy="4572000"/>
          </a:xfrm>
        </p:spPr>
        <p:txBody>
          <a:bodyPr>
            <a:normAutofit fontScale="92500" lnSpcReduction="10000"/>
          </a:bodyPr>
          <a:lstStyle/>
          <a:p>
            <a:pPr>
              <a:buNone/>
            </a:pPr>
            <a:r>
              <a:rPr lang="en-IN" dirty="0" smtClean="0"/>
              <a:t> </a:t>
            </a:r>
          </a:p>
          <a:p>
            <a:r>
              <a:rPr lang="en-IN" dirty="0" smtClean="0"/>
              <a:t>Outcome of nail bed injury is most dependent on the severity of the injury to the germinal matrix </a:t>
            </a:r>
          </a:p>
          <a:p>
            <a:r>
              <a:rPr lang="en-IN" dirty="0" smtClean="0"/>
              <a:t>Initial treatment important to prevent nail deformity </a:t>
            </a:r>
          </a:p>
          <a:p>
            <a:r>
              <a:rPr lang="en-IN" dirty="0" smtClean="0"/>
              <a:t>Can explore up to 7 days from injury </a:t>
            </a:r>
          </a:p>
          <a:p>
            <a:r>
              <a:rPr lang="en-IN" dirty="0" smtClean="0"/>
              <a:t>If nail bed heals by granulation, scar may result </a:t>
            </a:r>
          </a:p>
          <a:p>
            <a:endParaRPr lang="en-IN" dirty="0"/>
          </a:p>
        </p:txBody>
      </p:sp>
      <p:pic>
        <p:nvPicPr>
          <p:cNvPr id="4" name="Picture 2"/>
          <p:cNvPicPr>
            <a:picLocks noChangeAspect="1" noChangeArrowheads="1"/>
          </p:cNvPicPr>
          <p:nvPr/>
        </p:nvPicPr>
        <p:blipFill>
          <a:blip r:embed="rId2" cstate="print"/>
          <a:srcRect/>
          <a:stretch>
            <a:fillRect/>
          </a:stretch>
        </p:blipFill>
        <p:spPr bwMode="auto">
          <a:xfrm>
            <a:off x="6215074" y="1857364"/>
            <a:ext cx="2928926"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443814" cy="702358"/>
          </a:xfrm>
        </p:spPr>
        <p:txBody>
          <a:bodyPr/>
          <a:lstStyle/>
          <a:p>
            <a:r>
              <a:rPr lang="en-IN" dirty="0" smtClean="0"/>
              <a:t>Classification </a:t>
            </a:r>
            <a:br>
              <a:rPr lang="en-IN" dirty="0" smtClean="0"/>
            </a:br>
            <a:endParaRPr lang="en-IN" dirty="0"/>
          </a:p>
        </p:txBody>
      </p:sp>
      <p:sp>
        <p:nvSpPr>
          <p:cNvPr id="3" name="Content Placeholder 2"/>
          <p:cNvSpPr>
            <a:spLocks noGrp="1"/>
          </p:cNvSpPr>
          <p:nvPr>
            <p:ph idx="1"/>
          </p:nvPr>
        </p:nvSpPr>
        <p:spPr>
          <a:xfrm>
            <a:off x="714348" y="1857364"/>
            <a:ext cx="4429156" cy="4572000"/>
          </a:xfrm>
        </p:spPr>
        <p:txBody>
          <a:bodyPr/>
          <a:lstStyle/>
          <a:p>
            <a:pPr>
              <a:buNone/>
            </a:pPr>
            <a:r>
              <a:rPr lang="en-IN" dirty="0" smtClean="0"/>
              <a:t>•</a:t>
            </a:r>
            <a:r>
              <a:rPr lang="en-IN" dirty="0" err="1" smtClean="0"/>
              <a:t>Subungual</a:t>
            </a:r>
            <a:r>
              <a:rPr lang="en-IN" dirty="0" smtClean="0"/>
              <a:t> hematoma </a:t>
            </a:r>
          </a:p>
          <a:p>
            <a:pPr>
              <a:buNone/>
            </a:pPr>
            <a:r>
              <a:rPr lang="en-IN" dirty="0" smtClean="0"/>
              <a:t>•Simple laceration </a:t>
            </a:r>
          </a:p>
          <a:p>
            <a:pPr>
              <a:buNone/>
            </a:pPr>
            <a:r>
              <a:rPr lang="en-IN" dirty="0" smtClean="0"/>
              <a:t>•</a:t>
            </a:r>
            <a:r>
              <a:rPr lang="en-IN" dirty="0" err="1" smtClean="0"/>
              <a:t>Stellate</a:t>
            </a:r>
            <a:r>
              <a:rPr lang="en-IN" dirty="0" smtClean="0"/>
              <a:t> laceration </a:t>
            </a:r>
          </a:p>
          <a:p>
            <a:pPr>
              <a:buNone/>
            </a:pPr>
            <a:r>
              <a:rPr lang="en-IN" dirty="0" smtClean="0"/>
              <a:t>•Crush </a:t>
            </a:r>
          </a:p>
          <a:p>
            <a:pPr>
              <a:buNone/>
            </a:pPr>
            <a:r>
              <a:rPr lang="en-IN" dirty="0" smtClean="0"/>
              <a:t>•Nail bed avulsion</a:t>
            </a:r>
          </a:p>
          <a:p>
            <a:pPr>
              <a:buNone/>
            </a:pPr>
            <a:endParaRPr lang="en-IN" dirty="0"/>
          </a:p>
        </p:txBody>
      </p:sp>
      <p:pic>
        <p:nvPicPr>
          <p:cNvPr id="4" name="Picture 6"/>
          <p:cNvPicPr>
            <a:picLocks noChangeAspect="1" noChangeArrowheads="1"/>
          </p:cNvPicPr>
          <p:nvPr/>
        </p:nvPicPr>
        <p:blipFill>
          <a:blip r:embed="rId3" cstate="print"/>
          <a:srcRect/>
          <a:stretch>
            <a:fillRect/>
          </a:stretch>
        </p:blipFill>
        <p:spPr bwMode="auto">
          <a:xfrm>
            <a:off x="4786314" y="1785926"/>
            <a:ext cx="4357686" cy="3505200"/>
          </a:xfrm>
          <a:prstGeom prst="rect">
            <a:avLst/>
          </a:prstGeom>
          <a:noFill/>
          <a:ln w="9525">
            <a:noFill/>
            <a:miter lim="800000"/>
            <a:headEnd/>
            <a:tailEnd/>
          </a:ln>
          <a:effectLst/>
        </p:spPr>
      </p:pic>
      <p:sp>
        <p:nvSpPr>
          <p:cNvPr id="5" name="Title 1"/>
          <p:cNvSpPr txBox="1">
            <a:spLocks/>
          </p:cNvSpPr>
          <p:nvPr/>
        </p:nvSpPr>
        <p:spPr>
          <a:xfrm>
            <a:off x="1066800" y="1214422"/>
            <a:ext cx="7772400" cy="571504"/>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4000" b="0" i="0" u="none" strike="noStrike" kern="1200" cap="none" spc="-100" normalizeH="0" baseline="0" noProof="0" dirty="0" smtClean="0">
                <a:ln>
                  <a:noFill/>
                </a:ln>
                <a:solidFill>
                  <a:schemeClr val="tx2">
                    <a:satMod val="200000"/>
                  </a:schemeClr>
                </a:solidFill>
                <a:effectLst/>
                <a:uLnTx/>
                <a:uFillTx/>
                <a:latin typeface="+mj-lt"/>
                <a:ea typeface="+mj-ea"/>
                <a:cs typeface="+mj-cs"/>
              </a:rPr>
              <a:t> </a:t>
            </a:r>
            <a:br>
              <a:rPr kumimoji="0" lang="en-IN" sz="4000" b="0" i="0" u="none" strike="noStrike" kern="1200" cap="none" spc="-100" normalizeH="0" baseline="0" noProof="0" dirty="0" smtClean="0">
                <a:ln>
                  <a:noFill/>
                </a:ln>
                <a:solidFill>
                  <a:schemeClr val="tx2">
                    <a:satMod val="200000"/>
                  </a:schemeClr>
                </a:solidFill>
                <a:effectLst/>
                <a:uLnTx/>
                <a:uFillTx/>
                <a:latin typeface="+mj-lt"/>
                <a:ea typeface="+mj-ea"/>
                <a:cs typeface="+mj-cs"/>
              </a:rPr>
            </a:br>
            <a:endParaRPr kumimoji="0" lang="en-IN" sz="40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
        <p:nvSpPr>
          <p:cNvPr id="6" name="Title 1"/>
          <p:cNvSpPr txBox="1">
            <a:spLocks/>
          </p:cNvSpPr>
          <p:nvPr/>
        </p:nvSpPr>
        <p:spPr>
          <a:xfrm>
            <a:off x="4214810" y="5643578"/>
            <a:ext cx="4295804" cy="428628"/>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IN" sz="2000" spc="-100" dirty="0" err="1" smtClean="0">
                <a:solidFill>
                  <a:schemeClr val="tx2">
                    <a:satMod val="200000"/>
                  </a:schemeClr>
                </a:solidFill>
                <a:latin typeface="+mj-lt"/>
                <a:ea typeface="+mj-ea"/>
                <a:cs typeface="+mj-cs"/>
              </a:rPr>
              <a:t>Subungual</a:t>
            </a:r>
            <a:r>
              <a:rPr lang="en-IN" sz="2000" spc="-100" dirty="0" smtClean="0">
                <a:solidFill>
                  <a:schemeClr val="tx2">
                    <a:satMod val="200000"/>
                  </a:schemeClr>
                </a:solidFill>
                <a:latin typeface="+mj-lt"/>
                <a:ea typeface="+mj-ea"/>
                <a:cs typeface="+mj-cs"/>
              </a:rPr>
              <a:t> hematoma drainage</a:t>
            </a:r>
            <a:r>
              <a:rPr kumimoji="0" lang="en-IN" sz="4000" b="0" i="0" u="none" strike="noStrike" kern="1200" cap="none" spc="-100" normalizeH="0" baseline="0" noProof="0" dirty="0" smtClean="0">
                <a:ln>
                  <a:noFill/>
                </a:ln>
                <a:solidFill>
                  <a:schemeClr val="tx2">
                    <a:satMod val="200000"/>
                  </a:schemeClr>
                </a:solidFill>
                <a:effectLst/>
                <a:uLnTx/>
                <a:uFillTx/>
                <a:latin typeface="+mj-lt"/>
                <a:ea typeface="+mj-ea"/>
                <a:cs typeface="+mj-cs"/>
              </a:rPr>
              <a:t/>
            </a:r>
            <a:br>
              <a:rPr kumimoji="0" lang="en-IN" sz="4000" b="0" i="0" u="none" strike="noStrike" kern="1200" cap="none" spc="-100" normalizeH="0" baseline="0" noProof="0" dirty="0" smtClean="0">
                <a:ln>
                  <a:noFill/>
                </a:ln>
                <a:solidFill>
                  <a:schemeClr val="tx2">
                    <a:satMod val="200000"/>
                  </a:schemeClr>
                </a:solidFill>
                <a:effectLst/>
                <a:uLnTx/>
                <a:uFillTx/>
                <a:latin typeface="+mj-lt"/>
                <a:ea typeface="+mj-ea"/>
                <a:cs typeface="+mj-cs"/>
              </a:rPr>
            </a:br>
            <a:endParaRPr kumimoji="0" lang="en-IN" sz="40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Laceration</a:t>
            </a:r>
            <a:endParaRPr lang="en-IN" dirty="0"/>
          </a:p>
        </p:txBody>
      </p:sp>
      <p:sp>
        <p:nvSpPr>
          <p:cNvPr id="3" name="Content Placeholder 2"/>
          <p:cNvSpPr>
            <a:spLocks noGrp="1"/>
          </p:cNvSpPr>
          <p:nvPr>
            <p:ph idx="1"/>
          </p:nvPr>
        </p:nvSpPr>
        <p:spPr>
          <a:xfrm>
            <a:off x="357158" y="1783560"/>
            <a:ext cx="5372112" cy="4572000"/>
          </a:xfrm>
        </p:spPr>
        <p:txBody>
          <a:bodyPr>
            <a:normAutofit lnSpcReduction="10000"/>
          </a:bodyPr>
          <a:lstStyle/>
          <a:p>
            <a:pPr>
              <a:buNone/>
            </a:pPr>
            <a:endParaRPr lang="en-IN" dirty="0" smtClean="0"/>
          </a:p>
          <a:p>
            <a:pPr>
              <a:buNone/>
            </a:pPr>
            <a:r>
              <a:rPr lang="en-IN" dirty="0" smtClean="0"/>
              <a:t>–Treated with nail bed repair under loupe magnification </a:t>
            </a:r>
          </a:p>
          <a:p>
            <a:pPr>
              <a:buNone/>
            </a:pPr>
            <a:r>
              <a:rPr lang="en-IN" dirty="0" smtClean="0"/>
              <a:t>–May need to incise </a:t>
            </a:r>
            <a:r>
              <a:rPr lang="en-IN" dirty="0" err="1" smtClean="0"/>
              <a:t>eponychium</a:t>
            </a:r>
            <a:r>
              <a:rPr lang="en-IN" dirty="0" smtClean="0"/>
              <a:t> at 90° angle to visualize proximal injury </a:t>
            </a:r>
          </a:p>
          <a:p>
            <a:pPr>
              <a:buNone/>
            </a:pPr>
            <a:r>
              <a:rPr lang="en-IN" dirty="0" smtClean="0"/>
              <a:t>–Repair </a:t>
            </a:r>
            <a:r>
              <a:rPr lang="en-IN" dirty="0" err="1" smtClean="0"/>
              <a:t>volar</a:t>
            </a:r>
            <a:r>
              <a:rPr lang="en-IN" dirty="0" smtClean="0"/>
              <a:t> and dorsal roof separately </a:t>
            </a:r>
          </a:p>
          <a:p>
            <a:pPr>
              <a:buNone/>
            </a:pPr>
            <a:r>
              <a:rPr lang="en-IN" dirty="0" smtClean="0"/>
              <a:t>–Replace nail or substitute into nail fold </a:t>
            </a:r>
          </a:p>
          <a:p>
            <a:endParaRPr lang="en-IN" dirty="0"/>
          </a:p>
        </p:txBody>
      </p:sp>
      <p:pic>
        <p:nvPicPr>
          <p:cNvPr id="4" name="Picture 4"/>
          <p:cNvPicPr>
            <a:picLocks noChangeAspect="1" noChangeArrowheads="1"/>
          </p:cNvPicPr>
          <p:nvPr/>
        </p:nvPicPr>
        <p:blipFill>
          <a:blip r:embed="rId2" cstate="print"/>
          <a:srcRect/>
          <a:stretch>
            <a:fillRect/>
          </a:stretch>
        </p:blipFill>
        <p:spPr bwMode="auto">
          <a:xfrm>
            <a:off x="5491194" y="2428892"/>
            <a:ext cx="3581400" cy="32146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Nail bed laceration</a:t>
            </a:r>
            <a:endParaRPr lang="en-IN" dirty="0"/>
          </a:p>
        </p:txBody>
      </p:sp>
      <p:pic>
        <p:nvPicPr>
          <p:cNvPr id="4" name="Picture 5"/>
          <p:cNvPicPr>
            <a:picLocks noGrp="1" noChangeAspect="1" noChangeArrowheads="1"/>
          </p:cNvPicPr>
          <p:nvPr>
            <p:ph idx="1"/>
          </p:nvPr>
        </p:nvPicPr>
        <p:blipFill>
          <a:blip r:embed="rId2" cstate="print"/>
          <a:srcRect/>
          <a:stretch>
            <a:fillRect/>
          </a:stretch>
        </p:blipFill>
        <p:spPr bwMode="auto">
          <a:xfrm>
            <a:off x="1571604" y="1571612"/>
            <a:ext cx="6929486"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		Nail bed avulsion </a:t>
            </a:r>
            <a:br>
              <a:rPr lang="en-IN" dirty="0" smtClean="0"/>
            </a:br>
            <a:endParaRPr lang="en-IN" dirty="0"/>
          </a:p>
        </p:txBody>
      </p:sp>
      <p:sp>
        <p:nvSpPr>
          <p:cNvPr id="3" name="Content Placeholder 2"/>
          <p:cNvSpPr>
            <a:spLocks noGrp="1"/>
          </p:cNvSpPr>
          <p:nvPr>
            <p:ph idx="1"/>
          </p:nvPr>
        </p:nvSpPr>
        <p:spPr>
          <a:xfrm>
            <a:off x="357158" y="1645448"/>
            <a:ext cx="3929090" cy="5069700"/>
          </a:xfrm>
        </p:spPr>
        <p:txBody>
          <a:bodyPr>
            <a:normAutofit/>
          </a:bodyPr>
          <a:lstStyle/>
          <a:p>
            <a:pPr>
              <a:buNone/>
            </a:pPr>
            <a:r>
              <a:rPr lang="en-IN" dirty="0" smtClean="0"/>
              <a:t>•Attempt   to approximate avulsed nail bed as closely as possible</a:t>
            </a:r>
          </a:p>
          <a:p>
            <a:pPr>
              <a:buNone/>
            </a:pPr>
            <a:r>
              <a:rPr lang="en-IN" dirty="0" smtClean="0"/>
              <a:t> •Proximal avulsions of germinal matrix must be replaced into nail fold</a:t>
            </a:r>
          </a:p>
          <a:p>
            <a:pPr>
              <a:buNone/>
            </a:pPr>
            <a:endParaRPr lang="en-IN" dirty="0"/>
          </a:p>
        </p:txBody>
      </p:sp>
      <p:pic>
        <p:nvPicPr>
          <p:cNvPr id="4" name="Picture 2"/>
          <p:cNvPicPr>
            <a:picLocks noChangeAspect="1" noChangeArrowheads="1"/>
          </p:cNvPicPr>
          <p:nvPr/>
        </p:nvPicPr>
        <p:blipFill>
          <a:blip r:embed="rId2" cstate="print"/>
          <a:srcRect/>
          <a:stretch>
            <a:fillRect/>
          </a:stretch>
        </p:blipFill>
        <p:spPr bwMode="auto">
          <a:xfrm>
            <a:off x="4214810" y="1495949"/>
            <a:ext cx="4980896" cy="45762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026" name="Picture 2"/>
          <p:cNvPicPr>
            <a:picLocks noChangeAspect="1" noChangeArrowheads="1"/>
          </p:cNvPicPr>
          <p:nvPr/>
        </p:nvPicPr>
        <p:blipFill>
          <a:blip r:embed="rId2" cstate="print"/>
          <a:srcRect t="12406" r="35295" b="20916"/>
          <a:stretch>
            <a:fillRect/>
          </a:stretch>
        </p:blipFill>
        <p:spPr bwMode="auto">
          <a:xfrm>
            <a:off x="1142975" y="1714488"/>
            <a:ext cx="7291659" cy="47506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Nail avulsion</a:t>
            </a:r>
            <a:endParaRPr lang="en-IN"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3286116" y="1928802"/>
            <a:ext cx="2857520" cy="2682634"/>
          </a:xfrm>
          <a:prstGeom prst="rect">
            <a:avLst/>
          </a:prstGeom>
          <a:noFill/>
          <a:ln w="9525">
            <a:noFill/>
            <a:miter lim="800000"/>
            <a:headEnd/>
            <a:tailEnd/>
          </a:ln>
          <a:effectLst/>
        </p:spPr>
      </p:pic>
      <p:sp>
        <p:nvSpPr>
          <p:cNvPr id="5" name="Title 1"/>
          <p:cNvSpPr txBox="1">
            <a:spLocks/>
          </p:cNvSpPr>
          <p:nvPr/>
        </p:nvSpPr>
        <p:spPr>
          <a:xfrm>
            <a:off x="1066800" y="4429132"/>
            <a:ext cx="7772400" cy="500066"/>
          </a:xfrm>
          <a:prstGeom prst="rect">
            <a:avLst/>
          </a:prstGeom>
        </p:spPr>
        <p:txBody>
          <a:bodyPr vert="horz"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spc="-100" dirty="0" smtClean="0">
                <a:solidFill>
                  <a:schemeClr val="tx2">
                    <a:satMod val="200000"/>
                  </a:schemeClr>
                </a:solidFill>
                <a:latin typeface="+mj-lt"/>
                <a:ea typeface="+mj-ea"/>
                <a:cs typeface="+mj-cs"/>
              </a:rPr>
              <a:t>Figure of 8 suture</a:t>
            </a:r>
            <a:endParaRPr kumimoji="0" lang="en-IN" sz="40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
            <a:ext cx="7772400" cy="914400"/>
          </a:xfrm>
        </p:spPr>
        <p:txBody>
          <a:bodyPr>
            <a:normAutofit fontScale="90000"/>
          </a:bodyPr>
          <a:lstStyle/>
          <a:p>
            <a:r>
              <a:rPr lang="en-IN" dirty="0" smtClean="0"/>
              <a:t>		Nail bed defects </a:t>
            </a:r>
            <a:br>
              <a:rPr lang="en-IN" dirty="0" smtClean="0"/>
            </a:br>
            <a:endParaRPr lang="en-IN" dirty="0"/>
          </a:p>
        </p:txBody>
      </p:sp>
      <p:sp>
        <p:nvSpPr>
          <p:cNvPr id="3" name="Content Placeholder 2"/>
          <p:cNvSpPr>
            <a:spLocks noGrp="1"/>
          </p:cNvSpPr>
          <p:nvPr>
            <p:ph idx="1"/>
          </p:nvPr>
        </p:nvSpPr>
        <p:spPr>
          <a:xfrm>
            <a:off x="914400" y="642918"/>
            <a:ext cx="5586426" cy="4500594"/>
          </a:xfrm>
        </p:spPr>
        <p:txBody>
          <a:bodyPr>
            <a:normAutofit/>
          </a:bodyPr>
          <a:lstStyle/>
          <a:p>
            <a:r>
              <a:rPr lang="en-IN" dirty="0" smtClean="0"/>
              <a:t>May find nail bed on nail </a:t>
            </a:r>
          </a:p>
          <a:p>
            <a:r>
              <a:rPr lang="en-IN" dirty="0" smtClean="0"/>
              <a:t>May require split-thickness sterile matrix graft </a:t>
            </a:r>
          </a:p>
          <a:p>
            <a:r>
              <a:rPr lang="en-IN" dirty="0" smtClean="0"/>
              <a:t>Donors- undamaged portion of digit, other amputated parts, great  toe </a:t>
            </a:r>
          </a:p>
          <a:p>
            <a:r>
              <a:rPr lang="en-IN" dirty="0" smtClean="0"/>
              <a:t>Full thickness germinal matrix graft </a:t>
            </a:r>
          </a:p>
          <a:p>
            <a:endParaRPr lang="en-IN" dirty="0"/>
          </a:p>
        </p:txBody>
      </p:sp>
      <p:pic>
        <p:nvPicPr>
          <p:cNvPr id="4" name="Picture 2"/>
          <p:cNvPicPr>
            <a:picLocks noChangeAspect="1" noChangeArrowheads="1"/>
          </p:cNvPicPr>
          <p:nvPr/>
        </p:nvPicPr>
        <p:blipFill>
          <a:blip r:embed="rId2" cstate="print"/>
          <a:srcRect/>
          <a:stretch>
            <a:fillRect/>
          </a:stretch>
        </p:blipFill>
        <p:spPr bwMode="auto">
          <a:xfrm>
            <a:off x="4357686" y="4286256"/>
            <a:ext cx="4572000" cy="2247900"/>
          </a:xfrm>
          <a:prstGeom prst="rect">
            <a:avLst/>
          </a:prstGeom>
          <a:ln>
            <a:noFill/>
          </a:ln>
          <a:effectLst>
            <a:outerShdw blurRad="292100" dist="139700" dir="2700000" algn="tl" rotWithShape="0">
              <a:srgbClr val="333333">
                <a:alpha val="65000"/>
              </a:srgbClr>
            </a:outerShdw>
          </a:effectLst>
        </p:spPr>
      </p:pic>
      <p:pic>
        <p:nvPicPr>
          <p:cNvPr id="5" name="Picture 3"/>
          <p:cNvPicPr>
            <a:picLocks noChangeAspect="1" noChangeArrowheads="1"/>
          </p:cNvPicPr>
          <p:nvPr/>
        </p:nvPicPr>
        <p:blipFill>
          <a:blip r:embed="rId3" cstate="print"/>
          <a:srcRect/>
          <a:stretch>
            <a:fillRect/>
          </a:stretch>
        </p:blipFill>
        <p:spPr bwMode="auto">
          <a:xfrm>
            <a:off x="1285852" y="4786322"/>
            <a:ext cx="2500330" cy="1857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		complications    </a:t>
            </a:r>
            <a:br>
              <a:rPr lang="en-IN" dirty="0" smtClean="0"/>
            </a:br>
            <a:endParaRPr lang="en-IN" dirty="0"/>
          </a:p>
        </p:txBody>
      </p:sp>
      <p:sp>
        <p:nvSpPr>
          <p:cNvPr id="3" name="Content Placeholder 2"/>
          <p:cNvSpPr>
            <a:spLocks noGrp="1"/>
          </p:cNvSpPr>
          <p:nvPr>
            <p:ph idx="1"/>
          </p:nvPr>
        </p:nvSpPr>
        <p:spPr/>
        <p:txBody>
          <a:bodyPr>
            <a:normAutofit/>
          </a:bodyPr>
          <a:lstStyle/>
          <a:p>
            <a:pPr>
              <a:buNone/>
            </a:pPr>
            <a:r>
              <a:rPr lang="en-IN" dirty="0" smtClean="0"/>
              <a:t>–Non-adherence </a:t>
            </a:r>
          </a:p>
          <a:p>
            <a:pPr>
              <a:buNone/>
            </a:pPr>
            <a:r>
              <a:rPr lang="en-IN" dirty="0" smtClean="0"/>
              <a:t>–Split nail </a:t>
            </a:r>
          </a:p>
          <a:p>
            <a:pPr>
              <a:buNone/>
            </a:pPr>
            <a:r>
              <a:rPr lang="en-IN" dirty="0" smtClean="0"/>
              <a:t>–Linear riding </a:t>
            </a:r>
          </a:p>
          <a:p>
            <a:pPr>
              <a:buNone/>
            </a:pPr>
            <a:r>
              <a:rPr lang="en-IN" dirty="0" smtClean="0"/>
              <a:t>–Crooked nail </a:t>
            </a:r>
          </a:p>
          <a:p>
            <a:pPr>
              <a:buNone/>
            </a:pPr>
            <a:r>
              <a:rPr lang="en-IN" dirty="0" smtClean="0"/>
              <a:t>–Hooked nail </a:t>
            </a:r>
          </a:p>
          <a:p>
            <a:pPr>
              <a:buNone/>
            </a:pPr>
            <a:r>
              <a:rPr lang="en-IN" dirty="0" smtClean="0"/>
              <a:t>–Total nail loss </a:t>
            </a:r>
          </a:p>
          <a:p>
            <a:pPr>
              <a:buNone/>
            </a:pPr>
            <a:r>
              <a:rPr lang="en-IN" dirty="0" smtClean="0"/>
              <a:t>–Nail horn </a:t>
            </a:r>
          </a:p>
          <a:p>
            <a:pPr>
              <a:buNone/>
            </a:pPr>
            <a:r>
              <a:rPr lang="en-IN" dirty="0" smtClean="0"/>
              <a:t>–</a:t>
            </a:r>
            <a:r>
              <a:rPr lang="en-IN" dirty="0" err="1" smtClean="0"/>
              <a:t>Neuroma</a:t>
            </a:r>
            <a:endParaRPr lang="en-IN" dirty="0" smtClean="0"/>
          </a:p>
          <a:p>
            <a:endParaRPr lang="en-IN"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5400"/>
              <a:t>Phalangeal Tuft Fractures</a:t>
            </a:r>
            <a:endParaRPr lang="en-US"/>
          </a:p>
        </p:txBody>
      </p:sp>
      <p:sp>
        <p:nvSpPr>
          <p:cNvPr id="10243" name="Rectangle 3"/>
          <p:cNvSpPr>
            <a:spLocks noGrp="1" noChangeArrowheads="1"/>
          </p:cNvSpPr>
          <p:nvPr>
            <p:ph type="body" idx="1"/>
          </p:nvPr>
        </p:nvSpPr>
        <p:spPr>
          <a:xfrm>
            <a:off x="990600" y="2438400"/>
            <a:ext cx="4867284" cy="3848120"/>
          </a:xfrm>
        </p:spPr>
        <p:txBody>
          <a:bodyPr>
            <a:normAutofit fontScale="92500" lnSpcReduction="10000"/>
          </a:bodyPr>
          <a:lstStyle/>
          <a:p>
            <a:r>
              <a:rPr lang="en-US" sz="3600" dirty="0"/>
              <a:t>Often associated with </a:t>
            </a:r>
            <a:r>
              <a:rPr lang="en-US" sz="3600" dirty="0" err="1"/>
              <a:t>nailbed</a:t>
            </a:r>
            <a:r>
              <a:rPr lang="en-US" sz="3600" dirty="0"/>
              <a:t> injury</a:t>
            </a:r>
          </a:p>
          <a:p>
            <a:r>
              <a:rPr lang="en-US" sz="3600" dirty="0"/>
              <a:t>Displacement uncommon</a:t>
            </a:r>
          </a:p>
          <a:p>
            <a:r>
              <a:rPr lang="en-US" sz="3600" dirty="0"/>
              <a:t>Support of nail and pulp</a:t>
            </a:r>
          </a:p>
          <a:p>
            <a:r>
              <a:rPr lang="en-US" sz="3600" dirty="0" err="1"/>
              <a:t>Percutaneous</a:t>
            </a:r>
            <a:r>
              <a:rPr lang="en-US" sz="3600" dirty="0"/>
              <a:t> K-wire occasionally</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6429388" y="2285992"/>
            <a:ext cx="2214578" cy="38576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DISTANT FLAP</a:t>
            </a:r>
            <a:br>
              <a:rPr lang="en-US" dirty="0" smtClean="0"/>
            </a:br>
            <a:endParaRPr lang="en-IN" dirty="0"/>
          </a:p>
        </p:txBody>
      </p:sp>
      <p:sp>
        <p:nvSpPr>
          <p:cNvPr id="3" name="Content Placeholder 2"/>
          <p:cNvSpPr>
            <a:spLocks noGrp="1"/>
          </p:cNvSpPr>
          <p:nvPr>
            <p:ph idx="1"/>
          </p:nvPr>
        </p:nvSpPr>
        <p:spPr/>
        <p:txBody>
          <a:bodyPr>
            <a:normAutofit lnSpcReduction="10000"/>
          </a:bodyPr>
          <a:lstStyle/>
          <a:p>
            <a:pPr>
              <a:buNone/>
            </a:pPr>
            <a:r>
              <a:rPr lang="en-US" dirty="0" smtClean="0"/>
              <a:t>Indicated in more severe injuries with complete circumferential loss of  skin and exposure of bone particularly thumb and IF. </a:t>
            </a:r>
          </a:p>
          <a:p>
            <a:pPr>
              <a:buNone/>
            </a:pPr>
            <a:r>
              <a:rPr lang="en-US" dirty="0" smtClean="0"/>
              <a:t>Pectoral, Abdominal, Groin skin tube pedicle flap. </a:t>
            </a:r>
          </a:p>
          <a:p>
            <a:pPr>
              <a:buNone/>
            </a:pPr>
            <a:r>
              <a:rPr lang="en-US" dirty="0" err="1" smtClean="0"/>
              <a:t>Advantages:Large</a:t>
            </a:r>
            <a:r>
              <a:rPr lang="en-US" dirty="0" smtClean="0"/>
              <a:t> defect can be covered and length of the finger can be salvaged. </a:t>
            </a:r>
          </a:p>
          <a:p>
            <a:pPr>
              <a:buNone/>
            </a:pPr>
            <a:r>
              <a:rPr lang="en-US" dirty="0" smtClean="0"/>
              <a:t>Disadvantages:  Bulky, poor </a:t>
            </a:r>
            <a:r>
              <a:rPr lang="en-US" dirty="0" err="1" smtClean="0"/>
              <a:t>colour</a:t>
            </a:r>
            <a:r>
              <a:rPr lang="en-US" dirty="0" smtClean="0"/>
              <a:t> and texture match, prolong hospitalization, joint stiffness, poor donor site </a:t>
            </a:r>
            <a:r>
              <a:rPr lang="en-US" dirty="0" err="1" smtClean="0"/>
              <a:t>appeareance</a:t>
            </a:r>
            <a:r>
              <a:rPr lang="en-US" dirty="0" smtClean="0"/>
              <a:t> </a:t>
            </a:r>
            <a:endParaRPr lang="en-IN"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5400"/>
              <a:t>Fingertip Replantation</a:t>
            </a:r>
            <a:endParaRPr lang="en-US"/>
          </a:p>
        </p:txBody>
      </p:sp>
      <p:sp>
        <p:nvSpPr>
          <p:cNvPr id="23555" name="Rectangle 3"/>
          <p:cNvSpPr>
            <a:spLocks noGrp="1" noChangeArrowheads="1"/>
          </p:cNvSpPr>
          <p:nvPr>
            <p:ph type="body" idx="1"/>
          </p:nvPr>
        </p:nvSpPr>
        <p:spPr>
          <a:xfrm>
            <a:off x="1752600" y="2895600"/>
            <a:ext cx="5867400" cy="2286000"/>
          </a:xfrm>
        </p:spPr>
        <p:txBody>
          <a:bodyPr/>
          <a:lstStyle/>
          <a:p>
            <a:r>
              <a:rPr lang="en-US" sz="4000"/>
              <a:t>Technically difficult</a:t>
            </a:r>
          </a:p>
          <a:p>
            <a:r>
              <a:rPr lang="en-US" sz="4000"/>
              <a:t>Questionable benefit</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PROSTHESIS</a:t>
            </a:r>
            <a:endParaRPr lang="en-IN" dirty="0"/>
          </a:p>
        </p:txBody>
      </p:sp>
      <p:sp>
        <p:nvSpPr>
          <p:cNvPr id="3" name="Content Placeholder 2"/>
          <p:cNvSpPr>
            <a:spLocks noGrp="1"/>
          </p:cNvSpPr>
          <p:nvPr>
            <p:ph idx="1"/>
          </p:nvPr>
        </p:nvSpPr>
        <p:spPr/>
        <p:txBody>
          <a:bodyPr/>
          <a:lstStyle/>
          <a:p>
            <a:r>
              <a:rPr lang="en-US" dirty="0" smtClean="0"/>
              <a:t>Considered in cases of complete or partial amputation of the distal phalanx ,particularly complete nail </a:t>
            </a:r>
            <a:r>
              <a:rPr lang="en-US" dirty="0" err="1" smtClean="0"/>
              <a:t>loss,when</a:t>
            </a:r>
            <a:r>
              <a:rPr lang="en-US" dirty="0" smtClean="0"/>
              <a:t> patient seeks aesthetically normal looking fingertip with nail. </a:t>
            </a:r>
          </a:p>
          <a:p>
            <a:r>
              <a:rPr lang="en-US" dirty="0" smtClean="0"/>
              <a:t>Made from silicon . </a:t>
            </a:r>
          </a:p>
          <a:p>
            <a:r>
              <a:rPr lang="en-US" dirty="0" err="1" smtClean="0"/>
              <a:t>Disadvantage:Cost</a:t>
            </a:r>
            <a:endParaRPr lang="en-IN"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723467" y="2209800"/>
            <a:ext cx="2760133" cy="1143000"/>
          </a:xfrm>
        </p:spPr>
        <p:txBody>
          <a:bodyPr>
            <a:normAutofit fontScale="90000"/>
          </a:bodyPr>
          <a:lstStyle/>
          <a:p>
            <a:r>
              <a:rPr lang="en-US" b="1" smtClean="0">
                <a:latin typeface="Californian FB" pitchFamily="18" charset="0"/>
              </a:rPr>
              <a:t>Specific Conditions</a:t>
            </a:r>
            <a:endParaRPr lang="en-US" smtClean="0">
              <a:latin typeface="Californian FB" pitchFamily="18" charset="0"/>
            </a:endParaRPr>
          </a:p>
        </p:txBody>
      </p:sp>
      <p:sp>
        <p:nvSpPr>
          <p:cNvPr id="14339" name="Content Placeholder 3"/>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711200" y="0"/>
            <a:ext cx="7772400" cy="1143000"/>
          </a:xfrm>
        </p:spPr>
        <p:txBody>
          <a:bodyPr/>
          <a:lstStyle/>
          <a:p>
            <a:r>
              <a:rPr lang="en-US" b="1" smtClean="0">
                <a:latin typeface="Calibri" pitchFamily="34" charset="0"/>
              </a:rPr>
              <a:t>Multiple Digits Injury</a:t>
            </a:r>
          </a:p>
        </p:txBody>
      </p:sp>
      <p:pic>
        <p:nvPicPr>
          <p:cNvPr id="15364" name="Picture 2" descr="C:\Users\User\Pictures\hirudo-fig1.jpg"/>
          <p:cNvPicPr>
            <a:picLocks noGrp="1" noChangeAspect="1" noChangeArrowheads="1"/>
          </p:cNvPicPr>
          <p:nvPr>
            <p:ph idx="1"/>
          </p:nvPr>
        </p:nvPicPr>
        <p:blipFill>
          <a:blip r:embed="rId2" cstate="print"/>
          <a:srcRect r="9338"/>
          <a:stretch>
            <a:fillRect/>
          </a:stretch>
        </p:blipFill>
        <p:spPr>
          <a:xfrm>
            <a:off x="0" y="1143000"/>
            <a:ext cx="2810933" cy="2590800"/>
          </a:xfrm>
        </p:spPr>
      </p:pic>
      <p:cxnSp>
        <p:nvCxnSpPr>
          <p:cNvPr id="15363" name="Straight Connector 3"/>
          <p:cNvCxnSpPr>
            <a:cxnSpLocks noChangeShapeType="1"/>
          </p:cNvCxnSpPr>
          <p:nvPr/>
        </p:nvCxnSpPr>
        <p:spPr bwMode="auto">
          <a:xfrm>
            <a:off x="237067" y="990600"/>
            <a:ext cx="8602133" cy="1588"/>
          </a:xfrm>
          <a:prstGeom prst="line">
            <a:avLst/>
          </a:prstGeom>
          <a:noFill/>
          <a:ln w="28575" algn="ctr">
            <a:solidFill>
              <a:srgbClr val="FF0000"/>
            </a:solidFill>
            <a:round/>
            <a:headEnd/>
            <a:tailEnd/>
          </a:ln>
        </p:spPr>
      </p:cxnSp>
      <p:pic>
        <p:nvPicPr>
          <p:cNvPr id="15365" name="Picture 3" descr="C:\Users\User\Pictures\hirudo-fig2.jpg"/>
          <p:cNvPicPr>
            <a:picLocks noChangeAspect="1" noChangeArrowheads="1"/>
          </p:cNvPicPr>
          <p:nvPr/>
        </p:nvPicPr>
        <p:blipFill>
          <a:blip r:embed="rId3" cstate="print"/>
          <a:srcRect r="17789" b="52448"/>
          <a:stretch>
            <a:fillRect/>
          </a:stretch>
        </p:blipFill>
        <p:spPr bwMode="auto">
          <a:xfrm>
            <a:off x="2810933" y="1143000"/>
            <a:ext cx="2980267" cy="2590800"/>
          </a:xfrm>
          <a:prstGeom prst="rect">
            <a:avLst/>
          </a:prstGeom>
          <a:noFill/>
          <a:ln w="9525">
            <a:noFill/>
            <a:miter lim="800000"/>
            <a:headEnd/>
            <a:tailEnd/>
          </a:ln>
        </p:spPr>
      </p:pic>
      <p:pic>
        <p:nvPicPr>
          <p:cNvPr id="15366" name="Picture 3" descr="C:\Users\User\Pictures\hirudo-fig2.jpg"/>
          <p:cNvPicPr>
            <a:picLocks noChangeAspect="1" noChangeArrowheads="1"/>
          </p:cNvPicPr>
          <p:nvPr/>
        </p:nvPicPr>
        <p:blipFill>
          <a:blip r:embed="rId3" cstate="print"/>
          <a:srcRect t="50349"/>
          <a:stretch>
            <a:fillRect/>
          </a:stretch>
        </p:blipFill>
        <p:spPr bwMode="auto">
          <a:xfrm>
            <a:off x="5655733" y="1143000"/>
            <a:ext cx="3488267" cy="2603500"/>
          </a:xfrm>
          <a:prstGeom prst="rect">
            <a:avLst/>
          </a:prstGeom>
          <a:noFill/>
          <a:ln w="9525">
            <a:noFill/>
            <a:miter lim="800000"/>
            <a:headEnd/>
            <a:tailEnd/>
          </a:ln>
        </p:spPr>
      </p:pic>
      <p:pic>
        <p:nvPicPr>
          <p:cNvPr id="15367" name="Picture 4" descr="C:\Users\User\Pictures\hirudo-fig4.jpg"/>
          <p:cNvPicPr>
            <a:picLocks noChangeAspect="1" noChangeArrowheads="1"/>
          </p:cNvPicPr>
          <p:nvPr/>
        </p:nvPicPr>
        <p:blipFill>
          <a:blip r:embed="rId4" cstate="print"/>
          <a:srcRect t="4726" b="39682"/>
          <a:stretch>
            <a:fillRect/>
          </a:stretch>
        </p:blipFill>
        <p:spPr bwMode="auto">
          <a:xfrm>
            <a:off x="2404533" y="3962400"/>
            <a:ext cx="4059767"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72534" y="457200"/>
            <a:ext cx="3412067" cy="1143000"/>
          </a:xfrm>
        </p:spPr>
        <p:txBody>
          <a:bodyPr/>
          <a:lstStyle/>
          <a:p>
            <a:r>
              <a:rPr lang="en-US" b="1" smtClean="0">
                <a:latin typeface="Calibri" pitchFamily="34" charset="0"/>
              </a:rPr>
              <a:t>Animal Bite</a:t>
            </a:r>
          </a:p>
        </p:txBody>
      </p:sp>
      <p:pic>
        <p:nvPicPr>
          <p:cNvPr id="17411" name="Picture 2" descr="C:\Users\User\Documents\finger tip inj\DSCN5025.JPG"/>
          <p:cNvPicPr>
            <a:picLocks noGrp="1" noChangeAspect="1" noChangeArrowheads="1"/>
          </p:cNvPicPr>
          <p:nvPr>
            <p:ph idx="1"/>
          </p:nvPr>
        </p:nvPicPr>
        <p:blipFill>
          <a:blip r:embed="rId2" cstate="print"/>
          <a:srcRect l="11111" t="31480" r="33333" b="18520"/>
          <a:stretch>
            <a:fillRect/>
          </a:stretch>
        </p:blipFill>
        <p:spPr>
          <a:xfrm>
            <a:off x="0" y="2362200"/>
            <a:ext cx="4151489" cy="3152775"/>
          </a:xfrm>
        </p:spPr>
      </p:pic>
      <p:pic>
        <p:nvPicPr>
          <p:cNvPr id="17412" name="Picture 10" descr="C:\Users\User\Documents\finger tip inj\DSCN5026.JPG"/>
          <p:cNvPicPr>
            <a:picLocks noChangeAspect="1" noChangeArrowheads="1"/>
          </p:cNvPicPr>
          <p:nvPr/>
        </p:nvPicPr>
        <p:blipFill>
          <a:blip r:embed="rId3" cstate="print"/>
          <a:srcRect l="13368" t="29630" r="29688" b="20370"/>
          <a:stretch>
            <a:fillRect/>
          </a:stretch>
        </p:blipFill>
        <p:spPr bwMode="auto">
          <a:xfrm>
            <a:off x="4301067" y="0"/>
            <a:ext cx="4842933" cy="3587750"/>
          </a:xfrm>
          <a:prstGeom prst="rect">
            <a:avLst/>
          </a:prstGeom>
          <a:noFill/>
          <a:ln w="9525">
            <a:noFill/>
            <a:miter lim="800000"/>
            <a:headEnd/>
            <a:tailEnd/>
          </a:ln>
        </p:spPr>
      </p:pic>
      <p:pic>
        <p:nvPicPr>
          <p:cNvPr id="17413" name="Picture 5" descr="C:\Users\User\Documents\finger tip inj\DSCN5027.JPG"/>
          <p:cNvPicPr>
            <a:picLocks noChangeAspect="1" noChangeArrowheads="1"/>
          </p:cNvPicPr>
          <p:nvPr/>
        </p:nvPicPr>
        <p:blipFill>
          <a:blip r:embed="rId4" cstate="print"/>
          <a:srcRect l="25000" t="29630" r="13889" b="25926"/>
          <a:stretch>
            <a:fillRect/>
          </a:stretch>
        </p:blipFill>
        <p:spPr bwMode="auto">
          <a:xfrm>
            <a:off x="4301067" y="3886200"/>
            <a:ext cx="4842933" cy="2971800"/>
          </a:xfrm>
          <a:prstGeom prst="rect">
            <a:avLst/>
          </a:prstGeom>
          <a:noFill/>
          <a:ln w="9525">
            <a:noFill/>
            <a:miter lim="800000"/>
            <a:headEnd/>
            <a:tailEnd/>
          </a:ln>
        </p:spPr>
      </p:pic>
      <p:cxnSp>
        <p:nvCxnSpPr>
          <p:cNvPr id="17414" name="Straight Connector 3"/>
          <p:cNvCxnSpPr>
            <a:cxnSpLocks noChangeShapeType="1"/>
          </p:cNvCxnSpPr>
          <p:nvPr/>
        </p:nvCxnSpPr>
        <p:spPr bwMode="auto">
          <a:xfrm>
            <a:off x="169334" y="1600200"/>
            <a:ext cx="3928533" cy="1588"/>
          </a:xfrm>
          <a:prstGeom prst="line">
            <a:avLst/>
          </a:prstGeom>
          <a:noFill/>
          <a:ln w="28575" algn="ctr">
            <a:solidFill>
              <a:srgbClr val="FF0000"/>
            </a:solidFill>
            <a:round/>
            <a:headEnd/>
            <a:tailEnd/>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Arterial Supply </a:t>
            </a:r>
            <a:br>
              <a:rPr lang="en-IN" dirty="0" smtClean="0"/>
            </a:br>
            <a:endParaRPr lang="en-IN" dirty="0"/>
          </a:p>
        </p:txBody>
      </p:sp>
      <p:sp>
        <p:nvSpPr>
          <p:cNvPr id="3" name="Content Placeholder 2"/>
          <p:cNvSpPr>
            <a:spLocks noGrp="1"/>
          </p:cNvSpPr>
          <p:nvPr>
            <p:ph idx="1"/>
          </p:nvPr>
        </p:nvSpPr>
        <p:spPr>
          <a:xfrm>
            <a:off x="914400" y="1783560"/>
            <a:ext cx="3586162" cy="4572000"/>
          </a:xfrm>
        </p:spPr>
        <p:txBody>
          <a:bodyPr/>
          <a:lstStyle/>
          <a:p>
            <a:pPr>
              <a:buNone/>
            </a:pPr>
            <a:r>
              <a:rPr lang="en-IN" dirty="0" smtClean="0"/>
              <a:t>•Proper digital artery</a:t>
            </a:r>
          </a:p>
          <a:p>
            <a:pPr>
              <a:buNone/>
            </a:pPr>
            <a:r>
              <a:rPr lang="en-IN" dirty="0" smtClean="0"/>
              <a:t> gives up 2 dorsal</a:t>
            </a:r>
          </a:p>
          <a:p>
            <a:pPr>
              <a:buNone/>
            </a:pPr>
            <a:r>
              <a:rPr lang="en-IN" dirty="0" smtClean="0"/>
              <a:t> branches which form</a:t>
            </a:r>
          </a:p>
          <a:p>
            <a:pPr>
              <a:buNone/>
            </a:pPr>
            <a:r>
              <a:rPr lang="en-IN" dirty="0" smtClean="0"/>
              <a:t> a plexus at the nail </a:t>
            </a:r>
          </a:p>
          <a:p>
            <a:pPr>
              <a:buNone/>
            </a:pPr>
            <a:endParaRPr lang="en-IN" dirty="0" smtClean="0"/>
          </a:p>
          <a:p>
            <a:endParaRPr lang="en-IN" dirty="0"/>
          </a:p>
        </p:txBody>
      </p:sp>
      <p:pic>
        <p:nvPicPr>
          <p:cNvPr id="4" name="Picture 2" descr="C:\Users\HP\Pictures\New folder (3)\DSC00407.JPG"/>
          <p:cNvPicPr>
            <a:picLocks noChangeAspect="1" noChangeArrowheads="1"/>
          </p:cNvPicPr>
          <p:nvPr/>
        </p:nvPicPr>
        <p:blipFill>
          <a:blip r:embed="rId2" cstate="print"/>
          <a:stretch>
            <a:fillRect/>
          </a:stretch>
        </p:blipFill>
        <p:spPr bwMode="auto">
          <a:xfrm rot="5400000">
            <a:off x="3929058" y="1142984"/>
            <a:ext cx="5572164" cy="4429156"/>
          </a:xfrm>
          <a:prstGeom prst="rect">
            <a:avLst/>
          </a:prstGeom>
          <a:noFill/>
          <a:scene3d>
            <a:camera prst="orthographicFront">
              <a:rot lat="0" lon="21299999" rev="0"/>
            </a:camera>
            <a:lightRig rig="threePt" dir="t"/>
          </a:scene3d>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algn="ctr">
              <a:buNone/>
            </a:pPr>
            <a:endParaRPr lang="en-US" sz="8800" smtClean="0"/>
          </a:p>
          <a:p>
            <a:pPr algn="ctr">
              <a:buNone/>
            </a:pPr>
            <a:r>
              <a:rPr lang="en-US" sz="8800" smtClean="0"/>
              <a:t>Thank </a:t>
            </a:r>
            <a:r>
              <a:rPr lang="en-US" sz="8800" dirty="0" smtClean="0"/>
              <a:t>you</a:t>
            </a:r>
            <a:endParaRPr lang="en-IN" sz="8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Venous drainage </a:t>
            </a:r>
            <a:br>
              <a:rPr lang="en-IN" dirty="0" smtClean="0"/>
            </a:br>
            <a:endParaRPr lang="en-IN" dirty="0"/>
          </a:p>
        </p:txBody>
      </p:sp>
      <p:sp>
        <p:nvSpPr>
          <p:cNvPr id="3" name="Content Placeholder 2"/>
          <p:cNvSpPr>
            <a:spLocks noGrp="1"/>
          </p:cNvSpPr>
          <p:nvPr>
            <p:ph idx="1"/>
          </p:nvPr>
        </p:nvSpPr>
        <p:spPr/>
        <p:txBody>
          <a:bodyPr/>
          <a:lstStyle/>
          <a:p>
            <a:pPr>
              <a:buNone/>
            </a:pPr>
            <a:r>
              <a:rPr lang="en-IN" dirty="0" smtClean="0"/>
              <a:t>•Venous drainage coalesces in the skin proximal to the nail fold </a:t>
            </a:r>
          </a:p>
          <a:p>
            <a:endParaRPr lang="en-I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Nerve Supply </a:t>
            </a:r>
            <a:br>
              <a:rPr lang="en-IN" dirty="0" smtClean="0"/>
            </a:br>
            <a:endParaRPr lang="en-IN" dirty="0"/>
          </a:p>
        </p:txBody>
      </p:sp>
      <p:sp>
        <p:nvSpPr>
          <p:cNvPr id="3" name="Content Placeholder 2"/>
          <p:cNvSpPr>
            <a:spLocks noGrp="1"/>
          </p:cNvSpPr>
          <p:nvPr>
            <p:ph idx="1"/>
          </p:nvPr>
        </p:nvSpPr>
        <p:spPr/>
        <p:txBody>
          <a:bodyPr/>
          <a:lstStyle/>
          <a:p>
            <a:pPr>
              <a:buNone/>
            </a:pPr>
            <a:r>
              <a:rPr lang="en-IN" dirty="0" smtClean="0"/>
              <a:t>–Proper digital nerves trifurcate at the level of the DIP joint </a:t>
            </a:r>
          </a:p>
          <a:p>
            <a:pPr>
              <a:buNone/>
            </a:pPr>
            <a:r>
              <a:rPr lang="en-IN" dirty="0" smtClean="0"/>
              <a:t>•Dorsal branches to </a:t>
            </a:r>
          </a:p>
          <a:p>
            <a:pPr>
              <a:buNone/>
            </a:pPr>
            <a:r>
              <a:rPr lang="en-IN" dirty="0" smtClean="0"/>
              <a:t>dorsal nail fold/nail organ </a:t>
            </a:r>
          </a:p>
          <a:p>
            <a:pPr>
              <a:buNone/>
            </a:pPr>
            <a:r>
              <a:rPr lang="en-IN" dirty="0" smtClean="0"/>
              <a:t>•Mid axial branches to lateral</a:t>
            </a:r>
          </a:p>
          <a:p>
            <a:pPr>
              <a:buNone/>
            </a:pPr>
            <a:r>
              <a:rPr lang="en-IN" dirty="0" smtClean="0"/>
              <a:t> nail fold and nail bed </a:t>
            </a:r>
          </a:p>
          <a:p>
            <a:pPr>
              <a:buNone/>
            </a:pPr>
            <a:r>
              <a:rPr lang="en-IN" dirty="0" smtClean="0"/>
              <a:t>•</a:t>
            </a:r>
            <a:r>
              <a:rPr lang="en-IN" dirty="0" err="1" smtClean="0"/>
              <a:t>Palmar</a:t>
            </a:r>
            <a:r>
              <a:rPr lang="en-IN" dirty="0" smtClean="0"/>
              <a:t> branches to pad</a:t>
            </a:r>
            <a:endParaRPr lang="en-IN" dirty="0"/>
          </a:p>
        </p:txBody>
      </p:sp>
      <p:pic>
        <p:nvPicPr>
          <p:cNvPr id="4" name="Picture 3" descr="C:\Users\HP\Pictures\New folder (3)\DSC00405.JPG"/>
          <p:cNvPicPr>
            <a:picLocks noChangeAspect="1" noChangeArrowheads="1"/>
          </p:cNvPicPr>
          <p:nvPr/>
        </p:nvPicPr>
        <p:blipFill>
          <a:blip r:embed="rId2" cstate="print"/>
          <a:srcRect/>
          <a:stretch>
            <a:fillRect/>
          </a:stretch>
        </p:blipFill>
        <p:spPr bwMode="auto">
          <a:xfrm>
            <a:off x="5715008" y="2332037"/>
            <a:ext cx="3286148" cy="452596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
            </a:r>
            <a:br>
              <a:rPr lang="en-IN" dirty="0" smtClean="0"/>
            </a:br>
            <a:r>
              <a:rPr lang="en-IN" dirty="0" smtClean="0"/>
              <a:t>Nail plate function </a:t>
            </a:r>
            <a:br>
              <a:rPr lang="en-IN" dirty="0" smtClean="0"/>
            </a:br>
            <a:endParaRPr lang="en-IN" dirty="0"/>
          </a:p>
        </p:txBody>
      </p:sp>
      <p:sp>
        <p:nvSpPr>
          <p:cNvPr id="3" name="Content Placeholder 2"/>
          <p:cNvSpPr>
            <a:spLocks noGrp="1"/>
          </p:cNvSpPr>
          <p:nvPr>
            <p:ph idx="1"/>
          </p:nvPr>
        </p:nvSpPr>
        <p:spPr/>
        <p:txBody>
          <a:bodyPr>
            <a:normAutofit/>
          </a:bodyPr>
          <a:lstStyle/>
          <a:p>
            <a:pPr>
              <a:buNone/>
            </a:pPr>
            <a:r>
              <a:rPr lang="en-IN" dirty="0" smtClean="0"/>
              <a:t>•Supports, protects fingertip dorsally </a:t>
            </a:r>
          </a:p>
          <a:p>
            <a:pPr>
              <a:buNone/>
            </a:pPr>
            <a:r>
              <a:rPr lang="en-IN" dirty="0" smtClean="0"/>
              <a:t>•Stabilizes finger tip for picking up fine objects </a:t>
            </a:r>
          </a:p>
          <a:p>
            <a:pPr>
              <a:buNone/>
            </a:pPr>
            <a:r>
              <a:rPr lang="en-IN" dirty="0" smtClean="0"/>
              <a:t>•Enhances sensibility of pulp </a:t>
            </a:r>
          </a:p>
          <a:p>
            <a:pPr>
              <a:buNone/>
            </a:pPr>
            <a:r>
              <a:rPr lang="en-IN" dirty="0" smtClean="0"/>
              <a:t>•Role in regulation of peripheral circulation </a:t>
            </a:r>
          </a:p>
          <a:p>
            <a:pPr>
              <a:buNone/>
            </a:pPr>
            <a:endParaRPr lang="en-IN" dirty="0" smtClean="0"/>
          </a:p>
          <a:p>
            <a:pPr>
              <a:buNone/>
            </a:pPr>
            <a:r>
              <a:rPr lang="en-IN" dirty="0" smtClean="0"/>
              <a:t>•</a:t>
            </a:r>
            <a:r>
              <a:rPr lang="en-IN" dirty="0" err="1" smtClean="0"/>
              <a:t>Cosmesis</a:t>
            </a:r>
            <a:endParaRPr lang="en-IN" dirty="0" smtClean="0"/>
          </a:p>
          <a:p>
            <a:endParaRPr lang="en-IN"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Finger pad functions </a:t>
            </a:r>
            <a:br>
              <a:rPr lang="en-IN" dirty="0" smtClean="0"/>
            </a:br>
            <a:endParaRPr lang="en-IN" dirty="0"/>
          </a:p>
        </p:txBody>
      </p:sp>
      <p:sp>
        <p:nvSpPr>
          <p:cNvPr id="3" name="Content Placeholder 2"/>
          <p:cNvSpPr>
            <a:spLocks noGrp="1"/>
          </p:cNvSpPr>
          <p:nvPr>
            <p:ph idx="1"/>
          </p:nvPr>
        </p:nvSpPr>
        <p:spPr/>
        <p:txBody>
          <a:bodyPr/>
          <a:lstStyle/>
          <a:p>
            <a:pPr>
              <a:buNone/>
            </a:pPr>
            <a:endParaRPr lang="en-IN" dirty="0" smtClean="0"/>
          </a:p>
          <a:p>
            <a:pPr>
              <a:buNone/>
            </a:pPr>
            <a:r>
              <a:rPr lang="en-IN" dirty="0" smtClean="0"/>
              <a:t>•Highly innervated for tactile sensibility </a:t>
            </a:r>
          </a:p>
          <a:p>
            <a:pPr>
              <a:buNone/>
            </a:pPr>
            <a:r>
              <a:rPr lang="en-IN" dirty="0" smtClean="0"/>
              <a:t>–Normal 2-Point Discrimination &lt;6mm               (2-6mm) </a:t>
            </a:r>
          </a:p>
          <a:p>
            <a:pPr>
              <a:buNone/>
            </a:pPr>
            <a:r>
              <a:rPr lang="en-IN" dirty="0" smtClean="0"/>
              <a:t>–Pinch, grasp</a:t>
            </a:r>
          </a:p>
          <a:p>
            <a:endParaRPr lang="en-I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Epidemiology</a:t>
            </a:r>
            <a:br>
              <a:rPr lang="en-IN" dirty="0" smtClean="0"/>
            </a:br>
            <a:endParaRPr lang="en-IN" dirty="0"/>
          </a:p>
        </p:txBody>
      </p:sp>
      <p:sp>
        <p:nvSpPr>
          <p:cNvPr id="3" name="Content Placeholder 2"/>
          <p:cNvSpPr>
            <a:spLocks noGrp="1"/>
          </p:cNvSpPr>
          <p:nvPr>
            <p:ph idx="1"/>
          </p:nvPr>
        </p:nvSpPr>
        <p:spPr/>
        <p:txBody>
          <a:bodyPr>
            <a:normAutofit fontScale="77500" lnSpcReduction="20000"/>
          </a:bodyPr>
          <a:lstStyle/>
          <a:p>
            <a:pPr>
              <a:buNone/>
            </a:pPr>
            <a:r>
              <a:rPr lang="en-IN" dirty="0" smtClean="0"/>
              <a:t>•Most common injury of the hand </a:t>
            </a:r>
          </a:p>
          <a:p>
            <a:pPr>
              <a:buNone/>
            </a:pPr>
            <a:r>
              <a:rPr lang="en-IN" dirty="0" smtClean="0"/>
              <a:t>–Age  :&lt; 1 year- Until death</a:t>
            </a:r>
          </a:p>
          <a:p>
            <a:pPr>
              <a:buNone/>
            </a:pPr>
            <a:r>
              <a:rPr lang="en-IN" dirty="0" smtClean="0"/>
              <a:t>•Older children and young adults most commonly affected</a:t>
            </a:r>
          </a:p>
          <a:p>
            <a:pPr>
              <a:buNone/>
            </a:pPr>
            <a:r>
              <a:rPr lang="en-IN" dirty="0" smtClean="0"/>
              <a:t>•Male&gt;female </a:t>
            </a:r>
          </a:p>
          <a:p>
            <a:pPr>
              <a:buNone/>
            </a:pPr>
            <a:r>
              <a:rPr lang="en-IN" dirty="0" smtClean="0"/>
              <a:t>•Most common: long fingers(MF)</a:t>
            </a:r>
          </a:p>
          <a:p>
            <a:pPr>
              <a:buNone/>
            </a:pPr>
            <a:r>
              <a:rPr lang="en-IN" dirty="0" smtClean="0"/>
              <a:t>•Least common: thumb </a:t>
            </a:r>
          </a:p>
          <a:p>
            <a:pPr>
              <a:buNone/>
            </a:pPr>
            <a:r>
              <a:rPr lang="en-IN" dirty="0" smtClean="0"/>
              <a:t>•50% of injuries involve fracture</a:t>
            </a:r>
          </a:p>
          <a:p>
            <a:pPr>
              <a:buNone/>
            </a:pPr>
            <a:r>
              <a:rPr lang="en-IN" dirty="0" smtClean="0"/>
              <a:t>Setting </a:t>
            </a:r>
          </a:p>
          <a:p>
            <a:pPr>
              <a:buNone/>
            </a:pPr>
            <a:r>
              <a:rPr lang="en-IN" dirty="0" smtClean="0"/>
              <a:t>		Home </a:t>
            </a:r>
          </a:p>
          <a:p>
            <a:pPr>
              <a:buNone/>
            </a:pPr>
            <a:r>
              <a:rPr lang="en-IN" dirty="0" smtClean="0"/>
              <a:t>		Industrial </a:t>
            </a:r>
          </a:p>
          <a:p>
            <a:pPr>
              <a:buNone/>
            </a:pPr>
            <a:r>
              <a:rPr lang="en-IN" dirty="0" smtClean="0"/>
              <a:t>		Recreational </a:t>
            </a:r>
          </a:p>
          <a:p>
            <a:pPr>
              <a:buNone/>
            </a:pPr>
            <a:endParaRPr lang="en-IN" dirty="0" smtClean="0"/>
          </a:p>
          <a:p>
            <a:endParaRPr lang="en-IN"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Patient Evaluation </a:t>
            </a:r>
            <a:br>
              <a:rPr lang="en-IN" dirty="0" smtClean="0"/>
            </a:br>
            <a:endParaRPr lang="en-IN" dirty="0"/>
          </a:p>
        </p:txBody>
      </p:sp>
      <p:sp>
        <p:nvSpPr>
          <p:cNvPr id="3" name="Content Placeholder 2"/>
          <p:cNvSpPr>
            <a:spLocks noGrp="1"/>
          </p:cNvSpPr>
          <p:nvPr>
            <p:ph idx="1"/>
          </p:nvPr>
        </p:nvSpPr>
        <p:spPr>
          <a:xfrm>
            <a:off x="1142976" y="1000108"/>
            <a:ext cx="7772400" cy="5355452"/>
          </a:xfrm>
        </p:spPr>
        <p:txBody>
          <a:bodyPr>
            <a:noAutofit/>
          </a:bodyPr>
          <a:lstStyle/>
          <a:p>
            <a:r>
              <a:rPr lang="en-IN" sz="1800" dirty="0" smtClean="0"/>
              <a:t>–History </a:t>
            </a:r>
          </a:p>
          <a:p>
            <a:r>
              <a:rPr lang="en-IN" sz="1800" dirty="0" smtClean="0"/>
              <a:t>–age </a:t>
            </a:r>
          </a:p>
          <a:p>
            <a:r>
              <a:rPr lang="en-IN" sz="1800" dirty="0" smtClean="0"/>
              <a:t>–gender </a:t>
            </a:r>
          </a:p>
          <a:p>
            <a:r>
              <a:rPr lang="en-IN" sz="1800" dirty="0" smtClean="0"/>
              <a:t>–handedness </a:t>
            </a:r>
          </a:p>
          <a:p>
            <a:r>
              <a:rPr lang="en-IN" sz="1800" dirty="0" smtClean="0"/>
              <a:t>–occupation </a:t>
            </a:r>
          </a:p>
          <a:p>
            <a:r>
              <a:rPr lang="en-IN" sz="1800" dirty="0" smtClean="0"/>
              <a:t>–avocation </a:t>
            </a:r>
          </a:p>
          <a:p>
            <a:r>
              <a:rPr lang="en-IN" sz="1800" dirty="0" smtClean="0"/>
              <a:t>–mechanism of injury </a:t>
            </a:r>
          </a:p>
          <a:p>
            <a:r>
              <a:rPr lang="en-IN" sz="1800" dirty="0" smtClean="0"/>
              <a:t>–previous injury </a:t>
            </a:r>
          </a:p>
          <a:p>
            <a:r>
              <a:rPr lang="en-IN" sz="1800" dirty="0" smtClean="0"/>
              <a:t>–skin </a:t>
            </a:r>
          </a:p>
          <a:p>
            <a:r>
              <a:rPr lang="en-IN" sz="1800" dirty="0" smtClean="0"/>
              <a:t>–</a:t>
            </a:r>
            <a:r>
              <a:rPr lang="en-IN" sz="1800" dirty="0" err="1" smtClean="0"/>
              <a:t>vascularity</a:t>
            </a:r>
            <a:r>
              <a:rPr lang="en-IN" sz="1800" dirty="0" smtClean="0"/>
              <a:t> </a:t>
            </a:r>
          </a:p>
          <a:p>
            <a:r>
              <a:rPr lang="en-IN" sz="1800" dirty="0" smtClean="0"/>
              <a:t>–neurologic function </a:t>
            </a:r>
          </a:p>
          <a:p>
            <a:r>
              <a:rPr lang="en-IN" sz="1800" dirty="0" smtClean="0"/>
              <a:t>–muscular </a:t>
            </a:r>
            <a:r>
              <a:rPr lang="en-IN" sz="1800" dirty="0" err="1" smtClean="0"/>
              <a:t>tendinous</a:t>
            </a:r>
            <a:r>
              <a:rPr lang="en-IN" sz="1800" dirty="0" smtClean="0"/>
              <a:t> integrity –wound characteristics </a:t>
            </a:r>
          </a:p>
          <a:p>
            <a:r>
              <a:rPr lang="en-IN" sz="1800" dirty="0" smtClean="0"/>
              <a:t>–associated injuries </a:t>
            </a:r>
          </a:p>
          <a:p>
            <a:r>
              <a:rPr lang="en-IN" sz="1800" dirty="0" smtClean="0"/>
              <a:t>–X-ray </a:t>
            </a:r>
          </a:p>
          <a:p>
            <a:endParaRPr lang="en-IN" sz="1800" dirty="0" smtClean="0"/>
          </a:p>
          <a:p>
            <a:pPr>
              <a:buNone/>
            </a:pPr>
            <a:endParaRPr lang="en-IN" sz="1800" dirty="0" smtClean="0"/>
          </a:p>
          <a:p>
            <a:endParaRPr lang="en-IN" sz="1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Local Examination</a:t>
            </a:r>
            <a:br>
              <a:rPr lang="en-IN" dirty="0" smtClean="0"/>
            </a:br>
            <a:endParaRPr lang="en-IN" dirty="0"/>
          </a:p>
        </p:txBody>
      </p:sp>
      <p:sp>
        <p:nvSpPr>
          <p:cNvPr id="3" name="Content Placeholder 2"/>
          <p:cNvSpPr>
            <a:spLocks noGrp="1"/>
          </p:cNvSpPr>
          <p:nvPr>
            <p:ph idx="1"/>
          </p:nvPr>
        </p:nvSpPr>
        <p:spPr/>
        <p:txBody>
          <a:bodyPr>
            <a:normAutofit fontScale="70000" lnSpcReduction="20000"/>
          </a:bodyPr>
          <a:lstStyle/>
          <a:p>
            <a:r>
              <a:rPr lang="en-US" dirty="0" smtClean="0"/>
              <a:t>Hand involved 	dominant/non dominant</a:t>
            </a:r>
          </a:p>
          <a:p>
            <a:r>
              <a:rPr lang="en-US" dirty="0" smtClean="0"/>
              <a:t>Finger involved</a:t>
            </a:r>
          </a:p>
          <a:p>
            <a:r>
              <a:rPr lang="en-US" dirty="0" smtClean="0"/>
              <a:t>Wound   	 	size/ site/ obliquity</a:t>
            </a:r>
          </a:p>
          <a:p>
            <a:r>
              <a:rPr lang="en-US" dirty="0" smtClean="0"/>
              <a:t>Pulp 		loss/intact</a:t>
            </a:r>
          </a:p>
          <a:p>
            <a:r>
              <a:rPr lang="en-US" dirty="0" smtClean="0"/>
              <a:t>Level</a:t>
            </a:r>
          </a:p>
          <a:p>
            <a:r>
              <a:rPr lang="en-US" dirty="0" smtClean="0"/>
              <a:t>Nail   		intact/avulsed</a:t>
            </a:r>
          </a:p>
          <a:p>
            <a:r>
              <a:rPr lang="en-US" dirty="0" err="1" smtClean="0"/>
              <a:t>Nailbed</a:t>
            </a:r>
            <a:r>
              <a:rPr lang="en-US" dirty="0" smtClean="0"/>
              <a:t>  		intact/avulsed/crushed/lacerated</a:t>
            </a:r>
          </a:p>
          <a:p>
            <a:r>
              <a:rPr lang="en-US" dirty="0" smtClean="0"/>
              <a:t>Bone  	 	exposed/non exposed/fractures</a:t>
            </a:r>
          </a:p>
          <a:p>
            <a:r>
              <a:rPr lang="en-US" dirty="0" smtClean="0"/>
              <a:t>Movement</a:t>
            </a:r>
          </a:p>
          <a:p>
            <a:r>
              <a:rPr lang="en-US" dirty="0" err="1" smtClean="0"/>
              <a:t>Vascularity</a:t>
            </a:r>
            <a:endParaRPr lang="en-US" dirty="0" smtClean="0"/>
          </a:p>
          <a:p>
            <a:r>
              <a:rPr lang="en-US" dirty="0" smtClean="0"/>
              <a:t>Sensations </a:t>
            </a:r>
          </a:p>
          <a:p>
            <a:r>
              <a:rPr lang="en-US" dirty="0" smtClean="0"/>
              <a:t>Other fingers</a:t>
            </a:r>
          </a:p>
          <a:p>
            <a:r>
              <a:rPr lang="en-US" dirty="0" smtClean="0"/>
              <a:t>Contamination</a:t>
            </a:r>
          </a:p>
          <a:p>
            <a:endParaRPr lang="en-IN"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What is finger tip</a:t>
            </a:r>
            <a:br>
              <a:rPr lang="en-IN" dirty="0" smtClean="0"/>
            </a:br>
            <a:endParaRPr lang="en-IN" dirty="0"/>
          </a:p>
        </p:txBody>
      </p:sp>
      <p:sp>
        <p:nvSpPr>
          <p:cNvPr id="3" name="Content Placeholder 2"/>
          <p:cNvSpPr>
            <a:spLocks noGrp="1"/>
          </p:cNvSpPr>
          <p:nvPr>
            <p:ph idx="1"/>
          </p:nvPr>
        </p:nvSpPr>
        <p:spPr>
          <a:xfrm>
            <a:off x="914400" y="1783560"/>
            <a:ext cx="4229104" cy="4572000"/>
          </a:xfrm>
        </p:spPr>
        <p:txBody>
          <a:bodyPr>
            <a:normAutofit lnSpcReduction="10000"/>
          </a:bodyPr>
          <a:lstStyle/>
          <a:p>
            <a:pPr>
              <a:buNone/>
            </a:pPr>
            <a:r>
              <a:rPr lang="en-IN" dirty="0" smtClean="0"/>
              <a:t>•Typically considered the region distal to the insertion of the FDP/EDC</a:t>
            </a:r>
          </a:p>
          <a:p>
            <a:pPr>
              <a:buNone/>
            </a:pPr>
            <a:r>
              <a:rPr lang="en-IN" dirty="0" smtClean="0"/>
              <a:t>•Includes the </a:t>
            </a:r>
            <a:r>
              <a:rPr lang="en-IN" dirty="0" err="1" smtClean="0"/>
              <a:t>perionychium</a:t>
            </a:r>
            <a:r>
              <a:rPr lang="en-IN" dirty="0" smtClean="0"/>
              <a:t>, the nail, and the </a:t>
            </a:r>
            <a:r>
              <a:rPr lang="en-IN" dirty="0" err="1" smtClean="0"/>
              <a:t>volar</a:t>
            </a:r>
            <a:r>
              <a:rPr lang="en-IN" dirty="0" smtClean="0"/>
              <a:t> pad</a:t>
            </a:r>
          </a:p>
          <a:p>
            <a:pPr>
              <a:buNone/>
            </a:pPr>
            <a:r>
              <a:rPr lang="en-IN" dirty="0" smtClean="0"/>
              <a:t>• </a:t>
            </a:r>
            <a:r>
              <a:rPr lang="en-US" dirty="0" err="1" smtClean="0"/>
              <a:t>Volar</a:t>
            </a:r>
            <a:r>
              <a:rPr lang="en-US" dirty="0" smtClean="0"/>
              <a:t> skin is thick, non hair bearing and adherent to bone</a:t>
            </a:r>
          </a:p>
          <a:p>
            <a:endParaRPr lang="en-IN" dirty="0"/>
          </a:p>
        </p:txBody>
      </p:sp>
      <p:pic>
        <p:nvPicPr>
          <p:cNvPr id="1027" name="Picture 3"/>
          <p:cNvPicPr>
            <a:picLocks noChangeAspect="1" noChangeArrowheads="1"/>
          </p:cNvPicPr>
          <p:nvPr/>
        </p:nvPicPr>
        <p:blipFill>
          <a:blip r:embed="rId2" cstate="print"/>
          <a:srcRect/>
          <a:stretch>
            <a:fillRect/>
          </a:stretch>
        </p:blipFill>
        <p:spPr bwMode="auto">
          <a:xfrm>
            <a:off x="5500694" y="500042"/>
            <a:ext cx="3500462" cy="3286148"/>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5572132" y="3929066"/>
            <a:ext cx="3286148" cy="27432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Goals of treatment </a:t>
            </a:r>
            <a:br>
              <a:rPr lang="en-IN" dirty="0" smtClean="0"/>
            </a:br>
            <a:endParaRPr lang="en-IN" dirty="0"/>
          </a:p>
        </p:txBody>
      </p:sp>
      <p:sp>
        <p:nvSpPr>
          <p:cNvPr id="3" name="Content Placeholder 2"/>
          <p:cNvSpPr>
            <a:spLocks noGrp="1"/>
          </p:cNvSpPr>
          <p:nvPr>
            <p:ph idx="1"/>
          </p:nvPr>
        </p:nvSpPr>
        <p:spPr/>
        <p:txBody>
          <a:bodyPr/>
          <a:lstStyle/>
          <a:p>
            <a:pPr>
              <a:buNone/>
            </a:pPr>
            <a:r>
              <a:rPr lang="en-IN" dirty="0" smtClean="0"/>
              <a:t>•Painless fingertip </a:t>
            </a:r>
          </a:p>
          <a:p>
            <a:pPr>
              <a:buNone/>
            </a:pPr>
            <a:r>
              <a:rPr lang="en-IN" dirty="0" smtClean="0"/>
              <a:t>•Durable, sensate skin </a:t>
            </a:r>
          </a:p>
          <a:p>
            <a:pPr>
              <a:buNone/>
            </a:pPr>
            <a:r>
              <a:rPr lang="en-IN" dirty="0" smtClean="0"/>
              <a:t>•Provide well-padded fingertip </a:t>
            </a:r>
          </a:p>
          <a:p>
            <a:pPr>
              <a:buNone/>
            </a:pPr>
            <a:r>
              <a:rPr lang="en-IN" dirty="0" smtClean="0"/>
              <a:t>•Maintain length, if possible </a:t>
            </a:r>
          </a:p>
          <a:p>
            <a:pPr>
              <a:buNone/>
            </a:pPr>
            <a:r>
              <a:rPr lang="en-IN" dirty="0" smtClean="0"/>
              <a:t>•Preserve nail bed and nail </a:t>
            </a:r>
          </a:p>
          <a:p>
            <a:pPr>
              <a:buNone/>
            </a:pPr>
            <a:r>
              <a:rPr lang="en-IN" dirty="0" smtClean="0"/>
              <a:t>•</a:t>
            </a:r>
            <a:r>
              <a:rPr lang="en-IN" dirty="0" err="1" smtClean="0"/>
              <a:t>Cosmesis</a:t>
            </a:r>
            <a:endParaRPr lang="en-IN" dirty="0" smtClean="0"/>
          </a:p>
          <a:p>
            <a:endParaRPr lang="en-IN"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a:t>
            </a:r>
            <a:endParaRPr lang="en-IN" dirty="0"/>
          </a:p>
        </p:txBody>
      </p:sp>
      <p:sp>
        <p:nvSpPr>
          <p:cNvPr id="3" name="Content Placeholder 2"/>
          <p:cNvSpPr>
            <a:spLocks noGrp="1"/>
          </p:cNvSpPr>
          <p:nvPr>
            <p:ph idx="1"/>
          </p:nvPr>
        </p:nvSpPr>
        <p:spPr/>
        <p:txBody>
          <a:bodyPr>
            <a:normAutofit fontScale="77500" lnSpcReduction="20000"/>
          </a:bodyPr>
          <a:lstStyle/>
          <a:p>
            <a:r>
              <a:rPr lang="en-US" dirty="0" smtClean="0"/>
              <a:t>Early 20</a:t>
            </a:r>
            <a:r>
              <a:rPr lang="en-US" baseline="30000" dirty="0" smtClean="0"/>
              <a:t>th</a:t>
            </a:r>
            <a:r>
              <a:rPr lang="en-US" dirty="0" smtClean="0"/>
              <a:t> cent :  conservative</a:t>
            </a:r>
          </a:p>
          <a:p>
            <a:r>
              <a:rPr lang="en-US" dirty="0" smtClean="0"/>
              <a:t>Gilchrist   1926   shortening and closure</a:t>
            </a:r>
          </a:p>
          <a:p>
            <a:r>
              <a:rPr lang="en-US" dirty="0" err="1" smtClean="0"/>
              <a:t>Gatewood</a:t>
            </a:r>
            <a:r>
              <a:rPr lang="en-US" dirty="0" smtClean="0"/>
              <a:t>   1926   </a:t>
            </a:r>
            <a:r>
              <a:rPr lang="en-US" dirty="0" err="1" smtClean="0"/>
              <a:t>thenar</a:t>
            </a:r>
            <a:r>
              <a:rPr lang="en-US" dirty="0" smtClean="0"/>
              <a:t> flap</a:t>
            </a:r>
          </a:p>
          <a:p>
            <a:r>
              <a:rPr lang="en-US" dirty="0" err="1" smtClean="0"/>
              <a:t>Tranquilli-Leali</a:t>
            </a:r>
            <a:r>
              <a:rPr lang="en-US" dirty="0" smtClean="0"/>
              <a:t>   1935   </a:t>
            </a:r>
            <a:r>
              <a:rPr lang="en-US" dirty="0" err="1" smtClean="0"/>
              <a:t>Volar</a:t>
            </a:r>
            <a:r>
              <a:rPr lang="en-US" dirty="0" smtClean="0"/>
              <a:t> V Y </a:t>
            </a:r>
            <a:r>
              <a:rPr lang="en-US" dirty="0" err="1" smtClean="0"/>
              <a:t>plasty</a:t>
            </a:r>
            <a:r>
              <a:rPr lang="en-US" dirty="0" smtClean="0"/>
              <a:t> </a:t>
            </a:r>
          </a:p>
          <a:p>
            <a:r>
              <a:rPr lang="en-US" dirty="0" smtClean="0"/>
              <a:t>Gilles  1940  </a:t>
            </a:r>
            <a:r>
              <a:rPr lang="en-US" dirty="0" err="1" smtClean="0"/>
              <a:t>autograft</a:t>
            </a:r>
            <a:r>
              <a:rPr lang="en-US" dirty="0" smtClean="0"/>
              <a:t> of </a:t>
            </a:r>
            <a:r>
              <a:rPr lang="en-US" dirty="0" err="1" smtClean="0"/>
              <a:t>amputed</a:t>
            </a:r>
            <a:r>
              <a:rPr lang="en-US" dirty="0" smtClean="0"/>
              <a:t> digit</a:t>
            </a:r>
          </a:p>
          <a:p>
            <a:r>
              <a:rPr lang="en-US" dirty="0" err="1" smtClean="0"/>
              <a:t>Zedi</a:t>
            </a:r>
            <a:r>
              <a:rPr lang="en-US" dirty="0" smtClean="0"/>
              <a:t>  1942  STG </a:t>
            </a:r>
          </a:p>
          <a:p>
            <a:r>
              <a:rPr lang="en-US" dirty="0" err="1" smtClean="0"/>
              <a:t>Kutler</a:t>
            </a:r>
            <a:r>
              <a:rPr lang="en-US" dirty="0" smtClean="0"/>
              <a:t>  1947   Bilateral V Y </a:t>
            </a:r>
            <a:r>
              <a:rPr lang="en-US" dirty="0" err="1" smtClean="0"/>
              <a:t>plasty</a:t>
            </a:r>
            <a:endParaRPr lang="en-US" dirty="0" smtClean="0"/>
          </a:p>
          <a:p>
            <a:r>
              <a:rPr lang="en-US" dirty="0" err="1" smtClean="0"/>
              <a:t>Gordin</a:t>
            </a:r>
            <a:r>
              <a:rPr lang="en-US" dirty="0" smtClean="0"/>
              <a:t> and </a:t>
            </a:r>
            <a:r>
              <a:rPr lang="en-US" dirty="0" err="1" smtClean="0"/>
              <a:t>Pangman</a:t>
            </a:r>
            <a:r>
              <a:rPr lang="en-US" dirty="0" smtClean="0"/>
              <a:t>   1950  cross finger flap</a:t>
            </a:r>
          </a:p>
          <a:p>
            <a:r>
              <a:rPr lang="en-US" dirty="0" err="1" smtClean="0"/>
              <a:t>Mccash</a:t>
            </a:r>
            <a:r>
              <a:rPr lang="en-US" dirty="0" smtClean="0"/>
              <a:t>   1958   pulp loss. Transfer from toe</a:t>
            </a:r>
          </a:p>
          <a:p>
            <a:r>
              <a:rPr lang="en-US" dirty="0" smtClean="0"/>
              <a:t>Littler   1960   free pulp transfer</a:t>
            </a:r>
          </a:p>
          <a:p>
            <a:r>
              <a:rPr lang="en-US" dirty="0" err="1" smtClean="0"/>
              <a:t>Barret</a:t>
            </a:r>
            <a:r>
              <a:rPr lang="en-US" dirty="0" smtClean="0"/>
              <a:t> Brown  1938   free </a:t>
            </a:r>
            <a:r>
              <a:rPr lang="en-US" dirty="0" err="1" smtClean="0"/>
              <a:t>replantation</a:t>
            </a:r>
            <a:endParaRPr lang="en-US" dirty="0" smtClean="0"/>
          </a:p>
          <a:p>
            <a:r>
              <a:rPr lang="en-US" dirty="0" err="1" smtClean="0"/>
              <a:t>Klinert</a:t>
            </a:r>
            <a:r>
              <a:rPr lang="en-US" dirty="0" smtClean="0"/>
              <a:t>   1973   </a:t>
            </a:r>
            <a:r>
              <a:rPr lang="en-US" dirty="0" err="1" smtClean="0"/>
              <a:t>microvascular</a:t>
            </a:r>
            <a:r>
              <a:rPr lang="en-US" dirty="0" smtClean="0"/>
              <a:t> </a:t>
            </a:r>
            <a:r>
              <a:rPr lang="en-US" dirty="0" err="1" smtClean="0"/>
              <a:t>replantation</a:t>
            </a:r>
            <a:endParaRPr lang="en-US" dirty="0" smtClean="0"/>
          </a:p>
          <a:p>
            <a:endParaRPr lang="en-US" dirty="0" smtClean="0"/>
          </a:p>
          <a:p>
            <a:endParaRPr lang="en-US" dirty="0" smtClean="0"/>
          </a:p>
          <a:p>
            <a:endParaRPr lang="en-US" dirty="0" smtClean="0"/>
          </a:p>
          <a:p>
            <a:endParaRPr lang="en-US" dirty="0" smtClean="0"/>
          </a:p>
          <a:p>
            <a:endParaRPr lang="en-IN"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Fingertip Injury classification</a:t>
            </a:r>
            <a:br>
              <a:rPr lang="en-IN" dirty="0" smtClean="0"/>
            </a:br>
            <a:endParaRPr lang="en-IN" dirty="0"/>
          </a:p>
        </p:txBody>
      </p:sp>
      <p:sp>
        <p:nvSpPr>
          <p:cNvPr id="3" name="Content Placeholder 2"/>
          <p:cNvSpPr>
            <a:spLocks noGrp="1"/>
          </p:cNvSpPr>
          <p:nvPr>
            <p:ph idx="1"/>
          </p:nvPr>
        </p:nvSpPr>
        <p:spPr/>
        <p:txBody>
          <a:bodyPr/>
          <a:lstStyle/>
          <a:p>
            <a:r>
              <a:rPr lang="en-IN" dirty="0" smtClean="0"/>
              <a:t>–No single classification </a:t>
            </a:r>
          </a:p>
          <a:p>
            <a:r>
              <a:rPr lang="en-IN" dirty="0" smtClean="0"/>
              <a:t>–Level and angle of injury </a:t>
            </a:r>
          </a:p>
          <a:p>
            <a:r>
              <a:rPr lang="en-IN" dirty="0" smtClean="0"/>
              <a:t>–Mechanism of injury</a:t>
            </a:r>
          </a:p>
          <a:p>
            <a:endParaRPr lang="en-IN"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Zones of  Injury</a:t>
            </a:r>
            <a:br>
              <a:rPr lang="en-IN" dirty="0" smtClean="0"/>
            </a:br>
            <a:endParaRPr lang="en-IN" dirty="0"/>
          </a:p>
        </p:txBody>
      </p:sp>
      <p:sp>
        <p:nvSpPr>
          <p:cNvPr id="3" name="Content Placeholder 2"/>
          <p:cNvSpPr>
            <a:spLocks noGrp="1"/>
          </p:cNvSpPr>
          <p:nvPr>
            <p:ph idx="1"/>
          </p:nvPr>
        </p:nvSpPr>
        <p:spPr/>
        <p:txBody>
          <a:bodyPr/>
          <a:lstStyle/>
          <a:p>
            <a:pPr>
              <a:buNone/>
            </a:pPr>
            <a:r>
              <a:rPr lang="en-IN" dirty="0" smtClean="0"/>
              <a:t>•Zone I - Distal to bony phalanx </a:t>
            </a:r>
          </a:p>
          <a:p>
            <a:pPr>
              <a:buNone/>
            </a:pPr>
            <a:r>
              <a:rPr lang="en-IN" dirty="0" smtClean="0"/>
              <a:t>•Zone II - Distal to </a:t>
            </a:r>
            <a:r>
              <a:rPr lang="en-IN" dirty="0" err="1" smtClean="0"/>
              <a:t>lunula</a:t>
            </a:r>
            <a:r>
              <a:rPr lang="en-IN" dirty="0" smtClean="0"/>
              <a:t> </a:t>
            </a:r>
          </a:p>
          <a:p>
            <a:pPr>
              <a:buNone/>
            </a:pPr>
            <a:r>
              <a:rPr lang="en-IN" dirty="0" smtClean="0"/>
              <a:t>•Zone III  - Proximal to distal end of </a:t>
            </a:r>
            <a:r>
              <a:rPr lang="en-IN" dirty="0" err="1" smtClean="0"/>
              <a:t>lunula</a:t>
            </a:r>
            <a:r>
              <a:rPr lang="en-IN" dirty="0" smtClean="0"/>
              <a:t> </a:t>
            </a:r>
          </a:p>
          <a:p>
            <a:pPr>
              <a:buNone/>
            </a:pPr>
            <a:endParaRPr lang="en-IN"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angle of injury</a:t>
            </a:r>
            <a:endParaRPr lang="en-IN" dirty="0"/>
          </a:p>
        </p:txBody>
      </p:sp>
      <p:pic>
        <p:nvPicPr>
          <p:cNvPr id="5122" name="Picture 2" descr="C:\Users\HP\Pictures\New folder (3)\DSC00408.JPG"/>
          <p:cNvPicPr>
            <a:picLocks noGrp="1" noChangeAspect="1" noChangeArrowheads="1"/>
          </p:cNvPicPr>
          <p:nvPr>
            <p:ph idx="1"/>
          </p:nvPr>
        </p:nvPicPr>
        <p:blipFill>
          <a:blip r:embed="rId2" cstate="print"/>
          <a:srcRect/>
          <a:stretch>
            <a:fillRect/>
          </a:stretch>
        </p:blipFill>
        <p:spPr bwMode="auto">
          <a:xfrm>
            <a:off x="1000100" y="1142984"/>
            <a:ext cx="7143799" cy="514353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  N B classification system</a:t>
            </a:r>
            <a:br>
              <a:rPr lang="en-US" dirty="0" smtClean="0"/>
            </a:br>
            <a:endParaRPr lang="en-IN" dirty="0"/>
          </a:p>
        </p:txBody>
      </p:sp>
      <p:graphicFrame>
        <p:nvGraphicFramePr>
          <p:cNvPr id="4" name="Content Placeholder 3"/>
          <p:cNvGraphicFramePr>
            <a:graphicFrameLocks noGrp="1"/>
          </p:cNvGraphicFramePr>
          <p:nvPr>
            <p:ph idx="1"/>
          </p:nvPr>
        </p:nvGraphicFramePr>
        <p:xfrm>
          <a:off x="457200" y="1571612"/>
          <a:ext cx="8229600" cy="4775200"/>
        </p:xfrm>
        <a:graphic>
          <a:graphicData uri="http://schemas.openxmlformats.org/drawingml/2006/table">
            <a:tbl>
              <a:tblPr firstRow="1" bandRow="1">
                <a:tableStyleId>{5C22544A-7EE6-4342-B048-85BDC9FD1C3A}</a:tableStyleId>
              </a:tblPr>
              <a:tblGrid>
                <a:gridCol w="900090"/>
                <a:gridCol w="2428892"/>
                <a:gridCol w="2428892"/>
                <a:gridCol w="2471726"/>
              </a:tblGrid>
              <a:tr h="185114">
                <a:tc>
                  <a:txBody>
                    <a:bodyPr/>
                    <a:lstStyle/>
                    <a:p>
                      <a:r>
                        <a:rPr lang="en-US" dirty="0" smtClean="0"/>
                        <a:t>Grade</a:t>
                      </a:r>
                      <a:endParaRPr lang="en-IN" dirty="0"/>
                    </a:p>
                  </a:txBody>
                  <a:tcPr/>
                </a:tc>
                <a:tc>
                  <a:txBody>
                    <a:bodyPr/>
                    <a:lstStyle/>
                    <a:p>
                      <a:r>
                        <a:rPr lang="en-US" dirty="0" smtClean="0"/>
                        <a:t>Pulp </a:t>
                      </a:r>
                      <a:endParaRPr lang="en-IN" dirty="0"/>
                    </a:p>
                  </a:txBody>
                  <a:tcPr/>
                </a:tc>
                <a:tc>
                  <a:txBody>
                    <a:bodyPr/>
                    <a:lstStyle/>
                    <a:p>
                      <a:r>
                        <a:rPr lang="en-US" dirty="0" smtClean="0"/>
                        <a:t>Nail</a:t>
                      </a:r>
                      <a:r>
                        <a:rPr lang="en-US" baseline="0" dirty="0" smtClean="0"/>
                        <a:t> </a:t>
                      </a:r>
                      <a:endParaRPr lang="en-IN" dirty="0"/>
                    </a:p>
                  </a:txBody>
                  <a:tcPr/>
                </a:tc>
                <a:tc>
                  <a:txBody>
                    <a:bodyPr/>
                    <a:lstStyle/>
                    <a:p>
                      <a:r>
                        <a:rPr lang="en-US" dirty="0" smtClean="0"/>
                        <a:t>Bone </a:t>
                      </a:r>
                      <a:endParaRPr lang="en-IN" dirty="0"/>
                    </a:p>
                  </a:txBody>
                  <a:tcPr/>
                </a:tc>
              </a:tr>
              <a:tr h="348621">
                <a:tc>
                  <a:txBody>
                    <a:bodyPr/>
                    <a:lstStyle/>
                    <a:p>
                      <a:r>
                        <a:rPr lang="en-US" dirty="0" smtClean="0"/>
                        <a:t>0</a:t>
                      </a:r>
                      <a:endParaRPr lang="en-IN" dirty="0"/>
                    </a:p>
                  </a:txBody>
                  <a:tcPr/>
                </a:tc>
                <a:tc>
                  <a:txBody>
                    <a:bodyPr/>
                    <a:lstStyle/>
                    <a:p>
                      <a:r>
                        <a:rPr lang="en-US" dirty="0" smtClean="0"/>
                        <a:t>No injury</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injury</a:t>
                      </a:r>
                      <a:endParaRPr lang="en-IN"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injury</a:t>
                      </a:r>
                      <a:endParaRPr lang="en-IN" dirty="0" smtClean="0"/>
                    </a:p>
                  </a:txBody>
                  <a:tcPr/>
                </a:tc>
              </a:tr>
              <a:tr h="370840">
                <a:tc>
                  <a:txBody>
                    <a:bodyPr/>
                    <a:lstStyle/>
                    <a:p>
                      <a:r>
                        <a:rPr lang="en-US" dirty="0" smtClean="0"/>
                        <a:t>1</a:t>
                      </a:r>
                      <a:endParaRPr lang="en-IN" dirty="0"/>
                    </a:p>
                  </a:txBody>
                  <a:tcPr/>
                </a:tc>
                <a:tc>
                  <a:txBody>
                    <a:bodyPr/>
                    <a:lstStyle/>
                    <a:p>
                      <a:r>
                        <a:rPr lang="en-US" dirty="0" smtClean="0"/>
                        <a:t>Laceration</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Sterile matrix Laceration</a:t>
                      </a:r>
                      <a:endParaRPr lang="en-IN" dirty="0" smtClean="0"/>
                    </a:p>
                  </a:txBody>
                  <a:tcPr/>
                </a:tc>
                <a:tc>
                  <a:txBody>
                    <a:bodyPr/>
                    <a:lstStyle/>
                    <a:p>
                      <a:r>
                        <a:rPr lang="en-US" dirty="0" smtClean="0"/>
                        <a:t>Tuft</a:t>
                      </a:r>
                      <a:r>
                        <a:rPr lang="en-US" baseline="0" dirty="0" smtClean="0"/>
                        <a:t> #</a:t>
                      </a:r>
                      <a:endParaRPr lang="en-IN" dirty="0"/>
                    </a:p>
                  </a:txBody>
                  <a:tcPr/>
                </a:tc>
              </a:tr>
              <a:tr h="370840">
                <a:tc>
                  <a:txBody>
                    <a:bodyPr/>
                    <a:lstStyle/>
                    <a:p>
                      <a:r>
                        <a:rPr lang="en-US" dirty="0" smtClean="0"/>
                        <a:t>2</a:t>
                      </a:r>
                      <a:endParaRPr lang="en-IN" dirty="0"/>
                    </a:p>
                  </a:txBody>
                  <a:tcPr/>
                </a:tc>
                <a:tc>
                  <a:txBody>
                    <a:bodyPr/>
                    <a:lstStyle/>
                    <a:p>
                      <a:r>
                        <a:rPr lang="en-US" dirty="0" smtClean="0"/>
                        <a:t>Crush</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Sterile-germinal matrix Laceration</a:t>
                      </a:r>
                      <a:endParaRPr lang="en-IN"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Comminuted  non-</a:t>
                      </a:r>
                      <a:r>
                        <a:rPr lang="en-US" dirty="0" err="1" smtClean="0"/>
                        <a:t>articular</a:t>
                      </a:r>
                      <a:r>
                        <a:rPr lang="en-US" dirty="0" smtClean="0"/>
                        <a:t> #</a:t>
                      </a:r>
                      <a:endParaRPr lang="en-IN" dirty="0" smtClean="0"/>
                    </a:p>
                  </a:txBody>
                  <a:tcPr/>
                </a:tc>
              </a:tr>
              <a:tr h="370840">
                <a:tc>
                  <a:txBody>
                    <a:bodyPr/>
                    <a:lstStyle/>
                    <a:p>
                      <a:r>
                        <a:rPr lang="en-US" dirty="0" smtClean="0"/>
                        <a:t>3</a:t>
                      </a:r>
                      <a:endParaRPr lang="en-IN" dirty="0"/>
                    </a:p>
                  </a:txBody>
                  <a:tcPr/>
                </a:tc>
                <a:tc>
                  <a:txBody>
                    <a:bodyPr/>
                    <a:lstStyle/>
                    <a:p>
                      <a:r>
                        <a:rPr lang="en-US" dirty="0" smtClean="0"/>
                        <a:t>Loss</a:t>
                      </a:r>
                      <a:r>
                        <a:rPr lang="en-US" baseline="0" dirty="0" smtClean="0"/>
                        <a:t> distal transverse</a:t>
                      </a:r>
                      <a:endParaRPr lang="en-IN" dirty="0"/>
                    </a:p>
                  </a:txBody>
                  <a:tcPr/>
                </a:tc>
                <a:tc>
                  <a:txBody>
                    <a:bodyPr/>
                    <a:lstStyle/>
                    <a:p>
                      <a:r>
                        <a:rPr lang="en-US" dirty="0" smtClean="0"/>
                        <a:t>Crush</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Comminuted  </a:t>
                      </a:r>
                      <a:r>
                        <a:rPr lang="en-US" dirty="0" err="1" smtClean="0"/>
                        <a:t>articular</a:t>
                      </a:r>
                      <a:r>
                        <a:rPr lang="en-US" dirty="0" smtClean="0"/>
                        <a:t> #</a:t>
                      </a:r>
                      <a:endParaRPr lang="en-IN" dirty="0" smtClean="0"/>
                    </a:p>
                  </a:txBody>
                  <a:tcPr/>
                </a:tc>
              </a:tr>
              <a:tr h="370840">
                <a:tc>
                  <a:txBody>
                    <a:bodyPr/>
                    <a:lstStyle/>
                    <a:p>
                      <a:r>
                        <a:rPr lang="en-US" dirty="0" smtClean="0"/>
                        <a:t>4</a:t>
                      </a:r>
                      <a:endParaRPr lang="en-IN" dirty="0"/>
                    </a:p>
                  </a:txBody>
                  <a:tcPr/>
                </a:tc>
                <a:tc>
                  <a:txBody>
                    <a:bodyPr/>
                    <a:lstStyle/>
                    <a:p>
                      <a:r>
                        <a:rPr lang="en-US" dirty="0" smtClean="0"/>
                        <a:t>Loss </a:t>
                      </a:r>
                      <a:r>
                        <a:rPr lang="en-US" dirty="0" err="1" smtClean="0"/>
                        <a:t>palmar</a:t>
                      </a:r>
                      <a:r>
                        <a:rPr lang="en-US" dirty="0" smtClean="0"/>
                        <a:t> oblique/partial</a:t>
                      </a:r>
                      <a:endParaRPr lang="en-IN" dirty="0"/>
                    </a:p>
                  </a:txBody>
                  <a:tcPr/>
                </a:tc>
                <a:tc>
                  <a:txBody>
                    <a:bodyPr/>
                    <a:lstStyle/>
                    <a:p>
                      <a:r>
                        <a:rPr lang="en-US" dirty="0" err="1" smtClean="0"/>
                        <a:t>Nailbed</a:t>
                      </a:r>
                      <a:r>
                        <a:rPr lang="en-US" dirty="0" smtClean="0"/>
                        <a:t> dislocation</a:t>
                      </a:r>
                      <a:endParaRPr lang="en-IN" dirty="0"/>
                    </a:p>
                  </a:txBody>
                  <a:tcPr/>
                </a:tc>
                <a:tc>
                  <a:txBody>
                    <a:bodyPr/>
                    <a:lstStyle/>
                    <a:p>
                      <a:r>
                        <a:rPr lang="en-US" dirty="0" smtClean="0"/>
                        <a:t>Displaced #</a:t>
                      </a:r>
                      <a:endParaRPr lang="en-IN" dirty="0"/>
                    </a:p>
                  </a:txBody>
                  <a:tcPr/>
                </a:tc>
              </a:tr>
              <a:tr h="370840">
                <a:tc>
                  <a:txBody>
                    <a:bodyPr/>
                    <a:lstStyle/>
                    <a:p>
                      <a:r>
                        <a:rPr lang="en-US" dirty="0" smtClean="0"/>
                        <a:t>5</a:t>
                      </a:r>
                      <a:endParaRPr lang="en-IN" dirty="0"/>
                    </a:p>
                  </a:txBody>
                  <a:tcPr/>
                </a:tc>
                <a:tc>
                  <a:txBody>
                    <a:bodyPr/>
                    <a:lstStyle/>
                    <a:p>
                      <a:r>
                        <a:rPr lang="en-US" dirty="0" smtClean="0"/>
                        <a:t>Loss dorsal oblique</a:t>
                      </a:r>
                      <a:endParaRPr lang="en-IN" dirty="0"/>
                    </a:p>
                  </a:txBody>
                  <a:tcPr/>
                </a:tc>
                <a:tc>
                  <a:txBody>
                    <a:bodyPr/>
                    <a:lstStyle/>
                    <a:p>
                      <a:r>
                        <a:rPr lang="en-US" dirty="0" smtClean="0"/>
                        <a:t>Loss distal 1/3</a:t>
                      </a:r>
                      <a:r>
                        <a:rPr lang="en-US" baseline="30000" dirty="0" smtClean="0"/>
                        <a:t>rd</a:t>
                      </a:r>
                      <a:r>
                        <a:rPr lang="en-US" dirty="0" smtClean="0"/>
                        <a:t> </a:t>
                      </a:r>
                      <a:endParaRPr lang="en-IN" dirty="0"/>
                    </a:p>
                  </a:txBody>
                  <a:tcPr/>
                </a:tc>
                <a:tc>
                  <a:txBody>
                    <a:bodyPr/>
                    <a:lstStyle/>
                    <a:p>
                      <a:r>
                        <a:rPr lang="en-US" dirty="0" smtClean="0"/>
                        <a:t>Tip exposure</a:t>
                      </a:r>
                      <a:endParaRPr lang="en-IN" dirty="0"/>
                    </a:p>
                  </a:txBody>
                  <a:tcPr/>
                </a:tc>
              </a:tr>
              <a:tr h="370840">
                <a:tc>
                  <a:txBody>
                    <a:bodyPr/>
                    <a:lstStyle/>
                    <a:p>
                      <a:r>
                        <a:rPr lang="en-US" dirty="0" smtClean="0"/>
                        <a:t>6</a:t>
                      </a:r>
                      <a:endParaRPr lang="en-IN" dirty="0"/>
                    </a:p>
                  </a:txBody>
                  <a:tcPr/>
                </a:tc>
                <a:tc>
                  <a:txBody>
                    <a:bodyPr/>
                    <a:lstStyle/>
                    <a:p>
                      <a:r>
                        <a:rPr lang="en-US" dirty="0" smtClean="0"/>
                        <a:t>Loss lateral</a:t>
                      </a:r>
                      <a:endParaRPr lang="en-IN" dirty="0"/>
                    </a:p>
                  </a:txBody>
                  <a:tcPr/>
                </a:tc>
                <a:tc>
                  <a:txBody>
                    <a:bodyPr/>
                    <a:lstStyle/>
                    <a:p>
                      <a:r>
                        <a:rPr lang="en-US" dirty="0" smtClean="0"/>
                        <a:t>Loss distal 2/3</a:t>
                      </a:r>
                      <a:r>
                        <a:rPr lang="en-US" baseline="30000" dirty="0" smtClean="0"/>
                        <a:t>rd</a:t>
                      </a:r>
                      <a:r>
                        <a:rPr lang="en-US" dirty="0" smtClean="0"/>
                        <a:t> </a:t>
                      </a:r>
                      <a:endParaRPr lang="en-IN" dirty="0"/>
                    </a:p>
                  </a:txBody>
                  <a:tcPr/>
                </a:tc>
                <a:tc>
                  <a:txBody>
                    <a:bodyPr/>
                    <a:lstStyle/>
                    <a:p>
                      <a:r>
                        <a:rPr lang="en-US" dirty="0" smtClean="0"/>
                        <a:t>Loss distal 1/2</a:t>
                      </a:r>
                      <a:endParaRPr lang="en-IN" dirty="0"/>
                    </a:p>
                  </a:txBody>
                  <a:tcPr/>
                </a:tc>
              </a:tr>
              <a:tr h="370840">
                <a:tc>
                  <a:txBody>
                    <a:bodyPr/>
                    <a:lstStyle/>
                    <a:p>
                      <a:r>
                        <a:rPr lang="en-US" dirty="0" smtClean="0"/>
                        <a:t>7</a:t>
                      </a:r>
                      <a:endParaRPr lang="en-IN" dirty="0"/>
                    </a:p>
                  </a:txBody>
                  <a:tcPr/>
                </a:tc>
                <a:tc>
                  <a:txBody>
                    <a:bodyPr/>
                    <a:lstStyle/>
                    <a:p>
                      <a:r>
                        <a:rPr lang="en-US" dirty="0" smtClean="0"/>
                        <a:t>Loss complete</a:t>
                      </a:r>
                      <a:endParaRPr lang="en-IN" dirty="0"/>
                    </a:p>
                  </a:txBody>
                  <a:tcPr/>
                </a:tc>
                <a:tc>
                  <a:txBody>
                    <a:bodyPr/>
                    <a:lstStyle/>
                    <a:p>
                      <a:r>
                        <a:rPr lang="en-US" dirty="0" smtClean="0"/>
                        <a:t>Loss lateral</a:t>
                      </a:r>
                      <a:endParaRPr lang="en-IN" dirty="0"/>
                    </a:p>
                  </a:txBody>
                  <a:tcPr/>
                </a:tc>
                <a:tc>
                  <a:txBody>
                    <a:bodyPr/>
                    <a:lstStyle/>
                    <a:p>
                      <a:r>
                        <a:rPr lang="en-US" dirty="0" smtClean="0"/>
                        <a:t>Loss partial</a:t>
                      </a:r>
                      <a:endParaRPr lang="en-IN" dirty="0"/>
                    </a:p>
                  </a:txBody>
                  <a:tcPr/>
                </a:tc>
              </a:tr>
              <a:tr h="370840">
                <a:tc>
                  <a:txBody>
                    <a:bodyPr/>
                    <a:lstStyle/>
                    <a:p>
                      <a:r>
                        <a:rPr lang="en-US" dirty="0" smtClean="0"/>
                        <a:t>8</a:t>
                      </a:r>
                      <a:endParaRPr lang="en-IN" dirty="0"/>
                    </a:p>
                  </a:txBody>
                  <a:tcPr/>
                </a:tc>
                <a:tc>
                  <a:txBody>
                    <a:bodyPr/>
                    <a:lstStyle/>
                    <a:p>
                      <a:endParaRPr lang="en-IN"/>
                    </a:p>
                  </a:txBody>
                  <a:tcPr/>
                </a:tc>
                <a:tc>
                  <a:txBody>
                    <a:bodyPr/>
                    <a:lstStyle/>
                    <a:p>
                      <a:r>
                        <a:rPr lang="en-US" dirty="0" smtClean="0"/>
                        <a:t>Loss complete</a:t>
                      </a:r>
                      <a:endParaRPr lang="en-IN" dirty="0"/>
                    </a:p>
                  </a:txBody>
                  <a:tcPr/>
                </a:tc>
                <a:tc>
                  <a:txBody>
                    <a:bodyPr/>
                    <a:lstStyle/>
                    <a:p>
                      <a:r>
                        <a:rPr lang="en-US" dirty="0" smtClean="0"/>
                        <a:t>Loss complete</a:t>
                      </a:r>
                      <a:endParaRPr lang="en-IN" dirty="0"/>
                    </a:p>
                  </a:txBody>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General Rules </a:t>
            </a:r>
            <a:br>
              <a:rPr lang="en-IN" dirty="0" smtClean="0"/>
            </a:br>
            <a:endParaRPr lang="en-IN" dirty="0"/>
          </a:p>
        </p:txBody>
      </p:sp>
      <p:sp>
        <p:nvSpPr>
          <p:cNvPr id="3" name="Content Placeholder 2"/>
          <p:cNvSpPr>
            <a:spLocks noGrp="1"/>
          </p:cNvSpPr>
          <p:nvPr>
            <p:ph idx="1"/>
          </p:nvPr>
        </p:nvSpPr>
        <p:spPr/>
        <p:txBody>
          <a:bodyPr/>
          <a:lstStyle/>
          <a:p>
            <a:pPr>
              <a:buNone/>
            </a:pPr>
            <a:r>
              <a:rPr lang="en-IN" dirty="0" smtClean="0"/>
              <a:t>•Dorsal oblique and transverse injuries are more suited for local grafts </a:t>
            </a:r>
          </a:p>
          <a:p>
            <a:pPr>
              <a:buNone/>
            </a:pPr>
            <a:r>
              <a:rPr lang="en-IN" dirty="0" smtClean="0"/>
              <a:t>•</a:t>
            </a:r>
            <a:r>
              <a:rPr lang="en-IN" dirty="0" err="1" smtClean="0"/>
              <a:t>Volar</a:t>
            </a:r>
            <a:r>
              <a:rPr lang="en-IN" dirty="0" smtClean="0"/>
              <a:t> oblique injuries often require a regional flap</a:t>
            </a:r>
          </a:p>
          <a:p>
            <a:pPr>
              <a:buNone/>
            </a:pPr>
            <a:r>
              <a:rPr lang="en-IN" dirty="0" smtClean="0"/>
              <a:t> •Attempt to preserve length, especially in the thumb </a:t>
            </a:r>
          </a:p>
          <a:p>
            <a:endParaRPr lang="en-IN"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Zone 1 </a:t>
            </a:r>
            <a:br>
              <a:rPr lang="en-IN" dirty="0" smtClean="0"/>
            </a:br>
            <a:endParaRPr lang="en-IN" dirty="0"/>
          </a:p>
        </p:txBody>
      </p:sp>
      <p:sp>
        <p:nvSpPr>
          <p:cNvPr id="3" name="Content Placeholder 2"/>
          <p:cNvSpPr>
            <a:spLocks noGrp="1"/>
          </p:cNvSpPr>
          <p:nvPr>
            <p:ph idx="1"/>
          </p:nvPr>
        </p:nvSpPr>
        <p:spPr/>
        <p:txBody>
          <a:bodyPr/>
          <a:lstStyle/>
          <a:p>
            <a:r>
              <a:rPr lang="en-IN" dirty="0" smtClean="0"/>
              <a:t>–Best  treatment is controversial </a:t>
            </a:r>
          </a:p>
          <a:p>
            <a:r>
              <a:rPr lang="en-IN" dirty="0" smtClean="0"/>
              <a:t>–Conservative Treatment </a:t>
            </a:r>
          </a:p>
          <a:p>
            <a:r>
              <a:rPr lang="en-IN" dirty="0" smtClean="0"/>
              <a:t>–Full thickness skin graft </a:t>
            </a:r>
          </a:p>
          <a:p>
            <a:r>
              <a:rPr lang="en-IN" dirty="0" smtClean="0"/>
              <a:t>–Local advancement flap</a:t>
            </a:r>
          </a:p>
          <a:p>
            <a:endParaRPr lang="en-IN"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Zone II-III </a:t>
            </a:r>
            <a:br>
              <a:rPr lang="en-IN" dirty="0" smtClean="0"/>
            </a:br>
            <a:endParaRPr lang="en-IN" dirty="0"/>
          </a:p>
        </p:txBody>
      </p:sp>
      <p:sp>
        <p:nvSpPr>
          <p:cNvPr id="4" name="Content Placeholder 3"/>
          <p:cNvSpPr>
            <a:spLocks noGrp="1"/>
          </p:cNvSpPr>
          <p:nvPr>
            <p:ph idx="1"/>
          </p:nvPr>
        </p:nvSpPr>
        <p:spPr/>
        <p:txBody>
          <a:bodyPr/>
          <a:lstStyle/>
          <a:p>
            <a:pPr>
              <a:buNone/>
            </a:pPr>
            <a:endParaRPr lang="en-IN" dirty="0" smtClean="0"/>
          </a:p>
          <a:p>
            <a:r>
              <a:rPr lang="en-IN" dirty="0" smtClean="0"/>
              <a:t>Conversion to Zone I injury and conservative treatment </a:t>
            </a:r>
          </a:p>
          <a:p>
            <a:r>
              <a:rPr lang="en-IN" dirty="0" smtClean="0"/>
              <a:t>Revision Amputation </a:t>
            </a:r>
          </a:p>
          <a:p>
            <a:r>
              <a:rPr lang="en-IN" dirty="0" smtClean="0"/>
              <a:t>Composite graft (non-</a:t>
            </a:r>
            <a:r>
              <a:rPr lang="en-IN" dirty="0" err="1" smtClean="0"/>
              <a:t>microvascular</a:t>
            </a:r>
            <a:r>
              <a:rPr lang="en-IN" dirty="0" smtClean="0"/>
              <a:t> Reattachment) </a:t>
            </a:r>
          </a:p>
          <a:p>
            <a:r>
              <a:rPr lang="en-IN" dirty="0" smtClean="0"/>
              <a:t>Local Flaps </a:t>
            </a:r>
          </a:p>
          <a:p>
            <a:r>
              <a:rPr lang="en-IN" smtClean="0"/>
              <a:t>Regional </a:t>
            </a:r>
            <a:r>
              <a:rPr lang="en-IN" dirty="0" smtClean="0"/>
              <a:t>flaps </a:t>
            </a:r>
          </a:p>
          <a:p>
            <a:endParaRPr lang="en-IN"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Zone II-III </a:t>
            </a:r>
            <a:br>
              <a:rPr lang="en-IN" dirty="0" smtClean="0"/>
            </a:br>
            <a:endParaRPr lang="en-IN" dirty="0"/>
          </a:p>
        </p:txBody>
      </p:sp>
      <p:sp>
        <p:nvSpPr>
          <p:cNvPr id="3" name="Content Placeholder 2"/>
          <p:cNvSpPr>
            <a:spLocks noGrp="1"/>
          </p:cNvSpPr>
          <p:nvPr>
            <p:ph idx="1"/>
          </p:nvPr>
        </p:nvSpPr>
        <p:spPr/>
        <p:txBody>
          <a:bodyPr>
            <a:normAutofit/>
          </a:bodyPr>
          <a:lstStyle/>
          <a:p>
            <a:r>
              <a:rPr lang="en-IN" dirty="0" smtClean="0"/>
              <a:t>if sufficient nail matrix remains to provide stable and adherent nail plate, consider local advancement flap </a:t>
            </a:r>
          </a:p>
          <a:p>
            <a:r>
              <a:rPr lang="en-IN" dirty="0" smtClean="0"/>
              <a:t>If angle of amputation does not permit local flap, consider regional flap. </a:t>
            </a:r>
          </a:p>
          <a:p>
            <a:r>
              <a:rPr lang="en-IN" dirty="0" smtClean="0"/>
              <a:t>If amputation is more proximal or patient is poor candidate for regional flap, consider revision amputation</a:t>
            </a:r>
          </a:p>
          <a:p>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fingertip</a:t>
            </a:r>
            <a:endParaRPr lang="en-IN" dirty="0"/>
          </a:p>
        </p:txBody>
      </p:sp>
      <p:sp>
        <p:nvSpPr>
          <p:cNvPr id="3" name="Content Placeholder 2"/>
          <p:cNvSpPr>
            <a:spLocks noGrp="1"/>
          </p:cNvSpPr>
          <p:nvPr>
            <p:ph idx="1"/>
          </p:nvPr>
        </p:nvSpPr>
        <p:spPr/>
        <p:txBody>
          <a:bodyPr>
            <a:normAutofit/>
          </a:bodyPr>
          <a:lstStyle/>
          <a:p>
            <a:r>
              <a:rPr lang="en-US" sz="4000" dirty="0" smtClean="0"/>
              <a:t>Hands are also called second eye and finger tips Macula because of ability of sensations</a:t>
            </a:r>
          </a:p>
          <a:p>
            <a:r>
              <a:rPr lang="en-US" sz="4000" dirty="0" smtClean="0"/>
              <a:t>Fingertip  and nails play a great role in fine and gross movements  of hand</a:t>
            </a:r>
            <a:endParaRPr lang="en-IN"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Revision amputation </a:t>
            </a:r>
            <a:endParaRPr lang="en-IN" dirty="0"/>
          </a:p>
        </p:txBody>
      </p:sp>
      <p:sp>
        <p:nvSpPr>
          <p:cNvPr id="3" name="Content Placeholder 2"/>
          <p:cNvSpPr>
            <a:spLocks noGrp="1"/>
          </p:cNvSpPr>
          <p:nvPr>
            <p:ph idx="1"/>
          </p:nvPr>
        </p:nvSpPr>
        <p:spPr/>
        <p:txBody>
          <a:bodyPr>
            <a:normAutofit/>
          </a:bodyPr>
          <a:lstStyle/>
          <a:p>
            <a:pPr>
              <a:buNone/>
            </a:pPr>
            <a:endParaRPr lang="en-IN" dirty="0" smtClean="0"/>
          </a:p>
          <a:p>
            <a:pPr>
              <a:buNone/>
            </a:pPr>
            <a:r>
              <a:rPr lang="en-IN" dirty="0" smtClean="0"/>
              <a:t>•Indications: </a:t>
            </a:r>
          </a:p>
          <a:p>
            <a:pPr>
              <a:buNone/>
            </a:pPr>
            <a:r>
              <a:rPr lang="en-IN" dirty="0" smtClean="0"/>
              <a:t>•&lt;5mm  sterile matrix remaining </a:t>
            </a:r>
          </a:p>
          <a:p>
            <a:pPr>
              <a:buNone/>
            </a:pPr>
            <a:r>
              <a:rPr lang="en-IN" dirty="0" smtClean="0"/>
              <a:t>•angle of amputation precludes other options </a:t>
            </a:r>
          </a:p>
          <a:p>
            <a:pPr>
              <a:buNone/>
            </a:pPr>
            <a:r>
              <a:rPr lang="en-IN" dirty="0" smtClean="0"/>
              <a:t>•advanced age </a:t>
            </a:r>
          </a:p>
          <a:p>
            <a:pPr>
              <a:buNone/>
            </a:pPr>
            <a:r>
              <a:rPr lang="en-IN" dirty="0" smtClean="0"/>
              <a:t>–Medical co-morbidities</a:t>
            </a:r>
          </a:p>
          <a:p>
            <a:pPr>
              <a:buNone/>
            </a:pPr>
            <a:endParaRPr lang="en-IN" dirty="0" smtClean="0"/>
          </a:p>
          <a:p>
            <a:endParaRPr lang="en-IN"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74638"/>
            <a:ext cx="8229600" cy="1143000"/>
          </a:xfrm>
        </p:spPr>
        <p:txBody>
          <a:bodyPr>
            <a:normAutofit fontScale="90000"/>
          </a:bodyPr>
          <a:lstStyle/>
          <a:p>
            <a:r>
              <a:rPr lang="en-US" dirty="0" smtClean="0"/>
              <a:t>Healing by   secondary intention </a:t>
            </a:r>
            <a:br>
              <a:rPr lang="en-US" dirty="0" smtClean="0"/>
            </a:br>
            <a:endParaRPr lang="en-IN"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Indication:</a:t>
            </a:r>
          </a:p>
          <a:p>
            <a:r>
              <a:rPr lang="en-US" dirty="0" smtClean="0"/>
              <a:t>Late pt with untidy wound </a:t>
            </a:r>
          </a:p>
          <a:p>
            <a:r>
              <a:rPr lang="en-US" dirty="0" smtClean="0"/>
              <a:t>Pulp tissue intact without bone exposed </a:t>
            </a:r>
          </a:p>
          <a:p>
            <a:r>
              <a:rPr lang="en-US" dirty="0" smtClean="0"/>
              <a:t>Pt refusal for operation </a:t>
            </a:r>
          </a:p>
          <a:p>
            <a:r>
              <a:rPr lang="en-US" dirty="0" smtClean="0"/>
              <a:t>Children </a:t>
            </a:r>
          </a:p>
          <a:p>
            <a:pPr>
              <a:buNone/>
            </a:pPr>
            <a:r>
              <a:rPr lang="en-US" dirty="0" smtClean="0"/>
              <a:t>Disadvantage:</a:t>
            </a:r>
          </a:p>
          <a:p>
            <a:r>
              <a:rPr lang="en-US" dirty="0" smtClean="0"/>
              <a:t>Loss of volume of pulp tissue </a:t>
            </a:r>
          </a:p>
          <a:p>
            <a:r>
              <a:rPr lang="en-US" dirty="0" smtClean="0"/>
              <a:t>Loss of pulp firmness </a:t>
            </a:r>
          </a:p>
          <a:p>
            <a:r>
              <a:rPr lang="en-US" dirty="0" smtClean="0"/>
              <a:t>Increased  sensibility </a:t>
            </a:r>
          </a:p>
          <a:p>
            <a:r>
              <a:rPr lang="en-US" dirty="0" smtClean="0"/>
              <a:t>Cold intolerance</a:t>
            </a:r>
          </a:p>
          <a:p>
            <a:endParaRPr lang="en-IN"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Skin grafting</a:t>
            </a:r>
            <a:br>
              <a:rPr lang="en-US" dirty="0" smtClean="0"/>
            </a:br>
            <a:endParaRPr lang="en-IN" dirty="0"/>
          </a:p>
        </p:txBody>
      </p:sp>
      <p:sp>
        <p:nvSpPr>
          <p:cNvPr id="3" name="Content Placeholder 2"/>
          <p:cNvSpPr>
            <a:spLocks noGrp="1"/>
          </p:cNvSpPr>
          <p:nvPr>
            <p:ph idx="1"/>
          </p:nvPr>
        </p:nvSpPr>
        <p:spPr/>
        <p:txBody>
          <a:bodyPr>
            <a:normAutofit/>
          </a:bodyPr>
          <a:lstStyle/>
          <a:p>
            <a:r>
              <a:rPr lang="en-US" dirty="0" err="1" smtClean="0"/>
              <a:t>Indication:Intact</a:t>
            </a:r>
            <a:r>
              <a:rPr lang="en-US" dirty="0" smtClean="0"/>
              <a:t> sufficient pulp tissue without skin loss </a:t>
            </a:r>
          </a:p>
          <a:p>
            <a:r>
              <a:rPr lang="en-US" dirty="0" smtClean="0"/>
              <a:t>No bone exposure </a:t>
            </a:r>
          </a:p>
          <a:p>
            <a:r>
              <a:rPr lang="en-US" dirty="0" err="1" smtClean="0"/>
              <a:t>Particularily</a:t>
            </a:r>
            <a:r>
              <a:rPr lang="en-US" dirty="0" smtClean="0"/>
              <a:t> </a:t>
            </a:r>
            <a:r>
              <a:rPr lang="en-US" dirty="0" err="1" smtClean="0"/>
              <a:t>volarily</a:t>
            </a:r>
            <a:r>
              <a:rPr lang="en-US" dirty="0" smtClean="0"/>
              <a:t> directed injury        </a:t>
            </a:r>
          </a:p>
          <a:p>
            <a:r>
              <a:rPr lang="en-US" dirty="0" err="1" smtClean="0"/>
              <a:t>Advantage:Good</a:t>
            </a:r>
            <a:r>
              <a:rPr lang="en-US" dirty="0" smtClean="0"/>
              <a:t> recovery ,outdoor basis t/</a:t>
            </a:r>
            <a:r>
              <a:rPr lang="en-US" dirty="0" err="1" smtClean="0"/>
              <a:t>t,easily</a:t>
            </a:r>
            <a:r>
              <a:rPr lang="en-US" dirty="0" smtClean="0"/>
              <a:t> available donor </a:t>
            </a:r>
            <a:r>
              <a:rPr lang="en-US" dirty="0" err="1" smtClean="0"/>
              <a:t>site,early</a:t>
            </a:r>
            <a:r>
              <a:rPr lang="en-US" dirty="0" smtClean="0"/>
              <a:t> recovery </a:t>
            </a:r>
          </a:p>
          <a:p>
            <a:r>
              <a:rPr lang="en-US" dirty="0" err="1" smtClean="0"/>
              <a:t>Disadvantage:Parasthesia,hyposthesia,cold</a:t>
            </a:r>
            <a:r>
              <a:rPr lang="en-US" dirty="0" smtClean="0"/>
              <a:t> intolerance</a:t>
            </a:r>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Local flap </a:t>
            </a:r>
            <a:endParaRPr lang="en-IN" dirty="0"/>
          </a:p>
        </p:txBody>
      </p:sp>
      <p:sp>
        <p:nvSpPr>
          <p:cNvPr id="3" name="Content Placeholder 2"/>
          <p:cNvSpPr>
            <a:spLocks noGrp="1"/>
          </p:cNvSpPr>
          <p:nvPr>
            <p:ph idx="1"/>
          </p:nvPr>
        </p:nvSpPr>
        <p:spPr/>
        <p:txBody>
          <a:bodyPr/>
          <a:lstStyle/>
          <a:p>
            <a:r>
              <a:rPr lang="en-IN" dirty="0" smtClean="0"/>
              <a:t>transferred tissue is confined to the injured digit with at least one side of flap adjacent to defect </a:t>
            </a:r>
          </a:p>
          <a:p>
            <a:pPr>
              <a:buNone/>
            </a:pPr>
            <a:r>
              <a:rPr lang="en-IN" dirty="0" smtClean="0"/>
              <a:t>•preserve length </a:t>
            </a:r>
          </a:p>
          <a:p>
            <a:pPr>
              <a:buNone/>
            </a:pPr>
            <a:r>
              <a:rPr lang="en-IN" dirty="0" smtClean="0"/>
              <a:t>•similar tissue </a:t>
            </a:r>
          </a:p>
          <a:p>
            <a:pPr>
              <a:buNone/>
            </a:pPr>
            <a:r>
              <a:rPr lang="en-IN" dirty="0" smtClean="0"/>
              <a:t>•normal sensory end organs </a:t>
            </a:r>
          </a:p>
          <a:p>
            <a:endParaRPr lang="en-IN"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Local flap </a:t>
            </a:r>
            <a:endParaRPr lang="en-IN" dirty="0"/>
          </a:p>
        </p:txBody>
      </p:sp>
      <p:sp>
        <p:nvSpPr>
          <p:cNvPr id="3" name="Content Placeholder 2"/>
          <p:cNvSpPr>
            <a:spLocks noGrp="1"/>
          </p:cNvSpPr>
          <p:nvPr>
            <p:ph idx="1"/>
          </p:nvPr>
        </p:nvSpPr>
        <p:spPr>
          <a:xfrm>
            <a:off x="914400" y="1500206"/>
            <a:ext cx="7772400" cy="4572000"/>
          </a:xfrm>
        </p:spPr>
        <p:txBody>
          <a:bodyPr>
            <a:normAutofit fontScale="85000" lnSpcReduction="20000"/>
          </a:bodyPr>
          <a:lstStyle/>
          <a:p>
            <a:r>
              <a:rPr lang="en-IN" dirty="0" err="1" smtClean="0"/>
              <a:t>Volar</a:t>
            </a:r>
            <a:r>
              <a:rPr lang="en-IN" dirty="0" smtClean="0"/>
              <a:t> V-Y advancement flap </a:t>
            </a:r>
          </a:p>
          <a:p>
            <a:r>
              <a:rPr lang="en-IN" dirty="0" err="1" smtClean="0"/>
              <a:t>Kutler</a:t>
            </a:r>
            <a:r>
              <a:rPr lang="en-IN" dirty="0" smtClean="0"/>
              <a:t> lateral V-Y flap </a:t>
            </a:r>
          </a:p>
          <a:p>
            <a:r>
              <a:rPr lang="en-US" dirty="0" err="1" smtClean="0"/>
              <a:t>Unipedicle</a:t>
            </a:r>
            <a:r>
              <a:rPr lang="en-US" dirty="0" smtClean="0"/>
              <a:t> rotation advancement</a:t>
            </a:r>
          </a:p>
          <a:p>
            <a:r>
              <a:rPr lang="en-US" dirty="0" err="1" smtClean="0"/>
              <a:t>Bipedicled</a:t>
            </a:r>
            <a:r>
              <a:rPr lang="en-US" dirty="0" smtClean="0"/>
              <a:t> advancement</a:t>
            </a:r>
          </a:p>
          <a:p>
            <a:r>
              <a:rPr lang="en-US" dirty="0" err="1" smtClean="0"/>
              <a:t>Volar</a:t>
            </a:r>
            <a:r>
              <a:rPr lang="en-US" dirty="0" smtClean="0"/>
              <a:t> advancement</a:t>
            </a:r>
            <a:endParaRPr lang="en-IN" dirty="0" smtClean="0"/>
          </a:p>
          <a:p>
            <a:r>
              <a:rPr lang="en-US" dirty="0" smtClean="0"/>
              <a:t>Joshi’s </a:t>
            </a:r>
            <a:r>
              <a:rPr lang="en-US" dirty="0" err="1" smtClean="0"/>
              <a:t>dorso</a:t>
            </a:r>
            <a:r>
              <a:rPr lang="en-US" dirty="0" smtClean="0"/>
              <a:t> lateral island flap</a:t>
            </a:r>
          </a:p>
          <a:p>
            <a:r>
              <a:rPr lang="en-US" dirty="0" err="1" smtClean="0"/>
              <a:t>Venkataswamy</a:t>
            </a:r>
            <a:r>
              <a:rPr lang="en-US" dirty="0" smtClean="0"/>
              <a:t>  </a:t>
            </a:r>
            <a:r>
              <a:rPr lang="en-US" dirty="0" err="1" smtClean="0"/>
              <a:t>unipedicled</a:t>
            </a:r>
            <a:r>
              <a:rPr lang="en-US" dirty="0" smtClean="0"/>
              <a:t> island flap</a:t>
            </a:r>
          </a:p>
          <a:p>
            <a:r>
              <a:rPr lang="en-US" dirty="0" smtClean="0"/>
              <a:t>Step advancement flap</a:t>
            </a:r>
          </a:p>
          <a:p>
            <a:r>
              <a:rPr lang="en-US" dirty="0" err="1" smtClean="0"/>
              <a:t>Homodigital</a:t>
            </a:r>
            <a:r>
              <a:rPr lang="en-US" dirty="0" smtClean="0"/>
              <a:t> island</a:t>
            </a:r>
          </a:p>
          <a:p>
            <a:r>
              <a:rPr lang="en-US" dirty="0" smtClean="0"/>
              <a:t>Reversed digital artery flap</a:t>
            </a:r>
          </a:p>
          <a:p>
            <a:r>
              <a:rPr lang="en-US" dirty="0" smtClean="0"/>
              <a:t>Oblique dorsal flaps</a:t>
            </a:r>
            <a:endParaRPr lang="en-IN" dirty="0" smtClean="0"/>
          </a:p>
          <a:p>
            <a:endParaRPr lang="en-IN"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Atasoy-Kleinert</a:t>
            </a:r>
            <a:r>
              <a:rPr lang="en-US" dirty="0" smtClean="0"/>
              <a:t> V-Y </a:t>
            </a:r>
            <a:r>
              <a:rPr lang="en-US" smtClean="0"/>
              <a:t>advancement flap</a:t>
            </a:r>
            <a:endParaRPr lang="en-IN" dirty="0"/>
          </a:p>
        </p:txBody>
      </p:sp>
      <p:sp>
        <p:nvSpPr>
          <p:cNvPr id="3" name="Content Placeholder 2"/>
          <p:cNvSpPr>
            <a:spLocks noGrp="1"/>
          </p:cNvSpPr>
          <p:nvPr>
            <p:ph idx="1"/>
          </p:nvPr>
        </p:nvSpPr>
        <p:spPr>
          <a:xfrm>
            <a:off x="914400" y="1285860"/>
            <a:ext cx="7772400" cy="4572000"/>
          </a:xfrm>
        </p:spPr>
        <p:txBody>
          <a:bodyPr>
            <a:noAutofit/>
          </a:bodyPr>
          <a:lstStyle/>
          <a:p>
            <a:pPr>
              <a:buNone/>
            </a:pPr>
            <a:endParaRPr lang="en-US" sz="2400" dirty="0" smtClean="0"/>
          </a:p>
          <a:p>
            <a:r>
              <a:rPr lang="en-US" sz="2400" dirty="0" smtClean="0"/>
              <a:t>First described by </a:t>
            </a:r>
            <a:r>
              <a:rPr lang="en-US" sz="2400" dirty="0" err="1" smtClean="0"/>
              <a:t>Tranqulili-Leali</a:t>
            </a:r>
            <a:r>
              <a:rPr lang="en-US" sz="2400" dirty="0" smtClean="0"/>
              <a:t> </a:t>
            </a:r>
          </a:p>
          <a:p>
            <a:r>
              <a:rPr lang="en-US" sz="2400" dirty="0" smtClean="0"/>
              <a:t>Popularized by </a:t>
            </a:r>
            <a:r>
              <a:rPr lang="en-US" sz="2400" dirty="0" err="1" smtClean="0"/>
              <a:t>Atasoy</a:t>
            </a:r>
            <a:r>
              <a:rPr lang="en-US" sz="2400" dirty="0" smtClean="0"/>
              <a:t> 1970 </a:t>
            </a:r>
          </a:p>
          <a:p>
            <a:r>
              <a:rPr lang="en-US" sz="2400" dirty="0" err="1" smtClean="0"/>
              <a:t>Indication:Transverse</a:t>
            </a:r>
            <a:r>
              <a:rPr lang="en-US" sz="2400" dirty="0" smtClean="0"/>
              <a:t> amputation of fingertip through distal 1/3 of terminal phalanx, with minimum proximal half of nail is preserved </a:t>
            </a:r>
          </a:p>
          <a:p>
            <a:r>
              <a:rPr lang="en-US" sz="2400" dirty="0" smtClean="0"/>
              <a:t>Base of triangle of flap&lt; less than </a:t>
            </a:r>
            <a:r>
              <a:rPr lang="en-US" sz="2400" dirty="0" err="1" smtClean="0"/>
              <a:t>transeverse</a:t>
            </a:r>
            <a:r>
              <a:rPr lang="en-US" sz="2400" dirty="0" smtClean="0"/>
              <a:t> diameter of defect </a:t>
            </a:r>
          </a:p>
          <a:p>
            <a:r>
              <a:rPr lang="en-US" sz="2400" dirty="0" err="1" smtClean="0"/>
              <a:t>Apex:proximal</a:t>
            </a:r>
            <a:r>
              <a:rPr lang="en-US" sz="2400" dirty="0" smtClean="0"/>
              <a:t> to DIP crease </a:t>
            </a:r>
          </a:p>
          <a:p>
            <a:r>
              <a:rPr lang="en-US" sz="2400" dirty="0" err="1" smtClean="0"/>
              <a:t>Advantage:Local</a:t>
            </a:r>
            <a:r>
              <a:rPr lang="en-US" sz="2400" dirty="0" smtClean="0"/>
              <a:t> </a:t>
            </a:r>
            <a:r>
              <a:rPr lang="en-US" sz="2400" dirty="0" err="1" smtClean="0"/>
              <a:t>glaborous</a:t>
            </a:r>
            <a:r>
              <a:rPr lang="en-US" sz="2400" dirty="0" smtClean="0"/>
              <a:t> </a:t>
            </a:r>
            <a:r>
              <a:rPr lang="en-US" sz="2400" dirty="0" err="1" smtClean="0"/>
              <a:t>skin,done</a:t>
            </a:r>
            <a:r>
              <a:rPr lang="en-US" sz="2400" dirty="0" smtClean="0"/>
              <a:t> in </a:t>
            </a:r>
            <a:r>
              <a:rPr lang="en-US" sz="2400" dirty="0" err="1" smtClean="0"/>
              <a:t>LA,no</a:t>
            </a:r>
            <a:r>
              <a:rPr lang="en-US" sz="2400" dirty="0" smtClean="0"/>
              <a:t> donor </a:t>
            </a:r>
            <a:r>
              <a:rPr lang="en-US" sz="2400" dirty="0" err="1" smtClean="0"/>
              <a:t>morbity</a:t>
            </a:r>
            <a:r>
              <a:rPr lang="en-US" sz="2400" dirty="0" smtClean="0"/>
              <a:t> </a:t>
            </a:r>
          </a:p>
          <a:p>
            <a:r>
              <a:rPr lang="en-US" sz="2400" dirty="0" smtClean="0"/>
              <a:t> </a:t>
            </a:r>
            <a:r>
              <a:rPr lang="en-US" sz="2400" dirty="0" err="1" smtClean="0"/>
              <a:t>Disadvantage;Limited</a:t>
            </a:r>
            <a:r>
              <a:rPr lang="en-US" sz="2400" dirty="0" smtClean="0"/>
              <a:t> application for transverse </a:t>
            </a:r>
            <a:r>
              <a:rPr lang="en-US" sz="2400" dirty="0" err="1" smtClean="0"/>
              <a:t>amputation,shortening</a:t>
            </a:r>
            <a:r>
              <a:rPr lang="en-US" sz="2400" dirty="0" smtClean="0"/>
              <a:t>   </a:t>
            </a:r>
          </a:p>
          <a:p>
            <a:endParaRPr lang="en-IN"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Picture 2" descr="C:\Users\HP\Pictures\New folder (3)\DSC00410.JPG"/>
          <p:cNvPicPr>
            <a:picLocks noGrp="1" noChangeAspect="1" noChangeArrowheads="1"/>
          </p:cNvPicPr>
          <p:nvPr>
            <p:ph idx="1"/>
          </p:nvPr>
        </p:nvPicPr>
        <p:blipFill>
          <a:blip r:embed="rId2" cstate="print"/>
          <a:srcRect b="18570"/>
          <a:stretch>
            <a:fillRect/>
          </a:stretch>
        </p:blipFill>
        <p:spPr bwMode="auto">
          <a:xfrm>
            <a:off x="571472" y="1428736"/>
            <a:ext cx="8977522" cy="4929222"/>
          </a:xfrm>
          <a:prstGeom prst="rect">
            <a:avLst/>
          </a:prstGeom>
          <a:noFill/>
          <a:ln>
            <a:noFill/>
          </a:ln>
        </p:spPr>
      </p:pic>
      <p:pic>
        <p:nvPicPr>
          <p:cNvPr id="6146" name="Picture 2" descr="C:\Users\HP\Pictures\New folder (3)\DSC00410.JPG"/>
          <p:cNvPicPr>
            <a:picLocks noChangeAspect="1" noChangeArrowheads="1"/>
          </p:cNvPicPr>
          <p:nvPr/>
        </p:nvPicPr>
        <p:blipFill>
          <a:blip r:embed="rId3" cstate="print"/>
          <a:srcRect/>
          <a:stretch>
            <a:fillRect/>
          </a:stretch>
        </p:blipFill>
        <p:spPr bwMode="auto">
          <a:xfrm>
            <a:off x="-16002000" y="-12001500"/>
            <a:ext cx="6240000" cy="4680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9218" name="Picture 2" descr="C:\Users\HP\Pictures\New folder (3)\DSC00414.JPG"/>
          <p:cNvPicPr>
            <a:picLocks noGrp="1" noChangeAspect="1" noChangeArrowheads="1"/>
          </p:cNvPicPr>
          <p:nvPr>
            <p:ph idx="1"/>
          </p:nvPr>
        </p:nvPicPr>
        <p:blipFill>
          <a:blip r:embed="rId2" cstate="print"/>
          <a:stretch>
            <a:fillRect/>
          </a:stretch>
        </p:blipFill>
        <p:spPr bwMode="auto">
          <a:xfrm>
            <a:off x="1783080" y="1807210"/>
            <a:ext cx="6035040" cy="452628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Bilateral V-Y ADVANCEMENT</a:t>
            </a:r>
            <a:endParaRPr lang="en-IN" b="1" dirty="0"/>
          </a:p>
        </p:txBody>
      </p:sp>
      <p:sp>
        <p:nvSpPr>
          <p:cNvPr id="3" name="Content Placeholder 2"/>
          <p:cNvSpPr>
            <a:spLocks noGrp="1"/>
          </p:cNvSpPr>
          <p:nvPr>
            <p:ph idx="1"/>
          </p:nvPr>
        </p:nvSpPr>
        <p:spPr/>
        <p:txBody>
          <a:bodyPr/>
          <a:lstStyle/>
          <a:p>
            <a:pPr>
              <a:buNone/>
            </a:pPr>
            <a:r>
              <a:rPr lang="en-IN" dirty="0" smtClean="0"/>
              <a:t>	–</a:t>
            </a:r>
            <a:r>
              <a:rPr lang="en-IN" dirty="0" err="1" smtClean="0"/>
              <a:t>Kutler</a:t>
            </a:r>
            <a:r>
              <a:rPr lang="en-IN" dirty="0" smtClean="0"/>
              <a:t> W.  1947 </a:t>
            </a:r>
          </a:p>
          <a:p>
            <a:pPr>
              <a:buNone/>
            </a:pPr>
            <a:r>
              <a:rPr lang="en-IN" dirty="0" smtClean="0"/>
              <a:t>–Transverse amputations </a:t>
            </a:r>
          </a:p>
          <a:p>
            <a:pPr>
              <a:buNone/>
            </a:pPr>
            <a:r>
              <a:rPr lang="en-IN" dirty="0" smtClean="0"/>
              <a:t>–Limited advancement (0.5 cm) </a:t>
            </a:r>
          </a:p>
          <a:p>
            <a:pPr>
              <a:buNone/>
            </a:pPr>
            <a:r>
              <a:rPr lang="en-IN" dirty="0" smtClean="0"/>
              <a:t>•Bilateral V flaps</a:t>
            </a:r>
          </a:p>
          <a:p>
            <a:pPr>
              <a:buNone/>
            </a:pPr>
            <a:r>
              <a:rPr lang="en-IN" dirty="0" smtClean="0"/>
              <a:t>•May have high incidence of persistent hypersensitivity at suture lines. </a:t>
            </a:r>
          </a:p>
          <a:p>
            <a:pPr>
              <a:buNone/>
            </a:pPr>
            <a:r>
              <a:rPr lang="en-US" dirty="0" smtClean="0"/>
              <a:t>Three scars in midline at point of tip</a:t>
            </a:r>
            <a:endParaRPr lang="en-IN" dirty="0" smtClean="0"/>
          </a:p>
          <a:p>
            <a:pPr>
              <a:buNone/>
            </a:pPr>
            <a:r>
              <a:rPr lang="en-IN" dirty="0" smtClean="0"/>
              <a:t> </a:t>
            </a:r>
          </a:p>
          <a:p>
            <a:endParaRPr lang="en-IN"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170" name="Picture 2" descr="C:\Users\HP\Pictures\New folder (3)\DSC00411.JPG"/>
          <p:cNvPicPr>
            <a:picLocks noGrp="1" noChangeAspect="1" noChangeArrowheads="1"/>
          </p:cNvPicPr>
          <p:nvPr>
            <p:ph idx="1"/>
          </p:nvPr>
        </p:nvPicPr>
        <p:blipFill>
          <a:blip r:embed="rId2" cstate="print"/>
          <a:srcRect b="16345"/>
          <a:stretch>
            <a:fillRect/>
          </a:stretch>
        </p:blipFill>
        <p:spPr bwMode="auto">
          <a:xfrm>
            <a:off x="928661" y="1643050"/>
            <a:ext cx="8677695" cy="521495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 </a:t>
            </a:r>
            <a:endParaRPr lang="en-IN" dirty="0"/>
          </a:p>
        </p:txBody>
      </p:sp>
      <p:sp>
        <p:nvSpPr>
          <p:cNvPr id="3" name="Content Placeholder 2"/>
          <p:cNvSpPr>
            <a:spLocks noGrp="1"/>
          </p:cNvSpPr>
          <p:nvPr>
            <p:ph idx="1"/>
          </p:nvPr>
        </p:nvSpPr>
        <p:spPr/>
        <p:txBody>
          <a:bodyPr/>
          <a:lstStyle/>
          <a:p>
            <a:r>
              <a:rPr lang="en-US" dirty="0" smtClean="0"/>
              <a:t>Upper limb </a:t>
            </a:r>
            <a:r>
              <a:rPr lang="en-US" dirty="0" err="1" smtClean="0"/>
              <a:t>developes</a:t>
            </a:r>
            <a:r>
              <a:rPr lang="en-US" dirty="0" smtClean="0"/>
              <a:t> from arm bud at 30</a:t>
            </a:r>
            <a:r>
              <a:rPr lang="en-US" baseline="30000" dirty="0" smtClean="0"/>
              <a:t>th</a:t>
            </a:r>
            <a:r>
              <a:rPr lang="en-US" dirty="0" smtClean="0"/>
              <a:t> day of I U life</a:t>
            </a:r>
          </a:p>
          <a:p>
            <a:r>
              <a:rPr lang="en-US" dirty="0" smtClean="0"/>
              <a:t>Finger rays appear at 44</a:t>
            </a:r>
            <a:r>
              <a:rPr lang="en-US" baseline="30000" dirty="0" smtClean="0"/>
              <a:t>th</a:t>
            </a:r>
            <a:r>
              <a:rPr lang="en-US" dirty="0" smtClean="0"/>
              <a:t> day and separate on 52</a:t>
            </a:r>
            <a:r>
              <a:rPr lang="en-US" baseline="30000" dirty="0" smtClean="0"/>
              <a:t>nd</a:t>
            </a:r>
            <a:r>
              <a:rPr lang="en-US" dirty="0" smtClean="0"/>
              <a:t> day</a:t>
            </a:r>
          </a:p>
          <a:p>
            <a:r>
              <a:rPr lang="en-US" dirty="0" smtClean="0"/>
              <a:t>Distal </a:t>
            </a:r>
            <a:r>
              <a:rPr lang="en-US" dirty="0" err="1" smtClean="0"/>
              <a:t>phallanx</a:t>
            </a:r>
            <a:r>
              <a:rPr lang="en-US" dirty="0" smtClean="0"/>
              <a:t> derived from ectoderm and mesoderm </a:t>
            </a:r>
          </a:p>
          <a:p>
            <a:r>
              <a:rPr lang="en-US" dirty="0" smtClean="0"/>
              <a:t>Nails are </a:t>
            </a:r>
            <a:r>
              <a:rPr lang="en-US" dirty="0" err="1" smtClean="0"/>
              <a:t>ectodermal</a:t>
            </a:r>
            <a:r>
              <a:rPr lang="en-US" dirty="0" smtClean="0"/>
              <a:t> in origin</a:t>
            </a:r>
            <a:endParaRPr lang="en-IN"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Unipedicled</a:t>
            </a:r>
            <a:r>
              <a:rPr lang="en-US" dirty="0" smtClean="0"/>
              <a:t> Rotation Advancement Flap</a:t>
            </a:r>
            <a:endParaRPr lang="en-IN" dirty="0"/>
          </a:p>
        </p:txBody>
      </p:sp>
      <p:sp>
        <p:nvSpPr>
          <p:cNvPr id="3" name="Content Placeholder 2"/>
          <p:cNvSpPr>
            <a:spLocks noGrp="1"/>
          </p:cNvSpPr>
          <p:nvPr>
            <p:ph idx="1"/>
          </p:nvPr>
        </p:nvSpPr>
        <p:spPr/>
        <p:txBody>
          <a:bodyPr>
            <a:normAutofit fontScale="85000" lnSpcReduction="20000"/>
          </a:bodyPr>
          <a:lstStyle/>
          <a:p>
            <a:pPr>
              <a:buNone/>
            </a:pPr>
            <a:endParaRPr lang="en-US" dirty="0" smtClean="0"/>
          </a:p>
          <a:p>
            <a:r>
              <a:rPr lang="en-US" dirty="0" err="1" smtClean="0"/>
              <a:t>Hueston</a:t>
            </a:r>
            <a:r>
              <a:rPr lang="en-US" dirty="0" smtClean="0"/>
              <a:t> has modified the </a:t>
            </a:r>
            <a:r>
              <a:rPr lang="en-US" dirty="0" err="1" smtClean="0"/>
              <a:t>Moberg</a:t>
            </a:r>
            <a:r>
              <a:rPr lang="en-US" dirty="0" smtClean="0"/>
              <a:t> flap this is to avoid bilateral </a:t>
            </a:r>
            <a:r>
              <a:rPr lang="en-US" dirty="0" err="1" smtClean="0"/>
              <a:t>midaxial</a:t>
            </a:r>
            <a:r>
              <a:rPr lang="en-US" dirty="0" smtClean="0"/>
              <a:t> incisions and carry out the rotation of the </a:t>
            </a:r>
            <a:r>
              <a:rPr lang="en-US" dirty="0" err="1" smtClean="0"/>
              <a:t>volar</a:t>
            </a:r>
            <a:r>
              <a:rPr lang="en-US" dirty="0" smtClean="0"/>
              <a:t>  thumb skin based only on the vascular pedicle on one side. </a:t>
            </a:r>
          </a:p>
          <a:p>
            <a:r>
              <a:rPr lang="en-US" dirty="0" smtClean="0"/>
              <a:t>The base of flap is classically positioned  on the </a:t>
            </a:r>
            <a:r>
              <a:rPr lang="en-US" dirty="0" err="1" smtClean="0"/>
              <a:t>ulnar</a:t>
            </a:r>
            <a:r>
              <a:rPr lang="en-US" dirty="0" smtClean="0"/>
              <a:t> side of the thumb so as to preserve maximum </a:t>
            </a:r>
            <a:r>
              <a:rPr lang="en-US" dirty="0" err="1" smtClean="0"/>
              <a:t>innervetion</a:t>
            </a:r>
            <a:r>
              <a:rPr lang="en-US" dirty="0" smtClean="0"/>
              <a:t> to </a:t>
            </a:r>
            <a:r>
              <a:rPr lang="en-US" dirty="0" err="1" smtClean="0"/>
              <a:t>ulnar</a:t>
            </a:r>
            <a:r>
              <a:rPr lang="en-US" dirty="0" smtClean="0"/>
              <a:t> side of the reconstructed tip.  </a:t>
            </a:r>
          </a:p>
          <a:p>
            <a:r>
              <a:rPr lang="en-US" dirty="0" smtClean="0"/>
              <a:t>On the free edge of the flap skin is raised superficial to the </a:t>
            </a:r>
            <a:r>
              <a:rPr lang="en-US" dirty="0" err="1" smtClean="0"/>
              <a:t>neurovascvular</a:t>
            </a:r>
            <a:r>
              <a:rPr lang="en-US" dirty="0" smtClean="0"/>
              <a:t> structures and then incised transversely at the proximal crease. </a:t>
            </a:r>
          </a:p>
          <a:p>
            <a:r>
              <a:rPr lang="en-US" dirty="0" smtClean="0"/>
              <a:t>The </a:t>
            </a:r>
            <a:r>
              <a:rPr lang="en-US" dirty="0" err="1" smtClean="0"/>
              <a:t>tringular</a:t>
            </a:r>
            <a:r>
              <a:rPr lang="en-US" dirty="0" smtClean="0"/>
              <a:t> secondary defect at the base of the thumb required FTG.</a:t>
            </a:r>
            <a:endParaRPr lang="en-IN"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8435" name="Picture 3" descr="C:\Users\HP\Pictures\New folder (3)\DSC00425.JPG"/>
          <p:cNvPicPr>
            <a:picLocks noGrp="1" noChangeAspect="1" noChangeArrowheads="1"/>
          </p:cNvPicPr>
          <p:nvPr>
            <p:ph idx="1"/>
          </p:nvPr>
        </p:nvPicPr>
        <p:blipFill>
          <a:blip r:embed="rId2" cstate="print"/>
          <a:srcRect b="31025"/>
          <a:stretch>
            <a:fillRect/>
          </a:stretch>
        </p:blipFill>
        <p:spPr bwMode="auto">
          <a:xfrm>
            <a:off x="1357290" y="1807210"/>
            <a:ext cx="7286676" cy="4765062"/>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Bipedicled</a:t>
            </a:r>
            <a:r>
              <a:rPr lang="en-US" dirty="0" smtClean="0"/>
              <a:t> Island Advancement </a:t>
            </a:r>
            <a:r>
              <a:rPr lang="en-US" dirty="0" err="1" smtClean="0"/>
              <a:t>Falp</a:t>
            </a:r>
            <a:r>
              <a:rPr lang="en-US" dirty="0" smtClean="0"/>
              <a:t>:(O”BRIEN) </a:t>
            </a:r>
            <a:br>
              <a:rPr lang="en-US" dirty="0" smtClean="0"/>
            </a:br>
            <a:endParaRPr lang="en-IN" dirty="0"/>
          </a:p>
        </p:txBody>
      </p:sp>
      <p:sp>
        <p:nvSpPr>
          <p:cNvPr id="3" name="Content Placeholder 2"/>
          <p:cNvSpPr>
            <a:spLocks noGrp="1"/>
          </p:cNvSpPr>
          <p:nvPr>
            <p:ph idx="1"/>
          </p:nvPr>
        </p:nvSpPr>
        <p:spPr/>
        <p:txBody>
          <a:bodyPr>
            <a:normAutofit/>
          </a:bodyPr>
          <a:lstStyle/>
          <a:p>
            <a:r>
              <a:rPr lang="en-US" dirty="0" smtClean="0"/>
              <a:t>Modification of the </a:t>
            </a:r>
            <a:r>
              <a:rPr lang="en-US" dirty="0" err="1" smtClean="0"/>
              <a:t>Moberg</a:t>
            </a:r>
            <a:r>
              <a:rPr lang="en-US" dirty="0" smtClean="0"/>
              <a:t> flap </a:t>
            </a:r>
          </a:p>
          <a:p>
            <a:r>
              <a:rPr lang="en-US" dirty="0" err="1" smtClean="0"/>
              <a:t>Midlateral</a:t>
            </a:r>
            <a:r>
              <a:rPr lang="en-US" dirty="0" smtClean="0"/>
              <a:t> incisions are joined by transverse incision at level of proximal third of the proximal phalanx taken through skin only. </a:t>
            </a:r>
          </a:p>
          <a:p>
            <a:r>
              <a:rPr lang="en-US" dirty="0" smtClean="0"/>
              <a:t>The neurovascular pedicles are dissected out from </a:t>
            </a:r>
            <a:r>
              <a:rPr lang="en-US" dirty="0" err="1" smtClean="0"/>
              <a:t>beanth</a:t>
            </a:r>
            <a:r>
              <a:rPr lang="en-US" dirty="0" smtClean="0"/>
              <a:t> the proximal flap to permit mobilization of the distal skin island. </a:t>
            </a:r>
          </a:p>
          <a:p>
            <a:r>
              <a:rPr lang="en-US" dirty="0" smtClean="0"/>
              <a:t>This island is then advanced and secondary defect filled with a FTG.</a:t>
            </a:r>
            <a:endParaRPr lang="en-IN"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9458" name="Picture 2" descr="C:\Users\HP\Pictures\New folder (3)\DSC00426.JPG"/>
          <p:cNvPicPr>
            <a:picLocks noGrp="1" noChangeAspect="1" noChangeArrowheads="1"/>
          </p:cNvPicPr>
          <p:nvPr>
            <p:ph idx="1"/>
          </p:nvPr>
        </p:nvPicPr>
        <p:blipFill>
          <a:blip r:embed="rId2" cstate="print"/>
          <a:srcRect b="37338"/>
          <a:stretch>
            <a:fillRect/>
          </a:stretch>
        </p:blipFill>
        <p:spPr bwMode="auto">
          <a:xfrm>
            <a:off x="1000100" y="1807210"/>
            <a:ext cx="7572428" cy="48365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482" name="Picture 2" descr="C:\Users\HP\Pictures\New folder (3)\DSC00430.JPG"/>
          <p:cNvPicPr>
            <a:picLocks noGrp="1" noChangeAspect="1" noChangeArrowheads="1"/>
          </p:cNvPicPr>
          <p:nvPr>
            <p:ph idx="1"/>
          </p:nvPr>
        </p:nvPicPr>
        <p:blipFill>
          <a:blip r:embed="rId2" cstate="print"/>
          <a:srcRect b="26290"/>
          <a:stretch>
            <a:fillRect/>
          </a:stretch>
        </p:blipFill>
        <p:spPr bwMode="auto">
          <a:xfrm>
            <a:off x="1783080" y="1807210"/>
            <a:ext cx="6860886" cy="4765062"/>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Volar</a:t>
            </a:r>
            <a:r>
              <a:rPr lang="en-US" dirty="0" smtClean="0"/>
              <a:t> Advancement Flap On The Digits(SNOW-1967)</a:t>
            </a:r>
            <a:endParaRPr lang="en-IN"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 </a:t>
            </a:r>
          </a:p>
          <a:p>
            <a:r>
              <a:rPr lang="en-US" dirty="0" smtClean="0"/>
              <a:t>This applies the </a:t>
            </a:r>
            <a:r>
              <a:rPr lang="en-US" dirty="0" err="1" smtClean="0"/>
              <a:t>Moberg</a:t>
            </a:r>
            <a:r>
              <a:rPr lang="en-US" dirty="0" smtClean="0"/>
              <a:t> advancement concept used on the thumb to the fingers. </a:t>
            </a:r>
          </a:p>
          <a:p>
            <a:r>
              <a:rPr lang="en-US" dirty="0" smtClean="0"/>
              <a:t>It is hazardous because the dorsal  skin does not have the separate </a:t>
            </a:r>
            <a:r>
              <a:rPr lang="en-US" dirty="0" err="1" smtClean="0"/>
              <a:t>vascularization</a:t>
            </a:r>
            <a:r>
              <a:rPr lang="en-US" dirty="0" smtClean="0"/>
              <a:t>. </a:t>
            </a:r>
          </a:p>
          <a:p>
            <a:r>
              <a:rPr lang="en-US" dirty="0" smtClean="0"/>
              <a:t>It has been suggested that the procedure can be applied to a finger if  the soft tissues are left attached as a </a:t>
            </a:r>
            <a:r>
              <a:rPr lang="en-US" dirty="0" err="1" smtClean="0"/>
              <a:t>mesentry</a:t>
            </a:r>
            <a:r>
              <a:rPr lang="en-US" dirty="0" smtClean="0"/>
              <a:t> to the flap. </a:t>
            </a:r>
          </a:p>
          <a:p>
            <a:r>
              <a:rPr lang="en-US" dirty="0" smtClean="0"/>
              <a:t>Snow has described dissecting out the dorsal branches of the digital arteries when mobilizing the </a:t>
            </a:r>
            <a:r>
              <a:rPr lang="en-US" dirty="0" err="1" smtClean="0"/>
              <a:t>flap,there</a:t>
            </a:r>
            <a:r>
              <a:rPr lang="en-US" dirty="0" smtClean="0"/>
              <a:t> by preserving the blood supply to the dorsum.  </a:t>
            </a:r>
          </a:p>
          <a:p>
            <a:pPr>
              <a:buNone/>
            </a:pPr>
            <a:r>
              <a:rPr lang="en-US" dirty="0" smtClean="0"/>
              <a:t> </a:t>
            </a:r>
            <a:endParaRPr lang="en-IN"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7410" name="Picture 2" descr="C:\Users\HP\Pictures\New folder (3)\DSC00424.JPG"/>
          <p:cNvPicPr>
            <a:picLocks noGrp="1" noChangeAspect="1" noChangeArrowheads="1"/>
          </p:cNvPicPr>
          <p:nvPr>
            <p:ph idx="1"/>
          </p:nvPr>
        </p:nvPicPr>
        <p:blipFill>
          <a:blip r:embed="rId2" cstate="print"/>
          <a:srcRect b="24712"/>
          <a:stretch>
            <a:fillRect/>
          </a:stretch>
        </p:blipFill>
        <p:spPr bwMode="auto">
          <a:xfrm>
            <a:off x="1783080" y="1807210"/>
            <a:ext cx="7075200" cy="469362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Unipedicled</a:t>
            </a:r>
            <a:r>
              <a:rPr lang="en-US" dirty="0" smtClean="0"/>
              <a:t> Island Advancement Flap(VENKATSWAMY): </a:t>
            </a:r>
            <a:br>
              <a:rPr lang="en-US" dirty="0" smtClean="0"/>
            </a:br>
            <a:endParaRPr lang="en-IN" dirty="0"/>
          </a:p>
        </p:txBody>
      </p:sp>
      <p:sp>
        <p:nvSpPr>
          <p:cNvPr id="3" name="Content Placeholder 2"/>
          <p:cNvSpPr>
            <a:spLocks noGrp="1"/>
          </p:cNvSpPr>
          <p:nvPr>
            <p:ph idx="1"/>
          </p:nvPr>
        </p:nvSpPr>
        <p:spPr/>
        <p:txBody>
          <a:bodyPr>
            <a:normAutofit fontScale="77500" lnSpcReduction="20000"/>
          </a:bodyPr>
          <a:lstStyle/>
          <a:p>
            <a:r>
              <a:rPr lang="en-US" dirty="0" smtClean="0"/>
              <a:t>Indicated for lateral or medial oblique tip loss by advancing a </a:t>
            </a:r>
            <a:r>
              <a:rPr lang="en-US" dirty="0" err="1" smtClean="0"/>
              <a:t>tringular</a:t>
            </a:r>
            <a:r>
              <a:rPr lang="en-US" dirty="0" smtClean="0"/>
              <a:t> island flap from the less damaged side. </a:t>
            </a:r>
          </a:p>
          <a:p>
            <a:r>
              <a:rPr lang="en-US" dirty="0" smtClean="0"/>
              <a:t>Base of flap is as wide as defect and two sides 2-2.5 times as long. </a:t>
            </a:r>
          </a:p>
          <a:p>
            <a:r>
              <a:rPr lang="en-US" dirty="0" smtClean="0"/>
              <a:t>One side follows mid lateral line while other crosses the </a:t>
            </a:r>
            <a:r>
              <a:rPr lang="en-US" dirty="0" err="1" smtClean="0"/>
              <a:t>volar</a:t>
            </a:r>
            <a:r>
              <a:rPr lang="en-US" dirty="0" smtClean="0"/>
              <a:t> side of the digit. </a:t>
            </a:r>
          </a:p>
          <a:p>
            <a:r>
              <a:rPr lang="en-US" dirty="0" smtClean="0"/>
              <a:t>The dorsal incision </a:t>
            </a:r>
            <a:r>
              <a:rPr lang="en-US" dirty="0" err="1" smtClean="0"/>
              <a:t>deepned</a:t>
            </a:r>
            <a:r>
              <a:rPr lang="en-US" dirty="0" smtClean="0"/>
              <a:t> to a plane beneath the subcutaneous fat so the neurovascular bundle raised with the flap. </a:t>
            </a:r>
          </a:p>
          <a:p>
            <a:r>
              <a:rPr lang="en-US" dirty="0" smtClean="0"/>
              <a:t>On </a:t>
            </a:r>
            <a:r>
              <a:rPr lang="en-US" dirty="0" err="1" smtClean="0"/>
              <a:t>volar</a:t>
            </a:r>
            <a:r>
              <a:rPr lang="en-US" dirty="0" smtClean="0"/>
              <a:t> aspect incision is through  the skin and fibrous  septa divided with scissors preserving vessels and nerves entering the </a:t>
            </a:r>
            <a:r>
              <a:rPr lang="en-US" dirty="0" err="1" smtClean="0"/>
              <a:t>volar</a:t>
            </a:r>
            <a:r>
              <a:rPr lang="en-US" dirty="0" smtClean="0"/>
              <a:t> side of the triangle. </a:t>
            </a:r>
          </a:p>
          <a:p>
            <a:r>
              <a:rPr lang="en-US" dirty="0" smtClean="0"/>
              <a:t>After advancement ,donor defect closed in v-y manner.</a:t>
            </a:r>
            <a:endParaRPr lang="en-IN"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2" cstate="print"/>
          <a:srcRect/>
          <a:stretch>
            <a:fillRect/>
          </a:stretch>
        </p:blipFill>
        <p:spPr bwMode="auto">
          <a:xfrm>
            <a:off x="857224" y="1285860"/>
            <a:ext cx="7500990" cy="5072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smtClean="0"/>
              <a:t>Dorsalateral</a:t>
            </a:r>
            <a:r>
              <a:rPr lang="en-US" dirty="0" smtClean="0"/>
              <a:t> Island Advancement Flap(JOSHI): </a:t>
            </a:r>
            <a:br>
              <a:rPr lang="en-US" dirty="0" smtClean="0"/>
            </a:br>
            <a:endParaRPr lang="en-IN" dirty="0"/>
          </a:p>
        </p:txBody>
      </p:sp>
      <p:sp>
        <p:nvSpPr>
          <p:cNvPr id="3" name="Content Placeholder 2"/>
          <p:cNvSpPr>
            <a:spLocks noGrp="1"/>
          </p:cNvSpPr>
          <p:nvPr>
            <p:ph idx="1"/>
          </p:nvPr>
        </p:nvSpPr>
        <p:spPr/>
        <p:txBody>
          <a:bodyPr>
            <a:normAutofit fontScale="62500" lnSpcReduction="20000"/>
          </a:bodyPr>
          <a:lstStyle/>
          <a:p>
            <a:r>
              <a:rPr lang="en-US" dirty="0" smtClean="0"/>
              <a:t>This flap reconstructs the pulp using neurovascular island flap from dorsum and lateral aspect of the finger. </a:t>
            </a:r>
          </a:p>
          <a:p>
            <a:r>
              <a:rPr lang="en-US" dirty="0" smtClean="0"/>
              <a:t>The </a:t>
            </a:r>
            <a:r>
              <a:rPr lang="en-US" dirty="0" err="1" smtClean="0"/>
              <a:t>volar</a:t>
            </a:r>
            <a:r>
              <a:rPr lang="en-US" dirty="0" smtClean="0"/>
              <a:t> margin of the flap borders the defect and then tapers towards the mid lateral line at the PIP joint crease. </a:t>
            </a:r>
          </a:p>
          <a:p>
            <a:r>
              <a:rPr lang="en-US" dirty="0" smtClean="0"/>
              <a:t>The dorsal margin of the flap passes from the  defect past the proximal corner of the nail, about 3mmfrom it, reaches midline on dorsum of finger and then tapers down to meet the </a:t>
            </a:r>
            <a:r>
              <a:rPr lang="en-US" dirty="0" err="1" smtClean="0"/>
              <a:t>volar</a:t>
            </a:r>
            <a:r>
              <a:rPr lang="en-US" dirty="0" smtClean="0"/>
              <a:t> incision at pip crease. </a:t>
            </a:r>
          </a:p>
          <a:p>
            <a:r>
              <a:rPr lang="en-US" dirty="0" smtClean="0"/>
              <a:t>From proximal corner of flap mid lateral incision made down to the web and the pedicle isolated preserving digital branch. </a:t>
            </a:r>
          </a:p>
          <a:p>
            <a:r>
              <a:rPr lang="en-US" dirty="0" smtClean="0"/>
              <a:t>The </a:t>
            </a:r>
            <a:r>
              <a:rPr lang="en-US" dirty="0" err="1" smtClean="0"/>
              <a:t>volar</a:t>
            </a:r>
            <a:r>
              <a:rPr lang="en-US" dirty="0" smtClean="0"/>
              <a:t> margin is incised and flap elevated in subcutaneous plane. </a:t>
            </a:r>
          </a:p>
          <a:p>
            <a:r>
              <a:rPr lang="en-US" dirty="0" smtClean="0"/>
              <a:t>The dorsal incision is made and attempt is made to preserve </a:t>
            </a:r>
            <a:r>
              <a:rPr lang="en-US" dirty="0" err="1" smtClean="0"/>
              <a:t>dorsolateral</a:t>
            </a:r>
            <a:r>
              <a:rPr lang="en-US" dirty="0" smtClean="0"/>
              <a:t> vein at this point. </a:t>
            </a:r>
          </a:p>
          <a:p>
            <a:r>
              <a:rPr lang="en-US" dirty="0" smtClean="0"/>
              <a:t>The flap is advanced with MCP joint flexed and donor site closed with FTG.</a:t>
            </a:r>
            <a:endParaRPr lang="en-IN"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 Anatomy of  Fingertip </a:t>
            </a:r>
            <a:br>
              <a:rPr lang="en-IN" dirty="0" smtClean="0"/>
            </a:br>
            <a:r>
              <a:rPr lang="en-IN" dirty="0" smtClean="0"/>
              <a:t>PULP:</a:t>
            </a:r>
            <a:endParaRPr lang="en-IN" dirty="0"/>
          </a:p>
        </p:txBody>
      </p:sp>
      <p:sp>
        <p:nvSpPr>
          <p:cNvPr id="3" name="Content Placeholder 2"/>
          <p:cNvSpPr>
            <a:spLocks noGrp="1"/>
          </p:cNvSpPr>
          <p:nvPr>
            <p:ph idx="1"/>
          </p:nvPr>
        </p:nvSpPr>
        <p:spPr/>
        <p:txBody>
          <a:bodyPr/>
          <a:lstStyle/>
          <a:p>
            <a:pPr>
              <a:buNone/>
            </a:pPr>
            <a:r>
              <a:rPr lang="en-IN" dirty="0" smtClean="0"/>
              <a:t>•Fibro fatty tissue stabilized by fibrous septa extending from dermis to </a:t>
            </a:r>
            <a:r>
              <a:rPr lang="en-IN" dirty="0" err="1" smtClean="0"/>
              <a:t>periosteum</a:t>
            </a:r>
            <a:endParaRPr lang="en-IN" dirty="0" smtClean="0"/>
          </a:p>
          <a:p>
            <a:pPr>
              <a:buNone/>
            </a:pPr>
            <a:endParaRPr lang="en-IN" dirty="0" smtClean="0"/>
          </a:p>
          <a:p>
            <a:pPr>
              <a:buNone/>
            </a:pPr>
            <a:endParaRPr lang="en-IN" dirty="0" smtClean="0"/>
          </a:p>
          <a:p>
            <a:pPr>
              <a:buNone/>
            </a:pPr>
            <a:r>
              <a:rPr lang="en-IN" dirty="0" smtClean="0"/>
              <a:t>•Thick epidermis with deep papillary ridges</a:t>
            </a:r>
          </a:p>
          <a:p>
            <a:endParaRPr lang="en-IN"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1506" name="Picture 2" descr="C:\Users\HP\Pictures\New folder (3)\DSC00427.JPG"/>
          <p:cNvPicPr>
            <a:picLocks noGrp="1" noChangeAspect="1" noChangeArrowheads="1"/>
          </p:cNvPicPr>
          <p:nvPr>
            <p:ph idx="1"/>
          </p:nvPr>
        </p:nvPicPr>
        <p:blipFill>
          <a:blip r:embed="rId2" cstate="print"/>
          <a:srcRect b="19977"/>
          <a:stretch>
            <a:fillRect/>
          </a:stretch>
        </p:blipFill>
        <p:spPr bwMode="auto">
          <a:xfrm>
            <a:off x="1783080" y="1807210"/>
            <a:ext cx="6035040" cy="4907938"/>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RETROGRADE FINGER DORSUM PEDICLE FLAP(OGO)</a:t>
            </a:r>
            <a:endParaRPr lang="en-IN" dirty="0"/>
          </a:p>
        </p:txBody>
      </p:sp>
      <p:sp>
        <p:nvSpPr>
          <p:cNvPr id="3" name="Content Placeholder 2"/>
          <p:cNvSpPr>
            <a:spLocks noGrp="1"/>
          </p:cNvSpPr>
          <p:nvPr>
            <p:ph idx="1"/>
          </p:nvPr>
        </p:nvSpPr>
        <p:spPr/>
        <p:txBody>
          <a:bodyPr/>
          <a:lstStyle/>
          <a:p>
            <a:r>
              <a:rPr lang="en-US" dirty="0" smtClean="0"/>
              <a:t>Used for pulp reconstruction of same digit. </a:t>
            </a:r>
          </a:p>
          <a:p>
            <a:r>
              <a:rPr lang="en-US" dirty="0" smtClean="0"/>
              <a:t>Pedicle either radial or </a:t>
            </a:r>
            <a:r>
              <a:rPr lang="en-US" dirty="0" err="1" smtClean="0"/>
              <a:t>ulnar</a:t>
            </a:r>
            <a:r>
              <a:rPr lang="en-US" dirty="0" smtClean="0"/>
              <a:t> based. </a:t>
            </a:r>
          </a:p>
          <a:p>
            <a:r>
              <a:rPr lang="en-US" dirty="0" smtClean="0"/>
              <a:t>Amputation proximal to nail matrix the pedicle need to be 6 to 8 mm wide, for amputation distal to nail matrix pedicle need to be 8 to 10 mm wide.</a:t>
            </a:r>
            <a:endParaRPr lang="en-IN"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3554" name="Picture 2" descr="C:\Users\HP\Pictures\New folder (3)\DSC00429.JPG"/>
          <p:cNvPicPr>
            <a:picLocks noGrp="1" noChangeAspect="1" noChangeArrowheads="1"/>
          </p:cNvPicPr>
          <p:nvPr>
            <p:ph idx="1"/>
          </p:nvPr>
        </p:nvPicPr>
        <p:blipFill>
          <a:blip r:embed="rId2" cstate="print"/>
          <a:srcRect b="26290"/>
          <a:stretch>
            <a:fillRect/>
          </a:stretch>
        </p:blipFill>
        <p:spPr bwMode="auto">
          <a:xfrm>
            <a:off x="1000100" y="1807210"/>
            <a:ext cx="7500990" cy="48365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ADVANCEMENT ISLAND FLAP(EVANS 1988)</a:t>
            </a:r>
            <a:endParaRPr lang="en-IN" dirty="0"/>
          </a:p>
        </p:txBody>
      </p:sp>
      <p:sp>
        <p:nvSpPr>
          <p:cNvPr id="3" name="Content Placeholder 2"/>
          <p:cNvSpPr>
            <a:spLocks noGrp="1"/>
          </p:cNvSpPr>
          <p:nvPr>
            <p:ph idx="1"/>
          </p:nvPr>
        </p:nvSpPr>
        <p:spPr/>
        <p:txBody>
          <a:bodyPr>
            <a:normAutofit lnSpcReduction="10000"/>
          </a:bodyPr>
          <a:lstStyle/>
          <a:p>
            <a:r>
              <a:rPr lang="en-US" dirty="0" smtClean="0"/>
              <a:t>Flap achieves advancement for tip reconstruction without creating a significant secondary defect. </a:t>
            </a:r>
          </a:p>
          <a:p>
            <a:r>
              <a:rPr lang="en-US" dirty="0" err="1" smtClean="0"/>
              <a:t>Volar</a:t>
            </a:r>
            <a:r>
              <a:rPr lang="en-US" dirty="0" smtClean="0"/>
              <a:t> margin of flap design as a three triangles. </a:t>
            </a:r>
          </a:p>
          <a:p>
            <a:r>
              <a:rPr lang="en-US" dirty="0" smtClean="0"/>
              <a:t>Dorsal incision is convex and tapers to meet </a:t>
            </a:r>
            <a:r>
              <a:rPr lang="en-US" dirty="0" err="1" smtClean="0"/>
              <a:t>volar</a:t>
            </a:r>
            <a:r>
              <a:rPr lang="en-US" dirty="0" smtClean="0"/>
              <a:t> incision at </a:t>
            </a:r>
            <a:r>
              <a:rPr lang="en-US" dirty="0" err="1" smtClean="0"/>
              <a:t>midlateral</a:t>
            </a:r>
            <a:r>
              <a:rPr lang="en-US" dirty="0" smtClean="0"/>
              <a:t> line. </a:t>
            </a:r>
          </a:p>
          <a:p>
            <a:r>
              <a:rPr lang="en-US" dirty="0" smtClean="0"/>
              <a:t>The flap is advanced ,engaging each triangular flap distally, and closing the proximal triangles and gap over the pedicle.  </a:t>
            </a:r>
            <a:endParaRPr lang="en-IN"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4578" name="Picture 2" descr="C:\Users\HP\Pictures\New folder (3)\DSC00431.JPG"/>
          <p:cNvPicPr>
            <a:picLocks noGrp="1" noChangeAspect="1" noChangeArrowheads="1"/>
          </p:cNvPicPr>
          <p:nvPr>
            <p:ph idx="1"/>
          </p:nvPr>
        </p:nvPicPr>
        <p:blipFill>
          <a:blip r:embed="rId2" cstate="print"/>
          <a:srcRect b="16821"/>
          <a:stretch>
            <a:fillRect/>
          </a:stretch>
        </p:blipFill>
        <p:spPr bwMode="auto">
          <a:xfrm>
            <a:off x="1000100" y="1807210"/>
            <a:ext cx="7858180" cy="48365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DIGITAL ARTERY FALP</a:t>
            </a:r>
            <a:endParaRPr lang="en-IN" dirty="0"/>
          </a:p>
        </p:txBody>
      </p:sp>
      <p:sp>
        <p:nvSpPr>
          <p:cNvPr id="3" name="Content Placeholder 2"/>
          <p:cNvSpPr>
            <a:spLocks noGrp="1"/>
          </p:cNvSpPr>
          <p:nvPr>
            <p:ph idx="1"/>
          </p:nvPr>
        </p:nvSpPr>
        <p:spPr/>
        <p:txBody>
          <a:bodyPr/>
          <a:lstStyle/>
          <a:p>
            <a:r>
              <a:rPr lang="en-US" dirty="0" smtClean="0"/>
              <a:t>Digital arteries not accompanied by </a:t>
            </a:r>
            <a:r>
              <a:rPr lang="en-US" dirty="0" err="1" smtClean="0"/>
              <a:t>venae</a:t>
            </a:r>
            <a:r>
              <a:rPr lang="en-US" dirty="0" smtClean="0"/>
              <a:t> </a:t>
            </a:r>
            <a:r>
              <a:rPr lang="en-US" dirty="0" err="1" smtClean="0"/>
              <a:t>comitantes</a:t>
            </a:r>
            <a:r>
              <a:rPr lang="en-US" dirty="0" smtClean="0"/>
              <a:t>  and there for venous </a:t>
            </a:r>
            <a:r>
              <a:rPr lang="en-US" dirty="0" err="1" smtClean="0"/>
              <a:t>drainge</a:t>
            </a:r>
            <a:r>
              <a:rPr lang="en-US" dirty="0" smtClean="0"/>
              <a:t> of this flap is depended on cuff of adipose tissue taken with  artery to include enough small vessels to provide network for drainage. </a:t>
            </a:r>
          </a:p>
          <a:p>
            <a:r>
              <a:rPr lang="en-US" dirty="0" smtClean="0"/>
              <a:t>Allen test should be performed. </a:t>
            </a:r>
          </a:p>
          <a:p>
            <a:r>
              <a:rPr lang="en-US" dirty="0" smtClean="0"/>
              <a:t>Zigzag incision </a:t>
            </a:r>
            <a:endParaRPr lang="en-IN"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5602" name="Picture 2" descr="C:\Users\HP\Pictures\New folder (3)\DSC00432.JPG"/>
          <p:cNvPicPr>
            <a:picLocks noGrp="1" noChangeAspect="1" noChangeArrowheads="1"/>
          </p:cNvPicPr>
          <p:nvPr>
            <p:ph idx="1"/>
          </p:nvPr>
        </p:nvPicPr>
        <p:blipFill>
          <a:blip r:embed="rId2" cstate="print"/>
          <a:srcRect b="15242"/>
          <a:stretch>
            <a:fillRect/>
          </a:stretch>
        </p:blipFill>
        <p:spPr bwMode="auto">
          <a:xfrm>
            <a:off x="785786" y="1807210"/>
            <a:ext cx="8143932" cy="505079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br>
              <a:rPr lang="en-US" dirty="0" smtClean="0"/>
            </a:br>
            <a:r>
              <a:rPr lang="en-US" dirty="0" smtClean="0"/>
              <a:t>Neurovascular Exchange Island </a:t>
            </a:r>
            <a:r>
              <a:rPr lang="en-US" dirty="0" err="1" smtClean="0"/>
              <a:t>Falp</a:t>
            </a:r>
            <a:endParaRPr lang="en-IN" dirty="0"/>
          </a:p>
        </p:txBody>
      </p:sp>
      <p:sp>
        <p:nvSpPr>
          <p:cNvPr id="3" name="Content Placeholder 2"/>
          <p:cNvSpPr>
            <a:spLocks noGrp="1"/>
          </p:cNvSpPr>
          <p:nvPr>
            <p:ph idx="1"/>
          </p:nvPr>
        </p:nvSpPr>
        <p:spPr/>
        <p:txBody>
          <a:bodyPr>
            <a:normAutofit fontScale="85000" lnSpcReduction="20000"/>
          </a:bodyPr>
          <a:lstStyle/>
          <a:p>
            <a:pPr>
              <a:buNone/>
            </a:pPr>
            <a:endParaRPr lang="en-US" dirty="0" smtClean="0"/>
          </a:p>
          <a:p>
            <a:r>
              <a:rPr lang="en-US" dirty="0" smtClean="0"/>
              <a:t>Similar to small Littler flap but is used within the same digit as mean of restoring sensate skin cover to an area of scarred and insensate pulp on a dominant half finger. </a:t>
            </a:r>
          </a:p>
          <a:p>
            <a:r>
              <a:rPr lang="en-US" dirty="0" smtClean="0"/>
              <a:t>As digital nerve to a skin island is transferred from one side of the digit to the other, some cortical reorientation is required. </a:t>
            </a:r>
          </a:p>
          <a:p>
            <a:r>
              <a:rPr lang="en-US" dirty="0" err="1" smtClean="0"/>
              <a:t>Foucher</a:t>
            </a:r>
            <a:r>
              <a:rPr lang="en-US" dirty="0" smtClean="0"/>
              <a:t> has modified this flap to overcome this problem by dividing the digital nerve on the donor site proximal to the flap and then joining it to the stump of the damaged digital nerve on the recipient side. </a:t>
            </a:r>
            <a:endParaRPr lang="en-IN"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r>
              <a:rPr lang="en-US" b="1" smtClean="0">
                <a:solidFill>
                  <a:srgbClr val="FFFF00"/>
                </a:solidFill>
                <a:latin typeface="Calibri" pitchFamily="34" charset="0"/>
              </a:rPr>
              <a:t>Homodigital island flap</a:t>
            </a:r>
            <a:br>
              <a:rPr lang="en-US" b="1" smtClean="0">
                <a:solidFill>
                  <a:srgbClr val="FFFF00"/>
                </a:solidFill>
                <a:latin typeface="Calibri" pitchFamily="34" charset="0"/>
              </a:rPr>
            </a:br>
            <a:endParaRPr lang="en-US" smtClean="0"/>
          </a:p>
        </p:txBody>
      </p:sp>
      <p:pic>
        <p:nvPicPr>
          <p:cNvPr id="7171" name="Picture 4"/>
          <p:cNvPicPr>
            <a:picLocks noChangeAspect="1" noChangeArrowheads="1"/>
          </p:cNvPicPr>
          <p:nvPr/>
        </p:nvPicPr>
        <p:blipFill>
          <a:blip r:embed="rId3" cstate="print"/>
          <a:srcRect l="12408" t="5605" r="8333" b="50555"/>
          <a:stretch>
            <a:fillRect/>
          </a:stretch>
        </p:blipFill>
        <p:spPr bwMode="auto">
          <a:xfrm>
            <a:off x="3352800" y="1360488"/>
            <a:ext cx="5791200" cy="4659312"/>
          </a:xfrm>
          <a:prstGeom prst="rect">
            <a:avLst/>
          </a:prstGeom>
          <a:noFill/>
          <a:ln w="9525">
            <a:noFill/>
            <a:miter lim="800000"/>
            <a:headEnd/>
            <a:tailEnd/>
          </a:ln>
        </p:spPr>
      </p:pic>
      <p:pic>
        <p:nvPicPr>
          <p:cNvPr id="7172" name="Picture 5"/>
          <p:cNvPicPr>
            <a:picLocks noChangeAspect="1" noChangeArrowheads="1"/>
          </p:cNvPicPr>
          <p:nvPr/>
        </p:nvPicPr>
        <p:blipFill>
          <a:blip r:embed="rId4" cstate="print"/>
          <a:srcRect l="9259" t="5605" r="14815" b="31383"/>
          <a:stretch>
            <a:fillRect/>
          </a:stretch>
        </p:blipFill>
        <p:spPr bwMode="auto">
          <a:xfrm>
            <a:off x="0" y="1371600"/>
            <a:ext cx="3849511" cy="4648200"/>
          </a:xfrm>
          <a:prstGeom prst="rect">
            <a:avLst/>
          </a:prstGeom>
          <a:noFill/>
          <a:ln w="9525">
            <a:noFill/>
            <a:miter lim="800000"/>
            <a:headEnd/>
            <a:tailEnd/>
          </a:ln>
        </p:spPr>
      </p:pic>
      <p:cxnSp>
        <p:nvCxnSpPr>
          <p:cNvPr id="7173" name="Straight Connector 5"/>
          <p:cNvCxnSpPr>
            <a:cxnSpLocks noChangeShapeType="1"/>
          </p:cNvCxnSpPr>
          <p:nvPr/>
        </p:nvCxnSpPr>
        <p:spPr bwMode="auto">
          <a:xfrm rot="5400000" flipH="1" flipV="1">
            <a:off x="1503539" y="3694994"/>
            <a:ext cx="4648200" cy="1412"/>
          </a:xfrm>
          <a:prstGeom prst="line">
            <a:avLst/>
          </a:prstGeom>
          <a:noFill/>
          <a:ln w="28575" algn="ctr">
            <a:solidFill>
              <a:srgbClr val="0000FF"/>
            </a:solidFill>
            <a:round/>
            <a:headEnd/>
            <a:tailEnd/>
          </a:ln>
        </p:spPr>
      </p:cxnSp>
      <p:cxnSp>
        <p:nvCxnSpPr>
          <p:cNvPr id="7174" name="Straight Connector 12"/>
          <p:cNvCxnSpPr>
            <a:cxnSpLocks noChangeShapeType="1"/>
          </p:cNvCxnSpPr>
          <p:nvPr/>
        </p:nvCxnSpPr>
        <p:spPr bwMode="auto">
          <a:xfrm>
            <a:off x="372534" y="1219200"/>
            <a:ext cx="8398933" cy="1588"/>
          </a:xfrm>
          <a:prstGeom prst="line">
            <a:avLst/>
          </a:prstGeom>
          <a:noFill/>
          <a:ln w="28575" algn="ctr">
            <a:solidFill>
              <a:srgbClr val="FF0000"/>
            </a:solidFill>
            <a:round/>
            <a:headEnd/>
            <a:tailEnd/>
          </a:ln>
        </p:spPr>
      </p:cxnSp>
      <p:sp>
        <p:nvSpPr>
          <p:cNvPr id="7175" name="Rectangle 6"/>
          <p:cNvSpPr>
            <a:spLocks noChangeArrowheads="1"/>
          </p:cNvSpPr>
          <p:nvPr/>
        </p:nvSpPr>
        <p:spPr bwMode="auto">
          <a:xfrm>
            <a:off x="6807201" y="6172201"/>
            <a:ext cx="1544012" cy="369332"/>
          </a:xfrm>
          <a:prstGeom prst="rect">
            <a:avLst/>
          </a:prstGeom>
          <a:noFill/>
          <a:ln w="9525">
            <a:noFill/>
            <a:miter lim="800000"/>
            <a:headEnd/>
            <a:tailEnd/>
          </a:ln>
        </p:spPr>
        <p:txBody>
          <a:bodyPr wrap="none">
            <a:spAutoFit/>
          </a:bodyPr>
          <a:lstStyle/>
          <a:p>
            <a:r>
              <a:rPr lang="en-US"/>
              <a:t>*Brunelli 1987</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3" cstate="print"/>
          <a:srcRect b="50000"/>
          <a:stretch>
            <a:fillRect/>
          </a:stretch>
        </p:blipFill>
        <p:spPr bwMode="auto">
          <a:xfrm>
            <a:off x="1" y="0"/>
            <a:ext cx="4563533" cy="3429000"/>
          </a:xfrm>
          <a:prstGeom prst="rect">
            <a:avLst/>
          </a:prstGeom>
          <a:noFill/>
          <a:ln w="9525">
            <a:noFill/>
            <a:miter lim="800000"/>
            <a:headEnd/>
            <a:tailEnd/>
          </a:ln>
        </p:spPr>
      </p:pic>
      <p:pic>
        <p:nvPicPr>
          <p:cNvPr id="8195" name="Picture 5"/>
          <p:cNvPicPr>
            <a:picLocks noGrp="1" noChangeAspect="1" noChangeArrowheads="1"/>
          </p:cNvPicPr>
          <p:nvPr>
            <p:ph sz="half" idx="1"/>
          </p:nvPr>
        </p:nvPicPr>
        <p:blipFill>
          <a:blip r:embed="rId4" cstate="print"/>
          <a:srcRect l="6897" r="29063" b="57945"/>
          <a:stretch>
            <a:fillRect/>
          </a:stretch>
        </p:blipFill>
        <p:spPr>
          <a:xfrm>
            <a:off x="0" y="4325938"/>
            <a:ext cx="4572000" cy="2532062"/>
          </a:xfrm>
        </p:spPr>
      </p:pic>
      <p:pic>
        <p:nvPicPr>
          <p:cNvPr id="8196" name="Picture 6"/>
          <p:cNvPicPr>
            <a:picLocks noChangeAspect="1" noChangeArrowheads="1"/>
          </p:cNvPicPr>
          <p:nvPr/>
        </p:nvPicPr>
        <p:blipFill>
          <a:blip r:embed="rId5" cstate="print"/>
          <a:srcRect l="2623" t="64243" r="6683"/>
          <a:stretch>
            <a:fillRect/>
          </a:stretch>
        </p:blipFill>
        <p:spPr bwMode="auto">
          <a:xfrm>
            <a:off x="4165600" y="4340226"/>
            <a:ext cx="4978400" cy="2517775"/>
          </a:xfrm>
          <a:prstGeom prst="rect">
            <a:avLst/>
          </a:prstGeom>
          <a:noFill/>
          <a:ln w="9525">
            <a:noFill/>
            <a:miter lim="800000"/>
            <a:headEnd/>
            <a:tailEnd/>
          </a:ln>
        </p:spPr>
      </p:pic>
      <p:pic>
        <p:nvPicPr>
          <p:cNvPr id="8197" name="Picture 4"/>
          <p:cNvPicPr>
            <a:picLocks noChangeAspect="1" noChangeArrowheads="1"/>
          </p:cNvPicPr>
          <p:nvPr/>
        </p:nvPicPr>
        <p:blipFill>
          <a:blip r:embed="rId3" cstate="print"/>
          <a:srcRect t="50000"/>
          <a:stretch>
            <a:fillRect/>
          </a:stretch>
        </p:blipFill>
        <p:spPr bwMode="auto">
          <a:xfrm>
            <a:off x="4580467" y="0"/>
            <a:ext cx="4563533" cy="3429000"/>
          </a:xfrm>
          <a:prstGeom prst="rect">
            <a:avLst/>
          </a:prstGeom>
          <a:noFill/>
          <a:ln w="9525">
            <a:noFill/>
            <a:miter lim="800000"/>
            <a:headEnd/>
            <a:tailEnd/>
          </a:ln>
        </p:spPr>
      </p:pic>
      <p:sp>
        <p:nvSpPr>
          <p:cNvPr id="8198" name="Rectangle 13"/>
          <p:cNvSpPr>
            <a:spLocks noChangeArrowheads="1"/>
          </p:cNvSpPr>
          <p:nvPr/>
        </p:nvSpPr>
        <p:spPr bwMode="auto">
          <a:xfrm>
            <a:off x="4639733" y="3505201"/>
            <a:ext cx="4775200" cy="646113"/>
          </a:xfrm>
          <a:prstGeom prst="rect">
            <a:avLst/>
          </a:prstGeom>
          <a:noFill/>
          <a:ln w="9525">
            <a:noFill/>
            <a:miter lim="800000"/>
            <a:headEnd/>
            <a:tailEnd/>
          </a:ln>
        </p:spPr>
        <p:txBody>
          <a:bodyPr>
            <a:spAutoFit/>
          </a:bodyPr>
          <a:lstStyle/>
          <a:p>
            <a:r>
              <a:rPr lang="en-US" sz="3600" b="1">
                <a:solidFill>
                  <a:srgbClr val="FFFF00"/>
                </a:solidFill>
                <a:latin typeface="Calibri" pitchFamily="34" charset="0"/>
              </a:rPr>
              <a:t>Homodigital island flap</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cstate="print"/>
          <a:srcRect/>
          <a:stretch>
            <a:fillRect/>
          </a:stretch>
        </p:blipFill>
        <p:spPr bwMode="auto">
          <a:xfrm>
            <a:off x="1214414" y="1500174"/>
            <a:ext cx="6286543" cy="45720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5362" name="Picture 2" descr="C:\Users\HP\Pictures\New folder (3)\DSC00422.JPG"/>
          <p:cNvPicPr>
            <a:picLocks noGrp="1" noChangeAspect="1" noChangeArrowheads="1"/>
          </p:cNvPicPr>
          <p:nvPr>
            <p:ph idx="1"/>
          </p:nvPr>
        </p:nvPicPr>
        <p:blipFill>
          <a:blip r:embed="rId2" cstate="print"/>
          <a:srcRect b="29447"/>
          <a:stretch>
            <a:fillRect/>
          </a:stretch>
        </p:blipFill>
        <p:spPr bwMode="auto">
          <a:xfrm>
            <a:off x="1783080" y="1807210"/>
            <a:ext cx="7003762" cy="505079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OBLIQUE DORSAL FLAP(FLINT&amp;HARRISON)</a:t>
            </a:r>
            <a:endParaRPr lang="en-IN" dirty="0"/>
          </a:p>
        </p:txBody>
      </p:sp>
      <p:sp>
        <p:nvSpPr>
          <p:cNvPr id="3" name="Content Placeholder 2"/>
          <p:cNvSpPr>
            <a:spLocks noGrp="1"/>
          </p:cNvSpPr>
          <p:nvPr>
            <p:ph idx="1"/>
          </p:nvPr>
        </p:nvSpPr>
        <p:spPr/>
        <p:txBody>
          <a:bodyPr/>
          <a:lstStyle/>
          <a:p>
            <a:r>
              <a:rPr lang="en-US" dirty="0" smtClean="0"/>
              <a:t>Flap is for </a:t>
            </a:r>
            <a:r>
              <a:rPr lang="en-US" dirty="0" err="1" smtClean="0"/>
              <a:t>homodigital</a:t>
            </a:r>
            <a:r>
              <a:rPr lang="en-US" dirty="0" smtClean="0"/>
              <a:t> pulp reconstruction. </a:t>
            </a:r>
          </a:p>
          <a:p>
            <a:r>
              <a:rPr lang="en-US" dirty="0" err="1" smtClean="0"/>
              <a:t>Palmar</a:t>
            </a:r>
            <a:r>
              <a:rPr lang="en-US" dirty="0" smtClean="0"/>
              <a:t> digital branches to dorsal skin of DIP joint included. </a:t>
            </a:r>
          </a:p>
          <a:p>
            <a:r>
              <a:rPr lang="en-US" dirty="0" smtClean="0"/>
              <a:t>Proximal incision runs from PIP joint crease at </a:t>
            </a:r>
            <a:r>
              <a:rPr lang="en-US" dirty="0" err="1" smtClean="0"/>
              <a:t>midlateral</a:t>
            </a:r>
            <a:r>
              <a:rPr lang="en-US" dirty="0" smtClean="0"/>
              <a:t> </a:t>
            </a:r>
            <a:r>
              <a:rPr lang="en-US" dirty="0" err="1" smtClean="0"/>
              <a:t>line,oblique</a:t>
            </a:r>
            <a:r>
              <a:rPr lang="en-US" dirty="0" smtClean="0"/>
              <a:t> across the dorsum of finger to the DIP joint crease on opposite side. </a:t>
            </a:r>
          </a:p>
          <a:p>
            <a:r>
              <a:rPr lang="en-US" dirty="0" smtClean="0"/>
              <a:t>Distal incision is placed parallel to this. </a:t>
            </a:r>
            <a:endParaRPr lang="en-IN"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OBLIQUE DORSAL FLAP(FLINT &amp; HARRISON)</a:t>
            </a:r>
            <a:endParaRPr lang="en-IN" dirty="0"/>
          </a:p>
        </p:txBody>
      </p:sp>
      <p:pic>
        <p:nvPicPr>
          <p:cNvPr id="27650" name="Picture 2" descr="C:\Users\HP\Pictures\New folder (3)\DSC00434.JPG"/>
          <p:cNvPicPr>
            <a:picLocks noGrp="1" noChangeAspect="1" noChangeArrowheads="1"/>
          </p:cNvPicPr>
          <p:nvPr>
            <p:ph idx="1"/>
          </p:nvPr>
        </p:nvPicPr>
        <p:blipFill>
          <a:blip r:embed="rId2" cstate="print"/>
          <a:srcRect b="38917"/>
          <a:stretch>
            <a:fillRect/>
          </a:stretch>
        </p:blipFill>
        <p:spPr bwMode="auto">
          <a:xfrm>
            <a:off x="1783080" y="1807210"/>
            <a:ext cx="6860886" cy="48365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Regional Flap </a:t>
            </a:r>
            <a:endParaRPr lang="en-IN" dirty="0"/>
          </a:p>
        </p:txBody>
      </p:sp>
      <p:sp>
        <p:nvSpPr>
          <p:cNvPr id="3" name="Content Placeholder 2"/>
          <p:cNvSpPr>
            <a:spLocks noGrp="1"/>
          </p:cNvSpPr>
          <p:nvPr>
            <p:ph idx="1"/>
          </p:nvPr>
        </p:nvSpPr>
        <p:spPr/>
        <p:txBody>
          <a:bodyPr>
            <a:normAutofit fontScale="92500" lnSpcReduction="10000"/>
          </a:bodyPr>
          <a:lstStyle/>
          <a:p>
            <a:pPr>
              <a:buNone/>
            </a:pPr>
            <a:endParaRPr lang="en-IN" dirty="0" smtClean="0"/>
          </a:p>
          <a:p>
            <a:r>
              <a:rPr lang="en-IN" dirty="0" smtClean="0"/>
              <a:t>derived from tissues not immediately adjacent to defect</a:t>
            </a:r>
          </a:p>
          <a:p>
            <a:r>
              <a:rPr lang="en-IN" dirty="0" smtClean="0"/>
              <a:t> Indications: </a:t>
            </a:r>
          </a:p>
          <a:p>
            <a:pPr lvl="1"/>
            <a:r>
              <a:rPr lang="en-IN" dirty="0" err="1" smtClean="0"/>
              <a:t>Volar</a:t>
            </a:r>
            <a:r>
              <a:rPr lang="en-IN" dirty="0" smtClean="0"/>
              <a:t> oblique amputation</a:t>
            </a:r>
          </a:p>
          <a:p>
            <a:pPr lvl="1"/>
            <a:r>
              <a:rPr lang="en-IN" dirty="0" smtClean="0"/>
              <a:t> amputation too proximal to perform local flap –preserves length </a:t>
            </a:r>
          </a:p>
          <a:p>
            <a:r>
              <a:rPr lang="en-IN" dirty="0" smtClean="0"/>
              <a:t>disadvantages: </a:t>
            </a:r>
          </a:p>
          <a:p>
            <a:pPr lvl="1"/>
            <a:r>
              <a:rPr lang="en-IN" dirty="0" smtClean="0"/>
              <a:t>2-stage procedure</a:t>
            </a:r>
          </a:p>
          <a:p>
            <a:pPr lvl="1"/>
            <a:r>
              <a:rPr lang="en-IN" dirty="0" smtClean="0"/>
              <a:t> stiffness due to prolonged immobilization</a:t>
            </a:r>
          </a:p>
          <a:p>
            <a:endParaRPr lang="en-IN"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Main types </a:t>
            </a:r>
            <a:endParaRPr lang="en-IN" dirty="0"/>
          </a:p>
        </p:txBody>
      </p:sp>
      <p:sp>
        <p:nvSpPr>
          <p:cNvPr id="3" name="Content Placeholder 2"/>
          <p:cNvSpPr>
            <a:spLocks noGrp="1"/>
          </p:cNvSpPr>
          <p:nvPr>
            <p:ph idx="1"/>
          </p:nvPr>
        </p:nvSpPr>
        <p:spPr/>
        <p:txBody>
          <a:bodyPr>
            <a:normAutofit/>
          </a:bodyPr>
          <a:lstStyle/>
          <a:p>
            <a:pPr>
              <a:buNone/>
            </a:pPr>
            <a:r>
              <a:rPr lang="en-IN" dirty="0" smtClean="0"/>
              <a:t>•Cross-Finger Flap </a:t>
            </a:r>
          </a:p>
          <a:p>
            <a:r>
              <a:rPr lang="en-IN" dirty="0" smtClean="0"/>
              <a:t>variable designs </a:t>
            </a:r>
          </a:p>
          <a:p>
            <a:r>
              <a:rPr lang="en-IN" dirty="0" smtClean="0"/>
              <a:t>+/- </a:t>
            </a:r>
            <a:r>
              <a:rPr lang="en-IN" dirty="0" err="1" smtClean="0"/>
              <a:t>innervation</a:t>
            </a:r>
            <a:r>
              <a:rPr lang="en-IN" dirty="0" smtClean="0"/>
              <a:t> </a:t>
            </a:r>
          </a:p>
          <a:p>
            <a:r>
              <a:rPr lang="en-IN" dirty="0" smtClean="0"/>
              <a:t>–reversed cross finger flap for dorsal defect </a:t>
            </a:r>
          </a:p>
          <a:p>
            <a:pPr>
              <a:buNone/>
            </a:pPr>
            <a:r>
              <a:rPr lang="en-IN" dirty="0" smtClean="0"/>
              <a:t>•</a:t>
            </a:r>
            <a:r>
              <a:rPr lang="en-IN" dirty="0" err="1" smtClean="0"/>
              <a:t>Thenar</a:t>
            </a:r>
            <a:r>
              <a:rPr lang="en-IN" dirty="0" smtClean="0"/>
              <a:t> Flap </a:t>
            </a:r>
          </a:p>
          <a:p>
            <a:r>
              <a:rPr lang="en-IN" dirty="0" smtClean="0"/>
              <a:t>For tip and </a:t>
            </a:r>
            <a:r>
              <a:rPr lang="en-IN" dirty="0" err="1" smtClean="0"/>
              <a:t>volar</a:t>
            </a:r>
            <a:r>
              <a:rPr lang="en-IN" dirty="0" smtClean="0"/>
              <a:t> injuries</a:t>
            </a:r>
          </a:p>
          <a:p>
            <a:pPr>
              <a:buNone/>
            </a:pPr>
            <a:r>
              <a:rPr lang="en-IN" dirty="0" smtClean="0"/>
              <a:t>•Littler  Flap</a:t>
            </a:r>
          </a:p>
          <a:p>
            <a:pPr>
              <a:buNone/>
            </a:pPr>
            <a:r>
              <a:rPr lang="en-IN" dirty="0" smtClean="0"/>
              <a:t> </a:t>
            </a:r>
          </a:p>
          <a:p>
            <a:endParaRPr lang="en-IN"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contra-indicated</a:t>
            </a:r>
            <a:endParaRPr lang="en-IN" dirty="0"/>
          </a:p>
        </p:txBody>
      </p:sp>
      <p:sp>
        <p:nvSpPr>
          <p:cNvPr id="3" name="Content Placeholder 2"/>
          <p:cNvSpPr>
            <a:spLocks noGrp="1"/>
          </p:cNvSpPr>
          <p:nvPr>
            <p:ph idx="1"/>
          </p:nvPr>
        </p:nvSpPr>
        <p:spPr/>
        <p:txBody>
          <a:bodyPr/>
          <a:lstStyle/>
          <a:p>
            <a:pPr>
              <a:buNone/>
            </a:pPr>
            <a:r>
              <a:rPr lang="en-IN" dirty="0" smtClean="0"/>
              <a:t> </a:t>
            </a:r>
          </a:p>
          <a:p>
            <a:pPr>
              <a:buNone/>
            </a:pPr>
            <a:r>
              <a:rPr lang="en-IN" dirty="0" smtClean="0"/>
              <a:t>in patients with significant systemic illness</a:t>
            </a:r>
          </a:p>
          <a:p>
            <a:pPr>
              <a:buNone/>
            </a:pPr>
            <a:r>
              <a:rPr lang="en-IN" dirty="0" smtClean="0"/>
              <a:t>OA</a:t>
            </a:r>
          </a:p>
          <a:p>
            <a:pPr>
              <a:buNone/>
            </a:pPr>
            <a:r>
              <a:rPr lang="en-IN" dirty="0" smtClean="0"/>
              <a:t> RA</a:t>
            </a:r>
          </a:p>
          <a:p>
            <a:pPr>
              <a:buNone/>
            </a:pPr>
            <a:r>
              <a:rPr lang="en-IN" dirty="0" smtClean="0"/>
              <a:t> </a:t>
            </a:r>
            <a:r>
              <a:rPr lang="en-IN" dirty="0" err="1" smtClean="0"/>
              <a:t>Dupuytren's</a:t>
            </a:r>
            <a:r>
              <a:rPr lang="en-IN" dirty="0" smtClean="0"/>
              <a:t>  contracture</a:t>
            </a:r>
          </a:p>
          <a:p>
            <a:pPr>
              <a:buNone/>
            </a:pPr>
            <a:endParaRPr lang="en-IN" dirty="0" smtClean="0"/>
          </a:p>
          <a:p>
            <a:endParaRPr lang="en-IN"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finger flap</a:t>
            </a:r>
            <a:endParaRPr lang="en-IN" dirty="0"/>
          </a:p>
        </p:txBody>
      </p:sp>
      <p:sp>
        <p:nvSpPr>
          <p:cNvPr id="3" name="Content Placeholder 2"/>
          <p:cNvSpPr>
            <a:spLocks noGrp="1"/>
          </p:cNvSpPr>
          <p:nvPr>
            <p:ph idx="1"/>
          </p:nvPr>
        </p:nvSpPr>
        <p:spPr>
          <a:xfrm>
            <a:off x="914400" y="1071546"/>
            <a:ext cx="7772400" cy="4572000"/>
          </a:xfrm>
        </p:spPr>
        <p:txBody>
          <a:bodyPr>
            <a:noAutofit/>
          </a:bodyPr>
          <a:lstStyle/>
          <a:p>
            <a:r>
              <a:rPr lang="en-US" sz="2400" dirty="0" err="1" smtClean="0"/>
              <a:t>Gurdin</a:t>
            </a:r>
            <a:r>
              <a:rPr lang="en-US" sz="2400" dirty="0" smtClean="0"/>
              <a:t> and </a:t>
            </a:r>
            <a:r>
              <a:rPr lang="en-US" sz="2400" dirty="0" err="1" smtClean="0"/>
              <a:t>Pangman</a:t>
            </a:r>
            <a:r>
              <a:rPr lang="en-US" sz="2400" dirty="0" smtClean="0"/>
              <a:t> 1950</a:t>
            </a:r>
          </a:p>
          <a:p>
            <a:r>
              <a:rPr lang="en-US" sz="2400" dirty="0" smtClean="0"/>
              <a:t>used for </a:t>
            </a:r>
            <a:r>
              <a:rPr lang="en-US" sz="2400" dirty="0" err="1" smtClean="0"/>
              <a:t>volar</a:t>
            </a:r>
            <a:r>
              <a:rPr lang="en-US" sz="2400" dirty="0" smtClean="0"/>
              <a:t> oblique amputations through middle of distal phalanx  </a:t>
            </a:r>
          </a:p>
          <a:p>
            <a:r>
              <a:rPr lang="en-US" sz="2400" dirty="0" smtClean="0"/>
              <a:t>Rectangle flap is raised on dorsum of the middle phalanx of the finger with base of flap is medial or lateral side and the flap turnover through 180 degree. </a:t>
            </a:r>
          </a:p>
          <a:p>
            <a:r>
              <a:rPr lang="en-US" sz="2400" dirty="0" smtClean="0"/>
              <a:t>Division of the </a:t>
            </a:r>
            <a:r>
              <a:rPr lang="en-US" sz="2400" dirty="0" err="1" smtClean="0"/>
              <a:t>cleland’s</a:t>
            </a:r>
            <a:r>
              <a:rPr lang="en-US" sz="2400" dirty="0" smtClean="0"/>
              <a:t> ligament at the base of the flap improves its mobility.  </a:t>
            </a:r>
          </a:p>
          <a:p>
            <a:r>
              <a:rPr lang="en-US" sz="2400" dirty="0" smtClean="0"/>
              <a:t>Flap is situated as follows; </a:t>
            </a:r>
          </a:p>
          <a:p>
            <a:pPr lvl="1"/>
            <a:r>
              <a:rPr lang="en-US" sz="2400" dirty="0" smtClean="0"/>
              <a:t>Index : </a:t>
            </a:r>
            <a:r>
              <a:rPr lang="en-US" sz="2400" dirty="0" err="1" smtClean="0"/>
              <a:t>MF,middle</a:t>
            </a:r>
            <a:r>
              <a:rPr lang="en-US" sz="2400" dirty="0" smtClean="0"/>
              <a:t> </a:t>
            </a:r>
            <a:r>
              <a:rPr lang="en-US" sz="2400" dirty="0" err="1" smtClean="0"/>
              <a:t>phalanx,lateral</a:t>
            </a:r>
            <a:r>
              <a:rPr lang="en-US" sz="2400" dirty="0" smtClean="0"/>
              <a:t> base </a:t>
            </a:r>
          </a:p>
          <a:p>
            <a:pPr lvl="1"/>
            <a:r>
              <a:rPr lang="en-US" sz="2400" dirty="0" smtClean="0"/>
              <a:t>MF : </a:t>
            </a:r>
            <a:r>
              <a:rPr lang="en-US" sz="2400" dirty="0" err="1" smtClean="0"/>
              <a:t>RF,middle</a:t>
            </a:r>
            <a:r>
              <a:rPr lang="en-US" sz="2400" dirty="0" smtClean="0"/>
              <a:t> </a:t>
            </a:r>
            <a:r>
              <a:rPr lang="en-US" sz="2400" smtClean="0"/>
              <a:t>phalanx,lateral </a:t>
            </a:r>
            <a:r>
              <a:rPr lang="en-US" sz="2400" dirty="0" smtClean="0"/>
              <a:t>base </a:t>
            </a:r>
          </a:p>
          <a:p>
            <a:pPr lvl="1"/>
            <a:r>
              <a:rPr lang="en-US" sz="2400" dirty="0" smtClean="0"/>
              <a:t>Ring : </a:t>
            </a:r>
            <a:r>
              <a:rPr lang="en-US" sz="2400" dirty="0" err="1" smtClean="0"/>
              <a:t>MF,middle</a:t>
            </a:r>
            <a:r>
              <a:rPr lang="en-US" sz="2400" dirty="0" smtClean="0"/>
              <a:t> </a:t>
            </a:r>
            <a:r>
              <a:rPr lang="en-US" sz="2400" dirty="0" err="1" smtClean="0"/>
              <a:t>phalanx,medial</a:t>
            </a:r>
            <a:r>
              <a:rPr lang="en-US" sz="2400" dirty="0" smtClean="0"/>
              <a:t> base </a:t>
            </a:r>
          </a:p>
          <a:p>
            <a:pPr lvl="1"/>
            <a:r>
              <a:rPr lang="en-US" sz="2400" dirty="0" smtClean="0"/>
              <a:t>Little : Ring </a:t>
            </a:r>
            <a:r>
              <a:rPr lang="en-US" sz="2400" dirty="0" err="1" smtClean="0"/>
              <a:t>finger,middle</a:t>
            </a:r>
            <a:r>
              <a:rPr lang="en-US" sz="2400" dirty="0" smtClean="0"/>
              <a:t> </a:t>
            </a:r>
            <a:r>
              <a:rPr lang="en-US" sz="2400" dirty="0" err="1" smtClean="0"/>
              <a:t>phalanx,medial</a:t>
            </a:r>
            <a:r>
              <a:rPr lang="en-US" sz="2400" dirty="0" smtClean="0"/>
              <a:t> base</a:t>
            </a:r>
          </a:p>
          <a:p>
            <a:endParaRPr lang="en-IN" sz="2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Cross-Finger Flap </a:t>
            </a:r>
            <a:endParaRPr lang="en-IN" dirty="0"/>
          </a:p>
        </p:txBody>
      </p:sp>
      <p:sp>
        <p:nvSpPr>
          <p:cNvPr id="3" name="Content Placeholder 2"/>
          <p:cNvSpPr>
            <a:spLocks noGrp="1"/>
          </p:cNvSpPr>
          <p:nvPr>
            <p:ph idx="1"/>
          </p:nvPr>
        </p:nvSpPr>
        <p:spPr/>
        <p:txBody>
          <a:bodyPr>
            <a:normAutofit/>
          </a:bodyPr>
          <a:lstStyle/>
          <a:p>
            <a:pPr>
              <a:buNone/>
            </a:pPr>
            <a:endParaRPr lang="en-IN" dirty="0" smtClean="0"/>
          </a:p>
          <a:p>
            <a:pPr>
              <a:buNone/>
            </a:pPr>
            <a:r>
              <a:rPr lang="en-IN" dirty="0" smtClean="0"/>
              <a:t>–random pattern flap </a:t>
            </a:r>
          </a:p>
          <a:p>
            <a:pPr>
              <a:buNone/>
            </a:pPr>
            <a:r>
              <a:rPr lang="en-IN" dirty="0" smtClean="0"/>
              <a:t>–flap based over dorsal P2 of adjacent digit </a:t>
            </a:r>
          </a:p>
          <a:p>
            <a:pPr>
              <a:buNone/>
            </a:pPr>
            <a:r>
              <a:rPr lang="en-IN" dirty="0" smtClean="0"/>
              <a:t>–FTSG/SSTG to donor defect </a:t>
            </a:r>
          </a:p>
          <a:p>
            <a:pPr>
              <a:buNone/>
            </a:pPr>
            <a:r>
              <a:rPr lang="en-IN" dirty="0" smtClean="0"/>
              <a:t>–divide at 14-21 days </a:t>
            </a:r>
          </a:p>
          <a:p>
            <a:endParaRPr lang="en-IN"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5655733" y="304800"/>
            <a:ext cx="3488267" cy="1143000"/>
          </a:xfrm>
        </p:spPr>
        <p:txBody>
          <a:bodyPr>
            <a:normAutofit fontScale="90000"/>
          </a:bodyPr>
          <a:lstStyle/>
          <a:p>
            <a:r>
              <a:rPr lang="en-US" sz="4000" b="1" smtClean="0">
                <a:latin typeface="Calibri" pitchFamily="34" charset="0"/>
              </a:rPr>
              <a:t>  Cross-finger Flap</a:t>
            </a:r>
          </a:p>
        </p:txBody>
      </p:sp>
      <p:pic>
        <p:nvPicPr>
          <p:cNvPr id="2053" name="Picture 4"/>
          <p:cNvPicPr>
            <a:picLocks noGrp="1" noChangeAspect="1" noChangeArrowheads="1"/>
          </p:cNvPicPr>
          <p:nvPr>
            <p:ph idx="1"/>
          </p:nvPr>
        </p:nvPicPr>
        <p:blipFill>
          <a:blip r:embed="rId3" cstate="print"/>
          <a:srcRect l="12169" t="63013" r="51164" b="11211"/>
          <a:stretch>
            <a:fillRect/>
          </a:stretch>
        </p:blipFill>
        <p:spPr>
          <a:xfrm>
            <a:off x="6129867" y="2209800"/>
            <a:ext cx="2607733" cy="2667000"/>
          </a:xfrm>
        </p:spPr>
      </p:pic>
      <p:pic>
        <p:nvPicPr>
          <p:cNvPr id="2051" name="Picture 2"/>
          <p:cNvPicPr>
            <a:picLocks noChangeAspect="1" noChangeArrowheads="1"/>
          </p:cNvPicPr>
          <p:nvPr/>
        </p:nvPicPr>
        <p:blipFill>
          <a:blip r:embed="rId4" cstate="print"/>
          <a:srcRect l="58900" t="6932" r="8376" b="73061"/>
          <a:stretch>
            <a:fillRect/>
          </a:stretch>
        </p:blipFill>
        <p:spPr bwMode="auto">
          <a:xfrm>
            <a:off x="0" y="838200"/>
            <a:ext cx="2912533" cy="2590800"/>
          </a:xfrm>
          <a:prstGeom prst="rect">
            <a:avLst/>
          </a:prstGeom>
          <a:noFill/>
          <a:ln w="9525">
            <a:noFill/>
            <a:miter lim="800000"/>
            <a:headEnd/>
            <a:tailEnd/>
          </a:ln>
        </p:spPr>
      </p:pic>
      <p:pic>
        <p:nvPicPr>
          <p:cNvPr id="2052" name="Picture 2"/>
          <p:cNvPicPr>
            <a:picLocks noChangeAspect="1" noChangeArrowheads="1"/>
          </p:cNvPicPr>
          <p:nvPr/>
        </p:nvPicPr>
        <p:blipFill>
          <a:blip r:embed="rId4" cstate="print"/>
          <a:srcRect l="56232" t="35374" r="7921" b="42708"/>
          <a:stretch>
            <a:fillRect/>
          </a:stretch>
        </p:blipFill>
        <p:spPr bwMode="auto">
          <a:xfrm>
            <a:off x="0" y="3481406"/>
            <a:ext cx="2912533" cy="2590800"/>
          </a:xfrm>
          <a:prstGeom prst="rect">
            <a:avLst/>
          </a:prstGeom>
          <a:noFill/>
          <a:ln w="9525">
            <a:noFill/>
            <a:miter lim="800000"/>
            <a:headEnd/>
            <a:tailEnd/>
          </a:ln>
        </p:spPr>
      </p:pic>
      <p:sp>
        <p:nvSpPr>
          <p:cNvPr id="2054" name="Rectangle 9"/>
          <p:cNvSpPr>
            <a:spLocks noChangeArrowheads="1"/>
          </p:cNvSpPr>
          <p:nvPr/>
        </p:nvSpPr>
        <p:spPr bwMode="auto">
          <a:xfrm>
            <a:off x="5046134" y="6172201"/>
            <a:ext cx="2958887" cy="369332"/>
          </a:xfrm>
          <a:prstGeom prst="rect">
            <a:avLst/>
          </a:prstGeom>
          <a:noFill/>
          <a:ln w="9525">
            <a:solidFill>
              <a:schemeClr val="tx1"/>
            </a:solidFill>
            <a:miter lim="800000"/>
            <a:headEnd/>
            <a:tailEnd/>
          </a:ln>
        </p:spPr>
        <p:txBody>
          <a:bodyPr wrap="none">
            <a:spAutoFit/>
          </a:bodyPr>
          <a:lstStyle/>
          <a:p>
            <a:r>
              <a:rPr lang="en-US">
                <a:sym typeface="Wingdings" pitchFamily="2" charset="2"/>
              </a:rPr>
              <a:t>Courtesy from Wattana T, MD</a:t>
            </a:r>
            <a:endParaRPr lang="en-US"/>
          </a:p>
        </p:txBody>
      </p:sp>
      <p:cxnSp>
        <p:nvCxnSpPr>
          <p:cNvPr id="2055" name="Straight Connector 3"/>
          <p:cNvCxnSpPr>
            <a:cxnSpLocks noChangeShapeType="1"/>
          </p:cNvCxnSpPr>
          <p:nvPr/>
        </p:nvCxnSpPr>
        <p:spPr bwMode="auto">
          <a:xfrm>
            <a:off x="5994400" y="1600200"/>
            <a:ext cx="3149600" cy="1588"/>
          </a:xfrm>
          <a:prstGeom prst="line">
            <a:avLst/>
          </a:prstGeom>
          <a:noFill/>
          <a:ln w="28575" algn="ctr">
            <a:solidFill>
              <a:srgbClr val="FF0000"/>
            </a:solidFill>
            <a:round/>
            <a:headEnd/>
            <a:tailEnd/>
          </a:ln>
        </p:spPr>
      </p:cxnSp>
      <p:pic>
        <p:nvPicPr>
          <p:cNvPr id="2056" name="Picture 2"/>
          <p:cNvPicPr>
            <a:picLocks noChangeAspect="1" noChangeArrowheads="1"/>
          </p:cNvPicPr>
          <p:nvPr/>
        </p:nvPicPr>
        <p:blipFill>
          <a:blip r:embed="rId5" cstate="print"/>
          <a:srcRect t="50293"/>
          <a:stretch>
            <a:fillRect/>
          </a:stretch>
        </p:blipFill>
        <p:spPr bwMode="auto">
          <a:xfrm>
            <a:off x="2946400" y="838200"/>
            <a:ext cx="3029656" cy="2560638"/>
          </a:xfrm>
          <a:prstGeom prst="rect">
            <a:avLst/>
          </a:prstGeom>
          <a:noFill/>
          <a:ln w="9525">
            <a:noFill/>
            <a:miter lim="800000"/>
            <a:headEnd/>
            <a:tailEnd/>
          </a:ln>
        </p:spPr>
      </p:pic>
      <p:pic>
        <p:nvPicPr>
          <p:cNvPr id="2057" name="Picture 2"/>
          <p:cNvPicPr>
            <a:picLocks noChangeAspect="1" noChangeArrowheads="1"/>
          </p:cNvPicPr>
          <p:nvPr/>
        </p:nvPicPr>
        <p:blipFill>
          <a:blip r:embed="rId5" cstate="print"/>
          <a:srcRect b="49707"/>
          <a:stretch>
            <a:fillRect/>
          </a:stretch>
        </p:blipFill>
        <p:spPr bwMode="auto">
          <a:xfrm>
            <a:off x="2946400" y="3429000"/>
            <a:ext cx="3029656"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1266" name="Picture 2" descr="C:\Users\HP\Pictures\New folder (3)\DSC00418.JPG"/>
          <p:cNvPicPr>
            <a:picLocks noGrp="1" noChangeAspect="1" noChangeArrowheads="1"/>
          </p:cNvPicPr>
          <p:nvPr>
            <p:ph idx="1"/>
          </p:nvPr>
        </p:nvPicPr>
        <p:blipFill>
          <a:blip r:embed="rId2" cstate="print"/>
          <a:srcRect b="18399"/>
          <a:stretch>
            <a:fillRect/>
          </a:stretch>
        </p:blipFill>
        <p:spPr bwMode="auto">
          <a:xfrm>
            <a:off x="1783080" y="1571612"/>
            <a:ext cx="6789448" cy="528638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Nail</a:t>
            </a:r>
            <a:br>
              <a:rPr lang="en-IN" dirty="0" smtClean="0"/>
            </a:br>
            <a:endParaRPr lang="en-IN" dirty="0"/>
          </a:p>
        </p:txBody>
      </p:sp>
      <p:sp>
        <p:nvSpPr>
          <p:cNvPr id="3" name="Content Placeholder 2"/>
          <p:cNvSpPr>
            <a:spLocks noGrp="1"/>
          </p:cNvSpPr>
          <p:nvPr>
            <p:ph idx="1"/>
          </p:nvPr>
        </p:nvSpPr>
        <p:spPr>
          <a:xfrm>
            <a:off x="914400" y="1428736"/>
            <a:ext cx="5086360" cy="4926824"/>
          </a:xfrm>
        </p:spPr>
        <p:txBody>
          <a:bodyPr>
            <a:normAutofit fontScale="92500"/>
          </a:bodyPr>
          <a:lstStyle/>
          <a:p>
            <a:pPr>
              <a:buNone/>
            </a:pPr>
            <a:r>
              <a:rPr lang="en-IN" dirty="0" smtClean="0"/>
              <a:t>–Made from flattened cells, collagen, GAG’s </a:t>
            </a:r>
          </a:p>
          <a:p>
            <a:pPr>
              <a:buNone/>
            </a:pPr>
            <a:r>
              <a:rPr lang="en-IN" dirty="0" smtClean="0"/>
              <a:t>–Proximal nail fold (</a:t>
            </a:r>
            <a:r>
              <a:rPr lang="en-IN" dirty="0" err="1" smtClean="0"/>
              <a:t>eponychium</a:t>
            </a:r>
            <a:r>
              <a:rPr lang="en-IN" dirty="0" smtClean="0"/>
              <a:t>)  </a:t>
            </a:r>
          </a:p>
          <a:p>
            <a:pPr>
              <a:buNone/>
            </a:pPr>
            <a:r>
              <a:rPr lang="en-IN" dirty="0" smtClean="0"/>
              <a:t>–Lateral nail folds (</a:t>
            </a:r>
            <a:r>
              <a:rPr lang="en-IN" dirty="0" err="1" smtClean="0"/>
              <a:t>paronychium</a:t>
            </a:r>
            <a:r>
              <a:rPr lang="en-IN" dirty="0" smtClean="0"/>
              <a:t>)</a:t>
            </a:r>
            <a:br>
              <a:rPr lang="en-IN" dirty="0" smtClean="0"/>
            </a:br>
            <a:endParaRPr lang="en-IN" dirty="0" smtClean="0"/>
          </a:p>
          <a:p>
            <a:pPr>
              <a:buNone/>
            </a:pPr>
            <a:r>
              <a:rPr lang="en-IN" dirty="0" smtClean="0"/>
              <a:t>–Nail pocket </a:t>
            </a:r>
          </a:p>
          <a:p>
            <a:pPr>
              <a:buNone/>
            </a:pPr>
            <a:r>
              <a:rPr lang="en-IN" dirty="0" smtClean="0"/>
              <a:t>•Contains germinal matrix </a:t>
            </a:r>
          </a:p>
          <a:p>
            <a:pPr>
              <a:buNone/>
            </a:pPr>
            <a:r>
              <a:rPr lang="en-IN" dirty="0" smtClean="0"/>
              <a:t>–Dorsal roof </a:t>
            </a:r>
          </a:p>
          <a:p>
            <a:pPr>
              <a:buNone/>
            </a:pPr>
            <a:r>
              <a:rPr lang="en-IN" dirty="0" smtClean="0"/>
              <a:t>•</a:t>
            </a:r>
            <a:r>
              <a:rPr lang="en-IN" dirty="0" err="1" smtClean="0"/>
              <a:t>Undersurface</a:t>
            </a:r>
            <a:r>
              <a:rPr lang="en-IN" dirty="0" smtClean="0"/>
              <a:t> of </a:t>
            </a:r>
            <a:r>
              <a:rPr lang="en-IN" dirty="0" err="1" smtClean="0"/>
              <a:t>eponychium</a:t>
            </a:r>
            <a:r>
              <a:rPr lang="en-IN" dirty="0" smtClean="0"/>
              <a:t> </a:t>
            </a:r>
          </a:p>
          <a:p>
            <a:pPr>
              <a:buNone/>
            </a:pPr>
            <a:endParaRPr lang="en-IN" dirty="0" smtClean="0"/>
          </a:p>
          <a:p>
            <a:endParaRPr lang="en-IN" dirty="0"/>
          </a:p>
        </p:txBody>
      </p:sp>
      <p:pic>
        <p:nvPicPr>
          <p:cNvPr id="4" name="Picture 2"/>
          <p:cNvPicPr>
            <a:picLocks noChangeAspect="1" noChangeArrowheads="1"/>
          </p:cNvPicPr>
          <p:nvPr/>
        </p:nvPicPr>
        <p:blipFill>
          <a:blip r:embed="rId2" cstate="print"/>
          <a:srcRect/>
          <a:stretch>
            <a:fillRect/>
          </a:stretch>
        </p:blipFill>
        <p:spPr bwMode="auto">
          <a:xfrm>
            <a:off x="6022526" y="1428736"/>
            <a:ext cx="3050068" cy="48577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3314" name="Picture 2" descr="C:\Users\HP\Pictures\New folder (3)\DSC00419.JPG"/>
          <p:cNvPicPr>
            <a:picLocks noGrp="1" noChangeAspect="1" noChangeArrowheads="1"/>
          </p:cNvPicPr>
          <p:nvPr>
            <p:ph idx="1"/>
          </p:nvPr>
        </p:nvPicPr>
        <p:blipFill>
          <a:blip r:embed="rId2" cstate="print"/>
          <a:stretch>
            <a:fillRect/>
          </a:stretch>
        </p:blipFill>
        <p:spPr bwMode="auto">
          <a:xfrm>
            <a:off x="1783080" y="1807210"/>
            <a:ext cx="6035040" cy="452628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n-US" smtClean="0"/>
          </a:p>
        </p:txBody>
      </p:sp>
      <p:pic>
        <p:nvPicPr>
          <p:cNvPr id="3075" name="Picture 2" descr="I:\DCIM\101MSDCF\DSC04338.JPG"/>
          <p:cNvPicPr>
            <a:picLocks noGrp="1" noChangeAspect="1" noChangeArrowheads="1"/>
          </p:cNvPicPr>
          <p:nvPr>
            <p:ph idx="1"/>
          </p:nvPr>
        </p:nvPicPr>
        <p:blipFill>
          <a:blip r:embed="rId2" cstate="print">
            <a:lum bright="30000"/>
          </a:blip>
          <a:srcRect l="7080" t="2361" b="2065"/>
          <a:stretch>
            <a:fillRect/>
          </a:stretch>
        </p:blipFill>
        <p:spPr>
          <a:xfrm>
            <a:off x="982133" y="457200"/>
            <a:ext cx="7112000" cy="6172200"/>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dirty="0" err="1" smtClean="0"/>
              <a:t>Advantage:Simple</a:t>
            </a:r>
            <a:endParaRPr lang="en-US" dirty="0" smtClean="0"/>
          </a:p>
          <a:p>
            <a:pPr lvl="1"/>
            <a:r>
              <a:rPr lang="en-US" dirty="0" smtClean="0"/>
              <a:t>local flap</a:t>
            </a:r>
          </a:p>
          <a:p>
            <a:pPr lvl="1"/>
            <a:r>
              <a:rPr lang="en-US" dirty="0" smtClean="0"/>
              <a:t>LA</a:t>
            </a:r>
          </a:p>
          <a:p>
            <a:pPr lvl="1"/>
            <a:r>
              <a:rPr lang="en-US" dirty="0" smtClean="0"/>
              <a:t>no hospitalization </a:t>
            </a:r>
          </a:p>
          <a:p>
            <a:r>
              <a:rPr lang="en-US" dirty="0" err="1" smtClean="0"/>
              <a:t>Disadvantage:Donor</a:t>
            </a:r>
            <a:r>
              <a:rPr lang="en-US" dirty="0" smtClean="0"/>
              <a:t> site </a:t>
            </a:r>
            <a:r>
              <a:rPr lang="en-US" dirty="0" err="1" smtClean="0"/>
              <a:t>morbity</a:t>
            </a:r>
            <a:r>
              <a:rPr lang="en-US" dirty="0" smtClean="0"/>
              <a:t> </a:t>
            </a:r>
          </a:p>
          <a:p>
            <a:pPr lvl="1"/>
            <a:r>
              <a:rPr lang="en-US" dirty="0" smtClean="0"/>
              <a:t>poor </a:t>
            </a:r>
            <a:r>
              <a:rPr lang="en-US" dirty="0" err="1" smtClean="0"/>
              <a:t>colour</a:t>
            </a:r>
            <a:r>
              <a:rPr lang="en-US" dirty="0" smtClean="0"/>
              <a:t> and texture match</a:t>
            </a:r>
          </a:p>
          <a:p>
            <a:pPr lvl="1"/>
            <a:r>
              <a:rPr lang="en-US" dirty="0" smtClean="0"/>
              <a:t>less subcutaneous tissue for pulp loss</a:t>
            </a:r>
          </a:p>
          <a:p>
            <a:pPr lvl="1"/>
            <a:r>
              <a:rPr lang="en-US" dirty="0" smtClean="0"/>
              <a:t>unpredictable sensory recovery</a:t>
            </a:r>
            <a:endParaRPr lang="en-IN"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Innervated cross finger flap</a:t>
            </a:r>
            <a:endParaRPr lang="en-IN" dirty="0"/>
          </a:p>
        </p:txBody>
      </p:sp>
      <p:sp>
        <p:nvSpPr>
          <p:cNvPr id="3" name="Content Placeholder 2"/>
          <p:cNvSpPr>
            <a:spLocks noGrp="1"/>
          </p:cNvSpPr>
          <p:nvPr>
            <p:ph idx="1"/>
          </p:nvPr>
        </p:nvSpPr>
        <p:spPr/>
        <p:txBody>
          <a:bodyPr>
            <a:normAutofit fontScale="92500" lnSpcReduction="10000"/>
          </a:bodyPr>
          <a:lstStyle/>
          <a:p>
            <a:pPr>
              <a:buNone/>
            </a:pPr>
            <a:endParaRPr lang="en-US" dirty="0" smtClean="0"/>
          </a:p>
          <a:p>
            <a:r>
              <a:rPr lang="en-US" dirty="0" smtClean="0"/>
              <a:t>Berger:1975  Cohen:1983 </a:t>
            </a:r>
          </a:p>
          <a:p>
            <a:r>
              <a:rPr lang="en-US" dirty="0" smtClean="0"/>
              <a:t>For finger tip </a:t>
            </a:r>
            <a:r>
              <a:rPr lang="en-US" dirty="0" err="1" smtClean="0"/>
              <a:t>injury:Incision</a:t>
            </a:r>
            <a:r>
              <a:rPr lang="en-US" dirty="0" smtClean="0"/>
              <a:t> is made from proximal corner of free edge of flap towards web space. </a:t>
            </a:r>
          </a:p>
          <a:p>
            <a:r>
              <a:rPr lang="en-US" dirty="0" smtClean="0"/>
              <a:t>Dorsal branch of </a:t>
            </a:r>
            <a:r>
              <a:rPr lang="en-US" dirty="0" err="1" smtClean="0"/>
              <a:t>palmar</a:t>
            </a:r>
            <a:r>
              <a:rPr lang="en-US" dirty="0" smtClean="0"/>
              <a:t> digital nerve located and dissected and transected about 1.5-2 cm proximal to edge of flap. </a:t>
            </a:r>
          </a:p>
          <a:p>
            <a:r>
              <a:rPr lang="en-US" dirty="0" smtClean="0"/>
              <a:t>Exposure of </a:t>
            </a:r>
            <a:r>
              <a:rPr lang="en-US" dirty="0" err="1" smtClean="0"/>
              <a:t>amputed</a:t>
            </a:r>
            <a:r>
              <a:rPr lang="en-US" dirty="0" smtClean="0"/>
              <a:t> digital nerve and </a:t>
            </a:r>
            <a:r>
              <a:rPr lang="en-US" dirty="0" err="1" smtClean="0"/>
              <a:t>neurorraphy</a:t>
            </a:r>
            <a:r>
              <a:rPr lang="en-US" dirty="0" smtClean="0"/>
              <a:t> done.</a:t>
            </a:r>
            <a:endParaRPr lang="en-IN"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42" name="Picture 2" descr="C:\Users\HP\Pictures\New folder (3)\DSC00417.JPG"/>
          <p:cNvPicPr>
            <a:picLocks noGrp="1" noChangeAspect="1" noChangeArrowheads="1"/>
          </p:cNvPicPr>
          <p:nvPr>
            <p:ph idx="1"/>
          </p:nvPr>
        </p:nvPicPr>
        <p:blipFill>
          <a:blip r:embed="rId2" cstate="print"/>
          <a:srcRect b="16821"/>
          <a:stretch>
            <a:fillRect/>
          </a:stretch>
        </p:blipFill>
        <p:spPr bwMode="auto">
          <a:xfrm>
            <a:off x="1783080" y="1571612"/>
            <a:ext cx="7146638" cy="5286388"/>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b="1" smtClean="0">
                <a:latin typeface="Calibri" pitchFamily="34" charset="0"/>
              </a:rPr>
              <a:t>Reverse cross-finger flap</a:t>
            </a:r>
            <a:endParaRPr lang="en-US" smtClean="0"/>
          </a:p>
        </p:txBody>
      </p:sp>
      <p:pic>
        <p:nvPicPr>
          <p:cNvPr id="4099" name="Picture 2"/>
          <p:cNvPicPr>
            <a:picLocks noGrp="1" noChangeAspect="1" noChangeArrowheads="1"/>
          </p:cNvPicPr>
          <p:nvPr>
            <p:ph idx="1"/>
          </p:nvPr>
        </p:nvPicPr>
        <p:blipFill>
          <a:blip r:embed="rId3" cstate="print">
            <a:lum bright="10000"/>
          </a:blip>
          <a:srcRect l="12033" t="7288" r="51009" b="73225"/>
          <a:stretch>
            <a:fillRect/>
          </a:stretch>
        </p:blipFill>
        <p:spPr>
          <a:xfrm>
            <a:off x="0" y="2438400"/>
            <a:ext cx="2980267" cy="2286000"/>
          </a:xfrm>
        </p:spPr>
      </p:pic>
      <p:pic>
        <p:nvPicPr>
          <p:cNvPr id="4100" name="Picture 2"/>
          <p:cNvPicPr>
            <a:picLocks noGrp="1" noChangeAspect="1" noChangeArrowheads="1"/>
          </p:cNvPicPr>
          <p:nvPr>
            <p:ph idx="4294967295"/>
          </p:nvPr>
        </p:nvPicPr>
        <p:blipFill>
          <a:blip r:embed="rId3" cstate="print"/>
          <a:srcRect l="51512" t="7288" r="10185" b="73225"/>
          <a:stretch>
            <a:fillRect/>
          </a:stretch>
        </p:blipFill>
        <p:spPr>
          <a:xfrm>
            <a:off x="3000364" y="2428868"/>
            <a:ext cx="3116263" cy="2306638"/>
          </a:xfrm>
        </p:spPr>
      </p:pic>
      <p:pic>
        <p:nvPicPr>
          <p:cNvPr id="4101" name="Picture 2"/>
          <p:cNvPicPr>
            <a:picLocks noGrp="1" noChangeAspect="1" noChangeArrowheads="1"/>
          </p:cNvPicPr>
          <p:nvPr>
            <p:ph idx="4294967295"/>
          </p:nvPr>
        </p:nvPicPr>
        <p:blipFill>
          <a:blip r:embed="rId4" cstate="print">
            <a:lum bright="10000"/>
          </a:blip>
          <a:srcRect l="51009" t="51401" r="10185" b="29112"/>
          <a:stretch>
            <a:fillRect/>
          </a:stretch>
        </p:blipFill>
        <p:spPr>
          <a:xfrm>
            <a:off x="6013450" y="2438400"/>
            <a:ext cx="3130550" cy="2286000"/>
          </a:xfrm>
        </p:spPr>
      </p:pic>
      <p:cxnSp>
        <p:nvCxnSpPr>
          <p:cNvPr id="4103" name="Straight Connector 3"/>
          <p:cNvCxnSpPr>
            <a:cxnSpLocks noChangeShapeType="1"/>
          </p:cNvCxnSpPr>
          <p:nvPr/>
        </p:nvCxnSpPr>
        <p:spPr bwMode="auto">
          <a:xfrm>
            <a:off x="304800" y="1752600"/>
            <a:ext cx="8602133" cy="1588"/>
          </a:xfrm>
          <a:prstGeom prst="line">
            <a:avLst/>
          </a:prstGeom>
          <a:noFill/>
          <a:ln w="28575" algn="ctr">
            <a:solidFill>
              <a:srgbClr val="FF0000"/>
            </a:solidFill>
            <a:round/>
            <a:headEnd/>
            <a:tailEnd/>
          </a:ln>
        </p:spPr>
      </p:cxn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Thenar</a:t>
            </a:r>
            <a:r>
              <a:rPr lang="en-US" dirty="0" smtClean="0"/>
              <a:t> flap</a:t>
            </a:r>
            <a:endParaRPr lang="en-IN" dirty="0"/>
          </a:p>
        </p:txBody>
      </p:sp>
      <p:sp>
        <p:nvSpPr>
          <p:cNvPr id="3" name="Content Placeholder 2"/>
          <p:cNvSpPr>
            <a:spLocks noGrp="1"/>
          </p:cNvSpPr>
          <p:nvPr>
            <p:ph idx="1"/>
          </p:nvPr>
        </p:nvSpPr>
        <p:spPr/>
        <p:txBody>
          <a:bodyPr>
            <a:normAutofit fontScale="92500" lnSpcReduction="10000"/>
          </a:bodyPr>
          <a:lstStyle/>
          <a:p>
            <a:r>
              <a:rPr lang="en-US" dirty="0" err="1" smtClean="0"/>
              <a:t>Gatewood</a:t>
            </a:r>
            <a:r>
              <a:rPr lang="en-US" dirty="0" smtClean="0"/>
              <a:t> 1926 </a:t>
            </a:r>
          </a:p>
          <a:p>
            <a:r>
              <a:rPr lang="en-US" dirty="0" err="1" smtClean="0"/>
              <a:t>Orginal:posted</a:t>
            </a:r>
            <a:r>
              <a:rPr lang="en-US" dirty="0" smtClean="0"/>
              <a:t> stamp like </a:t>
            </a:r>
            <a:r>
              <a:rPr lang="en-US" dirty="0" err="1" smtClean="0"/>
              <a:t>ulnarly</a:t>
            </a:r>
            <a:r>
              <a:rPr lang="en-US" dirty="0" smtClean="0"/>
              <a:t> based </a:t>
            </a:r>
          </a:p>
          <a:p>
            <a:r>
              <a:rPr lang="en-US" dirty="0" err="1" smtClean="0"/>
              <a:t>Modifacton</a:t>
            </a:r>
            <a:r>
              <a:rPr lang="en-US" dirty="0" smtClean="0"/>
              <a:t>: </a:t>
            </a:r>
            <a:r>
              <a:rPr lang="en-US" dirty="0" err="1" smtClean="0"/>
              <a:t>Radially</a:t>
            </a:r>
            <a:r>
              <a:rPr lang="en-US" dirty="0" smtClean="0"/>
              <a:t> based                                             </a:t>
            </a:r>
          </a:p>
          <a:p>
            <a:r>
              <a:rPr lang="en-US" dirty="0" smtClean="0"/>
              <a:t>                      Distally based </a:t>
            </a:r>
          </a:p>
          <a:p>
            <a:r>
              <a:rPr lang="en-US" dirty="0" smtClean="0"/>
              <a:t>                      Proximally based </a:t>
            </a:r>
          </a:p>
          <a:p>
            <a:r>
              <a:rPr lang="en-US" dirty="0" smtClean="0"/>
              <a:t>                      H-shaped </a:t>
            </a:r>
          </a:p>
          <a:p>
            <a:r>
              <a:rPr lang="en-US" dirty="0" smtClean="0"/>
              <a:t>Advantage: Local, good </a:t>
            </a:r>
            <a:r>
              <a:rPr lang="en-US" dirty="0" err="1" smtClean="0"/>
              <a:t>colour</a:t>
            </a:r>
            <a:r>
              <a:rPr lang="en-US" dirty="0" smtClean="0"/>
              <a:t> and texture match; sufficient tissue to restore bulk of pad; primary closure donor </a:t>
            </a:r>
          </a:p>
          <a:p>
            <a:r>
              <a:rPr lang="en-US" dirty="0" smtClean="0"/>
              <a:t>Disadvantage: Painful scar; PIP contracture</a:t>
            </a:r>
            <a:endParaRPr lang="en-IN"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Thenar</a:t>
            </a:r>
            <a:r>
              <a:rPr lang="en-IN" dirty="0" smtClean="0"/>
              <a:t> Flap </a:t>
            </a:r>
            <a:endParaRPr lang="en-IN" dirty="0"/>
          </a:p>
        </p:txBody>
      </p:sp>
      <p:sp>
        <p:nvSpPr>
          <p:cNvPr id="3" name="Content Placeholder 2"/>
          <p:cNvSpPr>
            <a:spLocks noGrp="1"/>
          </p:cNvSpPr>
          <p:nvPr>
            <p:ph idx="1"/>
          </p:nvPr>
        </p:nvSpPr>
        <p:spPr/>
        <p:txBody>
          <a:bodyPr>
            <a:normAutofit fontScale="92500" lnSpcReduction="20000"/>
          </a:bodyPr>
          <a:lstStyle/>
          <a:p>
            <a:pPr>
              <a:buNone/>
            </a:pPr>
            <a:endParaRPr lang="en-IN" dirty="0" smtClean="0"/>
          </a:p>
          <a:p>
            <a:r>
              <a:rPr lang="en-IN" dirty="0" smtClean="0"/>
              <a:t>–Base of flap high on </a:t>
            </a:r>
            <a:r>
              <a:rPr lang="en-IN" dirty="0" err="1" smtClean="0"/>
              <a:t>thenar</a:t>
            </a:r>
            <a:r>
              <a:rPr lang="en-IN" dirty="0" smtClean="0"/>
              <a:t> eminence, adjacent to thumb MP joint</a:t>
            </a:r>
          </a:p>
          <a:p>
            <a:r>
              <a:rPr lang="en-IN" dirty="0" smtClean="0"/>
              <a:t> –Protect radial digital n.</a:t>
            </a:r>
          </a:p>
          <a:p>
            <a:pPr>
              <a:buNone/>
            </a:pPr>
            <a:r>
              <a:rPr lang="en-IN" dirty="0" smtClean="0"/>
              <a:t> </a:t>
            </a:r>
          </a:p>
          <a:p>
            <a:r>
              <a:rPr lang="en-IN" dirty="0" smtClean="0"/>
              <a:t>–Difficult to position ring, small finger comfortably </a:t>
            </a:r>
          </a:p>
          <a:p>
            <a:r>
              <a:rPr lang="en-IN" dirty="0" smtClean="0"/>
              <a:t>–Divide flap at 14 days </a:t>
            </a:r>
          </a:p>
          <a:p>
            <a:r>
              <a:rPr lang="en-IN" dirty="0" smtClean="0"/>
              <a:t>–Donor defect options: 1° closure</a:t>
            </a:r>
          </a:p>
          <a:p>
            <a:pPr lvl="1"/>
            <a:r>
              <a:rPr lang="en-IN" dirty="0" smtClean="0"/>
              <a:t> FTSG</a:t>
            </a:r>
          </a:p>
          <a:p>
            <a:pPr lvl="1"/>
            <a:r>
              <a:rPr lang="en-IN" dirty="0" smtClean="0"/>
              <a:t> “H-flap”</a:t>
            </a:r>
          </a:p>
          <a:p>
            <a:endParaRPr lang="en-IN"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910667" y="152400"/>
            <a:ext cx="3166533" cy="1143000"/>
          </a:xfrm>
        </p:spPr>
        <p:txBody>
          <a:bodyPr/>
          <a:lstStyle/>
          <a:p>
            <a:r>
              <a:rPr lang="en-US" b="1" smtClean="0">
                <a:latin typeface="Calibri" pitchFamily="34" charset="0"/>
              </a:rPr>
              <a:t>Thenar Flap</a:t>
            </a:r>
          </a:p>
        </p:txBody>
      </p:sp>
      <p:pic>
        <p:nvPicPr>
          <p:cNvPr id="5123" name="Content Placeholder 3" descr="C:\Users\User\Pictures\1137259609_cf1b6ab5ec_o.jpg"/>
          <p:cNvPicPr>
            <a:picLocks noGrp="1" noChangeAspect="1" noChangeArrowheads="1"/>
          </p:cNvPicPr>
          <p:nvPr>
            <p:ph idx="1"/>
          </p:nvPr>
        </p:nvPicPr>
        <p:blipFill>
          <a:blip r:embed="rId2" cstate="print"/>
          <a:srcRect t="1828" b="3966"/>
          <a:stretch>
            <a:fillRect/>
          </a:stretch>
        </p:blipFill>
        <p:spPr>
          <a:xfrm>
            <a:off x="0" y="1"/>
            <a:ext cx="3556000" cy="4562475"/>
          </a:xfrm>
        </p:spPr>
      </p:pic>
      <p:cxnSp>
        <p:nvCxnSpPr>
          <p:cNvPr id="5124" name="Straight Connector 3"/>
          <p:cNvCxnSpPr>
            <a:cxnSpLocks noChangeShapeType="1"/>
          </p:cNvCxnSpPr>
          <p:nvPr/>
        </p:nvCxnSpPr>
        <p:spPr bwMode="auto">
          <a:xfrm>
            <a:off x="3759200" y="1295400"/>
            <a:ext cx="5384800" cy="1588"/>
          </a:xfrm>
          <a:prstGeom prst="line">
            <a:avLst/>
          </a:prstGeom>
          <a:noFill/>
          <a:ln w="28575" algn="ctr">
            <a:solidFill>
              <a:srgbClr val="FF0000"/>
            </a:solidFill>
            <a:round/>
            <a:headEnd/>
            <a:tailEnd/>
          </a:ln>
        </p:spPr>
      </p:cxnSp>
      <p:pic>
        <p:nvPicPr>
          <p:cNvPr id="5125" name="Picture 2"/>
          <p:cNvPicPr>
            <a:picLocks noChangeAspect="1" noChangeArrowheads="1"/>
          </p:cNvPicPr>
          <p:nvPr/>
        </p:nvPicPr>
        <p:blipFill>
          <a:blip r:embed="rId3" cstate="print"/>
          <a:srcRect/>
          <a:stretch>
            <a:fillRect/>
          </a:stretch>
        </p:blipFill>
        <p:spPr bwMode="auto">
          <a:xfrm>
            <a:off x="2070101" y="3352800"/>
            <a:ext cx="70739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Heterodigital</a:t>
            </a:r>
            <a:r>
              <a:rPr lang="en-US" dirty="0" smtClean="0"/>
              <a:t> neurovascular island flap:(LITTLER)</a:t>
            </a:r>
            <a:endParaRPr lang="en-IN" dirty="0"/>
          </a:p>
        </p:txBody>
      </p:sp>
      <p:sp>
        <p:nvSpPr>
          <p:cNvPr id="3" name="Content Placeholder 2"/>
          <p:cNvSpPr>
            <a:spLocks noGrp="1"/>
          </p:cNvSpPr>
          <p:nvPr>
            <p:ph idx="1"/>
          </p:nvPr>
        </p:nvSpPr>
        <p:spPr/>
        <p:txBody>
          <a:bodyPr>
            <a:normAutofit fontScale="77500" lnSpcReduction="20000"/>
          </a:bodyPr>
          <a:lstStyle/>
          <a:p>
            <a:pPr>
              <a:buNone/>
            </a:pPr>
            <a:endParaRPr lang="en-US" dirty="0" smtClean="0"/>
          </a:p>
          <a:p>
            <a:r>
              <a:rPr lang="en-US" dirty="0" err="1" smtClean="0"/>
              <a:t>Original:Ulnar</a:t>
            </a:r>
            <a:r>
              <a:rPr lang="en-US" dirty="0" smtClean="0"/>
              <a:t> aspects of RF and MF </a:t>
            </a:r>
            <a:r>
              <a:rPr lang="en-US" dirty="0" err="1" smtClean="0"/>
              <a:t>favoured</a:t>
            </a:r>
            <a:r>
              <a:rPr lang="en-US" dirty="0" smtClean="0"/>
              <a:t> as donor areas since at these sites loss sensibility  is </a:t>
            </a:r>
            <a:r>
              <a:rPr lang="en-US" dirty="0" err="1" smtClean="0"/>
              <a:t>atleast</a:t>
            </a:r>
            <a:r>
              <a:rPr lang="en-US" dirty="0" smtClean="0"/>
              <a:t>  in convenient. </a:t>
            </a:r>
          </a:p>
          <a:p>
            <a:r>
              <a:rPr lang="en-US" dirty="0" smtClean="0"/>
              <a:t>Skin island is taken from </a:t>
            </a:r>
            <a:r>
              <a:rPr lang="en-US" dirty="0" err="1" smtClean="0"/>
              <a:t>palmar</a:t>
            </a:r>
            <a:r>
              <a:rPr lang="en-US" dirty="0" smtClean="0"/>
              <a:t> and medial side of terminal phalanx of RF. </a:t>
            </a:r>
          </a:p>
          <a:p>
            <a:r>
              <a:rPr lang="en-US" dirty="0" smtClean="0"/>
              <a:t>To preserve the </a:t>
            </a:r>
            <a:r>
              <a:rPr lang="en-US" dirty="0" err="1" smtClean="0"/>
              <a:t>innervation</a:t>
            </a:r>
            <a:r>
              <a:rPr lang="en-US" dirty="0" smtClean="0"/>
              <a:t> to adjacent side of the LF the </a:t>
            </a:r>
            <a:r>
              <a:rPr lang="en-US" dirty="0" err="1" smtClean="0"/>
              <a:t>palmar</a:t>
            </a:r>
            <a:r>
              <a:rPr lang="en-US" dirty="0" smtClean="0"/>
              <a:t> digital nerve must be split proximal to web space. </a:t>
            </a:r>
          </a:p>
          <a:p>
            <a:r>
              <a:rPr lang="en-US" dirty="0" smtClean="0"/>
              <a:t>Ideally dorsal digital branch should also be split off </a:t>
            </a:r>
            <a:r>
              <a:rPr lang="en-US" dirty="0" err="1" smtClean="0"/>
              <a:t>palmar</a:t>
            </a:r>
            <a:r>
              <a:rPr lang="en-US" dirty="0" smtClean="0"/>
              <a:t> digital nerve in order to preserve the sensation on dorsum of </a:t>
            </a:r>
            <a:r>
              <a:rPr lang="en-US" dirty="0" err="1" smtClean="0"/>
              <a:t>RF,but</a:t>
            </a:r>
            <a:r>
              <a:rPr lang="en-US" dirty="0" smtClean="0"/>
              <a:t> this is not always done. </a:t>
            </a:r>
          </a:p>
          <a:p>
            <a:r>
              <a:rPr lang="en-US" dirty="0" err="1" smtClean="0"/>
              <a:t>Wherethe</a:t>
            </a:r>
            <a:r>
              <a:rPr lang="en-US" dirty="0" smtClean="0"/>
              <a:t> common </a:t>
            </a:r>
            <a:r>
              <a:rPr lang="en-US" dirty="0" err="1" smtClean="0"/>
              <a:t>palmar</a:t>
            </a:r>
            <a:r>
              <a:rPr lang="en-US" dirty="0" smtClean="0"/>
              <a:t> digital artery divides in fourth web space, its LF digital branch will have to </a:t>
            </a:r>
            <a:r>
              <a:rPr lang="en-US" dirty="0" err="1" smtClean="0"/>
              <a:t>ligated</a:t>
            </a:r>
            <a:r>
              <a:rPr lang="en-US" dirty="0" smtClean="0"/>
              <a:t> and divided. </a:t>
            </a:r>
          </a:p>
          <a:p>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Nail</a:t>
            </a:r>
            <a:endParaRPr lang="en-IN" dirty="0"/>
          </a:p>
        </p:txBody>
      </p:sp>
      <p:pic>
        <p:nvPicPr>
          <p:cNvPr id="4" name="Picture 5" descr="C:\My Documents\Untitled-1.jpg"/>
          <p:cNvPicPr>
            <a:picLocks noGrp="1" noChangeAspect="1" noChangeArrowheads="1"/>
          </p:cNvPicPr>
          <p:nvPr>
            <p:ph idx="1"/>
          </p:nvPr>
        </p:nvPicPr>
        <p:blipFill>
          <a:blip r:embed="rId2" cstate="print"/>
          <a:srcRect/>
          <a:stretch>
            <a:fillRect/>
          </a:stretch>
        </p:blipFill>
        <p:spPr bwMode="auto">
          <a:xfrm>
            <a:off x="914400" y="2328882"/>
            <a:ext cx="7772400" cy="38862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0"/>
            <a:ext cx="8786842" cy="6429396"/>
          </a:xfrm>
        </p:spPr>
        <p:txBody>
          <a:bodyPr>
            <a:noAutofit/>
          </a:bodyPr>
          <a:lstStyle/>
          <a:p>
            <a:r>
              <a:rPr lang="en-US" sz="2400" dirty="0" err="1" smtClean="0"/>
              <a:t>Indicatons:Extensive</a:t>
            </a:r>
            <a:r>
              <a:rPr lang="en-US" sz="2400" dirty="0" smtClean="0"/>
              <a:t> loss of </a:t>
            </a:r>
            <a:r>
              <a:rPr lang="en-US" sz="2400" dirty="0" err="1" smtClean="0"/>
              <a:t>palmar</a:t>
            </a:r>
            <a:r>
              <a:rPr lang="en-US" sz="2400" dirty="0" smtClean="0"/>
              <a:t> thumb </a:t>
            </a:r>
            <a:r>
              <a:rPr lang="en-US" sz="2400" dirty="0" err="1" smtClean="0"/>
              <a:t>pulp,loss</a:t>
            </a:r>
            <a:r>
              <a:rPr lang="en-US" sz="2400" dirty="0" smtClean="0"/>
              <a:t> of terminal digital nerve </a:t>
            </a:r>
            <a:r>
              <a:rPr lang="en-US" sz="2400" dirty="0" err="1" smtClean="0"/>
              <a:t>innervation,particularly</a:t>
            </a:r>
            <a:r>
              <a:rPr lang="en-US" sz="2400" dirty="0" smtClean="0"/>
              <a:t> </a:t>
            </a:r>
            <a:r>
              <a:rPr lang="en-US" sz="2400" dirty="0" err="1" smtClean="0"/>
              <a:t>ulnar</a:t>
            </a:r>
            <a:r>
              <a:rPr lang="en-US" sz="2400" dirty="0" smtClean="0"/>
              <a:t> thumb </a:t>
            </a:r>
          </a:p>
          <a:p>
            <a:r>
              <a:rPr lang="en-US" sz="2400" dirty="0" smtClean="0"/>
              <a:t>Donor digit based on remaining intact </a:t>
            </a:r>
            <a:r>
              <a:rPr lang="en-US" sz="2400" dirty="0" err="1" smtClean="0"/>
              <a:t>innervatoin:either</a:t>
            </a:r>
            <a:r>
              <a:rPr lang="en-US" sz="2400" dirty="0" smtClean="0"/>
              <a:t> </a:t>
            </a:r>
            <a:r>
              <a:rPr lang="en-US" sz="2400" dirty="0" err="1" smtClean="0"/>
              <a:t>ulnar</a:t>
            </a:r>
            <a:r>
              <a:rPr lang="en-US" sz="2400" dirty="0" smtClean="0"/>
              <a:t> MF(median nerve intact) or </a:t>
            </a:r>
            <a:r>
              <a:rPr lang="en-US" sz="2400" dirty="0" err="1" smtClean="0"/>
              <a:t>ulnar</a:t>
            </a:r>
            <a:r>
              <a:rPr lang="en-US" sz="2400" dirty="0" smtClean="0"/>
              <a:t> RF(</a:t>
            </a:r>
            <a:r>
              <a:rPr lang="en-US" sz="2400" dirty="0" err="1" smtClean="0"/>
              <a:t>ulnar</a:t>
            </a:r>
            <a:r>
              <a:rPr lang="en-US" sz="2400" dirty="0" smtClean="0"/>
              <a:t> nerve </a:t>
            </a:r>
            <a:r>
              <a:rPr lang="en-US" sz="2400" dirty="0" err="1" smtClean="0"/>
              <a:t>lntact</a:t>
            </a:r>
            <a:r>
              <a:rPr lang="en-US" sz="2400" dirty="0" smtClean="0"/>
              <a:t>). </a:t>
            </a:r>
          </a:p>
          <a:p>
            <a:r>
              <a:rPr lang="en-US" sz="2400" dirty="0" smtClean="0"/>
              <a:t>Flap outline extending from distal </a:t>
            </a:r>
            <a:r>
              <a:rPr lang="en-US" sz="2400" dirty="0" err="1" smtClean="0"/>
              <a:t>palmar</a:t>
            </a:r>
            <a:r>
              <a:rPr lang="en-US" sz="2400" dirty="0" smtClean="0"/>
              <a:t> pad to  just short of proximal crease </a:t>
            </a:r>
          </a:p>
          <a:p>
            <a:r>
              <a:rPr lang="en-US" sz="2400" dirty="0" smtClean="0"/>
              <a:t>Center of donor flap begins at mid-</a:t>
            </a:r>
            <a:r>
              <a:rPr lang="en-US" sz="2400" dirty="0" err="1" smtClean="0"/>
              <a:t>palmar</a:t>
            </a:r>
            <a:r>
              <a:rPr lang="en-US" sz="2400" dirty="0" smtClean="0"/>
              <a:t> aspect of the digit and extends onto dorsum of donor digit </a:t>
            </a:r>
          </a:p>
          <a:p>
            <a:r>
              <a:rPr lang="en-US" sz="2400" dirty="0" smtClean="0"/>
              <a:t>Zigzag incision connect the proximal flap  </a:t>
            </a:r>
          </a:p>
          <a:p>
            <a:r>
              <a:rPr lang="en-US" sz="2400" dirty="0" smtClean="0"/>
              <a:t>Extension of recipient site via an incision into palm </a:t>
            </a:r>
          </a:p>
          <a:p>
            <a:r>
              <a:rPr lang="en-US" sz="2400" dirty="0" smtClean="0"/>
              <a:t>Identification of common digital artery and nerve </a:t>
            </a:r>
          </a:p>
          <a:p>
            <a:r>
              <a:rPr lang="en-US" sz="2400" dirty="0" smtClean="0"/>
              <a:t>Ligation of proper digital artery to adjacent  </a:t>
            </a:r>
            <a:r>
              <a:rPr lang="en-US" sz="2400" dirty="0" err="1" smtClean="0"/>
              <a:t>nondonor</a:t>
            </a:r>
            <a:r>
              <a:rPr lang="en-US" sz="2400" dirty="0" smtClean="0"/>
              <a:t> digit radial aspect at least 5-10 mm away from bifurcation </a:t>
            </a:r>
          </a:p>
          <a:p>
            <a:r>
              <a:rPr lang="en-US" sz="2400" dirty="0" smtClean="0"/>
              <a:t>Dissection of donor artery and nerve to the base of flap </a:t>
            </a:r>
          </a:p>
          <a:p>
            <a:r>
              <a:rPr lang="en-US" sz="2400" dirty="0" smtClean="0"/>
              <a:t>Raise the </a:t>
            </a:r>
            <a:r>
              <a:rPr lang="en-US" sz="2400" dirty="0" err="1" smtClean="0"/>
              <a:t>flap,including</a:t>
            </a:r>
            <a:r>
              <a:rPr lang="en-US" sz="2400" dirty="0" smtClean="0"/>
              <a:t> </a:t>
            </a:r>
            <a:r>
              <a:rPr lang="en-US" sz="2400" dirty="0" err="1" smtClean="0"/>
              <a:t>skin,subcutaneous</a:t>
            </a:r>
            <a:r>
              <a:rPr lang="en-US" sz="2400" dirty="0" smtClean="0"/>
              <a:t> </a:t>
            </a:r>
            <a:r>
              <a:rPr lang="en-US" sz="2400" dirty="0" err="1" smtClean="0"/>
              <a:t>tissue,and</a:t>
            </a:r>
            <a:r>
              <a:rPr lang="en-US" sz="2400" dirty="0" smtClean="0"/>
              <a:t> neurovascular pedicle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a:xfrm>
            <a:off x="643467" y="304800"/>
            <a:ext cx="3412067" cy="1143000"/>
          </a:xfrm>
        </p:spPr>
        <p:txBody>
          <a:bodyPr>
            <a:normAutofit fontScale="90000"/>
          </a:bodyPr>
          <a:lstStyle/>
          <a:p>
            <a:r>
              <a:rPr lang="en-US" b="1" smtClean="0">
                <a:latin typeface="Calibri" pitchFamily="34" charset="0"/>
              </a:rPr>
              <a:t>Hetero-digital island flap</a:t>
            </a:r>
          </a:p>
        </p:txBody>
      </p:sp>
      <p:pic>
        <p:nvPicPr>
          <p:cNvPr id="9218" name="Picture 2" descr="I:\DCIM\101MSDCF\DSC04340.JPG"/>
          <p:cNvPicPr>
            <a:picLocks noGrp="1" noChangeAspect="1" noChangeArrowheads="1"/>
          </p:cNvPicPr>
          <p:nvPr>
            <p:ph idx="1"/>
          </p:nvPr>
        </p:nvPicPr>
        <p:blipFill>
          <a:blip r:embed="rId2" cstate="print">
            <a:lum bright="20000"/>
          </a:blip>
          <a:srcRect l="5556" t="1852" r="43056" b="12962"/>
          <a:stretch>
            <a:fillRect/>
          </a:stretch>
        </p:blipFill>
        <p:spPr>
          <a:xfrm>
            <a:off x="4978400" y="685800"/>
            <a:ext cx="3928533" cy="5494338"/>
          </a:xfrm>
          <a:noFill/>
          <a:ln w="19050">
            <a:solidFill>
              <a:srgbClr val="FF0000"/>
            </a:solidFill>
          </a:ln>
        </p:spPr>
      </p:pic>
      <p:sp>
        <p:nvSpPr>
          <p:cNvPr id="9221" name="Rectangle 5"/>
          <p:cNvSpPr>
            <a:spLocks noChangeArrowheads="1"/>
          </p:cNvSpPr>
          <p:nvPr/>
        </p:nvSpPr>
        <p:spPr bwMode="auto">
          <a:xfrm>
            <a:off x="237067" y="1905000"/>
            <a:ext cx="4572000" cy="3139321"/>
          </a:xfrm>
          <a:prstGeom prst="rect">
            <a:avLst/>
          </a:prstGeom>
          <a:noFill/>
          <a:ln w="9525">
            <a:noFill/>
            <a:miter lim="800000"/>
            <a:headEnd/>
            <a:tailEnd/>
          </a:ln>
        </p:spPr>
        <p:txBody>
          <a:bodyPr>
            <a:spAutoFit/>
          </a:bodyPr>
          <a:lstStyle/>
          <a:p>
            <a:r>
              <a:rPr lang="en-US" b="1"/>
              <a:t>Major indications</a:t>
            </a:r>
          </a:p>
          <a:p>
            <a:r>
              <a:rPr lang="en-US"/>
              <a:t>- Sufficient damage</a:t>
            </a:r>
          </a:p>
          <a:p>
            <a:pPr>
              <a:buFontTx/>
              <a:buChar char="-"/>
            </a:pPr>
            <a:r>
              <a:rPr lang="en-US"/>
              <a:t>Possible tender scarred pulp, anesthesia, ischemia</a:t>
            </a:r>
          </a:p>
          <a:p>
            <a:endParaRPr lang="en-US"/>
          </a:p>
          <a:p>
            <a:r>
              <a:rPr lang="en-US" b="1"/>
              <a:t>Pre-requisites</a:t>
            </a:r>
            <a:r>
              <a:rPr lang="en-US"/>
              <a:t>: normal arterial flow in doppler test (hand, ulnar artery of ring, radial artery of middle)</a:t>
            </a:r>
          </a:p>
          <a:p>
            <a:endParaRPr lang="en-US"/>
          </a:p>
          <a:p>
            <a:r>
              <a:rPr lang="en-US"/>
              <a:t>* </a:t>
            </a:r>
            <a:r>
              <a:rPr lang="en-US" b="1"/>
              <a:t>Preferred</a:t>
            </a:r>
            <a:r>
              <a:rPr lang="en-US"/>
              <a:t> ulnar aspect of middle finger &gt; radial aspect of little finger</a:t>
            </a:r>
          </a:p>
        </p:txBody>
      </p:sp>
      <p:cxnSp>
        <p:nvCxnSpPr>
          <p:cNvPr id="9222" name="Straight Connector 7"/>
          <p:cNvCxnSpPr>
            <a:cxnSpLocks noChangeShapeType="1"/>
          </p:cNvCxnSpPr>
          <p:nvPr/>
        </p:nvCxnSpPr>
        <p:spPr bwMode="auto">
          <a:xfrm>
            <a:off x="304800" y="1676400"/>
            <a:ext cx="4538133" cy="1588"/>
          </a:xfrm>
          <a:prstGeom prst="line">
            <a:avLst/>
          </a:prstGeom>
          <a:noFill/>
          <a:ln w="28575" algn="ctr">
            <a:solidFill>
              <a:srgbClr val="FF0000"/>
            </a:solidFill>
            <a:round/>
            <a:headEnd/>
            <a:tailEnd/>
          </a:ln>
        </p:spPr>
      </p:cxnSp>
      <p:sp>
        <p:nvSpPr>
          <p:cNvPr id="9223" name="Oval 8"/>
          <p:cNvSpPr>
            <a:spLocks noChangeArrowheads="1"/>
          </p:cNvSpPr>
          <p:nvPr/>
        </p:nvSpPr>
        <p:spPr bwMode="auto">
          <a:xfrm>
            <a:off x="6400800" y="1219200"/>
            <a:ext cx="677333" cy="762000"/>
          </a:xfrm>
          <a:prstGeom prst="ellipse">
            <a:avLst/>
          </a:prstGeom>
          <a:noFill/>
          <a:ln w="28575" algn="ctr">
            <a:solidFill>
              <a:srgbClr val="FF0000"/>
            </a:solidFill>
            <a:round/>
            <a:headEnd/>
            <a:tailEnd/>
          </a:ln>
        </p:spPr>
        <p:txBody>
          <a:bodyPr/>
          <a:lstStyle/>
          <a:p>
            <a:pPr algn="ctr" eaLnBrk="0" hangingPunct="0"/>
            <a:endParaRPr lang="en-US"/>
          </a:p>
        </p:txBody>
      </p:sp>
      <p:sp>
        <p:nvSpPr>
          <p:cNvPr id="9224" name="Oval 9"/>
          <p:cNvSpPr>
            <a:spLocks noChangeArrowheads="1"/>
          </p:cNvSpPr>
          <p:nvPr/>
        </p:nvSpPr>
        <p:spPr bwMode="auto">
          <a:xfrm>
            <a:off x="7890934" y="1447800"/>
            <a:ext cx="677333" cy="762000"/>
          </a:xfrm>
          <a:prstGeom prst="ellipse">
            <a:avLst/>
          </a:prstGeom>
          <a:noFill/>
          <a:ln w="28575" algn="ctr">
            <a:solidFill>
              <a:srgbClr val="FF0000"/>
            </a:solidFill>
            <a:round/>
            <a:headEnd/>
            <a:tailEnd/>
          </a:ln>
        </p:spPr>
        <p:txBody>
          <a:bodyPr/>
          <a:lstStyle/>
          <a:p>
            <a:pPr algn="ctr" eaLnBrk="0" hangingPunct="0"/>
            <a:endParaRPr lang="en-US"/>
          </a:p>
        </p:txBody>
      </p:sp>
      <p:sp>
        <p:nvSpPr>
          <p:cNvPr id="11" name="Down Arrow 10"/>
          <p:cNvSpPr/>
          <p:nvPr/>
        </p:nvSpPr>
        <p:spPr bwMode="auto">
          <a:xfrm rot="5400000">
            <a:off x="7522633" y="2857500"/>
            <a:ext cx="533400" cy="609600"/>
          </a:xfrm>
          <a:prstGeom prst="downArrow">
            <a:avLst/>
          </a:prstGeom>
          <a:solidFill>
            <a:srgbClr val="FFFF00"/>
          </a:solidFill>
          <a:ln w="9525" cap="flat" cmpd="sng" algn="ctr">
            <a:solidFill>
              <a:schemeClr val="accent3">
                <a:lumMod val="90000"/>
              </a:schemeClr>
            </a:solidFill>
            <a:prstDash val="solid"/>
            <a:round/>
            <a:headEnd type="none" w="med" len="med"/>
            <a:tailEnd type="none" w="med" len="med"/>
          </a:ln>
          <a:effectLst/>
        </p:spPr>
        <p:txBody>
          <a:bodyPr/>
          <a:lstStyle/>
          <a:p>
            <a:pPr algn="ctr" eaLnBrk="0" hangingPunct="0">
              <a:defRPr/>
            </a:pPr>
            <a:endParaRPr lang="en-US">
              <a:latin typeface="Times"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b="1" smtClean="0">
                <a:latin typeface="Calibri" pitchFamily="34" charset="0"/>
              </a:rPr>
              <a:t>Hetero-digital island flap</a:t>
            </a:r>
          </a:p>
        </p:txBody>
      </p:sp>
      <p:pic>
        <p:nvPicPr>
          <p:cNvPr id="10243" name="Picture 2"/>
          <p:cNvPicPr>
            <a:picLocks noGrp="1" noChangeAspect="1" noChangeArrowheads="1"/>
          </p:cNvPicPr>
          <p:nvPr>
            <p:ph idx="1"/>
          </p:nvPr>
        </p:nvPicPr>
        <p:blipFill>
          <a:blip r:embed="rId3" cstate="print"/>
          <a:srcRect b="11111"/>
          <a:stretch>
            <a:fillRect/>
          </a:stretch>
        </p:blipFill>
        <p:spPr>
          <a:xfrm>
            <a:off x="214282" y="2428868"/>
            <a:ext cx="2442634" cy="3657600"/>
          </a:xfrm>
        </p:spPr>
      </p:pic>
      <p:pic>
        <p:nvPicPr>
          <p:cNvPr id="10244" name="Picture 3"/>
          <p:cNvPicPr>
            <a:picLocks noChangeAspect="1" noChangeArrowheads="1"/>
          </p:cNvPicPr>
          <p:nvPr/>
        </p:nvPicPr>
        <p:blipFill>
          <a:blip r:embed="rId4" cstate="print"/>
          <a:srcRect l="5196" b="15814"/>
          <a:stretch>
            <a:fillRect/>
          </a:stretch>
        </p:blipFill>
        <p:spPr bwMode="auto">
          <a:xfrm>
            <a:off x="2571736" y="2428868"/>
            <a:ext cx="2472267" cy="3676650"/>
          </a:xfrm>
          <a:prstGeom prst="rect">
            <a:avLst/>
          </a:prstGeom>
          <a:noFill/>
          <a:ln w="9525">
            <a:noFill/>
            <a:miter lim="800000"/>
            <a:headEnd/>
            <a:tailEnd/>
          </a:ln>
        </p:spPr>
      </p:pic>
      <p:pic>
        <p:nvPicPr>
          <p:cNvPr id="10245" name="Picture 4"/>
          <p:cNvPicPr>
            <a:picLocks noChangeAspect="1" noChangeArrowheads="1"/>
          </p:cNvPicPr>
          <p:nvPr/>
        </p:nvPicPr>
        <p:blipFill>
          <a:blip r:embed="rId5" cstate="print"/>
          <a:srcRect l="18735"/>
          <a:stretch>
            <a:fillRect/>
          </a:stretch>
        </p:blipFill>
        <p:spPr bwMode="auto">
          <a:xfrm>
            <a:off x="5072066" y="2428868"/>
            <a:ext cx="1762478" cy="3657600"/>
          </a:xfrm>
          <a:prstGeom prst="rect">
            <a:avLst/>
          </a:prstGeom>
          <a:noFill/>
          <a:ln w="9525">
            <a:noFill/>
            <a:miter lim="800000"/>
            <a:headEnd/>
            <a:tailEnd/>
          </a:ln>
        </p:spPr>
      </p:pic>
      <p:pic>
        <p:nvPicPr>
          <p:cNvPr id="10246" name="Picture 5"/>
          <p:cNvPicPr>
            <a:picLocks noChangeAspect="1" noChangeArrowheads="1"/>
          </p:cNvPicPr>
          <p:nvPr/>
        </p:nvPicPr>
        <p:blipFill>
          <a:blip r:embed="rId6" cstate="print"/>
          <a:srcRect l="15979" t="4160" r="4639" b="20425"/>
          <a:stretch>
            <a:fillRect/>
          </a:stretch>
        </p:blipFill>
        <p:spPr bwMode="auto">
          <a:xfrm>
            <a:off x="6929454" y="2428868"/>
            <a:ext cx="2472267" cy="3684588"/>
          </a:xfrm>
          <a:prstGeom prst="rect">
            <a:avLst/>
          </a:prstGeom>
          <a:noFill/>
          <a:ln w="9525">
            <a:noFill/>
            <a:miter lim="800000"/>
            <a:headEnd/>
            <a:tailEnd/>
          </a:ln>
        </p:spPr>
      </p:pic>
      <p:cxnSp>
        <p:nvCxnSpPr>
          <p:cNvPr id="10247" name="Straight Connector 7"/>
          <p:cNvCxnSpPr>
            <a:cxnSpLocks noChangeShapeType="1"/>
          </p:cNvCxnSpPr>
          <p:nvPr/>
        </p:nvCxnSpPr>
        <p:spPr bwMode="auto">
          <a:xfrm>
            <a:off x="304800" y="1676400"/>
            <a:ext cx="8602133" cy="1588"/>
          </a:xfrm>
          <a:prstGeom prst="line">
            <a:avLst/>
          </a:prstGeom>
          <a:noFill/>
          <a:ln w="28575" algn="ctr">
            <a:solidFill>
              <a:srgbClr val="FF0000"/>
            </a:solidFill>
            <a:round/>
            <a:headEnd/>
            <a:tailEnd/>
          </a:ln>
        </p:spPr>
      </p:cxnSp>
      <p:sp>
        <p:nvSpPr>
          <p:cNvPr id="10248" name="Rectangle 8"/>
          <p:cNvSpPr>
            <a:spLocks noChangeArrowheads="1"/>
          </p:cNvSpPr>
          <p:nvPr/>
        </p:nvSpPr>
        <p:spPr bwMode="auto">
          <a:xfrm>
            <a:off x="6874933" y="6172201"/>
            <a:ext cx="1315425" cy="369332"/>
          </a:xfrm>
          <a:prstGeom prst="rect">
            <a:avLst/>
          </a:prstGeom>
          <a:noFill/>
          <a:ln w="9525">
            <a:solidFill>
              <a:schemeClr val="tx1"/>
            </a:solidFill>
            <a:miter lim="800000"/>
            <a:headEnd/>
            <a:tailEnd/>
          </a:ln>
        </p:spPr>
        <p:txBody>
          <a:bodyPr wrap="none">
            <a:spAutoFit/>
          </a:bodyPr>
          <a:lstStyle/>
          <a:p>
            <a:r>
              <a:rPr lang="en-US"/>
              <a:t>*Litter 1960</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4339" name="Picture 3" descr="C:\Users\HP\Pictures\New folder (3)\DSC00421.JPG"/>
          <p:cNvPicPr>
            <a:picLocks noGrp="1" noChangeAspect="1" noChangeArrowheads="1"/>
          </p:cNvPicPr>
          <p:nvPr>
            <p:ph idx="1"/>
          </p:nvPr>
        </p:nvPicPr>
        <p:blipFill>
          <a:blip r:embed="rId2" cstate="print"/>
          <a:srcRect b="23133"/>
          <a:stretch>
            <a:fillRect/>
          </a:stretch>
        </p:blipFill>
        <p:spPr bwMode="auto">
          <a:xfrm>
            <a:off x="1783080" y="1807210"/>
            <a:ext cx="7003762" cy="505079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914400" y="1142984"/>
            <a:ext cx="5300674" cy="5212576"/>
          </a:xfrm>
        </p:spPr>
        <p:txBody>
          <a:bodyPr>
            <a:normAutofit/>
          </a:bodyPr>
          <a:lstStyle/>
          <a:p>
            <a:pPr algn="ctr">
              <a:buNone/>
            </a:pPr>
            <a:r>
              <a:rPr lang="en-US" sz="9600" dirty="0" smtClean="0"/>
              <a:t>THUMB TIP INJURY</a:t>
            </a:r>
            <a:endParaRPr lang="en-IN" sz="9600" dirty="0"/>
          </a:p>
        </p:txBody>
      </p:sp>
      <p:pic>
        <p:nvPicPr>
          <p:cNvPr id="4" name="Picture 4"/>
          <p:cNvPicPr>
            <a:picLocks noChangeAspect="1" noChangeArrowheads="1"/>
          </p:cNvPicPr>
          <p:nvPr/>
        </p:nvPicPr>
        <p:blipFill>
          <a:blip r:embed="rId2" cstate="print"/>
          <a:srcRect/>
          <a:stretch>
            <a:fillRect/>
          </a:stretch>
        </p:blipFill>
        <p:spPr bwMode="auto">
          <a:xfrm>
            <a:off x="5857852" y="1857364"/>
            <a:ext cx="3286148" cy="27432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The Thumb </a:t>
            </a:r>
            <a:br>
              <a:rPr lang="en-IN" dirty="0" smtClean="0"/>
            </a:br>
            <a:endParaRPr lang="en-IN" dirty="0"/>
          </a:p>
        </p:txBody>
      </p:sp>
      <p:sp>
        <p:nvSpPr>
          <p:cNvPr id="3" name="Content Placeholder 2"/>
          <p:cNvSpPr>
            <a:spLocks noGrp="1"/>
          </p:cNvSpPr>
          <p:nvPr>
            <p:ph idx="1"/>
          </p:nvPr>
        </p:nvSpPr>
        <p:spPr/>
        <p:txBody>
          <a:bodyPr/>
          <a:lstStyle/>
          <a:p>
            <a:pPr>
              <a:buNone/>
            </a:pPr>
            <a:r>
              <a:rPr lang="en-IN" dirty="0" smtClean="0"/>
              <a:t>•Same principles of other digits, however more important to preserve length and sensibility </a:t>
            </a:r>
          </a:p>
          <a:p>
            <a:pPr>
              <a:buNone/>
            </a:pPr>
            <a:r>
              <a:rPr lang="en-IN" dirty="0" smtClean="0"/>
              <a:t>•Need more extensive coverage procedure when thumb suffers substantial soft tissue loss </a:t>
            </a:r>
          </a:p>
          <a:p>
            <a:endParaRPr lang="en-IN"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considerations</a:t>
            </a:r>
            <a:endParaRPr lang="en-IN" dirty="0"/>
          </a:p>
        </p:txBody>
      </p:sp>
      <p:sp>
        <p:nvSpPr>
          <p:cNvPr id="3" name="Content Placeholder 2"/>
          <p:cNvSpPr>
            <a:spLocks noGrp="1"/>
          </p:cNvSpPr>
          <p:nvPr>
            <p:ph idx="1"/>
          </p:nvPr>
        </p:nvSpPr>
        <p:spPr/>
        <p:txBody>
          <a:bodyPr/>
          <a:lstStyle/>
          <a:p>
            <a:r>
              <a:rPr lang="en-US" dirty="0" smtClean="0"/>
              <a:t>choice of donor digit  index finger </a:t>
            </a:r>
          </a:p>
          <a:p>
            <a:r>
              <a:rPr lang="en-US" dirty="0" smtClean="0"/>
              <a:t>Superficial    Radial nerve located</a:t>
            </a:r>
            <a:endParaRPr lang="en-IN"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suturing</a:t>
            </a:r>
            <a:br>
              <a:rPr lang="en-US" dirty="0" smtClean="0"/>
            </a:br>
            <a:endParaRPr lang="en-IN" dirty="0"/>
          </a:p>
        </p:txBody>
      </p:sp>
      <p:sp>
        <p:nvSpPr>
          <p:cNvPr id="3" name="Content Placeholder 2"/>
          <p:cNvSpPr>
            <a:spLocks noGrp="1"/>
          </p:cNvSpPr>
          <p:nvPr>
            <p:ph idx="1"/>
          </p:nvPr>
        </p:nvSpPr>
        <p:spPr/>
        <p:txBody>
          <a:bodyPr/>
          <a:lstStyle/>
          <a:p>
            <a:pPr>
              <a:buNone/>
            </a:pPr>
            <a:r>
              <a:rPr lang="en-US" dirty="0" smtClean="0"/>
              <a:t>Indication: </a:t>
            </a:r>
          </a:p>
          <a:p>
            <a:r>
              <a:rPr lang="en-US" dirty="0" smtClean="0"/>
              <a:t>non contaminated sharp cut</a:t>
            </a:r>
          </a:p>
          <a:p>
            <a:r>
              <a:rPr lang="en-US" dirty="0" smtClean="0"/>
              <a:t>Lacerated  wound without   much skin loss  </a:t>
            </a:r>
          </a:p>
          <a:p>
            <a:r>
              <a:rPr lang="en-US" dirty="0" smtClean="0"/>
              <a:t>Earlier  </a:t>
            </a:r>
            <a:r>
              <a:rPr lang="en-US" dirty="0" err="1" smtClean="0"/>
              <a:t>presention</a:t>
            </a:r>
            <a:r>
              <a:rPr lang="en-US" dirty="0" smtClean="0"/>
              <a:t> of pt</a:t>
            </a:r>
          </a:p>
          <a:p>
            <a:endParaRPr lang="en-IN"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err="1" smtClean="0"/>
              <a:t>Volar</a:t>
            </a:r>
            <a:r>
              <a:rPr lang="en-IN" dirty="0" smtClean="0"/>
              <a:t> advancement flap </a:t>
            </a:r>
            <a:br>
              <a:rPr lang="en-IN" dirty="0" smtClean="0"/>
            </a:br>
            <a:endParaRPr lang="en-IN" dirty="0"/>
          </a:p>
        </p:txBody>
      </p:sp>
      <p:sp>
        <p:nvSpPr>
          <p:cNvPr id="3" name="Content Placeholder 2"/>
          <p:cNvSpPr>
            <a:spLocks noGrp="1"/>
          </p:cNvSpPr>
          <p:nvPr>
            <p:ph idx="1"/>
          </p:nvPr>
        </p:nvSpPr>
        <p:spPr/>
        <p:txBody>
          <a:bodyPr/>
          <a:lstStyle/>
          <a:p>
            <a:pPr>
              <a:buNone/>
            </a:pPr>
            <a:r>
              <a:rPr lang="en-IN" dirty="0" smtClean="0"/>
              <a:t>–</a:t>
            </a:r>
            <a:r>
              <a:rPr lang="en-IN" dirty="0" err="1" smtClean="0"/>
              <a:t>Moberg</a:t>
            </a:r>
            <a:r>
              <a:rPr lang="en-IN" dirty="0" smtClean="0"/>
              <a:t> E  1964</a:t>
            </a:r>
          </a:p>
          <a:p>
            <a:pPr>
              <a:buNone/>
            </a:pPr>
            <a:r>
              <a:rPr lang="en-IN" dirty="0" smtClean="0"/>
              <a:t> –Advance </a:t>
            </a:r>
            <a:r>
              <a:rPr lang="en-IN" dirty="0" err="1" smtClean="0"/>
              <a:t>volar</a:t>
            </a:r>
            <a:r>
              <a:rPr lang="en-IN" dirty="0" smtClean="0"/>
              <a:t> skin on a </a:t>
            </a:r>
            <a:r>
              <a:rPr lang="en-IN" dirty="0" err="1" smtClean="0"/>
              <a:t>neurovacular</a:t>
            </a:r>
            <a:r>
              <a:rPr lang="en-IN" dirty="0" smtClean="0"/>
              <a:t> pedicle </a:t>
            </a:r>
          </a:p>
          <a:p>
            <a:pPr>
              <a:buNone/>
            </a:pPr>
            <a:r>
              <a:rPr lang="en-IN" dirty="0" smtClean="0"/>
              <a:t>–2 cm advancement </a:t>
            </a:r>
          </a:p>
          <a:p>
            <a:pPr>
              <a:buNone/>
            </a:pPr>
            <a:r>
              <a:rPr lang="en-IN" dirty="0" smtClean="0"/>
              <a:t>–potential complications of flap necrosis and flexion deformity </a:t>
            </a:r>
          </a:p>
          <a:p>
            <a:endParaRPr lang="en-IN"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Volar</a:t>
            </a:r>
            <a:r>
              <a:rPr lang="en-US" dirty="0" smtClean="0"/>
              <a:t> </a:t>
            </a:r>
            <a:r>
              <a:rPr lang="en-US" dirty="0" err="1" smtClean="0"/>
              <a:t>Advancemnt</a:t>
            </a:r>
            <a:r>
              <a:rPr lang="en-US" dirty="0" smtClean="0"/>
              <a:t> Flap On Thumb:(</a:t>
            </a:r>
            <a:r>
              <a:rPr lang="en-US" dirty="0" err="1" smtClean="0"/>
              <a:t>Moberg</a:t>
            </a:r>
            <a:r>
              <a:rPr lang="en-US" dirty="0" smtClean="0"/>
              <a:t>) </a:t>
            </a:r>
            <a:br>
              <a:rPr lang="en-US" dirty="0" smtClean="0"/>
            </a:br>
            <a:endParaRPr lang="en-IN" dirty="0"/>
          </a:p>
        </p:txBody>
      </p:sp>
      <p:sp>
        <p:nvSpPr>
          <p:cNvPr id="3" name="Content Placeholder 2"/>
          <p:cNvSpPr>
            <a:spLocks noGrp="1"/>
          </p:cNvSpPr>
          <p:nvPr>
            <p:ph idx="1"/>
          </p:nvPr>
        </p:nvSpPr>
        <p:spPr/>
        <p:txBody>
          <a:bodyPr>
            <a:normAutofit fontScale="77500" lnSpcReduction="20000"/>
          </a:bodyPr>
          <a:lstStyle/>
          <a:p>
            <a:pPr>
              <a:buNone/>
            </a:pPr>
            <a:endParaRPr lang="en-US" dirty="0" smtClean="0"/>
          </a:p>
          <a:p>
            <a:r>
              <a:rPr lang="en-US" dirty="0" smtClean="0"/>
              <a:t>The </a:t>
            </a:r>
            <a:r>
              <a:rPr lang="en-US" dirty="0" err="1" smtClean="0"/>
              <a:t>volar</a:t>
            </a:r>
            <a:r>
              <a:rPr lang="en-US" dirty="0" smtClean="0"/>
              <a:t> skin of the thumb is supplied by digital arteries while dorsal skin is supplied by separate vessels-The </a:t>
            </a:r>
            <a:r>
              <a:rPr lang="en-US" dirty="0" err="1" smtClean="0"/>
              <a:t>ulno</a:t>
            </a:r>
            <a:r>
              <a:rPr lang="en-US" dirty="0" smtClean="0"/>
              <a:t> dorsal </a:t>
            </a:r>
            <a:r>
              <a:rPr lang="en-US" dirty="0" err="1" smtClean="0"/>
              <a:t>vessels,being</a:t>
            </a:r>
            <a:r>
              <a:rPr lang="en-US" dirty="0" smtClean="0"/>
              <a:t> a branch of first metacarpal artery and the radio dorsal  vessel a branch of the radial artery. </a:t>
            </a:r>
          </a:p>
          <a:p>
            <a:r>
              <a:rPr lang="en-US" dirty="0" smtClean="0"/>
              <a:t>This means that on the thumb longitudinal mid lateral incision can be made which will not impair the blood supply of the skin on dorsum. </a:t>
            </a:r>
          </a:p>
          <a:p>
            <a:r>
              <a:rPr lang="en-US" dirty="0" smtClean="0"/>
              <a:t>After making mid lateral incisions from the defect down to the proximal thumb </a:t>
            </a:r>
            <a:r>
              <a:rPr lang="en-US" dirty="0" err="1" smtClean="0"/>
              <a:t>crease,the</a:t>
            </a:r>
            <a:r>
              <a:rPr lang="en-US" dirty="0" smtClean="0"/>
              <a:t> </a:t>
            </a:r>
            <a:r>
              <a:rPr lang="en-US" dirty="0" err="1" smtClean="0"/>
              <a:t>volar</a:t>
            </a:r>
            <a:r>
              <a:rPr lang="en-US" dirty="0" smtClean="0"/>
              <a:t> skin may be elevated on the vascular support of the digital arteries and advanced up to 1 cm to cover the defect at the tip. </a:t>
            </a:r>
            <a:endParaRPr lang="en-IN"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Growth of the Nail Plate</a:t>
            </a:r>
            <a:endParaRPr lang="en-IN" dirty="0"/>
          </a:p>
        </p:txBody>
      </p:sp>
      <p:sp>
        <p:nvSpPr>
          <p:cNvPr id="3" name="Content Placeholder 2"/>
          <p:cNvSpPr>
            <a:spLocks noGrp="1"/>
          </p:cNvSpPr>
          <p:nvPr>
            <p:ph idx="1"/>
          </p:nvPr>
        </p:nvSpPr>
        <p:spPr/>
        <p:txBody>
          <a:bodyPr/>
          <a:lstStyle/>
          <a:p>
            <a:pPr>
              <a:buNone/>
            </a:pPr>
            <a:r>
              <a:rPr lang="en-IN" dirty="0" smtClean="0"/>
              <a:t> </a:t>
            </a:r>
          </a:p>
          <a:p>
            <a:pPr>
              <a:buNone/>
            </a:pPr>
            <a:r>
              <a:rPr lang="en-IN" dirty="0" smtClean="0"/>
              <a:t>•Nail growth follows contour of the nail bed </a:t>
            </a:r>
          </a:p>
          <a:p>
            <a:pPr>
              <a:buNone/>
            </a:pPr>
            <a:r>
              <a:rPr lang="en-IN" dirty="0" smtClean="0"/>
              <a:t>•A smooth nail bed is essential of re-growth of normal appearing nail </a:t>
            </a:r>
          </a:p>
          <a:p>
            <a:pPr>
              <a:buNone/>
            </a:pPr>
            <a:r>
              <a:rPr lang="en-IN" dirty="0" smtClean="0"/>
              <a:t>•A functionally stable nail requires 5 mm of healthy nail bed distal to the </a:t>
            </a:r>
            <a:r>
              <a:rPr lang="en-IN" dirty="0" err="1" smtClean="0"/>
              <a:t>lunula</a:t>
            </a:r>
            <a:r>
              <a:rPr lang="en-IN" dirty="0" smtClean="0"/>
              <a:t> for nail adherence</a:t>
            </a:r>
          </a:p>
          <a:p>
            <a:endParaRPr lang="en-IN"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6386" name="Picture 2" descr="C:\Users\HP\Pictures\New folder (3)\DSC00423.JPG"/>
          <p:cNvPicPr>
            <a:picLocks noGrp="1" noChangeAspect="1" noChangeArrowheads="1"/>
          </p:cNvPicPr>
          <p:nvPr>
            <p:ph idx="1"/>
          </p:nvPr>
        </p:nvPicPr>
        <p:blipFill>
          <a:blip r:embed="rId2" cstate="print"/>
          <a:srcRect b="10507"/>
          <a:stretch>
            <a:fillRect/>
          </a:stretch>
        </p:blipFill>
        <p:spPr bwMode="auto">
          <a:xfrm>
            <a:off x="1000100" y="1664334"/>
            <a:ext cx="7205816" cy="483650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descr="I:\DCIM\101MSDCF\DSC00464.JPG"/>
          <p:cNvPicPr>
            <a:picLocks noGrp="1" noChangeAspect="1" noChangeArrowheads="1"/>
          </p:cNvPicPr>
          <p:nvPr>
            <p:ph idx="1"/>
          </p:nvPr>
        </p:nvPicPr>
        <p:blipFill>
          <a:blip r:embed="rId2" cstate="print"/>
          <a:srcRect/>
          <a:stretch>
            <a:fillRect/>
          </a:stretch>
        </p:blipFill>
        <p:spPr bwMode="auto">
          <a:xfrm>
            <a:off x="928662" y="1357298"/>
            <a:ext cx="7643866" cy="4999052"/>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Brunelii</a:t>
            </a:r>
            <a:r>
              <a:rPr lang="en-US" dirty="0" smtClean="0"/>
              <a:t> flap</a:t>
            </a:r>
            <a:r>
              <a:rPr lang="en-IN" dirty="0" smtClean="0"/>
              <a:t/>
            </a:r>
            <a:br>
              <a:rPr lang="en-IN" dirty="0" smtClean="0"/>
            </a:br>
            <a:endParaRPr lang="en-IN"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357290" y="1785926"/>
            <a:ext cx="6572296" cy="42148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Cross-Finger Flap </a:t>
            </a:r>
            <a:endParaRPr lang="en-IN" dirty="0"/>
          </a:p>
        </p:txBody>
      </p:sp>
      <p:sp>
        <p:nvSpPr>
          <p:cNvPr id="3" name="Content Placeholder 2"/>
          <p:cNvSpPr>
            <a:spLocks noGrp="1"/>
          </p:cNvSpPr>
          <p:nvPr>
            <p:ph idx="1"/>
          </p:nvPr>
        </p:nvSpPr>
        <p:spPr/>
        <p:txBody>
          <a:bodyPr/>
          <a:lstStyle/>
          <a:p>
            <a:pPr>
              <a:buNone/>
            </a:pPr>
            <a:endParaRPr lang="en-IN" dirty="0" smtClean="0"/>
          </a:p>
          <a:p>
            <a:pPr>
              <a:buNone/>
            </a:pPr>
            <a:r>
              <a:rPr lang="en-IN" dirty="0" smtClean="0"/>
              <a:t>–Flap designed from proximal phalanx of index finger </a:t>
            </a:r>
          </a:p>
          <a:p>
            <a:pPr>
              <a:buNone/>
            </a:pPr>
            <a:r>
              <a:rPr lang="en-IN" dirty="0" smtClean="0"/>
              <a:t>–FTSG/SSTG to donor-site </a:t>
            </a:r>
          </a:p>
          <a:p>
            <a:pPr>
              <a:buNone/>
            </a:pPr>
            <a:r>
              <a:rPr lang="en-IN" dirty="0" smtClean="0"/>
              <a:t>–+/- nerve transposition </a:t>
            </a:r>
          </a:p>
          <a:p>
            <a:pPr>
              <a:buNone/>
            </a:pPr>
            <a:r>
              <a:rPr lang="en-IN" dirty="0" smtClean="0"/>
              <a:t>–Detach flap at 2-3 weeks </a:t>
            </a:r>
          </a:p>
          <a:p>
            <a:endParaRPr lang="en-IN"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Radial-innervated </a:t>
            </a:r>
            <a:br>
              <a:rPr lang="en-US" dirty="0" smtClean="0"/>
            </a:br>
            <a:r>
              <a:rPr lang="en-US" dirty="0" smtClean="0"/>
              <a:t>cross-finger flap  </a:t>
            </a:r>
            <a:br>
              <a:rPr lang="en-US" dirty="0" smtClean="0"/>
            </a:br>
            <a:endParaRPr lang="en-IN" dirty="0"/>
          </a:p>
        </p:txBody>
      </p:sp>
      <p:sp>
        <p:nvSpPr>
          <p:cNvPr id="3" name="Content Placeholder 2"/>
          <p:cNvSpPr>
            <a:spLocks noGrp="1"/>
          </p:cNvSpPr>
          <p:nvPr>
            <p:ph idx="1"/>
          </p:nvPr>
        </p:nvSpPr>
        <p:spPr/>
        <p:txBody>
          <a:bodyPr>
            <a:normAutofit fontScale="92500" lnSpcReduction="20000"/>
          </a:bodyPr>
          <a:lstStyle/>
          <a:p>
            <a:r>
              <a:rPr lang="en-US" dirty="0" smtClean="0"/>
              <a:t>Markings for size and location of flap same as non-innervated cross-finger flap </a:t>
            </a:r>
          </a:p>
          <a:p>
            <a:r>
              <a:rPr lang="en-US" dirty="0" smtClean="0"/>
              <a:t>Beginning at the midpoint of proximal transverse outline of flap ,an oblique incision extends proximally  to thumb web. </a:t>
            </a:r>
          </a:p>
          <a:p>
            <a:r>
              <a:rPr lang="en-US" dirty="0" smtClean="0"/>
              <a:t>Position of dorsal sensory radial nerve identified.  </a:t>
            </a:r>
          </a:p>
          <a:p>
            <a:r>
              <a:rPr lang="en-US" dirty="0" smtClean="0"/>
              <a:t>Reflection of flap after  dissection of nerve branch. </a:t>
            </a:r>
          </a:p>
          <a:p>
            <a:r>
              <a:rPr lang="en-US" dirty="0" smtClean="0"/>
              <a:t>Position of the thumb and transferred </a:t>
            </a:r>
            <a:r>
              <a:rPr lang="en-US" dirty="0" err="1" smtClean="0"/>
              <a:t>flap,with</a:t>
            </a:r>
            <a:r>
              <a:rPr lang="en-US" dirty="0" smtClean="0"/>
              <a:t> closure of incisions and free graft closure of donor defect.  </a:t>
            </a:r>
            <a:endParaRPr lang="en-IN"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cstate="print"/>
          <a:srcRect/>
          <a:stretch>
            <a:fillRect/>
          </a:stretch>
        </p:blipFill>
        <p:spPr bwMode="auto">
          <a:xfrm>
            <a:off x="1785918" y="1785926"/>
            <a:ext cx="6215105" cy="46434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Dual innervated </a:t>
            </a:r>
            <a:br>
              <a:rPr lang="en-US" dirty="0" smtClean="0"/>
            </a:br>
            <a:r>
              <a:rPr lang="en-US" dirty="0" smtClean="0"/>
              <a:t>cross finger flap </a:t>
            </a:r>
            <a:br>
              <a:rPr lang="en-US" dirty="0" smtClean="0"/>
            </a:br>
            <a:endParaRPr lang="en-IN" dirty="0"/>
          </a:p>
        </p:txBody>
      </p:sp>
      <p:sp>
        <p:nvSpPr>
          <p:cNvPr id="3" name="Content Placeholder 2"/>
          <p:cNvSpPr>
            <a:spLocks noGrp="1"/>
          </p:cNvSpPr>
          <p:nvPr>
            <p:ph idx="1"/>
          </p:nvPr>
        </p:nvSpPr>
        <p:spPr/>
        <p:txBody>
          <a:bodyPr>
            <a:normAutofit/>
          </a:bodyPr>
          <a:lstStyle/>
          <a:p>
            <a:r>
              <a:rPr lang="en-US" dirty="0" smtClean="0"/>
              <a:t>Dorsal sensory branch of index radial digital nerve innervates dorsal aspect of index proximal phalanx. </a:t>
            </a:r>
          </a:p>
          <a:p>
            <a:r>
              <a:rPr lang="en-US" dirty="0" smtClean="0"/>
              <a:t>Elevation of index-to-thumb cross finger flap with joining incisions for transposition of dorsal sensory branch of radial nerve. </a:t>
            </a:r>
          </a:p>
          <a:p>
            <a:r>
              <a:rPr lang="en-US" dirty="0" err="1" smtClean="0"/>
              <a:t>Microneurorrhapy</a:t>
            </a:r>
            <a:r>
              <a:rPr lang="en-US" dirty="0" smtClean="0"/>
              <a:t> of the thumb </a:t>
            </a:r>
            <a:r>
              <a:rPr lang="en-US" dirty="0" err="1" smtClean="0"/>
              <a:t>ulnar</a:t>
            </a:r>
            <a:r>
              <a:rPr lang="en-US" dirty="0" smtClean="0"/>
              <a:t> digital nerve to the dorsal branch of index radial digital nerve.</a:t>
            </a:r>
            <a:endParaRPr lang="en-IN"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p:cNvPicPr>
            <a:picLocks noGrp="1" noChangeAspect="1" noChangeArrowheads="1"/>
          </p:cNvPicPr>
          <p:nvPr>
            <p:ph idx="1"/>
          </p:nvPr>
        </p:nvPicPr>
        <p:blipFill>
          <a:blip r:embed="rId2" cstate="print"/>
          <a:srcRect/>
          <a:stretch>
            <a:fillRect/>
          </a:stretch>
        </p:blipFill>
        <p:spPr bwMode="auto">
          <a:xfrm>
            <a:off x="2071670" y="1643050"/>
            <a:ext cx="5143535" cy="46638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FOUCHER’S FLAP</a:t>
            </a:r>
            <a:endParaRPr lang="en-IN"/>
          </a:p>
        </p:txBody>
      </p:sp>
      <p:sp>
        <p:nvSpPr>
          <p:cNvPr id="3" name="Content Placeholder 2"/>
          <p:cNvSpPr>
            <a:spLocks noGrp="1"/>
          </p:cNvSpPr>
          <p:nvPr>
            <p:ph idx="1"/>
          </p:nvPr>
        </p:nvSpPr>
        <p:spPr/>
        <p:txBody>
          <a:bodyPr/>
          <a:lstStyle/>
          <a:p>
            <a:r>
              <a:rPr lang="en-US" dirty="0" err="1" smtClean="0"/>
              <a:t>Colema</a:t>
            </a:r>
            <a:r>
              <a:rPr lang="en-US" dirty="0" smtClean="0"/>
              <a:t> 1961 Holevich1963</a:t>
            </a:r>
          </a:p>
          <a:p>
            <a:r>
              <a:rPr lang="en-US" dirty="0" err="1" smtClean="0"/>
              <a:t>Foucher</a:t>
            </a:r>
            <a:r>
              <a:rPr lang="en-US" dirty="0" smtClean="0"/>
              <a:t>  incorporated neural structure-kite flag</a:t>
            </a:r>
          </a:p>
          <a:p>
            <a:r>
              <a:rPr lang="en-US" dirty="0" smtClean="0"/>
              <a:t>Indication:</a:t>
            </a:r>
          </a:p>
          <a:p>
            <a:pPr>
              <a:buNone/>
            </a:pPr>
            <a:r>
              <a:rPr lang="en-US" dirty="0" smtClean="0"/>
              <a:t>	thumb </a:t>
            </a:r>
            <a:r>
              <a:rPr lang="en-US" dirty="0" err="1" smtClean="0"/>
              <a:t>amputaion</a:t>
            </a:r>
            <a:r>
              <a:rPr lang="en-US" dirty="0" smtClean="0"/>
              <a:t>/defects</a:t>
            </a:r>
          </a:p>
          <a:p>
            <a:endParaRPr lang="en-IN"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85000" lnSpcReduction="10000"/>
          </a:bodyPr>
          <a:lstStyle/>
          <a:p>
            <a:r>
              <a:rPr lang="en-US" dirty="0" smtClean="0"/>
              <a:t>First dorsal metacarpal artery island flap </a:t>
            </a:r>
          </a:p>
          <a:p>
            <a:r>
              <a:rPr lang="en-US" dirty="0" err="1" smtClean="0"/>
              <a:t>FDMA,subcutaneous</a:t>
            </a:r>
            <a:r>
              <a:rPr lang="en-US" dirty="0" smtClean="0"/>
              <a:t> </a:t>
            </a:r>
            <a:r>
              <a:rPr lang="en-US" dirty="0" err="1" smtClean="0"/>
              <a:t>vein,branch</a:t>
            </a:r>
            <a:r>
              <a:rPr lang="en-US" dirty="0" smtClean="0"/>
              <a:t> of radial sensory nerve in single stage </a:t>
            </a:r>
          </a:p>
          <a:p>
            <a:r>
              <a:rPr lang="en-US" dirty="0" smtClean="0"/>
              <a:t>Size of defect drawn on dorsum of IF proximal phalanx </a:t>
            </a:r>
          </a:p>
          <a:p>
            <a:r>
              <a:rPr lang="en-US" dirty="0" smtClean="0"/>
              <a:t>Proximal limit: MP </a:t>
            </a:r>
            <a:r>
              <a:rPr lang="en-US" dirty="0" err="1" smtClean="0"/>
              <a:t>joint,Distal</a:t>
            </a:r>
            <a:r>
              <a:rPr lang="en-US" dirty="0" smtClean="0"/>
              <a:t> </a:t>
            </a:r>
            <a:r>
              <a:rPr lang="en-US" dirty="0" err="1" smtClean="0"/>
              <a:t>limit:proximal</a:t>
            </a:r>
            <a:r>
              <a:rPr lang="en-US" dirty="0" smtClean="0"/>
              <a:t> IP joint </a:t>
            </a:r>
          </a:p>
          <a:p>
            <a:r>
              <a:rPr lang="en-US" dirty="0" err="1" smtClean="0"/>
              <a:t>Dissecction</a:t>
            </a:r>
            <a:r>
              <a:rPr lang="en-US" dirty="0" smtClean="0"/>
              <a:t>: distal to </a:t>
            </a:r>
            <a:r>
              <a:rPr lang="en-US" dirty="0" err="1" smtClean="0"/>
              <a:t>proximal,from</a:t>
            </a:r>
            <a:r>
              <a:rPr lang="en-US" dirty="0" smtClean="0"/>
              <a:t> </a:t>
            </a:r>
            <a:r>
              <a:rPr lang="en-US" dirty="0" err="1" smtClean="0"/>
              <a:t>ulnar</a:t>
            </a:r>
            <a:r>
              <a:rPr lang="en-US" dirty="0" smtClean="0"/>
              <a:t> to radial side </a:t>
            </a:r>
          </a:p>
          <a:p>
            <a:r>
              <a:rPr lang="en-US" dirty="0" smtClean="0"/>
              <a:t>Lazy S or teardrop shaped incision </a:t>
            </a:r>
          </a:p>
          <a:p>
            <a:r>
              <a:rPr lang="en-US" dirty="0" smtClean="0"/>
              <a:t>Pivot </a:t>
            </a:r>
            <a:r>
              <a:rPr lang="en-US" dirty="0" err="1" smtClean="0"/>
              <a:t>point:junction</a:t>
            </a:r>
            <a:r>
              <a:rPr lang="en-US" dirty="0" smtClean="0"/>
              <a:t> of first and second metacarpals</a:t>
            </a:r>
            <a:endParaRPr lang="en-IN"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3094</TotalTime>
  <Words>3558</Words>
  <Application>Microsoft Office PowerPoint</Application>
  <PresentationFormat>On-screen Show (4:3)</PresentationFormat>
  <Paragraphs>571</Paragraphs>
  <Slides>120</Slides>
  <Notes>9</Notes>
  <HiddenSlides>0</HiddenSlides>
  <MMClips>0</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Metro</vt:lpstr>
      <vt:lpstr> Fingertip Injuries </vt:lpstr>
      <vt:lpstr>What is finger tip </vt:lpstr>
      <vt:lpstr>Importance of fingertip</vt:lpstr>
      <vt:lpstr>Embryology </vt:lpstr>
      <vt:lpstr> Anatomy of  Fingertip  PULP:</vt:lpstr>
      <vt:lpstr>Slide 6</vt:lpstr>
      <vt:lpstr>Nail </vt:lpstr>
      <vt:lpstr>Nail</vt:lpstr>
      <vt:lpstr>Growth of the Nail Plate</vt:lpstr>
      <vt:lpstr>Growth of the Nail Plate  </vt:lpstr>
      <vt:lpstr>Slide 11</vt:lpstr>
      <vt:lpstr>Arterial Supply  </vt:lpstr>
      <vt:lpstr>Venous drainage  </vt:lpstr>
      <vt:lpstr>Nerve Supply  </vt:lpstr>
      <vt:lpstr> Nail plate function  </vt:lpstr>
      <vt:lpstr>Finger pad functions  </vt:lpstr>
      <vt:lpstr>Epidemiology </vt:lpstr>
      <vt:lpstr>Patient Evaluation  </vt:lpstr>
      <vt:lpstr>Local Examination </vt:lpstr>
      <vt:lpstr>Goals of treatment  </vt:lpstr>
      <vt:lpstr>History </vt:lpstr>
      <vt:lpstr>Fingertip Injury classification </vt:lpstr>
      <vt:lpstr>Zones of  Injury </vt:lpstr>
      <vt:lpstr>angle of injury</vt:lpstr>
      <vt:lpstr>P  N B classification system </vt:lpstr>
      <vt:lpstr>General Rules  </vt:lpstr>
      <vt:lpstr>Zone 1  </vt:lpstr>
      <vt:lpstr>Zone II-III  </vt:lpstr>
      <vt:lpstr>Zone II-III  </vt:lpstr>
      <vt:lpstr>Revision amputation </vt:lpstr>
      <vt:lpstr>Healing by   secondary intention  </vt:lpstr>
      <vt:lpstr>Skin grafting </vt:lpstr>
      <vt:lpstr>Local flap </vt:lpstr>
      <vt:lpstr>Local flap </vt:lpstr>
      <vt:lpstr>Atasoy-Kleinert V-Y advancement flap</vt:lpstr>
      <vt:lpstr>Slide 36</vt:lpstr>
      <vt:lpstr>Slide 37</vt:lpstr>
      <vt:lpstr>Bilateral V-Y ADVANCEMENT</vt:lpstr>
      <vt:lpstr>Slide 39</vt:lpstr>
      <vt:lpstr>Unipedicled Rotation Advancement Flap</vt:lpstr>
      <vt:lpstr>Slide 41</vt:lpstr>
      <vt:lpstr>Bipedicled Island Advancement Falp:(O”BRIEN)  </vt:lpstr>
      <vt:lpstr>Slide 43</vt:lpstr>
      <vt:lpstr>Slide 44</vt:lpstr>
      <vt:lpstr>Volar Advancement Flap On The Digits(SNOW-1967)</vt:lpstr>
      <vt:lpstr>Slide 46</vt:lpstr>
      <vt:lpstr>Unipedicled Island Advancement Flap(VENKATSWAMY):  </vt:lpstr>
      <vt:lpstr>Slide 48</vt:lpstr>
      <vt:lpstr>Dorsalateral Island Advancement Flap(JOSHI):  </vt:lpstr>
      <vt:lpstr>Slide 50</vt:lpstr>
      <vt:lpstr>RETROGRADE FINGER DORSUM PEDICLE FLAP(OGO)</vt:lpstr>
      <vt:lpstr>Slide 52</vt:lpstr>
      <vt:lpstr>STEP ADVANCEMENT ISLAND FLAP(EVANS 1988)</vt:lpstr>
      <vt:lpstr>Slide 54</vt:lpstr>
      <vt:lpstr>REVERSE DIGITAL ARTERY FALP</vt:lpstr>
      <vt:lpstr>Slide 56</vt:lpstr>
      <vt:lpstr>  Neurovascular Exchange Island Falp</vt:lpstr>
      <vt:lpstr>Homodigital island flap </vt:lpstr>
      <vt:lpstr>Slide 59</vt:lpstr>
      <vt:lpstr>Slide 60</vt:lpstr>
      <vt:lpstr>OBLIQUE DORSAL FLAP(FLINT&amp;HARRISON)</vt:lpstr>
      <vt:lpstr>OBLIQUE DORSAL FLAP(FLINT &amp; HARRISON)</vt:lpstr>
      <vt:lpstr>Regional Flap </vt:lpstr>
      <vt:lpstr>Main types </vt:lpstr>
      <vt:lpstr>contra-indicated</vt:lpstr>
      <vt:lpstr>Cross finger flap</vt:lpstr>
      <vt:lpstr>Cross-Finger Flap </vt:lpstr>
      <vt:lpstr>  Cross-finger Flap</vt:lpstr>
      <vt:lpstr>Slide 69</vt:lpstr>
      <vt:lpstr>Slide 70</vt:lpstr>
      <vt:lpstr>Slide 71</vt:lpstr>
      <vt:lpstr>Slide 72</vt:lpstr>
      <vt:lpstr>Innervated cross finger flap</vt:lpstr>
      <vt:lpstr>Slide 74</vt:lpstr>
      <vt:lpstr>Reverse cross-finger flap</vt:lpstr>
      <vt:lpstr>Thenar flap</vt:lpstr>
      <vt:lpstr>Thenar Flap </vt:lpstr>
      <vt:lpstr>Thenar Flap</vt:lpstr>
      <vt:lpstr>Heterodigital neurovascular island flap:(LITTLER)</vt:lpstr>
      <vt:lpstr>Slide 80</vt:lpstr>
      <vt:lpstr>Hetero-digital island flap</vt:lpstr>
      <vt:lpstr>Hetero-digital island flap</vt:lpstr>
      <vt:lpstr>Slide 83</vt:lpstr>
      <vt:lpstr>Slide 84</vt:lpstr>
      <vt:lpstr>The Thumb  </vt:lpstr>
      <vt:lpstr>Specific considerations</vt:lpstr>
      <vt:lpstr>Primary suturing </vt:lpstr>
      <vt:lpstr>Volar advancement flap  </vt:lpstr>
      <vt:lpstr>Volar Advancemnt Flap On Thumb:(Moberg)  </vt:lpstr>
      <vt:lpstr>Slide 90</vt:lpstr>
      <vt:lpstr>Slide 91</vt:lpstr>
      <vt:lpstr>  Brunelii flap </vt:lpstr>
      <vt:lpstr>Cross-Finger Flap </vt:lpstr>
      <vt:lpstr>Radial-innervated  cross-finger flap   </vt:lpstr>
      <vt:lpstr>Slide 95</vt:lpstr>
      <vt:lpstr>Dual innervated  cross finger flap  </vt:lpstr>
      <vt:lpstr>Slide 97</vt:lpstr>
      <vt:lpstr>FOUCHER’S FLAP</vt:lpstr>
      <vt:lpstr>Slide 99</vt:lpstr>
      <vt:lpstr>INNERVATED CROSS FINGER FLAP FROM INDEX TO THUMB(FOUCHER)</vt:lpstr>
      <vt:lpstr>Slide 101</vt:lpstr>
      <vt:lpstr>Slide 102</vt:lpstr>
      <vt:lpstr>Neurovascular island pedicle flap </vt:lpstr>
      <vt:lpstr>THUMB RADIO DORSAL NEUEROVASCULAR FLAP(PHO)  similar to joshi flap in other finger</vt:lpstr>
      <vt:lpstr>Nail Bed Injuries</vt:lpstr>
      <vt:lpstr>Classification  </vt:lpstr>
      <vt:lpstr>Laceration</vt:lpstr>
      <vt:lpstr>Nail bed laceration</vt:lpstr>
      <vt:lpstr>  Nail bed avulsion  </vt:lpstr>
      <vt:lpstr>Nail avulsion</vt:lpstr>
      <vt:lpstr>  Nail bed defects  </vt:lpstr>
      <vt:lpstr>  complications     </vt:lpstr>
      <vt:lpstr>Phalangeal Tuft Fractures</vt:lpstr>
      <vt:lpstr>DISTANT FLAP </vt:lpstr>
      <vt:lpstr>Fingertip Replantation</vt:lpstr>
      <vt:lpstr>PROSTHESIS</vt:lpstr>
      <vt:lpstr>Specific Conditions</vt:lpstr>
      <vt:lpstr>Multiple Digits Injury</vt:lpstr>
      <vt:lpstr>Animal Bite</vt:lpstr>
      <vt:lpstr>Slide 120</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Fingertip Injuries</dc:title>
  <dc:creator>HP</dc:creator>
  <cp:lastModifiedBy>User</cp:lastModifiedBy>
  <cp:revision>280</cp:revision>
  <dcterms:created xsi:type="dcterms:W3CDTF">2011-08-02T08:40:57Z</dcterms:created>
  <dcterms:modified xsi:type="dcterms:W3CDTF">2020-08-20T04:53:18Z</dcterms:modified>
</cp:coreProperties>
</file>