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96" r:id="rId5"/>
    <p:sldId id="297" r:id="rId6"/>
    <p:sldId id="298" r:id="rId7"/>
    <p:sldId id="331" r:id="rId8"/>
    <p:sldId id="276" r:id="rId9"/>
    <p:sldId id="277" r:id="rId10"/>
    <p:sldId id="278" r:id="rId11"/>
    <p:sldId id="279" r:id="rId12"/>
    <p:sldId id="280" r:id="rId13"/>
    <p:sldId id="281" r:id="rId14"/>
    <p:sldId id="285" r:id="rId15"/>
    <p:sldId id="282" r:id="rId16"/>
    <p:sldId id="283" r:id="rId17"/>
    <p:sldId id="286" r:id="rId18"/>
    <p:sldId id="288" r:id="rId19"/>
    <p:sldId id="289" r:id="rId20"/>
    <p:sldId id="291" r:id="rId21"/>
    <p:sldId id="284" r:id="rId22"/>
    <p:sldId id="287" r:id="rId23"/>
    <p:sldId id="290" r:id="rId24"/>
    <p:sldId id="292" r:id="rId25"/>
    <p:sldId id="293" r:id="rId26"/>
    <p:sldId id="304" r:id="rId27"/>
    <p:sldId id="305" r:id="rId28"/>
    <p:sldId id="294" r:id="rId29"/>
    <p:sldId id="295" r:id="rId30"/>
    <p:sldId id="299" r:id="rId31"/>
    <p:sldId id="300" r:id="rId32"/>
    <p:sldId id="301" r:id="rId33"/>
    <p:sldId id="328" r:id="rId34"/>
    <p:sldId id="302" r:id="rId35"/>
    <p:sldId id="326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33" r:id="rId52"/>
    <p:sldId id="332" r:id="rId53"/>
    <p:sldId id="321" r:id="rId54"/>
    <p:sldId id="322" r:id="rId55"/>
    <p:sldId id="324" r:id="rId56"/>
    <p:sldId id="323" r:id="rId57"/>
    <p:sldId id="325" r:id="rId58"/>
    <p:sldId id="327" r:id="rId59"/>
    <p:sldId id="329" r:id="rId60"/>
    <p:sldId id="33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91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1CAED-2C85-4250-B392-36DE8FADADBA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A6A6E-B654-4BE9-9C98-B07E9A95CD8F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A6A6E-B654-4BE9-9C98-B07E9A95CD8F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A6A6E-B654-4BE9-9C98-B07E9A95CD8F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C61F5-6020-432F-ACA3-084D07CA38FE}" type="datetimeFigureOut">
              <a:rPr lang="en-US" smtClean="0"/>
              <a:pPr/>
              <a:t>8/20/2020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07A3B-EE43-409B-B372-AE6CB4E63078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Reconstruction of plantar defects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3886200"/>
            <a:ext cx="7143800" cy="1752600"/>
          </a:xfrm>
        </p:spPr>
        <p:txBody>
          <a:bodyPr>
            <a:normAutofit fontScale="92500"/>
          </a:bodyPr>
          <a:lstStyle/>
          <a:p>
            <a:r>
              <a:rPr lang="en-IN" dirty="0" smtClean="0">
                <a:solidFill>
                  <a:schemeClr val="tx1"/>
                </a:solidFill>
              </a:rPr>
              <a:t>Dr. </a:t>
            </a:r>
            <a:r>
              <a:rPr lang="en-IN" dirty="0" err="1" smtClean="0">
                <a:solidFill>
                  <a:schemeClr val="tx1"/>
                </a:solidFill>
              </a:rPr>
              <a:t>Priyank</a:t>
            </a:r>
            <a:r>
              <a:rPr lang="en-IN" dirty="0" smtClean="0">
                <a:solidFill>
                  <a:schemeClr val="tx1"/>
                </a:solidFill>
              </a:rPr>
              <a:t> </a:t>
            </a:r>
            <a:r>
              <a:rPr lang="en-IN" dirty="0" err="1" smtClean="0">
                <a:solidFill>
                  <a:schemeClr val="tx1"/>
                </a:solidFill>
              </a:rPr>
              <a:t>Katwala</a:t>
            </a:r>
            <a:r>
              <a:rPr lang="en-IN" dirty="0" smtClean="0">
                <a:solidFill>
                  <a:schemeClr val="tx1"/>
                </a:solidFill>
              </a:rPr>
              <a:t> (</a:t>
            </a:r>
            <a:r>
              <a:rPr lang="en-IN" dirty="0" err="1" smtClean="0">
                <a:solidFill>
                  <a:schemeClr val="tx1"/>
                </a:solidFill>
              </a:rPr>
              <a:t>M.Ch</a:t>
            </a:r>
            <a:r>
              <a:rPr lang="en-IN" dirty="0" smtClean="0">
                <a:solidFill>
                  <a:schemeClr val="tx1"/>
                </a:solidFill>
              </a:rPr>
              <a:t>.)</a:t>
            </a:r>
          </a:p>
          <a:p>
            <a:r>
              <a:rPr lang="en-IN" dirty="0" smtClean="0">
                <a:solidFill>
                  <a:schemeClr val="tx1"/>
                </a:solidFill>
              </a:rPr>
              <a:t>Assistant Professor</a:t>
            </a:r>
          </a:p>
          <a:p>
            <a:r>
              <a:rPr lang="en-IN" dirty="0" smtClean="0">
                <a:solidFill>
                  <a:schemeClr val="tx1"/>
                </a:solidFill>
              </a:rPr>
              <a:t>Department of Plastic Surgery, SBKSMI &amp; RC</a:t>
            </a:r>
            <a:endParaRPr lang="en-I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25797" r="1718" b="48406"/>
          <a:stretch>
            <a:fillRect/>
          </a:stretch>
        </p:blipFill>
        <p:spPr bwMode="auto">
          <a:xfrm>
            <a:off x="71406" y="-24"/>
            <a:ext cx="546099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7714" t="51594" r="7431"/>
          <a:stretch>
            <a:fillRect/>
          </a:stretch>
        </p:blipFill>
        <p:spPr bwMode="auto">
          <a:xfrm>
            <a:off x="5572164" y="1505991"/>
            <a:ext cx="3571868" cy="528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3571900" cy="619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28604"/>
            <a:ext cx="4625516" cy="60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447675"/>
            <a:ext cx="8890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86126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evaluation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Vascular assessment</a:t>
            </a:r>
          </a:p>
          <a:p>
            <a:r>
              <a:rPr lang="en-US" dirty="0" smtClean="0"/>
              <a:t>Sensory assessment</a:t>
            </a:r>
          </a:p>
          <a:p>
            <a:r>
              <a:rPr lang="en-US" dirty="0" smtClean="0"/>
              <a:t>Bone assessment</a:t>
            </a:r>
          </a:p>
          <a:p>
            <a:r>
              <a:rPr lang="en-US" dirty="0" smtClean="0"/>
              <a:t>Compartment pressure measurement</a:t>
            </a:r>
          </a:p>
          <a:p>
            <a:r>
              <a:rPr lang="en-US" dirty="0" smtClean="0"/>
              <a:t>Gait analysis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Mangled extremity severity score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149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IN" sz="1600" b="1" u="sng" dirty="0" smtClean="0"/>
              <a:t>Skeletal / soft-tissue injury</a:t>
            </a:r>
            <a:r>
              <a:rPr lang="en-IN" sz="1600" dirty="0" smtClean="0"/>
              <a:t> </a:t>
            </a:r>
          </a:p>
          <a:p>
            <a:r>
              <a:rPr lang="en-IN" sz="1600" dirty="0" smtClean="0"/>
              <a:t>     Low energy (stab; simple fracture; pistol gunshot wound): 1 </a:t>
            </a:r>
          </a:p>
          <a:p>
            <a:r>
              <a:rPr lang="en-IN" sz="1600" dirty="0" smtClean="0"/>
              <a:t>     Medium energy (open or multiple fractures, dislocation): 2 </a:t>
            </a:r>
          </a:p>
          <a:p>
            <a:r>
              <a:rPr lang="en-IN" sz="1600" dirty="0" smtClean="0"/>
              <a:t>     High energy (high speed MVA or rifle GSW): 3 </a:t>
            </a:r>
          </a:p>
          <a:p>
            <a:r>
              <a:rPr lang="en-IN" sz="1600" dirty="0" smtClean="0"/>
              <a:t>     Very high energy (high speed trauma + gross contamination): 4 </a:t>
            </a:r>
          </a:p>
          <a:p>
            <a:pPr>
              <a:buNone/>
            </a:pPr>
            <a:r>
              <a:rPr lang="en-IN" sz="1600" b="1" u="sng" dirty="0" smtClean="0"/>
              <a:t>Limb ischemia</a:t>
            </a:r>
            <a:r>
              <a:rPr lang="en-IN" sz="1600" dirty="0" smtClean="0"/>
              <a:t> </a:t>
            </a:r>
          </a:p>
          <a:p>
            <a:r>
              <a:rPr lang="en-IN" sz="1600" dirty="0" smtClean="0"/>
              <a:t>     Pulse reduced or absent but perfusion normal: 1 </a:t>
            </a:r>
          </a:p>
          <a:p>
            <a:r>
              <a:rPr lang="en-IN" sz="1600" dirty="0" smtClean="0"/>
              <a:t>     </a:t>
            </a:r>
            <a:r>
              <a:rPr lang="en-IN" sz="1600" dirty="0" err="1" smtClean="0"/>
              <a:t>Pulseless</a:t>
            </a:r>
            <a:r>
              <a:rPr lang="en-IN" sz="1600" dirty="0" smtClean="0"/>
              <a:t>; </a:t>
            </a:r>
            <a:r>
              <a:rPr lang="en-IN" sz="1600" dirty="0" err="1" smtClean="0"/>
              <a:t>paresthesias</a:t>
            </a:r>
            <a:r>
              <a:rPr lang="en-IN" sz="1600" dirty="0" smtClean="0"/>
              <a:t>, diminished capillary refill: 2 </a:t>
            </a:r>
          </a:p>
          <a:p>
            <a:r>
              <a:rPr lang="en-IN" sz="1600" dirty="0" smtClean="0"/>
              <a:t>     Cool, paralyzed, insensate, numb: 3 </a:t>
            </a:r>
          </a:p>
          <a:p>
            <a:pPr>
              <a:buNone/>
            </a:pPr>
            <a:r>
              <a:rPr lang="en-IN" sz="1600" b="1" u="sng" dirty="0" smtClean="0"/>
              <a:t>Shock</a:t>
            </a:r>
            <a:r>
              <a:rPr lang="en-IN" sz="1600" dirty="0" smtClean="0"/>
              <a:t> </a:t>
            </a:r>
          </a:p>
          <a:p>
            <a:r>
              <a:rPr lang="en-IN" sz="1600" dirty="0" smtClean="0"/>
              <a:t>     Systolic BP always &gt; 90 mm Hg: 0 </a:t>
            </a:r>
          </a:p>
          <a:p>
            <a:r>
              <a:rPr lang="en-IN" sz="1600" dirty="0" smtClean="0"/>
              <a:t>     </a:t>
            </a:r>
            <a:r>
              <a:rPr lang="en-IN" sz="1600" dirty="0" err="1" smtClean="0"/>
              <a:t>Hypotensive</a:t>
            </a:r>
            <a:r>
              <a:rPr lang="en-IN" sz="1600" dirty="0" smtClean="0"/>
              <a:t> transiently: 1 </a:t>
            </a:r>
          </a:p>
          <a:p>
            <a:r>
              <a:rPr lang="en-IN" sz="1600" dirty="0" smtClean="0"/>
              <a:t>     Persistent hypotension: 2 </a:t>
            </a:r>
          </a:p>
          <a:p>
            <a:pPr>
              <a:buNone/>
            </a:pPr>
            <a:r>
              <a:rPr lang="en-IN" sz="1600" b="1" u="sng" dirty="0" smtClean="0"/>
              <a:t>Age (years) </a:t>
            </a:r>
          </a:p>
          <a:p>
            <a:r>
              <a:rPr lang="en-IN" sz="1600" dirty="0" smtClean="0"/>
              <a:t>     &lt; 30: 0 </a:t>
            </a:r>
          </a:p>
          <a:p>
            <a:r>
              <a:rPr lang="en-IN" sz="1600" dirty="0" smtClean="0"/>
              <a:t>     30-50: 1 </a:t>
            </a:r>
          </a:p>
          <a:p>
            <a:r>
              <a:rPr lang="en-IN" sz="1600" dirty="0" smtClean="0"/>
              <a:t>     &gt; 50: 2 </a:t>
            </a:r>
          </a:p>
          <a:p>
            <a:pPr>
              <a:buNone/>
            </a:pPr>
            <a:r>
              <a:rPr lang="en-IN" sz="1600" dirty="0" smtClean="0"/>
              <a:t>* Score doubled for ischemia &gt; 6 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IN" b="1" u="sng" dirty="0" smtClean="0"/>
              <a:t>Interpretation:</a:t>
            </a:r>
          </a:p>
          <a:p>
            <a:endParaRPr lang="en-IN" dirty="0" smtClean="0"/>
          </a:p>
          <a:p>
            <a:r>
              <a:rPr lang="en-IN" dirty="0" smtClean="0"/>
              <a:t> minimum score 1</a:t>
            </a:r>
          </a:p>
          <a:p>
            <a:endParaRPr lang="en-IN" dirty="0" smtClean="0"/>
          </a:p>
          <a:p>
            <a:r>
              <a:rPr lang="en-IN" dirty="0" smtClean="0"/>
              <a:t> maximum score 14</a:t>
            </a:r>
          </a:p>
          <a:p>
            <a:endParaRPr lang="en-IN" dirty="0" smtClean="0"/>
          </a:p>
          <a:p>
            <a:r>
              <a:rPr lang="en-IN" dirty="0" smtClean="0"/>
              <a:t> A score &gt;= 7 is 100% predictive for amputation in the study population.</a:t>
            </a:r>
          </a:p>
          <a:p>
            <a:endParaRPr lang="en-IN" dirty="0" smtClean="0"/>
          </a:p>
          <a:p>
            <a:r>
              <a:rPr lang="en-IN" dirty="0" smtClean="0"/>
              <a:t> A score &lt; 7 can usually be salvaged</a:t>
            </a:r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Mangled extremity severity score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6758006" cy="47147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Compartment release</a:t>
            </a:r>
          </a:p>
          <a:p>
            <a:pPr>
              <a:buNone/>
            </a:pPr>
            <a:endParaRPr lang="en-IN" dirty="0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/>
          <a:srcRect r="37474" b="4054"/>
          <a:stretch>
            <a:fillRect/>
          </a:stretch>
        </p:blipFill>
        <p:spPr>
          <a:xfrm>
            <a:off x="571504" y="1643050"/>
            <a:ext cx="4500562" cy="507207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357694"/>
            <a:ext cx="3273644" cy="224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.jpg"/>
          <p:cNvPicPr>
            <a:picLocks noChangeAspect="1"/>
          </p:cNvPicPr>
          <p:nvPr/>
        </p:nvPicPr>
        <p:blipFill>
          <a:blip r:embed="rId2"/>
          <a:srcRect l="61534" r="2737" b="25675"/>
          <a:stretch>
            <a:fillRect/>
          </a:stretch>
        </p:blipFill>
        <p:spPr>
          <a:xfrm>
            <a:off x="6215074" y="214290"/>
            <a:ext cx="2571768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tissue reconstruction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Reconstruction of soft tissue defects of the foot remains a complex and challenging undertaking despite advances</a:t>
            </a:r>
          </a:p>
          <a:p>
            <a:r>
              <a:rPr lang="en-IN" dirty="0" smtClean="0"/>
              <a:t>The plantar skin is a unique weight-bearing surface. The </a:t>
            </a:r>
            <a:r>
              <a:rPr lang="en-IN" dirty="0" err="1" smtClean="0"/>
              <a:t>glabrous</a:t>
            </a:r>
            <a:r>
              <a:rPr lang="en-IN" dirty="0" smtClean="0"/>
              <a:t> epidermis and dermis are much thicker measure up to 3.5 mm.</a:t>
            </a:r>
          </a:p>
          <a:p>
            <a:r>
              <a:rPr lang="en-IN" dirty="0" smtClean="0"/>
              <a:t>The vertical fibrous septa tend to resist the shearing forces of ambulation and produce numerous "shock absorbers" by enclosing the subcutaneous fat into discrete compartments.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underlying cause of the wound must be investigated because it will have implications for the reconstruction</a:t>
            </a:r>
          </a:p>
          <a:p>
            <a:r>
              <a:rPr lang="en-IN" dirty="0" smtClean="0"/>
              <a:t>The underlying bone architecture and its dispersion of weight must be thoroughly evaluated</a:t>
            </a:r>
          </a:p>
          <a:p>
            <a:r>
              <a:rPr lang="en-IN" dirty="0" smtClean="0"/>
              <a:t>The reconstruction should provide some degree of protective sensation.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Anatomy</a:t>
            </a:r>
          </a:p>
          <a:p>
            <a:r>
              <a:rPr lang="en-US" dirty="0" smtClean="0"/>
              <a:t>Clinical evaluation</a:t>
            </a:r>
          </a:p>
          <a:p>
            <a:r>
              <a:rPr lang="en-US" dirty="0" smtClean="0"/>
              <a:t>Reconstruction</a:t>
            </a:r>
          </a:p>
          <a:p>
            <a:r>
              <a:rPr lang="en-US" dirty="0" smtClean="0"/>
              <a:t>Postoperative care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Type ST-0 - No tissue damage</a:t>
            </a:r>
          </a:p>
          <a:p>
            <a:r>
              <a:rPr lang="en-IN" dirty="0" smtClean="0"/>
              <a:t>Type ST-I (</a:t>
            </a:r>
            <a:r>
              <a:rPr lang="en-IN" dirty="0" err="1" smtClean="0"/>
              <a:t>calcaneus</a:t>
            </a:r>
            <a:r>
              <a:rPr lang="en-IN" dirty="0" smtClean="0"/>
              <a:t>, dorsal, plantar) - Small tissue defect 1-3 cm2</a:t>
            </a:r>
          </a:p>
          <a:p>
            <a:r>
              <a:rPr lang="en-IN" dirty="0" smtClean="0"/>
              <a:t>Type ST-II (</a:t>
            </a:r>
            <a:r>
              <a:rPr lang="en-IN" dirty="0" err="1" smtClean="0"/>
              <a:t>calcaneus</a:t>
            </a:r>
            <a:r>
              <a:rPr lang="en-IN" dirty="0" smtClean="0"/>
              <a:t>, dorsal, plantar) - Large tissue defect greater than 3 cm2</a:t>
            </a:r>
          </a:p>
          <a:p>
            <a:r>
              <a:rPr lang="en-IN" dirty="0" smtClean="0"/>
              <a:t>Type BT-0 - No bone damage</a:t>
            </a:r>
          </a:p>
          <a:p>
            <a:r>
              <a:rPr lang="en-IN" dirty="0" smtClean="0"/>
              <a:t>Type BT-P - Phalanges defect 1-5</a:t>
            </a:r>
          </a:p>
          <a:p>
            <a:r>
              <a:rPr lang="en-IN" dirty="0" smtClean="0"/>
              <a:t>Type BT-M - Metatarsal defect 1-5</a:t>
            </a:r>
          </a:p>
          <a:p>
            <a:r>
              <a:rPr lang="en-IN" dirty="0" smtClean="0"/>
              <a:t>Type BT-T - Tarsal defect</a:t>
            </a:r>
          </a:p>
          <a:p>
            <a:r>
              <a:rPr lang="en-IN" dirty="0" smtClean="0"/>
              <a:t>Type BT-C - </a:t>
            </a:r>
            <a:r>
              <a:rPr lang="en-IN" dirty="0" err="1" smtClean="0"/>
              <a:t>Calcaneal</a:t>
            </a:r>
            <a:r>
              <a:rPr lang="en-IN" dirty="0" smtClean="0"/>
              <a:t> defect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Plantar forefoot</a:t>
            </a:r>
          </a:p>
          <a:p>
            <a:r>
              <a:rPr lang="en-US" dirty="0" smtClean="0"/>
              <a:t>Plantar </a:t>
            </a:r>
            <a:r>
              <a:rPr lang="en-US" dirty="0" err="1" smtClean="0"/>
              <a:t>midfoot</a:t>
            </a:r>
            <a:endParaRPr lang="en-US" dirty="0" smtClean="0"/>
          </a:p>
          <a:p>
            <a:r>
              <a:rPr lang="en-US" dirty="0" smtClean="0"/>
              <a:t>Plantar </a:t>
            </a:r>
            <a:r>
              <a:rPr lang="en-US" dirty="0" err="1" smtClean="0"/>
              <a:t>hindfoot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Plantar forefoot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The area from the </a:t>
            </a:r>
            <a:r>
              <a:rPr lang="en-IN" dirty="0" err="1" smtClean="0"/>
              <a:t>midshaft</a:t>
            </a:r>
            <a:r>
              <a:rPr lang="en-IN" dirty="0" smtClean="0"/>
              <a:t> of the metatarsals distally is referred to as the forefoot</a:t>
            </a:r>
          </a:p>
          <a:p>
            <a:r>
              <a:rPr lang="en-IN" dirty="0" smtClean="0"/>
              <a:t>Local flaps </a:t>
            </a:r>
          </a:p>
          <a:p>
            <a:r>
              <a:rPr lang="en-IN" dirty="0" smtClean="0"/>
              <a:t> Severe injury single toe may be managed best by toe or ray amputation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Toe fillet flap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7215238" cy="525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Neurovascular island flap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14422"/>
            <a:ext cx="7286676" cy="54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VY Advancement flap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3476642" cy="500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857364"/>
            <a:ext cx="546313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Suprafascial</a:t>
            </a:r>
            <a:r>
              <a:rPr lang="en-US" dirty="0" smtClean="0"/>
              <a:t> flaps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33523"/>
            <a:ext cx="80962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7761" r="708" b="48406"/>
          <a:stretch>
            <a:fillRect/>
          </a:stretch>
        </p:blipFill>
        <p:spPr bwMode="auto">
          <a:xfrm>
            <a:off x="142844" y="0"/>
            <a:ext cx="4725898" cy="347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7761" t="53578" r="2674"/>
          <a:stretch>
            <a:fillRect/>
          </a:stretch>
        </p:blipFill>
        <p:spPr bwMode="auto">
          <a:xfrm>
            <a:off x="4143372" y="3500438"/>
            <a:ext cx="4786346" cy="323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Forefoot amputation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85860"/>
            <a:ext cx="392909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643182"/>
            <a:ext cx="440333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Plantar </a:t>
            </a:r>
            <a:r>
              <a:rPr lang="en-US" dirty="0" err="1" smtClean="0"/>
              <a:t>midfoot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Region between the proximal tarsal row and the </a:t>
            </a:r>
            <a:r>
              <a:rPr lang="en-IN" dirty="0" err="1" smtClean="0"/>
              <a:t>midshaft</a:t>
            </a:r>
            <a:r>
              <a:rPr lang="en-IN" dirty="0" smtClean="0"/>
              <a:t> of the metatarsals</a:t>
            </a:r>
          </a:p>
          <a:p>
            <a:r>
              <a:rPr lang="en-IN" dirty="0" smtClean="0"/>
              <a:t>Comprises the medial non-weight-bearing arch as well as the more lateral weight-bearing soft tissues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dirty="0" smtClean="0"/>
              <a:t>Human foot supports the body's weight on standing </a:t>
            </a:r>
          </a:p>
          <a:p>
            <a:r>
              <a:rPr lang="en-IN" dirty="0" smtClean="0"/>
              <a:t>Provides a stable interface between the body and the ground during ambulation</a:t>
            </a:r>
          </a:p>
          <a:p>
            <a:r>
              <a:rPr lang="en-IN" dirty="0" smtClean="0"/>
              <a:t>Interaction of numerous small bones, small joints, an intact and durable soft tissue envelope, appropriate sensory feedback required for normal ambulation.</a:t>
            </a:r>
          </a:p>
          <a:p>
            <a:r>
              <a:rPr lang="en-IN" dirty="0" smtClean="0"/>
              <a:t>Success can be achieved only through the multidisciplinary, coordinated efforts of plastic, </a:t>
            </a:r>
            <a:r>
              <a:rPr lang="en-IN" dirty="0" err="1" smtClean="0"/>
              <a:t>orthopedic</a:t>
            </a:r>
            <a:r>
              <a:rPr lang="en-IN" dirty="0" smtClean="0"/>
              <a:t>, and vascular surgeons as well as podiatrists and rehabilitation specialists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Neurovascular island flap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26695"/>
            <a:ext cx="6143668" cy="500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VY advancement flap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00174"/>
            <a:ext cx="614232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Suprafascial</a:t>
            </a:r>
            <a:r>
              <a:rPr lang="en-US" dirty="0" smtClean="0"/>
              <a:t> flaps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Medially or laterally based plantar flaps </a:t>
            </a:r>
          </a:p>
          <a:p>
            <a:r>
              <a:rPr lang="en-IN" dirty="0" smtClean="0"/>
              <a:t>Medially based flaps are raised by incising laterally and elevating the subcutaneous tissues off of the abductor </a:t>
            </a:r>
            <a:r>
              <a:rPr lang="en-IN" dirty="0" err="1" smtClean="0"/>
              <a:t>digiti</a:t>
            </a:r>
            <a:r>
              <a:rPr lang="en-IN" dirty="0" smtClean="0"/>
              <a:t> </a:t>
            </a:r>
            <a:r>
              <a:rPr lang="en-IN" dirty="0" err="1" smtClean="0"/>
              <a:t>minimi</a:t>
            </a:r>
            <a:r>
              <a:rPr lang="en-IN" dirty="0" smtClean="0"/>
              <a:t> muscle and plantar fascia from lateral to medial</a:t>
            </a:r>
          </a:p>
          <a:p>
            <a:r>
              <a:rPr lang="en-IN" dirty="0" smtClean="0"/>
              <a:t> identification and preservation of the </a:t>
            </a:r>
            <a:r>
              <a:rPr lang="en-IN" dirty="0" err="1" smtClean="0"/>
              <a:t>cutaneous</a:t>
            </a:r>
            <a:r>
              <a:rPr lang="en-IN" dirty="0" smtClean="0"/>
              <a:t> branches of the medial plantar nerve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Branches of the medial plantar artery and nerve are seen coursing into the flap from the cleft between the plantar fascia and the abductor </a:t>
            </a:r>
            <a:r>
              <a:rPr lang="en-IN" dirty="0" err="1" smtClean="0"/>
              <a:t>hallucis</a:t>
            </a:r>
            <a:r>
              <a:rPr lang="en-IN" dirty="0" smtClean="0"/>
              <a:t> muscle</a:t>
            </a:r>
          </a:p>
          <a:p>
            <a:r>
              <a:rPr lang="en-IN" dirty="0" smtClean="0"/>
              <a:t>The medial and lateral branches of the plantar nerve are separated from the main trunk</a:t>
            </a:r>
          </a:p>
          <a:p>
            <a:r>
              <a:rPr lang="en-IN" dirty="0" smtClean="0"/>
              <a:t> Laterally based flap, a similar dissection may be performed; however, all branches of the medial plantar artery are sacrificed to permit flap rotation.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868346"/>
          </a:xfrm>
        </p:spPr>
        <p:txBody>
          <a:bodyPr/>
          <a:lstStyle/>
          <a:p>
            <a:r>
              <a:rPr lang="en-US" dirty="0" err="1" smtClean="0"/>
              <a:t>Midfoot</a:t>
            </a:r>
            <a:r>
              <a:rPr lang="en-US" dirty="0" smtClean="0"/>
              <a:t> amputation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Lisfranc</a:t>
            </a:r>
            <a:endParaRPr lang="en-US" dirty="0" smtClean="0"/>
          </a:p>
          <a:p>
            <a:r>
              <a:rPr lang="en-US" dirty="0" err="1" smtClean="0"/>
              <a:t>Chopart</a:t>
            </a:r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6000792" y="928670"/>
            <a:ext cx="3000364" cy="290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50000"/>
          <a:stretch>
            <a:fillRect/>
          </a:stretch>
        </p:blipFill>
        <p:spPr bwMode="auto">
          <a:xfrm>
            <a:off x="6000760" y="3883792"/>
            <a:ext cx="3000396" cy="29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r="18604"/>
          <a:stretch>
            <a:fillRect/>
          </a:stretch>
        </p:blipFill>
        <p:spPr bwMode="auto">
          <a:xfrm rot="5400000">
            <a:off x="1533516" y="2962284"/>
            <a:ext cx="4000529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696900" y="874812"/>
            <a:ext cx="575020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Plantar </a:t>
            </a:r>
            <a:r>
              <a:rPr lang="en-US" dirty="0" err="1" smtClean="0"/>
              <a:t>hindfoot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Greatest challenge to the reconstructive surgeon</a:t>
            </a:r>
          </a:p>
          <a:p>
            <a:r>
              <a:rPr lang="en-IN" dirty="0" smtClean="0"/>
              <a:t>Specialized location, with specific requirements for its repair. </a:t>
            </a:r>
          </a:p>
          <a:p>
            <a:r>
              <a:rPr lang="en-IN" dirty="0" smtClean="0"/>
              <a:t>In addition to the thick, durable heel pad and the underlying </a:t>
            </a:r>
            <a:r>
              <a:rPr lang="en-IN" dirty="0" err="1" smtClean="0"/>
              <a:t>calcaneus</a:t>
            </a:r>
            <a:r>
              <a:rPr lang="en-IN" dirty="0" smtClean="0"/>
              <a:t>, the Achilles tendon and its thin, pliable soft tissue envelope must be managed appropriately. </a:t>
            </a:r>
          </a:p>
          <a:p>
            <a:r>
              <a:rPr lang="en-IN" dirty="0" smtClean="0"/>
              <a:t>Reconstruction should provide durable soft tissues for safe weight bearing while permitting nearly normal ankle motion.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Intrinsic muscles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Abductor </a:t>
            </a:r>
            <a:r>
              <a:rPr lang="en-US" dirty="0" err="1" smtClean="0"/>
              <a:t>hallucis</a:t>
            </a:r>
            <a:endParaRPr lang="en-US" dirty="0" smtClean="0"/>
          </a:p>
          <a:p>
            <a:r>
              <a:rPr lang="en-US" dirty="0" smtClean="0"/>
              <a:t>Abductor </a:t>
            </a:r>
            <a:r>
              <a:rPr lang="en-US" dirty="0" err="1" smtClean="0"/>
              <a:t>digiti</a:t>
            </a:r>
            <a:r>
              <a:rPr lang="en-US" dirty="0" smtClean="0"/>
              <a:t> </a:t>
            </a:r>
            <a:r>
              <a:rPr lang="en-US" dirty="0" err="1" smtClean="0"/>
              <a:t>minimi</a:t>
            </a:r>
            <a:endParaRPr lang="en-US" dirty="0" smtClean="0"/>
          </a:p>
          <a:p>
            <a:r>
              <a:rPr lang="en-US" dirty="0" smtClean="0"/>
              <a:t>Flexor </a:t>
            </a:r>
            <a:r>
              <a:rPr lang="en-US" dirty="0" err="1" smtClean="0"/>
              <a:t>hallucis</a:t>
            </a:r>
            <a:r>
              <a:rPr lang="en-US" dirty="0" smtClean="0"/>
              <a:t> </a:t>
            </a:r>
            <a:r>
              <a:rPr lang="en-US" dirty="0" err="1" smtClean="0"/>
              <a:t>brevis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Abductor </a:t>
            </a:r>
            <a:r>
              <a:rPr lang="en-US" dirty="0" err="1" smtClean="0"/>
              <a:t>digiti</a:t>
            </a:r>
            <a:r>
              <a:rPr lang="en-US" dirty="0" smtClean="0"/>
              <a:t> </a:t>
            </a:r>
            <a:r>
              <a:rPr lang="en-US" dirty="0" err="1" smtClean="0"/>
              <a:t>minimi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8289"/>
          <a:stretch>
            <a:fillRect/>
          </a:stretch>
        </p:blipFill>
        <p:spPr bwMode="auto">
          <a:xfrm>
            <a:off x="1643042" y="1214422"/>
            <a:ext cx="6323419" cy="560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419100"/>
            <a:ext cx="80962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24765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714356"/>
            <a:ext cx="29622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676293"/>
            <a:ext cx="27908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Abductor </a:t>
            </a:r>
            <a:r>
              <a:rPr lang="en-US" dirty="0" err="1" smtClean="0"/>
              <a:t>hallucis</a:t>
            </a:r>
            <a:r>
              <a:rPr lang="en-US" dirty="0" smtClean="0"/>
              <a:t> </a:t>
            </a:r>
            <a:r>
              <a:rPr lang="en-US" dirty="0" err="1" smtClean="0"/>
              <a:t>brevis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35337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785926"/>
            <a:ext cx="33432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37433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43050"/>
            <a:ext cx="33528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2767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2767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00438"/>
            <a:ext cx="42100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500438"/>
            <a:ext cx="4286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46993"/>
            <a:ext cx="4214842" cy="286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420763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960" y="3500438"/>
            <a:ext cx="421877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00438"/>
            <a:ext cx="4214842" cy="289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Flexor </a:t>
            </a:r>
            <a:r>
              <a:rPr lang="en-US" dirty="0" err="1" smtClean="0"/>
              <a:t>digitorum</a:t>
            </a:r>
            <a:r>
              <a:rPr lang="en-US" dirty="0" smtClean="0"/>
              <a:t> </a:t>
            </a:r>
            <a:r>
              <a:rPr lang="en-US" dirty="0" err="1" smtClean="0"/>
              <a:t>brevis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r="8114" b="2840"/>
          <a:stretch>
            <a:fillRect/>
          </a:stretch>
        </p:blipFill>
        <p:spPr bwMode="auto">
          <a:xfrm>
            <a:off x="71406" y="1428736"/>
            <a:ext cx="3019524" cy="480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r="9909" b="4348"/>
          <a:stretch>
            <a:fillRect/>
          </a:stretch>
        </p:blipFill>
        <p:spPr bwMode="auto">
          <a:xfrm>
            <a:off x="3143240" y="1428735"/>
            <a:ext cx="2928958" cy="48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 l="8163" r="8165" b="4692"/>
          <a:stretch>
            <a:fillRect/>
          </a:stretch>
        </p:blipFill>
        <p:spPr bwMode="auto">
          <a:xfrm>
            <a:off x="6143636" y="1428736"/>
            <a:ext cx="292892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000528" cy="588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9014" y="428604"/>
            <a:ext cx="4023514" cy="593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Medial plantar artery flap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60589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786190"/>
            <a:ext cx="370113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9549"/>
            <a:ext cx="549592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000372"/>
            <a:ext cx="5334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71414"/>
            <a:ext cx="554421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7457" y="3000396"/>
            <a:ext cx="550461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3"/>
            <a:ext cx="516483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9024" y="3286124"/>
            <a:ext cx="4217813" cy="336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800118"/>
            <a:ext cx="32575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6623" y="852505"/>
            <a:ext cx="26955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776306"/>
            <a:ext cx="292417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15"/>
            <a:ext cx="422882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2806" y="3357562"/>
            <a:ext cx="58483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F:\photos\hospital\MEDIAL PLANTAR ARTERY FLAP\DSC00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7" name="Picture 3" descr="F:\photos\hospital\MEDIAL PLANTAR ARTERY FLAP\DSC00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Heel pad flaps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1614" y="1571612"/>
            <a:ext cx="327660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086" y="2643182"/>
            <a:ext cx="430179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93796"/>
            <a:ext cx="6572296" cy="627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Sural</a:t>
            </a:r>
            <a:r>
              <a:rPr lang="en-US" dirty="0" smtClean="0"/>
              <a:t> artery flap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643050"/>
            <a:ext cx="6991350" cy="467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Microvascular</a:t>
            </a:r>
            <a:r>
              <a:rPr lang="en-US" dirty="0" smtClean="0"/>
              <a:t> free flaps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667037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Hindfoot</a:t>
            </a:r>
            <a:r>
              <a:rPr lang="en-US" dirty="0" smtClean="0"/>
              <a:t> </a:t>
            </a:r>
            <a:r>
              <a:rPr lang="en-US" dirty="0" err="1" smtClean="0"/>
              <a:t>Symes</a:t>
            </a:r>
            <a:r>
              <a:rPr lang="en-US" dirty="0" smtClean="0"/>
              <a:t> amputation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44541" y="1969981"/>
            <a:ext cx="4214842" cy="384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t="50000"/>
          <a:stretch>
            <a:fillRect/>
          </a:stretch>
        </p:blipFill>
        <p:spPr bwMode="auto">
          <a:xfrm rot="5400000">
            <a:off x="4291697" y="1566163"/>
            <a:ext cx="4580168" cy="459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Postoperative care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Require a structured, well-planned, multidisciplinary recovery program to ensure success</a:t>
            </a:r>
          </a:p>
          <a:p>
            <a:r>
              <a:rPr lang="en-IN" dirty="0" smtClean="0"/>
              <a:t>Non-weight-bearing regimen for at least 3 weeks</a:t>
            </a:r>
          </a:p>
          <a:p>
            <a:r>
              <a:rPr lang="en-IN" dirty="0" smtClean="0"/>
              <a:t>Local flaps generally require a day of elevation; skin grafts, 3 to 5 days; and free flaps, up to 2 weeks</a:t>
            </a:r>
          </a:p>
          <a:p>
            <a:r>
              <a:rPr lang="en-IN" dirty="0" smtClean="0"/>
              <a:t>Control of pedal </a:t>
            </a:r>
            <a:r>
              <a:rPr lang="en-IN" dirty="0" err="1" smtClean="0"/>
              <a:t>edema</a:t>
            </a:r>
            <a:r>
              <a:rPr lang="en-IN" dirty="0" smtClean="0"/>
              <a:t> is important</a:t>
            </a:r>
          </a:p>
          <a:p>
            <a:r>
              <a:rPr lang="en-US" dirty="0" smtClean="0"/>
              <a:t>Antibiotic use as dictated by surgery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76377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28604"/>
            <a:ext cx="2788993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357562"/>
            <a:ext cx="2714644" cy="327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5" y="3500438"/>
            <a:ext cx="2143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90575"/>
            <a:ext cx="28765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866793"/>
            <a:ext cx="23145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8393" y="785794"/>
            <a:ext cx="29813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142984"/>
            <a:ext cx="31718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85786" y="3000372"/>
            <a:ext cx="3857652" cy="928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995357"/>
            <a:ext cx="7513249" cy="450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14290"/>
            <a:ext cx="3786214" cy="631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3739818" cy="623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6484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74203"/>
          <a:stretch>
            <a:fillRect/>
          </a:stretch>
        </p:blipFill>
        <p:spPr bwMode="auto">
          <a:xfrm>
            <a:off x="4264121" y="3571876"/>
            <a:ext cx="480847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842</Words>
  <Application>Microsoft Office PowerPoint</Application>
  <PresentationFormat>On-screen Show (4:3)</PresentationFormat>
  <Paragraphs>123</Paragraphs>
  <Slides>60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Reconstruction of plantar defects</vt:lpstr>
      <vt:lpstr>Overview</vt:lpstr>
      <vt:lpstr>Introduction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Clinical evaluation</vt:lpstr>
      <vt:lpstr>Mangled extremity severity score</vt:lpstr>
      <vt:lpstr>Mangled extremity severity score</vt:lpstr>
      <vt:lpstr>Management</vt:lpstr>
      <vt:lpstr>Soft tissue reconstruction</vt:lpstr>
      <vt:lpstr>Principles</vt:lpstr>
      <vt:lpstr>Classification</vt:lpstr>
      <vt:lpstr>Classification</vt:lpstr>
      <vt:lpstr>Plantar forefoot</vt:lpstr>
      <vt:lpstr>Toe fillet flap</vt:lpstr>
      <vt:lpstr>Neurovascular island flap</vt:lpstr>
      <vt:lpstr>VY Advancement flap</vt:lpstr>
      <vt:lpstr>Suprafascial flaps</vt:lpstr>
      <vt:lpstr>Slide 27</vt:lpstr>
      <vt:lpstr>Forefoot amputation</vt:lpstr>
      <vt:lpstr>Plantar midfoot</vt:lpstr>
      <vt:lpstr>Neurovascular island flap</vt:lpstr>
      <vt:lpstr>VY advancement flap</vt:lpstr>
      <vt:lpstr>Suprafascial flaps</vt:lpstr>
      <vt:lpstr>Slide 33</vt:lpstr>
      <vt:lpstr>Midfoot amputation</vt:lpstr>
      <vt:lpstr>Slide 35</vt:lpstr>
      <vt:lpstr>Plantar hindfoot</vt:lpstr>
      <vt:lpstr>Intrinsic muscles</vt:lpstr>
      <vt:lpstr>Abductor digiti minimi</vt:lpstr>
      <vt:lpstr>Slide 39</vt:lpstr>
      <vt:lpstr>Abductor hallucis brevis</vt:lpstr>
      <vt:lpstr>Slide 41</vt:lpstr>
      <vt:lpstr>Slide 42</vt:lpstr>
      <vt:lpstr>Slide 43</vt:lpstr>
      <vt:lpstr>Flexor digitorum brevis</vt:lpstr>
      <vt:lpstr>Slide 45</vt:lpstr>
      <vt:lpstr>Medial plantar artery flap</vt:lpstr>
      <vt:lpstr>Slide 47</vt:lpstr>
      <vt:lpstr>Slide 48</vt:lpstr>
      <vt:lpstr>Slide 49</vt:lpstr>
      <vt:lpstr>Slide 50</vt:lpstr>
      <vt:lpstr>Slide 51</vt:lpstr>
      <vt:lpstr>Slide 52</vt:lpstr>
      <vt:lpstr>Heel pad flaps</vt:lpstr>
      <vt:lpstr>Slide 54</vt:lpstr>
      <vt:lpstr>Sural artery flap</vt:lpstr>
      <vt:lpstr>Microvascular free flaps</vt:lpstr>
      <vt:lpstr>Hindfoot Symes amputation</vt:lpstr>
      <vt:lpstr>Postoperative care</vt:lpstr>
      <vt:lpstr>Slide 59</vt:lpstr>
      <vt:lpstr>Slide 60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 of plantar defects</dc:title>
  <dc:creator>neha</dc:creator>
  <cp:lastModifiedBy>User</cp:lastModifiedBy>
  <cp:revision>123</cp:revision>
  <dcterms:created xsi:type="dcterms:W3CDTF">2008-12-08T14:19:37Z</dcterms:created>
  <dcterms:modified xsi:type="dcterms:W3CDTF">2020-08-20T05:12:51Z</dcterms:modified>
</cp:coreProperties>
</file>