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80" r:id="rId14"/>
    <p:sldId id="268" r:id="rId15"/>
    <p:sldId id="269" r:id="rId16"/>
    <p:sldId id="270" r:id="rId17"/>
    <p:sldId id="290" r:id="rId18"/>
    <p:sldId id="291" r:id="rId19"/>
    <p:sldId id="281" r:id="rId20"/>
    <p:sldId id="282" r:id="rId21"/>
    <p:sldId id="292" r:id="rId22"/>
    <p:sldId id="271" r:id="rId23"/>
    <p:sldId id="272" r:id="rId24"/>
    <p:sldId id="283" r:id="rId25"/>
    <p:sldId id="273" r:id="rId26"/>
    <p:sldId id="274" r:id="rId27"/>
    <p:sldId id="275" r:id="rId28"/>
    <p:sldId id="284" r:id="rId29"/>
    <p:sldId id="276" r:id="rId30"/>
    <p:sldId id="277" r:id="rId31"/>
    <p:sldId id="278" r:id="rId32"/>
    <p:sldId id="285" r:id="rId33"/>
    <p:sldId id="286" r:id="rId34"/>
    <p:sldId id="287" r:id="rId35"/>
    <p:sldId id="288" r:id="rId36"/>
    <p:sldId id="279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256A0-D8DF-4E93-AE54-2FDE13347EE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3361C82-67E6-459D-9CB6-D77BAD7E4E6B}">
      <dgm:prSet phldrT="[Text]"/>
      <dgm:spPr/>
      <dgm:t>
        <a:bodyPr/>
        <a:lstStyle/>
        <a:p>
          <a:r>
            <a:rPr lang="en-US" dirty="0" smtClean="0"/>
            <a:t>Separation of </a:t>
          </a:r>
          <a:r>
            <a:rPr lang="en-US" dirty="0" err="1" smtClean="0"/>
            <a:t>interdesmosomal</a:t>
          </a:r>
          <a:r>
            <a:rPr lang="en-US" dirty="0" smtClean="0"/>
            <a:t> regions </a:t>
          </a:r>
          <a:endParaRPr lang="en-US" dirty="0"/>
        </a:p>
      </dgm:t>
    </dgm:pt>
    <dgm:pt modelId="{A85F9118-2CE9-4E05-B2C2-228F020FA4CA}" type="parTrans" cxnId="{73B96878-6A65-403E-BCD3-1DB6BDE6951B}">
      <dgm:prSet/>
      <dgm:spPr/>
      <dgm:t>
        <a:bodyPr/>
        <a:lstStyle/>
        <a:p>
          <a:endParaRPr lang="en-US"/>
        </a:p>
      </dgm:t>
    </dgm:pt>
    <dgm:pt modelId="{1063E4A6-A966-4FF5-A959-08D6956A658B}" type="sibTrans" cxnId="{73B96878-6A65-403E-BCD3-1DB6BDE6951B}">
      <dgm:prSet/>
      <dgm:spPr/>
      <dgm:t>
        <a:bodyPr/>
        <a:lstStyle/>
        <a:p>
          <a:endParaRPr lang="en-US"/>
        </a:p>
      </dgm:t>
    </dgm:pt>
    <dgm:pt modelId="{DEDA1F1E-C357-4100-A315-335404F1F2CA}">
      <dgm:prSet phldrT="[Text]"/>
      <dgm:spPr/>
      <dgm:t>
        <a:bodyPr/>
        <a:lstStyle/>
        <a:p>
          <a:r>
            <a:rPr lang="en-US" dirty="0" smtClean="0"/>
            <a:t>Splitting &amp; disappearance of desmosomes forming I/C gaps</a:t>
          </a:r>
          <a:endParaRPr lang="en-US" dirty="0"/>
        </a:p>
      </dgm:t>
    </dgm:pt>
    <dgm:pt modelId="{D817D9C3-263E-40E2-90A4-530AE733FE8B}" type="parTrans" cxnId="{30599730-EE20-4260-B060-E446FB2DE853}">
      <dgm:prSet/>
      <dgm:spPr/>
      <dgm:t>
        <a:bodyPr/>
        <a:lstStyle/>
        <a:p>
          <a:endParaRPr lang="en-US"/>
        </a:p>
      </dgm:t>
    </dgm:pt>
    <dgm:pt modelId="{DF7E619C-EDFD-443B-9A43-F99C28D150F5}" type="sibTrans" cxnId="{30599730-EE20-4260-B060-E446FB2DE853}">
      <dgm:prSet/>
      <dgm:spPr/>
      <dgm:t>
        <a:bodyPr/>
        <a:lstStyle/>
        <a:p>
          <a:endParaRPr lang="en-US"/>
        </a:p>
      </dgm:t>
    </dgm:pt>
    <dgm:pt modelId="{B7D7E08D-C96D-412F-863B-F8DA5B8FC2CD}">
      <dgm:prSet phldrT="[Text]"/>
      <dgm:spPr/>
      <dgm:t>
        <a:bodyPr/>
        <a:lstStyle/>
        <a:p>
          <a:r>
            <a:rPr lang="en-US" dirty="0" smtClean="0"/>
            <a:t>Fluid influx leading to cavity formation (</a:t>
          </a:r>
          <a:r>
            <a:rPr lang="en-US" dirty="0" err="1" smtClean="0"/>
            <a:t>suprabasal</a:t>
          </a:r>
          <a:r>
            <a:rPr lang="en-US" dirty="0" smtClean="0"/>
            <a:t>, mid-epidermal or </a:t>
          </a:r>
          <a:r>
            <a:rPr lang="en-US" dirty="0" err="1" smtClean="0"/>
            <a:t>subcorneal</a:t>
          </a:r>
          <a:r>
            <a:rPr lang="en-US" dirty="0" smtClean="0"/>
            <a:t>)</a:t>
          </a:r>
          <a:endParaRPr lang="en-US" dirty="0"/>
        </a:p>
      </dgm:t>
    </dgm:pt>
    <dgm:pt modelId="{DC79BE1F-9C11-41C5-8489-16147A84F1DE}" type="parTrans" cxnId="{2632506D-250A-4E50-9207-C040429F1368}">
      <dgm:prSet/>
      <dgm:spPr/>
      <dgm:t>
        <a:bodyPr/>
        <a:lstStyle/>
        <a:p>
          <a:endParaRPr lang="en-US"/>
        </a:p>
      </dgm:t>
    </dgm:pt>
    <dgm:pt modelId="{2138EBC9-0597-4902-97F4-A8D53C55C956}" type="sibTrans" cxnId="{2632506D-250A-4E50-9207-C040429F1368}">
      <dgm:prSet/>
      <dgm:spPr/>
      <dgm:t>
        <a:bodyPr/>
        <a:lstStyle/>
        <a:p>
          <a:endParaRPr lang="en-US"/>
        </a:p>
      </dgm:t>
    </dgm:pt>
    <dgm:pt modelId="{E53EF0EC-5F37-4D30-9D6A-C6FBADA53EE1}" type="pres">
      <dgm:prSet presAssocID="{D70256A0-D8DF-4E93-AE54-2FDE13347EE7}" presName="linearFlow" presStyleCnt="0">
        <dgm:presLayoutVars>
          <dgm:resizeHandles val="exact"/>
        </dgm:presLayoutVars>
      </dgm:prSet>
      <dgm:spPr/>
    </dgm:pt>
    <dgm:pt modelId="{90D51231-0EB8-4E19-A04A-937D9FD454D1}" type="pres">
      <dgm:prSet presAssocID="{33361C82-67E6-459D-9CB6-D77BAD7E4E6B}" presName="node" presStyleLbl="node1" presStyleIdx="0" presStyleCnt="3" custScaleX="235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AD36D-30C5-4440-B92F-6A16944373A6}" type="pres">
      <dgm:prSet presAssocID="{1063E4A6-A966-4FF5-A959-08D6956A658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900A13-60C7-4540-A560-B17C745AE1EA}" type="pres">
      <dgm:prSet presAssocID="{1063E4A6-A966-4FF5-A959-08D6956A658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1F375B5-49E7-4FDA-A880-839A7365962B}" type="pres">
      <dgm:prSet presAssocID="{DEDA1F1E-C357-4100-A315-335404F1F2CA}" presName="node" presStyleLbl="node1" presStyleIdx="1" presStyleCnt="3" custScaleX="235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D3916-E880-48D7-8977-344A08E6224E}" type="pres">
      <dgm:prSet presAssocID="{DF7E619C-EDFD-443B-9A43-F99C28D150F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F0F86D0-6F2F-409D-8A7E-BF2E1C7FE3CC}" type="pres">
      <dgm:prSet presAssocID="{DF7E619C-EDFD-443B-9A43-F99C28D150F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D1813A0-7E70-4B5E-9B53-D24A9AA2DB34}" type="pres">
      <dgm:prSet presAssocID="{B7D7E08D-C96D-412F-863B-F8DA5B8FC2CD}" presName="node" presStyleLbl="node1" presStyleIdx="2" presStyleCnt="3" custScaleX="235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99BBE7-155B-4322-BECE-8096117198D8}" type="presOf" srcId="{DF7E619C-EDFD-443B-9A43-F99C28D150F5}" destId="{FF0F86D0-6F2F-409D-8A7E-BF2E1C7FE3CC}" srcOrd="1" destOrd="0" presId="urn:microsoft.com/office/officeart/2005/8/layout/process2"/>
    <dgm:cxn modelId="{52E2B44E-3DA0-4B51-AAFF-E23FC2F51284}" type="presOf" srcId="{1063E4A6-A966-4FF5-A959-08D6956A658B}" destId="{8B900A13-60C7-4540-A560-B17C745AE1EA}" srcOrd="1" destOrd="0" presId="urn:microsoft.com/office/officeart/2005/8/layout/process2"/>
    <dgm:cxn modelId="{85D3E8DC-0699-4AD0-B617-A7049D34087B}" type="presOf" srcId="{D70256A0-D8DF-4E93-AE54-2FDE13347EE7}" destId="{E53EF0EC-5F37-4D30-9D6A-C6FBADA53EE1}" srcOrd="0" destOrd="0" presId="urn:microsoft.com/office/officeart/2005/8/layout/process2"/>
    <dgm:cxn modelId="{2632506D-250A-4E50-9207-C040429F1368}" srcId="{D70256A0-D8DF-4E93-AE54-2FDE13347EE7}" destId="{B7D7E08D-C96D-412F-863B-F8DA5B8FC2CD}" srcOrd="2" destOrd="0" parTransId="{DC79BE1F-9C11-41C5-8489-16147A84F1DE}" sibTransId="{2138EBC9-0597-4902-97F4-A8D53C55C956}"/>
    <dgm:cxn modelId="{49166F86-9A3D-4F88-8D5F-8F1A75244C3A}" type="presOf" srcId="{B7D7E08D-C96D-412F-863B-F8DA5B8FC2CD}" destId="{3D1813A0-7E70-4B5E-9B53-D24A9AA2DB34}" srcOrd="0" destOrd="0" presId="urn:microsoft.com/office/officeart/2005/8/layout/process2"/>
    <dgm:cxn modelId="{30599730-EE20-4260-B060-E446FB2DE853}" srcId="{D70256A0-D8DF-4E93-AE54-2FDE13347EE7}" destId="{DEDA1F1E-C357-4100-A315-335404F1F2CA}" srcOrd="1" destOrd="0" parTransId="{D817D9C3-263E-40E2-90A4-530AE733FE8B}" sibTransId="{DF7E619C-EDFD-443B-9A43-F99C28D150F5}"/>
    <dgm:cxn modelId="{5E31B1F5-5859-41E2-8C68-C3D820A81CFD}" type="presOf" srcId="{33361C82-67E6-459D-9CB6-D77BAD7E4E6B}" destId="{90D51231-0EB8-4E19-A04A-937D9FD454D1}" srcOrd="0" destOrd="0" presId="urn:microsoft.com/office/officeart/2005/8/layout/process2"/>
    <dgm:cxn modelId="{73B96878-6A65-403E-BCD3-1DB6BDE6951B}" srcId="{D70256A0-D8DF-4E93-AE54-2FDE13347EE7}" destId="{33361C82-67E6-459D-9CB6-D77BAD7E4E6B}" srcOrd="0" destOrd="0" parTransId="{A85F9118-2CE9-4E05-B2C2-228F020FA4CA}" sibTransId="{1063E4A6-A966-4FF5-A959-08D6956A658B}"/>
    <dgm:cxn modelId="{742FD3A5-D68C-464A-A7CA-EF862202D577}" type="presOf" srcId="{DF7E619C-EDFD-443B-9A43-F99C28D150F5}" destId="{C67D3916-E880-48D7-8977-344A08E6224E}" srcOrd="0" destOrd="0" presId="urn:microsoft.com/office/officeart/2005/8/layout/process2"/>
    <dgm:cxn modelId="{AE1A1474-5C3E-44EE-8B4A-A04B2CB93FE5}" type="presOf" srcId="{1063E4A6-A966-4FF5-A959-08D6956A658B}" destId="{D24AD36D-30C5-4440-B92F-6A16944373A6}" srcOrd="0" destOrd="0" presId="urn:microsoft.com/office/officeart/2005/8/layout/process2"/>
    <dgm:cxn modelId="{A0CABB19-D696-41B3-9109-8D156A5E36A7}" type="presOf" srcId="{DEDA1F1E-C357-4100-A315-335404F1F2CA}" destId="{E1F375B5-49E7-4FDA-A880-839A7365962B}" srcOrd="0" destOrd="0" presId="urn:microsoft.com/office/officeart/2005/8/layout/process2"/>
    <dgm:cxn modelId="{2C9F14BD-1CCF-4379-9490-AAA09BC0A260}" type="presParOf" srcId="{E53EF0EC-5F37-4D30-9D6A-C6FBADA53EE1}" destId="{90D51231-0EB8-4E19-A04A-937D9FD454D1}" srcOrd="0" destOrd="0" presId="urn:microsoft.com/office/officeart/2005/8/layout/process2"/>
    <dgm:cxn modelId="{D79464D4-AFD1-4F27-9589-9120AE4ADA15}" type="presParOf" srcId="{E53EF0EC-5F37-4D30-9D6A-C6FBADA53EE1}" destId="{D24AD36D-30C5-4440-B92F-6A16944373A6}" srcOrd="1" destOrd="0" presId="urn:microsoft.com/office/officeart/2005/8/layout/process2"/>
    <dgm:cxn modelId="{F5E95777-5802-4E73-8F36-61E8E2553019}" type="presParOf" srcId="{D24AD36D-30C5-4440-B92F-6A16944373A6}" destId="{8B900A13-60C7-4540-A560-B17C745AE1EA}" srcOrd="0" destOrd="0" presId="urn:microsoft.com/office/officeart/2005/8/layout/process2"/>
    <dgm:cxn modelId="{95F0CE69-779C-4901-9D99-DC873854CC65}" type="presParOf" srcId="{E53EF0EC-5F37-4D30-9D6A-C6FBADA53EE1}" destId="{E1F375B5-49E7-4FDA-A880-839A7365962B}" srcOrd="2" destOrd="0" presId="urn:microsoft.com/office/officeart/2005/8/layout/process2"/>
    <dgm:cxn modelId="{AB227AB1-4F1C-426A-AC62-E4B5F3901CC6}" type="presParOf" srcId="{E53EF0EC-5F37-4D30-9D6A-C6FBADA53EE1}" destId="{C67D3916-E880-48D7-8977-344A08E6224E}" srcOrd="3" destOrd="0" presId="urn:microsoft.com/office/officeart/2005/8/layout/process2"/>
    <dgm:cxn modelId="{9B784278-CB53-4ABB-94E4-536CE2AD23BA}" type="presParOf" srcId="{C67D3916-E880-48D7-8977-344A08E6224E}" destId="{FF0F86D0-6F2F-409D-8A7E-BF2E1C7FE3CC}" srcOrd="0" destOrd="0" presId="urn:microsoft.com/office/officeart/2005/8/layout/process2"/>
    <dgm:cxn modelId="{3F1585D4-0DCF-4883-85A7-EDE9B950CF0D}" type="presParOf" srcId="{E53EF0EC-5F37-4D30-9D6A-C6FBADA53EE1}" destId="{3D1813A0-7E70-4B5E-9B53-D24A9AA2DB3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75115F-0AA7-4A7E-B91A-1D797A33451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3DE6F-ABA0-40BD-A568-3623BE74197F}">
      <dgm:prSet phldrT="[Text]"/>
      <dgm:spPr/>
      <dgm:t>
        <a:bodyPr/>
        <a:lstStyle/>
        <a:p>
          <a:r>
            <a:rPr lang="en-US" dirty="0" smtClean="0"/>
            <a:t>PV IgG binds to </a:t>
          </a:r>
          <a:r>
            <a:rPr lang="en-US" dirty="0" err="1" smtClean="0"/>
            <a:t>Dsgs</a:t>
          </a:r>
          <a:r>
            <a:rPr lang="en-US" dirty="0" smtClean="0"/>
            <a:t> resulting in stearic hindrance</a:t>
          </a:r>
          <a:endParaRPr lang="en-US" dirty="0"/>
        </a:p>
      </dgm:t>
    </dgm:pt>
    <dgm:pt modelId="{5BDF6115-4AB9-449A-8505-517DB7E314C9}" type="parTrans" cxnId="{C13ECD7A-D9F2-4090-B225-7040D1467C03}">
      <dgm:prSet/>
      <dgm:spPr/>
      <dgm:t>
        <a:bodyPr/>
        <a:lstStyle/>
        <a:p>
          <a:endParaRPr lang="en-US"/>
        </a:p>
      </dgm:t>
    </dgm:pt>
    <dgm:pt modelId="{25B14076-7EE3-4E93-BD48-9550833F5998}" type="sibTrans" cxnId="{C13ECD7A-D9F2-4090-B225-7040D1467C03}">
      <dgm:prSet/>
      <dgm:spPr/>
      <dgm:t>
        <a:bodyPr/>
        <a:lstStyle/>
        <a:p>
          <a:endParaRPr lang="en-US"/>
        </a:p>
      </dgm:t>
    </dgm:pt>
    <dgm:pt modelId="{DB72E4F1-080D-482D-B64A-84C0574CD0AD}">
      <dgm:prSet phldrT="[Text]"/>
      <dgm:spPr/>
      <dgm:t>
        <a:bodyPr/>
        <a:lstStyle/>
        <a:p>
          <a:r>
            <a:rPr lang="en-US" dirty="0" smtClean="0"/>
            <a:t>Interference with </a:t>
          </a:r>
          <a:r>
            <a:rPr lang="en-US" dirty="0" err="1" smtClean="0"/>
            <a:t>desmosomal</a:t>
          </a:r>
          <a:r>
            <a:rPr lang="en-US" dirty="0" smtClean="0"/>
            <a:t> cadherin trans-interactions</a:t>
          </a:r>
          <a:endParaRPr lang="en-US" dirty="0"/>
        </a:p>
      </dgm:t>
    </dgm:pt>
    <dgm:pt modelId="{4581AF23-EA46-441A-AF9C-7578BB7BBA39}" type="parTrans" cxnId="{5F0331C5-60D9-4331-9DB8-4F7D18A7E4FD}">
      <dgm:prSet/>
      <dgm:spPr/>
      <dgm:t>
        <a:bodyPr/>
        <a:lstStyle/>
        <a:p>
          <a:endParaRPr lang="en-US"/>
        </a:p>
      </dgm:t>
    </dgm:pt>
    <dgm:pt modelId="{9B72CB4E-11FA-43A5-8EDC-26E7B73914F4}" type="sibTrans" cxnId="{5F0331C5-60D9-4331-9DB8-4F7D18A7E4FD}">
      <dgm:prSet/>
      <dgm:spPr/>
      <dgm:t>
        <a:bodyPr/>
        <a:lstStyle/>
        <a:p>
          <a:endParaRPr lang="en-US"/>
        </a:p>
      </dgm:t>
    </dgm:pt>
    <dgm:pt modelId="{565034CC-3F1D-4AC8-80FF-D2808CB8DC5C}">
      <dgm:prSet phldrT="[Text]"/>
      <dgm:spPr/>
      <dgm:t>
        <a:bodyPr/>
        <a:lstStyle/>
        <a:p>
          <a:r>
            <a:rPr lang="en-US" dirty="0" smtClean="0"/>
            <a:t>Loss of intercellular adhesion</a:t>
          </a:r>
          <a:endParaRPr lang="en-US" dirty="0"/>
        </a:p>
      </dgm:t>
    </dgm:pt>
    <dgm:pt modelId="{900DA5DF-29C2-4231-AC54-8D3E48FF463A}" type="parTrans" cxnId="{638FA097-23CA-43C0-B3C3-20A06D4BC0C9}">
      <dgm:prSet/>
      <dgm:spPr/>
      <dgm:t>
        <a:bodyPr/>
        <a:lstStyle/>
        <a:p>
          <a:endParaRPr lang="en-US"/>
        </a:p>
      </dgm:t>
    </dgm:pt>
    <dgm:pt modelId="{03CB3722-A2AE-4A3F-A1CA-E149402BBC73}" type="sibTrans" cxnId="{638FA097-23CA-43C0-B3C3-20A06D4BC0C9}">
      <dgm:prSet/>
      <dgm:spPr/>
      <dgm:t>
        <a:bodyPr/>
        <a:lstStyle/>
        <a:p>
          <a:endParaRPr lang="en-US"/>
        </a:p>
      </dgm:t>
    </dgm:pt>
    <dgm:pt modelId="{76074A34-AC88-432E-8CD6-9D565DC57663}" type="pres">
      <dgm:prSet presAssocID="{E675115F-0AA7-4A7E-B91A-1D797A33451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A0494-06D8-4147-9CA0-209461A8DCD1}" type="pres">
      <dgm:prSet presAssocID="{E675115F-0AA7-4A7E-B91A-1D797A334513}" presName="dummyMaxCanvas" presStyleCnt="0">
        <dgm:presLayoutVars/>
      </dgm:prSet>
      <dgm:spPr/>
    </dgm:pt>
    <dgm:pt modelId="{F9EEA03D-445F-4E75-A33E-1499B1BE5242}" type="pres">
      <dgm:prSet presAssocID="{E675115F-0AA7-4A7E-B91A-1D797A334513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B8346-431F-4F4D-9C2D-34AF6B1CE613}" type="pres">
      <dgm:prSet presAssocID="{E675115F-0AA7-4A7E-B91A-1D797A33451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0248B-D4F8-49CA-83C0-490B51FE6CF4}" type="pres">
      <dgm:prSet presAssocID="{E675115F-0AA7-4A7E-B91A-1D797A33451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904AC-DE7E-465A-AA8A-0D236FFF194C}" type="pres">
      <dgm:prSet presAssocID="{E675115F-0AA7-4A7E-B91A-1D797A33451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0B2A8-4872-4668-8B98-8B8883BCC7E6}" type="pres">
      <dgm:prSet presAssocID="{E675115F-0AA7-4A7E-B91A-1D797A33451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BA140-9A34-4894-ACD6-83D23616AA9E}" type="pres">
      <dgm:prSet presAssocID="{E675115F-0AA7-4A7E-B91A-1D797A33451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6DF58-7EAE-4FAC-BB4E-056B676D6741}" type="pres">
      <dgm:prSet presAssocID="{E675115F-0AA7-4A7E-B91A-1D797A33451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629B0-403C-4743-9DF7-7608A8296F0A}" type="pres">
      <dgm:prSet presAssocID="{E675115F-0AA7-4A7E-B91A-1D797A33451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F5A3C4-3616-43EB-8E24-C9581EBB90AE}" type="presOf" srcId="{A7D3DE6F-ABA0-40BD-A568-3623BE74197F}" destId="{F9EEA03D-445F-4E75-A33E-1499B1BE5242}" srcOrd="0" destOrd="0" presId="urn:microsoft.com/office/officeart/2005/8/layout/vProcess5"/>
    <dgm:cxn modelId="{C13ECD7A-D9F2-4090-B225-7040D1467C03}" srcId="{E675115F-0AA7-4A7E-B91A-1D797A334513}" destId="{A7D3DE6F-ABA0-40BD-A568-3623BE74197F}" srcOrd="0" destOrd="0" parTransId="{5BDF6115-4AB9-449A-8505-517DB7E314C9}" sibTransId="{25B14076-7EE3-4E93-BD48-9550833F5998}"/>
    <dgm:cxn modelId="{2C0F5E96-7C41-42EA-BB62-B5E38BD7E0E1}" type="presOf" srcId="{A7D3DE6F-ABA0-40BD-A568-3623BE74197F}" destId="{BABBA140-9A34-4894-ACD6-83D23616AA9E}" srcOrd="1" destOrd="0" presId="urn:microsoft.com/office/officeart/2005/8/layout/vProcess5"/>
    <dgm:cxn modelId="{9418FD3E-EE09-45DD-A0D0-255EED624563}" type="presOf" srcId="{25B14076-7EE3-4E93-BD48-9550833F5998}" destId="{701904AC-DE7E-465A-AA8A-0D236FFF194C}" srcOrd="0" destOrd="0" presId="urn:microsoft.com/office/officeart/2005/8/layout/vProcess5"/>
    <dgm:cxn modelId="{290DED7E-B44C-417F-AB5A-DC051F380719}" type="presOf" srcId="{9B72CB4E-11FA-43A5-8EDC-26E7B73914F4}" destId="{D060B2A8-4872-4668-8B98-8B8883BCC7E6}" srcOrd="0" destOrd="0" presId="urn:microsoft.com/office/officeart/2005/8/layout/vProcess5"/>
    <dgm:cxn modelId="{9B5A995D-DA82-43A3-BEBC-DCD3896A782C}" type="presOf" srcId="{565034CC-3F1D-4AC8-80FF-D2808CB8DC5C}" destId="{871629B0-403C-4743-9DF7-7608A8296F0A}" srcOrd="1" destOrd="0" presId="urn:microsoft.com/office/officeart/2005/8/layout/vProcess5"/>
    <dgm:cxn modelId="{892BEF92-9E36-4153-8966-9DFF1E0F5CDD}" type="presOf" srcId="{E675115F-0AA7-4A7E-B91A-1D797A334513}" destId="{76074A34-AC88-432E-8CD6-9D565DC57663}" srcOrd="0" destOrd="0" presId="urn:microsoft.com/office/officeart/2005/8/layout/vProcess5"/>
    <dgm:cxn modelId="{D0F38E40-3A0D-4B0A-BC77-B98CB4761E06}" type="presOf" srcId="{DB72E4F1-080D-482D-B64A-84C0574CD0AD}" destId="{38CB8346-431F-4F4D-9C2D-34AF6B1CE613}" srcOrd="0" destOrd="0" presId="urn:microsoft.com/office/officeart/2005/8/layout/vProcess5"/>
    <dgm:cxn modelId="{1D40AA0A-FB15-4C94-9325-D51A7480EC8F}" type="presOf" srcId="{565034CC-3F1D-4AC8-80FF-D2808CB8DC5C}" destId="{8030248B-D4F8-49CA-83C0-490B51FE6CF4}" srcOrd="0" destOrd="0" presId="urn:microsoft.com/office/officeart/2005/8/layout/vProcess5"/>
    <dgm:cxn modelId="{5F0331C5-60D9-4331-9DB8-4F7D18A7E4FD}" srcId="{E675115F-0AA7-4A7E-B91A-1D797A334513}" destId="{DB72E4F1-080D-482D-B64A-84C0574CD0AD}" srcOrd="1" destOrd="0" parTransId="{4581AF23-EA46-441A-AF9C-7578BB7BBA39}" sibTransId="{9B72CB4E-11FA-43A5-8EDC-26E7B73914F4}"/>
    <dgm:cxn modelId="{638FA097-23CA-43C0-B3C3-20A06D4BC0C9}" srcId="{E675115F-0AA7-4A7E-B91A-1D797A334513}" destId="{565034CC-3F1D-4AC8-80FF-D2808CB8DC5C}" srcOrd="2" destOrd="0" parTransId="{900DA5DF-29C2-4231-AC54-8D3E48FF463A}" sibTransId="{03CB3722-A2AE-4A3F-A1CA-E149402BBC73}"/>
    <dgm:cxn modelId="{CE11D194-11AB-469E-9373-63232007E966}" type="presOf" srcId="{DB72E4F1-080D-482D-B64A-84C0574CD0AD}" destId="{6EA6DF58-7EAE-4FAC-BB4E-056B676D6741}" srcOrd="1" destOrd="0" presId="urn:microsoft.com/office/officeart/2005/8/layout/vProcess5"/>
    <dgm:cxn modelId="{2B32D886-87B2-4DDC-B2C8-C53B7D37ADD7}" type="presParOf" srcId="{76074A34-AC88-432E-8CD6-9D565DC57663}" destId="{A62A0494-06D8-4147-9CA0-209461A8DCD1}" srcOrd="0" destOrd="0" presId="urn:microsoft.com/office/officeart/2005/8/layout/vProcess5"/>
    <dgm:cxn modelId="{82C88FD2-BB81-4A41-943C-BA1B42BEF4CD}" type="presParOf" srcId="{76074A34-AC88-432E-8CD6-9D565DC57663}" destId="{F9EEA03D-445F-4E75-A33E-1499B1BE5242}" srcOrd="1" destOrd="0" presId="urn:microsoft.com/office/officeart/2005/8/layout/vProcess5"/>
    <dgm:cxn modelId="{9AEB28A3-4B38-4116-9535-EDD50B12ED40}" type="presParOf" srcId="{76074A34-AC88-432E-8CD6-9D565DC57663}" destId="{38CB8346-431F-4F4D-9C2D-34AF6B1CE613}" srcOrd="2" destOrd="0" presId="urn:microsoft.com/office/officeart/2005/8/layout/vProcess5"/>
    <dgm:cxn modelId="{40E70361-48D1-4CC6-99FD-33B1E350231D}" type="presParOf" srcId="{76074A34-AC88-432E-8CD6-9D565DC57663}" destId="{8030248B-D4F8-49CA-83C0-490B51FE6CF4}" srcOrd="3" destOrd="0" presId="urn:microsoft.com/office/officeart/2005/8/layout/vProcess5"/>
    <dgm:cxn modelId="{47953E1D-573C-4F55-896A-8A08BF8626D4}" type="presParOf" srcId="{76074A34-AC88-432E-8CD6-9D565DC57663}" destId="{701904AC-DE7E-465A-AA8A-0D236FFF194C}" srcOrd="4" destOrd="0" presId="urn:microsoft.com/office/officeart/2005/8/layout/vProcess5"/>
    <dgm:cxn modelId="{6F896B74-6C85-4B2F-86FE-CF2E1CBEE777}" type="presParOf" srcId="{76074A34-AC88-432E-8CD6-9D565DC57663}" destId="{D060B2A8-4872-4668-8B98-8B8883BCC7E6}" srcOrd="5" destOrd="0" presId="urn:microsoft.com/office/officeart/2005/8/layout/vProcess5"/>
    <dgm:cxn modelId="{8CB4C7C9-D36B-4EF9-A9E0-E0D6C2B1A1FB}" type="presParOf" srcId="{76074A34-AC88-432E-8CD6-9D565DC57663}" destId="{BABBA140-9A34-4894-ACD6-83D23616AA9E}" srcOrd="6" destOrd="0" presId="urn:microsoft.com/office/officeart/2005/8/layout/vProcess5"/>
    <dgm:cxn modelId="{04809747-C0A3-4F1F-86F4-44C6C45D52A1}" type="presParOf" srcId="{76074A34-AC88-432E-8CD6-9D565DC57663}" destId="{6EA6DF58-7EAE-4FAC-BB4E-056B676D6741}" srcOrd="7" destOrd="0" presId="urn:microsoft.com/office/officeart/2005/8/layout/vProcess5"/>
    <dgm:cxn modelId="{4A361EFF-89A5-4C79-8C89-A8AF666DF6E9}" type="presParOf" srcId="{76074A34-AC88-432E-8CD6-9D565DC57663}" destId="{871629B0-403C-4743-9DF7-7608A8296F0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C47C2-94B3-4909-8A1E-DB1F1AB91E9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218222-A1A0-469E-8877-6CAE2736CEB2}">
      <dgm:prSet phldrT="[Text]"/>
      <dgm:spPr/>
      <dgm:t>
        <a:bodyPr/>
        <a:lstStyle/>
        <a:p>
          <a:r>
            <a:rPr lang="en-US" dirty="0" smtClean="0"/>
            <a:t>Base of an unroofed blister is gently scraped </a:t>
          </a:r>
          <a:endParaRPr lang="en-US" dirty="0"/>
        </a:p>
      </dgm:t>
    </dgm:pt>
    <dgm:pt modelId="{5D5A10F4-1560-4615-A357-EF1F872632A9}" type="parTrans" cxnId="{7968BC76-25E1-4D8A-9D38-06131932E4F3}">
      <dgm:prSet/>
      <dgm:spPr/>
      <dgm:t>
        <a:bodyPr/>
        <a:lstStyle/>
        <a:p>
          <a:endParaRPr lang="en-US"/>
        </a:p>
      </dgm:t>
    </dgm:pt>
    <dgm:pt modelId="{503DFDED-B5B9-4282-B814-AEEA1ADFFB70}" type="sibTrans" cxnId="{7968BC76-25E1-4D8A-9D38-06131932E4F3}">
      <dgm:prSet/>
      <dgm:spPr/>
      <dgm:t>
        <a:bodyPr/>
        <a:lstStyle/>
        <a:p>
          <a:endParaRPr lang="en-US"/>
        </a:p>
      </dgm:t>
    </dgm:pt>
    <dgm:pt modelId="{922F85D1-3D4B-4389-9FD8-EB64885AA998}">
      <dgm:prSet phldrT="[Text]"/>
      <dgm:spPr/>
      <dgm:t>
        <a:bodyPr/>
        <a:lstStyle/>
        <a:p>
          <a:r>
            <a:rPr lang="en-US" dirty="0" smtClean="0"/>
            <a:t>Material obtained is smeared on a glass slide &amp; allowed to air dry</a:t>
          </a:r>
          <a:endParaRPr lang="en-US" dirty="0"/>
        </a:p>
      </dgm:t>
    </dgm:pt>
    <dgm:pt modelId="{9088DBD0-D9E6-4C94-8AC4-343B8C568FEE}" type="parTrans" cxnId="{1AC4EBAF-6D46-4582-8379-0794D6E64170}">
      <dgm:prSet/>
      <dgm:spPr/>
      <dgm:t>
        <a:bodyPr/>
        <a:lstStyle/>
        <a:p>
          <a:endParaRPr lang="en-US"/>
        </a:p>
      </dgm:t>
    </dgm:pt>
    <dgm:pt modelId="{3046F2B4-24FE-4785-944C-924525A69241}" type="sibTrans" cxnId="{1AC4EBAF-6D46-4582-8379-0794D6E64170}">
      <dgm:prSet/>
      <dgm:spPr/>
      <dgm:t>
        <a:bodyPr/>
        <a:lstStyle/>
        <a:p>
          <a:endParaRPr lang="en-US"/>
        </a:p>
      </dgm:t>
    </dgm:pt>
    <dgm:pt modelId="{DD64085D-E710-44A9-A999-1EC49D4DBC8E}">
      <dgm:prSet phldrT="[Text]"/>
      <dgm:spPr/>
      <dgm:t>
        <a:bodyPr/>
        <a:lstStyle/>
        <a:p>
          <a:r>
            <a:rPr lang="en-US" dirty="0" err="1" smtClean="0"/>
            <a:t>Giemsa</a:t>
          </a:r>
          <a:r>
            <a:rPr lang="en-US" dirty="0" smtClean="0"/>
            <a:t> staining done to demonstrate </a:t>
          </a:r>
          <a:r>
            <a:rPr lang="en-US" dirty="0" err="1" smtClean="0"/>
            <a:t>acantholytic</a:t>
          </a:r>
          <a:r>
            <a:rPr lang="en-US" dirty="0" smtClean="0"/>
            <a:t> cells</a:t>
          </a:r>
          <a:endParaRPr lang="en-US" dirty="0"/>
        </a:p>
      </dgm:t>
    </dgm:pt>
    <dgm:pt modelId="{60467708-F65D-449B-B764-F81AF6A8932F}" type="parTrans" cxnId="{6D157691-270F-4774-8FC3-546BF6413598}">
      <dgm:prSet/>
      <dgm:spPr/>
      <dgm:t>
        <a:bodyPr/>
        <a:lstStyle/>
        <a:p>
          <a:endParaRPr lang="en-US"/>
        </a:p>
      </dgm:t>
    </dgm:pt>
    <dgm:pt modelId="{F32516C4-2EE7-48F9-ADCC-48B558F411E3}" type="sibTrans" cxnId="{6D157691-270F-4774-8FC3-546BF6413598}">
      <dgm:prSet/>
      <dgm:spPr/>
      <dgm:t>
        <a:bodyPr/>
        <a:lstStyle/>
        <a:p>
          <a:endParaRPr lang="en-US"/>
        </a:p>
      </dgm:t>
    </dgm:pt>
    <dgm:pt modelId="{6FEBA64A-360E-4CDD-8DFD-F731156627AF}" type="pres">
      <dgm:prSet presAssocID="{DF2C47C2-94B3-4909-8A1E-DB1F1AB91E97}" presName="linearFlow" presStyleCnt="0">
        <dgm:presLayoutVars>
          <dgm:resizeHandles val="exact"/>
        </dgm:presLayoutVars>
      </dgm:prSet>
      <dgm:spPr/>
    </dgm:pt>
    <dgm:pt modelId="{1333A60F-B204-4B36-AE98-9C2930847939}" type="pres">
      <dgm:prSet presAssocID="{D8218222-A1A0-469E-8877-6CAE2736CEB2}" presName="node" presStyleLbl="node1" presStyleIdx="0" presStyleCnt="3" custScaleX="291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37ACA-C220-45D6-B720-9388CCA5A894}" type="pres">
      <dgm:prSet presAssocID="{503DFDED-B5B9-4282-B814-AEEA1ADFFB7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C63417D-223A-4767-B3B5-1AA08470BCD3}" type="pres">
      <dgm:prSet presAssocID="{503DFDED-B5B9-4282-B814-AEEA1ADFFB7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2908856-EEF2-429E-B8B7-4FFC8979FC51}" type="pres">
      <dgm:prSet presAssocID="{922F85D1-3D4B-4389-9FD8-EB64885AA998}" presName="node" presStyleLbl="node1" presStyleIdx="1" presStyleCnt="3" custScaleX="291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EBA30-59A5-4BA8-8BBE-75A12ED80168}" type="pres">
      <dgm:prSet presAssocID="{3046F2B4-24FE-4785-944C-924525A6924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19B305D-3138-4E5D-B600-76FE27A432A0}" type="pres">
      <dgm:prSet presAssocID="{3046F2B4-24FE-4785-944C-924525A6924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8A6AFDA-BEE0-4E48-B947-59688BF0FEB0}" type="pres">
      <dgm:prSet presAssocID="{DD64085D-E710-44A9-A999-1EC49D4DBC8E}" presName="node" presStyleLbl="node1" presStyleIdx="2" presStyleCnt="3" custScaleX="291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4A1B6-267B-4143-8979-D196F20E2456}" type="presOf" srcId="{DD64085D-E710-44A9-A999-1EC49D4DBC8E}" destId="{78A6AFDA-BEE0-4E48-B947-59688BF0FEB0}" srcOrd="0" destOrd="0" presId="urn:microsoft.com/office/officeart/2005/8/layout/process2"/>
    <dgm:cxn modelId="{C83FC71F-240A-47D7-8402-431551D03F43}" type="presOf" srcId="{3046F2B4-24FE-4785-944C-924525A69241}" destId="{107EBA30-59A5-4BA8-8BBE-75A12ED80168}" srcOrd="0" destOrd="0" presId="urn:microsoft.com/office/officeart/2005/8/layout/process2"/>
    <dgm:cxn modelId="{7968BC76-25E1-4D8A-9D38-06131932E4F3}" srcId="{DF2C47C2-94B3-4909-8A1E-DB1F1AB91E97}" destId="{D8218222-A1A0-469E-8877-6CAE2736CEB2}" srcOrd="0" destOrd="0" parTransId="{5D5A10F4-1560-4615-A357-EF1F872632A9}" sibTransId="{503DFDED-B5B9-4282-B814-AEEA1ADFFB70}"/>
    <dgm:cxn modelId="{D111BFC3-AEAA-443B-8AC8-D30105C31525}" type="presOf" srcId="{503DFDED-B5B9-4282-B814-AEEA1ADFFB70}" destId="{DC63417D-223A-4767-B3B5-1AA08470BCD3}" srcOrd="1" destOrd="0" presId="urn:microsoft.com/office/officeart/2005/8/layout/process2"/>
    <dgm:cxn modelId="{7329B510-995E-4A55-8F6C-F2E730F637BF}" type="presOf" srcId="{922F85D1-3D4B-4389-9FD8-EB64885AA998}" destId="{D2908856-EEF2-429E-B8B7-4FFC8979FC51}" srcOrd="0" destOrd="0" presId="urn:microsoft.com/office/officeart/2005/8/layout/process2"/>
    <dgm:cxn modelId="{1AC4EBAF-6D46-4582-8379-0794D6E64170}" srcId="{DF2C47C2-94B3-4909-8A1E-DB1F1AB91E97}" destId="{922F85D1-3D4B-4389-9FD8-EB64885AA998}" srcOrd="1" destOrd="0" parTransId="{9088DBD0-D9E6-4C94-8AC4-343B8C568FEE}" sibTransId="{3046F2B4-24FE-4785-944C-924525A69241}"/>
    <dgm:cxn modelId="{58D8F80F-0C6C-4940-94AC-64B24B3DDEB9}" type="presOf" srcId="{D8218222-A1A0-469E-8877-6CAE2736CEB2}" destId="{1333A60F-B204-4B36-AE98-9C2930847939}" srcOrd="0" destOrd="0" presId="urn:microsoft.com/office/officeart/2005/8/layout/process2"/>
    <dgm:cxn modelId="{6D157691-270F-4774-8FC3-546BF6413598}" srcId="{DF2C47C2-94B3-4909-8A1E-DB1F1AB91E97}" destId="{DD64085D-E710-44A9-A999-1EC49D4DBC8E}" srcOrd="2" destOrd="0" parTransId="{60467708-F65D-449B-B764-F81AF6A8932F}" sibTransId="{F32516C4-2EE7-48F9-ADCC-48B558F411E3}"/>
    <dgm:cxn modelId="{DB53630A-7312-4FF0-9248-80314AFC8FA1}" type="presOf" srcId="{503DFDED-B5B9-4282-B814-AEEA1ADFFB70}" destId="{13A37ACA-C220-45D6-B720-9388CCA5A894}" srcOrd="0" destOrd="0" presId="urn:microsoft.com/office/officeart/2005/8/layout/process2"/>
    <dgm:cxn modelId="{5B9BA0A7-FA88-44D3-9582-7856D1B6F215}" type="presOf" srcId="{3046F2B4-24FE-4785-944C-924525A69241}" destId="{019B305D-3138-4E5D-B600-76FE27A432A0}" srcOrd="1" destOrd="0" presId="urn:microsoft.com/office/officeart/2005/8/layout/process2"/>
    <dgm:cxn modelId="{383991D0-EFA4-4B51-BF40-3E8708EBFCB1}" type="presOf" srcId="{DF2C47C2-94B3-4909-8A1E-DB1F1AB91E97}" destId="{6FEBA64A-360E-4CDD-8DFD-F731156627AF}" srcOrd="0" destOrd="0" presId="urn:microsoft.com/office/officeart/2005/8/layout/process2"/>
    <dgm:cxn modelId="{8D7CB78A-06E4-4768-B85A-4406AB9A84DD}" type="presParOf" srcId="{6FEBA64A-360E-4CDD-8DFD-F731156627AF}" destId="{1333A60F-B204-4B36-AE98-9C2930847939}" srcOrd="0" destOrd="0" presId="urn:microsoft.com/office/officeart/2005/8/layout/process2"/>
    <dgm:cxn modelId="{B9E4CC35-4B73-4C71-8A4B-84E01450C21F}" type="presParOf" srcId="{6FEBA64A-360E-4CDD-8DFD-F731156627AF}" destId="{13A37ACA-C220-45D6-B720-9388CCA5A894}" srcOrd="1" destOrd="0" presId="urn:microsoft.com/office/officeart/2005/8/layout/process2"/>
    <dgm:cxn modelId="{602A44B7-B758-446C-B59B-A8B2C65A63BB}" type="presParOf" srcId="{13A37ACA-C220-45D6-B720-9388CCA5A894}" destId="{DC63417D-223A-4767-B3B5-1AA08470BCD3}" srcOrd="0" destOrd="0" presId="urn:microsoft.com/office/officeart/2005/8/layout/process2"/>
    <dgm:cxn modelId="{62E114B4-14F1-4F2B-92EE-BC43FFFA93CE}" type="presParOf" srcId="{6FEBA64A-360E-4CDD-8DFD-F731156627AF}" destId="{D2908856-EEF2-429E-B8B7-4FFC8979FC51}" srcOrd="2" destOrd="0" presId="urn:microsoft.com/office/officeart/2005/8/layout/process2"/>
    <dgm:cxn modelId="{A5BDC2EB-08E5-4F48-B670-78BB25ED00C8}" type="presParOf" srcId="{6FEBA64A-360E-4CDD-8DFD-F731156627AF}" destId="{107EBA30-59A5-4BA8-8BBE-75A12ED80168}" srcOrd="3" destOrd="0" presId="urn:microsoft.com/office/officeart/2005/8/layout/process2"/>
    <dgm:cxn modelId="{19F0A1EB-866B-4ED4-819A-916D5E9502CD}" type="presParOf" srcId="{107EBA30-59A5-4BA8-8BBE-75A12ED80168}" destId="{019B305D-3138-4E5D-B600-76FE27A432A0}" srcOrd="0" destOrd="0" presId="urn:microsoft.com/office/officeart/2005/8/layout/process2"/>
    <dgm:cxn modelId="{9A1A0EF2-92D3-423B-ACCD-93F3397CD496}" type="presParOf" srcId="{6FEBA64A-360E-4CDD-8DFD-F731156627AF}" destId="{78A6AFDA-BEE0-4E48-B947-59688BF0FEB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8018-79E2-4DF4-A9B1-F5F01E18FB7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DC244-C1FD-4F05-90E2-17F0B4D4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2557264"/>
          </a:xfrm>
        </p:spPr>
        <p:txBody>
          <a:bodyPr/>
          <a:lstStyle/>
          <a:p>
            <a:r>
              <a:rPr lang="en-US" dirty="0" smtClean="0"/>
              <a:t>ACANTHOLYSIS: BACK TO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in pemphigus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Major auto-antibodies in pemphigus target Dsg-1 (PF &amp; PV) and Dsg-3 (PV).</a:t>
            </a:r>
          </a:p>
          <a:p>
            <a:r>
              <a:rPr lang="en-US" sz="2400" dirty="0" smtClean="0"/>
              <a:t>Plasminogen activation in </a:t>
            </a:r>
            <a:r>
              <a:rPr lang="en-US" sz="2400" dirty="0" err="1" smtClean="0"/>
              <a:t>lesional</a:t>
            </a:r>
            <a:r>
              <a:rPr lang="en-US" sz="2400" dirty="0" smtClean="0"/>
              <a:t> epidermis is also believed to contribute to </a:t>
            </a:r>
            <a:r>
              <a:rPr lang="en-US" sz="2400" dirty="0" err="1" smtClean="0"/>
              <a:t>acantholysis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29400" cy="1143000"/>
          </a:xfrm>
        </p:spPr>
        <p:txBody>
          <a:bodyPr/>
          <a:lstStyle/>
          <a:p>
            <a:r>
              <a:rPr lang="en-US" dirty="0" smtClean="0"/>
              <a:t>Conventional concept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9911743"/>
              </p:ext>
            </p:extLst>
          </p:nvPr>
        </p:nvGraphicFramePr>
        <p:xfrm>
          <a:off x="914400" y="1397000"/>
          <a:ext cx="6705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5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However, in latest </a:t>
            </a:r>
            <a:r>
              <a:rPr lang="en-US" sz="2400" dirty="0" err="1" smtClean="0"/>
              <a:t>immuno</a:t>
            </a:r>
            <a:r>
              <a:rPr lang="en-US" sz="2400" dirty="0" smtClean="0"/>
              <a:t>-electron studies it has been shown that desmosomes remain intact till the late stages of </a:t>
            </a:r>
            <a:r>
              <a:rPr lang="en-US" sz="2400" dirty="0" err="1" smtClean="0"/>
              <a:t>acantholysis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Therefore, the pivotal role of anti-</a:t>
            </a:r>
            <a:r>
              <a:rPr lang="en-US" sz="2400" dirty="0" err="1" smtClean="0"/>
              <a:t>Dsgs</a:t>
            </a:r>
            <a:r>
              <a:rPr lang="en-US" sz="2400" dirty="0" smtClean="0"/>
              <a:t> antibodies in pemphigus is being questioned.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55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3286"/>
            <a:ext cx="8122920" cy="6694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</a:t>
            </a:r>
            <a:r>
              <a:rPr lang="en-US" dirty="0" err="1" smtClean="0"/>
              <a:t>Acantholysis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Keratinocytes are injured first followed by subsequent disintegration of desmosomes.</a:t>
            </a:r>
          </a:p>
          <a:p>
            <a:r>
              <a:rPr lang="en-US" sz="2400" dirty="0" smtClean="0"/>
              <a:t>This includes secondary shedding of keratinocytes from the walls of established intra-epidermal blisters due to other causes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84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Observed in: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Herpes simplex infections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Herpes zoster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Condyloma</a:t>
            </a:r>
            <a:r>
              <a:rPr lang="en-US" sz="2400" dirty="0" smtClean="0"/>
              <a:t> </a:t>
            </a:r>
            <a:r>
              <a:rPr lang="en-US" sz="2400" dirty="0" err="1" smtClean="0"/>
              <a:t>acuminatum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Tinea</a:t>
            </a:r>
            <a:r>
              <a:rPr lang="en-US" sz="2400" dirty="0" smtClean="0"/>
              <a:t> </a:t>
            </a:r>
            <a:r>
              <a:rPr lang="en-US" sz="2400" dirty="0" err="1" smtClean="0"/>
              <a:t>corporis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BT leprosy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Epidermolysis</a:t>
            </a:r>
            <a:r>
              <a:rPr lang="en-US" sz="2400" dirty="0" smtClean="0"/>
              <a:t> </a:t>
            </a:r>
            <a:r>
              <a:rPr lang="en-US" sz="2400" dirty="0" err="1" smtClean="0"/>
              <a:t>bullosa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Solar keratosis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23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Melanocytic nevi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BCC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Dermatofibromas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Pityriasis</a:t>
            </a:r>
            <a:r>
              <a:rPr lang="en-US" sz="2400" dirty="0" smtClean="0"/>
              <a:t> </a:t>
            </a:r>
            <a:r>
              <a:rPr lang="en-US" sz="2400" dirty="0" err="1" smtClean="0"/>
              <a:t>rubra</a:t>
            </a:r>
            <a:r>
              <a:rPr lang="en-US" sz="2400" dirty="0" smtClean="0"/>
              <a:t> </a:t>
            </a:r>
            <a:r>
              <a:rPr lang="en-US" sz="2400" dirty="0" err="1" smtClean="0"/>
              <a:t>pilaris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Epidermolytic</a:t>
            </a:r>
            <a:r>
              <a:rPr lang="en-US" sz="2400" dirty="0" smtClean="0"/>
              <a:t> hyperkeratosis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6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Biochemical </a:t>
            </a:r>
            <a:r>
              <a:rPr lang="en-US" dirty="0" err="1" smtClean="0"/>
              <a:t>acantholysis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Special type of primary </a:t>
            </a:r>
            <a:r>
              <a:rPr lang="en-US" sz="2000" dirty="0" err="1" smtClean="0"/>
              <a:t>acantholysis</a:t>
            </a:r>
            <a:r>
              <a:rPr lang="en-US" sz="2000" dirty="0" smtClean="0"/>
              <a:t> brought about without antibody mediation.</a:t>
            </a:r>
          </a:p>
          <a:p>
            <a:r>
              <a:rPr lang="en-US" sz="2000" dirty="0" smtClean="0"/>
              <a:t>Seen in drugs and food items of </a:t>
            </a:r>
            <a:r>
              <a:rPr lang="en-US" sz="2000" dirty="0" err="1" smtClean="0"/>
              <a:t>thiol</a:t>
            </a:r>
            <a:r>
              <a:rPr lang="en-US" sz="2000" dirty="0" smtClean="0"/>
              <a:t> or phenol group</a:t>
            </a:r>
          </a:p>
          <a:p>
            <a:r>
              <a:rPr lang="en-US" sz="2000" dirty="0" err="1" smtClean="0"/>
              <a:t>Mech</a:t>
            </a:r>
            <a:r>
              <a:rPr lang="en-US" sz="2000" dirty="0" smtClean="0"/>
              <a:t>: direct biochemical effect by formation of </a:t>
            </a:r>
            <a:r>
              <a:rPr lang="en-US" sz="2000" dirty="0" err="1" smtClean="0"/>
              <a:t>thiol-cysteine</a:t>
            </a:r>
            <a:r>
              <a:rPr lang="en-US" sz="2000" dirty="0" smtClean="0"/>
              <a:t> bonds disturbing cell adhesion, protease activation and immunological reaction with formation of a neo-antigen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Phenol induced </a:t>
            </a:r>
            <a:r>
              <a:rPr lang="en-US" sz="2400" dirty="0" err="1" smtClean="0"/>
              <a:t>acantholysis</a:t>
            </a:r>
            <a:r>
              <a:rPr lang="en-US" sz="2400" dirty="0" smtClean="0"/>
              <a:t>: induction of IL-1a and TNF-a release from </a:t>
            </a:r>
            <a:r>
              <a:rPr lang="en-US" sz="2400" dirty="0" err="1" smtClean="0"/>
              <a:t>keratinocytes</a:t>
            </a:r>
            <a:r>
              <a:rPr lang="en-US" sz="2400" dirty="0" smtClean="0"/>
              <a:t> which result in </a:t>
            </a:r>
            <a:r>
              <a:rPr lang="en-US" sz="2400" dirty="0" err="1" smtClean="0"/>
              <a:t>dysregulation</a:t>
            </a:r>
            <a:r>
              <a:rPr lang="en-US" sz="2400" dirty="0" smtClean="0"/>
              <a:t> of proteases like </a:t>
            </a:r>
            <a:r>
              <a:rPr lang="en-US" sz="2400" dirty="0" err="1" smtClean="0"/>
              <a:t>plasminogen</a:t>
            </a:r>
            <a:r>
              <a:rPr lang="en-US" sz="2400" dirty="0" smtClean="0"/>
              <a:t> activator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419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of </a:t>
            </a:r>
            <a:r>
              <a:rPr lang="en-US" dirty="0" err="1" smtClean="0"/>
              <a:t>acantholysis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Derived from Greek words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akantha</a:t>
            </a:r>
            <a:r>
              <a:rPr lang="en-US" sz="2400" i="1" dirty="0" smtClean="0"/>
              <a:t> </a:t>
            </a:r>
            <a:r>
              <a:rPr lang="en-US" sz="2400" dirty="0" smtClean="0"/>
              <a:t>meaning thorn or prickle and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lysis</a:t>
            </a:r>
            <a:r>
              <a:rPr lang="en-US" sz="2400" i="1" dirty="0" smtClean="0"/>
              <a:t> </a:t>
            </a:r>
            <a:r>
              <a:rPr lang="en-US" sz="2400" dirty="0" smtClean="0"/>
              <a:t>meaning loosening.</a:t>
            </a:r>
          </a:p>
          <a:p>
            <a:r>
              <a:rPr lang="en-US" sz="2400" dirty="0" smtClean="0"/>
              <a:t>Defined as loss of coherence between epidermal cells due to breakdown of their intercellular bridges.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45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tes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5"/>
            <a:ext cx="62151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Signs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Nikolsky</a:t>
            </a:r>
            <a:r>
              <a:rPr lang="en-US" sz="2400" dirty="0" smtClean="0"/>
              <a:t> sign</a:t>
            </a:r>
          </a:p>
          <a:p>
            <a:r>
              <a:rPr lang="en-US" sz="2400" dirty="0" smtClean="0"/>
              <a:t>Bulla spread 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27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Nikolsky</a:t>
            </a:r>
            <a:r>
              <a:rPr lang="en-US" dirty="0" smtClean="0"/>
              <a:t>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393632" cy="4968552"/>
          </a:xfrm>
        </p:spPr>
        <p:txBody>
          <a:bodyPr>
            <a:noAutofit/>
          </a:bodyPr>
          <a:lstStyle/>
          <a:p>
            <a:r>
              <a:rPr lang="en-US" sz="2000" dirty="0" smtClean="0"/>
              <a:t>Elicited by applying tangential pressure with a finger or thumb to the affected ,</a:t>
            </a:r>
            <a:r>
              <a:rPr lang="en-US" sz="2000" dirty="0" err="1" smtClean="0"/>
              <a:t>perilesional</a:t>
            </a:r>
            <a:r>
              <a:rPr lang="en-US" sz="2000" dirty="0"/>
              <a:t> </a:t>
            </a:r>
            <a:r>
              <a:rPr lang="en-US" sz="2000" dirty="0" smtClean="0"/>
              <a:t>or normal skin in patients with pemphigus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Positive</a:t>
            </a:r>
            <a:r>
              <a:rPr lang="en-US" sz="2000" dirty="0" smtClean="0"/>
              <a:t> if there is extension of blister and/or removal of epidermis in the rubbed area.</a:t>
            </a:r>
          </a:p>
          <a:p>
            <a:r>
              <a:rPr lang="en-US" sz="2000" dirty="0" smtClean="0"/>
              <a:t>Positive in diseases with epidermal </a:t>
            </a:r>
            <a:r>
              <a:rPr lang="en-US" sz="2000" dirty="0" err="1" smtClean="0"/>
              <a:t>acantholysis</a:t>
            </a:r>
            <a:r>
              <a:rPr lang="en-US" sz="2000" dirty="0" smtClean="0"/>
              <a:t> and typically negative in </a:t>
            </a:r>
            <a:r>
              <a:rPr lang="en-US" sz="2000" dirty="0" err="1" smtClean="0"/>
              <a:t>dermo</a:t>
            </a:r>
            <a:r>
              <a:rPr lang="en-US" sz="2000" dirty="0" smtClean="0"/>
              <a:t>-epidermal separation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35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kolsk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2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42976" y="1000108"/>
            <a:ext cx="3429000" cy="639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Marginal </a:t>
            </a:r>
            <a:r>
              <a:rPr lang="en-US" sz="2000" dirty="0" err="1" smtClean="0"/>
              <a:t>Nikolsky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649216" cy="4769696"/>
          </a:xfrm>
        </p:spPr>
        <p:txBody>
          <a:bodyPr/>
          <a:lstStyle/>
          <a:p>
            <a:r>
              <a:rPr lang="en-US" sz="1800" dirty="0" smtClean="0"/>
              <a:t>Extension of erosion on the surrounding normal appearing skin by rubbing the skin surrounding existing lesions.</a:t>
            </a:r>
          </a:p>
          <a:p>
            <a:r>
              <a:rPr lang="en-US" sz="1800" dirty="0" smtClean="0"/>
              <a:t>More sensitive (69%) in pemphigus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429256" y="1500174"/>
            <a:ext cx="3429000" cy="639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Direct </a:t>
            </a:r>
            <a:r>
              <a:rPr lang="en-US" sz="2000" dirty="0" err="1" smtClean="0"/>
              <a:t>Nikolsky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962400" cy="4498848"/>
          </a:xfrm>
        </p:spPr>
        <p:txBody>
          <a:bodyPr/>
          <a:lstStyle/>
          <a:p>
            <a:r>
              <a:rPr lang="en-US" sz="1800" dirty="0" smtClean="0"/>
              <a:t>Induction of an erosion on normal appearing skin distant from the lesions</a:t>
            </a:r>
          </a:p>
          <a:p>
            <a:r>
              <a:rPr lang="en-US" sz="1800" dirty="0" smtClean="0"/>
              <a:t>More specific (100%) in pemphigus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93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000108"/>
            <a:ext cx="3429000" cy="639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Wet </a:t>
            </a:r>
            <a:r>
              <a:rPr lang="en-US" sz="2000" dirty="0" err="1" smtClean="0"/>
              <a:t>Nikolsky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Moist, glistening eroded base is seen after pressure is exerted on the skin</a:t>
            </a:r>
          </a:p>
          <a:p>
            <a:r>
              <a:rPr lang="en-US" sz="1800" dirty="0" smtClean="0"/>
              <a:t>Active PV.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314" y="1500174"/>
            <a:ext cx="3429000" cy="639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Dry </a:t>
            </a:r>
            <a:r>
              <a:rPr lang="en-US" sz="2000" dirty="0" err="1" smtClean="0"/>
              <a:t>Nikolsky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 smtClean="0"/>
              <a:t>Base of eroded skin is dry.</a:t>
            </a:r>
          </a:p>
          <a:p>
            <a:r>
              <a:rPr lang="en-US" sz="1800" dirty="0" smtClean="0"/>
              <a:t>Re-epithelialization beneath a PV blister</a:t>
            </a:r>
          </a:p>
          <a:p>
            <a:r>
              <a:rPr lang="en-US" sz="1800" dirty="0" smtClean="0"/>
              <a:t>PF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5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Bulla spread sign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Aka </a:t>
            </a:r>
            <a:r>
              <a:rPr lang="en-US" sz="2000" dirty="0" err="1" smtClean="0"/>
              <a:t>Asboe</a:t>
            </a:r>
            <a:r>
              <a:rPr lang="en-US" sz="2000" dirty="0" smtClean="0"/>
              <a:t>-Hansen sign</a:t>
            </a:r>
          </a:p>
          <a:p>
            <a:r>
              <a:rPr lang="en-US" sz="2000" dirty="0" smtClean="0"/>
              <a:t>Enlargement of an intact blister by the application of mechanical pressure on its roof</a:t>
            </a:r>
          </a:p>
          <a:p>
            <a:r>
              <a:rPr lang="en-US" sz="2000" dirty="0" smtClean="0"/>
              <a:t>Seen in PV</a:t>
            </a:r>
          </a:p>
          <a:p>
            <a:r>
              <a:rPr lang="en-US" sz="2000" dirty="0" smtClean="0"/>
              <a:t>Blister extension has a sharp angle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96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a spre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863600"/>
            <a:ext cx="67437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Acantholytic</a:t>
            </a:r>
            <a:r>
              <a:rPr lang="en-US" sz="2400" dirty="0" smtClean="0"/>
              <a:t> cells are easily demonstrated using a side-lab cytological smear (</a:t>
            </a:r>
            <a:r>
              <a:rPr lang="en-US" sz="2400" dirty="0" err="1" smtClean="0"/>
              <a:t>Tzanck</a:t>
            </a:r>
            <a:r>
              <a:rPr lang="en-US" sz="2400" dirty="0" smtClean="0"/>
              <a:t> smear)</a:t>
            </a:r>
          </a:p>
          <a:p>
            <a:r>
              <a:rPr lang="en-US" sz="2400" dirty="0" smtClean="0"/>
              <a:t>Simple technique used to analyze </a:t>
            </a:r>
            <a:r>
              <a:rPr lang="en-US" sz="2400" dirty="0" err="1" smtClean="0"/>
              <a:t>vesicobullous</a:t>
            </a:r>
            <a:r>
              <a:rPr lang="en-US" sz="2400" dirty="0" smtClean="0"/>
              <a:t> disorders.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1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1952"/>
            <a:ext cx="8077200" cy="5199456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Desmosomal</a:t>
            </a:r>
            <a:r>
              <a:rPr lang="en-US" sz="2400" dirty="0" smtClean="0"/>
              <a:t> </a:t>
            </a:r>
            <a:r>
              <a:rPr lang="en-US" sz="2400" dirty="0" err="1" smtClean="0"/>
              <a:t>cadherins</a:t>
            </a:r>
            <a:r>
              <a:rPr lang="en-US" sz="2400" dirty="0" smtClean="0"/>
              <a:t> are the primary pathological targets in the pemphigus group of disorders and some conditions like bullous impetigo.</a:t>
            </a:r>
          </a:p>
          <a:p>
            <a:r>
              <a:rPr lang="en-US" sz="2400" dirty="0" smtClean="0"/>
              <a:t>I/C space of desmosomes includes </a:t>
            </a:r>
            <a:r>
              <a:rPr lang="en-US" sz="2400" dirty="0" err="1" smtClean="0"/>
              <a:t>desmogleins</a:t>
            </a:r>
            <a:r>
              <a:rPr lang="en-US" sz="2400" dirty="0" smtClean="0"/>
              <a:t> and </a:t>
            </a:r>
            <a:r>
              <a:rPr lang="en-US" sz="2400" dirty="0" err="1" smtClean="0"/>
              <a:t>desmocollins</a:t>
            </a:r>
            <a:r>
              <a:rPr lang="en-US" sz="2400" dirty="0" smtClean="0"/>
              <a:t> which in conjunction with their cytoplasmic counterparts </a:t>
            </a:r>
            <a:r>
              <a:rPr lang="en-US" sz="2400" dirty="0" err="1" smtClean="0"/>
              <a:t>plakoglobin</a:t>
            </a:r>
            <a:r>
              <a:rPr lang="en-US" sz="2400" dirty="0" smtClean="0"/>
              <a:t> and </a:t>
            </a:r>
            <a:r>
              <a:rPr lang="en-US" sz="2400" dirty="0" err="1" smtClean="0"/>
              <a:t>plakophilin</a:t>
            </a:r>
            <a:r>
              <a:rPr lang="en-US" sz="2400" dirty="0" smtClean="0"/>
              <a:t> bring about intercellular attachment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323474"/>
              </p:ext>
            </p:extLst>
          </p:nvPr>
        </p:nvGraphicFramePr>
        <p:xfrm>
          <a:off x="1524000" y="1397000"/>
          <a:ext cx="6096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3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01952"/>
            <a:ext cx="7681664" cy="46954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Typical </a:t>
            </a:r>
            <a:r>
              <a:rPr lang="en-US" sz="2200" dirty="0" err="1" smtClean="0"/>
              <a:t>acantholytic</a:t>
            </a:r>
            <a:r>
              <a:rPr lang="en-US" sz="2200" dirty="0" smtClean="0"/>
              <a:t> cell (</a:t>
            </a:r>
            <a:r>
              <a:rPr lang="en-US" sz="2200" dirty="0" err="1" smtClean="0"/>
              <a:t>Tzank</a:t>
            </a:r>
            <a:r>
              <a:rPr lang="en-US" sz="2200" dirty="0" smtClean="0"/>
              <a:t> cell)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/>
              <a:t> R</a:t>
            </a:r>
            <a:r>
              <a:rPr lang="en-US" sz="2200" dirty="0" smtClean="0"/>
              <a:t>ounded keratinocyte with a hypertrophic or </a:t>
            </a:r>
            <a:r>
              <a:rPr lang="en-US" sz="2200" dirty="0" err="1" smtClean="0"/>
              <a:t>dysmorphic</a:t>
            </a:r>
            <a:r>
              <a:rPr lang="en-US" sz="2200" dirty="0" smtClean="0"/>
              <a:t> nucleus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Hazy or absent nucleoli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err="1" smtClean="0"/>
              <a:t>Inc</a:t>
            </a:r>
            <a:r>
              <a:rPr lang="en-US" sz="2200" dirty="0" smtClean="0"/>
              <a:t> N:C ratio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/>
              <a:t> A</a:t>
            </a:r>
            <a:r>
              <a:rPr lang="en-US" sz="2200" dirty="0" smtClean="0"/>
              <a:t>bundant </a:t>
            </a:r>
            <a:r>
              <a:rPr lang="en-US" sz="2200" dirty="0" err="1" smtClean="0"/>
              <a:t>eosinophilic</a:t>
            </a:r>
            <a:r>
              <a:rPr lang="en-US" sz="2200" dirty="0" smtClean="0"/>
              <a:t> to basophilic cytoplasm. Staining is more intensely basophilic near the cell membrane (</a:t>
            </a:r>
            <a:r>
              <a:rPr lang="en-US" sz="2200" i="1" dirty="0" smtClean="0"/>
              <a:t>mourning edge</a:t>
            </a:r>
            <a:r>
              <a:rPr lang="en-US" sz="2200" dirty="0" smtClean="0"/>
              <a:t>) because of cytoplasmic condensation at the periphery resulting in a </a:t>
            </a:r>
            <a:r>
              <a:rPr lang="en-US" sz="2200" dirty="0" err="1" smtClean="0"/>
              <a:t>perinuclear</a:t>
            </a:r>
            <a:r>
              <a:rPr lang="en-US" sz="2200" dirty="0" smtClean="0"/>
              <a:t> halo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zanck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762000"/>
            <a:ext cx="67945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zanc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647700"/>
            <a:ext cx="68834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zanck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565150"/>
            <a:ext cx="6692900" cy="572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zank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736600"/>
            <a:ext cx="67691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Other findings frequent in pemphigus</a:t>
            </a:r>
          </a:p>
          <a:p>
            <a:pPr lvl="1"/>
            <a:r>
              <a:rPr lang="en-US" sz="2000" dirty="0" err="1" smtClean="0"/>
              <a:t>Streptocytes</a:t>
            </a:r>
            <a:r>
              <a:rPr lang="en-US" sz="2000" dirty="0" smtClean="0"/>
              <a:t>: chain of leukocytes joined by a filamentous glue like substance</a:t>
            </a:r>
          </a:p>
          <a:p>
            <a:pPr lvl="1"/>
            <a:r>
              <a:rPr lang="en-US" sz="2000" dirty="0" err="1" smtClean="0"/>
              <a:t>Sertoli</a:t>
            </a:r>
            <a:r>
              <a:rPr lang="en-US" sz="2000" dirty="0" smtClean="0"/>
              <a:t> rosettes: central </a:t>
            </a:r>
            <a:r>
              <a:rPr lang="en-US" sz="2000" dirty="0" err="1" smtClean="0"/>
              <a:t>necrobiotic</a:t>
            </a:r>
            <a:r>
              <a:rPr lang="en-US" sz="2000" dirty="0" smtClean="0"/>
              <a:t> keratinocyte with a surrounding leukocyte rosette</a:t>
            </a:r>
          </a:p>
          <a:p>
            <a:pPr marL="457200" lvl="1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19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772400" cy="1362075"/>
          </a:xfrm>
        </p:spPr>
        <p:txBody>
          <a:bodyPr/>
          <a:lstStyle/>
          <a:p>
            <a:r>
              <a:rPr lang="en-US" dirty="0" smtClean="0"/>
              <a:t>                      THANKS!!!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9477230"/>
              </p:ext>
            </p:extLst>
          </p:nvPr>
        </p:nvGraphicFramePr>
        <p:xfrm>
          <a:off x="457200" y="381000"/>
          <a:ext cx="8153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6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Acantholytic</a:t>
            </a:r>
            <a:r>
              <a:rPr lang="en-US" sz="2400" dirty="0" smtClean="0"/>
              <a:t> cells remain metabolically active for some time and retain their capacity for DNA synthesis.</a:t>
            </a:r>
          </a:p>
          <a:p>
            <a:r>
              <a:rPr lang="en-US" sz="2400" dirty="0" smtClean="0"/>
              <a:t>Degeneration and cell death represent secondary phenomenon.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69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gg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31900"/>
            <a:ext cx="89154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 err="1" smtClean="0"/>
              <a:t>acantholysis</a:t>
            </a:r>
            <a:endParaRPr lang="en-US" dirty="0" smtClean="0"/>
          </a:p>
          <a:p>
            <a:r>
              <a:rPr lang="en-US" dirty="0" smtClean="0"/>
              <a:t>Secondary </a:t>
            </a:r>
            <a:r>
              <a:rPr lang="en-US" dirty="0" err="1" smtClean="0"/>
              <a:t>acantholysis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 err="1" smtClean="0"/>
              <a:t>Acantholysis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Dissociation and disintegration of desmosomes leads to separation of keratinocytes either due to direct injury to desmosomes or due to hereditary defects in their constitution</a:t>
            </a:r>
          </a:p>
          <a:p>
            <a:r>
              <a:rPr lang="en-US" dirty="0" smtClean="0"/>
              <a:t>Thus, in these diseases </a:t>
            </a:r>
            <a:r>
              <a:rPr lang="en-US" dirty="0" err="1" smtClean="0"/>
              <a:t>acantholysis</a:t>
            </a:r>
            <a:r>
              <a:rPr lang="en-US" dirty="0" smtClean="0"/>
              <a:t> is the primary event leading to formation of intra-epidermal cavities and hence the manifestations of the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 err="1" smtClean="0"/>
              <a:t>acantholysis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Observed in: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Pemphigus vulgaris and its variants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Pemphigus </a:t>
            </a:r>
            <a:r>
              <a:rPr lang="en-US" sz="2000" dirty="0" err="1" smtClean="0"/>
              <a:t>foliaceus</a:t>
            </a:r>
            <a:r>
              <a:rPr lang="en-US" sz="2000" dirty="0" smtClean="0"/>
              <a:t> and its variants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Hailey </a:t>
            </a:r>
            <a:r>
              <a:rPr lang="en-US" sz="2000" dirty="0" err="1" smtClean="0"/>
              <a:t>Hailey</a:t>
            </a:r>
            <a:r>
              <a:rPr lang="en-US" sz="2000" dirty="0" smtClean="0"/>
              <a:t> disease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err="1" smtClean="0"/>
              <a:t>Darier’s</a:t>
            </a:r>
            <a:r>
              <a:rPr lang="en-US" sz="2000" dirty="0" smtClean="0"/>
              <a:t> disease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Bullous impetigo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SSSS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22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9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Pemphigoid Gestationis.pptx</Template>
  <TotalTime>771</TotalTime>
  <Words>732</Words>
  <Application>Microsoft Office PowerPoint</Application>
  <PresentationFormat>On-screen Show (4:3)</PresentationFormat>
  <Paragraphs>98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Comic Sans MS</vt:lpstr>
      <vt:lpstr>Impact</vt:lpstr>
      <vt:lpstr>Wingdings</vt:lpstr>
      <vt:lpstr>Theme9</vt:lpstr>
      <vt:lpstr>ACANTHOLYSIS: BACK TO BASICS</vt:lpstr>
      <vt:lpstr>INTRODUCTION</vt:lpstr>
      <vt:lpstr>PATHOGENESIS</vt:lpstr>
      <vt:lpstr>PowerPoint Presentation</vt:lpstr>
      <vt:lpstr>PowerPoint Presentation</vt:lpstr>
      <vt:lpstr>PowerPoint Presentation</vt:lpstr>
      <vt:lpstr>CLASSIFICATION</vt:lpstr>
      <vt:lpstr>Primary Acantholysis</vt:lpstr>
      <vt:lpstr>Primary acantholysis</vt:lpstr>
      <vt:lpstr>Mechanism in pemphigus</vt:lpstr>
      <vt:lpstr>Conventional concept</vt:lpstr>
      <vt:lpstr>PowerPoint Presentation</vt:lpstr>
      <vt:lpstr>PowerPoint Presentation</vt:lpstr>
      <vt:lpstr>Secondary Acantholysis</vt:lpstr>
      <vt:lpstr>PowerPoint Presentation</vt:lpstr>
      <vt:lpstr>PowerPoint Presentation</vt:lpstr>
      <vt:lpstr>Biochemical acantholysis</vt:lpstr>
      <vt:lpstr>PowerPoint Presentation</vt:lpstr>
      <vt:lpstr>Sites of acantholysis</vt:lpstr>
      <vt:lpstr>PowerPoint Presentation</vt:lpstr>
      <vt:lpstr>PowerPoint Presentation</vt:lpstr>
      <vt:lpstr>Clinical Signs </vt:lpstr>
      <vt:lpstr>Nikolsky sign</vt:lpstr>
      <vt:lpstr>PowerPoint Presentation</vt:lpstr>
      <vt:lpstr>PowerPoint Presentation</vt:lpstr>
      <vt:lpstr>PowerPoint Presentation</vt:lpstr>
      <vt:lpstr>Bulla spread sign</vt:lpstr>
      <vt:lpstr>PowerPoint Presentation</vt:lpstr>
      <vt:lpstr>Lab 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THANKS!!!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ACANTHOLYSIS: BACK TO BASICS</dc:title>
  <dc:creator> </dc:creator>
  <cp:lastModifiedBy>vinaykumar biyani</cp:lastModifiedBy>
  <cp:revision>37</cp:revision>
  <dcterms:created xsi:type="dcterms:W3CDTF">2013-01-08T01:00:44Z</dcterms:created>
  <dcterms:modified xsi:type="dcterms:W3CDTF">2020-08-17T05:25:46Z</dcterms:modified>
</cp:coreProperties>
</file>